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8556" r:id="rId2"/>
    <p:sldMasterId id="2147488568" r:id="rId3"/>
  </p:sldMasterIdLst>
  <p:notesMasterIdLst>
    <p:notesMasterId r:id="rId16"/>
  </p:notesMasterIdLst>
  <p:sldIdLst>
    <p:sldId id="479" r:id="rId4"/>
    <p:sldId id="458" r:id="rId5"/>
    <p:sldId id="478" r:id="rId6"/>
    <p:sldId id="471" r:id="rId7"/>
    <p:sldId id="473" r:id="rId8"/>
    <p:sldId id="474" r:id="rId9"/>
    <p:sldId id="475" r:id="rId10"/>
    <p:sldId id="476" r:id="rId11"/>
    <p:sldId id="477" r:id="rId12"/>
    <p:sldId id="420" r:id="rId13"/>
    <p:sldId id="472" r:id="rId14"/>
    <p:sldId id="42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CCFF"/>
    <a:srgbClr val="66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93" autoAdjust="0"/>
    <p:restoredTop sz="94660"/>
  </p:normalViewPr>
  <p:slideViewPr>
    <p:cSldViewPr snapToGrid="0">
      <p:cViewPr varScale="1">
        <p:scale>
          <a:sx n="84" d="100"/>
          <a:sy n="84" d="100"/>
        </p:scale>
        <p:origin x="-90"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143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B79F7-DE93-4B7F-BD47-B13DDFD68E47}" type="datetime11">
              <a:rPr lang="en-IN"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7516B-02BD-4EBD-A466-30FC33ED4833}" type="datetime11">
              <a:rPr lang="en-IN"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6F499-28E9-40BF-99E0-3976D854EAF9}" type="datetime11">
              <a:rPr lang="en-IN"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CE67DF4-626E-4D17-8F41-27967A11FD0D}" type="datetime11">
              <a:rPr lang="en-IN" smtClean="0">
                <a:solidFill>
                  <a:prstClr val="black">
                    <a:tint val="75000"/>
                  </a:prstClr>
                </a:solidFill>
              </a:rPr>
              <a:t>21:10:20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9AA28CA0-9C09-41A7-8663-7EA334735D6A}" type="datetime11">
              <a:rPr lang="en-IN" smtClean="0">
                <a:solidFill>
                  <a:prstClr val="black">
                    <a:tint val="75000"/>
                  </a:prstClr>
                </a:solidFill>
              </a:rPr>
              <a:t>21:10:20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FF81E73A-8676-4122-B4CA-0D17D5D31FAF}" type="datetime11">
              <a:rPr lang="en-IN" smtClean="0">
                <a:solidFill>
                  <a:prstClr val="black">
                    <a:tint val="75000"/>
                  </a:prstClr>
                </a:solidFill>
              </a:rPr>
              <a:t>21:10:20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1AC8097C-8C60-407B-BC6B-1138C32F2B18}" type="datetime11">
              <a:rPr lang="en-IN" smtClean="0">
                <a:solidFill>
                  <a:prstClr val="black">
                    <a:tint val="75000"/>
                  </a:prstClr>
                </a:solidFill>
              </a:rPr>
              <a:t>21:10:20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0046E545-DDB4-444A-BDBF-ACBDE516D496}" type="datetime11">
              <a:rPr lang="en-IN" smtClean="0">
                <a:solidFill>
                  <a:prstClr val="black">
                    <a:tint val="75000"/>
                  </a:prstClr>
                </a:solidFill>
              </a:rPr>
              <a:t>21:10:20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7F197695-6EC8-4791-BD9E-ABBCB77624B0}" type="datetime11">
              <a:rPr lang="en-IN" smtClean="0">
                <a:solidFill>
                  <a:prstClr val="black">
                    <a:tint val="75000"/>
                  </a:prstClr>
                </a:solidFill>
              </a:rPr>
              <a:t>21:10:20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70B10812-94B1-44AB-9D21-C6F4300D7B33}" type="datetime11">
              <a:rPr lang="en-IN" smtClean="0">
                <a:solidFill>
                  <a:prstClr val="black">
                    <a:tint val="75000"/>
                  </a:prstClr>
                </a:solidFill>
              </a:rPr>
              <a:t>21:10:20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D687F574-DBF7-4F8A-9C0C-7C827BDCB502}" type="datetime11">
              <a:rPr lang="en-IN" smtClean="0">
                <a:solidFill>
                  <a:prstClr val="black">
                    <a:tint val="75000"/>
                  </a:prstClr>
                </a:solidFill>
              </a:rPr>
              <a:t>21:10:20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B3648-D23D-4D2F-9B6D-E85753B7617D}" type="datetime11">
              <a:rPr lang="en-IN"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C6B894AC-21C6-4E8D-A9D6-BC34CD90E3B3}" type="datetime11">
              <a:rPr lang="en-IN" smtClean="0">
                <a:solidFill>
                  <a:prstClr val="black">
                    <a:tint val="75000"/>
                  </a:prstClr>
                </a:solidFill>
              </a:rPr>
              <a:t>21:10:20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4DB9ACB8-9A0C-401E-8294-4629066C13FC}" type="datetime11">
              <a:rPr lang="en-IN" smtClean="0">
                <a:solidFill>
                  <a:prstClr val="black">
                    <a:tint val="75000"/>
                  </a:prstClr>
                </a:solidFill>
              </a:rPr>
              <a:t>21:10:20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71985483-DA58-4229-9D3E-31281CB6E94D}" type="datetime11">
              <a:rPr lang="en-IN" smtClean="0">
                <a:solidFill>
                  <a:prstClr val="black">
                    <a:tint val="75000"/>
                  </a:prstClr>
                </a:solidFill>
              </a:rPr>
              <a:t>21:10:20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973296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7261BFA2-F4E8-44C5-BD57-2F478C66A635}" type="datetime11">
              <a:rPr lang="en-IN" smtClean="0">
                <a:solidFill>
                  <a:prstClr val="black">
                    <a:tint val="75000"/>
                  </a:prstClr>
                </a:solidFill>
              </a:rPr>
              <a:t>21:10:20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51DEE33-AB93-40C9-887F-779274C0B46E}" type="datetime11">
              <a:rPr lang="en-IN" smtClean="0">
                <a:solidFill>
                  <a:prstClr val="black">
                    <a:tint val="75000"/>
                  </a:prstClr>
                </a:solidFill>
              </a:rPr>
              <a:t>21:10:20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B3222B9A-9DE5-4319-ACF6-99CE130DE7F4}" type="datetime11">
              <a:rPr lang="en-IN" smtClean="0">
                <a:solidFill>
                  <a:prstClr val="black">
                    <a:tint val="75000"/>
                  </a:prstClr>
                </a:solidFill>
              </a:rPr>
              <a:t>21:10:20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464C48E8-DF6E-4E38-AE92-1CACAFFA8524}" type="datetime11">
              <a:rPr lang="en-IN" smtClean="0">
                <a:solidFill>
                  <a:prstClr val="black">
                    <a:tint val="75000"/>
                  </a:prstClr>
                </a:solidFill>
              </a:rPr>
              <a:t>21:10:20</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068942E9-B520-4546-9EEB-FDD5CE4112F1}" type="datetime11">
              <a:rPr lang="en-IN" smtClean="0">
                <a:solidFill>
                  <a:prstClr val="black">
                    <a:tint val="75000"/>
                  </a:prstClr>
                </a:solidFill>
              </a:rPr>
              <a:t>21:10:20</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085D3034-FA44-4BB4-B7EA-2D4513C5844A}" type="datetime11">
              <a:rPr lang="en-IN" smtClean="0">
                <a:solidFill>
                  <a:prstClr val="black">
                    <a:tint val="75000"/>
                  </a:prstClr>
                </a:solidFill>
              </a:rPr>
              <a:t>21:10:20</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1D4437-AAD0-41A0-981C-20FFBE9CE52E}" type="datetime11">
              <a:rPr lang="en-IN" smtClean="0"/>
              <a:t>21:10:20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9862E093-93F2-4DC0-9C24-71A04217C946}" type="datetime11">
              <a:rPr lang="en-IN" smtClean="0">
                <a:solidFill>
                  <a:prstClr val="black">
                    <a:tint val="75000"/>
                  </a:prstClr>
                </a:solidFill>
              </a:rPr>
              <a:t>21:10:20</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6E4B42B8-887C-4832-A533-3A59E7E7F766}" type="datetime11">
              <a:rPr lang="en-IN" smtClean="0">
                <a:solidFill>
                  <a:prstClr val="black">
                    <a:tint val="75000"/>
                  </a:prstClr>
                </a:solidFill>
              </a:rPr>
              <a:t>21:10:20</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B5D279C7-1DE9-4C17-A082-FD27F1CB69A6}" type="datetime11">
              <a:rPr lang="en-IN" smtClean="0">
                <a:solidFill>
                  <a:prstClr val="black">
                    <a:tint val="75000"/>
                  </a:prstClr>
                </a:solidFill>
              </a:rPr>
              <a:t>21:10:20</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084F211E-3432-41D8-B56F-A76C1EDD88B1}" type="datetime11">
              <a:rPr lang="en-IN" smtClean="0">
                <a:solidFill>
                  <a:prstClr val="black">
                    <a:tint val="75000"/>
                  </a:prstClr>
                </a:solidFill>
              </a:rPr>
              <a:t>21:10:20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A677151E-88BE-4C43-9A19-144B48EFA2C7}" type="datetime11">
              <a:rPr lang="en-IN" smtClean="0">
                <a:solidFill>
                  <a:prstClr val="black">
                    <a:tint val="75000"/>
                  </a:prstClr>
                </a:solidFill>
              </a:rPr>
              <a:t>21:10:20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2CCB2-3C2E-45C9-AC7D-BB8A59D329CD}" type="datetime11">
              <a:rPr lang="en-IN" smtClean="0"/>
              <a:t>21:10:20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0617F-E32D-4BA8-906B-2F333D225C52}" type="datetime11">
              <a:rPr lang="en-IN" smtClean="0"/>
              <a:t>21:10:20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E6C15C-068C-41D2-A874-BB37D74F0535}" type="datetime11">
              <a:rPr lang="en-IN" smtClean="0"/>
              <a:t>21:10:20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42F4E-0F18-425A-BE3A-C0CCABAFF034}" type="datetime11">
              <a:rPr lang="en-IN" smtClean="0"/>
              <a:t>21:10:20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E8EA9-D9BB-4890-98F0-96116D633AAD}" type="datetime11">
              <a:rPr lang="en-IN" smtClean="0"/>
              <a:t>21:10:20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43861-1B1E-4A53-ACE7-834CB8E0FFDF}" type="datetime11">
              <a:rPr lang="en-IN" smtClean="0"/>
              <a:t>21:10:20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08974-9823-40BA-B62D-3C56F1701BEB}" type="datetime11">
              <a:rPr lang="en-IN" smtClean="0"/>
              <a:t>21:10:20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3249F-270D-4886-AB93-960BAFAD2EA2}" type="datetime11">
              <a:rPr lang="en-IN" smtClean="0">
                <a:solidFill>
                  <a:prstClr val="black">
                    <a:tint val="75000"/>
                  </a:prstClr>
                </a:solidFill>
              </a:rPr>
              <a:t>21:10:20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41"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C3484-6B5B-44DE-8971-7DD73A049567}" type="datetime11">
              <a:rPr lang="en-IN" smtClean="0">
                <a:solidFill>
                  <a:prstClr val="black">
                    <a:tint val="75000"/>
                  </a:prstClr>
                </a:solidFill>
              </a:rPr>
              <a:t>21:10:20</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jpg"/><Relationship Id="rId1" Type="http://schemas.openxmlformats.org/officeDocument/2006/relationships/slideLayout" Target="../slideLayouts/slideLayout23.xml"/><Relationship Id="rId5" Type="http://schemas.openxmlformats.org/officeDocument/2006/relationships/image" Target="../media/image24.jpe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image" Target="../media/image5.emf"/><Relationship Id="rId16" Type="http://schemas.openxmlformats.org/officeDocument/2006/relationships/image" Target="../media/image19.emf"/><Relationship Id="rId1" Type="http://schemas.openxmlformats.org/officeDocument/2006/relationships/slideLayout" Target="../slideLayouts/slideLayout1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xmlns=""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47DD1AF-1262-2A13-C784-A99C0C12842A}"/>
              </a:ext>
            </a:extLst>
          </p:cNvPr>
          <p:cNvSpPr txBox="1"/>
          <p:nvPr/>
        </p:nvSpPr>
        <p:spPr>
          <a:xfrm>
            <a:off x="3564730" y="1580505"/>
            <a:ext cx="5190075" cy="1723549"/>
          </a:xfrm>
          <a:prstGeom prst="rect">
            <a:avLst/>
          </a:prstGeom>
          <a:noFill/>
        </p:spPr>
        <p:txBody>
          <a:bodyPr wrap="none" rtlCol="0">
            <a:spAutoFit/>
          </a:bodyPr>
          <a:lstStyle/>
          <a:p>
            <a:pPr algn="ctr"/>
            <a:r>
              <a:rPr lang="en-US" sz="2400" b="1" smtClean="0">
                <a:ln w="38100">
                  <a:noFill/>
                </a:ln>
                <a:solidFill>
                  <a:srgbClr val="FF0000"/>
                </a:solidFill>
                <a:latin typeface="Times New Roman" panose="02020603050405020304" pitchFamily="18" charset="0"/>
                <a:cs typeface="Times New Roman" panose="02020603050405020304" pitchFamily="18" charset="0"/>
              </a:rPr>
              <a:t>BÀI GIẢNG ĐIỆN TỬ MÔN GDCD7</a:t>
            </a: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TỆ NẠN XÃ HỘI</a:t>
            </a:r>
            <a:endParaRPr lang="en-US" sz="3200" b="1" smtClean="0">
              <a:ln w="38100">
                <a:noFill/>
              </a:ln>
              <a:solidFill>
                <a:srgbClr val="FFFF00"/>
              </a:solidFill>
              <a:latin typeface="Times New Roman" panose="02020603050405020304" pitchFamily="18" charset="0"/>
              <a:cs typeface="Times New Roman" panose="02020603050405020304" pitchFamily="18" charset="0"/>
            </a:endParaRP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Tiết </a:t>
            </a:r>
            <a:r>
              <a:rPr lang="en-US" sz="3200" b="1" smtClean="0">
                <a:ln w="38100">
                  <a:noFill/>
                </a:ln>
                <a:solidFill>
                  <a:srgbClr val="FFFF00"/>
                </a:solidFill>
                <a:latin typeface="Times New Roman" panose="02020603050405020304" pitchFamily="18" charset="0"/>
                <a:cs typeface="Times New Roman" panose="02020603050405020304" pitchFamily="18" charset="0"/>
              </a:rPr>
              <a:t>29</a:t>
            </a:r>
            <a:endParaRPr lang="x-none"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xmlns="" id="{0D979643-5930-F34B-D70D-3C7631DB7CF4}"/>
              </a:ext>
            </a:extLst>
          </p:cNvPr>
          <p:cNvSpPr txBox="1"/>
          <p:nvPr/>
        </p:nvSpPr>
        <p:spPr>
          <a:xfrm>
            <a:off x="3605058" y="3561062"/>
            <a:ext cx="4426725" cy="954107"/>
          </a:xfrm>
          <a:prstGeom prst="rect">
            <a:avLst/>
          </a:prstGeom>
          <a:noFill/>
        </p:spPr>
        <p:txBody>
          <a:bodyPr wrap="none" rtlCol="0">
            <a:spAutoFit/>
          </a:bodyPr>
          <a:lstStyle/>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Phạm Thị Thanh Thủy</a:t>
            </a:r>
          </a:p>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71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798898"/>
                <a:ext cx="1243534" cy="1326520"/>
              </a:xfrm>
              <a:prstGeom prst="rect">
                <a:avLst/>
              </a:prstGeom>
              <a:noFill/>
              <a:ln>
                <a:noFill/>
              </a:ln>
            </p:spPr>
          </p:pic>
        </p:gr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smtClean="0">
                  <a:solidFill>
                    <a:srgbClr val="0000FF"/>
                  </a:solidFill>
                  <a:latin typeface="Tahoma" pitchFamily="34" charset="0"/>
                  <a:ea typeface="Tahoma" pitchFamily="34" charset="0"/>
                  <a:cs typeface="Tahoma" pitchFamily="34" charset="0"/>
                </a:rPr>
                <a:t>IV.</a:t>
              </a:r>
              <a:endParaRPr lang="en-US" altLang="zh-CN" sz="3200" b="1" kern="0">
                <a:solidFill>
                  <a:srgbClr val="0000FF"/>
                </a:solidFill>
                <a:latin typeface="Tahoma" pitchFamily="34" charset="0"/>
                <a:ea typeface="Tahoma" pitchFamily="34" charset="0"/>
                <a:cs typeface="Tahoma" pitchFamily="34" charset="0"/>
              </a:endParaRPr>
            </a:p>
            <a:p>
              <a:pPr algn="ctr">
                <a:defRPr/>
              </a:pPr>
              <a:r>
                <a:rPr lang="en-US" altLang="zh-CN" sz="3200" b="1" kern="0" smtClean="0">
                  <a:solidFill>
                    <a:srgbClr val="0000FF"/>
                  </a:solidFill>
                  <a:latin typeface="Tahoma" pitchFamily="34" charset="0"/>
                  <a:ea typeface="Tahoma" pitchFamily="34" charset="0"/>
                  <a:cs typeface="Tahoma" pitchFamily="34" charset="0"/>
                </a:rPr>
                <a:t>VẬN DỤNG</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
        <p:nvSpPr>
          <p:cNvPr id="23" name="Title 1"/>
          <p:cNvSpPr txBox="1">
            <a:spLocks/>
          </p:cNvSpPr>
          <p:nvPr/>
        </p:nvSpPr>
        <p:spPr>
          <a:xfrm>
            <a:off x="1521062" y="2548607"/>
            <a:ext cx="3364449" cy="2093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 BÀI 10: </a:t>
            </a:r>
          </a:p>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TỆ NẠN XÃ HỘI</a:t>
            </a:r>
            <a:endParaRPr lang="en-US" sz="3200" b="1" dirty="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endParaRPr>
          </a:p>
        </p:txBody>
      </p:sp>
    </p:spTree>
    <p:extLst>
      <p:ext uri="{BB962C8B-B14F-4D97-AF65-F5344CB8AC3E}">
        <p14:creationId xmlns:p14="http://schemas.microsoft.com/office/powerpoint/2010/main" val="28100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23"/>
                                        </p:tgtEl>
                                        <p:attrNameLst>
                                          <p:attrName>style.visibility</p:attrName>
                                        </p:attrNameLst>
                                      </p:cBhvr>
                                      <p:to>
                                        <p:strVal val="visible"/>
                                      </p:to>
                                    </p:set>
                                    <p:animEffect transition="in" filter="barn(out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2.08333E-7 -4.07407E-6 L -2.08333E-7 -0.07222 " pathEditMode="relative" rAng="0" ptsTypes="AA">
                                      <p:cBhvr>
                                        <p:cTn id="11" dur="375" accel="50000" decel="50000" autoRev="1" fill="hold">
                                          <p:stCondLst>
                                            <p:cond delay="0"/>
                                          </p:stCondLst>
                                        </p:cTn>
                                        <p:tgtEl>
                                          <p:spTgt spid="23"/>
                                        </p:tgtEl>
                                        <p:attrNameLst>
                                          <p:attrName>ppt_x</p:attrName>
                                          <p:attrName>ppt_y</p:attrName>
                                        </p:attrNameLst>
                                      </p:cBhvr>
                                      <p:rCtr x="0" y="-3611"/>
                                    </p:animMotion>
                                    <p:animRot by="1500000">
                                      <p:cBhvr>
                                        <p:cTn id="12" dur="188" fill="hold">
                                          <p:stCondLst>
                                            <p:cond delay="0"/>
                                          </p:stCondLst>
                                        </p:cTn>
                                        <p:tgtEl>
                                          <p:spTgt spid="23"/>
                                        </p:tgtEl>
                                        <p:attrNameLst>
                                          <p:attrName>r</p:attrName>
                                        </p:attrNameLst>
                                      </p:cBhvr>
                                    </p:animRot>
                                    <p:animRot by="-1500000">
                                      <p:cBhvr>
                                        <p:cTn id="13" dur="188" fill="hold">
                                          <p:stCondLst>
                                            <p:cond delay="188"/>
                                          </p:stCondLst>
                                        </p:cTn>
                                        <p:tgtEl>
                                          <p:spTgt spid="23"/>
                                        </p:tgtEl>
                                        <p:attrNameLst>
                                          <p:attrName>r</p:attrName>
                                        </p:attrNameLst>
                                      </p:cBhvr>
                                    </p:animRot>
                                    <p:animRot by="-1500000">
                                      <p:cBhvr>
                                        <p:cTn id="14" dur="188" fill="hold">
                                          <p:stCondLst>
                                            <p:cond delay="375"/>
                                          </p:stCondLst>
                                        </p:cTn>
                                        <p:tgtEl>
                                          <p:spTgt spid="23"/>
                                        </p:tgtEl>
                                        <p:attrNameLst>
                                          <p:attrName>r</p:attrName>
                                        </p:attrNameLst>
                                      </p:cBhvr>
                                    </p:animRot>
                                    <p:animRot by="1500000">
                                      <p:cBhvr>
                                        <p:cTn id="15" dur="188" fill="hold">
                                          <p:stCondLst>
                                            <p:cond delay="563"/>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0C5CF4D8-F313-DDCE-6A9A-C3D94D9EBCA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Diagonal Corners Rounded 11">
            <a:extLst>
              <a:ext uri="{FF2B5EF4-FFF2-40B4-BE49-F238E27FC236}">
                <a16:creationId xmlns="" xmlns:a16="http://schemas.microsoft.com/office/drawing/2014/main" id="{8D585E71-B8F0-997D-16AA-DC54C8EF6C05}"/>
              </a:ext>
            </a:extLst>
          </p:cNvPr>
          <p:cNvSpPr/>
          <p:nvPr/>
        </p:nvSpPr>
        <p:spPr>
          <a:xfrm>
            <a:off x="7513812" y="3471666"/>
            <a:ext cx="4466953" cy="3386335"/>
          </a:xfrm>
          <a:prstGeom prst="round2DiagRect">
            <a:avLst>
              <a:gd name="adj1" fmla="val 16667"/>
              <a:gd name="adj2" fmla="val 7782"/>
            </a:avLst>
          </a:prstGeom>
          <a:solidFill>
            <a:srgbClr val="FFFFFF"/>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Diagonal Corners Rounded 7">
            <a:extLst>
              <a:ext uri="{FF2B5EF4-FFF2-40B4-BE49-F238E27FC236}">
                <a16:creationId xmlns="" xmlns:a16="http://schemas.microsoft.com/office/drawing/2014/main" id="{ED8CF599-0069-AA6C-0BA3-DEE7B45703A6}"/>
              </a:ext>
            </a:extLst>
          </p:cNvPr>
          <p:cNvSpPr/>
          <p:nvPr/>
        </p:nvSpPr>
        <p:spPr>
          <a:xfrm>
            <a:off x="211237" y="1455926"/>
            <a:ext cx="4658348" cy="3512313"/>
          </a:xfrm>
          <a:prstGeom prst="round2DiagRect">
            <a:avLst>
              <a:gd name="adj1" fmla="val 16667"/>
              <a:gd name="adj2" fmla="val 7782"/>
            </a:avLst>
          </a:prstGeom>
          <a:solidFill>
            <a:srgbClr val="FFFFFF"/>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idx="1"/>
          </p:nvPr>
        </p:nvSpPr>
        <p:spPr>
          <a:xfrm>
            <a:off x="295875" y="1679936"/>
            <a:ext cx="4297679" cy="3001208"/>
          </a:xfrm>
        </p:spPr>
        <p:txBody>
          <a:bodyPr>
            <a:noAutofit/>
          </a:bodyPr>
          <a:lstStyle/>
          <a:p>
            <a:pPr marL="0" indent="0" algn="just">
              <a:lnSpc>
                <a:spcPct val="150000"/>
              </a:lnSpc>
              <a:buNone/>
            </a:pPr>
            <a:r>
              <a:rPr lang="en-US" sz="2400" b="1" dirty="0" err="1">
                <a:solidFill>
                  <a:schemeClr val="bg1">
                    <a:lumMod val="10000"/>
                  </a:schemeClr>
                </a:solidFill>
                <a:latin typeface="Arial" panose="020B0604020202020204" pitchFamily="34" charset="0"/>
                <a:cs typeface="Arial" panose="020B0604020202020204" pitchFamily="34" charset="0"/>
              </a:rPr>
              <a:t>Lựa</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chọn</a:t>
            </a:r>
            <a:r>
              <a:rPr lang="en-US" sz="2400" b="1" dirty="0">
                <a:solidFill>
                  <a:schemeClr val="bg1">
                    <a:lumMod val="10000"/>
                  </a:schemeClr>
                </a:solidFill>
                <a:latin typeface="Arial" panose="020B0604020202020204" pitchFamily="34" charset="0"/>
                <a:cs typeface="Arial" panose="020B0604020202020204" pitchFamily="34" charset="0"/>
              </a:rPr>
              <a:t> 1 </a:t>
            </a:r>
            <a:r>
              <a:rPr lang="en-US" sz="2400" b="1" dirty="0" err="1">
                <a:solidFill>
                  <a:schemeClr val="bg1">
                    <a:lumMod val="10000"/>
                  </a:schemeClr>
                </a:solidFill>
                <a:latin typeface="Arial" panose="020B0604020202020204" pitchFamily="34" charset="0"/>
                <a:cs typeface="Arial" panose="020B0604020202020204" pitchFamily="34" charset="0"/>
              </a:rPr>
              <a:t>tệ</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nạn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xã</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hội</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phổ</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biến</a:t>
            </a:r>
            <a:r>
              <a:rPr lang="en-US" sz="2400" b="1" dirty="0">
                <a:solidFill>
                  <a:schemeClr val="bg1">
                    <a:lumMod val="10000"/>
                  </a:schemeClr>
                </a:solidFill>
                <a:latin typeface="Arial" panose="020B0604020202020204" pitchFamily="34" charset="0"/>
                <a:cs typeface="Arial" panose="020B0604020202020204" pitchFamily="34" charset="0"/>
              </a:rPr>
              <a:t> ở </a:t>
            </a:r>
            <a:r>
              <a:rPr lang="en-US" sz="2400" b="1" dirty="0" err="1">
                <a:solidFill>
                  <a:schemeClr val="bg1">
                    <a:lumMod val="10000"/>
                  </a:schemeClr>
                </a:solidFill>
                <a:latin typeface="Arial" panose="020B0604020202020204" pitchFamily="34" charset="0"/>
                <a:cs typeface="Arial" panose="020B0604020202020204" pitchFamily="34" charset="0"/>
              </a:rPr>
              <a:t>địa</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phương</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để</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thiết</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kế</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sản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phẩm</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tuyên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truyền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về</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hậu</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quả</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của</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tệ</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nạn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đó</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đối</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với</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bản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thân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gia</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đình</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xã</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hội</a:t>
            </a:r>
            <a:r>
              <a:rPr lang="en-US" sz="2400" b="1" dirty="0">
                <a:solidFill>
                  <a:schemeClr val="bg1">
                    <a:lumMod val="10000"/>
                  </a:schemeClr>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 xmlns:a16="http://schemas.microsoft.com/office/drawing/2014/main" id="{53368BFE-3BAA-D8F5-D968-5937F1583BEB}"/>
              </a:ext>
            </a:extLst>
          </p:cNvPr>
          <p:cNvSpPr txBox="1"/>
          <p:nvPr/>
        </p:nvSpPr>
        <p:spPr>
          <a:xfrm>
            <a:off x="7617255" y="3918174"/>
            <a:ext cx="4324928" cy="2862322"/>
          </a:xfrm>
          <a:prstGeom prst="rect">
            <a:avLst/>
          </a:prstGeom>
          <a:noFill/>
        </p:spPr>
        <p:txBody>
          <a:bodyPr wrap="square">
            <a:spAutoFit/>
          </a:bodyPr>
          <a:lstStyle/>
          <a:p>
            <a:pPr algn="just">
              <a:lnSpc>
                <a:spcPct val="150000"/>
              </a:lnSpc>
            </a:pPr>
            <a:r>
              <a:rPr lang="en-US" sz="2400" b="1" dirty="0" err="1">
                <a:solidFill>
                  <a:schemeClr val="bg1">
                    <a:lumMod val="10000"/>
                  </a:schemeClr>
                </a:solidFill>
                <a:latin typeface="Arial" panose="020B0604020202020204" pitchFamily="34" charset="0"/>
                <a:cs typeface="Arial" panose="020B0604020202020204" pitchFamily="34" charset="0"/>
              </a:rPr>
              <a:t>Trình</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bày</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các</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quy</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định</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của</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pháp</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luật</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về</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phòng</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chống</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tệ</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nạn</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xã</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hội</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dưới</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dạng</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báo</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ảnh</a:t>
            </a:r>
            <a:r>
              <a:rPr lang="en-US" sz="2400" b="1" dirty="0">
                <a:solidFill>
                  <a:schemeClr val="bg1">
                    <a:lumMod val="10000"/>
                  </a:schemeClr>
                </a:solidFill>
                <a:latin typeface="Arial" panose="020B0604020202020204" pitchFamily="34" charset="0"/>
                <a:cs typeface="Arial" panose="020B0604020202020204" pitchFamily="34" charset="0"/>
              </a:rPr>
              <a:t>/ clip/</a:t>
            </a:r>
            <a:r>
              <a:rPr lang="en-US" sz="2400" b="1" dirty="0" err="1">
                <a:solidFill>
                  <a:schemeClr val="bg1">
                    <a:lumMod val="10000"/>
                  </a:schemeClr>
                </a:solidFill>
                <a:latin typeface="Arial" panose="020B0604020202020204" pitchFamily="34" charset="0"/>
                <a:cs typeface="Arial" panose="020B0604020202020204" pitchFamily="34" charset="0"/>
              </a:rPr>
              <a:t>tiểu</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phẩm</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để</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trình</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bày</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trước</a:t>
            </a:r>
            <a:r>
              <a:rPr lang="en-US" sz="2400" b="1" dirty="0">
                <a:solidFill>
                  <a:schemeClr val="bg1">
                    <a:lumMod val="10000"/>
                  </a:schemeClr>
                </a:solidFill>
                <a:latin typeface="Arial" panose="020B0604020202020204" pitchFamily="34" charset="0"/>
                <a:cs typeface="Arial" panose="020B0604020202020204" pitchFamily="34" charset="0"/>
              </a:rPr>
              <a:t> </a:t>
            </a:r>
            <a:r>
              <a:rPr lang="en-US" sz="2400" b="1" dirty="0" err="1">
                <a:solidFill>
                  <a:schemeClr val="bg1">
                    <a:lumMod val="10000"/>
                  </a:schemeClr>
                </a:solidFill>
                <a:latin typeface="Arial" panose="020B0604020202020204" pitchFamily="34" charset="0"/>
                <a:cs typeface="Arial" panose="020B0604020202020204" pitchFamily="34" charset="0"/>
              </a:rPr>
              <a:t>lớp</a:t>
            </a:r>
            <a:r>
              <a:rPr lang="en-US" sz="2400" b="1" dirty="0">
                <a:solidFill>
                  <a:schemeClr val="bg1">
                    <a:lumMod val="10000"/>
                  </a:schemeClr>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 xmlns:a16="http://schemas.microsoft.com/office/drawing/2014/main" id="{2C7253E4-F272-246B-5D15-E2690DA6347F}"/>
              </a:ext>
            </a:extLst>
          </p:cNvPr>
          <p:cNvSpPr txBox="1"/>
          <p:nvPr/>
        </p:nvSpPr>
        <p:spPr>
          <a:xfrm>
            <a:off x="761327" y="1152723"/>
            <a:ext cx="3150456" cy="584775"/>
          </a:xfrm>
          <a:prstGeom prst="rect">
            <a:avLst/>
          </a:prstGeom>
          <a:solidFill>
            <a:schemeClr val="accent2"/>
          </a:solidFill>
        </p:spPr>
        <p:txBody>
          <a:bodyPr wrap="square" rtlCol="0">
            <a:spAutoFit/>
          </a:bodyPr>
          <a:lstStyle/>
          <a:p>
            <a:pPr algn="ctr"/>
            <a:r>
              <a:rPr lang="en-US" sz="3200" b="1" dirty="0" err="1">
                <a:solidFill>
                  <a:schemeClr val="bg2"/>
                </a:solidFill>
                <a:latin typeface="SVN-Caprica Script" pitchFamily="2" charset="0"/>
              </a:rPr>
              <a:t>Nhiệm</a:t>
            </a:r>
            <a:r>
              <a:rPr lang="en-US" sz="3200" b="1" dirty="0">
                <a:solidFill>
                  <a:schemeClr val="bg2"/>
                </a:solidFill>
                <a:latin typeface="SVN-Caprica Script" pitchFamily="2" charset="0"/>
              </a:rPr>
              <a:t> </a:t>
            </a:r>
            <a:r>
              <a:rPr lang="en-US" sz="3200" b="1" dirty="0" err="1">
                <a:solidFill>
                  <a:schemeClr val="bg2"/>
                </a:solidFill>
                <a:latin typeface="SVN-Caprica Script" pitchFamily="2" charset="0"/>
              </a:rPr>
              <a:t>vụ</a:t>
            </a:r>
            <a:r>
              <a:rPr lang="vi-VN" sz="3200" b="1" dirty="0">
                <a:solidFill>
                  <a:schemeClr val="bg2"/>
                </a:solidFill>
                <a:latin typeface="SVN-Caprica Script" pitchFamily="2" charset="0"/>
              </a:rPr>
              <a:t> 1</a:t>
            </a:r>
            <a:r>
              <a:rPr lang="en-US" sz="3200" b="1" dirty="0">
                <a:solidFill>
                  <a:schemeClr val="bg2"/>
                </a:solidFill>
                <a:latin typeface="SVN-Caprica Script" pitchFamily="2" charset="0"/>
              </a:rPr>
              <a:t> </a:t>
            </a:r>
          </a:p>
        </p:txBody>
      </p:sp>
      <p:sp>
        <p:nvSpPr>
          <p:cNvPr id="14" name="TextBox 13">
            <a:extLst>
              <a:ext uri="{FF2B5EF4-FFF2-40B4-BE49-F238E27FC236}">
                <a16:creationId xmlns="" xmlns:a16="http://schemas.microsoft.com/office/drawing/2014/main" id="{E787A766-DC9B-4F01-AC44-2091412BE370}"/>
              </a:ext>
            </a:extLst>
          </p:cNvPr>
          <p:cNvSpPr txBox="1"/>
          <p:nvPr/>
        </p:nvSpPr>
        <p:spPr>
          <a:xfrm>
            <a:off x="8204491" y="3121569"/>
            <a:ext cx="3150456" cy="584775"/>
          </a:xfrm>
          <a:prstGeom prst="rect">
            <a:avLst/>
          </a:prstGeom>
          <a:solidFill>
            <a:schemeClr val="accent4">
              <a:lumMod val="75000"/>
            </a:schemeClr>
          </a:solidFill>
        </p:spPr>
        <p:txBody>
          <a:bodyPr wrap="square" rtlCol="0">
            <a:spAutoFit/>
          </a:bodyPr>
          <a:lstStyle/>
          <a:p>
            <a:pPr algn="ctr"/>
            <a:r>
              <a:rPr lang="en-US" sz="3200" b="1" dirty="0" err="1">
                <a:solidFill>
                  <a:schemeClr val="bg2"/>
                </a:solidFill>
                <a:latin typeface="SVN-Caprica Script" pitchFamily="2" charset="0"/>
              </a:rPr>
              <a:t>Nhiệm</a:t>
            </a:r>
            <a:r>
              <a:rPr lang="en-US" sz="3200" b="1" dirty="0">
                <a:solidFill>
                  <a:schemeClr val="bg2"/>
                </a:solidFill>
                <a:latin typeface="SVN-Caprica Script" pitchFamily="2" charset="0"/>
              </a:rPr>
              <a:t> </a:t>
            </a:r>
            <a:r>
              <a:rPr lang="en-US" sz="3200" b="1" dirty="0" err="1">
                <a:solidFill>
                  <a:schemeClr val="bg2"/>
                </a:solidFill>
                <a:latin typeface="SVN-Caprica Script" pitchFamily="2" charset="0"/>
              </a:rPr>
              <a:t>vụ</a:t>
            </a:r>
            <a:r>
              <a:rPr lang="vi-VN" sz="3200" b="1" dirty="0">
                <a:solidFill>
                  <a:schemeClr val="bg2"/>
                </a:solidFill>
                <a:latin typeface="SVN-Caprica Script" pitchFamily="2" charset="0"/>
              </a:rPr>
              <a:t> 2</a:t>
            </a:r>
            <a:r>
              <a:rPr lang="en-US" sz="3200" b="1" dirty="0">
                <a:solidFill>
                  <a:schemeClr val="bg2"/>
                </a:solidFill>
                <a:latin typeface="SVN-Caprica Script" pitchFamily="2" charset="0"/>
              </a:rPr>
              <a:t> </a:t>
            </a:r>
          </a:p>
        </p:txBody>
      </p:sp>
      <p:pic>
        <p:nvPicPr>
          <p:cNvPr id="11" name="图片 16">
            <a:extLst>
              <a:ext uri="{FF2B5EF4-FFF2-40B4-BE49-F238E27FC236}">
                <a16:creationId xmlns="" xmlns:a16="http://schemas.microsoft.com/office/drawing/2014/main" id="{688AFA9B-9940-6749-24AD-9BFC3FE7E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587" y="2773092"/>
            <a:ext cx="2332484" cy="1972277"/>
          </a:xfrm>
          <a:prstGeom prst="rect">
            <a:avLst/>
          </a:prstGeom>
        </p:spPr>
      </p:pic>
      <p:sp>
        <p:nvSpPr>
          <p:cNvPr id="29" name="Google Shape;997;p40">
            <a:extLst>
              <a:ext uri="{FF2B5EF4-FFF2-40B4-BE49-F238E27FC236}">
                <a16:creationId xmlns="" xmlns:a16="http://schemas.microsoft.com/office/drawing/2014/main" id="{565E8AC2-50B5-AAA4-8D22-63128C69D46A}"/>
              </a:ext>
            </a:extLst>
          </p:cNvPr>
          <p:cNvSpPr/>
          <p:nvPr/>
        </p:nvSpPr>
        <p:spPr>
          <a:xfrm rot="2871879">
            <a:off x="6196278" y="5102848"/>
            <a:ext cx="1326239" cy="425632"/>
          </a:xfrm>
          <a:custGeom>
            <a:avLst/>
            <a:gdLst/>
            <a:ahLst/>
            <a:cxnLst/>
            <a:rect l="l" t="t" r="r" b="b"/>
            <a:pathLst>
              <a:path w="5571" h="1609" extrusionOk="0">
                <a:moveTo>
                  <a:pt x="5558" y="0"/>
                </a:moveTo>
                <a:cubicBezTo>
                  <a:pt x="5474" y="60"/>
                  <a:pt x="5355" y="108"/>
                  <a:pt x="5271" y="168"/>
                </a:cubicBezTo>
                <a:cubicBezTo>
                  <a:pt x="5187" y="228"/>
                  <a:pt x="5103" y="288"/>
                  <a:pt x="5019" y="348"/>
                </a:cubicBezTo>
                <a:cubicBezTo>
                  <a:pt x="4840" y="467"/>
                  <a:pt x="4660" y="575"/>
                  <a:pt x="4480" y="683"/>
                </a:cubicBezTo>
                <a:cubicBezTo>
                  <a:pt x="3810" y="1030"/>
                  <a:pt x="3079" y="1246"/>
                  <a:pt x="2324" y="1306"/>
                </a:cubicBezTo>
                <a:cubicBezTo>
                  <a:pt x="2201" y="1314"/>
                  <a:pt x="2077" y="1318"/>
                  <a:pt x="1954" y="1318"/>
                </a:cubicBezTo>
                <a:cubicBezTo>
                  <a:pt x="1707" y="1318"/>
                  <a:pt x="1462" y="1302"/>
                  <a:pt x="1223" y="1270"/>
                </a:cubicBezTo>
                <a:cubicBezTo>
                  <a:pt x="1043" y="1246"/>
                  <a:pt x="863" y="1210"/>
                  <a:pt x="684" y="1162"/>
                </a:cubicBezTo>
                <a:cubicBezTo>
                  <a:pt x="504" y="1114"/>
                  <a:pt x="324" y="1078"/>
                  <a:pt x="133" y="1054"/>
                </a:cubicBezTo>
                <a:cubicBezTo>
                  <a:pt x="49" y="1054"/>
                  <a:pt x="1" y="1162"/>
                  <a:pt x="61" y="1210"/>
                </a:cubicBezTo>
                <a:cubicBezTo>
                  <a:pt x="240" y="1354"/>
                  <a:pt x="456" y="1437"/>
                  <a:pt x="672" y="1473"/>
                </a:cubicBezTo>
                <a:cubicBezTo>
                  <a:pt x="887" y="1521"/>
                  <a:pt x="1115" y="1557"/>
                  <a:pt x="1330" y="1581"/>
                </a:cubicBezTo>
                <a:cubicBezTo>
                  <a:pt x="1511" y="1599"/>
                  <a:pt x="1692" y="1609"/>
                  <a:pt x="1873" y="1609"/>
                </a:cubicBezTo>
                <a:cubicBezTo>
                  <a:pt x="2877" y="1609"/>
                  <a:pt x="3867" y="1329"/>
                  <a:pt x="4720" y="791"/>
                </a:cubicBezTo>
                <a:cubicBezTo>
                  <a:pt x="4888" y="683"/>
                  <a:pt x="5055" y="563"/>
                  <a:pt x="5211" y="431"/>
                </a:cubicBezTo>
                <a:cubicBezTo>
                  <a:pt x="5355" y="312"/>
                  <a:pt x="5474" y="168"/>
                  <a:pt x="5570" y="12"/>
                </a:cubicBezTo>
                <a:lnTo>
                  <a:pt x="5558"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0" name="Google Shape;996;p40">
            <a:extLst>
              <a:ext uri="{FF2B5EF4-FFF2-40B4-BE49-F238E27FC236}">
                <a16:creationId xmlns="" xmlns:a16="http://schemas.microsoft.com/office/drawing/2014/main" id="{30659EDA-347F-AF06-8DF2-3886FB156D4F}"/>
              </a:ext>
            </a:extLst>
          </p:cNvPr>
          <p:cNvSpPr/>
          <p:nvPr/>
        </p:nvSpPr>
        <p:spPr>
          <a:xfrm rot="3136284" flipH="1" flipV="1">
            <a:off x="4727219" y="1872640"/>
            <a:ext cx="1608052" cy="429013"/>
          </a:xfrm>
          <a:custGeom>
            <a:avLst/>
            <a:gdLst/>
            <a:ahLst/>
            <a:cxnLst/>
            <a:rect l="l" t="t" r="r" b="b"/>
            <a:pathLst>
              <a:path w="5571" h="1609" extrusionOk="0">
                <a:moveTo>
                  <a:pt x="5558" y="0"/>
                </a:moveTo>
                <a:cubicBezTo>
                  <a:pt x="5474" y="60"/>
                  <a:pt x="5355" y="108"/>
                  <a:pt x="5271" y="168"/>
                </a:cubicBezTo>
                <a:cubicBezTo>
                  <a:pt x="5187" y="228"/>
                  <a:pt x="5103" y="288"/>
                  <a:pt x="5019" y="348"/>
                </a:cubicBezTo>
                <a:cubicBezTo>
                  <a:pt x="4840" y="467"/>
                  <a:pt x="4660" y="575"/>
                  <a:pt x="4480" y="683"/>
                </a:cubicBezTo>
                <a:cubicBezTo>
                  <a:pt x="3810" y="1030"/>
                  <a:pt x="3079" y="1246"/>
                  <a:pt x="2324" y="1306"/>
                </a:cubicBezTo>
                <a:cubicBezTo>
                  <a:pt x="2201" y="1314"/>
                  <a:pt x="2077" y="1318"/>
                  <a:pt x="1954" y="1318"/>
                </a:cubicBezTo>
                <a:cubicBezTo>
                  <a:pt x="1707" y="1318"/>
                  <a:pt x="1462" y="1302"/>
                  <a:pt x="1223" y="1270"/>
                </a:cubicBezTo>
                <a:cubicBezTo>
                  <a:pt x="1043" y="1246"/>
                  <a:pt x="863" y="1210"/>
                  <a:pt x="684" y="1162"/>
                </a:cubicBezTo>
                <a:cubicBezTo>
                  <a:pt x="504" y="1114"/>
                  <a:pt x="324" y="1078"/>
                  <a:pt x="133" y="1054"/>
                </a:cubicBezTo>
                <a:cubicBezTo>
                  <a:pt x="49" y="1054"/>
                  <a:pt x="1" y="1162"/>
                  <a:pt x="61" y="1210"/>
                </a:cubicBezTo>
                <a:cubicBezTo>
                  <a:pt x="240" y="1354"/>
                  <a:pt x="456" y="1437"/>
                  <a:pt x="672" y="1473"/>
                </a:cubicBezTo>
                <a:cubicBezTo>
                  <a:pt x="887" y="1521"/>
                  <a:pt x="1115" y="1557"/>
                  <a:pt x="1330" y="1581"/>
                </a:cubicBezTo>
                <a:cubicBezTo>
                  <a:pt x="1511" y="1599"/>
                  <a:pt x="1692" y="1609"/>
                  <a:pt x="1873" y="1609"/>
                </a:cubicBezTo>
                <a:cubicBezTo>
                  <a:pt x="2877" y="1609"/>
                  <a:pt x="3867" y="1329"/>
                  <a:pt x="4720" y="791"/>
                </a:cubicBezTo>
                <a:cubicBezTo>
                  <a:pt x="4888" y="683"/>
                  <a:pt x="5055" y="563"/>
                  <a:pt x="5211" y="431"/>
                </a:cubicBezTo>
                <a:cubicBezTo>
                  <a:pt x="5355" y="312"/>
                  <a:pt x="5474" y="168"/>
                  <a:pt x="5570" y="12"/>
                </a:cubicBezTo>
                <a:lnTo>
                  <a:pt x="5558"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0347277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2988860" y="2704490"/>
            <a:ext cx="6152195" cy="523220"/>
          </a:xfrm>
          <a:prstGeom prst="rect">
            <a:avLst/>
          </a:prstGeom>
        </p:spPr>
        <p:txBody>
          <a:bodyPr wrap="square">
            <a:spAutoFit/>
          </a:bodyPr>
          <a:lstStyle/>
          <a:p>
            <a:pPr algn="ctr">
              <a:defRPr/>
            </a:pPr>
            <a:r>
              <a:rPr lang="en-US" altLang="zh-CN" sz="2800" b="1" kern="0">
                <a:solidFill>
                  <a:srgbClr val="0000FF"/>
                </a:solidFill>
                <a:latin typeface="Tahoma" pitchFamily="34" charset="0"/>
                <a:ea typeface="Tahoma" pitchFamily="34" charset="0"/>
                <a:cs typeface="Tahoma" pitchFamily="34" charset="0"/>
              </a:rPr>
              <a:t>XIN CHÀO VÀ HẸN GẶP </a:t>
            </a:r>
            <a:r>
              <a:rPr lang="en-US" altLang="zh-CN" sz="2800" b="1" kern="0" smtClean="0">
                <a:solidFill>
                  <a:srgbClr val="0000FF"/>
                </a:solidFill>
                <a:latin typeface="Tahoma" pitchFamily="34" charset="0"/>
                <a:ea typeface="Tahoma" pitchFamily="34" charset="0"/>
                <a:cs typeface="Tahoma" pitchFamily="34" charset="0"/>
              </a:rPr>
              <a:t>LẠI!!!</a:t>
            </a:r>
            <a:endParaRPr lang="en-US" altLang="zh-CN" sz="2800" b="1" kern="0" dirty="0">
              <a:solidFill>
                <a:srgbClr val="0000FF"/>
              </a:solidFill>
              <a:latin typeface="Tahoma" pitchFamily="34" charset="0"/>
              <a:ea typeface="Tahoma" pitchFamily="34" charset="0"/>
              <a:cs typeface="Tahoma" pitchFamily="34" charset="0"/>
            </a:endParaRPr>
          </a:p>
        </p:txBody>
      </p:sp>
      <p:pic>
        <p:nvPicPr>
          <p:cNvPr id="14"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711111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 xmlns:a16="http://schemas.microsoft.com/office/drawing/2014/main" id="{115EC2DD-0638-F591-EFA3-33100DAEED9C}"/>
              </a:ext>
            </a:extLst>
          </p:cNvPr>
          <p:cNvPicPr>
            <a:picLocks noChangeAspect="1"/>
          </p:cNvPicPr>
          <p:nvPr/>
        </p:nvPicPr>
        <p:blipFill>
          <a:blip r:embed="rId2"/>
          <a:stretch>
            <a:fillRect/>
          </a:stretch>
        </p:blipFill>
        <p:spPr>
          <a:xfrm>
            <a:off x="244653" y="3557535"/>
            <a:ext cx="12158865" cy="2458651"/>
          </a:xfrm>
          <a:prstGeom prst="rect">
            <a:avLst/>
          </a:prstGeom>
        </p:spPr>
      </p:pic>
      <p:pic>
        <p:nvPicPr>
          <p:cNvPr id="9" name="图片 13">
            <a:extLst>
              <a:ext uri="{FF2B5EF4-FFF2-40B4-BE49-F238E27FC236}">
                <a16:creationId xmlns="" xmlns:a16="http://schemas.microsoft.com/office/drawing/2014/main" id="{69DE1B44-F2B8-6225-AF68-CC76A151BB61}"/>
              </a:ext>
            </a:extLst>
          </p:cNvPr>
          <p:cNvPicPr>
            <a:picLocks noChangeAspect="1"/>
          </p:cNvPicPr>
          <p:nvPr/>
        </p:nvPicPr>
        <p:blipFill>
          <a:blip r:embed="rId3"/>
          <a:stretch>
            <a:fillRect/>
          </a:stretch>
        </p:blipFill>
        <p:spPr>
          <a:xfrm>
            <a:off x="2753626" y="2005395"/>
            <a:ext cx="6973231" cy="2239416"/>
          </a:xfrm>
          <a:prstGeom prst="rect">
            <a:avLst/>
          </a:prstGeom>
        </p:spPr>
      </p:pic>
      <p:sp>
        <p:nvSpPr>
          <p:cNvPr id="8" name="文本框 15">
            <a:extLst>
              <a:ext uri="{FF2B5EF4-FFF2-40B4-BE49-F238E27FC236}">
                <a16:creationId xmlns="" xmlns:a16="http://schemas.microsoft.com/office/drawing/2014/main" id="{23C3C0E4-8725-8ADB-4FCF-637F34159E58}"/>
              </a:ext>
            </a:extLst>
          </p:cNvPr>
          <p:cNvSpPr txBox="1"/>
          <p:nvPr/>
        </p:nvSpPr>
        <p:spPr>
          <a:xfrm>
            <a:off x="4359565" y="1047677"/>
            <a:ext cx="2986111" cy="1077218"/>
          </a:xfrm>
          <a:prstGeom prst="rect">
            <a:avLst/>
          </a:prstGeom>
          <a:noFill/>
        </p:spPr>
        <p:txBody>
          <a:bodyPr wrap="square" rtlCol="0">
            <a:spAutoFit/>
          </a:bodyPr>
          <a:lstStyle/>
          <a:p>
            <a:r>
              <a:rPr lang="en-US" altLang="zh-CN" sz="6400" dirty="0" err="1">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64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 10</a:t>
            </a:r>
          </a:p>
        </p:txBody>
      </p:sp>
      <p:pic>
        <p:nvPicPr>
          <p:cNvPr id="10" name="图片 3">
            <a:extLst>
              <a:ext uri="{FF2B5EF4-FFF2-40B4-BE49-F238E27FC236}">
                <a16:creationId xmlns="" xmlns:a16="http://schemas.microsoft.com/office/drawing/2014/main" id="{5899FEA0-D957-069C-39D2-A6353CCBD658}"/>
              </a:ext>
            </a:extLst>
          </p:cNvPr>
          <p:cNvPicPr>
            <a:picLocks noChangeAspect="1"/>
          </p:cNvPicPr>
          <p:nvPr/>
        </p:nvPicPr>
        <p:blipFill>
          <a:blip r:embed="rId4"/>
          <a:stretch>
            <a:fillRect/>
          </a:stretch>
        </p:blipFill>
        <p:spPr>
          <a:xfrm>
            <a:off x="-422939" y="5142805"/>
            <a:ext cx="13568027" cy="1971076"/>
          </a:xfrm>
          <a:prstGeom prst="rect">
            <a:avLst/>
          </a:prstGeom>
        </p:spPr>
      </p:pic>
      <p:pic>
        <p:nvPicPr>
          <p:cNvPr id="12" name="图片 10">
            <a:extLst>
              <a:ext uri="{FF2B5EF4-FFF2-40B4-BE49-F238E27FC236}">
                <a16:creationId xmlns="" xmlns:a16="http://schemas.microsoft.com/office/drawing/2014/main" id="{7485E85B-ECAC-3E6F-35F3-A24C68094F9C}"/>
              </a:ext>
            </a:extLst>
          </p:cNvPr>
          <p:cNvPicPr>
            <a:picLocks noChangeAspect="1"/>
          </p:cNvPicPr>
          <p:nvPr/>
        </p:nvPicPr>
        <p:blipFill>
          <a:blip r:embed="rId5"/>
          <a:stretch>
            <a:fillRect/>
          </a:stretch>
        </p:blipFill>
        <p:spPr>
          <a:xfrm>
            <a:off x="6720682" y="6107531"/>
            <a:ext cx="1207289" cy="450179"/>
          </a:xfrm>
          <a:prstGeom prst="rect">
            <a:avLst/>
          </a:prstGeom>
        </p:spPr>
      </p:pic>
      <p:pic>
        <p:nvPicPr>
          <p:cNvPr id="13" name="图片 12">
            <a:extLst>
              <a:ext uri="{FF2B5EF4-FFF2-40B4-BE49-F238E27FC236}">
                <a16:creationId xmlns="" xmlns:a16="http://schemas.microsoft.com/office/drawing/2014/main" id="{B1EF943B-2E21-EB5D-BE59-0806AF53CCA0}"/>
              </a:ext>
            </a:extLst>
          </p:cNvPr>
          <p:cNvPicPr>
            <a:picLocks noChangeAspect="1"/>
          </p:cNvPicPr>
          <p:nvPr/>
        </p:nvPicPr>
        <p:blipFill>
          <a:blip r:embed="rId6"/>
          <a:stretch>
            <a:fillRect/>
          </a:stretch>
        </p:blipFill>
        <p:spPr>
          <a:xfrm>
            <a:off x="9597439" y="6066360"/>
            <a:ext cx="761807" cy="288251"/>
          </a:xfrm>
          <a:prstGeom prst="rect">
            <a:avLst/>
          </a:prstGeom>
        </p:spPr>
      </p:pic>
      <p:pic>
        <p:nvPicPr>
          <p:cNvPr id="14" name="图片 14">
            <a:extLst>
              <a:ext uri="{FF2B5EF4-FFF2-40B4-BE49-F238E27FC236}">
                <a16:creationId xmlns="" xmlns:a16="http://schemas.microsoft.com/office/drawing/2014/main" id="{E152F9D5-EA7D-C363-DD90-2518C8D0B0EB}"/>
              </a:ext>
            </a:extLst>
          </p:cNvPr>
          <p:cNvPicPr>
            <a:picLocks noChangeAspect="1"/>
          </p:cNvPicPr>
          <p:nvPr/>
        </p:nvPicPr>
        <p:blipFill>
          <a:blip r:embed="rId7"/>
          <a:stretch>
            <a:fillRect/>
          </a:stretch>
        </p:blipFill>
        <p:spPr>
          <a:xfrm>
            <a:off x="10427827" y="939099"/>
            <a:ext cx="1364823" cy="1931355"/>
          </a:xfrm>
          <a:prstGeom prst="rect">
            <a:avLst/>
          </a:prstGeom>
        </p:spPr>
      </p:pic>
      <p:pic>
        <p:nvPicPr>
          <p:cNvPr id="15" name="图片 16">
            <a:extLst>
              <a:ext uri="{FF2B5EF4-FFF2-40B4-BE49-F238E27FC236}">
                <a16:creationId xmlns="" xmlns:a16="http://schemas.microsoft.com/office/drawing/2014/main" id="{1E7ACFC4-BCBA-BBE3-CD13-48698F82BBC1}"/>
              </a:ext>
            </a:extLst>
          </p:cNvPr>
          <p:cNvPicPr>
            <a:picLocks noChangeAspect="1"/>
          </p:cNvPicPr>
          <p:nvPr/>
        </p:nvPicPr>
        <p:blipFill>
          <a:blip r:embed="rId8"/>
          <a:stretch>
            <a:fillRect/>
          </a:stretch>
        </p:blipFill>
        <p:spPr>
          <a:xfrm>
            <a:off x="1140482" y="2193350"/>
            <a:ext cx="703041" cy="483340"/>
          </a:xfrm>
          <a:prstGeom prst="rect">
            <a:avLst/>
          </a:prstGeom>
        </p:spPr>
      </p:pic>
      <p:pic>
        <p:nvPicPr>
          <p:cNvPr id="16" name="图片 17">
            <a:extLst>
              <a:ext uri="{FF2B5EF4-FFF2-40B4-BE49-F238E27FC236}">
                <a16:creationId xmlns="" xmlns:a16="http://schemas.microsoft.com/office/drawing/2014/main" id="{4AE98C8B-87D5-35A6-1E16-329FB7B18FF4}"/>
              </a:ext>
            </a:extLst>
          </p:cNvPr>
          <p:cNvPicPr>
            <a:picLocks noChangeAspect="1"/>
          </p:cNvPicPr>
          <p:nvPr/>
        </p:nvPicPr>
        <p:blipFill>
          <a:blip r:embed="rId9"/>
          <a:stretch>
            <a:fillRect/>
          </a:stretch>
        </p:blipFill>
        <p:spPr>
          <a:xfrm>
            <a:off x="10801817" y="141113"/>
            <a:ext cx="1035105" cy="546304"/>
          </a:xfrm>
          <a:prstGeom prst="rect">
            <a:avLst/>
          </a:prstGeom>
        </p:spPr>
      </p:pic>
      <p:pic>
        <p:nvPicPr>
          <p:cNvPr id="17" name="图片 18">
            <a:extLst>
              <a:ext uri="{FF2B5EF4-FFF2-40B4-BE49-F238E27FC236}">
                <a16:creationId xmlns="" xmlns:a16="http://schemas.microsoft.com/office/drawing/2014/main" id="{7969226F-42A6-D8B0-B0E6-F40ACF532116}"/>
              </a:ext>
            </a:extLst>
          </p:cNvPr>
          <p:cNvPicPr>
            <a:picLocks noChangeAspect="1"/>
          </p:cNvPicPr>
          <p:nvPr/>
        </p:nvPicPr>
        <p:blipFill>
          <a:blip r:embed="rId10"/>
          <a:stretch>
            <a:fillRect/>
          </a:stretch>
        </p:blipFill>
        <p:spPr>
          <a:xfrm>
            <a:off x="237089" y="50578"/>
            <a:ext cx="1679232" cy="1243069"/>
          </a:xfrm>
          <a:prstGeom prst="rect">
            <a:avLst/>
          </a:prstGeom>
        </p:spPr>
      </p:pic>
      <p:pic>
        <p:nvPicPr>
          <p:cNvPr id="18" name="图片 20">
            <a:extLst>
              <a:ext uri="{FF2B5EF4-FFF2-40B4-BE49-F238E27FC236}">
                <a16:creationId xmlns="" xmlns:a16="http://schemas.microsoft.com/office/drawing/2014/main" id="{437BF4C6-E478-C235-0937-8DCEB1527D14}"/>
              </a:ext>
            </a:extLst>
          </p:cNvPr>
          <p:cNvPicPr>
            <a:picLocks noChangeAspect="1"/>
          </p:cNvPicPr>
          <p:nvPr/>
        </p:nvPicPr>
        <p:blipFill>
          <a:blip r:embed="rId11"/>
          <a:stretch>
            <a:fillRect/>
          </a:stretch>
        </p:blipFill>
        <p:spPr>
          <a:xfrm>
            <a:off x="2077105" y="5604916"/>
            <a:ext cx="3481555" cy="856120"/>
          </a:xfrm>
          <a:prstGeom prst="rect">
            <a:avLst/>
          </a:prstGeom>
        </p:spPr>
      </p:pic>
      <p:pic>
        <p:nvPicPr>
          <p:cNvPr id="19" name="图片 9">
            <a:extLst>
              <a:ext uri="{FF2B5EF4-FFF2-40B4-BE49-F238E27FC236}">
                <a16:creationId xmlns="" xmlns:a16="http://schemas.microsoft.com/office/drawing/2014/main" id="{0B186686-20DA-9D2D-6A58-36D429C7535A}"/>
              </a:ext>
            </a:extLst>
          </p:cNvPr>
          <p:cNvPicPr>
            <a:picLocks noChangeAspect="1"/>
          </p:cNvPicPr>
          <p:nvPr/>
        </p:nvPicPr>
        <p:blipFill>
          <a:blip r:embed="rId12"/>
          <a:stretch>
            <a:fillRect/>
          </a:stretch>
        </p:blipFill>
        <p:spPr>
          <a:xfrm>
            <a:off x="6946907" y="5279000"/>
            <a:ext cx="467117" cy="1016667"/>
          </a:xfrm>
          <a:prstGeom prst="rect">
            <a:avLst/>
          </a:prstGeom>
        </p:spPr>
      </p:pic>
      <p:pic>
        <p:nvPicPr>
          <p:cNvPr id="20" name="图片 8">
            <a:extLst>
              <a:ext uri="{FF2B5EF4-FFF2-40B4-BE49-F238E27FC236}">
                <a16:creationId xmlns="" xmlns:a16="http://schemas.microsoft.com/office/drawing/2014/main" id="{3CA281B9-764E-B885-8AB5-F77A5BDC6CB5}"/>
              </a:ext>
            </a:extLst>
          </p:cNvPr>
          <p:cNvPicPr>
            <a:picLocks noChangeAspect="1"/>
          </p:cNvPicPr>
          <p:nvPr/>
        </p:nvPicPr>
        <p:blipFill>
          <a:blip r:embed="rId13"/>
          <a:stretch>
            <a:fillRect/>
          </a:stretch>
        </p:blipFill>
        <p:spPr>
          <a:xfrm>
            <a:off x="7394006" y="5214010"/>
            <a:ext cx="522071" cy="1126573"/>
          </a:xfrm>
          <a:prstGeom prst="rect">
            <a:avLst/>
          </a:prstGeom>
        </p:spPr>
      </p:pic>
      <p:pic>
        <p:nvPicPr>
          <p:cNvPr id="21" name="图片 11">
            <a:extLst>
              <a:ext uri="{FF2B5EF4-FFF2-40B4-BE49-F238E27FC236}">
                <a16:creationId xmlns="" xmlns:a16="http://schemas.microsoft.com/office/drawing/2014/main" id="{7C1CB58D-8D5A-C1C9-CC43-BB8667E55794}"/>
              </a:ext>
            </a:extLst>
          </p:cNvPr>
          <p:cNvPicPr>
            <a:picLocks noChangeAspect="1"/>
          </p:cNvPicPr>
          <p:nvPr/>
        </p:nvPicPr>
        <p:blipFill>
          <a:blip r:embed="rId14"/>
          <a:stretch>
            <a:fillRect/>
          </a:stretch>
        </p:blipFill>
        <p:spPr>
          <a:xfrm rot="20947108">
            <a:off x="9460261" y="5127831"/>
            <a:ext cx="686936" cy="1044141"/>
          </a:xfrm>
          <a:prstGeom prst="rect">
            <a:avLst/>
          </a:prstGeom>
        </p:spPr>
      </p:pic>
      <p:pic>
        <p:nvPicPr>
          <p:cNvPr id="22" name="图片 7">
            <a:extLst>
              <a:ext uri="{FF2B5EF4-FFF2-40B4-BE49-F238E27FC236}">
                <a16:creationId xmlns="" xmlns:a16="http://schemas.microsoft.com/office/drawing/2014/main" id="{15F9A609-118F-8400-5BD6-87D4A178209D}"/>
              </a:ext>
            </a:extLst>
          </p:cNvPr>
          <p:cNvPicPr>
            <a:picLocks noChangeAspect="1"/>
          </p:cNvPicPr>
          <p:nvPr/>
        </p:nvPicPr>
        <p:blipFill>
          <a:blip r:embed="rId15"/>
          <a:stretch>
            <a:fillRect/>
          </a:stretch>
        </p:blipFill>
        <p:spPr>
          <a:xfrm>
            <a:off x="2483266" y="5525341"/>
            <a:ext cx="631981" cy="906759"/>
          </a:xfrm>
          <a:prstGeom prst="rect">
            <a:avLst/>
          </a:prstGeom>
        </p:spPr>
      </p:pic>
      <p:pic>
        <p:nvPicPr>
          <p:cNvPr id="23" name="图片 5">
            <a:extLst>
              <a:ext uri="{FF2B5EF4-FFF2-40B4-BE49-F238E27FC236}">
                <a16:creationId xmlns="" xmlns:a16="http://schemas.microsoft.com/office/drawing/2014/main" id="{190CFE00-3081-9E0C-44DD-2613AC444BE6}"/>
              </a:ext>
            </a:extLst>
          </p:cNvPr>
          <p:cNvPicPr>
            <a:picLocks noChangeAspect="1"/>
          </p:cNvPicPr>
          <p:nvPr/>
        </p:nvPicPr>
        <p:blipFill>
          <a:blip r:embed="rId16"/>
          <a:stretch>
            <a:fillRect/>
          </a:stretch>
        </p:blipFill>
        <p:spPr>
          <a:xfrm>
            <a:off x="-199951" y="2571998"/>
            <a:ext cx="3064172" cy="3556345"/>
          </a:xfrm>
          <a:prstGeom prst="rect">
            <a:avLst/>
          </a:prstGeom>
        </p:spPr>
      </p:pic>
      <p:sp>
        <p:nvSpPr>
          <p:cNvPr id="24" name="文本框 21">
            <a:extLst>
              <a:ext uri="{FF2B5EF4-FFF2-40B4-BE49-F238E27FC236}">
                <a16:creationId xmlns="" xmlns:a16="http://schemas.microsoft.com/office/drawing/2014/main" id="{D2479991-0654-3E50-A640-B4D72640DABA}"/>
              </a:ext>
            </a:extLst>
          </p:cNvPr>
          <p:cNvSpPr txBox="1"/>
          <p:nvPr/>
        </p:nvSpPr>
        <p:spPr>
          <a:xfrm>
            <a:off x="4947441" y="-13600937"/>
            <a:ext cx="6752097" cy="14056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267" b="1" dirty="0">
                <a:solidFill>
                  <a:srgbClr val="000033"/>
                </a:solidFill>
                <a:latin typeface="幼圆" panose="02010509060101010101" pitchFamily="49" charset="-122"/>
                <a:ea typeface="幼圆" panose="02010509060101010101" pitchFamily="49" charset="-122"/>
              </a:rPr>
              <a:t>CARTOON CHILDREN'S EDUCATION AND TEACHING</a:t>
            </a:r>
          </a:p>
        </p:txBody>
      </p:sp>
      <p:sp>
        <p:nvSpPr>
          <p:cNvPr id="2" name="Title 1"/>
          <p:cNvSpPr>
            <a:spLocks noGrp="1"/>
          </p:cNvSpPr>
          <p:nvPr>
            <p:ph type="ctrTitle"/>
          </p:nvPr>
        </p:nvSpPr>
        <p:spPr>
          <a:xfrm>
            <a:off x="1370243" y="1555827"/>
            <a:ext cx="9743924" cy="2093200"/>
          </a:xfrm>
        </p:spPr>
        <p:txBody>
          <a:bodyPr/>
          <a:lstStyle/>
          <a:p>
            <a:r>
              <a:rPr lang="en-US" b="0" dirty="0" smtClean="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TỆ NẠN XÃ HỘI</a:t>
            </a:r>
            <a:endPar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endParaRPr>
          </a:p>
        </p:txBody>
      </p:sp>
    </p:spTree>
    <p:extLst>
      <p:ext uri="{BB962C8B-B14F-4D97-AF65-F5344CB8AC3E}">
        <p14:creationId xmlns:p14="http://schemas.microsoft.com/office/powerpoint/2010/main" val="1555542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375" accel="50000" decel="50000" autoRev="1" fill="hold">
                                          <p:stCondLst>
                                            <p:cond delay="0"/>
                                          </p:stCondLst>
                                        </p:cTn>
                                        <p:tgtEl>
                                          <p:spTgt spid="2"/>
                                        </p:tgtEl>
                                        <p:attrNameLst>
                                          <p:attrName>ppt_x</p:attrName>
                                          <p:attrName>ppt_y</p:attrName>
                                        </p:attrNameLst>
                                      </p:cBhvr>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9"/>
          <p:cNvSpPr>
            <a:spLocks noChangeArrowheads="1"/>
          </p:cNvSpPr>
          <p:nvPr/>
        </p:nvSpPr>
        <p:spPr bwMode="auto">
          <a:xfrm>
            <a:off x="1567532" y="2454890"/>
            <a:ext cx="3965296" cy="1569660"/>
          </a:xfrm>
          <a:prstGeom prst="rect">
            <a:avLst/>
          </a:prstGeom>
          <a:noFill/>
          <a:ln>
            <a:noFill/>
          </a:ln>
          <a:effectLst/>
          <a:extLst/>
        </p:spPr>
        <p:txBody>
          <a:bodyPr wrap="square" anchor="ctr">
            <a:spAutoFit/>
          </a:bodyPr>
          <a:lstStyle/>
          <a:p>
            <a:pPr algn="ctr">
              <a:defRPr/>
            </a:pPr>
            <a:r>
              <a:rPr lang="en-US" altLang="zh-CN" sz="3200" b="1" kern="0" dirty="0" smtClean="0">
                <a:solidFill>
                  <a:srgbClr val="0000FF"/>
                </a:solidFill>
                <a:latin typeface="Tahoma" pitchFamily="34" charset="0"/>
                <a:ea typeface="Tahoma" pitchFamily="34" charset="0"/>
                <a:cs typeface="Tahoma" pitchFamily="34" charset="0"/>
              </a:rPr>
              <a:t>XEM VIDEO</a:t>
            </a:r>
          </a:p>
          <a:p>
            <a:pPr algn="ctr">
              <a:defRPr/>
            </a:pPr>
            <a:r>
              <a:rPr lang="en-US" altLang="zh-CN" sz="3200" b="1" kern="0" dirty="0">
                <a:solidFill>
                  <a:srgbClr val="0000FF"/>
                </a:solidFill>
                <a:latin typeface="Tahoma" pitchFamily="34" charset="0"/>
                <a:ea typeface="Tahoma" pitchFamily="34" charset="0"/>
                <a:cs typeface="Tahoma" pitchFamily="34" charset="0"/>
              </a:rPr>
              <a:t>https://youtu.be/lCCc0vcG2ww</a:t>
            </a:r>
          </a:p>
        </p:txBody>
      </p:sp>
    </p:spTree>
    <p:extLst>
      <p:ext uri="{BB962C8B-B14F-4D97-AF65-F5344CB8AC3E}">
        <p14:creationId xmlns:p14="http://schemas.microsoft.com/office/powerpoint/2010/main" val="314705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798898"/>
                <a:ext cx="1243534" cy="1326520"/>
              </a:xfrm>
              <a:prstGeom prst="rect">
                <a:avLst/>
              </a:prstGeom>
              <a:noFill/>
              <a:ln>
                <a:noFill/>
              </a:ln>
            </p:spPr>
          </p:pic>
        </p:gr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latin typeface="Tahoma" pitchFamily="34" charset="0"/>
                  <a:ea typeface="Tahoma" pitchFamily="34" charset="0"/>
                  <a:cs typeface="Tahoma" pitchFamily="34" charset="0"/>
                </a:rPr>
                <a:t>III.</a:t>
              </a:r>
              <a:endParaRPr lang="en-US" altLang="zh-CN" sz="3200" b="1" kern="0" dirty="0">
                <a:solidFill>
                  <a:srgbClr val="0000FF"/>
                </a:solidFill>
                <a:latin typeface="Tahoma" pitchFamily="34" charset="0"/>
                <a:ea typeface="Tahoma" pitchFamily="34" charset="0"/>
                <a:cs typeface="Tahoma" pitchFamily="34" charset="0"/>
              </a:endParaRPr>
            </a:p>
            <a:p>
              <a:pPr algn="ctr">
                <a:defRPr/>
              </a:pPr>
              <a:r>
                <a:rPr lang="en-US" altLang="zh-CN" sz="3200" b="1" kern="0" dirty="0" smtClean="0">
                  <a:solidFill>
                    <a:srgbClr val="0000FF"/>
                  </a:solidFill>
                  <a:latin typeface="Tahoma" pitchFamily="34" charset="0"/>
                  <a:ea typeface="Tahoma" pitchFamily="34" charset="0"/>
                  <a:cs typeface="Tahoma" pitchFamily="34" charset="0"/>
                </a:rPr>
                <a:t>LUYỆN TẬP</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
        <p:nvSpPr>
          <p:cNvPr id="12" name="Title 1"/>
          <p:cNvSpPr txBox="1">
            <a:spLocks/>
          </p:cNvSpPr>
          <p:nvPr/>
        </p:nvSpPr>
        <p:spPr>
          <a:xfrm>
            <a:off x="1521062" y="2548607"/>
            <a:ext cx="3364449" cy="2093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 BÀI 10: </a:t>
            </a:r>
          </a:p>
          <a:p>
            <a:pPr algn="ctr"/>
            <a:r>
              <a:rPr lang="en-US" sz="3200" b="1" dirty="0" smtClean="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TỆ NẠN XÃ HỘI</a:t>
            </a:r>
            <a:endParaRPr lang="en-US" sz="3200" b="1" dirty="0">
              <a:ln w="19050">
                <a:solidFill>
                  <a:srgbClr val="002060"/>
                </a:solidFill>
              </a:ln>
              <a:solidFill>
                <a:srgbClr val="002060"/>
              </a:soli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endParaRPr>
          </a:p>
        </p:txBody>
      </p:sp>
    </p:spTree>
    <p:extLst>
      <p:ext uri="{BB962C8B-B14F-4D97-AF65-F5344CB8AC3E}">
        <p14:creationId xmlns:p14="http://schemas.microsoft.com/office/powerpoint/2010/main" val="16388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2.08333E-7 -4.07407E-6 L -2.08333E-7 -0.07222 " pathEditMode="relative" rAng="0" ptsTypes="AA">
                                      <p:cBhvr>
                                        <p:cTn id="11" dur="375" accel="50000" decel="50000" autoRev="1" fill="hold">
                                          <p:stCondLst>
                                            <p:cond delay="0"/>
                                          </p:stCondLst>
                                        </p:cTn>
                                        <p:tgtEl>
                                          <p:spTgt spid="12"/>
                                        </p:tgtEl>
                                        <p:attrNameLst>
                                          <p:attrName>ppt_x</p:attrName>
                                          <p:attrName>ppt_y</p:attrName>
                                        </p:attrNameLst>
                                      </p:cBhvr>
                                      <p:rCtr x="0" y="-3611"/>
                                    </p:animMotion>
                                    <p:animRot by="1500000">
                                      <p:cBhvr>
                                        <p:cTn id="12" dur="188" fill="hold">
                                          <p:stCondLst>
                                            <p:cond delay="0"/>
                                          </p:stCondLst>
                                        </p:cTn>
                                        <p:tgtEl>
                                          <p:spTgt spid="12"/>
                                        </p:tgtEl>
                                        <p:attrNameLst>
                                          <p:attrName>r</p:attrName>
                                        </p:attrNameLst>
                                      </p:cBhvr>
                                    </p:animRot>
                                    <p:animRot by="-1500000">
                                      <p:cBhvr>
                                        <p:cTn id="13" dur="188" fill="hold">
                                          <p:stCondLst>
                                            <p:cond delay="188"/>
                                          </p:stCondLst>
                                        </p:cTn>
                                        <p:tgtEl>
                                          <p:spTgt spid="12"/>
                                        </p:tgtEl>
                                        <p:attrNameLst>
                                          <p:attrName>r</p:attrName>
                                        </p:attrNameLst>
                                      </p:cBhvr>
                                    </p:animRot>
                                    <p:animRot by="-1500000">
                                      <p:cBhvr>
                                        <p:cTn id="14" dur="188" fill="hold">
                                          <p:stCondLst>
                                            <p:cond delay="375"/>
                                          </p:stCondLst>
                                        </p:cTn>
                                        <p:tgtEl>
                                          <p:spTgt spid="12"/>
                                        </p:tgtEl>
                                        <p:attrNameLst>
                                          <p:attrName>r</p:attrName>
                                        </p:attrNameLst>
                                      </p:cBhvr>
                                    </p:animRot>
                                    <p:animRot by="1500000">
                                      <p:cBhvr>
                                        <p:cTn id="15" dur="188" fill="hold">
                                          <p:stCondLst>
                                            <p:cond delay="563"/>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417230"/>
            <a:ext cx="5408023" cy="6894195"/>
          </a:xfrm>
          <a:prstGeom prst="rect">
            <a:avLst/>
          </a:prstGeom>
        </p:spPr>
        <p:txBody>
          <a:bodyPr wrap="square">
            <a:spAutoFit/>
          </a:bodyPr>
          <a:lstStyle/>
          <a:p>
            <a:pPr algn="just"/>
            <a:r>
              <a:rPr lang="en-US" sz="2600" b="1" dirty="0" smtClean="0">
                <a:solidFill>
                  <a:srgbClr val="C00000"/>
                </a:solidFill>
                <a:latin typeface="Arial" panose="020B0604020202020204" pitchFamily="34" charset="0"/>
                <a:cs typeface="Arial" panose="020B0604020202020204" pitchFamily="34" charset="0"/>
              </a:rPr>
              <a:t>BT 1/53:</a:t>
            </a:r>
            <a:r>
              <a:rPr lang="vi-VN" sz="2600" b="1" dirty="0">
                <a:solidFill>
                  <a:srgbClr val="C00000"/>
                </a:solidFill>
                <a:latin typeface="Arial" panose="020B0604020202020204" pitchFamily="34" charset="0"/>
                <a:cs typeface="Arial" panose="020B0604020202020204" pitchFamily="34" charset="0"/>
              </a:rPr>
              <a:t> Hành vi nào dưới đây là tệ nạn xã hội?</a:t>
            </a:r>
          </a:p>
          <a:p>
            <a:pPr algn="just"/>
            <a:r>
              <a:rPr lang="vi-VN" sz="2600" b="1" dirty="0">
                <a:latin typeface="Arial" panose="020B0604020202020204" pitchFamily="34" charset="0"/>
                <a:cs typeface="Arial" panose="020B0604020202020204" pitchFamily="34" charset="0"/>
              </a:rPr>
              <a:t>A. Anh Q thường xuyên sử dụng ma tuý.</a:t>
            </a:r>
          </a:p>
          <a:p>
            <a:pPr algn="just"/>
            <a:r>
              <a:rPr lang="vi-VN" sz="2600" b="1" dirty="0">
                <a:latin typeface="Arial" panose="020B0604020202020204" pitchFamily="34" charset="0"/>
                <a:cs typeface="Arial" panose="020B0604020202020204" pitchFamily="34" charset="0"/>
              </a:rPr>
              <a:t>B. Chị M không xa lánh người bị nhiễm HIV.</a:t>
            </a:r>
          </a:p>
          <a:p>
            <a:pPr algn="just"/>
            <a:r>
              <a:rPr lang="vi-VN" sz="2600" b="1" dirty="0">
                <a:latin typeface="Arial" panose="020B0604020202020204" pitchFamily="34" charset="0"/>
                <a:cs typeface="Arial" panose="020B0604020202020204" pitchFamily="34" charset="0"/>
              </a:rPr>
              <a:t>C. Bạn T luôn thực hiện nghiêm túc các nội quy của nhà trường.</a:t>
            </a:r>
          </a:p>
          <a:p>
            <a:pPr algn="just"/>
            <a:r>
              <a:rPr lang="vi-VN" sz="2600" b="1" dirty="0">
                <a:latin typeface="Arial" panose="020B0604020202020204" pitchFamily="34" charset="0"/>
                <a:cs typeface="Arial" panose="020B0604020202020204" pitchFamily="34" charset="0"/>
              </a:rPr>
              <a:t>D. Anh C thường tham gia đánh bạc cùng bạn bè. </a:t>
            </a:r>
          </a:p>
          <a:p>
            <a:pPr algn="just"/>
            <a:r>
              <a:rPr lang="vi-VN" sz="2600" b="1" dirty="0">
                <a:latin typeface="Arial" panose="020B0604020202020204" pitchFamily="34" charset="0"/>
                <a:cs typeface="Arial" panose="020B0604020202020204" pitchFamily="34" charset="0"/>
              </a:rPr>
              <a:t>E. Bạn H đã từ chối việc hút thuốc lá khi bị bạn bè dụ dỗ.</a:t>
            </a:r>
          </a:p>
          <a:p>
            <a:pPr algn="just"/>
            <a:r>
              <a:rPr lang="vi-VN" sz="2600" b="1" dirty="0">
                <a:latin typeface="Arial" panose="020B0604020202020204" pitchFamily="34" charset="0"/>
                <a:cs typeface="Arial" panose="020B0604020202020204" pitchFamily="34" charset="0"/>
              </a:rPr>
              <a:t>G. Bà N thưởng mời thầy cúng đến giải hạn khi các con mình bị ốm.</a:t>
            </a:r>
          </a:p>
          <a:p>
            <a:r>
              <a:rPr lang="vi-VN" sz="2600" b="1" dirty="0">
                <a:latin typeface="Arial" panose="020B0604020202020204" pitchFamily="34" charset="0"/>
                <a:cs typeface="Arial" panose="020B0604020202020204" pitchFamily="34" charset="0"/>
              </a:rPr>
              <a:t/>
            </a:r>
            <a:br>
              <a:rPr lang="vi-VN" sz="2600" b="1" dirty="0">
                <a:latin typeface="Arial" panose="020B0604020202020204" pitchFamily="34" charset="0"/>
                <a:cs typeface="Arial" panose="020B0604020202020204" pitchFamily="34" charset="0"/>
              </a:rPr>
            </a:br>
            <a:endParaRPr lang="en-US" sz="2600" b="1" dirty="0">
              <a:latin typeface="Arial" panose="020B0604020202020204" pitchFamily="34" charset="0"/>
              <a:cs typeface="Arial" panose="020B0604020202020204" pitchFamily="34" charset="0"/>
            </a:endParaRPr>
          </a:p>
        </p:txBody>
      </p:sp>
      <p:sp>
        <p:nvSpPr>
          <p:cNvPr id="3" name="Rectangle 2"/>
          <p:cNvSpPr/>
          <p:nvPr/>
        </p:nvSpPr>
        <p:spPr>
          <a:xfrm>
            <a:off x="6322422" y="1337155"/>
            <a:ext cx="5094515" cy="1077218"/>
          </a:xfrm>
          <a:prstGeom prst="rect">
            <a:avLst/>
          </a:prstGeom>
        </p:spPr>
        <p:txBody>
          <a:bodyPr wrap="square">
            <a:spAutoFit/>
          </a:bodyPr>
          <a:lstStyle/>
          <a:p>
            <a:r>
              <a:rPr lang="en-US" sz="3200" b="1" dirty="0">
                <a:solidFill>
                  <a:srgbClr val="C00000"/>
                </a:solidFill>
                <a:latin typeface="Arial" panose="020B0604020202020204" pitchFamily="34" charset="0"/>
                <a:cs typeface="Arial" panose="020B0604020202020204" pitchFamily="34" charset="0"/>
              </a:rPr>
              <a:t>BT 1/53: </a:t>
            </a:r>
            <a:r>
              <a:rPr lang="fr-FR" sz="3200" b="1" dirty="0" err="1" smtClean="0">
                <a:solidFill>
                  <a:srgbClr val="0070C0"/>
                </a:solidFill>
                <a:latin typeface="Arial" panose="020B0604020202020204" pitchFamily="34" charset="0"/>
                <a:cs typeface="Arial" panose="020B0604020202020204" pitchFamily="34" charset="0"/>
              </a:rPr>
              <a:t>Hành</a:t>
            </a:r>
            <a:r>
              <a:rPr lang="fr-FR" sz="3200" b="1" dirty="0" smtClean="0">
                <a:solidFill>
                  <a:srgbClr val="0070C0"/>
                </a:solidFill>
                <a:latin typeface="Arial" panose="020B0604020202020204" pitchFamily="34" charset="0"/>
                <a:cs typeface="Arial" panose="020B0604020202020204" pitchFamily="34" charset="0"/>
              </a:rPr>
              <a:t> </a:t>
            </a:r>
            <a:r>
              <a:rPr lang="fr-FR" sz="3200" b="1" dirty="0">
                <a:solidFill>
                  <a:srgbClr val="0070C0"/>
                </a:solidFill>
                <a:latin typeface="Arial" panose="020B0604020202020204" pitchFamily="34" charset="0"/>
                <a:cs typeface="Arial" panose="020B0604020202020204" pitchFamily="34" charset="0"/>
              </a:rPr>
              <a:t>vi </a:t>
            </a:r>
            <a:r>
              <a:rPr lang="fr-FR" sz="3200" b="1" dirty="0" err="1">
                <a:solidFill>
                  <a:srgbClr val="0070C0"/>
                </a:solidFill>
                <a:latin typeface="Arial" panose="020B0604020202020204" pitchFamily="34" charset="0"/>
                <a:cs typeface="Arial" panose="020B0604020202020204" pitchFamily="34" charset="0"/>
              </a:rPr>
              <a:t>tệ</a:t>
            </a:r>
            <a:r>
              <a:rPr lang="fr-FR" sz="3200" b="1" dirty="0">
                <a:solidFill>
                  <a:srgbClr val="0070C0"/>
                </a:solidFill>
                <a:latin typeface="Arial" panose="020B0604020202020204" pitchFamily="34" charset="0"/>
                <a:cs typeface="Arial" panose="020B0604020202020204" pitchFamily="34" charset="0"/>
              </a:rPr>
              <a:t> </a:t>
            </a:r>
            <a:r>
              <a:rPr lang="fr-FR" sz="3200" b="1" dirty="0" err="1">
                <a:solidFill>
                  <a:srgbClr val="0070C0"/>
                </a:solidFill>
                <a:latin typeface="Arial" panose="020B0604020202020204" pitchFamily="34" charset="0"/>
                <a:cs typeface="Arial" panose="020B0604020202020204" pitchFamily="34" charset="0"/>
              </a:rPr>
              <a:t>nạn</a:t>
            </a:r>
            <a:r>
              <a:rPr lang="fr-FR" sz="3200" b="1" dirty="0">
                <a:solidFill>
                  <a:srgbClr val="0070C0"/>
                </a:solidFill>
                <a:latin typeface="Arial" panose="020B0604020202020204" pitchFamily="34" charset="0"/>
                <a:cs typeface="Arial" panose="020B0604020202020204" pitchFamily="34" charset="0"/>
              </a:rPr>
              <a:t> </a:t>
            </a:r>
            <a:r>
              <a:rPr lang="fr-FR" sz="3200" b="1" dirty="0" err="1">
                <a:solidFill>
                  <a:srgbClr val="0070C0"/>
                </a:solidFill>
                <a:latin typeface="Arial" panose="020B0604020202020204" pitchFamily="34" charset="0"/>
                <a:cs typeface="Arial" panose="020B0604020202020204" pitchFamily="34" charset="0"/>
              </a:rPr>
              <a:t>xã</a:t>
            </a:r>
            <a:r>
              <a:rPr lang="fr-FR" sz="3200" b="1" dirty="0">
                <a:solidFill>
                  <a:srgbClr val="0070C0"/>
                </a:solidFill>
                <a:latin typeface="Arial" panose="020B0604020202020204" pitchFamily="34" charset="0"/>
                <a:cs typeface="Arial" panose="020B0604020202020204" pitchFamily="34" charset="0"/>
              </a:rPr>
              <a:t> </a:t>
            </a:r>
            <a:r>
              <a:rPr lang="fr-FR" sz="3200" b="1" dirty="0" err="1">
                <a:solidFill>
                  <a:srgbClr val="0070C0"/>
                </a:solidFill>
                <a:latin typeface="Arial" panose="020B0604020202020204" pitchFamily="34" charset="0"/>
                <a:cs typeface="Arial" panose="020B0604020202020204" pitchFamily="34" charset="0"/>
              </a:rPr>
              <a:t>hội</a:t>
            </a:r>
            <a:r>
              <a:rPr lang="fr-FR" sz="3200" b="1" dirty="0">
                <a:solidFill>
                  <a:srgbClr val="0070C0"/>
                </a:solidFill>
                <a:latin typeface="Arial" panose="020B0604020202020204" pitchFamily="34" charset="0"/>
                <a:cs typeface="Arial" panose="020B0604020202020204" pitchFamily="34" charset="0"/>
              </a:rPr>
              <a:t> là: A, D, G</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87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A28CA0-9C09-41A7-8663-7EA334735D6A}" type="datetime11">
              <a:rPr lang="en-IN" smtClean="0">
                <a:solidFill>
                  <a:prstClr val="black">
                    <a:tint val="75000"/>
                  </a:prstClr>
                </a:solidFill>
              </a:rPr>
              <a:t>21:10:21</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6</a:t>
            </a:fld>
            <a:endParaRPr lang="en-US" altLang="en-US">
              <a:solidFill>
                <a:prstClr val="black">
                  <a:tint val="75000"/>
                </a:prstClr>
              </a:solidFill>
            </a:endParaRPr>
          </a:p>
        </p:txBody>
      </p:sp>
      <p:sp>
        <p:nvSpPr>
          <p:cNvPr id="6" name="Rectangle 5"/>
          <p:cNvSpPr/>
          <p:nvPr/>
        </p:nvSpPr>
        <p:spPr>
          <a:xfrm>
            <a:off x="339637" y="88311"/>
            <a:ext cx="11625943" cy="954107"/>
          </a:xfrm>
          <a:prstGeom prst="rect">
            <a:avLst/>
          </a:prstGeom>
        </p:spPr>
        <p:txBody>
          <a:bodyPr wrap="square">
            <a:spAutoFit/>
          </a:bodyPr>
          <a:lstStyle/>
          <a:p>
            <a:pPr algn="just"/>
            <a:r>
              <a:rPr lang="en-US" sz="2800" b="1" dirty="0" smtClean="0">
                <a:solidFill>
                  <a:srgbClr val="0070C0"/>
                </a:solidFill>
                <a:latin typeface="Arial" panose="020B0604020202020204" pitchFamily="34" charset="0"/>
                <a:cs typeface="Arial" panose="020B0604020202020204" pitchFamily="34" charset="0"/>
              </a:rPr>
              <a:t>BT 2/54. Theo </a:t>
            </a:r>
            <a:r>
              <a:rPr lang="en-US" sz="2800" b="1" dirty="0" err="1">
                <a:solidFill>
                  <a:srgbClr val="0070C0"/>
                </a:solidFill>
                <a:latin typeface="Arial" panose="020B0604020202020204" pitchFamily="34" charset="0"/>
                <a:cs typeface="Arial" panose="020B0604020202020204" pitchFamily="34" charset="0"/>
              </a:rPr>
              <a:t>em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học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sinh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thể</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mắc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phải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những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tệ</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nạn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xã</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hội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nào</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Hãy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liệt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kê</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và</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hậu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quả</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của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các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tệ</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nạn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xã</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hội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a:t>
            </a:r>
          </a:p>
        </p:txBody>
      </p:sp>
      <p:sp>
        <p:nvSpPr>
          <p:cNvPr id="7" name="Rectangle 6"/>
          <p:cNvSpPr/>
          <p:nvPr/>
        </p:nvSpPr>
        <p:spPr>
          <a:xfrm>
            <a:off x="339637" y="1065349"/>
            <a:ext cx="11625943" cy="954107"/>
          </a:xfrm>
          <a:prstGeom prst="rect">
            <a:avLst/>
          </a:prstGeom>
        </p:spPr>
        <p:txBody>
          <a:bodyPr wrap="square">
            <a:spAutoFit/>
          </a:bodyPr>
          <a:lstStyle/>
          <a:p>
            <a:pPr algn="just"/>
            <a:r>
              <a:rPr lang="vi-VN" sz="2800" b="1" dirty="0">
                <a:solidFill>
                  <a:srgbClr val="002060"/>
                </a:solidFill>
                <a:latin typeface="Arial" panose="020B0604020202020204" pitchFamily="34" charset="0"/>
                <a:cs typeface="Arial" panose="020B0604020202020204" pitchFamily="34" charset="0"/>
              </a:rPr>
              <a:t>Học sinh có thể mắc phải những tệ nạn xã hội : Cờ bạc, nghiện ma túy, nghiện các trò chơi điện tử</a:t>
            </a:r>
            <a:r>
              <a:rPr lang="vi-VN" sz="2800" b="1" dirty="0" smtClean="0">
                <a:solidFill>
                  <a:srgbClr val="002060"/>
                </a:solidFill>
                <a:latin typeface="Arial" panose="020B0604020202020204" pitchFamily="34" charset="0"/>
                <a:cs typeface="Arial" panose="020B0604020202020204" pitchFamily="34" charset="0"/>
              </a:rPr>
              <a:t>,...</a:t>
            </a:r>
            <a:endParaRPr lang="vi-VN"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8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1DEE33-AB93-40C9-887F-779274C0B46E}" type="datetime11">
              <a:rPr lang="en-IN" smtClean="0">
                <a:solidFill>
                  <a:prstClr val="black">
                    <a:tint val="75000"/>
                  </a:prstClr>
                </a:solidFill>
              </a:rPr>
              <a:t>21:10:21</a:t>
            </a:fld>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2D0CD454-69CB-4647-AC93-5608A9603E22}" type="slidenum">
              <a:rPr lang="en-IN" smtClean="0">
                <a:solidFill>
                  <a:prstClr val="black">
                    <a:tint val="75000"/>
                  </a:prstClr>
                </a:solidFill>
              </a:rPr>
              <a:pPr/>
              <a:t>7</a:t>
            </a:fld>
            <a:endParaRPr lang="en-IN">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24699651"/>
              </p:ext>
            </p:extLst>
          </p:nvPr>
        </p:nvGraphicFramePr>
        <p:xfrm>
          <a:off x="89904" y="-28723"/>
          <a:ext cx="12048309" cy="6863715"/>
        </p:xfrm>
        <a:graphic>
          <a:graphicData uri="http://schemas.openxmlformats.org/drawingml/2006/table">
            <a:tbl>
              <a:tblPr/>
              <a:tblGrid>
                <a:gridCol w="1201014">
                  <a:extLst>
                    <a:ext uri="{9D8B030D-6E8A-4147-A177-3AD203B41FA5}">
                      <a16:colId xmlns="" xmlns:a16="http://schemas.microsoft.com/office/drawing/2014/main" val="543709446"/>
                    </a:ext>
                  </a:extLst>
                </a:gridCol>
                <a:gridCol w="2420470">
                  <a:extLst>
                    <a:ext uri="{9D8B030D-6E8A-4147-A177-3AD203B41FA5}">
                      <a16:colId xmlns="" xmlns:a16="http://schemas.microsoft.com/office/drawing/2014/main" val="2966962126"/>
                    </a:ext>
                  </a:extLst>
                </a:gridCol>
                <a:gridCol w="2361148">
                  <a:extLst>
                    <a:ext uri="{9D8B030D-6E8A-4147-A177-3AD203B41FA5}">
                      <a16:colId xmlns="" xmlns:a16="http://schemas.microsoft.com/office/drawing/2014/main" val="1029234883"/>
                    </a:ext>
                  </a:extLst>
                </a:gridCol>
                <a:gridCol w="2116723">
                  <a:extLst>
                    <a:ext uri="{9D8B030D-6E8A-4147-A177-3AD203B41FA5}">
                      <a16:colId xmlns="" xmlns:a16="http://schemas.microsoft.com/office/drawing/2014/main" val="345125535"/>
                    </a:ext>
                  </a:extLst>
                </a:gridCol>
                <a:gridCol w="3948954">
                  <a:extLst>
                    <a:ext uri="{9D8B030D-6E8A-4147-A177-3AD203B41FA5}">
                      <a16:colId xmlns="" xmlns:a16="http://schemas.microsoft.com/office/drawing/2014/main" val="3863114391"/>
                    </a:ext>
                  </a:extLst>
                </a:gridCol>
              </a:tblGrid>
              <a:tr h="404628">
                <a:tc rowSpan="2">
                  <a:txBody>
                    <a:bodyPr/>
                    <a:lstStyle/>
                    <a:p>
                      <a:pPr marL="30480" algn="ctr"/>
                      <a:r>
                        <a:rPr lang="en-US" sz="2800" b="1" dirty="0">
                          <a:solidFill>
                            <a:srgbClr val="C00000"/>
                          </a:solidFill>
                          <a:effectLst/>
                          <a:latin typeface="Arial" panose="020B0604020202020204" pitchFamily="34" charset="0"/>
                          <a:cs typeface="Arial" panose="020B0604020202020204" pitchFamily="34" charset="0"/>
                        </a:rPr>
                        <a:t>TT</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gridSpan="4">
                  <a:txBody>
                    <a:bodyPr/>
                    <a:lstStyle/>
                    <a:p>
                      <a:pPr marL="30480" algn="ctr"/>
                      <a:r>
                        <a:rPr lang="en-US" sz="2400" b="1">
                          <a:effectLst/>
                          <a:latin typeface="Arial" panose="020B0604020202020204" pitchFamily="34" charset="0"/>
                          <a:cs typeface="Arial" panose="020B0604020202020204" pitchFamily="34" charset="0"/>
                        </a:rPr>
                        <a:t>Nguyên nhân</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733276886"/>
                  </a:ext>
                </a:extLst>
              </a:tr>
              <a:tr h="697425">
                <a:tc vMerge="1">
                  <a:txBody>
                    <a:bodyPr/>
                    <a:lstStyle/>
                    <a:p>
                      <a:endParaRPr lang="en-US"/>
                    </a:p>
                  </a:txBody>
                  <a:tcPr/>
                </a:tc>
                <a:tc>
                  <a:txBody>
                    <a:bodyPr/>
                    <a:lstStyle/>
                    <a:p>
                      <a:pPr marL="30480" algn="ctr"/>
                      <a:r>
                        <a:rPr lang="en-US" sz="2800" b="1" dirty="0" err="1">
                          <a:solidFill>
                            <a:srgbClr val="C00000"/>
                          </a:solidFill>
                          <a:effectLst/>
                          <a:latin typeface="Arial" panose="020B0604020202020204" pitchFamily="34" charset="0"/>
                          <a:cs typeface="Arial" panose="020B0604020202020204" pitchFamily="34" charset="0"/>
                        </a:rPr>
                        <a:t>Nguyên</a:t>
                      </a:r>
                      <a:r>
                        <a:rPr lang="en-US" sz="2800" b="1" dirty="0">
                          <a:solidFill>
                            <a:srgbClr val="C00000"/>
                          </a:solidFill>
                          <a:effectLst/>
                          <a:latin typeface="Arial" panose="020B0604020202020204" pitchFamily="34" charset="0"/>
                          <a:cs typeface="Arial" panose="020B0604020202020204" pitchFamily="34" charset="0"/>
                        </a:rPr>
                        <a:t> </a:t>
                      </a:r>
                      <a:r>
                        <a:rPr lang="en-US" sz="2800" b="1" dirty="0" err="1">
                          <a:solidFill>
                            <a:srgbClr val="C00000"/>
                          </a:solidFill>
                          <a:effectLst/>
                          <a:latin typeface="Arial" panose="020B0604020202020204" pitchFamily="34" charset="0"/>
                          <a:cs typeface="Arial" panose="020B0604020202020204" pitchFamily="34" charset="0"/>
                        </a:rPr>
                        <a:t>nhân</a:t>
                      </a:r>
                      <a:r>
                        <a:rPr lang="en-US" sz="2800" b="1" dirty="0">
                          <a:solidFill>
                            <a:srgbClr val="C00000"/>
                          </a:solidFill>
                          <a:effectLst/>
                          <a:latin typeface="Arial" panose="020B0604020202020204" pitchFamily="34" charset="0"/>
                          <a:cs typeface="Arial" panose="020B0604020202020204" pitchFamily="34" charset="0"/>
                        </a:rPr>
                        <a:t> </a:t>
                      </a:r>
                      <a:r>
                        <a:rPr lang="en-US" sz="2800" b="1" dirty="0" err="1">
                          <a:solidFill>
                            <a:srgbClr val="C00000"/>
                          </a:solidFill>
                          <a:effectLst/>
                          <a:latin typeface="Arial" panose="020B0604020202020204" pitchFamily="34" charset="0"/>
                          <a:cs typeface="Arial" panose="020B0604020202020204" pitchFamily="34" charset="0"/>
                        </a:rPr>
                        <a:t>từ</a:t>
                      </a:r>
                      <a:r>
                        <a:rPr lang="en-US" sz="2800" b="1" dirty="0">
                          <a:solidFill>
                            <a:srgbClr val="C00000"/>
                          </a:solidFill>
                          <a:effectLst/>
                          <a:latin typeface="Arial" panose="020B0604020202020204" pitchFamily="34" charset="0"/>
                          <a:cs typeface="Arial" panose="020B0604020202020204" pitchFamily="34" charset="0"/>
                        </a:rPr>
                        <a:t> </a:t>
                      </a:r>
                      <a:r>
                        <a:rPr lang="en-US" sz="2800" b="1" dirty="0" err="1">
                          <a:solidFill>
                            <a:srgbClr val="C00000"/>
                          </a:solidFill>
                          <a:effectLst/>
                          <a:latin typeface="Arial" panose="020B0604020202020204" pitchFamily="34" charset="0"/>
                          <a:cs typeface="Arial" panose="020B0604020202020204" pitchFamily="34" charset="0"/>
                        </a:rPr>
                        <a:t>phía</a:t>
                      </a:r>
                      <a:r>
                        <a:rPr lang="en-US" sz="2800" b="1" dirty="0">
                          <a:solidFill>
                            <a:srgbClr val="C00000"/>
                          </a:solidFill>
                          <a:effectLst/>
                          <a:latin typeface="Arial" panose="020B0604020202020204" pitchFamily="34" charset="0"/>
                          <a:cs typeface="Arial" panose="020B0604020202020204" pitchFamily="34" charset="0"/>
                        </a:rPr>
                        <a:t> </a:t>
                      </a:r>
                      <a:r>
                        <a:rPr lang="en-US" sz="2800" b="1" dirty="0" err="1">
                          <a:solidFill>
                            <a:srgbClr val="C00000"/>
                          </a:solidFill>
                          <a:effectLst/>
                          <a:latin typeface="Arial" panose="020B0604020202020204" pitchFamily="34" charset="0"/>
                          <a:cs typeface="Arial" panose="020B0604020202020204" pitchFamily="34" charset="0"/>
                        </a:rPr>
                        <a:t>cá</a:t>
                      </a:r>
                      <a:r>
                        <a:rPr lang="en-US" sz="2800" b="1" dirty="0">
                          <a:solidFill>
                            <a:srgbClr val="C00000"/>
                          </a:solidFill>
                          <a:effectLst/>
                          <a:latin typeface="Arial" panose="020B0604020202020204" pitchFamily="34" charset="0"/>
                          <a:cs typeface="Arial" panose="020B0604020202020204" pitchFamily="34" charset="0"/>
                        </a:rPr>
                        <a:t> </a:t>
                      </a:r>
                      <a:r>
                        <a:rPr lang="en-US" sz="2800" b="1" dirty="0" err="1">
                          <a:solidFill>
                            <a:srgbClr val="C00000"/>
                          </a:solidFill>
                          <a:effectLst/>
                          <a:latin typeface="Arial" panose="020B0604020202020204" pitchFamily="34" charset="0"/>
                          <a:cs typeface="Arial" panose="020B0604020202020204" pitchFamily="34" charset="0"/>
                        </a:rPr>
                        <a:t>nhân</a:t>
                      </a:r>
                      <a:endParaRPr lang="en-US" sz="2800" b="1" dirty="0">
                        <a:solidFill>
                          <a:srgbClr val="C00000"/>
                        </a:solidFill>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0480" algn="ctr"/>
                      <a:r>
                        <a:rPr lang="en-US" sz="2800" b="1">
                          <a:solidFill>
                            <a:srgbClr val="C00000"/>
                          </a:solidFill>
                          <a:effectLst/>
                          <a:latin typeface="Arial" panose="020B0604020202020204" pitchFamily="34" charset="0"/>
                          <a:cs typeface="Arial" panose="020B0604020202020204" pitchFamily="34" charset="0"/>
                        </a:rPr>
                        <a:t>Nguyên nhân từ phía gia đình</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0480" algn="ctr"/>
                      <a:r>
                        <a:rPr lang="en-US" sz="2800" b="1">
                          <a:solidFill>
                            <a:srgbClr val="C00000"/>
                          </a:solidFill>
                          <a:effectLst/>
                          <a:latin typeface="Arial" panose="020B0604020202020204" pitchFamily="34" charset="0"/>
                          <a:cs typeface="Arial" panose="020B0604020202020204" pitchFamily="34" charset="0"/>
                        </a:rPr>
                        <a:t>Nguyên nhân từ phía xã hội</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0480" algn="ctr"/>
                      <a:r>
                        <a:rPr lang="en-US" sz="2800" b="1" dirty="0" err="1">
                          <a:solidFill>
                            <a:srgbClr val="C00000"/>
                          </a:solidFill>
                          <a:effectLst/>
                          <a:latin typeface="Arial" panose="020B0604020202020204" pitchFamily="34" charset="0"/>
                          <a:cs typeface="Arial" panose="020B0604020202020204" pitchFamily="34" charset="0"/>
                        </a:rPr>
                        <a:t>Hậu</a:t>
                      </a:r>
                      <a:r>
                        <a:rPr lang="en-US" sz="2800" b="1" dirty="0">
                          <a:solidFill>
                            <a:srgbClr val="C00000"/>
                          </a:solidFill>
                          <a:effectLst/>
                          <a:latin typeface="Arial" panose="020B0604020202020204" pitchFamily="34" charset="0"/>
                          <a:cs typeface="Arial" panose="020B0604020202020204" pitchFamily="34" charset="0"/>
                        </a:rPr>
                        <a:t> </a:t>
                      </a:r>
                      <a:r>
                        <a:rPr lang="en-US" sz="2800" b="1" dirty="0" err="1">
                          <a:solidFill>
                            <a:srgbClr val="C00000"/>
                          </a:solidFill>
                          <a:effectLst/>
                          <a:latin typeface="Arial" panose="020B0604020202020204" pitchFamily="34" charset="0"/>
                          <a:cs typeface="Arial" panose="020B0604020202020204" pitchFamily="34" charset="0"/>
                        </a:rPr>
                        <a:t>quả</a:t>
                      </a:r>
                      <a:endParaRPr lang="en-US" sz="2800" b="1" dirty="0">
                        <a:solidFill>
                          <a:srgbClr val="C00000"/>
                        </a:solidFill>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609068507"/>
                  </a:ext>
                </a:extLst>
              </a:tr>
              <a:tr h="404628">
                <a:tc>
                  <a:txBody>
                    <a:bodyPr/>
                    <a:lstStyle/>
                    <a:p>
                      <a:pPr marL="30480"/>
                      <a:r>
                        <a:rPr lang="en-US" sz="2800" b="1" dirty="0" smtClean="0">
                          <a:effectLst/>
                          <a:latin typeface="Arial" panose="020B0604020202020204" pitchFamily="34" charset="0"/>
                          <a:cs typeface="Arial" panose="020B0604020202020204" pitchFamily="34" charset="0"/>
                        </a:rPr>
                        <a:t>1.</a:t>
                      </a:r>
                      <a:r>
                        <a:rPr lang="en-US" sz="2800" b="1" baseline="0" dirty="0" smtClean="0">
                          <a:effectLst/>
                          <a:latin typeface="Arial" panose="020B0604020202020204" pitchFamily="34" charset="0"/>
                          <a:cs typeface="Arial" panose="020B0604020202020204" pitchFamily="34" charset="0"/>
                        </a:rPr>
                        <a:t> </a:t>
                      </a:r>
                      <a:r>
                        <a:rPr lang="en-US" sz="2800" b="1" baseline="0" dirty="0" err="1" smtClean="0">
                          <a:effectLst/>
                          <a:latin typeface="Arial" panose="020B0604020202020204" pitchFamily="34" charset="0"/>
                          <a:cs typeface="Arial" panose="020B0604020202020204" pitchFamily="34" charset="0"/>
                        </a:rPr>
                        <a:t>Cờ</a:t>
                      </a:r>
                      <a:r>
                        <a:rPr lang="en-US" sz="2800" b="1" baseline="0" dirty="0" smtClean="0">
                          <a:effectLst/>
                          <a:latin typeface="Arial" panose="020B0604020202020204" pitchFamily="34" charset="0"/>
                          <a:cs typeface="Arial" panose="020B0604020202020204" pitchFamily="34" charset="0"/>
                        </a:rPr>
                        <a:t> </a:t>
                      </a:r>
                      <a:r>
                        <a:rPr lang="en-US" sz="2800" b="1" baseline="0" dirty="0" err="1" smtClean="0">
                          <a:effectLst/>
                          <a:latin typeface="Arial" panose="020B0604020202020204" pitchFamily="34" charset="0"/>
                          <a:cs typeface="Arial" panose="020B0604020202020204" pitchFamily="34" charset="0"/>
                        </a:rPr>
                        <a:t>bạc</a:t>
                      </a:r>
                      <a:endParaRPr lang="en-US" sz="28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rowSpan="3">
                  <a:txBody>
                    <a:bodyPr/>
                    <a:lstStyle/>
                    <a:p>
                      <a:pPr marL="30480"/>
                      <a:r>
                        <a:rPr lang="vi-VN" sz="2800" b="1" dirty="0" smtClean="0">
                          <a:effectLst/>
                          <a:latin typeface="Arial" panose="020B0604020202020204" pitchFamily="34" charset="0"/>
                          <a:cs typeface="Arial" panose="020B0604020202020204" pitchFamily="34" charset="0"/>
                        </a:rPr>
                        <a:t> </a:t>
                      </a:r>
                      <a:endParaRPr lang="vi-VN" sz="2800" b="1" dirty="0">
                        <a:effectLst/>
                        <a:latin typeface="Arial" panose="020B0604020202020204" pitchFamily="34" charset="0"/>
                        <a:cs typeface="Arial" panose="020B0604020202020204" pitchFamily="34" charset="0"/>
                      </a:endParaRPr>
                    </a:p>
                    <a:p>
                      <a:pPr marL="30480"/>
                      <a:r>
                        <a:rPr lang="vi-VN" sz="2800" b="1" i="0" dirty="0" smtClean="0">
                          <a:solidFill>
                            <a:srgbClr val="222222"/>
                          </a:solidFill>
                          <a:effectLst/>
                          <a:latin typeface="Arial" panose="020B0604020202020204" pitchFamily="34" charset="0"/>
                          <a:cs typeface="Arial" panose="020B0604020202020204" pitchFamily="34" charset="0"/>
                        </a:rPr>
                        <a:t>Đua đòi, ham chơi, bạn bè rủ rê, lôi kéo</a:t>
                      </a:r>
                      <a:r>
                        <a:rPr lang="vi-VN" sz="2800" b="1" dirty="0" smtClean="0">
                          <a:effectLst/>
                          <a:latin typeface="Arial" panose="020B0604020202020204" pitchFamily="34" charset="0"/>
                          <a:cs typeface="Arial" panose="020B0604020202020204" pitchFamily="34" charset="0"/>
                        </a:rPr>
                        <a:t> </a:t>
                      </a:r>
                      <a:endParaRPr lang="vi-VN" sz="28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rowSpan="3">
                  <a:txBody>
                    <a:bodyPr/>
                    <a:lstStyle/>
                    <a:p>
                      <a:pPr marL="30480"/>
                      <a:r>
                        <a:rPr lang="en-US" sz="2800" b="1" i="0" dirty="0" err="1" smtClean="0">
                          <a:solidFill>
                            <a:srgbClr val="222222"/>
                          </a:solidFill>
                          <a:effectLst/>
                          <a:latin typeface="Arial" panose="020B0604020202020204" pitchFamily="34" charset="0"/>
                          <a:cs typeface="Arial" panose="020B0604020202020204" pitchFamily="34" charset="0"/>
                        </a:rPr>
                        <a:t>Bố</a:t>
                      </a:r>
                      <a:r>
                        <a:rPr lang="en-US" sz="2800" b="1" i="0" dirty="0" smtClean="0">
                          <a:solidFill>
                            <a:srgbClr val="222222"/>
                          </a:solidFill>
                          <a:effectLst/>
                          <a:latin typeface="Arial" panose="020B0604020202020204" pitchFamily="34" charset="0"/>
                          <a:cs typeface="Arial" panose="020B0604020202020204" pitchFamily="34" charset="0"/>
                        </a:rPr>
                        <a:t> </a:t>
                      </a:r>
                      <a:r>
                        <a:rPr lang="en-US" sz="2800" b="1" i="0" dirty="0" err="1" smtClean="0">
                          <a:solidFill>
                            <a:srgbClr val="222222"/>
                          </a:solidFill>
                          <a:effectLst/>
                          <a:latin typeface="Arial" panose="020B0604020202020204" pitchFamily="34" charset="0"/>
                          <a:cs typeface="Arial" panose="020B0604020202020204" pitchFamily="34" charset="0"/>
                        </a:rPr>
                        <a:t>mẹ</a:t>
                      </a:r>
                      <a:r>
                        <a:rPr lang="en-US" sz="2800" b="1" i="0" dirty="0" smtClean="0">
                          <a:solidFill>
                            <a:srgbClr val="222222"/>
                          </a:solidFill>
                          <a:effectLst/>
                          <a:latin typeface="Arial" panose="020B0604020202020204" pitchFamily="34" charset="0"/>
                          <a:cs typeface="Arial" panose="020B0604020202020204" pitchFamily="34" charset="0"/>
                        </a:rPr>
                        <a:t> </a:t>
                      </a:r>
                      <a:r>
                        <a:rPr lang="en-US" sz="2800" b="1" i="0" dirty="0" err="1" smtClean="0">
                          <a:solidFill>
                            <a:srgbClr val="222222"/>
                          </a:solidFill>
                          <a:effectLst/>
                          <a:latin typeface="Arial" panose="020B0604020202020204" pitchFamily="34" charset="0"/>
                          <a:cs typeface="Arial" panose="020B0604020202020204" pitchFamily="34" charset="0"/>
                        </a:rPr>
                        <a:t>thiếu</a:t>
                      </a:r>
                      <a:r>
                        <a:rPr lang="en-US" sz="2800" b="1" i="0" dirty="0" smtClean="0">
                          <a:solidFill>
                            <a:srgbClr val="222222"/>
                          </a:solidFill>
                          <a:effectLst/>
                          <a:latin typeface="Arial" panose="020B0604020202020204" pitchFamily="34" charset="0"/>
                          <a:cs typeface="Arial" panose="020B0604020202020204" pitchFamily="34" charset="0"/>
                        </a:rPr>
                        <a:t> </a:t>
                      </a:r>
                      <a:r>
                        <a:rPr lang="en-US" sz="2800" b="1" i="0" dirty="0" err="1" smtClean="0">
                          <a:solidFill>
                            <a:srgbClr val="222222"/>
                          </a:solidFill>
                          <a:effectLst/>
                          <a:latin typeface="Arial" panose="020B0604020202020204" pitchFamily="34" charset="0"/>
                          <a:cs typeface="Arial" panose="020B0604020202020204" pitchFamily="34" charset="0"/>
                        </a:rPr>
                        <a:t>quan</a:t>
                      </a:r>
                      <a:r>
                        <a:rPr lang="en-US" sz="2800" b="1" i="0" dirty="0" smtClean="0">
                          <a:solidFill>
                            <a:srgbClr val="222222"/>
                          </a:solidFill>
                          <a:effectLst/>
                          <a:latin typeface="Arial" panose="020B0604020202020204" pitchFamily="34" charset="0"/>
                          <a:cs typeface="Arial" panose="020B0604020202020204" pitchFamily="34" charset="0"/>
                        </a:rPr>
                        <a:t> </a:t>
                      </a:r>
                      <a:r>
                        <a:rPr lang="en-US" sz="2800" b="1" i="0" dirty="0" err="1" smtClean="0">
                          <a:solidFill>
                            <a:srgbClr val="222222"/>
                          </a:solidFill>
                          <a:effectLst/>
                          <a:latin typeface="Arial" panose="020B0604020202020204" pitchFamily="34" charset="0"/>
                          <a:cs typeface="Arial" panose="020B0604020202020204" pitchFamily="34" charset="0"/>
                        </a:rPr>
                        <a:t>tâm</a:t>
                      </a:r>
                      <a:r>
                        <a:rPr lang="en-US" sz="2800" b="1" i="0" dirty="0" smtClean="0">
                          <a:solidFill>
                            <a:srgbClr val="222222"/>
                          </a:solidFill>
                          <a:effectLst/>
                          <a:latin typeface="Arial" panose="020B0604020202020204" pitchFamily="34" charset="0"/>
                          <a:cs typeface="Arial" panose="020B0604020202020204" pitchFamily="34" charset="0"/>
                        </a:rPr>
                        <a:t>, </a:t>
                      </a:r>
                      <a:r>
                        <a:rPr lang="en-US" sz="2800" b="1" i="0" dirty="0" err="1" smtClean="0">
                          <a:solidFill>
                            <a:srgbClr val="222222"/>
                          </a:solidFill>
                          <a:effectLst/>
                          <a:latin typeface="Arial" panose="020B0604020202020204" pitchFamily="34" charset="0"/>
                          <a:cs typeface="Arial" panose="020B0604020202020204" pitchFamily="34" charset="0"/>
                        </a:rPr>
                        <a:t>nuông</a:t>
                      </a:r>
                      <a:r>
                        <a:rPr lang="en-US" sz="2800" b="1" i="0" dirty="0" smtClean="0">
                          <a:solidFill>
                            <a:srgbClr val="222222"/>
                          </a:solidFill>
                          <a:effectLst/>
                          <a:latin typeface="Arial" panose="020B0604020202020204" pitchFamily="34" charset="0"/>
                          <a:cs typeface="Arial" panose="020B0604020202020204" pitchFamily="34" charset="0"/>
                        </a:rPr>
                        <a:t> </a:t>
                      </a:r>
                      <a:r>
                        <a:rPr lang="en-US" sz="2800" b="1" i="0" dirty="0" err="1" smtClean="0">
                          <a:solidFill>
                            <a:srgbClr val="222222"/>
                          </a:solidFill>
                          <a:effectLst/>
                          <a:latin typeface="Arial" panose="020B0604020202020204" pitchFamily="34" charset="0"/>
                          <a:cs typeface="Arial" panose="020B0604020202020204" pitchFamily="34" charset="0"/>
                        </a:rPr>
                        <a:t>chiều</a:t>
                      </a:r>
                      <a:r>
                        <a:rPr lang="en-US" sz="2800" b="1" i="0" dirty="0" smtClean="0">
                          <a:solidFill>
                            <a:srgbClr val="222222"/>
                          </a:solidFill>
                          <a:effectLst/>
                          <a:latin typeface="Arial" panose="020B0604020202020204" pitchFamily="34" charset="0"/>
                          <a:cs typeface="Arial" panose="020B0604020202020204" pitchFamily="34" charset="0"/>
                        </a:rPr>
                        <a:t> con </a:t>
                      </a:r>
                      <a:r>
                        <a:rPr lang="en-US" sz="2800" b="1" i="0" dirty="0" err="1" smtClean="0">
                          <a:solidFill>
                            <a:srgbClr val="222222"/>
                          </a:solidFill>
                          <a:effectLst/>
                          <a:latin typeface="Arial" panose="020B0604020202020204" pitchFamily="34" charset="0"/>
                          <a:cs typeface="Arial" panose="020B0604020202020204" pitchFamily="34" charset="0"/>
                        </a:rPr>
                        <a:t>cái</a:t>
                      </a:r>
                      <a:endParaRPr lang="en-US" sz="28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rowSpan="3">
                  <a:txBody>
                    <a:bodyPr/>
                    <a:lstStyle/>
                    <a:p>
                      <a:pPr marL="30480"/>
                      <a:r>
                        <a:rPr lang="vi-VN" sz="2800" b="1" i="0" dirty="0" smtClean="0">
                          <a:solidFill>
                            <a:srgbClr val="222222"/>
                          </a:solidFill>
                          <a:effectLst/>
                          <a:latin typeface="Arial" panose="020B0604020202020204" pitchFamily="34" charset="0"/>
                          <a:cs typeface="Arial" panose="020B0604020202020204" pitchFamily="34" charset="0"/>
                        </a:rPr>
                        <a:t>Môi trường sống không lành mạnh</a:t>
                      </a:r>
                      <a:endParaRPr lang="en-US" sz="28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0480"/>
                      <a:r>
                        <a:rPr lang="en-US" sz="2800" b="1" i="0" kern="1200" dirty="0" err="1" smtClean="0">
                          <a:solidFill>
                            <a:schemeClr val="tx1"/>
                          </a:solidFill>
                          <a:effectLst/>
                          <a:latin typeface="Arial" panose="020B0604020202020204" pitchFamily="34" charset="0"/>
                          <a:ea typeface="+mn-ea"/>
                          <a:cs typeface="Arial" panose="020B0604020202020204" pitchFamily="34" charset="0"/>
                        </a:rPr>
                        <a:t>Tiêu</a:t>
                      </a:r>
                      <a:r>
                        <a:rPr lang="en-US" sz="2800" b="1" i="0" kern="1200" dirty="0" smtClean="0">
                          <a:solidFill>
                            <a:schemeClr val="tx1"/>
                          </a:solidFill>
                          <a:effectLst/>
                          <a:latin typeface="Arial" panose="020B0604020202020204" pitchFamily="34" charset="0"/>
                          <a:ea typeface="+mn-ea"/>
                          <a:cs typeface="Arial" panose="020B0604020202020204" pitchFamily="34" charset="0"/>
                        </a:rPr>
                        <a:t> </a:t>
                      </a:r>
                      <a:r>
                        <a:rPr lang="en-US" sz="2800" b="1" i="0" kern="1200" dirty="0" err="1" smtClean="0">
                          <a:solidFill>
                            <a:schemeClr val="tx1"/>
                          </a:solidFill>
                          <a:effectLst/>
                          <a:latin typeface="Arial" panose="020B0604020202020204" pitchFamily="34" charset="0"/>
                          <a:ea typeface="+mn-ea"/>
                          <a:cs typeface="Arial" panose="020B0604020202020204" pitchFamily="34" charset="0"/>
                        </a:rPr>
                        <a:t>tốn</a:t>
                      </a:r>
                      <a:r>
                        <a:rPr lang="en-US" sz="2800" b="1" i="0" kern="1200" dirty="0" smtClean="0">
                          <a:solidFill>
                            <a:schemeClr val="tx1"/>
                          </a:solidFill>
                          <a:effectLst/>
                          <a:latin typeface="Arial" panose="020B0604020202020204" pitchFamily="34" charset="0"/>
                          <a:ea typeface="+mn-ea"/>
                          <a:cs typeface="Arial" panose="020B0604020202020204" pitchFamily="34" charset="0"/>
                        </a:rPr>
                        <a:t> </a:t>
                      </a:r>
                      <a:r>
                        <a:rPr lang="en-US" sz="2800" b="1" i="0" kern="1200" dirty="0" err="1" smtClean="0">
                          <a:solidFill>
                            <a:schemeClr val="tx1"/>
                          </a:solidFill>
                          <a:effectLst/>
                          <a:latin typeface="Arial" panose="020B0604020202020204" pitchFamily="34" charset="0"/>
                          <a:ea typeface="+mn-ea"/>
                          <a:cs typeface="Arial" panose="020B0604020202020204" pitchFamily="34" charset="0"/>
                        </a:rPr>
                        <a:t>tiền</a:t>
                      </a:r>
                      <a:r>
                        <a:rPr lang="en-US" sz="2800" b="1" i="0" kern="1200" dirty="0" smtClean="0">
                          <a:solidFill>
                            <a:schemeClr val="tx1"/>
                          </a:solidFill>
                          <a:effectLst/>
                          <a:latin typeface="Arial" panose="020B0604020202020204" pitchFamily="34" charset="0"/>
                          <a:ea typeface="+mn-ea"/>
                          <a:cs typeface="Arial" panose="020B0604020202020204" pitchFamily="34" charset="0"/>
                        </a:rPr>
                        <a:t> </a:t>
                      </a:r>
                      <a:r>
                        <a:rPr lang="en-US" sz="2800" b="1" i="0" kern="1200" dirty="0" err="1" smtClean="0">
                          <a:solidFill>
                            <a:schemeClr val="tx1"/>
                          </a:solidFill>
                          <a:effectLst/>
                          <a:latin typeface="Arial" panose="020B0604020202020204" pitchFamily="34" charset="0"/>
                          <a:ea typeface="+mn-ea"/>
                          <a:cs typeface="Arial" panose="020B0604020202020204" pitchFamily="34" charset="0"/>
                        </a:rPr>
                        <a:t>của</a:t>
                      </a:r>
                      <a:r>
                        <a:rPr lang="en-US" sz="2800" b="1" i="0" kern="1200" dirty="0" smtClean="0">
                          <a:solidFill>
                            <a:schemeClr val="tx1"/>
                          </a:solidFill>
                          <a:effectLst/>
                          <a:latin typeface="Arial" panose="020B0604020202020204" pitchFamily="34" charset="0"/>
                          <a:ea typeface="+mn-ea"/>
                          <a:cs typeface="Arial" panose="020B0604020202020204" pitchFamily="34" charset="0"/>
                        </a:rPr>
                        <a:t>, </a:t>
                      </a:r>
                      <a:r>
                        <a:rPr lang="en-US" sz="2800" b="1" i="0" kern="1200" dirty="0" err="1" smtClean="0">
                          <a:solidFill>
                            <a:schemeClr val="tx1"/>
                          </a:solidFill>
                          <a:effectLst/>
                          <a:latin typeface="Arial" panose="020B0604020202020204" pitchFamily="34" charset="0"/>
                          <a:ea typeface="+mn-ea"/>
                          <a:cs typeface="Arial" panose="020B0604020202020204" pitchFamily="34" charset="0"/>
                        </a:rPr>
                        <a:t>gia</a:t>
                      </a:r>
                      <a:r>
                        <a:rPr lang="en-US" sz="2800" b="1" i="0" kern="1200" dirty="0" smtClean="0">
                          <a:solidFill>
                            <a:schemeClr val="tx1"/>
                          </a:solidFill>
                          <a:effectLst/>
                          <a:latin typeface="Arial" panose="020B0604020202020204" pitchFamily="34" charset="0"/>
                          <a:ea typeface="+mn-ea"/>
                          <a:cs typeface="Arial" panose="020B0604020202020204" pitchFamily="34" charset="0"/>
                        </a:rPr>
                        <a:t> </a:t>
                      </a:r>
                      <a:r>
                        <a:rPr lang="en-US" sz="2800" b="1" i="0" kern="1200" dirty="0" err="1" smtClean="0">
                          <a:solidFill>
                            <a:schemeClr val="tx1"/>
                          </a:solidFill>
                          <a:effectLst/>
                          <a:latin typeface="Arial" panose="020B0604020202020204" pitchFamily="34" charset="0"/>
                          <a:ea typeface="+mn-ea"/>
                          <a:cs typeface="Arial" panose="020B0604020202020204" pitchFamily="34" charset="0"/>
                        </a:rPr>
                        <a:t>đình</a:t>
                      </a:r>
                      <a:r>
                        <a:rPr lang="en-US" sz="2800" b="1" i="0" kern="1200" dirty="0" smtClean="0">
                          <a:solidFill>
                            <a:schemeClr val="tx1"/>
                          </a:solidFill>
                          <a:effectLst/>
                          <a:latin typeface="Arial" panose="020B0604020202020204" pitchFamily="34" charset="0"/>
                          <a:ea typeface="+mn-ea"/>
                          <a:cs typeface="Arial" panose="020B0604020202020204" pitchFamily="34" charset="0"/>
                        </a:rPr>
                        <a:t> lo </a:t>
                      </a:r>
                      <a:r>
                        <a:rPr lang="en-US" sz="2800" b="1" i="0" kern="1200" dirty="0" err="1" smtClean="0">
                          <a:solidFill>
                            <a:schemeClr val="tx1"/>
                          </a:solidFill>
                          <a:effectLst/>
                          <a:latin typeface="Arial" panose="020B0604020202020204" pitchFamily="34" charset="0"/>
                          <a:ea typeface="+mn-ea"/>
                          <a:cs typeface="Arial" panose="020B0604020202020204" pitchFamily="34" charset="0"/>
                        </a:rPr>
                        <a:t>lắng</a:t>
                      </a:r>
                      <a:endParaRPr lang="en-US" sz="28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54006194"/>
                  </a:ext>
                </a:extLst>
              </a:tr>
              <a:tr h="697425">
                <a:tc>
                  <a:txBody>
                    <a:bodyPr/>
                    <a:lstStyle/>
                    <a:p>
                      <a:pPr marL="30480"/>
                      <a:r>
                        <a:rPr lang="en-US" sz="2800" b="1" dirty="0">
                          <a:effectLst/>
                          <a:latin typeface="Arial" panose="020B0604020202020204" pitchFamily="34" charset="0"/>
                          <a:cs typeface="Arial" panose="020B0604020202020204" pitchFamily="34" charset="0"/>
                        </a:rPr>
                        <a:t>2. </a:t>
                      </a:r>
                      <a:r>
                        <a:rPr lang="en-US" sz="2800" b="1" dirty="0" smtClean="0">
                          <a:effectLst/>
                          <a:latin typeface="Arial" panose="020B0604020202020204" pitchFamily="34" charset="0"/>
                          <a:cs typeface="Arial" panose="020B0604020202020204" pitchFamily="34" charset="0"/>
                        </a:rPr>
                        <a:t>M</a:t>
                      </a:r>
                      <a:r>
                        <a:rPr lang="en-US" sz="2800" b="1" baseline="0" dirty="0" smtClean="0">
                          <a:effectLst/>
                          <a:latin typeface="Arial" panose="020B0604020202020204" pitchFamily="34" charset="0"/>
                          <a:cs typeface="Arial" panose="020B0604020202020204" pitchFamily="34" charset="0"/>
                        </a:rPr>
                        <a:t>a </a:t>
                      </a:r>
                      <a:r>
                        <a:rPr lang="en-US" sz="2800" b="1" baseline="0" dirty="0" err="1" smtClean="0">
                          <a:effectLst/>
                          <a:latin typeface="Arial" panose="020B0604020202020204" pitchFamily="34" charset="0"/>
                          <a:cs typeface="Arial" panose="020B0604020202020204" pitchFamily="34" charset="0"/>
                        </a:rPr>
                        <a:t>túy</a:t>
                      </a:r>
                      <a:endParaRPr lang="en-US" sz="28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pPr marL="30480"/>
                      <a:endParaRPr lang="vi-VN" sz="24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pPr marL="30480"/>
                      <a:endParaRPr lang="en-US" sz="24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pPr marL="30480"/>
                      <a:endParaRPr lang="en-US" sz="24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0480"/>
                      <a:r>
                        <a:rPr lang="vi-VN" sz="2800" b="1" i="0" kern="1200" dirty="0" smtClean="0">
                          <a:solidFill>
                            <a:schemeClr val="tx1"/>
                          </a:solidFill>
                          <a:effectLst/>
                          <a:latin typeface="Arial" panose="020B0604020202020204" pitchFamily="34" charset="0"/>
                          <a:ea typeface="+mn-ea"/>
                          <a:cs typeface="Arial" panose="020B0604020202020204" pitchFamily="34" charset="0"/>
                        </a:rPr>
                        <a:t>Thay đổi tâm lí, tính cách, gây ảnh hưởng đến mọi người xung quanh</a:t>
                      </a:r>
                      <a:endParaRPr lang="en-US" sz="2800" b="1" i="0" kern="1200" dirty="0" smtClean="0">
                        <a:solidFill>
                          <a:schemeClr val="tx1"/>
                        </a:solidFill>
                        <a:effectLst/>
                        <a:latin typeface="Arial" panose="020B0604020202020204" pitchFamily="34" charset="0"/>
                        <a:ea typeface="+mn-ea"/>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02726780"/>
                  </a:ext>
                </a:extLst>
              </a:tr>
              <a:tr h="697425">
                <a:tc>
                  <a:txBody>
                    <a:bodyPr/>
                    <a:lstStyle/>
                    <a:p>
                      <a:pPr marL="30480"/>
                      <a:r>
                        <a:rPr lang="en-US" sz="2800" b="1" dirty="0" smtClean="0">
                          <a:effectLst/>
                          <a:latin typeface="Arial" panose="020B0604020202020204" pitchFamily="34" charset="0"/>
                          <a:cs typeface="Arial" panose="020B0604020202020204" pitchFamily="34" charset="0"/>
                        </a:rPr>
                        <a:t>3. </a:t>
                      </a:r>
                      <a:r>
                        <a:rPr lang="en-US" sz="2800" b="1" dirty="0" smtClean="0">
                          <a:solidFill>
                            <a:srgbClr val="002060"/>
                          </a:solidFill>
                          <a:effectLst/>
                          <a:latin typeface="Arial" panose="020B0604020202020204" pitchFamily="34" charset="0"/>
                          <a:cs typeface="Arial" panose="020B0604020202020204" pitchFamily="34" charset="0"/>
                        </a:rPr>
                        <a:t>T</a:t>
                      </a:r>
                      <a:r>
                        <a:rPr lang="vi-VN" sz="2800" b="1" dirty="0" smtClean="0">
                          <a:solidFill>
                            <a:srgbClr val="002060"/>
                          </a:solidFill>
                          <a:latin typeface="Arial" panose="020B0604020202020204" pitchFamily="34" charset="0"/>
                          <a:cs typeface="Arial" panose="020B0604020202020204" pitchFamily="34" charset="0"/>
                        </a:rPr>
                        <a:t>rò chơi điện tử</a:t>
                      </a:r>
                      <a:endParaRPr lang="en-US" sz="28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pPr marL="30480"/>
                      <a:endParaRPr lang="vi-VN" sz="24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pPr marL="30480"/>
                      <a:endParaRPr lang="en-US" sz="24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pPr marL="30480"/>
                      <a:endParaRPr lang="en-US" sz="2400" b="1" dirty="0">
                        <a:effectLst/>
                        <a:latin typeface="Arial" panose="020B0604020202020204" pitchFamily="34" charset="0"/>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0480"/>
                      <a:r>
                        <a:rPr lang="vi-VN" sz="2800" b="1" i="0" kern="1200" dirty="0" smtClean="0">
                          <a:solidFill>
                            <a:schemeClr val="tx1"/>
                          </a:solidFill>
                          <a:effectLst/>
                          <a:latin typeface="Arial" panose="020B0604020202020204" pitchFamily="34" charset="0"/>
                          <a:ea typeface="+mn-ea"/>
                          <a:cs typeface="Arial" panose="020B0604020202020204" pitchFamily="34" charset="0"/>
                        </a:rPr>
                        <a:t>Thay đổi tâm lí, tính cách, gây ảnh hưởng đến mọi người xung quanh, học lực kém đi.</a:t>
                      </a:r>
                      <a:endParaRPr lang="en-US" sz="2800" b="1" i="0" kern="1200" dirty="0" smtClean="0">
                        <a:solidFill>
                          <a:schemeClr val="tx1"/>
                        </a:solidFill>
                        <a:effectLst/>
                        <a:latin typeface="Arial" panose="020B0604020202020204" pitchFamily="34" charset="0"/>
                        <a:ea typeface="+mn-ea"/>
                        <a:cs typeface="Arial" panose="020B0604020202020204" pitchFamily="34"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923177368"/>
                  </a:ext>
                </a:extLst>
              </a:tr>
            </a:tbl>
          </a:graphicData>
        </a:graphic>
      </p:graphicFrame>
    </p:spTree>
    <p:extLst>
      <p:ext uri="{BB962C8B-B14F-4D97-AF65-F5344CB8AC3E}">
        <p14:creationId xmlns:p14="http://schemas.microsoft.com/office/powerpoint/2010/main" val="3330534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934" y="514024"/>
            <a:ext cx="5207729" cy="5693866"/>
          </a:xfrm>
          <a:prstGeom prst="rect">
            <a:avLst/>
          </a:prstGeom>
        </p:spPr>
        <p:txBody>
          <a:bodyPr wrap="square">
            <a:spAutoFit/>
          </a:bodyPr>
          <a:lstStyle/>
          <a:p>
            <a:pPr algn="just"/>
            <a:r>
              <a:rPr lang="en-US" sz="2800" b="1" dirty="0" smtClean="0">
                <a:solidFill>
                  <a:srgbClr val="C00000"/>
                </a:solidFill>
                <a:latin typeface="Arial" panose="020B0604020202020204" pitchFamily="34" charset="0"/>
                <a:cs typeface="Arial" panose="020B0604020202020204" pitchFamily="34" charset="0"/>
              </a:rPr>
              <a:t>BT 3/54: </a:t>
            </a:r>
            <a:r>
              <a:rPr lang="vi-VN" sz="2800" b="1" dirty="0" smtClean="0">
                <a:solidFill>
                  <a:srgbClr val="002060"/>
                </a:solidFill>
                <a:latin typeface="Arial" panose="020B0604020202020204" pitchFamily="34" charset="0"/>
                <a:cs typeface="Arial" panose="020B0604020202020204" pitchFamily="34" charset="0"/>
              </a:rPr>
              <a:t>Gia </a:t>
            </a:r>
            <a:r>
              <a:rPr lang="vi-VN" sz="2800" b="1" dirty="0">
                <a:solidFill>
                  <a:srgbClr val="002060"/>
                </a:solidFill>
                <a:latin typeface="Arial" panose="020B0604020202020204" pitchFamily="34" charset="0"/>
                <a:cs typeface="Arial" panose="020B0604020202020204" pitchFamily="34" charset="0"/>
              </a:rPr>
              <a:t>đình M sống ở một vùng quê nên còn nhiều khó khăn. Mỗi lần các em của M bị ốm, bố mẹ không đưa đến trạm y tế xã mà lại mời thầy cúng đến nhà làm lễ mong cho các em khỏi bệnh.</a:t>
            </a:r>
          </a:p>
          <a:p>
            <a:pPr algn="just"/>
            <a:r>
              <a:rPr lang="vi-VN" sz="2800" b="1" dirty="0">
                <a:solidFill>
                  <a:srgbClr val="002060"/>
                </a:solidFill>
                <a:latin typeface="Arial" panose="020B0604020202020204" pitchFamily="34" charset="0"/>
                <a:cs typeface="Arial" panose="020B0604020202020204" pitchFamily="34" charset="0"/>
              </a:rPr>
              <a:t>a) Theo em, nguyên nhân nào dẫn tới hành vi của bố mẹ M? Hậu quả của hành vi đó là gì? </a:t>
            </a:r>
          </a:p>
          <a:p>
            <a:pPr algn="just"/>
            <a:r>
              <a:rPr lang="vi-VN" sz="2800" b="1" dirty="0">
                <a:solidFill>
                  <a:srgbClr val="002060"/>
                </a:solidFill>
                <a:latin typeface="Arial" panose="020B0604020202020204" pitchFamily="34" charset="0"/>
                <a:cs typeface="Arial" panose="020B0604020202020204" pitchFamily="34" charset="0"/>
              </a:rPr>
              <a:t>b) Nếu là M em sẽ làm gì để ngăn cản hành vi của bố mẹ?</a:t>
            </a:r>
            <a:endParaRPr lang="vi-VN" sz="2800" b="1" i="0" dirty="0">
              <a:solidFill>
                <a:srgbClr val="002060"/>
              </a:solidFill>
              <a:effectLst/>
              <a:latin typeface="Arial" panose="020B0604020202020204" pitchFamily="34" charset="0"/>
              <a:cs typeface="Arial" panose="020B0604020202020204" pitchFamily="34" charset="0"/>
            </a:endParaRPr>
          </a:p>
        </p:txBody>
      </p:sp>
      <p:sp>
        <p:nvSpPr>
          <p:cNvPr id="3" name="Rectangle 2"/>
          <p:cNvSpPr/>
          <p:nvPr/>
        </p:nvSpPr>
        <p:spPr>
          <a:xfrm>
            <a:off x="6300655" y="582018"/>
            <a:ext cx="4815836" cy="1384995"/>
          </a:xfrm>
          <a:prstGeom prst="rect">
            <a:avLst/>
          </a:prstGeom>
        </p:spPr>
        <p:txBody>
          <a:bodyPr wrap="square">
            <a:spAutoFit/>
          </a:bodyPr>
          <a:lstStyle/>
          <a:p>
            <a:pPr algn="just"/>
            <a:r>
              <a:rPr lang="en-US" sz="2800" b="1" dirty="0" smtClean="0">
                <a:latin typeface="Arial" panose="020B0604020202020204" pitchFamily="34" charset="0"/>
                <a:cs typeface="Arial" panose="020B0604020202020204" pitchFamily="34" charset="0"/>
              </a:rPr>
              <a:t>a/ - Theo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nguyên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dẫn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hành</a:t>
            </a:r>
            <a:r>
              <a:rPr lang="en-US" sz="2800" b="1" dirty="0">
                <a:latin typeface="Arial" panose="020B0604020202020204" pitchFamily="34" charset="0"/>
                <a:cs typeface="Arial" panose="020B0604020202020204" pitchFamily="34" charset="0"/>
              </a:rPr>
              <a:t> vi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mẹ</a:t>
            </a:r>
            <a:r>
              <a:rPr lang="en-US" sz="2800" b="1" dirty="0">
                <a:latin typeface="Arial" panose="020B0604020202020204" pitchFamily="34" charset="0"/>
                <a:cs typeface="Arial" panose="020B0604020202020204" pitchFamily="34" charset="0"/>
              </a:rPr>
              <a:t> M </a:t>
            </a:r>
            <a:r>
              <a:rPr lang="en-US" sz="2800" b="1" dirty="0" err="1">
                <a:latin typeface="Arial" panose="020B0604020202020204" pitchFamily="34" charset="0"/>
                <a:cs typeface="Arial" panose="020B0604020202020204" pitchFamily="34" charset="0"/>
              </a:rPr>
              <a:t>là</a:t>
            </a:r>
            <a:r>
              <a:rPr lang="en-US" sz="2800" b="1" dirty="0">
                <a:latin typeface="Arial" panose="020B0604020202020204" pitchFamily="34" charset="0"/>
                <a:cs typeface="Arial" panose="020B0604020202020204" pitchFamily="34" charset="0"/>
              </a:rPr>
              <a:t> do </a:t>
            </a:r>
            <a:r>
              <a:rPr lang="en-US" sz="2800" b="1" dirty="0" err="1">
                <a:latin typeface="Arial" panose="020B0604020202020204" pitchFamily="34" charset="0"/>
                <a:cs typeface="Arial" panose="020B0604020202020204" pitchFamily="34" charset="0"/>
              </a:rPr>
              <a:t>mê</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đoan</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4" name="Rectangle 1"/>
          <p:cNvSpPr>
            <a:spLocks noChangeArrowheads="1"/>
          </p:cNvSpPr>
          <p:nvPr/>
        </p:nvSpPr>
        <p:spPr bwMode="auto">
          <a:xfrm>
            <a:off x="6270172" y="1952731"/>
            <a:ext cx="51337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70C0"/>
                </a:solidFill>
                <a:effectLst/>
                <a:cs typeface="Arial" panose="020B0604020202020204" pitchFamily="34" charset="0"/>
              </a:rPr>
              <a:t>- </a:t>
            </a:r>
            <a:r>
              <a:rPr kumimoji="0" lang="en-US" altLang="en-US" sz="2800" b="1" i="0" u="none" strike="noStrike" cap="none" normalizeH="0" baseline="0" dirty="0" err="1" smtClean="0">
                <a:ln>
                  <a:noFill/>
                </a:ln>
                <a:solidFill>
                  <a:srgbClr val="0070C0"/>
                </a:solidFill>
                <a:effectLst/>
                <a:cs typeface="Arial" panose="020B0604020202020204" pitchFamily="34" charset="0"/>
              </a:rPr>
              <a:t>Hậu</a:t>
            </a:r>
            <a:r>
              <a:rPr kumimoji="0" lang="en-US" altLang="en-US" sz="2800" b="1" i="0" u="none" strike="noStrike" cap="none" normalizeH="0" baseline="0" dirty="0" smtClean="0">
                <a:ln>
                  <a:noFill/>
                </a:ln>
                <a:solidFill>
                  <a:srgbClr val="0070C0"/>
                </a:solidFill>
                <a:effectLst/>
                <a:cs typeface="Arial" panose="020B0604020202020204" pitchFamily="34" charset="0"/>
              </a:rPr>
              <a:t> </a:t>
            </a:r>
            <a:r>
              <a:rPr kumimoji="0" lang="en-US" altLang="en-US" sz="2800" b="1" i="0" u="none" strike="noStrike" cap="none" normalizeH="0" baseline="0" dirty="0" err="1" smtClean="0">
                <a:ln>
                  <a:noFill/>
                </a:ln>
                <a:solidFill>
                  <a:srgbClr val="0070C0"/>
                </a:solidFill>
                <a:effectLst/>
                <a:cs typeface="Arial" panose="020B0604020202020204" pitchFamily="34" charset="0"/>
              </a:rPr>
              <a:t>quả</a:t>
            </a:r>
            <a:r>
              <a:rPr kumimoji="0" lang="en-US" altLang="en-US" sz="2800" b="1" i="0" u="none" strike="noStrike" cap="none" normalizeH="0" baseline="0" dirty="0" smtClean="0">
                <a:ln>
                  <a:noFill/>
                </a:ln>
                <a:solidFill>
                  <a:srgbClr val="0070C0"/>
                </a:solidFill>
                <a:effectLst/>
                <a:cs typeface="Arial" panose="020B0604020202020204" pitchFamily="34" charset="0"/>
              </a:rPr>
              <a:t> </a:t>
            </a:r>
            <a:r>
              <a:rPr kumimoji="0" lang="en-US" altLang="en-US" sz="2800" b="1" i="0" u="none" strike="noStrike" cap="none" normalizeH="0" baseline="0" dirty="0" err="1" smtClean="0">
                <a:ln>
                  <a:noFill/>
                </a:ln>
                <a:solidFill>
                  <a:srgbClr val="0070C0"/>
                </a:solidFill>
                <a:effectLst/>
                <a:cs typeface="Arial" panose="020B0604020202020204" pitchFamily="34" charset="0"/>
              </a:rPr>
              <a:t>của</a:t>
            </a:r>
            <a:r>
              <a:rPr kumimoji="0" lang="en-US" altLang="en-US" sz="2800" b="1" i="0" u="none" strike="noStrike" cap="none" normalizeH="0" baseline="0" dirty="0" smtClean="0">
                <a:ln>
                  <a:noFill/>
                </a:ln>
                <a:solidFill>
                  <a:srgbClr val="0070C0"/>
                </a:solidFill>
                <a:effectLst/>
                <a:cs typeface="Arial" panose="020B0604020202020204" pitchFamily="34" charset="0"/>
              </a:rPr>
              <a:t> </a:t>
            </a:r>
            <a:r>
              <a:rPr kumimoji="0" lang="en-US" altLang="en-US" sz="2800" b="1" i="0" u="none" strike="noStrike" cap="none" normalizeH="0" baseline="0" dirty="0" err="1" smtClean="0">
                <a:ln>
                  <a:noFill/>
                </a:ln>
                <a:solidFill>
                  <a:srgbClr val="0070C0"/>
                </a:solidFill>
                <a:effectLst/>
                <a:cs typeface="Arial" panose="020B0604020202020204" pitchFamily="34" charset="0"/>
              </a:rPr>
              <a:t>hành</a:t>
            </a:r>
            <a:r>
              <a:rPr kumimoji="0" lang="en-US" altLang="en-US" sz="2800" b="1" i="0" u="none" strike="noStrike" cap="none" normalizeH="0" baseline="0" dirty="0" smtClean="0">
                <a:ln>
                  <a:noFill/>
                </a:ln>
                <a:solidFill>
                  <a:srgbClr val="0070C0"/>
                </a:solidFill>
                <a:effectLst/>
                <a:cs typeface="Arial" panose="020B0604020202020204" pitchFamily="34" charset="0"/>
              </a:rPr>
              <a:t> vi </a:t>
            </a:r>
            <a:r>
              <a:rPr kumimoji="0" lang="en-US" altLang="en-US" sz="2800" b="1" i="0" u="none" strike="noStrike" cap="none" normalizeH="0" baseline="0" dirty="0" err="1" smtClean="0">
                <a:ln>
                  <a:noFill/>
                </a:ln>
                <a:solidFill>
                  <a:srgbClr val="0070C0"/>
                </a:solidFill>
                <a:effectLst/>
                <a:cs typeface="Arial" panose="020B0604020202020204" pitchFamily="34" charset="0"/>
              </a:rPr>
              <a:t>đó</a:t>
            </a:r>
            <a:r>
              <a:rPr kumimoji="0" lang="en-US" altLang="en-US" sz="2800" b="1" i="0" u="none" strike="noStrike" cap="none" normalizeH="0" baseline="0" dirty="0" smtClean="0">
                <a:ln>
                  <a:noFill/>
                </a:ln>
                <a:solidFill>
                  <a:srgbClr val="0070C0"/>
                </a:solidFill>
                <a:effectLst/>
                <a:cs typeface="Arial" panose="020B0604020202020204" pitchFamily="34" charset="0"/>
              </a:rPr>
              <a:t> </a:t>
            </a:r>
            <a:r>
              <a:rPr kumimoji="0" lang="en-US" altLang="en-US" sz="2800" b="1" i="0" u="none" strike="noStrike" cap="none" normalizeH="0" baseline="0" dirty="0" err="1" smtClean="0">
                <a:ln>
                  <a:noFill/>
                </a:ln>
                <a:solidFill>
                  <a:srgbClr val="0070C0"/>
                </a:solidFill>
                <a:effectLst/>
                <a:cs typeface="Arial" panose="020B0604020202020204" pitchFamily="34" charset="0"/>
              </a:rPr>
              <a:t>là</a:t>
            </a:r>
            <a:r>
              <a:rPr kumimoji="0" lang="en-US" altLang="en-US" sz="2800" b="1" i="0" u="none" strike="noStrike" cap="none" normalizeH="0" baseline="0" dirty="0" smtClean="0">
                <a:ln>
                  <a:noFill/>
                </a:ln>
                <a:solidFill>
                  <a:srgbClr val="0070C0"/>
                </a:solidFill>
                <a:effectLst/>
                <a:cs typeface="Arial" panose="020B0604020202020204" pitchFamily="34" charset="0"/>
              </a:rPr>
              <a:t> </a:t>
            </a:r>
            <a:r>
              <a:rPr kumimoji="0" lang="en-US" altLang="en-US" sz="2800" b="1" i="0" u="none" strike="noStrike" cap="none" normalizeH="0" baseline="0" dirty="0" err="1" smtClean="0">
                <a:ln>
                  <a:noFill/>
                </a:ln>
                <a:solidFill>
                  <a:srgbClr val="0070C0"/>
                </a:solidFill>
                <a:effectLst/>
                <a:cs typeface="Arial" panose="020B0604020202020204" pitchFamily="34" charset="0"/>
              </a:rPr>
              <a:t>các</a:t>
            </a:r>
            <a:r>
              <a:rPr kumimoji="0" lang="en-US" altLang="en-US" sz="2800" b="1" i="0" u="none" strike="noStrike" cap="none" normalizeH="0" baseline="0" dirty="0" smtClean="0">
                <a:ln>
                  <a:noFill/>
                </a:ln>
                <a:solidFill>
                  <a:srgbClr val="0070C0"/>
                </a:solidFill>
                <a:effectLst/>
                <a:cs typeface="Arial" panose="020B0604020202020204" pitchFamily="34" charset="0"/>
              </a:rPr>
              <a:t> </a:t>
            </a:r>
            <a:r>
              <a:rPr kumimoji="0" lang="en-US" altLang="en-US" sz="2800" b="1" i="0" u="none" strike="noStrike" cap="none" normalizeH="0" baseline="0" dirty="0" err="1" smtClean="0">
                <a:ln>
                  <a:noFill/>
                </a:ln>
                <a:solidFill>
                  <a:srgbClr val="0070C0"/>
                </a:solidFill>
                <a:effectLst/>
                <a:cs typeface="Arial" panose="020B0604020202020204" pitchFamily="34" charset="0"/>
              </a:rPr>
              <a:t>em</a:t>
            </a:r>
            <a:r>
              <a:rPr kumimoji="0" lang="en-US" altLang="en-US" sz="2800" b="1" i="0" u="none" strike="noStrike" cap="none" normalizeH="0" baseline="0" dirty="0" smtClean="0">
                <a:ln>
                  <a:noFill/>
                </a:ln>
                <a:solidFill>
                  <a:srgbClr val="0070C0"/>
                </a:solidFill>
                <a:effectLst/>
                <a:cs typeface="Arial" panose="020B0604020202020204" pitchFamily="34" charset="0"/>
              </a:rPr>
              <a:t> </a:t>
            </a:r>
            <a:r>
              <a:rPr kumimoji="0" lang="en-US" altLang="en-US" sz="2800" b="1" i="0" u="none" strike="noStrike" cap="none" normalizeH="0" baseline="0" dirty="0" err="1" smtClean="0">
                <a:ln>
                  <a:noFill/>
                </a:ln>
                <a:solidFill>
                  <a:srgbClr val="0070C0"/>
                </a:solidFill>
                <a:effectLst/>
                <a:cs typeface="Arial" panose="020B0604020202020204" pitchFamily="34" charset="0"/>
              </a:rPr>
              <a:t>của</a:t>
            </a:r>
            <a:r>
              <a:rPr kumimoji="0" lang="en-US" altLang="en-US" sz="2800" b="1" i="0" u="none" strike="noStrike" cap="none" normalizeH="0" baseline="0" dirty="0" smtClean="0">
                <a:ln>
                  <a:noFill/>
                </a:ln>
                <a:solidFill>
                  <a:srgbClr val="0070C0"/>
                </a:solidFill>
                <a:effectLst/>
                <a:cs typeface="Arial" panose="020B0604020202020204" pitchFamily="34" charset="0"/>
              </a:rPr>
              <a:t> M </a:t>
            </a:r>
            <a:r>
              <a:rPr kumimoji="0" lang="en-US" altLang="en-US" sz="2800" b="1" i="0" u="none" strike="noStrike" cap="none" normalizeH="0" baseline="0" dirty="0" err="1" smtClean="0">
                <a:ln>
                  <a:noFill/>
                </a:ln>
                <a:solidFill>
                  <a:srgbClr val="0070C0"/>
                </a:solidFill>
                <a:effectLst/>
                <a:cs typeface="Arial" panose="020B0604020202020204" pitchFamily="34" charset="0"/>
              </a:rPr>
              <a:t>không</a:t>
            </a:r>
            <a:r>
              <a:rPr kumimoji="0" lang="en-US" altLang="en-US" sz="2800" b="1" i="0" u="none" strike="noStrike" cap="none" normalizeH="0" baseline="0" dirty="0" smtClean="0">
                <a:ln>
                  <a:noFill/>
                </a:ln>
                <a:solidFill>
                  <a:srgbClr val="0070C0"/>
                </a:solidFill>
                <a:effectLst/>
                <a:cs typeface="Arial" panose="020B0604020202020204" pitchFamily="34" charset="0"/>
              </a:rPr>
              <a:t> </a:t>
            </a:r>
            <a:r>
              <a:rPr kumimoji="0" lang="en-US" altLang="en-US" sz="2800" b="1" i="0" u="none" strike="noStrike" cap="none" normalizeH="0" baseline="0" dirty="0" err="1" smtClean="0">
                <a:ln>
                  <a:noFill/>
                </a:ln>
                <a:solidFill>
                  <a:srgbClr val="0070C0"/>
                </a:solidFill>
                <a:effectLst/>
                <a:cs typeface="Arial" panose="020B0604020202020204" pitchFamily="34" charset="0"/>
              </a:rPr>
              <a:t>thể</a:t>
            </a:r>
            <a:r>
              <a:rPr kumimoji="0" lang="en-US" altLang="en-US" sz="2800" b="1" i="0" u="none" strike="noStrike" cap="none" normalizeH="0" baseline="0" dirty="0" smtClean="0">
                <a:ln>
                  <a:noFill/>
                </a:ln>
                <a:solidFill>
                  <a:srgbClr val="0070C0"/>
                </a:solidFill>
                <a:effectLst/>
                <a:cs typeface="Arial" panose="020B0604020202020204" pitchFamily="34" charset="0"/>
              </a:rPr>
              <a:t> </a:t>
            </a:r>
            <a:r>
              <a:rPr kumimoji="0" lang="en-US" altLang="en-US" sz="2800" b="1" i="0" u="none" strike="noStrike" cap="none" normalizeH="0" baseline="0" dirty="0" err="1" smtClean="0">
                <a:ln>
                  <a:noFill/>
                </a:ln>
                <a:solidFill>
                  <a:srgbClr val="0070C0"/>
                </a:solidFill>
                <a:effectLst/>
                <a:cs typeface="Arial" panose="020B0604020202020204" pitchFamily="34" charset="0"/>
              </a:rPr>
              <a:t>khỏi</a:t>
            </a:r>
            <a:r>
              <a:rPr kumimoji="0" lang="en-US" altLang="en-US" sz="2800" b="1" i="0" u="none" strike="noStrike" cap="none" normalizeH="0" baseline="0" dirty="0" smtClean="0">
                <a:ln>
                  <a:noFill/>
                </a:ln>
                <a:solidFill>
                  <a:srgbClr val="0070C0"/>
                </a:solidFill>
                <a:effectLst/>
                <a:cs typeface="Arial" panose="020B0604020202020204" pitchFamily="34" charset="0"/>
              </a:rPr>
              <a:t> </a:t>
            </a:r>
            <a:r>
              <a:rPr kumimoji="0" lang="en-US" altLang="en-US" sz="2800" b="1" i="0" u="none" strike="noStrike" cap="none" normalizeH="0" baseline="0" dirty="0" err="1" smtClean="0">
                <a:ln>
                  <a:noFill/>
                </a:ln>
                <a:solidFill>
                  <a:srgbClr val="0070C0"/>
                </a:solidFill>
                <a:effectLst/>
                <a:cs typeface="Arial" panose="020B0604020202020204" pitchFamily="34" charset="0"/>
              </a:rPr>
              <a:t>bệnh</a:t>
            </a:r>
            <a:r>
              <a:rPr kumimoji="0" lang="en-US" altLang="en-US" sz="2800" b="1" i="0" u="none" strike="noStrike" cap="none" normalizeH="0" baseline="0" dirty="0" smtClean="0">
                <a:ln>
                  <a:noFill/>
                </a:ln>
                <a:solidFill>
                  <a:srgbClr val="0070C0"/>
                </a:solidFill>
                <a:effectLst/>
                <a:cs typeface="Arial" panose="020B0604020202020204" pitchFamily="34" charset="0"/>
              </a:rPr>
              <a:t>.</a:t>
            </a:r>
          </a:p>
        </p:txBody>
      </p:sp>
      <p:sp>
        <p:nvSpPr>
          <p:cNvPr id="5" name="Rectangle 4"/>
          <p:cNvSpPr/>
          <p:nvPr/>
        </p:nvSpPr>
        <p:spPr>
          <a:xfrm>
            <a:off x="6230983" y="3382666"/>
            <a:ext cx="5303523" cy="2677656"/>
          </a:xfrm>
          <a:prstGeom prst="rect">
            <a:avLst/>
          </a:prstGeom>
        </p:spPr>
        <p:txBody>
          <a:bodyPr wrap="square">
            <a:spAutoFit/>
          </a:bodyPr>
          <a:lstStyle/>
          <a:p>
            <a:pPr algn="just"/>
            <a:r>
              <a:rPr lang="vi-VN" sz="2800" b="1" dirty="0">
                <a:solidFill>
                  <a:srgbClr val="00B050"/>
                </a:solidFill>
                <a:latin typeface="Arial" panose="020B0604020202020204" pitchFamily="34" charset="0"/>
                <a:cs typeface="Arial" panose="020B0604020202020204" pitchFamily="34" charset="0"/>
              </a:rPr>
              <a:t>b) Nếu là M em nên phân tích cho bố mẹ hiểu đó là việc làm mê tín dị đoan, không thể giúp các em khỏi bệnh. Thay vào đó bố mẹ nên đưa em đến bệnh viện để chữa trị</a:t>
            </a:r>
            <a:r>
              <a:rPr lang="vi-VN" sz="2800" b="1" dirty="0" smtClean="0">
                <a:solidFill>
                  <a:srgbClr val="00B050"/>
                </a:solidFill>
                <a:latin typeface="Arial" panose="020B0604020202020204" pitchFamily="34" charset="0"/>
                <a:cs typeface="Arial" panose="020B0604020202020204" pitchFamily="34" charset="0"/>
              </a:rPr>
              <a:t>.</a:t>
            </a:r>
            <a:endParaRPr lang="vi-VN" sz="28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84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814" y="1765550"/>
            <a:ext cx="4907280" cy="3539430"/>
          </a:xfrm>
          <a:prstGeom prst="rect">
            <a:avLst/>
          </a:prstGeom>
        </p:spPr>
        <p:txBody>
          <a:bodyPr wrap="square">
            <a:spAutoFit/>
          </a:bodyPr>
          <a:lstStyle/>
          <a:p>
            <a:pPr algn="just"/>
            <a:r>
              <a:rPr lang="en-US" sz="2800" b="1" dirty="0" smtClean="0">
                <a:solidFill>
                  <a:srgbClr val="00B050"/>
                </a:solidFill>
                <a:latin typeface="Arial" panose="020B0604020202020204" pitchFamily="34" charset="0"/>
                <a:cs typeface="Arial" panose="020B0604020202020204" pitchFamily="34" charset="0"/>
              </a:rPr>
              <a:t>BT 4/54. </a:t>
            </a:r>
            <a:r>
              <a:rPr lang="vi-VN" sz="2800" b="1" dirty="0" smtClean="0">
                <a:latin typeface="Arial" panose="020B0604020202020204" pitchFamily="34" charset="0"/>
                <a:cs typeface="Arial" panose="020B0604020202020204" pitchFamily="34" charset="0"/>
              </a:rPr>
              <a:t>Một </a:t>
            </a:r>
            <a:r>
              <a:rPr lang="vi-VN" sz="2800" b="1" dirty="0">
                <a:latin typeface="Arial" panose="020B0604020202020204" pitchFamily="34" charset="0"/>
                <a:cs typeface="Arial" panose="020B0604020202020204" pitchFamily="34" charset="0"/>
              </a:rPr>
              <a:t>số bạn trong lớp của H đã xem các video về đánh bài ăn tiền trên mạng xã hội. Do tò mò, các bạn có ý định rủ nhau tụ tập cùng chơi bài. Nếu là H trong tình huống trên em sẽ làm gì?</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6348546" y="2196622"/>
            <a:ext cx="5081453" cy="2246769"/>
          </a:xfrm>
          <a:prstGeom prst="rect">
            <a:avLst/>
          </a:prstGeom>
        </p:spPr>
        <p:txBody>
          <a:bodyPr wrap="square">
            <a:spAutoFit/>
          </a:bodyPr>
          <a:lstStyle/>
          <a:p>
            <a:pPr algn="just"/>
            <a:r>
              <a:rPr lang="vi-VN" sz="2800" b="1" dirty="0">
                <a:solidFill>
                  <a:srgbClr val="002060"/>
                </a:solidFill>
              </a:rPr>
              <a:t>Nếu là H, em sẽ giải thích cho các bạn biết việc chơi bài ăn tiền là tệ nạn xã hội và nếu các bạn không nghe thì sẽ báo lại cho thầy cô.</a:t>
            </a:r>
            <a:endParaRPr lang="en-US" sz="2800" b="1" dirty="0">
              <a:solidFill>
                <a:srgbClr val="002060"/>
              </a:solidFill>
            </a:endParaRPr>
          </a:p>
        </p:txBody>
      </p:sp>
    </p:spTree>
    <p:extLst>
      <p:ext uri="{BB962C8B-B14F-4D97-AF65-F5344CB8AC3E}">
        <p14:creationId xmlns:p14="http://schemas.microsoft.com/office/powerpoint/2010/main" val="232864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9414</TotalTime>
  <Words>593</Words>
  <Application>Microsoft Office PowerPoint</Application>
  <PresentationFormat>Custom</PresentationFormat>
  <Paragraphs>64</Paragraphs>
  <Slides>12</Slides>
  <Notes>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1_Office Theme</vt:lpstr>
      <vt:lpstr>2_Office Theme</vt:lpstr>
      <vt:lpstr>PowerPoint Presentation</vt:lpstr>
      <vt:lpstr>TỆ NẠN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ASUS</cp:lastModifiedBy>
  <cp:revision>358</cp:revision>
  <dcterms:created xsi:type="dcterms:W3CDTF">2021-06-28T15:32:15Z</dcterms:created>
  <dcterms:modified xsi:type="dcterms:W3CDTF">2023-03-14T14:11:03Z</dcterms:modified>
</cp:coreProperties>
</file>