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Lst>
  <p:notesMasterIdLst>
    <p:notesMasterId r:id="rId19"/>
  </p:notesMasterIdLst>
  <p:sldIdLst>
    <p:sldId id="395" r:id="rId5"/>
    <p:sldId id="385" r:id="rId6"/>
    <p:sldId id="355" r:id="rId7"/>
    <p:sldId id="366" r:id="rId8"/>
    <p:sldId id="371" r:id="rId9"/>
    <p:sldId id="372" r:id="rId10"/>
    <p:sldId id="382" r:id="rId11"/>
    <p:sldId id="354" r:id="rId12"/>
    <p:sldId id="391" r:id="rId13"/>
    <p:sldId id="360" r:id="rId14"/>
    <p:sldId id="386" r:id="rId15"/>
    <p:sldId id="380" r:id="rId16"/>
    <p:sldId id="397" r:id="rId17"/>
    <p:sldId id="39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41" d="100"/>
          <a:sy n="41" d="100"/>
        </p:scale>
        <p:origin x="72" y="7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pPr/>
              <a:t>3/30/2023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pPr/>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95326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3/30/2023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3/30/2023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3/30/2023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3/30/2023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3/30/2023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3/30/2023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3/30/2023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3/30/2023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3/30/2023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3/30/2023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3/30/2023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30-03-2023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30-03-2023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30-03-2023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30-03-2023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30-03-2023</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30-03-2023</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30-03-2023</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pPr/>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30-03-2023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30-03-2023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30-03-2023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30-03-2023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3/30/2023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3/30/2023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3/30/2023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3/30/2023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3/30/2023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F0132F-27AD-4901-812E-8330D5487512}" type="datetimeFigureOut">
              <a:rPr lang="en-US" smtClean="0"/>
              <a:pPr/>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3/30/2023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3/30/2023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3/30/2023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3/30/2023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3/30/2023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3/30/2023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F0132F-27AD-4901-812E-8330D5487512}" type="datetimeFigureOut">
              <a:rPr lang="en-US" smtClean="0"/>
              <a:pPr/>
              <a:t>3/30/2023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F0132F-27AD-4901-812E-8330D5487512}" type="datetimeFigureOut">
              <a:rPr lang="en-US" smtClean="0"/>
              <a:pPr/>
              <a:t>3/30/2023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pPr/>
              <a:t>3/30/2023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pPr/>
              <a:t>3/30/2023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pPr/>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3/30/2023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30-03-2023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3/30/2023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image" Target="../media/image6.png"/><Relationship Id="rId5" Type="http://schemas.openxmlformats.org/officeDocument/2006/relationships/image" Target="../media/image9.jpe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34.xml"/><Relationship Id="rId1" Type="http://schemas.openxmlformats.org/officeDocument/2006/relationships/video" Target="file:///C:\Users\Administrator\Desktop\H&#227;y%20&#272;&#7913;ng%20D&#7853;y%20-%20Nick%20Vujicic%20%5bHD%5d.mp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9.xml"/><Relationship Id="rId1" Type="http://schemas.openxmlformats.org/officeDocument/2006/relationships/tags" Target="../tags/tag1.xml"/><Relationship Id="rId6" Type="http://schemas.openxmlformats.org/officeDocument/2006/relationships/image" Target="../media/image26.png"/><Relationship Id="rId5" Type="http://schemas.openxmlformats.org/officeDocument/2006/relationships/image" Target="../media/image25.gif"/><Relationship Id="rId4" Type="http://schemas.openxmlformats.org/officeDocument/2006/relationships/image" Target="../media/image24.gif"/></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6.png"/><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34.xml"/><Relationship Id="rId5" Type="http://schemas.openxmlformats.org/officeDocument/2006/relationships/image" Target="../media/image6.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image" Target="../media/image6.png"/><Relationship Id="rId5" Type="http://schemas.openxmlformats.org/officeDocument/2006/relationships/image" Target="../media/image9.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9.emf"/><Relationship Id="rId2" Type="http://schemas.openxmlformats.org/officeDocument/2006/relationships/image" Target="../media/image14.png"/><Relationship Id="rId1" Type="http://schemas.openxmlformats.org/officeDocument/2006/relationships/slideLayout" Target="../slideLayouts/slideLayout36.xml"/><Relationship Id="rId6" Type="http://schemas.openxmlformats.org/officeDocument/2006/relationships/image" Target="../media/image6.png"/><Relationship Id="rId5" Type="http://schemas.openxmlformats.org/officeDocument/2006/relationships/image" Target="../media/image18.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3326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3110408" y="1580505"/>
            <a:ext cx="6098721" cy="1723549"/>
          </a:xfrm>
          <a:prstGeom prst="rect">
            <a:avLst/>
          </a:prstGeom>
          <a:noFill/>
        </p:spPr>
        <p:txBody>
          <a:bodyPr wrap="none" rtlCol="0">
            <a:spAutoFit/>
          </a:bodyPr>
          <a:lstStyle/>
          <a:p>
            <a:pPr algn="ctr"/>
            <a:r>
              <a:rPr lang="en-US" sz="2400" b="1" smtClean="0">
                <a:ln w="38100">
                  <a:noFill/>
                </a:ln>
                <a:solidFill>
                  <a:srgbClr val="FF0000"/>
                </a:solidFill>
                <a:latin typeface="Times New Roman" panose="02020603050405020304" pitchFamily="18" charset="0"/>
                <a:cs typeface="Times New Roman" panose="02020603050405020304" pitchFamily="18" charset="0"/>
              </a:rPr>
              <a:t>BÀI GIẢNG ĐIỆN TỬ MÔN GDCD6</a:t>
            </a:r>
          </a:p>
          <a:p>
            <a:pPr algn="ctr"/>
            <a:endParaRPr lang="en-US" b="1" smtClean="0">
              <a:ln w="38100">
                <a:noFill/>
              </a:ln>
              <a:solidFill>
                <a:srgbClr val="FF0000"/>
              </a:solidFill>
              <a:latin typeface="Times New Roman" panose="02020603050405020304" pitchFamily="18" charset="0"/>
              <a:cs typeface="Times New Roman" panose="02020603050405020304" pitchFamily="18" charset="0"/>
            </a:endParaRPr>
          </a:p>
          <a:p>
            <a:pPr algn="ctr"/>
            <a:r>
              <a:rPr lang="en-US" sz="3200" b="1" smtClean="0">
                <a:ln w="38100">
                  <a:noFill/>
                </a:ln>
                <a:solidFill>
                  <a:srgbClr val="FFFF00"/>
                </a:solidFill>
                <a:latin typeface="Times New Roman" panose="02020603050405020304" pitchFamily="18" charset="0"/>
                <a:cs typeface="Times New Roman" panose="02020603050405020304" pitchFamily="18" charset="0"/>
              </a:rPr>
              <a:t>BÀI 3. SIÊNG NĂNG KIÊN TRÌ </a:t>
            </a:r>
          </a:p>
          <a:p>
            <a:pPr algn="ctr"/>
            <a:r>
              <a:rPr lang="en-US" sz="3200" b="1" smtClean="0">
                <a:ln w="38100">
                  <a:noFill/>
                </a:ln>
                <a:solidFill>
                  <a:srgbClr val="FFFF00"/>
                </a:solidFill>
                <a:latin typeface="Times New Roman" panose="02020603050405020304" pitchFamily="18" charset="0"/>
                <a:cs typeface="Times New Roman" panose="02020603050405020304" pitchFamily="18" charset="0"/>
              </a:rPr>
              <a:t>(Tiết 1)</a:t>
            </a:r>
            <a:endParaRPr lang="en-VN" sz="3200" b="1" dirty="0">
              <a:ln w="38100">
                <a:noFill/>
              </a:ln>
              <a:solidFill>
                <a:srgbClr val="FFFF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379987" y="239534"/>
            <a:ext cx="1027821" cy="1035299"/>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3508494" y="3547208"/>
            <a:ext cx="4590296" cy="954107"/>
          </a:xfrm>
          <a:prstGeom prst="rect">
            <a:avLst/>
          </a:prstGeom>
          <a:noFill/>
        </p:spPr>
        <p:txBody>
          <a:bodyPr wrap="none" rtlCol="0">
            <a:spAutoFit/>
          </a:bodyPr>
          <a:lstStyle/>
          <a:p>
            <a:r>
              <a:rPr lang="en-US" sz="2800" b="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Nguyễn Thị Bích Thuận</a:t>
            </a:r>
          </a:p>
          <a:p>
            <a:r>
              <a:rPr lang="en-US" sz="2800" b="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 Xã hội</a:t>
            </a:r>
            <a:endParaRPr lang="en-VN"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3508494" y="616470"/>
            <a:ext cx="5302542" cy="553998"/>
          </a:xfrm>
          <a:prstGeom prst="rect">
            <a:avLst/>
          </a:prstGeom>
          <a:noFill/>
        </p:spPr>
        <p:txBody>
          <a:bodyPr wrap="none" rtlCol="0">
            <a:spAutoFit/>
          </a:bodyPr>
          <a:lstStyle/>
          <a:p>
            <a:r>
              <a:rPr lang="en-US" sz="3000" b="1" smtClean="0">
                <a:ln w="38100">
                  <a:noFill/>
                </a:ln>
                <a:solidFill>
                  <a:schemeClr val="bg1"/>
                </a:solidFill>
                <a:latin typeface="Times New Roman" panose="02020603050405020304" pitchFamily="18" charset="0"/>
                <a:cs typeface="Times New Roman" panose="02020603050405020304" pitchFamily="18" charset="0"/>
              </a:rPr>
              <a:t>TRƯỜNG THCS LONG BIÊN</a:t>
            </a:r>
            <a:endParaRPr lang="en-VN" sz="300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84229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150275" y="0"/>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IV.</a:t>
            </a: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Vận</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dụng</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err="1" smtClean="0">
                  <a:solidFill>
                    <a:srgbClr val="0000FF"/>
                  </a:solidFill>
                  <a:latin typeface="Times New Roman" pitchFamily="18" charset="0"/>
                  <a:ea typeface="Helvetica Neue"/>
                  <a:cs typeface="Times New Roman" pitchFamily="18" charset="0"/>
                </a:rPr>
                <a:t>Bài</a:t>
              </a:r>
              <a:r>
                <a:rPr lang="en-US" altLang="en-US" sz="4400" b="1" smtClean="0">
                  <a:solidFill>
                    <a:srgbClr val="0000FF"/>
                  </a:solidFill>
                  <a:latin typeface="Times New Roman" pitchFamily="18" charset="0"/>
                  <a:ea typeface="Helvetica Neue"/>
                  <a:cs typeface="Times New Roman" pitchFamily="18" charset="0"/>
                </a:rPr>
                <a:t> 3:</a:t>
              </a:r>
              <a:r>
                <a:rPr lang="en-US" altLang="en-US" sz="4400" b="1" smtClean="0">
                  <a:solidFill>
                    <a:srgbClr val="FF0000"/>
                  </a:solidFill>
                  <a:latin typeface="Times New Roman" pitchFamily="18" charset="0"/>
                  <a:ea typeface="Helvetica Neue"/>
                  <a:cs typeface="Times New Roman" pitchFamily="18" charset="0"/>
                </a:rPr>
                <a:t> </a:t>
              </a:r>
              <a:endParaRPr lang="en-US" altLang="en-US" sz="44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400" b="1" smtClean="0">
                  <a:solidFill>
                    <a:srgbClr val="FF0000"/>
                  </a:solidFill>
                  <a:latin typeface="Times New Roman" pitchFamily="18" charset="0"/>
                  <a:ea typeface="Helvetica Neue"/>
                  <a:cs typeface="Times New Roman" pitchFamily="18" charset="0"/>
                </a:rPr>
                <a:t>Siêng năng, kiên trì</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ãy Đứng Dậy - Nick Vujicic [HD].mp4">
            <a:hlinkClick r:id="" action="ppaction://media"/>
          </p:cNvPr>
          <p:cNvPicPr>
            <a:picLocks noRot="1" noChangeAspect="1"/>
          </p:cNvPicPr>
          <p:nvPr>
            <a:videoFile r:link="rId1"/>
          </p:nvPr>
        </p:nvPicPr>
        <p:blipFill>
          <a:blip r:embed="rId3"/>
          <a:stretch>
            <a:fillRect/>
          </a:stretch>
        </p:blipFill>
        <p:spPr>
          <a:xfrm>
            <a:off x="0" y="0"/>
            <a:ext cx="12192000" cy="6858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pic>
        <p:nvPicPr>
          <p:cNvPr id="6" name="Picture 5"/>
          <p:cNvPicPr>
            <a:picLocks noChangeAspect="1"/>
          </p:cNvPicPr>
          <p:nvPr/>
        </p:nvPicPr>
        <p:blipFill>
          <a:blip r:embed="rId4"/>
          <a:stretch>
            <a:fillRect/>
          </a:stretch>
        </p:blipFill>
        <p:spPr>
          <a:xfrm>
            <a:off x="999891" y="447264"/>
            <a:ext cx="10390004" cy="5865304"/>
          </a:xfrm>
          <a:prstGeom prst="rect">
            <a:avLst/>
          </a:prstGeom>
        </p:spPr>
      </p:pic>
      <p:pic>
        <p:nvPicPr>
          <p:cNvPr id="7" name="Picture 6"/>
          <p:cNvPicPr>
            <a:picLocks noChangeAspect="1"/>
          </p:cNvPicPr>
          <p:nvPr/>
        </p:nvPicPr>
        <p:blipFill>
          <a:blip r:embed="rId5"/>
          <a:stretch>
            <a:fillRect/>
          </a:stretch>
        </p:blipFill>
        <p:spPr>
          <a:xfrm>
            <a:off x="10936762" y="0"/>
            <a:ext cx="1255238" cy="937524"/>
          </a:xfrm>
          <a:prstGeom prst="rect">
            <a:avLst/>
          </a:prstGeom>
        </p:spPr>
      </p:pic>
      <p:sp>
        <p:nvSpPr>
          <p:cNvPr id="10" name="Hình Chữ nhật 9"/>
          <p:cNvSpPr/>
          <p:nvPr/>
        </p:nvSpPr>
        <p:spPr>
          <a:xfrm>
            <a:off x="2165684" y="2271645"/>
            <a:ext cx="6096000" cy="830997"/>
          </a:xfrm>
          <a:prstGeom prst="rect">
            <a:avLst/>
          </a:prstGeom>
        </p:spPr>
        <p:txBody>
          <a:bodyPr>
            <a:spAutoFit/>
          </a:bodyPr>
          <a:lstStyle/>
          <a:p>
            <a:r>
              <a:rPr lang="en-US" sz="2400" smtClean="0">
                <a:latin typeface="Times New Roman" pitchFamily="18" charset="0"/>
                <a:cs typeface="Times New Roman" pitchFamily="18" charset="0"/>
              </a:rPr>
              <a:t>? Cảm nhận của em sau khi xem video? Em học tập được gì từ nhân vật?</a:t>
            </a:r>
            <a:endParaRPr lang="en-US" sz="2400">
              <a:latin typeface="Times New Roman" pitchFamily="18" charset="0"/>
              <a:cs typeface="Times New Roman" pitchFamily="18" charset="0"/>
            </a:endParaRPr>
          </a:p>
        </p:txBody>
      </p:sp>
      <p:sp>
        <p:nvSpPr>
          <p:cNvPr id="4097" name="Rectangle 1"/>
          <p:cNvSpPr>
            <a:spLocks noChangeArrowheads="1"/>
          </p:cNvSpPr>
          <p:nvPr/>
        </p:nvSpPr>
        <p:spPr bwMode="auto">
          <a:xfrm>
            <a:off x="1957136" y="3048000"/>
            <a:ext cx="8021053"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58763" algn="l"/>
              </a:tabLst>
            </a:pPr>
            <a:r>
              <a:rPr kumimoji="0" lang="en-US" sz="2400" b="0" i="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smtClean="0">
                <a:ln>
                  <a:noFill/>
                </a:ln>
                <a:solidFill>
                  <a:srgbClr val="00B050"/>
                </a:solidFill>
                <a:effectLst/>
                <a:latin typeface="Times New Roman" pitchFamily="18" charset="0"/>
                <a:ea typeface="Times New Roman" pitchFamily="18" charset="0"/>
                <a:cs typeface="Times New Roman" pitchFamily="18" charset="0"/>
              </a:rPr>
              <a:t> </a:t>
            </a:r>
            <a:r>
              <a:rPr kumimoji="0" lang="vi-VN" sz="2400" b="0" i="0" u="none" strike="noStrike" cap="none" normalizeH="0" baseline="0" smtClean="0">
                <a:ln>
                  <a:noFill/>
                </a:ln>
                <a:solidFill>
                  <a:srgbClr val="000000"/>
                </a:solidFill>
                <a:effectLst/>
                <a:latin typeface="Times New Roman" pitchFamily="18" charset="0"/>
                <a:ea typeface="Arial" pitchFamily="34" charset="0"/>
                <a:cs typeface="Times New Roman" pitchFamily="18" charset="0"/>
              </a:rPr>
              <a:t>Em hãy </a:t>
            </a:r>
            <a:r>
              <a:rPr kumimoji="0" lang="en-US" sz="2400" b="0" i="0" u="none" strike="noStrike" cap="none" normalizeH="0" baseline="0" smtClean="0">
                <a:ln>
                  <a:noFill/>
                </a:ln>
                <a:solidFill>
                  <a:srgbClr val="000000"/>
                </a:solidFill>
                <a:effectLst/>
                <a:latin typeface="Times New Roman" pitchFamily="18" charset="0"/>
                <a:ea typeface="Arial" pitchFamily="34" charset="0"/>
                <a:cs typeface="Times New Roman" pitchFamily="18" charset="0"/>
              </a:rPr>
              <a:t>sưu tầm câu chuyện kể về sự siêng năng, kiên trì của một bạn học sinh mà em biết. Sau đó thiết kế và đăng trên tờ báo tường của lớp để chia sẻ tấm gương đó với các bạn.</a:t>
            </a:r>
            <a:endParaRPr kumimoji="0" lang="en-US"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58763" algn="l"/>
              </a:tabLst>
            </a:pPr>
            <a:r>
              <a:rPr kumimoji="0" lang="en-US" sz="2400" b="0" i="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a:t>
            </a:r>
            <a:r>
              <a:rPr kumimoji="0" lang="en-US" sz="2400" b="0" i="1" u="none" strike="noStrike" cap="none" normalizeH="0" baseline="0" smtClean="0">
                <a:ln>
                  <a:noFill/>
                </a:ln>
                <a:solidFill>
                  <a:srgbClr val="00B050"/>
                </a:solidFill>
                <a:effectLst/>
                <a:latin typeface="Times New Roman" pitchFamily="18" charset="0"/>
                <a:ea typeface="Times New Roman" pitchFamily="18" charset="0"/>
                <a:cs typeface="Times New Roman" pitchFamily="18" charset="0"/>
              </a:rPr>
              <a:t> </a:t>
            </a:r>
            <a:r>
              <a:rPr kumimoji="0" lang="vi-VN" sz="2400" b="0" i="0" u="none" strike="noStrike" cap="none" normalizeH="0" baseline="0" smtClean="0">
                <a:ln>
                  <a:noFill/>
                </a:ln>
                <a:solidFill>
                  <a:srgbClr val="000000"/>
                </a:solidFill>
                <a:effectLst/>
                <a:latin typeface="Times New Roman" pitchFamily="18" charset="0"/>
                <a:ea typeface="Arial" pitchFamily="34" charset="0"/>
                <a:cs typeface="Times New Roman" pitchFamily="18" charset="0"/>
              </a:rPr>
              <a:t>Em hãy </a:t>
            </a:r>
            <a:r>
              <a:rPr kumimoji="0" lang="en-US" sz="2400" b="0" i="0" u="none" strike="noStrike" cap="none" normalizeH="0" baseline="0" smtClean="0">
                <a:ln>
                  <a:noFill/>
                </a:ln>
                <a:solidFill>
                  <a:srgbClr val="000000"/>
                </a:solidFill>
                <a:effectLst/>
                <a:latin typeface="Times New Roman" pitchFamily="18" charset="0"/>
                <a:ea typeface="Arial" pitchFamily="34" charset="0"/>
                <a:cs typeface="Times New Roman" pitchFamily="18" charset="0"/>
              </a:rPr>
              <a:t>nêu những biểu hiện chưa siêng năng, kiên trì của bản thân và lập – thực hiện kế hoạch để khắc phục nhược điểm này.</a:t>
            </a:r>
            <a:endParaRPr kumimoji="0" lang="en-US" sz="3200" b="0" i="0" u="none" strike="noStrike" cap="none" normalizeH="0" baseline="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ChangeArrowheads="1"/>
          </p:cNvSpPr>
          <p:nvPr/>
        </p:nvSpPr>
        <p:spPr bwMode="auto">
          <a:xfrm>
            <a:off x="792480" y="1371600"/>
            <a:ext cx="10607040" cy="4343400"/>
          </a:xfrm>
          <a:prstGeom prst="rect">
            <a:avLst/>
          </a:prstGeom>
          <a:noFill/>
          <a:ln w="76200" cmpd="tri">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160"/>
          </a:p>
        </p:txBody>
      </p:sp>
      <p:pic>
        <p:nvPicPr>
          <p:cNvPr id="61445" name="Picture 5" descr="bloem23"/>
          <p:cNvPicPr>
            <a:picLocks noChangeAspect="1" noChangeArrowheads="1" noCrop="1"/>
          </p:cNvPicPr>
          <p:nvPr/>
        </p:nvPicPr>
        <p:blipFill>
          <a:blip r:embed="rId4">
            <a:lum bright="-20000" contrast="32000"/>
            <a:extLst>
              <a:ext uri="{28A0092B-C50C-407E-A947-70E740481C1C}">
                <a14:useLocalDpi xmlns:a14="http://schemas.microsoft.com/office/drawing/2010/main" val="0"/>
              </a:ext>
            </a:extLst>
          </a:blip>
          <a:srcRect/>
          <a:stretch>
            <a:fillRect/>
          </a:stretch>
        </p:blipFill>
        <p:spPr bwMode="auto">
          <a:xfrm>
            <a:off x="1432562" y="2526559"/>
            <a:ext cx="65913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893" name="Group 7"/>
          <p:cNvGrpSpPr>
            <a:grpSpLocks/>
          </p:cNvGrpSpPr>
          <p:nvPr/>
        </p:nvGrpSpPr>
        <p:grpSpPr bwMode="auto">
          <a:xfrm>
            <a:off x="2346960" y="5381626"/>
            <a:ext cx="7589520" cy="1476376"/>
            <a:chOff x="1680" y="2880"/>
            <a:chExt cx="2976" cy="1266"/>
          </a:xfrm>
        </p:grpSpPr>
        <p:pic>
          <p:nvPicPr>
            <p:cNvPr id="37901" name="Picture 8" descr="tn_an10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80" y="2880"/>
              <a:ext cx="2976" cy="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2" name="Freeform 9"/>
            <p:cNvSpPr>
              <a:spLocks/>
            </p:cNvSpPr>
            <p:nvPr/>
          </p:nvSpPr>
          <p:spPr bwMode="auto">
            <a:xfrm>
              <a:off x="1928" y="3352"/>
              <a:ext cx="108" cy="192"/>
            </a:xfrm>
            <a:custGeom>
              <a:avLst/>
              <a:gdLst>
                <a:gd name="T0" fmla="*/ 37 w 100"/>
                <a:gd name="T1" fmla="*/ 0 h 155"/>
                <a:gd name="T2" fmla="*/ 21 w 100"/>
                <a:gd name="T3" fmla="*/ 152 h 155"/>
                <a:gd name="T4" fmla="*/ 37 w 100"/>
                <a:gd name="T5" fmla="*/ 0 h 155"/>
                <a:gd name="T6" fmla="*/ 0 60000 65536"/>
                <a:gd name="T7" fmla="*/ 0 60000 65536"/>
                <a:gd name="T8" fmla="*/ 0 60000 65536"/>
                <a:gd name="T9" fmla="*/ 0 w 100"/>
                <a:gd name="T10" fmla="*/ 0 h 155"/>
                <a:gd name="T11" fmla="*/ 100 w 100"/>
                <a:gd name="T12" fmla="*/ 155 h 155"/>
              </a:gdLst>
              <a:ahLst/>
              <a:cxnLst>
                <a:cxn ang="T6">
                  <a:pos x="T0" y="T1"/>
                </a:cxn>
                <a:cxn ang="T7">
                  <a:pos x="T2" y="T3"/>
                </a:cxn>
                <a:cxn ang="T8">
                  <a:pos x="T4" y="T5"/>
                </a:cxn>
              </a:cxnLst>
              <a:rect l="T9" t="T10" r="T11" b="T12"/>
              <a:pathLst>
                <a:path w="100" h="155">
                  <a:moveTo>
                    <a:pt x="37" y="0"/>
                  </a:moveTo>
                  <a:cubicBezTo>
                    <a:pt x="0" y="56"/>
                    <a:pt x="15" y="69"/>
                    <a:pt x="21" y="152"/>
                  </a:cubicBezTo>
                  <a:cubicBezTo>
                    <a:pt x="100" y="132"/>
                    <a:pt x="54" y="155"/>
                    <a:pt x="37" y="0"/>
                  </a:cubicBez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160"/>
            </a:p>
          </p:txBody>
        </p:sp>
        <p:sp>
          <p:nvSpPr>
            <p:cNvPr id="37903" name="Freeform 10"/>
            <p:cNvSpPr>
              <a:spLocks/>
            </p:cNvSpPr>
            <p:nvPr/>
          </p:nvSpPr>
          <p:spPr bwMode="auto">
            <a:xfrm>
              <a:off x="3856" y="3320"/>
              <a:ext cx="188" cy="196"/>
            </a:xfrm>
            <a:custGeom>
              <a:avLst/>
              <a:gdLst>
                <a:gd name="T0" fmla="*/ 40 w 188"/>
                <a:gd name="T1" fmla="*/ 0 h 196"/>
                <a:gd name="T2" fmla="*/ 86 w 188"/>
                <a:gd name="T3" fmla="*/ 196 h 196"/>
                <a:gd name="T4" fmla="*/ 40 w 188"/>
                <a:gd name="T5" fmla="*/ 0 h 196"/>
                <a:gd name="T6" fmla="*/ 0 60000 65536"/>
                <a:gd name="T7" fmla="*/ 0 60000 65536"/>
                <a:gd name="T8" fmla="*/ 0 60000 65536"/>
                <a:gd name="T9" fmla="*/ 0 w 188"/>
                <a:gd name="T10" fmla="*/ 0 h 196"/>
                <a:gd name="T11" fmla="*/ 188 w 188"/>
                <a:gd name="T12" fmla="*/ 196 h 196"/>
              </a:gdLst>
              <a:ahLst/>
              <a:cxnLst>
                <a:cxn ang="T6">
                  <a:pos x="T0" y="T1"/>
                </a:cxn>
                <a:cxn ang="T7">
                  <a:pos x="T2" y="T3"/>
                </a:cxn>
                <a:cxn ang="T8">
                  <a:pos x="T4" y="T5"/>
                </a:cxn>
              </a:cxnLst>
              <a:rect l="T9" t="T10" r="T11" b="T12"/>
              <a:pathLst>
                <a:path w="188" h="196">
                  <a:moveTo>
                    <a:pt x="40" y="0"/>
                  </a:moveTo>
                  <a:cubicBezTo>
                    <a:pt x="0" y="69"/>
                    <a:pt x="79" y="93"/>
                    <a:pt x="86" y="196"/>
                  </a:cubicBezTo>
                  <a:cubicBezTo>
                    <a:pt x="188" y="124"/>
                    <a:pt x="128" y="192"/>
                    <a:pt x="40" y="0"/>
                  </a:cubicBez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160"/>
            </a:p>
          </p:txBody>
        </p:sp>
        <p:sp>
          <p:nvSpPr>
            <p:cNvPr id="37904" name="Freeform 11"/>
            <p:cNvSpPr>
              <a:spLocks/>
            </p:cNvSpPr>
            <p:nvPr/>
          </p:nvSpPr>
          <p:spPr bwMode="auto">
            <a:xfrm>
              <a:off x="2130" y="3414"/>
              <a:ext cx="101" cy="188"/>
            </a:xfrm>
            <a:custGeom>
              <a:avLst/>
              <a:gdLst>
                <a:gd name="T0" fmla="*/ 36 w 101"/>
                <a:gd name="T1" fmla="*/ 0 h 188"/>
                <a:gd name="T2" fmla="*/ 0 w 101"/>
                <a:gd name="T3" fmla="*/ 150 h 188"/>
                <a:gd name="T4" fmla="*/ 36 w 101"/>
                <a:gd name="T5" fmla="*/ 0 h 188"/>
                <a:gd name="T6" fmla="*/ 0 60000 65536"/>
                <a:gd name="T7" fmla="*/ 0 60000 65536"/>
                <a:gd name="T8" fmla="*/ 0 60000 65536"/>
                <a:gd name="T9" fmla="*/ 0 w 101"/>
                <a:gd name="T10" fmla="*/ 0 h 188"/>
                <a:gd name="T11" fmla="*/ 101 w 101"/>
                <a:gd name="T12" fmla="*/ 188 h 188"/>
              </a:gdLst>
              <a:ahLst/>
              <a:cxnLst>
                <a:cxn ang="T6">
                  <a:pos x="T0" y="T1"/>
                </a:cxn>
                <a:cxn ang="T7">
                  <a:pos x="T2" y="T3"/>
                </a:cxn>
                <a:cxn ang="T8">
                  <a:pos x="T4" y="T5"/>
                </a:cxn>
              </a:cxnLst>
              <a:rect l="T9" t="T10" r="T11" b="T12"/>
              <a:pathLst>
                <a:path w="101" h="188">
                  <a:moveTo>
                    <a:pt x="36" y="0"/>
                  </a:moveTo>
                  <a:cubicBezTo>
                    <a:pt x="6" y="68"/>
                    <a:pt x="12" y="18"/>
                    <a:pt x="0" y="150"/>
                  </a:cubicBezTo>
                  <a:cubicBezTo>
                    <a:pt x="36" y="48"/>
                    <a:pt x="101" y="188"/>
                    <a:pt x="36" y="0"/>
                  </a:cubicBez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160"/>
            </a:p>
          </p:txBody>
        </p:sp>
        <p:sp>
          <p:nvSpPr>
            <p:cNvPr id="37905" name="Freeform 12"/>
            <p:cNvSpPr>
              <a:spLocks/>
            </p:cNvSpPr>
            <p:nvPr/>
          </p:nvSpPr>
          <p:spPr bwMode="auto">
            <a:xfrm>
              <a:off x="2202" y="3570"/>
              <a:ext cx="126" cy="204"/>
            </a:xfrm>
            <a:custGeom>
              <a:avLst/>
              <a:gdLst>
                <a:gd name="T0" fmla="*/ 126 w 126"/>
                <a:gd name="T1" fmla="*/ 0 h 204"/>
                <a:gd name="T2" fmla="*/ 0 w 126"/>
                <a:gd name="T3" fmla="*/ 150 h 204"/>
                <a:gd name="T4" fmla="*/ 126 w 126"/>
                <a:gd name="T5" fmla="*/ 0 h 204"/>
                <a:gd name="T6" fmla="*/ 0 60000 65536"/>
                <a:gd name="T7" fmla="*/ 0 60000 65536"/>
                <a:gd name="T8" fmla="*/ 0 60000 65536"/>
                <a:gd name="T9" fmla="*/ 0 w 126"/>
                <a:gd name="T10" fmla="*/ 0 h 204"/>
                <a:gd name="T11" fmla="*/ 126 w 126"/>
                <a:gd name="T12" fmla="*/ 204 h 204"/>
              </a:gdLst>
              <a:ahLst/>
              <a:cxnLst>
                <a:cxn ang="T6">
                  <a:pos x="T0" y="T1"/>
                </a:cxn>
                <a:cxn ang="T7">
                  <a:pos x="T2" y="T3"/>
                </a:cxn>
                <a:cxn ang="T8">
                  <a:pos x="T4" y="T5"/>
                </a:cxn>
              </a:cxnLst>
              <a:rect l="T9" t="T10" r="T11" b="T12"/>
              <a:pathLst>
                <a:path w="126" h="204">
                  <a:moveTo>
                    <a:pt x="126" y="0"/>
                  </a:moveTo>
                  <a:cubicBezTo>
                    <a:pt x="96" y="68"/>
                    <a:pt x="12" y="18"/>
                    <a:pt x="0" y="150"/>
                  </a:cubicBezTo>
                  <a:cubicBezTo>
                    <a:pt x="36" y="48"/>
                    <a:pt x="54" y="204"/>
                    <a:pt x="126" y="0"/>
                  </a:cubicBez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160"/>
            </a:p>
          </p:txBody>
        </p:sp>
      </p:grpSp>
      <p:pic>
        <p:nvPicPr>
          <p:cNvPr id="61454" name="Picture 14" descr="bloem23"/>
          <p:cNvPicPr>
            <a:picLocks noChangeAspect="1" noChangeArrowheads="1" noCrop="1"/>
          </p:cNvPicPr>
          <p:nvPr/>
        </p:nvPicPr>
        <p:blipFill>
          <a:blip r:embed="rId4">
            <a:lum bright="-20000" contrast="32000"/>
            <a:extLst>
              <a:ext uri="{28A0092B-C50C-407E-A947-70E740481C1C}">
                <a14:useLocalDpi xmlns:a14="http://schemas.microsoft.com/office/drawing/2010/main" val="0"/>
              </a:ext>
            </a:extLst>
          </a:blip>
          <a:srcRect/>
          <a:stretch>
            <a:fillRect/>
          </a:stretch>
        </p:blipFill>
        <p:spPr bwMode="auto">
          <a:xfrm>
            <a:off x="1432562" y="1676401"/>
            <a:ext cx="65913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5" name="Picture 15" descr="bloem23"/>
          <p:cNvPicPr>
            <a:picLocks noChangeAspect="1" noChangeArrowheads="1" noCrop="1"/>
          </p:cNvPicPr>
          <p:nvPr/>
        </p:nvPicPr>
        <p:blipFill>
          <a:blip r:embed="rId4">
            <a:lum bright="-20000" contrast="32000"/>
            <a:extLst>
              <a:ext uri="{28A0092B-C50C-407E-A947-70E740481C1C}">
                <a14:useLocalDpi xmlns:a14="http://schemas.microsoft.com/office/drawing/2010/main" val="0"/>
              </a:ext>
            </a:extLst>
          </a:blip>
          <a:srcRect/>
          <a:stretch>
            <a:fillRect/>
          </a:stretch>
        </p:blipFill>
        <p:spPr bwMode="auto">
          <a:xfrm>
            <a:off x="1418494" y="3518110"/>
            <a:ext cx="65913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8" name="Rectangle 18"/>
          <p:cNvSpPr>
            <a:spLocks noChangeArrowheads="1"/>
          </p:cNvSpPr>
          <p:nvPr/>
        </p:nvSpPr>
        <p:spPr bwMode="auto">
          <a:xfrm>
            <a:off x="2346960" y="1600200"/>
            <a:ext cx="8686800"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spcBef>
                <a:spcPct val="0"/>
              </a:spcBef>
            </a:pPr>
            <a:r>
              <a:rPr lang="en-US" sz="3120" b="1" dirty="0" err="1">
                <a:solidFill>
                  <a:srgbClr val="0000CC"/>
                </a:solidFill>
                <a:latin typeface="Times New Roman" panose="02020603050405020304" pitchFamily="18" charset="0"/>
                <a:ea typeface="Tahoma" panose="020B0604030504040204" pitchFamily="34" charset="0"/>
                <a:cs typeface="Times New Roman" panose="02020603050405020304" pitchFamily="18" charset="0"/>
              </a:rPr>
              <a:t>Học</a:t>
            </a:r>
            <a:r>
              <a:rPr lang="en-US" sz="312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 </a:t>
            </a:r>
            <a:r>
              <a:rPr lang="en-US" sz="3120" b="1" dirty="0" err="1">
                <a:solidFill>
                  <a:srgbClr val="0000CC"/>
                </a:solidFill>
                <a:latin typeface="Times New Roman" panose="02020603050405020304" pitchFamily="18" charset="0"/>
                <a:ea typeface="Tahoma" panose="020B0604030504040204" pitchFamily="34" charset="0"/>
                <a:cs typeface="Times New Roman" panose="02020603050405020304" pitchFamily="18" charset="0"/>
              </a:rPr>
              <a:t>nội</a:t>
            </a:r>
            <a:r>
              <a:rPr lang="en-US" sz="312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 dung </a:t>
            </a:r>
            <a:r>
              <a:rPr lang="en-US" sz="3120" b="1" dirty="0" err="1">
                <a:solidFill>
                  <a:srgbClr val="0000CC"/>
                </a:solidFill>
                <a:latin typeface="Times New Roman" panose="02020603050405020304" pitchFamily="18" charset="0"/>
                <a:ea typeface="Tahoma" panose="020B0604030504040204" pitchFamily="34" charset="0"/>
                <a:cs typeface="Times New Roman" panose="02020603050405020304" pitchFamily="18" charset="0"/>
              </a:rPr>
              <a:t>bài</a:t>
            </a:r>
            <a:r>
              <a:rPr lang="en-US" sz="312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 </a:t>
            </a:r>
            <a:r>
              <a:rPr lang="en-US" sz="3120" b="1" dirty="0" err="1">
                <a:solidFill>
                  <a:srgbClr val="0000CC"/>
                </a:solidFill>
                <a:latin typeface="Times New Roman" panose="02020603050405020304" pitchFamily="18" charset="0"/>
                <a:ea typeface="Tahoma" panose="020B0604030504040204" pitchFamily="34" charset="0"/>
                <a:cs typeface="Times New Roman" panose="02020603050405020304" pitchFamily="18" charset="0"/>
              </a:rPr>
              <a:t>học</a:t>
            </a:r>
            <a:r>
              <a:rPr lang="en-US" sz="312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a:t>
            </a:r>
            <a:endParaRPr lang="ru-RU" sz="312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61459" name="Rectangle 19"/>
          <p:cNvSpPr>
            <a:spLocks noChangeArrowheads="1"/>
          </p:cNvSpPr>
          <p:nvPr/>
        </p:nvSpPr>
        <p:spPr bwMode="auto">
          <a:xfrm>
            <a:off x="2255520" y="3233779"/>
            <a:ext cx="8778240"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3120" b="1" dirty="0" err="1">
                <a:solidFill>
                  <a:srgbClr val="0000CC"/>
                </a:solidFill>
                <a:latin typeface="Times New Roman" panose="02020603050405020304" pitchFamily="18" charset="0"/>
                <a:cs typeface="Times New Roman" panose="02020603050405020304" pitchFamily="18" charset="0"/>
              </a:rPr>
              <a:t>Chuẩn</a:t>
            </a:r>
            <a:r>
              <a:rPr lang="en-US" sz="3120" b="1" dirty="0">
                <a:solidFill>
                  <a:srgbClr val="0000CC"/>
                </a:solidFill>
                <a:latin typeface="Times New Roman" panose="02020603050405020304" pitchFamily="18" charset="0"/>
                <a:cs typeface="Times New Roman" panose="02020603050405020304" pitchFamily="18" charset="0"/>
              </a:rPr>
              <a:t> </a:t>
            </a:r>
            <a:r>
              <a:rPr lang="en-US" sz="3120" b="1" dirty="0" err="1">
                <a:solidFill>
                  <a:srgbClr val="0000CC"/>
                </a:solidFill>
                <a:latin typeface="Times New Roman" panose="02020603050405020304" pitchFamily="18" charset="0"/>
                <a:cs typeface="Times New Roman" panose="02020603050405020304" pitchFamily="18" charset="0"/>
              </a:rPr>
              <a:t>bị</a:t>
            </a:r>
            <a:r>
              <a:rPr lang="en-US" sz="3120" b="1" dirty="0">
                <a:solidFill>
                  <a:srgbClr val="0000CC"/>
                </a:solidFill>
                <a:latin typeface="Times New Roman" panose="02020603050405020304" pitchFamily="18" charset="0"/>
                <a:cs typeface="Times New Roman" panose="02020603050405020304" pitchFamily="18" charset="0"/>
              </a:rPr>
              <a:t> </a:t>
            </a:r>
            <a:r>
              <a:rPr lang="en-US" sz="3120" b="1" dirty="0" err="1">
                <a:solidFill>
                  <a:srgbClr val="0000CC"/>
                </a:solidFill>
                <a:latin typeface="Times New Roman" panose="02020603050405020304" pitchFamily="18" charset="0"/>
                <a:cs typeface="Times New Roman" panose="02020603050405020304" pitchFamily="18" charset="0"/>
              </a:rPr>
              <a:t>nội</a:t>
            </a:r>
            <a:r>
              <a:rPr lang="en-US" sz="3120" b="1" dirty="0">
                <a:solidFill>
                  <a:srgbClr val="0000CC"/>
                </a:solidFill>
                <a:latin typeface="Times New Roman" panose="02020603050405020304" pitchFamily="18" charset="0"/>
                <a:cs typeface="Times New Roman" panose="02020603050405020304" pitchFamily="18" charset="0"/>
              </a:rPr>
              <a:t> dung </a:t>
            </a:r>
            <a:r>
              <a:rPr lang="en-US" sz="3120" b="1" err="1">
                <a:solidFill>
                  <a:srgbClr val="0000CC"/>
                </a:solidFill>
                <a:latin typeface="Times New Roman" panose="02020603050405020304" pitchFamily="18" charset="0"/>
                <a:cs typeface="Times New Roman" panose="02020603050405020304" pitchFamily="18" charset="0"/>
              </a:rPr>
              <a:t>bài</a:t>
            </a:r>
            <a:r>
              <a:rPr lang="en-US" sz="3120" b="1">
                <a:solidFill>
                  <a:srgbClr val="0000CC"/>
                </a:solidFill>
                <a:latin typeface="Times New Roman" panose="02020603050405020304" pitchFamily="18" charset="0"/>
                <a:cs typeface="Times New Roman" panose="02020603050405020304" pitchFamily="18" charset="0"/>
              </a:rPr>
              <a:t> </a:t>
            </a:r>
            <a:r>
              <a:rPr lang="en-US" sz="3120" b="1" smtClean="0">
                <a:solidFill>
                  <a:srgbClr val="0000CC"/>
                </a:solidFill>
                <a:latin typeface="Times New Roman" panose="02020603050405020304" pitchFamily="18" charset="0"/>
                <a:cs typeface="Times New Roman" panose="02020603050405020304" pitchFamily="18" charset="0"/>
              </a:rPr>
              <a:t>sau</a:t>
            </a:r>
            <a:endParaRPr lang="en-US" sz="3120" b="1">
              <a:solidFill>
                <a:srgbClr val="0000CC"/>
              </a:solidFill>
              <a:latin typeface="Times New Roman" panose="02020603050405020304" pitchFamily="18" charset="0"/>
              <a:cs typeface="Times New Roman" panose="02020603050405020304" pitchFamily="18" charset="0"/>
            </a:endParaRPr>
          </a:p>
        </p:txBody>
      </p:sp>
      <p:sp>
        <p:nvSpPr>
          <p:cNvPr id="61461" name="Rectangle 21"/>
          <p:cNvSpPr>
            <a:spLocks noChangeArrowheads="1"/>
          </p:cNvSpPr>
          <p:nvPr/>
        </p:nvSpPr>
        <p:spPr bwMode="auto">
          <a:xfrm>
            <a:off x="2368063" y="2443560"/>
            <a:ext cx="8869679"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sz="3120" b="1" dirty="0" err="1">
                <a:solidFill>
                  <a:srgbClr val="0000CC"/>
                </a:solidFill>
                <a:latin typeface="Times New Roman" panose="02020603050405020304" pitchFamily="18" charset="0"/>
                <a:ea typeface="Tahoma" panose="020B0604030504040204" pitchFamily="34" charset="0"/>
                <a:cs typeface="Times New Roman" panose="02020603050405020304" pitchFamily="18" charset="0"/>
              </a:rPr>
              <a:t>Hoàn</a:t>
            </a:r>
            <a:r>
              <a:rPr lang="en-US" sz="312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 </a:t>
            </a:r>
            <a:r>
              <a:rPr lang="en-US" sz="3120" b="1" dirty="0" err="1">
                <a:solidFill>
                  <a:srgbClr val="0000CC"/>
                </a:solidFill>
                <a:latin typeface="Times New Roman" panose="02020603050405020304" pitchFamily="18" charset="0"/>
                <a:ea typeface="Tahoma" panose="020B0604030504040204" pitchFamily="34" charset="0"/>
                <a:cs typeface="Times New Roman" panose="02020603050405020304" pitchFamily="18" charset="0"/>
              </a:rPr>
              <a:t>thành</a:t>
            </a:r>
            <a:r>
              <a:rPr lang="en-US" sz="312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 </a:t>
            </a:r>
            <a:r>
              <a:rPr lang="en-US" sz="3120" b="1" dirty="0" err="1">
                <a:solidFill>
                  <a:srgbClr val="0000CC"/>
                </a:solidFill>
                <a:latin typeface="Times New Roman" panose="02020603050405020304" pitchFamily="18" charset="0"/>
                <a:ea typeface="Tahoma" panose="020B0604030504040204" pitchFamily="34" charset="0"/>
                <a:cs typeface="Times New Roman" panose="02020603050405020304" pitchFamily="18" charset="0"/>
              </a:rPr>
              <a:t>nội</a:t>
            </a:r>
            <a:r>
              <a:rPr lang="en-US" sz="312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 dung </a:t>
            </a:r>
            <a:r>
              <a:rPr lang="en-US" sz="3120" b="1" dirty="0" err="1">
                <a:solidFill>
                  <a:srgbClr val="0000CC"/>
                </a:solidFill>
                <a:latin typeface="Times New Roman" panose="02020603050405020304" pitchFamily="18" charset="0"/>
                <a:ea typeface="Tahoma" panose="020B0604030504040204" pitchFamily="34" charset="0"/>
                <a:cs typeface="Times New Roman" panose="02020603050405020304" pitchFamily="18" charset="0"/>
              </a:rPr>
              <a:t>phần</a:t>
            </a:r>
            <a:r>
              <a:rPr lang="en-US" sz="312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 </a:t>
            </a:r>
            <a:r>
              <a:rPr lang="en-US" sz="3120" b="1" dirty="0" err="1">
                <a:solidFill>
                  <a:srgbClr val="0000CC"/>
                </a:solidFill>
                <a:latin typeface="Times New Roman" panose="02020603050405020304" pitchFamily="18" charset="0"/>
                <a:ea typeface="Tahoma" panose="020B0604030504040204" pitchFamily="34" charset="0"/>
                <a:cs typeface="Times New Roman" panose="02020603050405020304" pitchFamily="18" charset="0"/>
              </a:rPr>
              <a:t>vận</a:t>
            </a:r>
            <a:r>
              <a:rPr lang="en-US" sz="312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 </a:t>
            </a:r>
            <a:r>
              <a:rPr lang="en-US" sz="3120" b="1" dirty="0" err="1">
                <a:solidFill>
                  <a:srgbClr val="0000CC"/>
                </a:solidFill>
                <a:latin typeface="Times New Roman" panose="02020603050405020304" pitchFamily="18" charset="0"/>
                <a:ea typeface="Tahoma" panose="020B0604030504040204" pitchFamily="34" charset="0"/>
                <a:cs typeface="Times New Roman" panose="02020603050405020304" pitchFamily="18" charset="0"/>
              </a:rPr>
              <a:t>dụng</a:t>
            </a:r>
            <a:r>
              <a:rPr lang="en-US" sz="288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a:t>
            </a:r>
            <a:endParaRPr lang="en-US" sz="2880" i="1" dirty="0">
              <a:solidFill>
                <a:srgbClr val="0000CC"/>
              </a:solidFill>
              <a:latin typeface="Times New Roman" panose="02020603050405020304" pitchFamily="18" charset="0"/>
              <a:cs typeface="Times New Roman" panose="02020603050405020304" pitchFamily="18" charset="0"/>
            </a:endParaRPr>
          </a:p>
        </p:txBody>
      </p:sp>
      <p:pic>
        <p:nvPicPr>
          <p:cNvPr id="286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3356" y="228600"/>
            <a:ext cx="5339716" cy="906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660560344"/>
      </p:ext>
    </p:extLst>
  </p:cSld>
  <p:clrMapOvr>
    <a:masterClrMapping/>
  </p:clrMapOvr>
  <p:transition>
    <p:sndAc>
      <p:stSnd>
        <p:snd r:embed="rId3" name="cashreg.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14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5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1459"/>
                                        </p:tgtEl>
                                        <p:attrNameLst>
                                          <p:attrName>style.visibility</p:attrName>
                                        </p:attrNameLst>
                                      </p:cBhvr>
                                      <p:to>
                                        <p:strVal val="visible"/>
                                      </p:to>
                                    </p:set>
                                    <p:animEffect transition="in" filter="barn(inVertical)">
                                      <p:cBhvr>
                                        <p:cTn id="15" dur="500"/>
                                        <p:tgtEl>
                                          <p:spTgt spid="6145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1458"/>
                                        </p:tgtEl>
                                        <p:attrNameLst>
                                          <p:attrName>style.visibility</p:attrName>
                                        </p:attrNameLst>
                                      </p:cBhvr>
                                      <p:to>
                                        <p:strVal val="visible"/>
                                      </p:to>
                                    </p:set>
                                    <p:animEffect transition="in" filter="barn(inVertical)">
                                      <p:cBhvr>
                                        <p:cTn id="18" dur="500"/>
                                        <p:tgtEl>
                                          <p:spTgt spid="6145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1461"/>
                                        </p:tgtEl>
                                        <p:attrNameLst>
                                          <p:attrName>style.visibility</p:attrName>
                                        </p:attrNameLst>
                                      </p:cBhvr>
                                      <p:to>
                                        <p:strVal val="visible"/>
                                      </p:to>
                                    </p:set>
                                    <p:animEffect transition="in" filter="barn(inVertical)">
                                      <p:cBhvr>
                                        <p:cTn id="21" dur="500"/>
                                        <p:tgtEl>
                                          <p:spTgt spid="61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8" grpId="0"/>
      <p:bldP spid="61459" grpId="0"/>
      <p:bldP spid="6146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50+ hình nền powerpoint cho trẻ mầm mon đẹp, dễ thương - Trường THCS Đồng  Phú">
            <a:extLst>
              <a:ext uri="{FF2B5EF4-FFF2-40B4-BE49-F238E27FC236}">
                <a16:creationId xmlns:a16="http://schemas.microsoft.com/office/drawing/2014/main" id="{84706855-5CDC-9C7A-3307-18542F9505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12166600" cy="4419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67000" y="903006"/>
            <a:ext cx="8108273" cy="1754326"/>
          </a:xfrm>
          <a:prstGeom prst="rect">
            <a:avLst/>
          </a:prstGeom>
          <a:noFill/>
        </p:spPr>
        <p:txBody>
          <a:bodyPr wrap="square" lIns="91440" tIns="45720" rIns="91440" bIns="45720">
            <a:spAutoFit/>
          </a:bodyPr>
          <a:lstStyle/>
          <a:p>
            <a:pPr algn="ctr"/>
            <a:r>
              <a:rPr lang="en-US" sz="5400" smtClean="0">
                <a:ln w="0"/>
                <a:solidFill>
                  <a:srgbClr val="002060"/>
                </a:solidFill>
                <a:effectLst>
                  <a:reflection blurRad="6350" stA="53000" endA="300" endPos="35500" dir="5400000" sy="-90000" algn="bl" rotWithShape="0"/>
                </a:effectLst>
              </a:rPr>
              <a:t>CHÂN THÀNH CẢM ƠN THẦY CÔ VÀ CÁC EM</a:t>
            </a:r>
            <a:endParaRPr lang="en-US" sz="5400" b="0" cap="none" spc="0">
              <a:ln w="0"/>
              <a:solidFill>
                <a:srgbClr val="002060"/>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35344516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352927" y="2339082"/>
          <a:ext cx="11454063" cy="4093802"/>
        </p:xfrm>
        <a:graphic>
          <a:graphicData uri="http://schemas.openxmlformats.org/drawingml/2006/table">
            <a:tbl>
              <a:tblPr firstRow="1" firstCol="1" bandRow="1"/>
              <a:tblGrid>
                <a:gridCol w="3444809">
                  <a:extLst>
                    <a:ext uri="{9D8B030D-6E8A-4147-A177-3AD203B41FA5}">
                      <a16:colId xmlns:a16="http://schemas.microsoft.com/office/drawing/2014/main" val="20000"/>
                    </a:ext>
                  </a:extLst>
                </a:gridCol>
                <a:gridCol w="4442550">
                  <a:extLst>
                    <a:ext uri="{9D8B030D-6E8A-4147-A177-3AD203B41FA5}">
                      <a16:colId xmlns:a16="http://schemas.microsoft.com/office/drawing/2014/main" val="20001"/>
                    </a:ext>
                  </a:extLst>
                </a:gridCol>
                <a:gridCol w="3566704">
                  <a:extLst>
                    <a:ext uri="{9D8B030D-6E8A-4147-A177-3AD203B41FA5}">
                      <a16:colId xmlns:a16="http://schemas.microsoft.com/office/drawing/2014/main" val="20002"/>
                    </a:ext>
                  </a:extLst>
                </a:gridCol>
              </a:tblGrid>
              <a:tr h="1465479">
                <a:tc>
                  <a:txBody>
                    <a:bodyPr/>
                    <a:lstStyle/>
                    <a:p>
                      <a:pPr marL="0" marR="0" algn="ctr">
                        <a:lnSpc>
                          <a:spcPct val="115000"/>
                        </a:lnSpc>
                        <a:spcBef>
                          <a:spcPts val="0"/>
                        </a:spcBef>
                        <a:spcAft>
                          <a:spcPts val="600"/>
                        </a:spcAft>
                      </a:pPr>
                      <a:r>
                        <a:rPr lang="en-US" sz="2800" smtClean="0">
                          <a:solidFill>
                            <a:srgbClr val="FF0000"/>
                          </a:solidFill>
                          <a:effectLst/>
                          <a:latin typeface="Times New Roman" pitchFamily="18" charset="0"/>
                          <a:ea typeface="Courier New" panose="02070309020205020404" pitchFamily="49" charset="0"/>
                          <a:cs typeface="Times New Roman" pitchFamily="18" charset="0"/>
                        </a:rPr>
                        <a:t>Học</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tập</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en-US" sz="2800" smtClean="0">
                          <a:solidFill>
                            <a:srgbClr val="FF0000"/>
                          </a:solidFill>
                          <a:effectLst/>
                          <a:latin typeface="Times New Roman" pitchFamily="18" charset="0"/>
                          <a:ea typeface="Courier New" panose="02070309020205020404" pitchFamily="49" charset="0"/>
                          <a:cs typeface="Times New Roman" pitchFamily="18" charset="0"/>
                        </a:rPr>
                        <a:t>Lao động</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vi-VN" sz="2800">
                          <a:solidFill>
                            <a:srgbClr val="FF0000"/>
                          </a:solidFill>
                          <a:effectLst/>
                          <a:latin typeface="Times New Roman" pitchFamily="18" charset="0"/>
                          <a:ea typeface="Courier New" panose="02070309020205020404" pitchFamily="49" charset="0"/>
                          <a:cs typeface="Times New Roman" pitchFamily="18" charset="0"/>
                        </a:rPr>
                        <a:t> </a:t>
                      </a:r>
                      <a:r>
                        <a:rPr lang="en-US" sz="2800" smtClean="0">
                          <a:solidFill>
                            <a:srgbClr val="FF0000"/>
                          </a:solidFill>
                          <a:effectLst/>
                          <a:latin typeface="Times New Roman" pitchFamily="18" charset="0"/>
                          <a:ea typeface="Courier New" panose="02070309020205020404" pitchFamily="49" charset="0"/>
                          <a:cs typeface="Times New Roman" pitchFamily="18" charset="0"/>
                        </a:rPr>
                        <a:t>Hoạt</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động x</a:t>
                      </a:r>
                      <a:r>
                        <a:rPr lang="en-US" sz="2800" smtClean="0">
                          <a:solidFill>
                            <a:srgbClr val="FF0000"/>
                          </a:solidFill>
                          <a:effectLst/>
                          <a:latin typeface="Times New Roman" pitchFamily="18" charset="0"/>
                          <a:ea typeface="Courier New" panose="02070309020205020404" pitchFamily="49" charset="0"/>
                          <a:cs typeface="Times New Roman" pitchFamily="18" charset="0"/>
                        </a:rPr>
                        <a:t>ã</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a:t>
                      </a:r>
                      <a:r>
                        <a:rPr lang="en-US" sz="2800" baseline="0" dirty="0" err="1" smtClean="0">
                          <a:solidFill>
                            <a:srgbClr val="FF0000"/>
                          </a:solidFill>
                          <a:effectLst/>
                          <a:latin typeface="Times New Roman" pitchFamily="18" charset="0"/>
                          <a:ea typeface="Courier New" panose="02070309020205020404" pitchFamily="49" charset="0"/>
                          <a:cs typeface="Times New Roman" pitchFamily="18" charset="0"/>
                        </a:rPr>
                        <a:t>hội</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628323">
                <a:tc>
                  <a:txBody>
                    <a:bodyPr/>
                    <a:lstStyle/>
                    <a:p>
                      <a:pPr marL="0" marR="0" algn="just">
                        <a:lnSpc>
                          <a:spcPct val="115000"/>
                        </a:lnSpc>
                        <a:spcBef>
                          <a:spcPts val="0"/>
                        </a:spcBef>
                        <a:spcAft>
                          <a:spcPts val="600"/>
                        </a:spcAft>
                      </a:pPr>
                      <a:r>
                        <a:rPr lang="vi-VN" sz="2800">
                          <a:effectLst/>
                          <a:latin typeface="Times New Roman" pitchFamily="18" charset="0"/>
                          <a:ea typeface="Courier New" panose="02070309020205020404" pitchFamily="49" charset="0"/>
                          <a:cs typeface="Times New Roman" pitchFamily="18" charset="0"/>
                        </a:rPr>
                        <a:t> </a:t>
                      </a:r>
                      <a:r>
                        <a:rPr lang="en-US" sz="2400" i="1" kern="1200" smtClean="0">
                          <a:solidFill>
                            <a:schemeClr val="tx1"/>
                          </a:solidFill>
                          <a:effectLst/>
                          <a:latin typeface="Times New Roman" pitchFamily="18" charset="0"/>
                          <a:ea typeface="+mn-ea"/>
                          <a:cs typeface="Times New Roman" pitchFamily="18" charset="0"/>
                        </a:rPr>
                        <a:t>Đ</a:t>
                      </a:r>
                      <a:r>
                        <a:rPr lang="en-US" sz="2400" i="1" kern="1200" smtClean="0">
                          <a:solidFill>
                            <a:schemeClr val="tx1"/>
                          </a:solidFill>
                          <a:latin typeface="Times New Roman" pitchFamily="18" charset="0"/>
                          <a:ea typeface="+mn-ea"/>
                          <a:cs typeface="Times New Roman" pitchFamily="18" charset="0"/>
                        </a:rPr>
                        <a:t>i học chuyên cần, chăm chỉ làm bài, có kế hoạch học tập, bài khó không nản, tự giác học, đạt kết quả cao…</a:t>
                      </a:r>
                      <a:r>
                        <a:rPr lang="vi-VN" sz="2400" i="1" kern="1200" smtClean="0">
                          <a:solidFill>
                            <a:schemeClr val="tx1"/>
                          </a:solidFill>
                          <a:latin typeface="Times New Roman" pitchFamily="18" charset="0"/>
                          <a:ea typeface="+mn-ea"/>
                          <a:cs typeface="Times New Roman" pitchFamily="18" charset="0"/>
                        </a:rPr>
                        <a:t>.</a:t>
                      </a:r>
                      <a:endParaRPr lang="en-US" sz="32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600">
                          <a:effectLst/>
                          <a:latin typeface="Times New Roman" pitchFamily="18" charset="0"/>
                          <a:ea typeface="Courier New" panose="02070309020205020404" pitchFamily="49" charset="0"/>
                          <a:cs typeface="Times New Roman" pitchFamily="18" charset="0"/>
                        </a:rPr>
                        <a:t> </a:t>
                      </a:r>
                      <a:r>
                        <a:rPr lang="en-US" sz="2800" i="1" kern="1200" smtClean="0">
                          <a:solidFill>
                            <a:schemeClr val="tx1"/>
                          </a:solidFill>
                          <a:latin typeface="Times New Roman" pitchFamily="18" charset="0"/>
                          <a:ea typeface="+mn-ea"/>
                          <a:cs typeface="Times New Roman" pitchFamily="18" charset="0"/>
                        </a:rPr>
                        <a:t>Chăm làm việc nhà, không bỏ dở công việc, không ngại khó, miệt mài với công việc, tìm tòi sáng tạo…</a:t>
                      </a:r>
                      <a:endParaRPr lang="en-US" sz="14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600">
                          <a:effectLst/>
                          <a:latin typeface="Times New Roman" pitchFamily="18" charset="0"/>
                          <a:ea typeface="Courier New" panose="02070309020205020404" pitchFamily="49" charset="0"/>
                          <a:cs typeface="Times New Roman" pitchFamily="18" charset="0"/>
                        </a:rPr>
                        <a:t> </a:t>
                      </a:r>
                      <a:r>
                        <a:rPr lang="en-US" sz="2400" i="1" kern="1200" smtClean="0">
                          <a:solidFill>
                            <a:schemeClr val="tx1"/>
                          </a:solidFill>
                          <a:latin typeface="Times New Roman" pitchFamily="18" charset="0"/>
                          <a:ea typeface="+mn-ea"/>
                          <a:cs typeface="Times New Roman" pitchFamily="18" charset="0"/>
                        </a:rPr>
                        <a:t>Kiên trì luyện tập TDTT, kiên trì đấu tranh phòng chống tệ nạn xã hội, dịch bệnh covid, bảo vệ môi trường,</a:t>
                      </a:r>
                      <a:r>
                        <a:rPr lang="vi-VN" sz="2400" i="1" kern="1200" smtClean="0">
                          <a:solidFill>
                            <a:schemeClr val="tx1"/>
                          </a:solidFill>
                          <a:latin typeface="Times New Roman" pitchFamily="18" charset="0"/>
                          <a:ea typeface="+mn-ea"/>
                          <a:cs typeface="Times New Roman" pitchFamily="18" charset="0"/>
                        </a:rPr>
                        <a:t>...</a:t>
                      </a:r>
                      <a:endParaRPr lang="en-US" sz="2400" kern="1200" smtClean="0">
                        <a:solidFill>
                          <a:schemeClr val="tx1"/>
                        </a:solidFill>
                        <a:latin typeface="Times New Roman" pitchFamily="18" charset="0"/>
                        <a:ea typeface="+mn-ea"/>
                        <a:cs typeface="Times New Roman" pitchFamily="18" charset="0"/>
                      </a:endParaRPr>
                    </a:p>
                    <a:p>
                      <a:pPr marL="0" marR="0" algn="just">
                        <a:lnSpc>
                          <a:spcPct val="115000"/>
                        </a:lnSpc>
                        <a:spcBef>
                          <a:spcPts val="0"/>
                        </a:spcBef>
                        <a:spcAft>
                          <a:spcPts val="600"/>
                        </a:spcAft>
                      </a:pPr>
                      <a:endParaRPr lang="en-US" sz="14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a:extLst/>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9" name="Rectangle: Rounded Corners 1">
            <a:extLst>
              <a:ext uri="{FF2B5EF4-FFF2-40B4-BE49-F238E27FC236}">
                <a16:creationId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00FF"/>
                </a:solidFill>
                <a:latin typeface="Times New Roman" pitchFamily="18" charset="0"/>
                <a:ea typeface="Times New Roman" panose="02020603050405020304" pitchFamily="18" charset="0"/>
                <a:cs typeface="Times New Roman" pitchFamily="18" charset="0"/>
              </a:rPr>
              <a:t>Trò chơi “tiếp sức”</a:t>
            </a:r>
            <a:endParaRPr lang="en-US" sz="2800" b="1" dirty="0">
              <a:solidFill>
                <a:srgbClr val="0000FF"/>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21933"/>
            <a:ext cx="8841850" cy="1186735"/>
          </a:xfrm>
          <a:prstGeom prst="rect">
            <a:avLst/>
          </a:prstGeom>
        </p:spPr>
        <p:txBody>
          <a:bodyPr wrap="square">
            <a:spAutoFit/>
          </a:bodyPr>
          <a:lstStyle/>
          <a:p>
            <a:pPr indent="279400" algn="just">
              <a:lnSpc>
                <a:spcPct val="127000"/>
              </a:lnSpc>
              <a:spcAft>
                <a:spcPts val="500"/>
              </a:spcAft>
            </a:pPr>
            <a:r>
              <a:rPr lang="vi-VN" sz="2800" b="1" dirty="0">
                <a:solidFill>
                  <a:srgbClr val="353635"/>
                </a:solidFill>
                <a:latin typeface="Times New Roman" pitchFamily="18" charset="0"/>
                <a:ea typeface="Times New Roman" panose="02020603050405020304" pitchFamily="18" charset="0"/>
                <a:cs typeface="Times New Roman" pitchFamily="18" charset="0"/>
              </a:rPr>
              <a:t>Tìm hiểu biểu hiện </a:t>
            </a:r>
            <a:r>
              <a:rPr lang="vi-VN" sz="2800" b="1">
                <a:solidFill>
                  <a:srgbClr val="353635"/>
                </a:solidFill>
                <a:latin typeface="Times New Roman" pitchFamily="18" charset="0"/>
                <a:ea typeface="Times New Roman" panose="02020603050405020304" pitchFamily="18" charset="0"/>
                <a:cs typeface="Times New Roman" pitchFamily="18" charset="0"/>
              </a:rPr>
              <a:t>của </a:t>
            </a:r>
            <a:r>
              <a:rPr lang="en-US" sz="2800" b="1" smtClean="0">
                <a:solidFill>
                  <a:srgbClr val="353635"/>
                </a:solidFill>
                <a:latin typeface="Times New Roman" pitchFamily="18" charset="0"/>
                <a:ea typeface="Times New Roman" panose="02020603050405020304" pitchFamily="18" charset="0"/>
                <a:cs typeface="Times New Roman" pitchFamily="18" charset="0"/>
              </a:rPr>
              <a:t>siêng năng, kiên trì bằng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cách</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hoàn</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thiện</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phiếu</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bài</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tập</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endParaRPr lang="en-US" sz="2800" dirty="0">
              <a:solidFill>
                <a:srgbClr val="353635"/>
              </a:solidFill>
              <a:effectLst/>
              <a:latin typeface="Times New Roman" pitchFamily="18" charset="0"/>
              <a:ea typeface="Times New Roman" panose="02020603050405020304" pitchFamily="18" charset="0"/>
              <a:cs typeface="Times New Roman"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II.</a:t>
            </a: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Khám</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phá</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37903" y="1986016"/>
              <a:ext cx="331585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err="1" smtClean="0">
                  <a:solidFill>
                    <a:srgbClr val="0000FF"/>
                  </a:solidFill>
                  <a:latin typeface="Times New Roman" pitchFamily="18" charset="0"/>
                  <a:ea typeface="Helvetica Neue"/>
                  <a:cs typeface="Times New Roman" pitchFamily="18" charset="0"/>
                </a:rPr>
                <a:t>Bài</a:t>
              </a:r>
              <a:r>
                <a:rPr lang="en-US" altLang="en-US" sz="3600" b="1" smtClean="0">
                  <a:solidFill>
                    <a:srgbClr val="0000FF"/>
                  </a:solidFill>
                  <a:latin typeface="Times New Roman" pitchFamily="18" charset="0"/>
                  <a:ea typeface="Helvetica Neue"/>
                  <a:cs typeface="Times New Roman" pitchFamily="18" charset="0"/>
                </a:rPr>
                <a:t> 3:</a:t>
              </a:r>
              <a:r>
                <a:rPr lang="en-US" altLang="en-US" sz="3600" b="1" smtClean="0">
                  <a:solidFill>
                    <a:srgbClr val="FF0000"/>
                  </a:solidFill>
                  <a:latin typeface="Times New Roman" pitchFamily="18" charset="0"/>
                  <a:ea typeface="Helvetica Neue"/>
                  <a:cs typeface="Times New Roman" pitchFamily="18" charset="0"/>
                </a:rPr>
                <a:t> </a:t>
              </a:r>
              <a:endParaRPr lang="en-US" altLang="en-US" sz="36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3600" b="1" smtClean="0">
                  <a:solidFill>
                    <a:srgbClr val="FF0000"/>
                  </a:solidFill>
                  <a:latin typeface="Times New Roman" pitchFamily="18" charset="0"/>
                  <a:ea typeface="Helvetica Neue"/>
                  <a:cs typeface="Times New Roman" pitchFamily="18" charset="0"/>
                </a:rPr>
                <a:t>SIÊNG NĂNG, KIÊN TRÌ</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37779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15454" y="441228"/>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grpSp>
      <p:sp>
        <p:nvSpPr>
          <p:cNvPr id="11" name="Rectangle 10"/>
          <p:cNvSpPr/>
          <p:nvPr/>
        </p:nvSpPr>
        <p:spPr>
          <a:xfrm>
            <a:off x="3131110" y="2712684"/>
            <a:ext cx="6035040" cy="658642"/>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2800" b="1" dirty="0" smtClean="0">
                <a:solidFill>
                  <a:srgbClr val="FF0000"/>
                </a:solidFill>
                <a:latin typeface="Times New Roman" pitchFamily="18" charset="0"/>
                <a:ea typeface="Arial" panose="020B0604020202020204" pitchFamily="34" charset="0"/>
                <a:cs typeface="Times New Roman" pitchFamily="18" charset="0"/>
              </a:rPr>
              <a:t>2</a:t>
            </a:r>
            <a:r>
              <a:rPr lang="en-US" sz="2400" b="1" dirty="0" smtClean="0">
                <a:solidFill>
                  <a:srgbClr val="FF0000"/>
                </a:solidFill>
                <a:latin typeface="Times New Roman" pitchFamily="18" charset="0"/>
                <a:ea typeface="Arial" panose="020B0604020202020204" pitchFamily="34" charset="0"/>
                <a:cs typeface="Times New Roman" pitchFamily="18" charset="0"/>
              </a:rPr>
              <a:t>. </a:t>
            </a:r>
            <a:r>
              <a:rPr lang="en-US" sz="3200" b="1" dirty="0" smtClean="0">
                <a:solidFill>
                  <a:srgbClr val="FF0000"/>
                </a:solidFill>
                <a:latin typeface="Times New Roman" pitchFamily="18" charset="0"/>
                <a:ea typeface="Arial" panose="020B0604020202020204" pitchFamily="34" charset="0"/>
                <a:cs typeface="Times New Roman" pitchFamily="18" charset="0"/>
              </a:rPr>
              <a:t>Ý </a:t>
            </a:r>
            <a:r>
              <a:rPr lang="en-US" sz="3200" b="1" dirty="0" err="1" smtClean="0">
                <a:solidFill>
                  <a:srgbClr val="FF0000"/>
                </a:solidFill>
                <a:latin typeface="Times New Roman" pitchFamily="18" charset="0"/>
                <a:ea typeface="Arial" panose="020B0604020202020204" pitchFamily="34" charset="0"/>
                <a:cs typeface="Times New Roman" pitchFamily="18" charset="0"/>
              </a:rPr>
              <a:t>nghĩa</a:t>
            </a:r>
            <a:r>
              <a:rPr lang="en-US" sz="3200" b="1" dirty="0" smtClean="0">
                <a:solidFill>
                  <a:srgbClr val="FF0000"/>
                </a:solidFill>
                <a:latin typeface="Times New Roman" pitchFamily="18" charset="0"/>
                <a:ea typeface="Arial" panose="020B0604020202020204" pitchFamily="34" charset="0"/>
                <a:cs typeface="Times New Roman" pitchFamily="18" charset="0"/>
              </a:rPr>
              <a:t> </a:t>
            </a:r>
            <a:r>
              <a:rPr lang="en-US" sz="3200" b="1" err="1" smtClean="0">
                <a:solidFill>
                  <a:srgbClr val="FF0000"/>
                </a:solidFill>
                <a:latin typeface="Times New Roman" pitchFamily="18" charset="0"/>
                <a:ea typeface="Arial" panose="020B0604020202020204" pitchFamily="34" charset="0"/>
                <a:cs typeface="Times New Roman" pitchFamily="18" charset="0"/>
              </a:rPr>
              <a:t>của</a:t>
            </a:r>
            <a:r>
              <a:rPr lang="en-US" sz="3200" b="1" smtClean="0">
                <a:solidFill>
                  <a:srgbClr val="FF0000"/>
                </a:solidFill>
                <a:latin typeface="Times New Roman" pitchFamily="18" charset="0"/>
                <a:ea typeface="Arial" panose="020B0604020202020204" pitchFamily="34" charset="0"/>
                <a:cs typeface="Times New Roman" pitchFamily="18" charset="0"/>
              </a:rPr>
              <a:t> siêng năng, kiên trì</a:t>
            </a:r>
            <a:endParaRPr lang="en-US" sz="3200" b="1" dirty="0" smtClean="0">
              <a:solidFill>
                <a:srgbClr val="FF0000"/>
              </a:solidFill>
              <a:latin typeface="Times New Roman" pitchFamily="18" charset="0"/>
              <a:ea typeface="Arial" panose="020B0604020202020204" pitchFamily="34" charset="0"/>
              <a:cs typeface="Times New Roman"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4253836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64;p9"/>
          <p:cNvPicPr preferRelativeResize="0"/>
          <p:nvPr/>
        </p:nvPicPr>
        <p:blipFill rotWithShape="1">
          <a:blip r:embed="rId2">
            <a:alphaModFix/>
          </a:blip>
          <a:srcRect l="15285" t="10430" r="46645" b="11190"/>
          <a:stretch/>
        </p:blipFill>
        <p:spPr>
          <a:xfrm>
            <a:off x="-1569988" y="670008"/>
            <a:ext cx="14499771" cy="6436397"/>
          </a:xfrm>
          <a:prstGeom prst="rect">
            <a:avLst/>
          </a:prstGeom>
          <a:noFill/>
          <a:ln>
            <a:noFill/>
          </a:ln>
        </p:spPr>
      </p:pic>
      <p:sp>
        <p:nvSpPr>
          <p:cNvPr id="3" name="Snip Diagonal Corner Rectangle 2"/>
          <p:cNvSpPr/>
          <p:nvPr/>
        </p:nvSpPr>
        <p:spPr>
          <a:xfrm>
            <a:off x="0" y="10854"/>
            <a:ext cx="4492482" cy="71932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err="1" smtClean="0">
                <a:solidFill>
                  <a:prstClr val="black"/>
                </a:solidFill>
                <a:latin typeface="Times New Roman" panose="02020603050405020304" pitchFamily="18" charset="0"/>
                <a:cs typeface="Times New Roman" panose="02020603050405020304" pitchFamily="18" charset="0"/>
              </a:rPr>
              <a:t>Đọc</a:t>
            </a:r>
            <a:r>
              <a:rPr lang="en-US" sz="2400" b="1" kern="0" smtClean="0">
                <a:solidFill>
                  <a:prstClr val="black"/>
                </a:solidFill>
                <a:latin typeface="Times New Roman" panose="02020603050405020304" pitchFamily="18" charset="0"/>
                <a:cs typeface="Times New Roman" panose="02020603050405020304" pitchFamily="18" charset="0"/>
              </a:rPr>
              <a:t> các trường hợp sau và </a:t>
            </a:r>
            <a:r>
              <a:rPr lang="en-US" sz="2400" b="1" kern="0" dirty="0" err="1" smtClean="0">
                <a:solidFill>
                  <a:prstClr val="black"/>
                </a:solidFill>
                <a:latin typeface="Times New Roman" panose="02020603050405020304" pitchFamily="18" charset="0"/>
                <a:cs typeface="Times New Roman" panose="02020603050405020304" pitchFamily="18" charset="0"/>
              </a:rPr>
              <a:t>trả</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lời</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câu</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hỏi</a:t>
            </a:r>
            <a:endParaRPr lang="en-US" sz="2400" b="1" kern="0" dirty="0" smtClean="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65131" y="1453922"/>
            <a:ext cx="10799250" cy="4154984"/>
          </a:xfrm>
          <a:prstGeom prst="rect">
            <a:avLst/>
          </a:prstGeom>
          <a:noFill/>
        </p:spPr>
        <p:txBody>
          <a:bodyPr wrap="square" rtlCol="0">
            <a:spAutoFit/>
          </a:bodyPr>
          <a:lstStyle/>
          <a:p>
            <a:pPr algn="just"/>
            <a:r>
              <a:rPr lang="en-US" sz="2400" smtClean="0">
                <a:latin typeface="Times New Roman" pitchFamily="18" charset="0"/>
                <a:cs typeface="Times New Roman" pitchFamily="18" charset="0"/>
              </a:rPr>
              <a:t>1. Hoa mới theo bố mẹ chuyển từ quê lên Hà Nội học. Thời gian đầu chuyển cấp học và môi trường mới còn bỡ ngỡ nên Hoa học môn Tiếng Anh chưa tốt. Không nản lòng. Hoa đã lên kế hoạch mỗi ngày dành ít nhất 30 phút để học tiếng Anh. Cuối tuần, bạn ra Hồ Gươm mạnh dạn giao tiếp với người nước ngoài. Kiên trì từng ngày, chỉ sau một học kì, trình độ Tiếng Anh của Hoa đã tiến bộ rõ rệt.</a:t>
            </a:r>
            <a:endParaRPr lang="en-US" sz="2400" dirty="0">
              <a:latin typeface="Times New Roman" pitchFamily="18" charset="0"/>
              <a:cs typeface="Times New Roman" pitchFamily="18" charset="0"/>
            </a:endParaRPr>
          </a:p>
          <a:p>
            <a:pPr algn="just"/>
            <a:r>
              <a:rPr lang="en-US" sz="2400" smtClean="0">
                <a:latin typeface="Times New Roman" pitchFamily="18" charset="0"/>
                <a:cs typeface="Times New Roman" pitchFamily="18" charset="0"/>
              </a:rPr>
              <a:t>2. Vân có số cân nặng nhiều hơn so với các bạn cùng trang lứa. Được mọi người góp ý, Vân quyết tâm giảm cân. Hàng ngày Vân dậy sớm tập thể dục. Có những hôm trời mưa giá lạnh, Vân vẫn không bỏ buổi tập nào. Bên cạnh đó, Vân thực hiện nghiêm túc chế độ ăn uống khoa học như: hạn chế đồ ăn ngọt, ăn ít tinh bột, nhiều rau xanh, hoa quả…Nhờ siêng năng, kiên trì tập luyện kết hợp với ăn uống khoa học, Vân đã giảm cân và có ngoại hình cân đối.</a:t>
            </a:r>
            <a:endParaRPr lang="en-US" sz="2400" dirty="0">
              <a:latin typeface="Times New Roman" pitchFamily="18" charset="0"/>
              <a:cs typeface="Times New Roman" pitchFamily="18" charset="0"/>
            </a:endParaRPr>
          </a:p>
        </p:txBody>
      </p:sp>
      <p:pic>
        <p:nvPicPr>
          <p:cNvPr id="6" name="Picture 5"/>
          <p:cNvPicPr>
            <a:picLocks noChangeAspect="1"/>
          </p:cNvPicPr>
          <p:nvPr/>
        </p:nvPicPr>
        <p:blipFill>
          <a:blip r:embed="rId3"/>
          <a:stretch>
            <a:fillRect/>
          </a:stretch>
        </p:blipFill>
        <p:spPr>
          <a:xfrm>
            <a:off x="10507102" y="6152606"/>
            <a:ext cx="1684898" cy="705394"/>
          </a:xfrm>
          <a:prstGeom prst="ellipse">
            <a:avLst/>
          </a:prstGeom>
          <a:ln>
            <a:noFill/>
          </a:ln>
          <a:effectLst>
            <a:softEdge rad="112500"/>
          </a:effectLst>
        </p:spPr>
      </p:pic>
      <p:pic>
        <p:nvPicPr>
          <p:cNvPr id="7" name="Picture 6"/>
          <p:cNvPicPr>
            <a:picLocks noChangeAspect="1"/>
          </p:cNvPicPr>
          <p:nvPr/>
        </p:nvPicPr>
        <p:blipFill>
          <a:blip r:embed="rId4"/>
          <a:stretch>
            <a:fillRect/>
          </a:stretch>
        </p:blipFill>
        <p:spPr>
          <a:xfrm>
            <a:off x="10936762" y="0"/>
            <a:ext cx="1255238" cy="937524"/>
          </a:xfrm>
          <a:prstGeom prst="rect">
            <a:avLst/>
          </a:prstGeom>
        </p:spPr>
      </p:pic>
      <p:sp>
        <p:nvSpPr>
          <p:cNvPr id="8" name="Rectangle 7"/>
          <p:cNvSpPr/>
          <p:nvPr/>
        </p:nvSpPr>
        <p:spPr>
          <a:xfrm>
            <a:off x="3659014" y="157538"/>
            <a:ext cx="6848088" cy="907749"/>
          </a:xfrm>
          <a:prstGeom prst="rect">
            <a:avLst/>
          </a:prstGeom>
        </p:spPr>
        <p:txBody>
          <a:bodyPr wrap="square">
            <a:spAutoFit/>
          </a:bodyPr>
          <a:lstStyle/>
          <a:p>
            <a:pPr marL="1054100" marR="0" indent="38100" algn="just">
              <a:lnSpc>
                <a:spcPct val="115000"/>
              </a:lnSpc>
              <a:spcBef>
                <a:spcPts val="0"/>
              </a:spcBef>
              <a:spcAft>
                <a:spcPts val="600"/>
              </a:spcAft>
            </a:pPr>
            <a:r>
              <a:rPr lang="vi-VN" sz="2400" b="1" dirty="0">
                <a:solidFill>
                  <a:srgbClr val="1D02DA"/>
                </a:solidFill>
                <a:latin typeface="Times New Roman" pitchFamily="18" charset="0"/>
                <a:ea typeface="Arial" panose="020B0604020202020204" pitchFamily="34" charset="0"/>
                <a:cs typeface="Times New Roman" pitchFamily="18" charset="0"/>
              </a:rPr>
              <a:t>Theo em</a:t>
            </a:r>
            <a:r>
              <a:rPr lang="vi-VN" sz="2400" b="1">
                <a:solidFill>
                  <a:srgbClr val="1D02DA"/>
                </a:solidFill>
                <a:latin typeface="Times New Roman" pitchFamily="18" charset="0"/>
                <a:ea typeface="Arial" panose="020B0604020202020204" pitchFamily="34" charset="0"/>
                <a:cs typeface="Times New Roman" pitchFamily="18" charset="0"/>
              </a:rPr>
              <a:t>, </a:t>
            </a:r>
            <a:r>
              <a:rPr lang="en-US" sz="2400" b="1" smtClean="0">
                <a:solidFill>
                  <a:srgbClr val="1D02DA"/>
                </a:solidFill>
                <a:latin typeface="Times New Roman" pitchFamily="18" charset="0"/>
                <a:ea typeface="Arial" panose="020B0604020202020204" pitchFamily="34" charset="0"/>
                <a:cs typeface="Times New Roman" pitchFamily="18" charset="0"/>
              </a:rPr>
              <a:t>sự siêng năng kiên trì của Hoa và Vân đã đem lại điều gì cho hai bạn?</a:t>
            </a:r>
            <a:endParaRPr lang="en-US" sz="2400" b="1" dirty="0">
              <a:effectLst/>
              <a:latin typeface="Times New Roman" pitchFamily="18" charset="0"/>
              <a:ea typeface="Arial" panose="020B0604020202020204" pitchFamily="34" charset="0"/>
              <a:cs typeface="Times New Roman" pitchFamily="18" charset="0"/>
            </a:endParaRPr>
          </a:p>
        </p:txBody>
      </p:sp>
    </p:spTree>
    <p:extLst>
      <p:ext uri="{BB962C8B-B14F-4D97-AF65-F5344CB8AC3E}">
        <p14:creationId xmlns:p14="http://schemas.microsoft.com/office/powerpoint/2010/main" val="64644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Google Shape;154;p8"/>
          <p:cNvPicPr preferRelativeResize="0"/>
          <p:nvPr/>
        </p:nvPicPr>
        <p:blipFill rotWithShape="1">
          <a:blip r:embed="rId2">
            <a:alphaModFix/>
          </a:blip>
          <a:srcRect l="16992" t="-937" r="50159" b="17086"/>
          <a:stretch/>
        </p:blipFill>
        <p:spPr>
          <a:xfrm>
            <a:off x="155575" y="283076"/>
            <a:ext cx="9667694" cy="7106855"/>
          </a:xfrm>
          <a:prstGeom prst="rect">
            <a:avLst/>
          </a:prstGeom>
          <a:noFill/>
          <a:ln>
            <a:noFill/>
          </a:ln>
        </p:spPr>
      </p:pic>
      <p:pic>
        <p:nvPicPr>
          <p:cNvPr id="8" name="Picture 7"/>
          <p:cNvPicPr>
            <a:picLocks noChangeAspect="1"/>
          </p:cNvPicPr>
          <p:nvPr/>
        </p:nvPicPr>
        <p:blipFill>
          <a:blip r:embed="rId3"/>
          <a:stretch>
            <a:fillRect/>
          </a:stretch>
        </p:blipFill>
        <p:spPr>
          <a:xfrm>
            <a:off x="3895142" y="-144463"/>
            <a:ext cx="2584200" cy="1971579"/>
          </a:xfrm>
          <a:prstGeom prst="ellipse">
            <a:avLst/>
          </a:prstGeom>
          <a:ln>
            <a:noFill/>
          </a:ln>
          <a:effectLst>
            <a:softEdge rad="112500"/>
          </a:effectLst>
        </p:spPr>
      </p:pic>
      <p:pic>
        <p:nvPicPr>
          <p:cNvPr id="9" name="Picture 8"/>
          <p:cNvPicPr>
            <a:picLocks noChangeAspect="1"/>
          </p:cNvPicPr>
          <p:nvPr/>
        </p:nvPicPr>
        <p:blipFill>
          <a:blip r:embed="rId4"/>
          <a:stretch>
            <a:fillRect/>
          </a:stretch>
        </p:blipFill>
        <p:spPr>
          <a:xfrm>
            <a:off x="10936762" y="0"/>
            <a:ext cx="1255238" cy="937524"/>
          </a:xfrm>
          <a:prstGeom prst="rect">
            <a:avLst/>
          </a:prstGeom>
        </p:spPr>
      </p:pic>
      <p:pic>
        <p:nvPicPr>
          <p:cNvPr id="10" name="Picture 9"/>
          <p:cNvPicPr>
            <a:picLocks noChangeAspect="1"/>
          </p:cNvPicPr>
          <p:nvPr/>
        </p:nvPicPr>
        <p:blipFill>
          <a:blip r:embed="rId5"/>
          <a:stretch>
            <a:fillRect/>
          </a:stretch>
        </p:blipFill>
        <p:spPr>
          <a:xfrm>
            <a:off x="9707417" y="2463890"/>
            <a:ext cx="2900751" cy="4359018"/>
          </a:xfrm>
          <a:prstGeom prst="rect">
            <a:avLst/>
          </a:prstGeom>
        </p:spPr>
      </p:pic>
      <p:sp>
        <p:nvSpPr>
          <p:cNvPr id="12" name="Text Box 5"/>
          <p:cNvSpPr txBox="1">
            <a:spLocks noChangeArrowheads="1"/>
          </p:cNvSpPr>
          <p:nvPr/>
        </p:nvSpPr>
        <p:spPr bwMode="auto">
          <a:xfrm>
            <a:off x="901102" y="2243470"/>
            <a:ext cx="8132616" cy="394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vi-VN" sz="4400" b="1" i="1" dirty="0">
                <a:solidFill>
                  <a:srgbClr val="0000FF"/>
                </a:solidFill>
                <a:latin typeface="+mj-lt"/>
              </a:rPr>
              <a:t>* </a:t>
            </a:r>
            <a:r>
              <a:rPr lang="en-US" sz="4800" b="1" i="1" dirty="0" smtClean="0">
                <a:solidFill>
                  <a:srgbClr val="0000FF"/>
                </a:solidFill>
                <a:latin typeface="Times New Roman" pitchFamily="18" charset="0"/>
                <a:cs typeface="Times New Roman" pitchFamily="18" charset="0"/>
              </a:rPr>
              <a:t>Ý </a:t>
            </a:r>
            <a:r>
              <a:rPr lang="en-US" sz="4800" b="1" i="1" dirty="0" err="1" smtClean="0">
                <a:solidFill>
                  <a:srgbClr val="0000FF"/>
                </a:solidFill>
                <a:latin typeface="Times New Roman" pitchFamily="18" charset="0"/>
                <a:cs typeface="Times New Roman" pitchFamily="18" charset="0"/>
              </a:rPr>
              <a:t>nghĩa</a:t>
            </a:r>
            <a:r>
              <a:rPr lang="en-US" sz="4800" b="1" i="1" dirty="0" smtClean="0">
                <a:solidFill>
                  <a:srgbClr val="0000FF"/>
                </a:solidFill>
                <a:latin typeface="Times New Roman" pitchFamily="18" charset="0"/>
                <a:cs typeface="Times New Roman" pitchFamily="18" charset="0"/>
              </a:rPr>
              <a:t> </a:t>
            </a:r>
            <a:r>
              <a:rPr lang="vi-VN" sz="4800" b="1" i="1" smtClean="0">
                <a:solidFill>
                  <a:srgbClr val="0000FF"/>
                </a:solidFill>
                <a:latin typeface="Times New Roman" pitchFamily="18" charset="0"/>
                <a:cs typeface="Times New Roman" pitchFamily="18" charset="0"/>
              </a:rPr>
              <a:t>của </a:t>
            </a:r>
            <a:r>
              <a:rPr lang="en-US" sz="4800" b="1" i="1" smtClean="0">
                <a:solidFill>
                  <a:srgbClr val="0000FF"/>
                </a:solidFill>
                <a:latin typeface="Times New Roman" pitchFamily="18" charset="0"/>
                <a:cs typeface="Times New Roman" pitchFamily="18" charset="0"/>
              </a:rPr>
              <a:t>siêng năng, kiên trì</a:t>
            </a:r>
            <a:endParaRPr lang="en-US" sz="4800" b="1" dirty="0">
              <a:solidFill>
                <a:srgbClr val="0000FF"/>
              </a:solidFill>
              <a:latin typeface="Times New Roman" pitchFamily="18" charset="0"/>
              <a:cs typeface="Times New Roman" pitchFamily="18" charset="0"/>
            </a:endParaRPr>
          </a:p>
          <a:p>
            <a:pPr>
              <a:buNone/>
            </a:pPr>
            <a:r>
              <a:rPr lang="en-US" sz="4400" b="1" smtClean="0">
                <a:latin typeface="Times New Roman" pitchFamily="18" charset="0"/>
                <a:cs typeface="Times New Roman" pitchFamily="18" charset="0"/>
              </a:rPr>
              <a:t>- </a:t>
            </a:r>
            <a:r>
              <a:rPr lang="en-US" sz="4400" b="1" i="1" smtClean="0">
                <a:latin typeface="Times New Roman" pitchFamily="18" charset="0"/>
                <a:cs typeface="Times New Roman" pitchFamily="18" charset="0"/>
              </a:rPr>
              <a:t>Siêng năng, kiên trì sẽ giúp con người thành công trong công việc và cuộc sống.</a:t>
            </a:r>
            <a:endParaRPr lang="en-US" sz="4400" b="1" smtClean="0">
              <a:latin typeface="Times New Roman" pitchFamily="18" charset="0"/>
              <a:cs typeface="Times New Roman" pitchFamily="18" charset="0"/>
            </a:endParaRPr>
          </a:p>
          <a:p>
            <a:pPr lvl="0">
              <a:buNone/>
            </a:pP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73261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fltVal val="0"/>
                                          </p:val>
                                        </p:tav>
                                        <p:tav tm="100000">
                                          <p:val>
                                            <p:strVal val="#ppt_w"/>
                                          </p:val>
                                        </p:tav>
                                      </p:tavLst>
                                    </p:anim>
                                    <p:anim calcmode="lin" valueType="num">
                                      <p:cBhvr>
                                        <p:cTn id="11" dur="1000" fill="hold"/>
                                        <p:tgtEl>
                                          <p:spTgt spid="12"/>
                                        </p:tgtEl>
                                        <p:attrNameLst>
                                          <p:attrName>ppt_h</p:attrName>
                                        </p:attrNameLst>
                                      </p:cBhvr>
                                      <p:tavLst>
                                        <p:tav tm="0">
                                          <p:val>
                                            <p:fltVal val="0"/>
                                          </p:val>
                                        </p:tav>
                                        <p:tav tm="100000">
                                          <p:val>
                                            <p:strVal val="#ppt_h"/>
                                          </p:val>
                                        </p:tav>
                                      </p:tavLst>
                                    </p:anim>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20472"/>
            <a:ext cx="8182303" cy="659214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cstate="print">
              <a:alphaModFix/>
            </a:blip>
            <a:srcRect/>
            <a:stretch/>
          </p:blipFill>
          <p:spPr>
            <a:xfrm>
              <a:off x="3068240" y="4750073"/>
              <a:ext cx="2072846" cy="2330357"/>
            </a:xfrm>
            <a:prstGeom prst="rect">
              <a:avLst/>
            </a:prstGeom>
            <a:noFill/>
            <a:ln>
              <a:noFill/>
            </a:ln>
          </p:spPr>
        </p:pic>
      </p:grpSp>
      <p:sp>
        <p:nvSpPr>
          <p:cNvPr id="8" name="Rectangle 7"/>
          <p:cNvSpPr/>
          <p:nvPr/>
        </p:nvSpPr>
        <p:spPr>
          <a:xfrm>
            <a:off x="572964" y="2280319"/>
            <a:ext cx="6721739" cy="3370218"/>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vi-VN" sz="2800" b="1" dirty="0" smtClean="0">
                <a:solidFill>
                  <a:prstClr val="black"/>
                </a:solidFill>
                <a:latin typeface="Times New Roman" pitchFamily="18" charset="0"/>
                <a:ea typeface="Cambria" panose="02040503050406030204" pitchFamily="18" charset="0"/>
                <a:cs typeface="Times New Roman" pitchFamily="18" charset="0"/>
              </a:rPr>
              <a:t>Em </a:t>
            </a:r>
            <a:r>
              <a:rPr lang="vi-VN" sz="2800" b="1" dirty="0">
                <a:solidFill>
                  <a:prstClr val="black"/>
                </a:solidFill>
                <a:latin typeface="Times New Roman" pitchFamily="18" charset="0"/>
                <a:ea typeface="Cambria" panose="02040503050406030204" pitchFamily="18" charset="0"/>
                <a:cs typeface="Times New Roman" pitchFamily="18" charset="0"/>
              </a:rPr>
              <a:t>hãy thực hiện một việc làm thể </a:t>
            </a:r>
            <a:r>
              <a:rPr lang="vi-VN" sz="2800" b="1">
                <a:solidFill>
                  <a:prstClr val="black"/>
                </a:solidFill>
                <a:latin typeface="Times New Roman" pitchFamily="18" charset="0"/>
                <a:ea typeface="Cambria" panose="02040503050406030204" pitchFamily="18" charset="0"/>
                <a:cs typeface="Times New Roman" pitchFamily="18" charset="0"/>
              </a:rPr>
              <a:t>hiện </a:t>
            </a:r>
            <a:r>
              <a:rPr lang="en-US" sz="2800" b="1" smtClean="0">
                <a:solidFill>
                  <a:prstClr val="black"/>
                </a:solidFill>
                <a:latin typeface="Times New Roman" pitchFamily="18" charset="0"/>
                <a:ea typeface="Cambria" panose="02040503050406030204" pitchFamily="18" charset="0"/>
                <a:cs typeface="Times New Roman" pitchFamily="18" charset="0"/>
              </a:rPr>
              <a:t>siêng năng, kiên trì</a:t>
            </a:r>
            <a:r>
              <a:rPr lang="vi-VN" sz="2800" b="1" smtClean="0">
                <a:solidFill>
                  <a:prstClr val="black"/>
                </a:solidFill>
                <a:latin typeface="Times New Roman" pitchFamily="18" charset="0"/>
                <a:ea typeface="Cambria" panose="02040503050406030204" pitchFamily="18" charset="0"/>
                <a:cs typeface="Times New Roman" pitchFamily="18" charset="0"/>
              </a:rPr>
              <a:t> </a:t>
            </a:r>
            <a:r>
              <a:rPr lang="vi-VN" sz="2800" b="1" dirty="0">
                <a:solidFill>
                  <a:prstClr val="black"/>
                </a:solidFill>
                <a:latin typeface="Times New Roman" pitchFamily="18" charset="0"/>
                <a:ea typeface="Cambria" panose="02040503050406030204" pitchFamily="18" charset="0"/>
                <a:cs typeface="Times New Roman" pitchFamily="18" charset="0"/>
              </a:rPr>
              <a:t>trong gia đình và chia sẻ trước lớp.</a:t>
            </a:r>
            <a:endParaRPr lang="en-US" sz="2800" b="1" dirty="0">
              <a:solidFill>
                <a:prstClr val="black"/>
              </a:solidFill>
              <a:latin typeface="Times New Roman" pitchFamily="18" charset="0"/>
              <a:ea typeface="Cambria" panose="02040503050406030204" pitchFamily="18" charset="0"/>
              <a:cs typeface="Times New Roman" pitchFamily="18" charset="0"/>
            </a:endParaRPr>
          </a:p>
          <a:p>
            <a:pPr marL="342900" indent="-342900" algn="just">
              <a:lnSpc>
                <a:spcPct val="127000"/>
              </a:lnSpc>
              <a:spcAft>
                <a:spcPts val="11300"/>
              </a:spcAft>
              <a:buClr>
                <a:srgbClr val="000000"/>
              </a:buClr>
              <a:buSzPts val="1000"/>
              <a:buFont typeface="Symbol" panose="05050102010706020507" pitchFamily="18" charset="2"/>
              <a:buChar char="-"/>
              <a:tabLst>
                <a:tab pos="544830" algn="l"/>
              </a:tabLst>
            </a:pPr>
            <a:r>
              <a:rPr lang="vi-VN" sz="2800" b="1" dirty="0">
                <a:solidFill>
                  <a:prstClr val="black"/>
                </a:solidFill>
                <a:latin typeface="Times New Roman" pitchFamily="18" charset="0"/>
                <a:ea typeface="Cambria" panose="02040503050406030204" pitchFamily="18" charset="0"/>
                <a:cs typeface="Times New Roman" pitchFamily="18" charset="0"/>
              </a:rPr>
              <a:t>Em hãy thực hiện một hành động hay một lời nói cụ thể thể </a:t>
            </a:r>
            <a:r>
              <a:rPr lang="vi-VN" sz="2800" b="1">
                <a:solidFill>
                  <a:prstClr val="black"/>
                </a:solidFill>
                <a:latin typeface="Times New Roman" pitchFamily="18" charset="0"/>
                <a:ea typeface="Cambria" panose="02040503050406030204" pitchFamily="18" charset="0"/>
                <a:cs typeface="Times New Roman" pitchFamily="18" charset="0"/>
              </a:rPr>
              <a:t>hiện </a:t>
            </a:r>
            <a:r>
              <a:rPr lang="en-US" sz="2800" b="1" smtClean="0">
                <a:solidFill>
                  <a:prstClr val="black"/>
                </a:solidFill>
                <a:latin typeface="Times New Roman" pitchFamily="18" charset="0"/>
                <a:ea typeface="Cambria" panose="02040503050406030204" pitchFamily="18" charset="0"/>
                <a:cs typeface="Times New Roman" pitchFamily="18" charset="0"/>
              </a:rPr>
              <a:t>siêng năng, kiên trì ngoài xã hội.</a:t>
            </a:r>
            <a:endParaRPr lang="en-US" sz="2800" b="1" dirty="0">
              <a:solidFill>
                <a:prstClr val="black"/>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4"/>
          <a:stretch/>
        </p:blipFill>
        <p:spPr>
          <a:xfrm>
            <a:off x="7635766" y="1040525"/>
            <a:ext cx="4556234" cy="4999320"/>
          </a:xfrm>
          <a:prstGeom prst="rect">
            <a:avLst/>
          </a:prstGeom>
        </p:spPr>
      </p:pic>
      <p:pic>
        <p:nvPicPr>
          <p:cNvPr id="10" name="Picture 9"/>
          <p:cNvPicPr>
            <a:picLocks noChangeAspect="1"/>
          </p:cNvPicPr>
          <p:nvPr/>
        </p:nvPicPr>
        <p:blipFill>
          <a:blip r:embed="rId5"/>
          <a:stretch>
            <a:fillRect/>
          </a:stretch>
        </p:blipFill>
        <p:spPr>
          <a:xfrm>
            <a:off x="10936762" y="0"/>
            <a:ext cx="1255238" cy="937524"/>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2433667" y="210925"/>
            <a:ext cx="7494104" cy="829599"/>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smtClean="0">
              <a:solidFill>
                <a:srgbClr val="FF0000"/>
              </a:solidFill>
              <a:latin typeface="SVN-Vanilla Daisy Pro" panose="00000500000000000000" pitchFamily="2" charset="0"/>
              <a:ea typeface="Times New Roman" panose="02020603050405020304" pitchFamily="18" charset="0"/>
            </a:endParaRPr>
          </a:p>
          <a:p>
            <a:pPr lvl="0" indent="165100" algn="just">
              <a:lnSpc>
                <a:spcPct val="130000"/>
              </a:lnSpc>
              <a:spcAft>
                <a:spcPts val="200"/>
              </a:spcAft>
            </a:pPr>
            <a:r>
              <a:rPr lang="en-US" sz="2400" b="1" dirty="0" err="1" smtClean="0">
                <a:solidFill>
                  <a:srgbClr val="FF0000"/>
                </a:solidFill>
                <a:latin typeface="Times New Roman" pitchFamily="18" charset="0"/>
                <a:ea typeface="Times New Roman" panose="02020603050405020304" pitchFamily="18" charset="0"/>
                <a:cs typeface="Times New Roman" pitchFamily="18" charset="0"/>
              </a:rPr>
              <a:t>Hoạt</a:t>
            </a:r>
            <a:r>
              <a:rPr lang="en-US" sz="2400" b="1" dirty="0" smtClean="0">
                <a:solidFill>
                  <a:srgbClr val="FF0000"/>
                </a:solidFill>
                <a:latin typeface="Times New Roman" pitchFamily="18" charset="0"/>
                <a:ea typeface="Times New Roman" panose="02020603050405020304" pitchFamily="18" charset="0"/>
                <a:cs typeface="Times New Roman" pitchFamily="18" charset="0"/>
              </a:rPr>
              <a:t> </a:t>
            </a:r>
            <a:r>
              <a:rPr lang="en-US" sz="2400" b="1" dirty="0" err="1" smtClean="0">
                <a:solidFill>
                  <a:srgbClr val="FF0000"/>
                </a:solidFill>
                <a:latin typeface="Times New Roman" pitchFamily="18" charset="0"/>
                <a:ea typeface="Times New Roman" panose="02020603050405020304" pitchFamily="18" charset="0"/>
                <a:cs typeface="Times New Roman" pitchFamily="18" charset="0"/>
              </a:rPr>
              <a:t>động</a:t>
            </a:r>
            <a:r>
              <a:rPr lang="en-US" sz="2400" b="1" dirty="0" smtClean="0">
                <a:solidFill>
                  <a:srgbClr val="FF0000"/>
                </a:solidFill>
                <a:latin typeface="Times New Roman" pitchFamily="18" charset="0"/>
                <a:ea typeface="Times New Roman" panose="02020603050405020304" pitchFamily="18" charset="0"/>
                <a:cs typeface="Times New Roman" pitchFamily="18" charset="0"/>
              </a:rPr>
              <a:t>: </a:t>
            </a:r>
            <a:r>
              <a:rPr lang="vi-VN" sz="2400" b="1" dirty="0">
                <a:solidFill>
                  <a:srgbClr val="FF0000"/>
                </a:solidFill>
                <a:latin typeface="Times New Roman" pitchFamily="18" charset="0"/>
                <a:ea typeface="Arial" panose="020B0604020202020204" pitchFamily="34" charset="0"/>
                <a:cs typeface="Times New Roman" pitchFamily="18" charset="0"/>
              </a:rPr>
              <a:t>Thực hiện hành </a:t>
            </a:r>
            <a:r>
              <a:rPr lang="vi-VN" sz="2400" b="1">
                <a:solidFill>
                  <a:srgbClr val="FF0000"/>
                </a:solidFill>
                <a:latin typeface="Times New Roman" pitchFamily="18" charset="0"/>
                <a:ea typeface="Arial" panose="020B0604020202020204" pitchFamily="34" charset="0"/>
                <a:cs typeface="Times New Roman" pitchFamily="18" charset="0"/>
              </a:rPr>
              <a:t>động </a:t>
            </a:r>
            <a:r>
              <a:rPr lang="en-US" sz="2400" b="1" smtClean="0">
                <a:solidFill>
                  <a:srgbClr val="FF0000"/>
                </a:solidFill>
                <a:latin typeface="Times New Roman" pitchFamily="18" charset="0"/>
                <a:ea typeface="Arial" panose="020B0604020202020204" pitchFamily="34" charset="0"/>
                <a:cs typeface="Times New Roman" pitchFamily="18" charset="0"/>
              </a:rPr>
              <a:t>siêng năng, kiên trì</a:t>
            </a:r>
            <a:r>
              <a:rPr lang="vi-VN" sz="2400" b="1" smtClean="0">
                <a:solidFill>
                  <a:srgbClr val="FF0000"/>
                </a:solidFill>
                <a:latin typeface="Times New Roman" pitchFamily="18" charset="0"/>
                <a:ea typeface="Arial" panose="020B0604020202020204" pitchFamily="34" charset="0"/>
                <a:cs typeface="Times New Roman" pitchFamily="18" charset="0"/>
              </a:rPr>
              <a:t>.</a:t>
            </a:r>
            <a:endParaRPr lang="en-US" sz="2400" b="1" dirty="0">
              <a:solidFill>
                <a:srgbClr val="FF0000"/>
              </a:solidFill>
              <a:latin typeface="Times New Roman" pitchFamily="18" charset="0"/>
              <a:ea typeface="Arial" panose="020B0604020202020204" pitchFamily="34" charset="0"/>
              <a:cs typeface="Times New Roman" pitchFamily="18" charset="0"/>
            </a:endParaRPr>
          </a:p>
          <a:p>
            <a:pPr algn="ct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18791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III.</a:t>
            </a: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Luyện</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tập</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err="1" smtClean="0">
                  <a:solidFill>
                    <a:srgbClr val="0000FF"/>
                  </a:solidFill>
                  <a:latin typeface="Times New Roman" pitchFamily="18" charset="0"/>
                  <a:ea typeface="Helvetica Neue"/>
                  <a:cs typeface="Times New Roman" pitchFamily="18" charset="0"/>
                </a:rPr>
                <a:t>Bài</a:t>
              </a:r>
              <a:r>
                <a:rPr lang="en-US" altLang="en-US" sz="4400" b="1" smtClean="0">
                  <a:solidFill>
                    <a:srgbClr val="0000FF"/>
                  </a:solidFill>
                  <a:latin typeface="Times New Roman" pitchFamily="18" charset="0"/>
                  <a:ea typeface="Helvetica Neue"/>
                  <a:cs typeface="Times New Roman" pitchFamily="18" charset="0"/>
                </a:rPr>
                <a:t> 3:</a:t>
              </a:r>
              <a:r>
                <a:rPr lang="en-US" altLang="en-US" sz="4400" b="1" smtClean="0">
                  <a:solidFill>
                    <a:srgbClr val="FF0000"/>
                  </a:solidFill>
                  <a:latin typeface="Times New Roman" pitchFamily="18" charset="0"/>
                  <a:ea typeface="Helvetica Neue"/>
                  <a:cs typeface="Times New Roman" pitchFamily="18" charset="0"/>
                </a:rPr>
                <a:t> </a:t>
              </a:r>
              <a:endParaRPr lang="en-US" altLang="en-US" sz="44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400" b="1" smtClean="0">
                  <a:solidFill>
                    <a:srgbClr val="FF0000"/>
                  </a:solidFill>
                  <a:latin typeface="Times New Roman" pitchFamily="18" charset="0"/>
                  <a:ea typeface="Helvetica Neue"/>
                  <a:cs typeface="Times New Roman" pitchFamily="18" charset="0"/>
                </a:rPr>
                <a:t>Siêng năng, kiên trì</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983378" y="930519"/>
            <a:ext cx="6588568" cy="4811438"/>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662442" y="1583091"/>
            <a:ext cx="6800573" cy="5274909"/>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1</a:t>
            </a: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2</a:t>
            </a:r>
          </a:p>
        </p:txBody>
      </p:sp>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cstate="print">
            <a:alphaModFix/>
          </a:blip>
          <a:srcRect/>
          <a:stretch/>
        </p:blipFill>
        <p:spPr>
          <a:xfrm>
            <a:off x="4159558" y="5618538"/>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61157350"/>
              </p:ext>
            </p:extLst>
          </p:nvPr>
        </p:nvGraphicFramePr>
        <p:xfrm>
          <a:off x="395591" y="2520840"/>
          <a:ext cx="5143558" cy="3435096"/>
        </p:xfrm>
        <a:graphic>
          <a:graphicData uri="http://schemas.openxmlformats.org/drawingml/2006/table">
            <a:tbl>
              <a:tblPr>
                <a:tableStyleId>{5C22544A-7EE6-4342-B048-85BDC9FD1C3A}</a:tableStyleId>
              </a:tblPr>
              <a:tblGrid>
                <a:gridCol w="5143558">
                  <a:extLst>
                    <a:ext uri="{9D8B030D-6E8A-4147-A177-3AD203B41FA5}">
                      <a16:colId xmlns:a16="http://schemas.microsoft.com/office/drawing/2014/main" val="20000"/>
                    </a:ext>
                  </a:extLst>
                </a:gridCol>
              </a:tblGrid>
              <a:tr h="3418291">
                <a:tc>
                  <a:txBody>
                    <a:bodyPr/>
                    <a:lstStyle/>
                    <a:p>
                      <a:pPr marL="203200" marR="0" indent="-203200" algn="just">
                        <a:lnSpc>
                          <a:spcPct val="115000"/>
                        </a:lnSpc>
                        <a:spcBef>
                          <a:spcPts val="0"/>
                        </a:spcBef>
                        <a:spcAft>
                          <a:spcPts val="0"/>
                        </a:spcAft>
                      </a:pPr>
                      <a:r>
                        <a:rPr lang="en-US" sz="2800" dirty="0" err="1" smtClean="0">
                          <a:solidFill>
                            <a:schemeClr val="tx1"/>
                          </a:solidFill>
                          <a:effectLst/>
                          <a:latin typeface="Times New Roman" pitchFamily="18" charset="0"/>
                          <a:cs typeface="Times New Roman" pitchFamily="18" charset="0"/>
                        </a:rPr>
                        <a:t>Năm</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học</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này</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Hân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dự</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định</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đăng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kí</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tham</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gia</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cuộc</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thi</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hùng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biện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bằng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tiếng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Anh</a:t>
                      </a:r>
                      <a:r>
                        <a:rPr lang="en-US" sz="2800" baseline="0" dirty="0" smtClean="0">
                          <a:solidFill>
                            <a:schemeClr val="tx1"/>
                          </a:solidFill>
                          <a:effectLst/>
                          <a:latin typeface="Times New Roman" pitchFamily="18" charset="0"/>
                          <a:cs typeface="Times New Roman" pitchFamily="18" charset="0"/>
                        </a:rPr>
                        <a:t> do </a:t>
                      </a:r>
                      <a:r>
                        <a:rPr lang="en-US" sz="2800" baseline="0" dirty="0" err="1" smtClean="0">
                          <a:solidFill>
                            <a:schemeClr val="tx1"/>
                          </a:solidFill>
                          <a:effectLst/>
                          <a:latin typeface="Times New Roman" pitchFamily="18" charset="0"/>
                          <a:cs typeface="Times New Roman" pitchFamily="18" charset="0"/>
                        </a:rPr>
                        <a:t>nhà</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trường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tổ</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chức</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Nhưng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Hân</a:t>
                      </a:r>
                      <a:r>
                        <a:rPr lang="en-US" sz="2800" baseline="0" dirty="0" smtClean="0">
                          <a:solidFill>
                            <a:schemeClr val="tx1"/>
                          </a:solidFill>
                          <a:effectLst/>
                          <a:latin typeface="Times New Roman" pitchFamily="18" charset="0"/>
                          <a:cs typeface="Times New Roman" pitchFamily="18" charset="0"/>
                        </a:rPr>
                        <a:t> lo </a:t>
                      </a:r>
                      <a:r>
                        <a:rPr lang="en-US" sz="2800" baseline="0" dirty="0" err="1" smtClean="0">
                          <a:solidFill>
                            <a:schemeClr val="tx1"/>
                          </a:solidFill>
                          <a:effectLst/>
                          <a:latin typeface="Times New Roman" pitchFamily="18" charset="0"/>
                          <a:cs typeface="Times New Roman" pitchFamily="18" charset="0"/>
                        </a:rPr>
                        <a:t>lắng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vì</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vốn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từ</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vựng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tiếng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Anh</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của</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mình</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còn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hạn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chế</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nên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đắn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đo</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không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biết</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có</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nên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dự</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thi</a:t>
                      </a:r>
                      <a:r>
                        <a:rPr lang="en-US" sz="2800" baseline="0" dirty="0" smtClean="0">
                          <a:solidFill>
                            <a:schemeClr val="tx1"/>
                          </a:solidFill>
                          <a:effectLst/>
                          <a:latin typeface="Times New Roman" pitchFamily="18" charset="0"/>
                          <a:cs typeface="Times New Roman" pitchFamily="18" charset="0"/>
                        </a:rPr>
                        <a:t> hay </a:t>
                      </a:r>
                      <a:r>
                        <a:rPr lang="en-US" sz="2800" baseline="0" dirty="0" err="1" smtClean="0">
                          <a:solidFill>
                            <a:schemeClr val="tx1"/>
                          </a:solidFill>
                          <a:effectLst/>
                          <a:latin typeface="Times New Roman" pitchFamily="18" charset="0"/>
                          <a:cs typeface="Times New Roman" pitchFamily="18" charset="0"/>
                        </a:rPr>
                        <a:t>không</a:t>
                      </a:r>
                      <a:r>
                        <a:rPr lang="en-US" sz="2800" baseline="0" dirty="0" smtClean="0">
                          <a:solidFill>
                            <a:schemeClr val="tx1"/>
                          </a:solidFill>
                          <a:effectLst/>
                          <a:latin typeface="Times New Roman" pitchFamily="18" charset="0"/>
                          <a:cs typeface="Times New Roman" pitchFamily="18" charset="0"/>
                        </a:rPr>
                        <a:t>.</a:t>
                      </a:r>
                      <a:endParaRPr lang="en-US" sz="2800" dirty="0">
                        <a:solidFill>
                          <a:schemeClr val="tx1"/>
                        </a:solidFill>
                        <a:effectLst/>
                        <a:latin typeface="Times New Roman" pitchFamily="18" charset="0"/>
                        <a:ea typeface="Arial" panose="020B0604020202020204" pitchFamily="34" charset="0"/>
                        <a:cs typeface="Times New Roman" pitchFamily="18" charset="0"/>
                      </a:endParaRPr>
                    </a:p>
                  </a:txBody>
                  <a:tcPr marL="0" marR="0" marT="0" marB="0">
                    <a:noFill/>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09276720"/>
              </p:ext>
            </p:extLst>
          </p:nvPr>
        </p:nvGraphicFramePr>
        <p:xfrm>
          <a:off x="6531219" y="2271469"/>
          <a:ext cx="5211709" cy="2593848"/>
        </p:xfrm>
        <a:graphic>
          <a:graphicData uri="http://schemas.openxmlformats.org/drawingml/2006/table">
            <a:tbl>
              <a:tblPr/>
              <a:tblGrid>
                <a:gridCol w="5211709">
                  <a:extLst>
                    <a:ext uri="{9D8B030D-6E8A-4147-A177-3AD203B41FA5}">
                      <a16:colId xmlns:a16="http://schemas.microsoft.com/office/drawing/2014/main" val="20000"/>
                    </a:ext>
                  </a:extLst>
                </a:gridCol>
              </a:tblGrid>
              <a:tr h="960120">
                <a:tc>
                  <a:txBody>
                    <a:bodyPr/>
                    <a:lstStyle/>
                    <a:p>
                      <a:pPr marL="190500" marR="0" indent="-190500" algn="just">
                        <a:lnSpc>
                          <a:spcPct val="115000"/>
                        </a:lnSpc>
                        <a:spcBef>
                          <a:spcPts val="0"/>
                        </a:spcBef>
                        <a:spcAft>
                          <a:spcPts val="0"/>
                        </a:spcAft>
                      </a:pPr>
                      <a:r>
                        <a:rPr lang="en-US" sz="3600" b="0" smtClean="0">
                          <a:effectLst/>
                          <a:latin typeface="#9Slide05 Israquella" pitchFamily="2" charset="0"/>
                          <a:ea typeface="Arial" panose="020B0604020202020204" pitchFamily="34" charset="0"/>
                        </a:rPr>
                        <a:t>L</a:t>
                      </a:r>
                      <a:r>
                        <a:rPr lang="en-US" sz="2800" b="0" smtClean="0">
                          <a:effectLst/>
                          <a:latin typeface="Times New Roman" pitchFamily="18" charset="0"/>
                          <a:ea typeface="Arial" panose="020B0604020202020204" pitchFamily="34" charset="0"/>
                          <a:cs typeface="Times New Roman" pitchFamily="18" charset="0"/>
                        </a:rPr>
                        <a:t>ớp</a:t>
                      </a:r>
                      <a:r>
                        <a:rPr lang="en-US" sz="2800" b="0" baseline="0" smtClean="0">
                          <a:effectLst/>
                          <a:latin typeface="Times New Roman" pitchFamily="18" charset="0"/>
                          <a:ea typeface="Arial" panose="020B0604020202020204" pitchFamily="34" charset="0"/>
                          <a:cs typeface="Times New Roman" pitchFamily="18" charset="0"/>
                        </a:rPr>
                        <a:t> 6A có phong trào thi đua giải các bài toán khó. Mặc dù là thành viên trong lớp nhưng Hòa thường xuyên bỏ qua, không làm những bài toán khó vì ngại suy nghĩ.</a:t>
                      </a:r>
                      <a:endParaRPr lang="en-US" sz="3600" b="0" dirty="0">
                        <a:effectLst/>
                        <a:latin typeface="Times New Roman" pitchFamily="18" charset="0"/>
                        <a:ea typeface="Arial" panose="020B0604020202020204" pitchFamily="34" charset="0"/>
                        <a:cs typeface="Times New Roman" pitchFamily="18"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35,1394261993,C:\Documents and Settings\Admin\Desktop\Ếch ngồi đáy giếng\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7029</TotalTime>
  <Words>658</Words>
  <Application>Microsoft Office PowerPoint</Application>
  <PresentationFormat>Widescreen</PresentationFormat>
  <Paragraphs>56</Paragraphs>
  <Slides>14</Slides>
  <Notes>3</Notes>
  <HiddenSlides>0</HiddenSlides>
  <MMClips>1</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14</vt:i4>
      </vt:variant>
    </vt:vector>
  </HeadingPairs>
  <TitlesOfParts>
    <vt:vector size="31" baseType="lpstr">
      <vt:lpstr>微软雅黑</vt:lpstr>
      <vt:lpstr>#9Slide05 Israquella</vt:lpstr>
      <vt:lpstr>Arial</vt:lpstr>
      <vt:lpstr>Calibri</vt:lpstr>
      <vt:lpstr>Calibri Light</vt:lpstr>
      <vt:lpstr>Cambria</vt:lpstr>
      <vt:lpstr>Courier New</vt:lpstr>
      <vt:lpstr>Helvetica Neue</vt:lpstr>
      <vt:lpstr>SVN-Vanilla Daisy Pro</vt:lpstr>
      <vt:lpstr>Symbol</vt:lpstr>
      <vt:lpstr>Tahoma</vt:lpstr>
      <vt:lpstr>Times New Roman</vt:lpstr>
      <vt:lpstr>华康海报体W12</vt:lpstr>
      <vt:lpstr>Office Theme</vt:lpstr>
      <vt:lpstr>1_Office Theme</vt:lpstr>
      <vt:lpstr>2_Office Theme</vt:lpstr>
      <vt:lpstr>24_Office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21AK22</cp:lastModifiedBy>
  <cp:revision>215</cp:revision>
  <dcterms:created xsi:type="dcterms:W3CDTF">2021-06-28T15:32:15Z</dcterms:created>
  <dcterms:modified xsi:type="dcterms:W3CDTF">2023-03-30T10:42:20Z</dcterms:modified>
</cp:coreProperties>
</file>