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7"/>
  </p:notesMasterIdLst>
  <p:sldIdLst>
    <p:sldId id="353" r:id="rId4"/>
    <p:sldId id="342" r:id="rId5"/>
    <p:sldId id="362" r:id="rId6"/>
    <p:sldId id="365" r:id="rId7"/>
    <p:sldId id="389" r:id="rId8"/>
    <p:sldId id="366" r:id="rId9"/>
    <p:sldId id="367" r:id="rId10"/>
    <p:sldId id="369" r:id="rId11"/>
    <p:sldId id="372" r:id="rId12"/>
    <p:sldId id="373" r:id="rId13"/>
    <p:sldId id="374" r:id="rId14"/>
    <p:sldId id="375" r:id="rId15"/>
    <p:sldId id="376" r:id="rId16"/>
    <p:sldId id="377" r:id="rId17"/>
    <p:sldId id="378" r:id="rId18"/>
    <p:sldId id="379" r:id="rId19"/>
    <p:sldId id="380" r:id="rId20"/>
    <p:sldId id="381" r:id="rId21"/>
    <p:sldId id="355" r:id="rId22"/>
    <p:sldId id="386" r:id="rId23"/>
    <p:sldId id="388" r:id="rId24"/>
    <p:sldId id="384" r:id="rId25"/>
    <p:sldId id="382" r:id="rId26"/>
  </p:sldIdLst>
  <p:sldSz cx="9144000" cy="5143500"/>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99"/>
    <a:srgbClr val="FF0066"/>
    <a:srgbClr val="800000"/>
    <a:srgbClr val="FFFF99"/>
    <a:srgbClr val="FFFF66"/>
    <a:srgbClr val="990000"/>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2" d="100"/>
          <a:sy n="82" d="100"/>
        </p:scale>
        <p:origin x="108" y="1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F767F237-1A1F-4B51-99A8-D1093386B393}" type="datetimeFigureOut">
              <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926616C7-E77F-4D58-B6CB-09219A009259}"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fld>
            <a:endPar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5C7AFF5-D1BB-494D-9367-CE7EA39FB5F5}"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435A5CB-D7EB-425E-8104-90A56C477882}"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E7B2F9A5-5BBC-437D-A113-4F7055B4A366}"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F27CF924-8AB3-4AEE-9B6F-12B20094635C}"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918AAEA-E146-411A-B405-6E3ECACFFB76}"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34C9CDAB-28D4-4705-9A4E-14AFF68E8F45}"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D10D2C5-4450-4084-98B2-46166F68A1C4}"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CB5D7C4E-3106-40CF-B43C-EEDD2FFE85A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6F5D0D5-21BC-4D21-BAD7-1743AC542B60}"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8318B78-1127-4BAE-AE8C-CC2ACBE6DF85}"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2B9C25A-D5EA-4AB7-8362-53C28BB7B7DF}"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D8F0F739-871E-4C0F-993E-DE8B8103714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7"/>
          <p:cNvSpPr>
            <a:spLocks noGrp="1"/>
          </p:cNvSpPr>
          <p:nvPr>
            <p:ph type="ftr" sz="quarter" idx="1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8"/>
          <p:cNvSpPr>
            <a:spLocks noGrp="1"/>
          </p:cNvSpPr>
          <p:nvPr>
            <p:ph type="sldNum" sz="quarter" idx="1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7F54225-45A3-4A4A-B19F-75B081042E9B}"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Date Placeholder 2"/>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931FDD6A-8418-4D8A-B842-EAF7870F3B00}"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3"/>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4"/>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8D67455-4B3B-4530-B07C-8B004C4576E2}"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7" name="Date Placeholder 1"/>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A00352D4-BC2B-4C79-97BA-A9F4C80EC27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2"/>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3"/>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661B580-838F-4B68-94A7-9455A42C95E4}"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59F3B2FF-BA63-496D-99AA-E883DB9E0171}"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F1D1D946-2A31-4BA2-BE95-C56F59C49AA3}"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8D64344-CDB0-4D27-AB9E-E3D07965B485}"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vert="horz" wrap="square" lIns="68580" tIns="34290" rIns="68580" bIns="34290" numCol="1" rtlCol="0" anchor="t" anchorCtr="0" compatLnSpc="1">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685800" rtl="0" eaLnBrk="0" fontAlgn="base" latinLnBrk="0" hangingPunct="0">
              <a:lnSpc>
                <a:spcPct val="90000"/>
              </a:lnSpc>
              <a:spcBef>
                <a:spcPts val="750"/>
              </a:spcBef>
              <a:spcAft>
                <a:spcPct val="0"/>
              </a:spcAft>
              <a:buClrTx/>
              <a:buSzTx/>
              <a:buFont typeface="Arial" panose="020B0604020202020204" pitchFamily="34" charset="0"/>
              <a:buNone/>
              <a:defRPr/>
            </a:pPr>
            <a:endParaRPr kumimoji="0" lang="en-US" sz="24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7" name="Date Placeholder 4"/>
          <p:cNvSpPr>
            <a:spLocks noGrp="1"/>
          </p:cNvSpPr>
          <p:nvPr>
            <p:ph type="dt" sz="half" idx="1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756B86A1-80D4-4C92-88FB-52308BA79BAB}"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5"/>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6"/>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80A7B4B-3F9E-430A-B457-099FD8666C19}"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552DAA8-CE27-4180-907C-0199D0C47EED}"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3B1F3D9-BE08-4D8F-B59C-202D716463F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E418F8E2-50EC-46F7-8183-EE91FD1EE3BE}" type="datetimeFigureOut">
              <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8"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defTabSz="914400" eaLnBrk="0" fontAlgn="base" hangingPunct="0">
              <a:spcBef>
                <a:spcPct val="0"/>
              </a:spcBef>
              <a:spcAft>
                <a:spcPct val="0"/>
              </a:spcAft>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endParaRPr>
          </a:p>
        </p:txBody>
      </p:sp>
      <p:sp>
        <p:nvSpPr>
          <p:cNvPr id="9"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defTabSz="914400"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2E952E5B-9178-4BEC-A20B-E7E02A9B191D}" type="slidenum">
              <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D919FC89-E949-4989-B1ED-DD0E184AC866}"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6B9637DD-2DE5-48A7-855E-E26B44690AE8}"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7"/>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33" y="1151337"/>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1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1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894808D-5008-46C0-BF5E-B6317EC5DCC6}"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82010F2-F154-4486-8BDA-06C31CC0ED60}"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Rectangle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Rectangle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BE18448D-9BC8-4F3E-87C6-4124A48BD356}"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9"/>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1B04D356-EF2E-4461-8785-00F43D98FC56}"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7" name="Date Placeholder 4"/>
          <p:cNvSpPr>
            <a:spLocks noGrp="1" noChangeArrowheads="1"/>
          </p:cNvSpPr>
          <p:nvPr>
            <p:ph type="dt" sz="half" idx="12"/>
          </p:nvPr>
        </p:nvSpPr>
        <p:spPr bwMode="auto">
          <a:xfrm>
            <a:off x="457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8" name="Footer Placeholder 5"/>
          <p:cNvSpPr>
            <a:spLocks noGrp="1" noChangeArrowheads="1"/>
          </p:cNvSpPr>
          <p:nvPr>
            <p:ph type="ftr" sz="quarter" idx="3"/>
          </p:nvPr>
        </p:nvSpPr>
        <p:spPr bwMode="auto">
          <a:xfrm>
            <a:off x="3124200" y="4684713"/>
            <a:ext cx="2895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9" name="Slide Number Placeholder 6"/>
          <p:cNvSpPr>
            <a:spLocks noGrp="1" noChangeArrowheads="1"/>
          </p:cNvSpPr>
          <p:nvPr>
            <p:ph type="sldNum" sz="quarter" idx="4"/>
          </p:nvPr>
        </p:nvSpPr>
        <p:spPr bwMode="auto">
          <a:xfrm>
            <a:off x="6553200" y="4684713"/>
            <a:ext cx="2133600" cy="357188"/>
          </a:xfrm>
          <a:prstGeom prst="rect">
            <a:avLst/>
          </a:prstGeom>
          <a:ln>
            <a:miter lim="800000"/>
          </a:ln>
        </p:spPr>
        <p:txBody>
          <a:bodyPr vert="horz" wrap="square" lIns="91440" tIns="45720" rIns="91440" bIns="45720" numCol="1" anchor="t" anchorCtr="0" compatLnSpc="1"/>
          <a:lstStyle>
            <a:lvl1pPr eaLnBrk="0" hangingPunct="0">
              <a:defRPr>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B078471-3C33-49D3-8767-EFCC54DD4B49}" type="slidenum">
              <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06375"/>
            <a:ext cx="8229600" cy="85725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200150"/>
            <a:ext cx="8229600" cy="3394075"/>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4684713"/>
            <a:ext cx="2133600" cy="357188"/>
          </a:xfrm>
          <a:prstGeom prst="rect">
            <a:avLst/>
          </a:prstGeom>
          <a:noFill/>
          <a:ln w="9525">
            <a:noFill/>
            <a:miter lim="800000"/>
          </a:ln>
          <a:effectLst/>
        </p:spPr>
        <p:txBody>
          <a:bodyPr vert="horz" wrap="square" lIns="91440" tIns="45720" rIns="91440" bIns="45720" numCol="1" anchor="t" anchorCtr="0" compatLnSpc="1"/>
          <a:lstStyle>
            <a:lvl1pPr eaLnBrk="1" hangingPunct="1">
              <a:spcBef>
                <a:spcPct val="0"/>
              </a:spcBef>
              <a:defRPr sz="14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4684713"/>
            <a:ext cx="2895600" cy="357188"/>
          </a:xfrm>
          <a:prstGeom prst="rect">
            <a:avLst/>
          </a:prstGeom>
          <a:noFill/>
          <a:ln w="9525">
            <a:noFill/>
            <a:miter lim="800000"/>
          </a:ln>
          <a:effectLst/>
        </p:spPr>
        <p:txBody>
          <a:bodyPr vert="horz" wrap="square" lIns="91440" tIns="45720" rIns="91440" bIns="45720" numCol="1" anchor="t" anchorCtr="0" compatLnSpc="1"/>
          <a:lstStyle>
            <a:lvl1pPr algn="ctr" eaLnBrk="1" hangingPunct="1">
              <a:spcBef>
                <a:spcPct val="0"/>
              </a:spcBef>
              <a:defRPr sz="14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4684713"/>
            <a:ext cx="2133600" cy="35718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solidFill>
                  <a:srgbClr val="000000"/>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3C7BBA0-4F8D-4D13-BCE6-3328DB9F9F80}" type="slidenum">
              <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Title Placeholder 1"/>
          <p:cNvSpPr>
            <a:spLocks noGrp="1"/>
          </p:cNvSpPr>
          <p:nvPr>
            <p:ph type="title"/>
          </p:nvPr>
        </p:nvSpPr>
        <p:spPr>
          <a:xfrm>
            <a:off x="628650" y="274638"/>
            <a:ext cx="7886700" cy="993775"/>
          </a:xfrm>
          <a:prstGeom prst="rect">
            <a:avLst/>
          </a:prstGeom>
          <a:noFill/>
          <a:ln w="9525">
            <a:noFill/>
          </a:ln>
        </p:spPr>
        <p:txBody>
          <a:bodyPr lIns="68580" tIns="34290" rIns="68580" bIns="34290" anchor="ctr" anchorCtr="0"/>
          <a:p>
            <a:pPr lvl="0"/>
            <a:r>
              <a:rPr lang="en-US" altLang="en-US" dirty="0"/>
              <a:t>Click to edit Master title style</a:t>
            </a:r>
            <a:endParaRPr lang="en-US" altLang="en-US" dirty="0"/>
          </a:p>
        </p:txBody>
      </p:sp>
      <p:sp>
        <p:nvSpPr>
          <p:cNvPr id="3075" name="Text Placeholder 2"/>
          <p:cNvSpPr>
            <a:spLocks noGrp="1"/>
          </p:cNvSpPr>
          <p:nvPr>
            <p:ph type="body" idx="1"/>
          </p:nvPr>
        </p:nvSpPr>
        <p:spPr>
          <a:xfrm>
            <a:off x="628650" y="1370013"/>
            <a:ext cx="7886700" cy="3262312"/>
          </a:xfrm>
          <a:prstGeom prst="rect">
            <a:avLst/>
          </a:prstGeom>
          <a:noFill/>
          <a:ln w="9525">
            <a:noFill/>
          </a:ln>
        </p:spPr>
        <p:txBody>
          <a:bodyPr lIns="68580" tIns="34290" rIns="68580" bIns="3429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628650" y="4767263"/>
            <a:ext cx="2057400" cy="274638"/>
          </a:xfrm>
          <a:prstGeom prst="rect">
            <a:avLst/>
          </a:prstGeom>
        </p:spPr>
        <p:txBody>
          <a:bodyPr vert="horz" lIns="68580" tIns="34290" rIns="68580" bIns="34290" rtlCol="0" anchor="ctr"/>
          <a:lstStyle>
            <a:lvl1pPr algn="l" defTabSz="685800" eaLnBrk="1" fontAlgn="auto" hangingPunct="1">
              <a:spcBef>
                <a:spcPts val="0"/>
              </a:spcBef>
              <a:spcAft>
                <a:spcPts val="0"/>
              </a:spcAft>
              <a:defRPr sz="900">
                <a:solidFill>
                  <a:prstClr val="black">
                    <a:tint val="75000"/>
                  </a:prstClr>
                </a:solidFill>
                <a:latin typeface="Times New Roman" panose="02020603050405020304"/>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4AD8A981-BDCE-4354-80CE-5CF96931B527}" type="datetimeFigureOut">
              <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rPr>
            </a:fld>
            <a:endPar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5" name="Footer Placeholder 4"/>
          <p:cNvSpPr>
            <a:spLocks noGrp="1"/>
          </p:cNvSpPr>
          <p:nvPr>
            <p:ph type="ftr" sz="quarter" idx="3"/>
          </p:nvPr>
        </p:nvSpPr>
        <p:spPr>
          <a:xfrm>
            <a:off x="3028950" y="4767263"/>
            <a:ext cx="3086100" cy="274638"/>
          </a:xfrm>
          <a:prstGeom prst="rect">
            <a:avLst/>
          </a:prstGeom>
        </p:spPr>
        <p:txBody>
          <a:bodyPr vert="horz" lIns="68580" tIns="34290" rIns="68580" bIns="34290" rtlCol="0" anchor="ctr"/>
          <a:lstStyle>
            <a:lvl1pPr algn="ctr" defTabSz="685800" eaLnBrk="1" fontAlgn="auto" hangingPunct="1">
              <a:spcBef>
                <a:spcPts val="0"/>
              </a:spcBef>
              <a:spcAft>
                <a:spcPts val="0"/>
              </a:spcAft>
              <a:defRPr sz="900">
                <a:solidFill>
                  <a:prstClr val="black">
                    <a:tint val="75000"/>
                  </a:prstClr>
                </a:solidFill>
                <a:latin typeface="Times New Roman" panose="02020603050405020304"/>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900" b="0" i="0" u="none" strike="noStrike" kern="1200" cap="none" spc="0" normalizeH="0" baseline="0" noProof="0">
              <a:ln>
                <a:noFill/>
              </a:ln>
              <a:solidFill>
                <a:prstClr val="black">
                  <a:tint val="75000"/>
                </a:prstClr>
              </a:solidFill>
              <a:effectLst/>
              <a:uLnTx/>
              <a:uFillTx/>
              <a:latin typeface="Times New Roman" panose="02020603050405020304"/>
              <a:ea typeface="+mn-ea"/>
              <a:cs typeface="+mn-cs"/>
            </a:endParaRPr>
          </a:p>
        </p:txBody>
      </p:sp>
      <p:sp>
        <p:nvSpPr>
          <p:cNvPr id="6" name="Slide Number Placeholder 5"/>
          <p:cNvSpPr>
            <a:spLocks noGrp="1"/>
          </p:cNvSpPr>
          <p:nvPr>
            <p:ph type="sldNum" sz="quarter" idx="4"/>
          </p:nvPr>
        </p:nvSpPr>
        <p:spPr>
          <a:xfrm>
            <a:off x="6457950" y="4767263"/>
            <a:ext cx="2057400" cy="274638"/>
          </a:xfrm>
          <a:prstGeom prst="rect">
            <a:avLst/>
          </a:prstGeom>
        </p:spPr>
        <p:txBody>
          <a:bodyPr vert="horz" wrap="square" lIns="68580" tIns="34290" rIns="68580" bIns="34290" numCol="1" anchor="ctr" anchorCtr="0" compatLnSpc="1"/>
          <a:lstStyle>
            <a:lvl1pPr algn="r" defTabSz="685800" eaLnBrk="1" hangingPunct="1">
              <a:defRPr sz="900">
                <a:solidFill>
                  <a:srgbClr val="898989"/>
                </a:solidFill>
                <a:latin typeface="Times New Roman" panose="02020603050405020304" pitchFamily="18" charset="0"/>
              </a:defRPr>
            </a:lvl1pPr>
          </a:lstStyle>
          <a:p>
            <a:pPr marL="0" marR="0" lvl="0" indent="0" algn="r" defTabSz="685800" rtl="0" eaLnBrk="1" fontAlgn="base" latinLnBrk="0" hangingPunct="1">
              <a:lnSpc>
                <a:spcPct val="100000"/>
              </a:lnSpc>
              <a:spcBef>
                <a:spcPct val="0"/>
              </a:spcBef>
              <a:spcAft>
                <a:spcPct val="0"/>
              </a:spcAft>
              <a:buClrTx/>
              <a:buSzTx/>
              <a:buFontTx/>
              <a:buNone/>
              <a:defRPr/>
            </a:pPr>
            <a:fld id="{A27C23FE-85D8-4615-A257-FBC0C1D89ED9}" type="slidenum">
              <a:rPr kumimoji="0" lang="en-US" altLang="en-US" sz="9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rPr>
            </a:fld>
            <a:endParaRPr kumimoji="0" lang="en-US" altLang="en-US" sz="900" b="0" i="0" u="none" strike="noStrike" kern="1200" cap="none" spc="0" normalizeH="0" baseline="0" noProof="0" smtClean="0">
              <a:ln>
                <a:noFill/>
              </a:ln>
              <a:solidFill>
                <a:srgbClr val="898989"/>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jpeg"/><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GIF"/><Relationship Id="rId2" Type="http://schemas.openxmlformats.org/officeDocument/2006/relationships/image" Target="../media/image3.GIF"/><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2.png"/><Relationship Id="rId1"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GIF"/><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descr="Hình mưa sao băng full HD"/>
          <p:cNvPicPr>
            <a:picLocks noChangeAspect="1"/>
          </p:cNvPicPr>
          <p:nvPr/>
        </p:nvPicPr>
        <p:blipFill>
          <a:blip r:embed="rId1"/>
          <a:stretch>
            <a:fillRect/>
          </a:stretch>
        </p:blipFill>
        <p:spPr>
          <a:xfrm>
            <a:off x="0" y="-19050"/>
            <a:ext cx="9144000" cy="5219700"/>
          </a:xfrm>
          <a:prstGeom prst="rect">
            <a:avLst/>
          </a:prstGeom>
          <a:noFill/>
          <a:ln w="9525">
            <a:noFill/>
          </a:ln>
        </p:spPr>
      </p:pic>
      <p:sp>
        <p:nvSpPr>
          <p:cNvPr id="4" name="Subtitle 2"/>
          <p:cNvSpPr txBox="1"/>
          <p:nvPr/>
        </p:nvSpPr>
        <p:spPr bwMode="auto">
          <a:xfrm>
            <a:off x="-152400" y="742950"/>
            <a:ext cx="92202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buNone/>
            </a:pPr>
            <a:r>
              <a:rPr lang="en-US" altLang="en-US" sz="2800" b="1" dirty="0">
                <a:solidFill>
                  <a:srgbClr val="FFFF00"/>
                </a:solidFill>
                <a:latin typeface="Times New Roman" panose="02020603050405020304" pitchFamily="18" charset="0"/>
                <a:cs typeface="Times New Roman" panose="02020603050405020304" pitchFamily="18" charset="0"/>
              </a:rPr>
              <a:t>BÀI 3: VĂN BẢN THÔNG TIN</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ctr">
              <a:buNone/>
            </a:pPr>
            <a:r>
              <a:rPr lang="en-US" altLang="en-US" sz="2800" b="1" dirty="0">
                <a:solidFill>
                  <a:srgbClr val="FFFF00"/>
                </a:solidFill>
                <a:latin typeface="Times New Roman" panose="02020603050405020304" pitchFamily="18" charset="0"/>
                <a:cs typeface="Times New Roman" panose="02020603050405020304" pitchFamily="18" charset="0"/>
              </a:rPr>
              <a:t>ĐỌC HIỂU VĂN BẢN 1:</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ctr">
              <a:buNone/>
            </a:pPr>
            <a:r>
              <a:rPr lang="en-US" altLang="en-US" sz="2800" b="1" dirty="0">
                <a:solidFill>
                  <a:srgbClr val="FFFF00"/>
                </a:solidFill>
                <a:latin typeface="Times New Roman" panose="02020603050405020304" pitchFamily="18" charset="0"/>
                <a:cs typeface="Times New Roman" panose="02020603050405020304" pitchFamily="18" charset="0"/>
              </a:rPr>
              <a:t> SAO BĂNG</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ctr">
              <a:buNone/>
            </a:pPr>
            <a:r>
              <a:rPr lang="en-US" altLang="en-US" sz="2800" b="1" dirty="0">
                <a:solidFill>
                  <a:srgbClr val="FFFF00"/>
                </a:solidFill>
                <a:latin typeface="Times New Roman" panose="02020603050405020304" pitchFamily="18" charset="0"/>
                <a:cs typeface="Times New Roman" panose="02020603050405020304" pitchFamily="18" charset="0"/>
              </a:rPr>
              <a:t>Môn: Ngữ Văn 8</a:t>
            </a:r>
            <a:endParaRPr lang="en-US" altLang="en-US" sz="2800" b="1" dirty="0">
              <a:solidFill>
                <a:srgbClr val="FFFF00"/>
              </a:solidFill>
              <a:latin typeface="Times New Roman" panose="02020603050405020304" pitchFamily="18" charset="0"/>
              <a:cs typeface="Times New Roman" panose="02020603050405020304" pitchFamily="18" charset="0"/>
            </a:endParaRPr>
          </a:p>
          <a:p>
            <a:pPr marL="0" lvl="0" indent="0" algn="ctr">
              <a:buNone/>
            </a:pPr>
            <a:endParaRPr lang="en-US" altLang="en-US" sz="2800" b="1" dirty="0">
              <a:solidFill>
                <a:srgbClr val="FFFF00"/>
              </a:solidFill>
              <a:latin typeface="Times New Roman" panose="02020603050405020304" pitchFamily="18" charset="0"/>
              <a:ea typeface="Times New Roman" panose="02020603050405020304" pitchFamily="18" charset="0"/>
            </a:endParaRPr>
          </a:p>
          <a:p>
            <a:pPr marL="0" lvl="0" indent="0" algn="ctr">
              <a:buNone/>
            </a:pPr>
            <a:r>
              <a:rPr lang="en-US" altLang="en-US" sz="2800" b="1" dirty="0">
                <a:solidFill>
                  <a:srgbClr val="FFFF00"/>
                </a:solidFill>
                <a:latin typeface="Times New Roman" panose="02020603050405020304" pitchFamily="18" charset="0"/>
                <a:ea typeface="Times New Roman" panose="02020603050405020304" pitchFamily="18" charset="0"/>
              </a:rPr>
              <a:t>GV. NGÔ THỊ THỦY</a:t>
            </a:r>
            <a:endParaRPr lang="en-US" altLang="en-US" sz="2800" b="1" dirty="0">
              <a:solidFill>
                <a:srgbClr val="FFFF00"/>
              </a:solidFill>
              <a:latin typeface="Times New Roman" panose="02020603050405020304" pitchFamily="18" charset="0"/>
              <a:ea typeface="Times New Roman" panose="02020603050405020304" pitchFamily="18" charset="0"/>
            </a:endParaRPr>
          </a:p>
        </p:txBody>
      </p:sp>
      <p:pic>
        <p:nvPicPr>
          <p:cNvPr id="38916" name="Picture 9" descr="https://thuthuatphanmem.vn/uploads/2018/04/06/hinh-nen-dong-day-ngang-dep-1-6_104236574.gif"/>
          <p:cNvPicPr>
            <a:picLocks noChangeAspect="1"/>
          </p:cNvPicPr>
          <p:nvPr/>
        </p:nvPicPr>
        <p:blipFill>
          <a:blip r:embed="rId2"/>
          <a:stretch>
            <a:fillRect/>
          </a:stretch>
        </p:blipFill>
        <p:spPr>
          <a:xfrm>
            <a:off x="6400800" y="0"/>
            <a:ext cx="2743200" cy="1428750"/>
          </a:xfrm>
          <a:prstGeom prst="rect">
            <a:avLst/>
          </a:prstGeom>
          <a:noFill/>
          <a:ln w="9525">
            <a:noFill/>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4000" fill="hold"/>
                                        <p:tgtEl>
                                          <p:spTgt spid="4">
                                            <p:txEl>
                                              <p:charRg st="45" end="55"/>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8130" name="Picture 2"/>
          <p:cNvPicPr>
            <a:picLocks noChangeAspect="1"/>
          </p:cNvPicPr>
          <p:nvPr/>
        </p:nvPicPr>
        <p:blipFill>
          <a:blip r:embed="rId1"/>
          <a:stretch>
            <a:fillRect/>
          </a:stretch>
        </p:blipFill>
        <p:spPr>
          <a:xfrm>
            <a:off x="0" y="-25400"/>
            <a:ext cx="9144000" cy="5187950"/>
          </a:xfrm>
          <a:prstGeom prst="rect">
            <a:avLst/>
          </a:prstGeom>
          <a:noFill/>
          <a:ln w="9525">
            <a:noFill/>
          </a:ln>
        </p:spPr>
      </p:pic>
      <p:sp>
        <p:nvSpPr>
          <p:cNvPr id="3" name="Rounded Rectangle 2"/>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457200" y="10477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609600" y="18814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304800" y="15004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Scroll: Horizontal 1"/>
          <p:cNvSpPr/>
          <p:nvPr/>
        </p:nvSpPr>
        <p:spPr>
          <a:xfrm>
            <a:off x="0" y="2043113"/>
            <a:ext cx="4267200" cy="3195638"/>
          </a:xfrm>
          <a:prstGeom prst="horizontalScroll">
            <a:avLst/>
          </a:prstGeom>
          <a:solidFill>
            <a:schemeClr val="accent6">
              <a:lumMod val="60000"/>
              <a:lumOff val="40000"/>
            </a:schemeClr>
          </a:solidFill>
          <a:ln w="12700" cap="flat" cmpd="sng" algn="ctr">
            <a:solidFill>
              <a:srgbClr val="4472C4">
                <a:shade val="50000"/>
              </a:srgbClr>
            </a:solidFill>
            <a:prstDash val="solid"/>
            <a:miter lim="800000"/>
          </a:ln>
          <a:effec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endParaRPr kumimoji="0" lang="en-US" altLang="en-US" sz="2800" b="1" i="1" u="none" strike="noStrike" kern="120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2400" b="1" i="1" u="none" strike="noStrike" kern="1200" cap="none" spc="0" normalizeH="0" baseline="0" noProof="0" dirty="0" smtClean="0">
                <a:ln>
                  <a:noFill/>
                </a:ln>
                <a:solidFill>
                  <a:srgbClr val="FFFF00"/>
                </a:solidFill>
                <a:effectLst/>
                <a:uLnTx/>
                <a:uFillTx/>
                <a:latin typeface="Times New Roman" panose="02020603050405020304" pitchFamily="18" charset="0"/>
                <a:ea typeface="+mn-ea"/>
                <a:cs typeface="Times New Roman" panose="02020603050405020304" pitchFamily="18" charset="0"/>
              </a:rPr>
              <a:t> </a:t>
            </a:r>
            <a:endParaRPr kumimoji="0" lang="en-US" altLang="en-US" sz="2400" b="1" i="0" u="none" strike="noStrike" kern="1200" cap="none" spc="0" normalizeH="0" baseline="0" noProof="0" dirty="0" smtClean="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800" name="TextBox 1"/>
          <p:cNvSpPr txBox="1"/>
          <p:nvPr/>
        </p:nvSpPr>
        <p:spPr>
          <a:xfrm>
            <a:off x="457200" y="2449513"/>
            <a:ext cx="3733800" cy="27130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Sa-pô:</a:t>
            </a:r>
            <a:r>
              <a:rPr lang="en-US" altLang="en-US" sz="2400" b="1" dirty="0">
                <a:solidFill>
                  <a:srgbClr val="FFFF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Sa- pô giới thiệu tóm tắt nội dung b</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i viết giới thiệu về sao băng v</a:t>
            </a:r>
            <a:r>
              <a:rPr lang="en-US" altLang="en-US" sz="2400" dirty="0">
                <a:latin typeface="Times New Roman" panose="02020603050405020304" pitchFamily="18" charset="0"/>
                <a:ea typeface="Times New Roman" panose="02020603050405020304" pitchFamily="18" charset="0"/>
              </a:rPr>
              <a:t>à</a:t>
            </a:r>
            <a:r>
              <a:rPr lang="en-US" altLang="en-US" sz="2400" dirty="0">
                <a:latin typeface="Times New Roman" panose="02020603050405020304" pitchFamily="18" charset="0"/>
                <a:cs typeface="Times New Roman" panose="02020603050405020304" pitchFamily="18" charset="0"/>
              </a:rPr>
              <a:t> tạo sự lôi cuốn đối với người đọc</a:t>
            </a:r>
            <a:r>
              <a:rPr lang="en-US" altLang="en-US" sz="2400" dirty="0">
                <a:latin typeface="Calibri" panose="020F0502020204030204" pitchFamily="34" charset="0"/>
                <a:cs typeface="Times New Roman" panose="02020603050405020304" pitchFamily="18" charset="0"/>
              </a:rPr>
              <a:t>.</a:t>
            </a:r>
            <a:endParaRPr lang="en-US" altLang="en-US" sz="2400" dirty="0">
              <a:solidFill>
                <a:srgbClr val="000000"/>
              </a:solidFill>
              <a:latin typeface="Times New Roman" panose="02020603050405020304" pitchFamily="18" charset="0"/>
              <a:cs typeface="Times New Roman" panose="02020603050405020304" pitchFamily="18" charset="0"/>
            </a:endParaRPr>
          </a:p>
          <a:p>
            <a:pPr marL="0" lvl="0" indent="0" eaLnBrk="1" hangingPunct="1">
              <a:lnSpc>
                <a:spcPct val="150000"/>
              </a:lnSpc>
              <a:spcBef>
                <a:spcPct val="0"/>
              </a:spcBef>
              <a:spcAft>
                <a:spcPts val="1000"/>
              </a:spcAft>
              <a:buNone/>
            </a:pPr>
            <a:endParaRPr lang="en-US" altLang="en-US" sz="2800" dirty="0">
              <a:solidFill>
                <a:srgbClr val="000000"/>
              </a:solidFill>
              <a:latin typeface="Times New Roman" panose="02020603050405020304" pitchFamily="18" charset="0"/>
              <a:cs typeface="Calibri" panose="020F0502020204030204" pitchFamily="34" charset="0"/>
            </a:endParaRPr>
          </a:p>
          <a:p>
            <a:pPr marL="0" lvl="0" indent="0" algn="just">
              <a:spcBef>
                <a:spcPct val="0"/>
              </a:spcBef>
              <a:buNone/>
            </a:pPr>
            <a:r>
              <a:rPr lang="en-US" altLang="en-US" sz="2400" b="1" i="1" dirty="0">
                <a:solidFill>
                  <a:srgbClr val="FFFF00"/>
                </a:solidFill>
                <a:latin typeface="Times New Roman" panose="02020603050405020304" pitchFamily="18" charset="0"/>
                <a:cs typeface="Times New Roman" panose="02020603050405020304" pitchFamily="18" charset="0"/>
              </a:rPr>
              <a:t>.  </a:t>
            </a:r>
            <a:endParaRPr lang="en-US" altLang="en-US" sz="2400" b="1" dirty="0">
              <a:solidFill>
                <a:srgbClr val="FFFF00"/>
              </a:solidFill>
              <a:latin typeface="Times New Roman" panose="02020603050405020304" pitchFamily="18" charset="0"/>
              <a:ea typeface="Calibri" panose="020F0502020204030204" pitchFamily="34" charset="0"/>
            </a:endParaRPr>
          </a:p>
        </p:txBody>
      </p:sp>
      <p:sp>
        <p:nvSpPr>
          <p:cNvPr id="14" name="Scroll: Horizontal 1"/>
          <p:cNvSpPr/>
          <p:nvPr/>
        </p:nvSpPr>
        <p:spPr>
          <a:xfrm>
            <a:off x="5105400" y="1885950"/>
            <a:ext cx="4038600" cy="3276600"/>
          </a:xfrm>
          <a:prstGeom prst="horizontalScroll">
            <a:avLst>
              <a:gd name="adj" fmla="val 12500"/>
            </a:avLst>
          </a:prstGeom>
          <a:solidFill>
            <a:srgbClr val="FFC000"/>
          </a:solidFill>
          <a:ln w="12700" cap="flat" cmpd="sng">
            <a:solidFill>
              <a:srgbClr val="2F528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800" dirty="0">
                <a:solidFill>
                  <a:srgbClr val="000000"/>
                </a:solidFill>
                <a:latin typeface="Times New Roman" panose="02020603050405020304" pitchFamily="18" charset="0"/>
                <a:cs typeface="Times New Roman" panose="02020603050405020304" pitchFamily="18" charset="0"/>
              </a:rPr>
              <a:t> </a:t>
            </a:r>
            <a:endParaRPr lang="en-US" altLang="en-US" sz="2800" dirty="0">
              <a:solidFill>
                <a:srgbClr val="000000"/>
              </a:solidFill>
              <a:latin typeface="Times New Roman" panose="02020603050405020304" pitchFamily="18" charset="0"/>
              <a:ea typeface="Times New Roman" panose="02020603050405020304" pitchFamily="18" charset="0"/>
            </a:endParaRPr>
          </a:p>
        </p:txBody>
      </p:sp>
      <p:sp>
        <p:nvSpPr>
          <p:cNvPr id="33802" name="TextBox 12"/>
          <p:cNvSpPr txBox="1"/>
          <p:nvPr/>
        </p:nvSpPr>
        <p:spPr>
          <a:xfrm>
            <a:off x="5638800" y="2413000"/>
            <a:ext cx="3429000" cy="24447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spcAft>
                <a:spcPts val="1000"/>
              </a:spcAft>
              <a:buNone/>
            </a:pPr>
            <a:r>
              <a:rPr lang="en-US" altLang="en-US" sz="2200" b="1" dirty="0">
                <a:solidFill>
                  <a:schemeClr val="bg1"/>
                </a:solidFill>
                <a:latin typeface="Times New Roman" panose="02020603050405020304" pitchFamily="18" charset="0"/>
                <a:cs typeface="Times New Roman" panose="02020603050405020304" pitchFamily="18" charset="0"/>
              </a:rPr>
              <a:t>Nhan đề: </a:t>
            </a:r>
            <a:r>
              <a:rPr lang="vi-VN" altLang="en-US" sz="2200" dirty="0">
                <a:latin typeface="Times New Roman" panose="02020603050405020304" pitchFamily="18" charset="0"/>
                <a:cs typeface="Times New Roman" panose="02020603050405020304" pitchFamily="18" charset="0"/>
              </a:rPr>
              <a:t>“Sao Băng” ngắn gọn, trực tiếp đưa ra đối tượng chính của văn bản giúp người đọc nhanh chóng nắm bắt được chủ đề.</a:t>
            </a:r>
            <a:endParaRPr lang="en-US" altLang="en-US" sz="2200" dirty="0">
              <a:latin typeface="Times New Roman" panose="02020603050405020304" pitchFamily="18" charset="0"/>
              <a:cs typeface="Calibri" panose="020F0502020204030204" pitchFamily="34" charset="0"/>
            </a:endParaRPr>
          </a:p>
          <a:p>
            <a:pPr marL="0" lvl="0" indent="0">
              <a:spcBef>
                <a:spcPct val="0"/>
              </a:spcBef>
              <a:buNone/>
            </a:pPr>
            <a:r>
              <a:rPr lang="en-US" altLang="en-US" sz="1800" dirty="0">
                <a:latin typeface="Calibri" panose="020F0502020204030204" pitchFamily="34" charset="0"/>
              </a:rPr>
              <a:t> </a:t>
            </a:r>
            <a:endParaRPr lang="en-US" altLang="en-US" sz="1800" dirty="0">
              <a:latin typeface="Calibri" panose="020F0502020204030204" pitchFamily="34" charset="0"/>
            </a:endParaRPr>
          </a:p>
        </p:txBody>
      </p:sp>
      <p:sp>
        <p:nvSpPr>
          <p:cNvPr id="17" name="Rectangle 16"/>
          <p:cNvSpPr/>
          <p:nvPr/>
        </p:nvSpPr>
        <p:spPr>
          <a:xfrm>
            <a:off x="-362541"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3800"/>
                                        </p:tgtEl>
                                        <p:attrNameLst>
                                          <p:attrName>style.visibility</p:attrName>
                                        </p:attrNameLst>
                                      </p:cBhvr>
                                      <p:to>
                                        <p:strVal val="visible"/>
                                      </p:to>
                                    </p:set>
                                    <p:animEffect transition="in" filter="barn(inVertical)">
                                      <p:cBhvr>
                                        <p:cTn id="20" dur="500"/>
                                        <p:tgtEl>
                                          <p:spTgt spid="3380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802"/>
                                        </p:tgtEl>
                                        <p:attrNameLst>
                                          <p:attrName>style.visibility</p:attrName>
                                        </p:attrNameLst>
                                      </p:cBhvr>
                                      <p:to>
                                        <p:strVal val="visible"/>
                                      </p:to>
                                    </p:set>
                                    <p:animEffect transition="in" filter="fade">
                                      <p:cBhvr>
                                        <p:cTn id="28"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3800" grpId="0"/>
      <p:bldP spid="14" grpId="0" animBg="1"/>
      <p:bldP spid="338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2"/>
          <p:cNvPicPr>
            <a:picLocks noChangeAspect="1"/>
          </p:cNvPicPr>
          <p:nvPr/>
        </p:nvPicPr>
        <p:blipFill>
          <a:blip r:embed="rId1"/>
          <a:stretch>
            <a:fillRect/>
          </a:stretch>
        </p:blipFill>
        <p:spPr>
          <a:xfrm>
            <a:off x="0" y="-95250"/>
            <a:ext cx="9144000" cy="5238750"/>
          </a:xfrm>
          <a:prstGeom prst="rect">
            <a:avLst/>
          </a:prstGeom>
          <a:noFill/>
          <a:ln w="9525">
            <a:noFill/>
          </a:ln>
        </p:spPr>
      </p:pic>
      <p:sp>
        <p:nvSpPr>
          <p:cNvPr id="3" name="Rounded Rectangle 2"/>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381000" y="9715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609600" y="18052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228600" y="14242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5" name="Scroll: Horizontal 1"/>
          <p:cNvSpPr/>
          <p:nvPr/>
        </p:nvSpPr>
        <p:spPr>
          <a:xfrm>
            <a:off x="0" y="1962150"/>
            <a:ext cx="9144000" cy="3160713"/>
          </a:xfrm>
          <a:prstGeom prst="horizontalScroll">
            <a:avLst>
              <a:gd name="adj" fmla="val 12500"/>
            </a:avLst>
          </a:prstGeom>
          <a:solidFill>
            <a:srgbClr val="00B0F0"/>
          </a:solidFill>
          <a:ln w="12700" cap="flat" cmpd="sng">
            <a:solidFill>
              <a:srgbClr val="2F528F"/>
            </a:solidFill>
            <a:prstDash val="solid"/>
            <a:miter/>
            <a:headEnd type="none" w="med" len="med"/>
            <a:tailEnd type="none" w="med" len="med"/>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endParaRPr lang="en-US" altLang="en-US" sz="2800" dirty="0">
              <a:solidFill>
                <a:srgbClr val="000000"/>
              </a:solidFill>
              <a:latin typeface="Times New Roman" panose="02020603050405020304" pitchFamily="18" charset="0"/>
              <a:ea typeface="Times New Roman" panose="02020603050405020304" pitchFamily="18" charset="0"/>
            </a:endParaRPr>
          </a:p>
        </p:txBody>
      </p:sp>
      <p:sp>
        <p:nvSpPr>
          <p:cNvPr id="34824" name="TextBox 5"/>
          <p:cNvSpPr txBox="1"/>
          <p:nvPr/>
        </p:nvSpPr>
        <p:spPr>
          <a:xfrm>
            <a:off x="457200" y="2492375"/>
            <a:ext cx="8534400" cy="22891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spcAft>
                <a:spcPts val="1000"/>
              </a:spcAft>
              <a:buNone/>
            </a:pPr>
            <a:r>
              <a:rPr lang="en-US" altLang="en-US" sz="2400" b="1" dirty="0">
                <a:solidFill>
                  <a:schemeClr val="bg1"/>
                </a:solidFill>
                <a:latin typeface="Times New Roman" panose="02020603050405020304" pitchFamily="18" charset="0"/>
                <a:cs typeface="Times New Roman" panose="02020603050405020304" pitchFamily="18" charset="0"/>
              </a:rPr>
              <a:t>Đề mục: </a:t>
            </a:r>
            <a:r>
              <a:rPr lang="vi-VN" altLang="en-US" sz="2400" dirty="0">
                <a:latin typeface="Times New Roman" panose="02020603050405020304" pitchFamily="18" charset="0"/>
                <a:cs typeface="Times New Roman" panose="02020603050405020304" pitchFamily="18" charset="0"/>
              </a:rPr>
              <a:t>Văn bản được phân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m nhiều đề mục, mỗi đề mục diễn giải về một khía cạnh của hiện tượng sao băng, bao gồm: Sao băng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gì? Tại sao bầu trời lại xuất hiện mưa sao băng?Thấy sao băng l</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 điềm gì?Cách ước khi có sao băng như thế n</a:t>
            </a:r>
            <a:r>
              <a:rPr lang="vi-VN" altLang="en-US" sz="2400" dirty="0">
                <a:latin typeface="Times New Roman" panose="02020603050405020304" pitchFamily="18" charset="0"/>
                <a:ea typeface="Times New Roman" panose="02020603050405020304" pitchFamily="18" charset="0"/>
              </a:rPr>
              <a:t>à</a:t>
            </a:r>
            <a:r>
              <a:rPr lang="vi-VN" altLang="en-US" sz="2400" dirty="0">
                <a:latin typeface="Times New Roman" panose="02020603050405020304" pitchFamily="18" charset="0"/>
                <a:cs typeface="Times New Roman" panose="02020603050405020304" pitchFamily="18" charset="0"/>
              </a:rPr>
              <a:t>o?</a:t>
            </a:r>
            <a:endParaRPr lang="en-US" altLang="en-US" sz="2400" dirty="0">
              <a:latin typeface="Times New Roman" panose="02020603050405020304" pitchFamily="18" charset="0"/>
              <a:cs typeface="Calibri" panose="020F0502020204030204" pitchFamily="34" charset="0"/>
            </a:endParaRPr>
          </a:p>
          <a:p>
            <a:pPr marL="0" lvl="0" indent="0">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 </a:t>
            </a:r>
            <a:endParaRPr lang="en-US" altLang="en-US" sz="2400" b="1" dirty="0">
              <a:solidFill>
                <a:schemeClr val="bg1"/>
              </a:solidFill>
              <a:latin typeface="Times New Roman" panose="02020603050405020304" pitchFamily="18" charset="0"/>
              <a:ea typeface="Times New Roman" panose="02020603050405020304" pitchFamily="18" charset="0"/>
            </a:endParaRPr>
          </a:p>
        </p:txBody>
      </p:sp>
      <p:sp>
        <p:nvSpPr>
          <p:cNvPr id="16" name="Rectangle 15"/>
          <p:cNvSpPr/>
          <p:nvPr/>
        </p:nvSpPr>
        <p:spPr>
          <a:xfrm>
            <a:off x="-286342"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824"/>
                                        </p:tgtEl>
                                        <p:attrNameLst>
                                          <p:attrName>style.visibility</p:attrName>
                                        </p:attrNameLst>
                                      </p:cBhvr>
                                      <p:to>
                                        <p:strVal val="visible"/>
                                      </p:to>
                                    </p:set>
                                    <p:animEffect transition="in" filter="circle(in)">
                                      <p:cBhvr>
                                        <p:cTn id="10" dur="2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48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2"/>
          <p:cNvPicPr>
            <a:picLocks noChangeAspect="1"/>
          </p:cNvPicPr>
          <p:nvPr/>
        </p:nvPicPr>
        <p:blipFill>
          <a:blip r:embed="rId1"/>
          <a:stretch>
            <a:fillRect/>
          </a:stretch>
        </p:blipFill>
        <p:spPr>
          <a:xfrm>
            <a:off x="-152400" y="-47625"/>
            <a:ext cx="9296400" cy="5238750"/>
          </a:xfrm>
          <a:prstGeom prst="rect">
            <a:avLst/>
          </a:prstGeom>
          <a:noFill/>
          <a:ln w="9525">
            <a:noFill/>
          </a:ln>
        </p:spPr>
      </p:pic>
      <p:sp>
        <p:nvSpPr>
          <p:cNvPr id="3" name="Rounded Rectangle 2"/>
          <p:cNvSpPr/>
          <p:nvPr/>
        </p:nvSpPr>
        <p:spPr>
          <a:xfrm>
            <a:off x="-152400" y="-95250"/>
            <a:ext cx="9296400"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381000" y="9715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609600" y="18052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228600" y="14242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286342"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21100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p:cNvSpPr/>
          <p:nvPr/>
        </p:nvSpPr>
        <p:spPr>
          <a:xfrm>
            <a:off x="-838200" y="24910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5850" name="Rectangle 1"/>
          <p:cNvSpPr/>
          <p:nvPr/>
        </p:nvSpPr>
        <p:spPr>
          <a:xfrm>
            <a:off x="533400" y="2541588"/>
            <a:ext cx="4333875" cy="4111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spcAft>
                <a:spcPts val="1000"/>
              </a:spcAft>
              <a:buNone/>
            </a:pPr>
            <a:r>
              <a:rPr lang="vi-VN" altLang="en-US" sz="1800" b="1" i="1" dirty="0">
                <a:solidFill>
                  <a:schemeClr val="bg1"/>
                </a:solidFill>
                <a:latin typeface="Times New Roman" panose="02020603050405020304" pitchFamily="18" charset="0"/>
                <a:cs typeface="Times New Roman" panose="02020603050405020304" pitchFamily="18" charset="0"/>
              </a:rPr>
              <a:t>a. Giới thiệu v</a:t>
            </a:r>
            <a:r>
              <a:rPr lang="vi-VN" altLang="en-US" sz="1800" b="1" i="1" dirty="0">
                <a:solidFill>
                  <a:schemeClr val="bg1"/>
                </a:solidFill>
                <a:latin typeface="Times New Roman" panose="02020603050405020304" pitchFamily="18" charset="0"/>
                <a:ea typeface="Times New Roman" panose="02020603050405020304" pitchFamily="18" charset="0"/>
              </a:rPr>
              <a:t>à</a:t>
            </a:r>
            <a:r>
              <a:rPr lang="vi-VN" altLang="en-US" sz="1800" b="1" i="1" dirty="0">
                <a:solidFill>
                  <a:schemeClr val="bg1"/>
                </a:solidFill>
                <a:latin typeface="Times New Roman" panose="02020603050405020304" pitchFamily="18" charset="0"/>
                <a:cs typeface="Times New Roman" panose="02020603050405020304" pitchFamily="18" charset="0"/>
              </a:rPr>
              <a:t> lí giải hiện tượng sao băng</a:t>
            </a:r>
            <a:r>
              <a:rPr lang="vi-VN" altLang="en-US" sz="1800"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pic>
        <p:nvPicPr>
          <p:cNvPr id="13" name="Picture 6"/>
          <p:cNvPicPr>
            <a:picLocks noChangeAspect="1"/>
          </p:cNvPicPr>
          <p:nvPr/>
        </p:nvPicPr>
        <p:blipFill>
          <a:blip r:embed="rId2"/>
          <a:stretch>
            <a:fillRect/>
          </a:stretch>
        </p:blipFill>
        <p:spPr>
          <a:xfrm>
            <a:off x="5724525" y="1428750"/>
            <a:ext cx="2428875" cy="1408113"/>
          </a:xfrm>
          <a:prstGeom prst="rect">
            <a:avLst/>
          </a:prstGeom>
          <a:noFill/>
          <a:ln w="9525">
            <a:noFill/>
          </a:ln>
        </p:spPr>
      </p:pic>
      <p:sp>
        <p:nvSpPr>
          <p:cNvPr id="14" name="AutoShape 4"/>
          <p:cNvSpPr>
            <a:spLocks noChangeArrowheads="1"/>
          </p:cNvSpPr>
          <p:nvPr/>
        </p:nvSpPr>
        <p:spPr bwMode="auto">
          <a:xfrm>
            <a:off x="1828800" y="2952750"/>
            <a:ext cx="6705600" cy="1676400"/>
          </a:xfrm>
          <a:prstGeom prst="cloudCallout">
            <a:avLst>
              <a:gd name="adj1" fmla="val -32204"/>
              <a:gd name="adj2" fmla="val 69968"/>
            </a:avLst>
          </a:prstGeom>
          <a:solidFill>
            <a:srgbClr val="FFFF99"/>
          </a:solidFill>
          <a:ln w="9525">
            <a:solidFill>
              <a:srgbClr val="000000"/>
            </a:solidFill>
            <a:rou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vi-VN" altLang="en-US" sz="2800" b="1" i="1" dirty="0">
                <a:solidFill>
                  <a:srgbClr val="FF3300"/>
                </a:solidFill>
                <a:latin typeface="Times New Roman" panose="02020603050405020304" pitchFamily="18" charset="0"/>
                <a:cs typeface="Times New Roman" panose="02020603050405020304" pitchFamily="18" charset="0"/>
              </a:rPr>
              <a:t>Thảo </a:t>
            </a:r>
            <a:r>
              <a:rPr lang="vi-VN" altLang="en-US" sz="2800" b="1" i="1" dirty="0">
                <a:solidFill>
                  <a:srgbClr val="FF3300"/>
                </a:solidFill>
                <a:latin typeface="Times New Roman" panose="02020603050405020304" pitchFamily="18" charset="0"/>
                <a:cs typeface="Times New Roman" panose="02020603050405020304" pitchFamily="18" charset="0"/>
              </a:rPr>
              <a:t>luận</a:t>
            </a:r>
            <a:r>
              <a:rPr lang="en-US" altLang="en-US" sz="2800" b="1" i="1" dirty="0">
                <a:solidFill>
                  <a:srgbClr val="FF3300"/>
                </a:solidFill>
                <a:latin typeface="Times New Roman" panose="02020603050405020304" pitchFamily="18" charset="0"/>
                <a:cs typeface="Times New Roman" panose="02020603050405020304" pitchFamily="18" charset="0"/>
              </a:rPr>
              <a:t> cặp đôi</a:t>
            </a:r>
            <a:endParaRPr lang="en-US" altLang="en-US" sz="2800" b="1" i="1" dirty="0">
              <a:solidFill>
                <a:srgbClr val="FF3300"/>
              </a:solidFill>
              <a:latin typeface="Times New Roman" panose="02020603050405020304" pitchFamily="18" charset="0"/>
              <a:cs typeface="Times New Roman" panose="02020603050405020304" pitchFamily="18" charset="0"/>
            </a:endParaRPr>
          </a:p>
          <a:p>
            <a:pPr marL="0" lvl="0" indent="0" algn="just">
              <a:lnSpc>
                <a:spcPct val="150000"/>
              </a:lnSpc>
              <a:spcBef>
                <a:spcPct val="0"/>
              </a:spcBef>
              <a:spcAft>
                <a:spcPts val="1000"/>
              </a:spcAft>
              <a:buNone/>
            </a:pPr>
            <a:r>
              <a:rPr lang="en-US" altLang="en-US" sz="1600" i="1" dirty="0">
                <a:solidFill>
                  <a:srgbClr val="000000"/>
                </a:solidFill>
                <a:latin typeface="Times New Roman" panose="02020603050405020304" pitchFamily="18" charset="0"/>
                <a:cs typeface="Times New Roman" panose="02020603050405020304" pitchFamily="18" charset="0"/>
              </a:rPr>
              <a:t>Hiện tượng sao băng được giải thích như thế n</a:t>
            </a:r>
            <a:r>
              <a:rPr lang="en-US" altLang="en-US" sz="1600" i="1" dirty="0">
                <a:solidFill>
                  <a:srgbClr val="000000"/>
                </a:solidFill>
                <a:latin typeface="Times New Roman" panose="02020603050405020304" pitchFamily="18" charset="0"/>
                <a:ea typeface="Times New Roman" panose="02020603050405020304" pitchFamily="18" charset="0"/>
              </a:rPr>
              <a:t>à</a:t>
            </a:r>
            <a:r>
              <a:rPr lang="en-US" altLang="en-US" sz="1600" i="1" dirty="0">
                <a:solidFill>
                  <a:srgbClr val="000000"/>
                </a:solidFill>
                <a:latin typeface="Times New Roman" panose="02020603050405020304" pitchFamily="18" charset="0"/>
                <a:cs typeface="Times New Roman" panose="02020603050405020304" pitchFamily="18" charset="0"/>
              </a:rPr>
              <a:t>o?</a:t>
            </a:r>
            <a:endParaRPr lang="en-US" altLang="en-US" sz="1600" dirty="0">
              <a:solidFill>
                <a:srgbClr val="000000"/>
              </a:solidFill>
              <a:latin typeface="Times New Roman" panose="02020603050405020304" pitchFamily="18" charset="0"/>
              <a:cs typeface="Times New Roman" panose="02020603050405020304" pitchFamily="18" charset="0"/>
            </a:endParaRPr>
          </a:p>
          <a:p>
            <a:pPr marL="0" lvl="0" indent="0" algn="ctr" eaLnBrk="1" hangingPunct="1">
              <a:spcBef>
                <a:spcPct val="0"/>
              </a:spcBef>
              <a:buNone/>
            </a:pPr>
            <a:endParaRPr lang="en-US" altLang="en-US" sz="2000" b="1" i="1" dirty="0">
              <a:solidFill>
                <a:srgbClr val="FF3300"/>
              </a:solidFill>
              <a:latin typeface="Times New Roman" panose="02020603050405020304" pitchFamily="18" charset="0"/>
              <a:ea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85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02" name="Picture 2"/>
          <p:cNvPicPr>
            <a:picLocks noChangeAspect="1"/>
          </p:cNvPicPr>
          <p:nvPr/>
        </p:nvPicPr>
        <p:blipFill>
          <a:blip r:embed="rId1"/>
          <a:stretch>
            <a:fillRect/>
          </a:stretch>
        </p:blipFill>
        <p:spPr>
          <a:xfrm>
            <a:off x="-228600" y="0"/>
            <a:ext cx="9331325" cy="5238750"/>
          </a:xfrm>
          <a:prstGeom prst="rect">
            <a:avLst/>
          </a:prstGeom>
          <a:noFill/>
          <a:ln w="9525">
            <a:noFill/>
          </a:ln>
        </p:spPr>
      </p:pic>
      <p:sp>
        <p:nvSpPr>
          <p:cNvPr id="4" name="Rectangle 3"/>
          <p:cNvSpPr/>
          <p:nvPr/>
        </p:nvSpPr>
        <p:spPr>
          <a:xfrm>
            <a:off x="-381000" y="9715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609600" y="18052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1" name="Rectangle 10"/>
          <p:cNvSpPr/>
          <p:nvPr/>
        </p:nvSpPr>
        <p:spPr>
          <a:xfrm>
            <a:off x="-228600" y="14242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p:cNvSpPr/>
          <p:nvPr/>
        </p:nvSpPr>
        <p:spPr>
          <a:xfrm>
            <a:off x="-286342"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21100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2" name="Rectangle 11"/>
          <p:cNvSpPr/>
          <p:nvPr/>
        </p:nvSpPr>
        <p:spPr>
          <a:xfrm>
            <a:off x="-838200" y="2491085"/>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1209" name="Rectangle 1"/>
          <p:cNvSpPr/>
          <p:nvPr/>
        </p:nvSpPr>
        <p:spPr>
          <a:xfrm>
            <a:off x="533400" y="2541588"/>
            <a:ext cx="4333875" cy="411162"/>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spcAft>
                <a:spcPts val="1000"/>
              </a:spcAft>
              <a:buNone/>
            </a:pPr>
            <a:r>
              <a:rPr lang="vi-VN" altLang="en-US" sz="1800" b="1" i="1" dirty="0">
                <a:solidFill>
                  <a:schemeClr val="bg1"/>
                </a:solidFill>
                <a:latin typeface="Times New Roman" panose="02020603050405020304" pitchFamily="18" charset="0"/>
                <a:cs typeface="Times New Roman" panose="02020603050405020304" pitchFamily="18" charset="0"/>
              </a:rPr>
              <a:t>a. Giới thiệu v</a:t>
            </a:r>
            <a:r>
              <a:rPr lang="vi-VN" altLang="en-US" sz="1800" b="1" i="1" dirty="0">
                <a:solidFill>
                  <a:schemeClr val="bg1"/>
                </a:solidFill>
                <a:latin typeface="Times New Roman" panose="02020603050405020304" pitchFamily="18" charset="0"/>
                <a:ea typeface="Times New Roman" panose="02020603050405020304" pitchFamily="18" charset="0"/>
              </a:rPr>
              <a:t>à</a:t>
            </a:r>
            <a:r>
              <a:rPr lang="vi-VN" altLang="en-US" sz="1800" b="1" i="1" dirty="0">
                <a:solidFill>
                  <a:schemeClr val="bg1"/>
                </a:solidFill>
                <a:latin typeface="Times New Roman" panose="02020603050405020304" pitchFamily="18" charset="0"/>
                <a:cs typeface="Times New Roman" panose="02020603050405020304" pitchFamily="18" charset="0"/>
              </a:rPr>
              <a:t> lí giải hiện tượng sao băng</a:t>
            </a:r>
            <a:r>
              <a:rPr lang="vi-VN" altLang="en-US" sz="1800"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51210" name="Freeform: Shape 17"/>
          <p:cNvSpPr/>
          <p:nvPr/>
        </p:nvSpPr>
        <p:spPr>
          <a:xfrm flipH="1">
            <a:off x="4637088" y="2876550"/>
            <a:ext cx="4583112" cy="1792288"/>
          </a:xfrm>
          <a:custGeom>
            <a:avLst/>
            <a:gdLst/>
            <a:ahLst/>
            <a:cxnLst>
              <a:cxn ang="0">
                <a:pos x="227261" y="2122437"/>
              </a:cxn>
              <a:cxn ang="0">
                <a:pos x="219360" y="896063"/>
              </a:cxn>
              <a:cxn ang="0">
                <a:pos x="213327" y="857164"/>
              </a:cxn>
              <a:cxn ang="0">
                <a:pos x="180351" y="947594"/>
              </a:cxn>
              <a:cxn ang="0">
                <a:pos x="218334" y="922060"/>
              </a:cxn>
              <a:cxn ang="0">
                <a:pos x="1757485" y="0"/>
              </a:cxn>
              <a:cxn ang="0">
                <a:pos x="1714275" y="2294831"/>
              </a:cxn>
              <a:cxn ang="0">
                <a:pos x="1625773" y="2232103"/>
              </a:cxn>
              <a:cxn ang="0">
                <a:pos x="1458673" y="2180710"/>
              </a:cxn>
              <a:cxn ang="0">
                <a:pos x="1397582" y="2201871"/>
              </a:cxn>
              <a:cxn ang="0">
                <a:pos x="1281229" y="2173171"/>
              </a:cxn>
              <a:cxn ang="0">
                <a:pos x="1096449" y="2151162"/>
              </a:cxn>
              <a:cxn ang="0">
                <a:pos x="1009448" y="2180433"/>
              </a:cxn>
              <a:cxn ang="0">
                <a:pos x="911496" y="2174973"/>
              </a:cxn>
              <a:cxn ang="0">
                <a:pos x="766189" y="2219431"/>
              </a:cxn>
              <a:cxn ang="0">
                <a:pos x="504448" y="2261431"/>
              </a:cxn>
              <a:cxn ang="0">
                <a:pos x="488864" y="2225741"/>
              </a:cxn>
              <a:cxn ang="0">
                <a:pos x="344023" y="2152278"/>
              </a:cxn>
              <a:cxn ang="0">
                <a:pos x="314517" y="2133577"/>
              </a:cxn>
              <a:cxn ang="0">
                <a:pos x="240669" y="2106400"/>
              </a:cxn>
              <a:cxn ang="0">
                <a:pos x="227540" y="2122217"/>
              </a:cxn>
              <a:cxn ang="0">
                <a:pos x="204616" y="2106074"/>
              </a:cxn>
              <a:cxn ang="0">
                <a:pos x="160057" y="1914067"/>
              </a:cxn>
              <a:cxn ang="0">
                <a:pos x="0" y="1949188"/>
              </a:cxn>
              <a:cxn ang="0">
                <a:pos x="221630" y="1761879"/>
              </a:cxn>
              <a:cxn ang="0">
                <a:pos x="260098" y="1611819"/>
              </a:cxn>
              <a:cxn ang="0">
                <a:pos x="275225" y="1522930"/>
              </a:cxn>
              <a:cxn ang="0">
                <a:pos x="162132" y="1363720"/>
              </a:cxn>
              <a:cxn ang="0">
                <a:pos x="146557" y="1327949"/>
              </a:cxn>
              <a:cxn ang="0">
                <a:pos x="206108" y="1221306"/>
              </a:cxn>
              <a:cxn ang="0">
                <a:pos x="233032" y="1193617"/>
              </a:cxn>
              <a:cxn ang="0">
                <a:pos x="198063" y="1154155"/>
              </a:cxn>
              <a:cxn ang="0">
                <a:pos x="179615" y="1144160"/>
              </a:cxn>
              <a:cxn ang="0">
                <a:pos x="140889" y="1117180"/>
              </a:cxn>
              <a:cxn ang="0">
                <a:pos x="182917" y="1000575"/>
              </a:cxn>
              <a:cxn ang="0">
                <a:pos x="141383" y="986103"/>
              </a:cxn>
              <a:cxn ang="0">
                <a:pos x="126598" y="983288"/>
              </a:cxn>
              <a:cxn ang="0">
                <a:pos x="124900" y="943610"/>
              </a:cxn>
              <a:cxn ang="0">
                <a:pos x="167489" y="925502"/>
              </a:cxn>
              <a:cxn ang="0">
                <a:pos x="187381" y="798164"/>
              </a:cxn>
              <a:cxn ang="0">
                <a:pos x="221655" y="778392"/>
              </a:cxn>
              <a:cxn ang="0">
                <a:pos x="264368" y="727544"/>
              </a:cxn>
              <a:cxn ang="0">
                <a:pos x="303452" y="656325"/>
              </a:cxn>
              <a:cxn ang="0">
                <a:pos x="369586" y="524616"/>
              </a:cxn>
              <a:cxn ang="0">
                <a:pos x="430033" y="431275"/>
              </a:cxn>
              <a:cxn ang="0">
                <a:pos x="485597" y="402493"/>
              </a:cxn>
              <a:cxn ang="0">
                <a:pos x="780822" y="307895"/>
              </a:cxn>
              <a:cxn ang="0">
                <a:pos x="951171" y="235390"/>
              </a:cxn>
              <a:cxn ang="0">
                <a:pos x="1041840" y="213244"/>
              </a:cxn>
              <a:cxn ang="0">
                <a:pos x="1177822" y="186672"/>
              </a:cxn>
              <a:cxn ang="0">
                <a:pos x="1247246" y="160538"/>
              </a:cxn>
              <a:cxn ang="0">
                <a:pos x="1362768" y="162858"/>
              </a:cxn>
              <a:cxn ang="0">
                <a:pos x="1409178" y="112637"/>
              </a:cxn>
              <a:cxn ang="0">
                <a:pos x="1530344" y="89837"/>
              </a:cxn>
              <a:cxn ang="0">
                <a:pos x="1556331" y="62009"/>
              </a:cxn>
              <a:cxn ang="0">
                <a:pos x="1591364" y="88279"/>
              </a:cxn>
              <a:cxn ang="0">
                <a:pos x="1664633" y="23557"/>
              </a:cxn>
              <a:cxn ang="0">
                <a:pos x="1752649" y="4921"/>
              </a:cxn>
            </a:cxnLst>
            <a:pathLst>
              <a:path w="5166472" h="1747369">
                <a:moveTo>
                  <a:pt x="668897" y="1589510"/>
                </a:moveTo>
                <a:lnTo>
                  <a:pt x="669229" y="1590551"/>
                </a:lnTo>
                <a:cubicBezTo>
                  <a:pt x="667167" y="1590331"/>
                  <a:pt x="667056" y="1590026"/>
                  <a:pt x="668078" y="1589676"/>
                </a:cubicBezTo>
                <a:lnTo>
                  <a:pt x="668897" y="1589510"/>
                </a:lnTo>
                <a:close/>
                <a:moveTo>
                  <a:pt x="649977" y="662870"/>
                </a:moveTo>
                <a:cubicBezTo>
                  <a:pt x="648207" y="662973"/>
                  <a:pt x="646313" y="665244"/>
                  <a:pt x="644852" y="671140"/>
                </a:cubicBezTo>
                <a:cubicBezTo>
                  <a:pt x="646986" y="672306"/>
                  <a:pt x="648009" y="675394"/>
                  <a:pt x="647472" y="681080"/>
                </a:cubicBezTo>
                <a:cubicBezTo>
                  <a:pt x="659473" y="681755"/>
                  <a:pt x="655286" y="662560"/>
                  <a:pt x="649977" y="662870"/>
                </a:cubicBezTo>
                <a:close/>
                <a:moveTo>
                  <a:pt x="627113" y="642004"/>
                </a:moveTo>
                <a:cubicBezTo>
                  <a:pt x="615941" y="642522"/>
                  <a:pt x="607784" y="654050"/>
                  <a:pt x="588228" y="643834"/>
                </a:cubicBezTo>
                <a:cubicBezTo>
                  <a:pt x="582523" y="662570"/>
                  <a:pt x="576281" y="660708"/>
                  <a:pt x="563556" y="657333"/>
                </a:cubicBezTo>
                <a:cubicBezTo>
                  <a:pt x="562098" y="693249"/>
                  <a:pt x="529122" y="669034"/>
                  <a:pt x="530179" y="709735"/>
                </a:cubicBezTo>
                <a:cubicBezTo>
                  <a:pt x="546840" y="709898"/>
                  <a:pt x="558250" y="719063"/>
                  <a:pt x="567890" y="731213"/>
                </a:cubicBezTo>
                <a:cubicBezTo>
                  <a:pt x="575051" y="724953"/>
                  <a:pt x="566694" y="696870"/>
                  <a:pt x="571097" y="697014"/>
                </a:cubicBezTo>
                <a:cubicBezTo>
                  <a:pt x="587516" y="714747"/>
                  <a:pt x="619245" y="692657"/>
                  <a:pt x="641836" y="690610"/>
                </a:cubicBezTo>
                <a:cubicBezTo>
                  <a:pt x="643345" y="664206"/>
                  <a:pt x="634606" y="669686"/>
                  <a:pt x="639825" y="646370"/>
                </a:cubicBezTo>
                <a:cubicBezTo>
                  <a:pt x="634897" y="642883"/>
                  <a:pt x="630837" y="641832"/>
                  <a:pt x="627113" y="642004"/>
                </a:cubicBezTo>
                <a:close/>
                <a:moveTo>
                  <a:pt x="5166472" y="0"/>
                </a:moveTo>
                <a:lnTo>
                  <a:pt x="5166472" y="1747369"/>
                </a:lnTo>
                <a:lnTo>
                  <a:pt x="5149910" y="1732041"/>
                </a:lnTo>
                <a:cubicBezTo>
                  <a:pt x="5116417" y="1714861"/>
                  <a:pt x="5074731" y="1725146"/>
                  <a:pt x="5039451" y="1718796"/>
                </a:cubicBezTo>
                <a:cubicBezTo>
                  <a:pt x="5006474" y="1712863"/>
                  <a:pt x="4973583" y="1697525"/>
                  <a:pt x="4942013" y="1694456"/>
                </a:cubicBezTo>
                <a:cubicBezTo>
                  <a:pt x="4910042" y="1691286"/>
                  <a:pt x="4878746" y="1706666"/>
                  <a:pt x="4852530" y="1680262"/>
                </a:cubicBezTo>
                <a:cubicBezTo>
                  <a:pt x="4827200" y="1703557"/>
                  <a:pt x="4804383" y="1677438"/>
                  <a:pt x="4779277" y="1671814"/>
                </a:cubicBezTo>
                <a:cubicBezTo>
                  <a:pt x="4704914" y="1655164"/>
                  <a:pt x="4631749" y="1698137"/>
                  <a:pt x="4559379" y="1661157"/>
                </a:cubicBezTo>
                <a:cubicBezTo>
                  <a:pt x="4516590" y="1684290"/>
                  <a:pt x="4461143" y="1663081"/>
                  <a:pt x="4423743" y="1644794"/>
                </a:cubicBezTo>
                <a:cubicBezTo>
                  <a:pt x="4375284" y="1670893"/>
                  <a:pt x="4330327" y="1628553"/>
                  <a:pt x="4288055" y="1633321"/>
                </a:cubicBezTo>
                <a:cubicBezTo>
                  <a:pt x="4259761" y="1636512"/>
                  <a:pt x="4234691" y="1652853"/>
                  <a:pt x="4209012" y="1649048"/>
                </a:cubicBezTo>
                <a:cubicBezTo>
                  <a:pt x="4200604" y="1647884"/>
                  <a:pt x="4193045" y="1637942"/>
                  <a:pt x="4184739" y="1638146"/>
                </a:cubicBezTo>
                <a:cubicBezTo>
                  <a:pt x="4159304" y="1638637"/>
                  <a:pt x="4134858" y="1655511"/>
                  <a:pt x="4108470" y="1649170"/>
                </a:cubicBezTo>
                <a:cubicBezTo>
                  <a:pt x="4084024" y="1643323"/>
                  <a:pt x="4061518" y="1615014"/>
                  <a:pt x="4035217" y="1640703"/>
                </a:cubicBezTo>
                <a:cubicBezTo>
                  <a:pt x="3965066" y="1615014"/>
                  <a:pt x="3869030" y="1667416"/>
                  <a:pt x="3782550" y="1638330"/>
                </a:cubicBezTo>
                <a:cubicBezTo>
                  <a:pt x="3776463" y="1636204"/>
                  <a:pt x="3772476" y="1628616"/>
                  <a:pt x="3766424" y="1627675"/>
                </a:cubicBezTo>
                <a:cubicBezTo>
                  <a:pt x="3709279" y="1618716"/>
                  <a:pt x="3656709" y="1658990"/>
                  <a:pt x="3606204" y="1619882"/>
                </a:cubicBezTo>
                <a:cubicBezTo>
                  <a:pt x="3543926" y="1628616"/>
                  <a:pt x="3464830" y="1627838"/>
                  <a:pt x="3399795" y="1614810"/>
                </a:cubicBezTo>
                <a:cubicBezTo>
                  <a:pt x="3340915" y="1638536"/>
                  <a:pt x="3281272" y="1617080"/>
                  <a:pt x="3223225" y="1611190"/>
                </a:cubicBezTo>
                <a:cubicBezTo>
                  <a:pt x="3179776" y="1606710"/>
                  <a:pt x="3133032" y="1628287"/>
                  <a:pt x="3087103" y="1629107"/>
                </a:cubicBezTo>
                <a:cubicBezTo>
                  <a:pt x="3070702" y="1629434"/>
                  <a:pt x="3054162" y="1616099"/>
                  <a:pt x="3038384" y="1616958"/>
                </a:cubicBezTo>
                <a:cubicBezTo>
                  <a:pt x="3014562" y="1618205"/>
                  <a:pt x="2991485" y="1634139"/>
                  <a:pt x="2967472" y="1633114"/>
                </a:cubicBezTo>
                <a:cubicBezTo>
                  <a:pt x="2924888" y="1631356"/>
                  <a:pt x="2883192" y="1627982"/>
                  <a:pt x="2839829" y="1626939"/>
                </a:cubicBezTo>
                <a:cubicBezTo>
                  <a:pt x="2801183" y="1626017"/>
                  <a:pt x="2761478" y="1646370"/>
                  <a:pt x="2722712" y="1645816"/>
                </a:cubicBezTo>
                <a:cubicBezTo>
                  <a:pt x="2708372" y="1645634"/>
                  <a:pt x="2693895" y="1628860"/>
                  <a:pt x="2679522" y="1629024"/>
                </a:cubicBezTo>
                <a:cubicBezTo>
                  <a:pt x="2669968" y="1629107"/>
                  <a:pt x="2660277" y="1640437"/>
                  <a:pt x="2652111" y="1642421"/>
                </a:cubicBezTo>
                <a:cubicBezTo>
                  <a:pt x="2604760" y="1653693"/>
                  <a:pt x="2542689" y="1642320"/>
                  <a:pt x="2486325" y="1644180"/>
                </a:cubicBezTo>
                <a:cubicBezTo>
                  <a:pt x="2408112" y="1646860"/>
                  <a:pt x="2335917" y="1645797"/>
                  <a:pt x="2252364" y="1662323"/>
                </a:cubicBezTo>
                <a:cubicBezTo>
                  <a:pt x="2190069" y="1648273"/>
                  <a:pt x="2123526" y="1669134"/>
                  <a:pt x="2053897" y="1672325"/>
                </a:cubicBezTo>
                <a:cubicBezTo>
                  <a:pt x="1965560" y="1676375"/>
                  <a:pt x="1872280" y="1675864"/>
                  <a:pt x="1779263" y="1683595"/>
                </a:cubicBezTo>
                <a:cubicBezTo>
                  <a:pt x="1679431" y="1691898"/>
                  <a:pt x="1579702" y="1711944"/>
                  <a:pt x="1482920" y="1693780"/>
                </a:cubicBezTo>
                <a:cubicBezTo>
                  <a:pt x="1479471" y="1682225"/>
                  <a:pt x="1473506" y="1674883"/>
                  <a:pt x="1467004" y="1668479"/>
                </a:cubicBezTo>
                <a:cubicBezTo>
                  <a:pt x="1456516" y="1667006"/>
                  <a:pt x="1459359" y="1690876"/>
                  <a:pt x="1447726" y="1687196"/>
                </a:cubicBezTo>
                <a:cubicBezTo>
                  <a:pt x="1438397" y="1690344"/>
                  <a:pt x="1443477" y="1668849"/>
                  <a:pt x="1437114" y="1667049"/>
                </a:cubicBezTo>
                <a:cubicBezTo>
                  <a:pt x="1352626" y="1661833"/>
                  <a:pt x="1269090" y="1652361"/>
                  <a:pt x="1190238" y="1640355"/>
                </a:cubicBezTo>
                <a:cubicBezTo>
                  <a:pt x="1176453" y="1640540"/>
                  <a:pt x="1189874" y="1623726"/>
                  <a:pt x="1179679" y="1620149"/>
                </a:cubicBezTo>
                <a:cubicBezTo>
                  <a:pt x="1133872" y="1622582"/>
                  <a:pt x="1067485" y="1608999"/>
                  <a:pt x="1011326" y="1612027"/>
                </a:cubicBezTo>
                <a:cubicBezTo>
                  <a:pt x="988873" y="1613234"/>
                  <a:pt x="963231" y="1608325"/>
                  <a:pt x="940813" y="1603702"/>
                </a:cubicBezTo>
                <a:cubicBezTo>
                  <a:pt x="934797" y="1602435"/>
                  <a:pt x="936617" y="1614175"/>
                  <a:pt x="932543" y="1613092"/>
                </a:cubicBezTo>
                <a:cubicBezTo>
                  <a:pt x="925383" y="1611231"/>
                  <a:pt x="930030" y="1601514"/>
                  <a:pt x="924585" y="1598018"/>
                </a:cubicBezTo>
                <a:cubicBezTo>
                  <a:pt x="923648" y="1597445"/>
                  <a:pt x="911529" y="1598303"/>
                  <a:pt x="905565" y="1597097"/>
                </a:cubicBezTo>
                <a:cubicBezTo>
                  <a:pt x="848089" y="1585357"/>
                  <a:pt x="792123" y="1602557"/>
                  <a:pt x="734420" y="1593721"/>
                </a:cubicBezTo>
                <a:cubicBezTo>
                  <a:pt x="723879" y="1580734"/>
                  <a:pt x="724209" y="1579937"/>
                  <a:pt x="707495" y="1577665"/>
                </a:cubicBezTo>
                <a:cubicBezTo>
                  <a:pt x="694631" y="1575928"/>
                  <a:pt x="696659" y="1579997"/>
                  <a:pt x="685650" y="1586461"/>
                </a:cubicBezTo>
                <a:cubicBezTo>
                  <a:pt x="684809" y="1586942"/>
                  <a:pt x="678641" y="1587744"/>
                  <a:pt x="673715" y="1588537"/>
                </a:cubicBezTo>
                <a:lnTo>
                  <a:pt x="668897" y="1589510"/>
                </a:lnTo>
                <a:lnTo>
                  <a:pt x="667147" y="1584029"/>
                </a:lnTo>
                <a:cubicBezTo>
                  <a:pt x="667431" y="1580748"/>
                  <a:pt x="667999" y="1577164"/>
                  <a:pt x="666768" y="1575681"/>
                </a:cubicBezTo>
                <a:cubicBezTo>
                  <a:pt x="656557" y="1563512"/>
                  <a:pt x="621671" y="1580283"/>
                  <a:pt x="601508" y="1577420"/>
                </a:cubicBezTo>
                <a:cubicBezTo>
                  <a:pt x="576922" y="1573922"/>
                  <a:pt x="549614" y="1555515"/>
                  <a:pt x="520297" y="1558747"/>
                </a:cubicBezTo>
                <a:cubicBezTo>
                  <a:pt x="548992" y="1544632"/>
                  <a:pt x="571807" y="1519147"/>
                  <a:pt x="578742" y="1463410"/>
                </a:cubicBezTo>
                <a:cubicBezTo>
                  <a:pt x="550985" y="1427433"/>
                  <a:pt x="497964" y="1468996"/>
                  <a:pt x="470519" y="1433609"/>
                </a:cubicBezTo>
                <a:cubicBezTo>
                  <a:pt x="404998" y="1452510"/>
                  <a:pt x="322140" y="1453266"/>
                  <a:pt x="247483" y="1447376"/>
                </a:cubicBezTo>
                <a:cubicBezTo>
                  <a:pt x="241587" y="1446169"/>
                  <a:pt x="238813" y="1450996"/>
                  <a:pt x="239108" y="1461673"/>
                </a:cubicBezTo>
                <a:cubicBezTo>
                  <a:pt x="163203" y="1440176"/>
                  <a:pt x="84783" y="1470980"/>
                  <a:pt x="0" y="1459914"/>
                </a:cubicBezTo>
                <a:cubicBezTo>
                  <a:pt x="152557" y="1433059"/>
                  <a:pt x="300207" y="1447213"/>
                  <a:pt x="449072" y="1412911"/>
                </a:cubicBezTo>
                <a:cubicBezTo>
                  <a:pt x="481928" y="1420847"/>
                  <a:pt x="569415" y="1426596"/>
                  <a:pt x="620164" y="1421215"/>
                </a:cubicBezTo>
                <a:cubicBezTo>
                  <a:pt x="650817" y="1417942"/>
                  <a:pt x="665711" y="1377546"/>
                  <a:pt x="651527" y="1319623"/>
                </a:cubicBezTo>
                <a:cubicBezTo>
                  <a:pt x="611911" y="1289167"/>
                  <a:pt x="577721" y="1323447"/>
                  <a:pt x="540287" y="1309294"/>
                </a:cubicBezTo>
                <a:cubicBezTo>
                  <a:pt x="533751" y="1288430"/>
                  <a:pt x="526313" y="1269654"/>
                  <a:pt x="535779" y="1245212"/>
                </a:cubicBezTo>
                <a:cubicBezTo>
                  <a:pt x="613455" y="1219891"/>
                  <a:pt x="702138" y="1251122"/>
                  <a:pt x="764608" y="1207230"/>
                </a:cubicBezTo>
                <a:cubicBezTo>
                  <a:pt x="775304" y="1217866"/>
                  <a:pt x="787771" y="1209869"/>
                  <a:pt x="799924" y="1208967"/>
                </a:cubicBezTo>
                <a:cubicBezTo>
                  <a:pt x="806825" y="1198516"/>
                  <a:pt x="810813" y="1182645"/>
                  <a:pt x="816776" y="1170473"/>
                </a:cubicBezTo>
                <a:cubicBezTo>
                  <a:pt x="814523" y="1159981"/>
                  <a:pt x="808733" y="1155564"/>
                  <a:pt x="809079" y="1140653"/>
                </a:cubicBezTo>
                <a:cubicBezTo>
                  <a:pt x="734925" y="1140427"/>
                  <a:pt x="678351" y="1053766"/>
                  <a:pt x="600884" y="1071602"/>
                </a:cubicBezTo>
                <a:cubicBezTo>
                  <a:pt x="590672" y="1049205"/>
                  <a:pt x="580113" y="1027422"/>
                  <a:pt x="569224" y="1006251"/>
                </a:cubicBezTo>
                <a:cubicBezTo>
                  <a:pt x="544796" y="1011223"/>
                  <a:pt x="508109" y="1007561"/>
                  <a:pt x="476622" y="1021408"/>
                </a:cubicBezTo>
                <a:cubicBezTo>
                  <a:pt x="469272" y="1024416"/>
                  <a:pt x="471541" y="1010956"/>
                  <a:pt x="468716" y="1006292"/>
                </a:cubicBezTo>
                <a:cubicBezTo>
                  <a:pt x="394890" y="1018053"/>
                  <a:pt x="328487" y="1035460"/>
                  <a:pt x="264907" y="1006191"/>
                </a:cubicBezTo>
                <a:cubicBezTo>
                  <a:pt x="320614" y="994349"/>
                  <a:pt x="378835" y="1006947"/>
                  <a:pt x="430833" y="994615"/>
                </a:cubicBezTo>
                <a:cubicBezTo>
                  <a:pt x="439190" y="990299"/>
                  <a:pt x="442466" y="976431"/>
                  <a:pt x="447547" y="965999"/>
                </a:cubicBezTo>
                <a:cubicBezTo>
                  <a:pt x="493769" y="980112"/>
                  <a:pt x="562602" y="962726"/>
                  <a:pt x="618724" y="969394"/>
                </a:cubicBezTo>
                <a:cubicBezTo>
                  <a:pt x="626457" y="951764"/>
                  <a:pt x="628486" y="913782"/>
                  <a:pt x="605895" y="914741"/>
                </a:cubicBezTo>
                <a:cubicBezTo>
                  <a:pt x="612310" y="903124"/>
                  <a:pt x="615621" y="909281"/>
                  <a:pt x="625001" y="910754"/>
                </a:cubicBezTo>
                <a:cubicBezTo>
                  <a:pt x="625261" y="902347"/>
                  <a:pt x="623180" y="897930"/>
                  <a:pt x="619782" y="895742"/>
                </a:cubicBezTo>
                <a:cubicBezTo>
                  <a:pt x="650211" y="893961"/>
                  <a:pt x="655290" y="892735"/>
                  <a:pt x="685042" y="894002"/>
                </a:cubicBezTo>
                <a:cubicBezTo>
                  <a:pt x="690834" y="890259"/>
                  <a:pt x="692862" y="868537"/>
                  <a:pt x="688268" y="859762"/>
                </a:cubicBezTo>
                <a:cubicBezTo>
                  <a:pt x="663144" y="865960"/>
                  <a:pt x="640691" y="847553"/>
                  <a:pt x="617789" y="846550"/>
                </a:cubicBezTo>
                <a:cubicBezTo>
                  <a:pt x="604091" y="845998"/>
                  <a:pt x="594573" y="862238"/>
                  <a:pt x="582244" y="864446"/>
                </a:cubicBezTo>
                <a:cubicBezTo>
                  <a:pt x="576229" y="865552"/>
                  <a:pt x="575830" y="854997"/>
                  <a:pt x="568809" y="853975"/>
                </a:cubicBezTo>
                <a:cubicBezTo>
                  <a:pt x="562358" y="853095"/>
                  <a:pt x="552580" y="867658"/>
                  <a:pt x="546840" y="867658"/>
                </a:cubicBezTo>
                <a:cubicBezTo>
                  <a:pt x="539507" y="867759"/>
                  <a:pt x="536144" y="858863"/>
                  <a:pt x="528012" y="856960"/>
                </a:cubicBezTo>
                <a:cubicBezTo>
                  <a:pt x="499144" y="850252"/>
                  <a:pt x="467571" y="881137"/>
                  <a:pt x="438045" y="877148"/>
                </a:cubicBezTo>
                <a:cubicBezTo>
                  <a:pt x="415228" y="874019"/>
                  <a:pt x="394058" y="839678"/>
                  <a:pt x="367792" y="849230"/>
                </a:cubicBezTo>
                <a:cubicBezTo>
                  <a:pt x="378056" y="818119"/>
                  <a:pt x="396434" y="837958"/>
                  <a:pt x="414170" y="836753"/>
                </a:cubicBezTo>
                <a:cubicBezTo>
                  <a:pt x="472652" y="832663"/>
                  <a:pt x="539507" y="794270"/>
                  <a:pt x="588661" y="796069"/>
                </a:cubicBezTo>
                <a:cubicBezTo>
                  <a:pt x="594539" y="770625"/>
                  <a:pt x="583528" y="761055"/>
                  <a:pt x="578622" y="741561"/>
                </a:cubicBezTo>
                <a:cubicBezTo>
                  <a:pt x="562220" y="748864"/>
                  <a:pt x="551609" y="745018"/>
                  <a:pt x="537721" y="749416"/>
                </a:cubicBezTo>
                <a:cubicBezTo>
                  <a:pt x="530041" y="753936"/>
                  <a:pt x="541483" y="762691"/>
                  <a:pt x="534723" y="768888"/>
                </a:cubicBezTo>
                <a:cubicBezTo>
                  <a:pt x="498243" y="769440"/>
                  <a:pt x="465265" y="781671"/>
                  <a:pt x="423135" y="783144"/>
                </a:cubicBezTo>
                <a:cubicBezTo>
                  <a:pt x="419078" y="764838"/>
                  <a:pt x="408588" y="764838"/>
                  <a:pt x="415627" y="738576"/>
                </a:cubicBezTo>
                <a:cubicBezTo>
                  <a:pt x="409924" y="740375"/>
                  <a:pt x="408518" y="734852"/>
                  <a:pt x="404843" y="733094"/>
                </a:cubicBezTo>
                <a:cubicBezTo>
                  <a:pt x="393747" y="731088"/>
                  <a:pt x="405189" y="739905"/>
                  <a:pt x="401844" y="752626"/>
                </a:cubicBezTo>
                <a:cubicBezTo>
                  <a:pt x="394406" y="722806"/>
                  <a:pt x="379651" y="758516"/>
                  <a:pt x="372161" y="736469"/>
                </a:cubicBezTo>
                <a:cubicBezTo>
                  <a:pt x="322644" y="771117"/>
                  <a:pt x="281448" y="730210"/>
                  <a:pt x="224943" y="768560"/>
                </a:cubicBezTo>
                <a:cubicBezTo>
                  <a:pt x="261752" y="737859"/>
                  <a:pt x="311598" y="731947"/>
                  <a:pt x="361463" y="726078"/>
                </a:cubicBezTo>
                <a:cubicBezTo>
                  <a:pt x="372213" y="725056"/>
                  <a:pt x="359643" y="710800"/>
                  <a:pt x="367168" y="706750"/>
                </a:cubicBezTo>
                <a:cubicBezTo>
                  <a:pt x="381402" y="705378"/>
                  <a:pt x="392151" y="723010"/>
                  <a:pt x="404964" y="723276"/>
                </a:cubicBezTo>
                <a:cubicBezTo>
                  <a:pt x="420760" y="723684"/>
                  <a:pt x="426723" y="706668"/>
                  <a:pt x="440646" y="700510"/>
                </a:cubicBezTo>
                <a:cubicBezTo>
                  <a:pt x="456874" y="693312"/>
                  <a:pt x="475564" y="701697"/>
                  <a:pt x="492365" y="693189"/>
                </a:cubicBezTo>
                <a:cubicBezTo>
                  <a:pt x="508680" y="684986"/>
                  <a:pt x="520973" y="657476"/>
                  <a:pt x="538919" y="670893"/>
                </a:cubicBezTo>
                <a:cubicBezTo>
                  <a:pt x="545368" y="657313"/>
                  <a:pt x="542836" y="645348"/>
                  <a:pt x="555718" y="637308"/>
                </a:cubicBezTo>
                <a:cubicBezTo>
                  <a:pt x="557955" y="620394"/>
                  <a:pt x="541693" y="610657"/>
                  <a:pt x="550847" y="597812"/>
                </a:cubicBezTo>
                <a:cubicBezTo>
                  <a:pt x="560607" y="590633"/>
                  <a:pt x="552216" y="614523"/>
                  <a:pt x="558752" y="612886"/>
                </a:cubicBezTo>
                <a:cubicBezTo>
                  <a:pt x="568427" y="609513"/>
                  <a:pt x="572328" y="595031"/>
                  <a:pt x="578205" y="584376"/>
                </a:cubicBezTo>
                <a:cubicBezTo>
                  <a:pt x="601907" y="599633"/>
                  <a:pt x="625851" y="590122"/>
                  <a:pt x="651597" y="583004"/>
                </a:cubicBezTo>
                <a:cubicBezTo>
                  <a:pt x="659469" y="577317"/>
                  <a:pt x="639998" y="568176"/>
                  <a:pt x="649258" y="558337"/>
                </a:cubicBezTo>
                <a:cubicBezTo>
                  <a:pt x="659520" y="570527"/>
                  <a:pt x="692897" y="563838"/>
                  <a:pt x="701166" y="541218"/>
                </a:cubicBezTo>
                <a:cubicBezTo>
                  <a:pt x="729497" y="553327"/>
                  <a:pt x="745466" y="532279"/>
                  <a:pt x="777160" y="544920"/>
                </a:cubicBezTo>
                <a:cubicBezTo>
                  <a:pt x="787771" y="545575"/>
                  <a:pt x="777992" y="520273"/>
                  <a:pt x="782950" y="520661"/>
                </a:cubicBezTo>
                <a:cubicBezTo>
                  <a:pt x="803185" y="502907"/>
                  <a:pt x="814765" y="515671"/>
                  <a:pt x="837409" y="513461"/>
                </a:cubicBezTo>
                <a:cubicBezTo>
                  <a:pt x="849667" y="494461"/>
                  <a:pt x="873749" y="483744"/>
                  <a:pt x="892059" y="491577"/>
                </a:cubicBezTo>
                <a:cubicBezTo>
                  <a:pt x="892995" y="467645"/>
                  <a:pt x="879020" y="469303"/>
                  <a:pt x="868011" y="465846"/>
                </a:cubicBezTo>
                <a:cubicBezTo>
                  <a:pt x="875085" y="444574"/>
                  <a:pt x="895527" y="469241"/>
                  <a:pt x="903155" y="477362"/>
                </a:cubicBezTo>
                <a:cubicBezTo>
                  <a:pt x="964098" y="456417"/>
                  <a:pt x="1015072" y="399413"/>
                  <a:pt x="1086470" y="392930"/>
                </a:cubicBezTo>
                <a:cubicBezTo>
                  <a:pt x="1097132" y="393789"/>
                  <a:pt x="1101641" y="365029"/>
                  <a:pt x="1111142" y="379451"/>
                </a:cubicBezTo>
                <a:cubicBezTo>
                  <a:pt x="1114592" y="378386"/>
                  <a:pt x="1114020" y="369775"/>
                  <a:pt x="1111281" y="369611"/>
                </a:cubicBezTo>
                <a:cubicBezTo>
                  <a:pt x="1150586" y="353822"/>
                  <a:pt x="1238264" y="380780"/>
                  <a:pt x="1264167" y="323018"/>
                </a:cubicBezTo>
                <a:cubicBezTo>
                  <a:pt x="1275212" y="332651"/>
                  <a:pt x="1260058" y="330156"/>
                  <a:pt x="1266507" y="347665"/>
                </a:cubicBezTo>
                <a:cubicBezTo>
                  <a:pt x="1281627" y="323510"/>
                  <a:pt x="1305709" y="347543"/>
                  <a:pt x="1315886" y="315655"/>
                </a:cubicBezTo>
                <a:cubicBezTo>
                  <a:pt x="1355886" y="307699"/>
                  <a:pt x="1395781" y="334105"/>
                  <a:pt x="1427508" y="301461"/>
                </a:cubicBezTo>
                <a:cubicBezTo>
                  <a:pt x="1436369" y="305388"/>
                  <a:pt x="1447984" y="304611"/>
                  <a:pt x="1451747" y="317394"/>
                </a:cubicBezTo>
                <a:cubicBezTo>
                  <a:pt x="1469172" y="303505"/>
                  <a:pt x="1499947" y="290537"/>
                  <a:pt x="1519746" y="310827"/>
                </a:cubicBezTo>
                <a:cubicBezTo>
                  <a:pt x="1772900" y="257218"/>
                  <a:pt x="2039541" y="277960"/>
                  <a:pt x="2295381" y="230608"/>
                </a:cubicBezTo>
                <a:cubicBezTo>
                  <a:pt x="2356220" y="251369"/>
                  <a:pt x="2430530" y="221037"/>
                  <a:pt x="2488613" y="210462"/>
                </a:cubicBezTo>
                <a:cubicBezTo>
                  <a:pt x="2507425" y="207067"/>
                  <a:pt x="2524798" y="230097"/>
                  <a:pt x="2543053" y="203324"/>
                </a:cubicBezTo>
                <a:cubicBezTo>
                  <a:pt x="2624317" y="198108"/>
                  <a:pt x="2726265" y="208559"/>
                  <a:pt x="2796154" y="176304"/>
                </a:cubicBezTo>
                <a:cubicBezTo>
                  <a:pt x="2850891" y="199293"/>
                  <a:pt x="2909285" y="172112"/>
                  <a:pt x="2967472" y="169861"/>
                </a:cubicBezTo>
                <a:cubicBezTo>
                  <a:pt x="2991293" y="168940"/>
                  <a:pt x="3012793" y="178369"/>
                  <a:pt x="3035333" y="173153"/>
                </a:cubicBezTo>
                <a:cubicBezTo>
                  <a:pt x="3044036" y="171109"/>
                  <a:pt x="3053224" y="161351"/>
                  <a:pt x="3062691" y="159717"/>
                </a:cubicBezTo>
                <a:cubicBezTo>
                  <a:pt x="3100315" y="153314"/>
                  <a:pt x="3139223" y="179617"/>
                  <a:pt x="3176673" y="170168"/>
                </a:cubicBezTo>
                <a:cubicBezTo>
                  <a:pt x="3199299" y="164482"/>
                  <a:pt x="3216549" y="148590"/>
                  <a:pt x="3236749" y="148549"/>
                </a:cubicBezTo>
                <a:cubicBezTo>
                  <a:pt x="3302078" y="148386"/>
                  <a:pt x="3387814" y="167592"/>
                  <a:pt x="3462438" y="139815"/>
                </a:cubicBezTo>
                <a:cubicBezTo>
                  <a:pt x="3481804" y="132615"/>
                  <a:pt x="3501257" y="146749"/>
                  <a:pt x="3519410" y="142596"/>
                </a:cubicBezTo>
                <a:cubicBezTo>
                  <a:pt x="3529415" y="140327"/>
                  <a:pt x="3539366" y="126336"/>
                  <a:pt x="3549612" y="124393"/>
                </a:cubicBezTo>
                <a:cubicBezTo>
                  <a:pt x="3583977" y="117949"/>
                  <a:pt x="3630789" y="130816"/>
                  <a:pt x="3666522" y="120240"/>
                </a:cubicBezTo>
                <a:cubicBezTo>
                  <a:pt x="3684780" y="114861"/>
                  <a:pt x="3703956" y="128280"/>
                  <a:pt x="3723460" y="127932"/>
                </a:cubicBezTo>
                <a:cubicBezTo>
                  <a:pt x="3764882" y="127174"/>
                  <a:pt x="3804012" y="99031"/>
                  <a:pt x="3837649" y="123616"/>
                </a:cubicBezTo>
                <a:cubicBezTo>
                  <a:pt x="3881011" y="95225"/>
                  <a:pt x="3950919" y="98457"/>
                  <a:pt x="4006124" y="121979"/>
                </a:cubicBezTo>
                <a:cubicBezTo>
                  <a:pt x="4008741" y="118503"/>
                  <a:pt x="4010370" y="113265"/>
                  <a:pt x="4011776" y="107519"/>
                </a:cubicBezTo>
                <a:cubicBezTo>
                  <a:pt x="4051790" y="125271"/>
                  <a:pt x="4092639" y="84100"/>
                  <a:pt x="4131460" y="98601"/>
                </a:cubicBezTo>
                <a:cubicBezTo>
                  <a:pt x="4138273" y="99746"/>
                  <a:pt x="4138220" y="87944"/>
                  <a:pt x="4142556" y="84364"/>
                </a:cubicBezTo>
                <a:cubicBezTo>
                  <a:pt x="4162009" y="94100"/>
                  <a:pt x="4175654" y="86984"/>
                  <a:pt x="4194275" y="77082"/>
                </a:cubicBezTo>
                <a:cubicBezTo>
                  <a:pt x="4268950" y="109727"/>
                  <a:pt x="4323895" y="60619"/>
                  <a:pt x="4386987" y="91339"/>
                </a:cubicBezTo>
                <a:cubicBezTo>
                  <a:pt x="4421819" y="54892"/>
                  <a:pt x="4461749" y="75079"/>
                  <a:pt x="4498747" y="67286"/>
                </a:cubicBezTo>
                <a:cubicBezTo>
                  <a:pt x="4508874" y="65158"/>
                  <a:pt x="4518947" y="46444"/>
                  <a:pt x="4528986" y="44174"/>
                </a:cubicBezTo>
                <a:cubicBezTo>
                  <a:pt x="4538538" y="42067"/>
                  <a:pt x="4544243" y="53807"/>
                  <a:pt x="4553259" y="55177"/>
                </a:cubicBezTo>
                <a:cubicBezTo>
                  <a:pt x="4560107" y="56242"/>
                  <a:pt x="4566747" y="46628"/>
                  <a:pt x="4575140" y="46444"/>
                </a:cubicBezTo>
                <a:cubicBezTo>
                  <a:pt x="4586426" y="46158"/>
                  <a:pt x="4598580" y="61825"/>
                  <a:pt x="4610249" y="62828"/>
                </a:cubicBezTo>
                <a:cubicBezTo>
                  <a:pt x="4622005" y="63932"/>
                  <a:pt x="4632320" y="49738"/>
                  <a:pt x="4643018" y="49695"/>
                </a:cubicBezTo>
                <a:cubicBezTo>
                  <a:pt x="4655709" y="49594"/>
                  <a:pt x="4666805" y="65323"/>
                  <a:pt x="4678127" y="66120"/>
                </a:cubicBezTo>
                <a:cubicBezTo>
                  <a:pt x="4708278" y="68308"/>
                  <a:pt x="4734615" y="11897"/>
                  <a:pt x="4770608" y="60803"/>
                </a:cubicBezTo>
                <a:cubicBezTo>
                  <a:pt x="4793858" y="47835"/>
                  <a:pt x="4818670" y="50086"/>
                  <a:pt x="4846966" y="39939"/>
                </a:cubicBezTo>
                <a:cubicBezTo>
                  <a:pt x="4863505" y="34008"/>
                  <a:pt x="4880653" y="18094"/>
                  <a:pt x="4893517" y="17645"/>
                </a:cubicBezTo>
                <a:cubicBezTo>
                  <a:pt x="4901250" y="17317"/>
                  <a:pt x="4910265" y="27463"/>
                  <a:pt x="4917790" y="28629"/>
                </a:cubicBezTo>
                <a:cubicBezTo>
                  <a:pt x="4955363" y="34109"/>
                  <a:pt x="4992864" y="-15265"/>
                  <a:pt x="5032118" y="14517"/>
                </a:cubicBezTo>
                <a:cubicBezTo>
                  <a:pt x="5065504" y="-8225"/>
                  <a:pt x="5112916" y="8342"/>
                  <a:pt x="5152255" y="3687"/>
                </a:cubicBezTo>
                <a:lnTo>
                  <a:pt x="5166472" y="0"/>
                </a:lnTo>
                <a:close/>
              </a:path>
            </a:pathLst>
          </a:custGeom>
          <a:gradFill rotWithShape="1">
            <a:gsLst>
              <a:gs pos="0">
                <a:srgbClr val="FFC92B">
                  <a:alpha val="100000"/>
                </a:srgbClr>
              </a:gs>
              <a:gs pos="100000">
                <a:srgbClr val="F9981E">
                  <a:alpha val="100000"/>
                </a:srgbClr>
              </a:gs>
            </a:gsLst>
            <a:lin ang="0" scaled="1"/>
            <a:tileRect/>
          </a:gradFill>
          <a:ln w="9525">
            <a:noFill/>
          </a:ln>
        </p:spPr>
        <p:txBody>
          <a:bodyPr/>
          <a:p>
            <a:endParaRPr lang="en-US"/>
          </a:p>
        </p:txBody>
      </p:sp>
      <p:sp>
        <p:nvSpPr>
          <p:cNvPr id="51211" name="TextBox 41"/>
          <p:cNvSpPr txBox="1"/>
          <p:nvPr/>
        </p:nvSpPr>
        <p:spPr>
          <a:xfrm>
            <a:off x="4646613" y="3105150"/>
            <a:ext cx="3887787" cy="2008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800" b="1" dirty="0">
                <a:solidFill>
                  <a:schemeClr val="bg1"/>
                </a:solidFill>
                <a:latin typeface="Calibri" panose="020F0502020204030204" pitchFamily="34" charset="0"/>
              </a:rPr>
              <a:t>SAO BĂNG: </a:t>
            </a:r>
            <a:r>
              <a:rPr lang="vi-VN" altLang="en-US" sz="1800" dirty="0">
                <a:latin typeface="Times New Roman" panose="02020603050405020304" pitchFamily="18" charset="0"/>
                <a:cs typeface="Times New Roman" panose="02020603050405020304" pitchFamily="18" charset="0"/>
              </a:rPr>
              <a:t>+ L</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những tia lửa thoáng qua trên bầu trời.</a:t>
            </a:r>
            <a:endParaRPr lang="en-US" altLang="en-US" sz="1400" dirty="0">
              <a:latin typeface="Calibri" panose="020F0502020204030204" pitchFamily="34" charset="0"/>
              <a:cs typeface="Calibri" panose="020F0502020204030204" pitchFamily="34" charset="0"/>
            </a:endParaRPr>
          </a:p>
          <a:p>
            <a:pPr marL="0" lvl="0" indent="0" algn="just">
              <a:lnSpc>
                <a:spcPct val="115000"/>
              </a:lnSpc>
              <a:spcBef>
                <a:spcPct val="0"/>
              </a:spcBef>
              <a:spcAft>
                <a:spcPts val="1000"/>
              </a:spcAft>
              <a:buNone/>
            </a:pPr>
            <a:r>
              <a:rPr lang="vi-VN" altLang="en-US" sz="1800" dirty="0">
                <a:latin typeface="Times New Roman" panose="02020603050405020304" pitchFamily="18" charset="0"/>
                <a:cs typeface="Times New Roman" panose="02020603050405020304" pitchFamily="18" charset="0"/>
              </a:rPr>
              <a:t>+ L</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 đường nhìn thấy của các thiên thạch khi chúng đi v</a:t>
            </a:r>
            <a:r>
              <a:rPr lang="vi-VN" altLang="en-US" sz="1800" dirty="0">
                <a:latin typeface="Times New Roman" panose="02020603050405020304" pitchFamily="18" charset="0"/>
                <a:ea typeface="Times New Roman" panose="02020603050405020304" pitchFamily="18" charset="0"/>
              </a:rPr>
              <a:t>à</a:t>
            </a:r>
            <a:r>
              <a:rPr lang="vi-VN" altLang="en-US" sz="1800" dirty="0">
                <a:latin typeface="Times New Roman" panose="02020603050405020304" pitchFamily="18" charset="0"/>
                <a:cs typeface="Times New Roman" panose="02020603050405020304" pitchFamily="18" charset="0"/>
              </a:rPr>
              <a:t>o khí quyển của Trái Đất.</a:t>
            </a:r>
            <a:endParaRPr lang="en-US" altLang="en-US" sz="1400" dirty="0">
              <a:latin typeface="Calibri" panose="020F0502020204030204" pitchFamily="34" charset="0"/>
              <a:cs typeface="Calibri" panose="020F0502020204030204" pitchFamily="34" charset="0"/>
            </a:endParaRPr>
          </a:p>
          <a:p>
            <a:pPr marL="0" lvl="0" indent="0">
              <a:spcBef>
                <a:spcPct val="0"/>
              </a:spcBef>
              <a:buNone/>
            </a:pPr>
            <a:endParaRPr lang="en-US" altLang="en-US" sz="1800" dirty="0">
              <a:solidFill>
                <a:schemeClr val="bg1"/>
              </a:solidFill>
              <a:latin typeface="Calibri" panose="020F0502020204030204" pitchFamily="34" charset="0"/>
            </a:endParaRPr>
          </a:p>
        </p:txBody>
      </p:sp>
      <p:sp>
        <p:nvSpPr>
          <p:cNvPr id="33" name="Rectangle 32"/>
          <p:cNvSpPr/>
          <p:nvPr/>
        </p:nvSpPr>
        <p:spPr bwMode="auto">
          <a:xfrm>
            <a:off x="3810000" y="2876550"/>
            <a:ext cx="5181600" cy="1716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4" name="Group 44"/>
          <p:cNvGrpSpPr/>
          <p:nvPr/>
        </p:nvGrpSpPr>
        <p:grpSpPr>
          <a:xfrm flipH="1">
            <a:off x="6862763" y="2876550"/>
            <a:ext cx="2128837" cy="2027238"/>
            <a:chOff x="5644336" y="448687"/>
            <a:chExt cx="2395238" cy="1837313"/>
          </a:xfrm>
        </p:grpSpPr>
        <p:sp>
          <p:nvSpPr>
            <p:cNvPr id="35" name="Rectangle: Top Corners Rounded 19"/>
            <p:cNvSpPr/>
            <p:nvPr/>
          </p:nvSpPr>
          <p:spPr>
            <a:xfrm rot="5400000">
              <a:off x="7351367" y="835244"/>
              <a:ext cx="365448" cy="1010966"/>
            </a:xfrm>
            <a:prstGeom prst="round2SameRect">
              <a:avLst>
                <a:gd name="adj1" fmla="val 47836"/>
                <a:gd name="adj2" fmla="val 0"/>
              </a:avLst>
            </a:prstGeom>
            <a:gradFill flip="none" rotWithShape="1">
              <a:gsLst>
                <a:gs pos="0">
                  <a:srgbClr val="FFC92B"/>
                </a:gs>
                <a:gs pos="100000">
                  <a:srgbClr val="F9981E"/>
                </a:gs>
              </a:gsLst>
              <a:lin ang="0" scaled="1"/>
              <a:tileRect/>
            </a:gradFill>
            <a:ln w="9525" cap="flat">
              <a:noFill/>
              <a:prstDash val="solid"/>
              <a:miter/>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
          <p:nvSpPr>
            <p:cNvPr id="36" name="Freeform: Shape 20"/>
            <p:cNvSpPr/>
            <p:nvPr/>
          </p:nvSpPr>
          <p:spPr>
            <a:xfrm rot="5400000">
              <a:off x="5927295" y="1184687"/>
              <a:ext cx="982682" cy="1219946"/>
            </a:xfrm>
            <a:custGeom>
              <a:avLst/>
              <a:gdLst>
                <a:gd name="connsiteX0" fmla="*/ 0 w 1248602"/>
                <a:gd name="connsiteY0" fmla="*/ 401228 h 2278226"/>
                <a:gd name="connsiteX1" fmla="*/ 0 w 1248602"/>
                <a:gd name="connsiteY1" fmla="*/ 25492 h 2278226"/>
                <a:gd name="connsiteX2" fmla="*/ 25492 w 1248602"/>
                <a:gd name="connsiteY2" fmla="*/ 0 h 2278226"/>
                <a:gd name="connsiteX3" fmla="*/ 47660 w 1248602"/>
                <a:gd name="connsiteY3" fmla="*/ 0 h 2278226"/>
                <a:gd name="connsiteX4" fmla="*/ 73152 w 1248602"/>
                <a:gd name="connsiteY4" fmla="*/ 25492 h 2278226"/>
                <a:gd name="connsiteX5" fmla="*/ 73152 w 1248602"/>
                <a:gd name="connsiteY5" fmla="*/ 377974 h 2278226"/>
                <a:gd name="connsiteX6" fmla="*/ 73238 w 1248602"/>
                <a:gd name="connsiteY6" fmla="*/ 378023 h 2278226"/>
                <a:gd name="connsiteX7" fmla="*/ 1236748 w 1248602"/>
                <a:gd name="connsiteY7" fmla="*/ 1854935 h 2278226"/>
                <a:gd name="connsiteX8" fmla="*/ 1237456 w 1248602"/>
                <a:gd name="connsiteY8" fmla="*/ 1857449 h 2278226"/>
                <a:gd name="connsiteX9" fmla="*/ 1241135 w 1248602"/>
                <a:gd name="connsiteY9" fmla="*/ 1858973 h 2278226"/>
                <a:gd name="connsiteX10" fmla="*/ 1248602 w 1248602"/>
                <a:gd name="connsiteY10" fmla="*/ 1876998 h 2278226"/>
                <a:gd name="connsiteX11" fmla="*/ 1248602 w 1248602"/>
                <a:gd name="connsiteY11" fmla="*/ 2252734 h 2278226"/>
                <a:gd name="connsiteX12" fmla="*/ 1223110 w 1248602"/>
                <a:gd name="connsiteY12" fmla="*/ 2278226 h 2278226"/>
                <a:gd name="connsiteX13" fmla="*/ 1213458 w 1248602"/>
                <a:gd name="connsiteY13" fmla="*/ 2278226 h 2278226"/>
                <a:gd name="connsiteX14" fmla="*/ 1200942 w 1248602"/>
                <a:gd name="connsiteY14" fmla="*/ 2278226 h 2278226"/>
                <a:gd name="connsiteX15" fmla="*/ 837722 w 1248602"/>
                <a:gd name="connsiteY15" fmla="*/ 2278226 h 2278226"/>
                <a:gd name="connsiteX16" fmla="*/ 812230 w 1248602"/>
                <a:gd name="connsiteY16" fmla="*/ 2252734 h 2278226"/>
                <a:gd name="connsiteX17" fmla="*/ 812230 w 1248602"/>
                <a:gd name="connsiteY17" fmla="*/ 2230566 h 2278226"/>
                <a:gd name="connsiteX18" fmla="*/ 837722 w 1248602"/>
                <a:gd name="connsiteY18" fmla="*/ 2205074 h 2278226"/>
                <a:gd name="connsiteX19" fmla="*/ 1175450 w 1248602"/>
                <a:gd name="connsiteY19" fmla="*/ 2205074 h 2278226"/>
                <a:gd name="connsiteX20" fmla="*/ 1175450 w 1248602"/>
                <a:gd name="connsiteY20" fmla="*/ 1895334 h 2278226"/>
                <a:gd name="connsiteX21" fmla="*/ 15776 w 1248602"/>
                <a:gd name="connsiteY21" fmla="*/ 423292 h 2278226"/>
                <a:gd name="connsiteX22" fmla="*/ 15586 w 1248602"/>
                <a:gd name="connsiteY22" fmla="*/ 422617 h 2278226"/>
                <a:gd name="connsiteX23" fmla="*/ 7467 w 1248602"/>
                <a:gd name="connsiteY23" fmla="*/ 419254 h 2278226"/>
                <a:gd name="connsiteX24" fmla="*/ 0 w 1248602"/>
                <a:gd name="connsiteY24" fmla="*/ 401228 h 227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48602" h="2278226">
                  <a:moveTo>
                    <a:pt x="0" y="401228"/>
                  </a:moveTo>
                  <a:lnTo>
                    <a:pt x="0" y="25492"/>
                  </a:lnTo>
                  <a:cubicBezTo>
                    <a:pt x="0" y="11413"/>
                    <a:pt x="11413" y="0"/>
                    <a:pt x="25492" y="0"/>
                  </a:cubicBezTo>
                  <a:lnTo>
                    <a:pt x="47660" y="0"/>
                  </a:lnTo>
                  <a:cubicBezTo>
                    <a:pt x="61739" y="0"/>
                    <a:pt x="73152" y="11413"/>
                    <a:pt x="73152" y="25492"/>
                  </a:cubicBezTo>
                  <a:lnTo>
                    <a:pt x="73152" y="377974"/>
                  </a:lnTo>
                  <a:lnTo>
                    <a:pt x="73238" y="378023"/>
                  </a:lnTo>
                  <a:lnTo>
                    <a:pt x="1236748" y="1854935"/>
                  </a:lnTo>
                  <a:lnTo>
                    <a:pt x="1237456" y="1857449"/>
                  </a:lnTo>
                  <a:lnTo>
                    <a:pt x="1241135" y="1858973"/>
                  </a:lnTo>
                  <a:cubicBezTo>
                    <a:pt x="1245748" y="1863586"/>
                    <a:pt x="1248602" y="1869959"/>
                    <a:pt x="1248602" y="1876998"/>
                  </a:cubicBezTo>
                  <a:lnTo>
                    <a:pt x="1248602" y="2252734"/>
                  </a:lnTo>
                  <a:cubicBezTo>
                    <a:pt x="1248602" y="2266813"/>
                    <a:pt x="1237189" y="2278226"/>
                    <a:pt x="1223110" y="2278226"/>
                  </a:cubicBezTo>
                  <a:lnTo>
                    <a:pt x="1213458" y="2278226"/>
                  </a:lnTo>
                  <a:lnTo>
                    <a:pt x="1200942" y="2278226"/>
                  </a:lnTo>
                  <a:lnTo>
                    <a:pt x="837722" y="2278226"/>
                  </a:lnTo>
                  <a:cubicBezTo>
                    <a:pt x="823643" y="2278226"/>
                    <a:pt x="812230" y="2266813"/>
                    <a:pt x="812230" y="2252734"/>
                  </a:cubicBezTo>
                  <a:lnTo>
                    <a:pt x="812230" y="2230566"/>
                  </a:lnTo>
                  <a:cubicBezTo>
                    <a:pt x="812230" y="2216487"/>
                    <a:pt x="823643" y="2205074"/>
                    <a:pt x="837722" y="2205074"/>
                  </a:cubicBezTo>
                  <a:lnTo>
                    <a:pt x="1175450" y="2205074"/>
                  </a:lnTo>
                  <a:lnTo>
                    <a:pt x="1175450" y="1895334"/>
                  </a:lnTo>
                  <a:lnTo>
                    <a:pt x="15776" y="423292"/>
                  </a:lnTo>
                  <a:lnTo>
                    <a:pt x="15586" y="422617"/>
                  </a:lnTo>
                  <a:lnTo>
                    <a:pt x="7467" y="419254"/>
                  </a:lnTo>
                  <a:cubicBezTo>
                    <a:pt x="2853" y="414641"/>
                    <a:pt x="0" y="408268"/>
                    <a:pt x="0" y="401228"/>
                  </a:cubicBezTo>
                  <a:close/>
                </a:path>
              </a:pathLst>
            </a:custGeom>
            <a:ln>
              <a:noFill/>
            </a:ln>
          </p:spPr>
          <p:style>
            <a:lnRef idx="2">
              <a:schemeClr val="dk1">
                <a:shade val="15000"/>
              </a:schemeClr>
            </a:lnRef>
            <a:fillRef idx="1">
              <a:schemeClr val="dk1"/>
            </a:fillRef>
            <a:effectRef idx="0">
              <a:schemeClr val="dk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217" name="Rectangle: Rounded Corners 21"/>
            <p:cNvSpPr/>
            <p:nvPr/>
          </p:nvSpPr>
          <p:spPr>
            <a:xfrm>
              <a:off x="5644336" y="448687"/>
              <a:ext cx="478060" cy="1587233"/>
            </a:xfrm>
            <a:prstGeom prst="roundRect">
              <a:avLst>
                <a:gd name="adj" fmla="val 16667"/>
              </a:avLst>
            </a:prstGeom>
            <a:gradFill rotWithShape="1">
              <a:gsLst>
                <a:gs pos="0">
                  <a:srgbClr val="F9981E">
                    <a:alpha val="100000"/>
                  </a:srgbClr>
                </a:gs>
                <a:gs pos="1399">
                  <a:srgbClr val="F9981E">
                    <a:alpha val="100000"/>
                  </a:srgbClr>
                </a:gs>
                <a:gs pos="46001">
                  <a:srgbClr val="FFC92B">
                    <a:alpha val="100000"/>
                  </a:srgbClr>
                </a:gs>
                <a:gs pos="100000">
                  <a:srgbClr val="F9981E">
                    <a:alpha val="100000"/>
                  </a:srgbClr>
                </a:gs>
              </a:gsLst>
              <a:lin ang="0" scaled="1"/>
              <a:tileRect/>
            </a:grad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Calibri" panose="020F0502020204030204" pitchFamily="34" charset="0"/>
              </a:endParaRPr>
            </a:p>
          </p:txBody>
        </p:sp>
        <p:sp>
          <p:nvSpPr>
            <p:cNvPr id="51218" name="Rectangle: Rounded Corners 22"/>
            <p:cNvSpPr/>
            <p:nvPr/>
          </p:nvSpPr>
          <p:spPr>
            <a:xfrm>
              <a:off x="6944625" y="1073230"/>
              <a:ext cx="111334" cy="539552"/>
            </a:xfrm>
            <a:prstGeom prst="roundRect">
              <a:avLst>
                <a:gd name="adj" fmla="val 50000"/>
              </a:avLst>
            </a:prstGeom>
            <a:gradFill rotWithShape="1">
              <a:gsLst>
                <a:gs pos="0">
                  <a:srgbClr val="FFC92B"/>
                </a:gs>
                <a:gs pos="100000">
                  <a:srgbClr val="F9981E"/>
                </a:gs>
              </a:gsLst>
              <a:lin ang="0" scaled="1"/>
              <a:tileRect/>
            </a:gradFill>
            <a:ln w="9525">
              <a:noFill/>
            </a:ln>
          </p:spPr>
          <p:txBody>
            <a:bodyPr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endParaRPr lang="en-US" altLang="en-US" sz="1800" dirty="0">
                <a:latin typeface="Calibri" panose="020F0502020204030204" pitchFamily="34" charset="0"/>
              </a:endParaRPr>
            </a:p>
          </p:txBody>
        </p:sp>
      </p:grpSp>
      <p:sp>
        <p:nvSpPr>
          <p:cNvPr id="19" name="Rounded Rectangle 18"/>
          <p:cNvSpPr/>
          <p:nvPr/>
        </p:nvSpPr>
        <p:spPr>
          <a:xfrm>
            <a:off x="-228600" y="-95250"/>
            <a:ext cx="9372600"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2.77778E-7 4.00741E-6 L -0.46684 0.00308 " pathEditMode="relative" rAng="0" ptsTypes="AA">
                                      <p:cBhvr>
                                        <p:cTn id="11" dur="2000" fill="hold"/>
                                        <p:tgtEl>
                                          <p:spTgt spid="34"/>
                                        </p:tgtEl>
                                        <p:attrNameLst>
                                          <p:attrName>ppt_x</p:attrName>
                                          <p:attrName>ppt_y</p:attrName>
                                        </p:attrNameLst>
                                      </p:cBhvr>
                                      <p:rCtr x="-23400" y="200"/>
                                    </p:animMotion>
                                  </p:childTnLst>
                                </p:cTn>
                              </p:par>
                              <p:par>
                                <p:cTn id="12" presetID="35" presetClass="path" presetSubtype="0" accel="50000" decel="50000" fill="hold" grpId="0" nodeType="withEffect">
                                  <p:stCondLst>
                                    <p:cond delay="0"/>
                                  </p:stCondLst>
                                  <p:childTnLst>
                                    <p:animMotion origin="layout" path="M 0.08333 0.0037 L -0.475 0.0037 " pathEditMode="relative" rAng="0" ptsTypes="AA">
                                      <p:cBhvr>
                                        <p:cTn id="13" dur="2000" fill="hold"/>
                                        <p:tgtEl>
                                          <p:spTgt spid="33"/>
                                        </p:tgtEl>
                                        <p:attrNameLst>
                                          <p:attrName>ppt_x</p:attrName>
                                          <p:attrName>ppt_y</p:attrName>
                                        </p:attrNameLst>
                                      </p:cBhvr>
                                      <p:rCtr x="-2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09600" y="11239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228600" y="7429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15049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2230" name="Rectangle 1"/>
          <p:cNvSpPr/>
          <p:nvPr/>
        </p:nvSpPr>
        <p:spPr>
          <a:xfrm>
            <a:off x="550863" y="1885950"/>
            <a:ext cx="4783137" cy="446088"/>
          </a:xfrm>
          <a:prstGeom prst="rect">
            <a:avLst/>
          </a:prstGeom>
          <a:noFill/>
          <a:ln w="9525">
            <a:noFill/>
          </a:ln>
        </p:spPr>
        <p:txBody>
          <a:bodyPr wrap="none">
            <a:spAutoFit/>
          </a:bodyPr>
          <a:p>
            <a:pPr algn="just">
              <a:lnSpc>
                <a:spcPct val="115000"/>
              </a:lnSpc>
              <a:spcAft>
                <a:spcPts val="1000"/>
              </a:spcAft>
              <a:buNone/>
            </a:pPr>
            <a:r>
              <a:rPr lang="vi-VN" altLang="en-US" sz="2000" b="1" i="1" dirty="0">
                <a:solidFill>
                  <a:srgbClr val="FFFF00"/>
                </a:solidFill>
                <a:latin typeface="Times New Roman" panose="02020603050405020304" pitchFamily="18" charset="0"/>
                <a:cs typeface="Times New Roman" panose="02020603050405020304" pitchFamily="18" charset="0"/>
              </a:rPr>
              <a:t>a. Giới thiệu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lí giải hiện tượng sao băng</a:t>
            </a:r>
            <a:r>
              <a:rPr lang="vi-VN" altLang="en-US"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14" name="TextBox 13"/>
          <p:cNvSpPr txBox="1"/>
          <p:nvPr/>
        </p:nvSpPr>
        <p:spPr>
          <a:xfrm>
            <a:off x="533400" y="2157413"/>
            <a:ext cx="5867400" cy="777875"/>
          </a:xfrm>
          <a:prstGeom prst="rect">
            <a:avLst/>
          </a:prstGeom>
          <a:noFill/>
          <a:ln w="9525">
            <a:noFill/>
          </a:ln>
        </p:spPr>
        <p:txBody>
          <a:bodyPr>
            <a:spAutoFit/>
          </a:bodyPr>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b.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pic>
        <p:nvPicPr>
          <p:cNvPr id="15" name="Content Placeholder 7"/>
          <p:cNvPicPr>
            <a:picLocks noChangeAspect="1"/>
          </p:cNvPicPr>
          <p:nvPr/>
        </p:nvPicPr>
        <p:blipFill>
          <a:blip r:embed="rId2"/>
          <a:stretch>
            <a:fillRect/>
          </a:stretch>
        </p:blipFill>
        <p:spPr>
          <a:xfrm>
            <a:off x="6400800" y="722313"/>
            <a:ext cx="2743200" cy="1925637"/>
          </a:xfrm>
          <a:prstGeom prst="rect">
            <a:avLst/>
          </a:prstGeom>
          <a:noFill/>
          <a:ln w="9525">
            <a:noFill/>
          </a:ln>
        </p:spPr>
      </p:pic>
      <p:graphicFrame>
        <p:nvGraphicFramePr>
          <p:cNvPr id="52233" name="Table 52232"/>
          <p:cNvGraphicFramePr/>
          <p:nvPr/>
        </p:nvGraphicFramePr>
        <p:xfrm>
          <a:off x="0" y="3900488"/>
          <a:ext cx="9144000" cy="1185862"/>
        </p:xfrm>
        <a:graphic>
          <a:graphicData uri="http://schemas.openxmlformats.org/drawingml/2006/table">
            <a:tbl>
              <a:tblPr/>
              <a:tblGrid>
                <a:gridCol w="1641475"/>
                <a:gridCol w="7502525"/>
              </a:tblGrid>
              <a:tr h="5937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500" b="1" i="1" dirty="0">
                          <a:solidFill>
                            <a:srgbClr val="0000CC"/>
                          </a:solidFill>
                          <a:latin typeface="Times New Roman" panose="02020603050405020304" pitchFamily="18" charset="0"/>
                          <a:cs typeface="Times New Roman" panose="02020603050405020304" pitchFamily="18" charset="0"/>
                        </a:rPr>
                        <a:t>Nguyên nhân xuất hiện</a:t>
                      </a:r>
                      <a:endParaRPr lang="en-US" altLang="en-US" sz="15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95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500" b="1" i="1" dirty="0">
                          <a:solidFill>
                            <a:srgbClr val="0000CC"/>
                          </a:solidFill>
                          <a:latin typeface="Times New Roman" panose="02020603050405020304" pitchFamily="18" charset="0"/>
                          <a:cs typeface="Times New Roman" panose="02020603050405020304" pitchFamily="18" charset="0"/>
                        </a:rPr>
                        <a:t>Chu kì</a:t>
                      </a:r>
                      <a:endParaRPr lang="en-US" altLang="en-US" sz="15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2968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500" b="1" i="1" dirty="0">
                          <a:solidFill>
                            <a:srgbClr val="0000CC"/>
                          </a:solidFill>
                          <a:latin typeface="Times New Roman" panose="02020603050405020304" pitchFamily="18" charset="0"/>
                          <a:cs typeface="Times New Roman" panose="02020603050405020304" pitchFamily="18" charset="0"/>
                        </a:rPr>
                        <a:t>Cách xem</a:t>
                      </a:r>
                      <a:endParaRPr lang="en-US" altLang="en-US" sz="15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100" i="1"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xEl>
                                              <p:charRg st="0" end="77"/>
                                            </p:txEl>
                                          </p:spTgt>
                                        </p:tgtEl>
                                        <p:attrNameLst>
                                          <p:attrName>style.visibility</p:attrName>
                                        </p:attrNameLst>
                                      </p:cBhvr>
                                      <p:to>
                                        <p:strVal val="visible"/>
                                      </p:to>
                                    </p:set>
                                    <p:animEffect transition="in" filter="circle(in)">
                                      <p:cBhvr>
                                        <p:cTn id="7" dur="2000"/>
                                        <p:tgtEl>
                                          <p:spTgt spid="14">
                                            <p:txEl>
                                              <p:charRg st="0" end="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2233"/>
                                        </p:tgtEl>
                                        <p:attrNameLst>
                                          <p:attrName>style.visibility</p:attrName>
                                        </p:attrNameLst>
                                      </p:cBhvr>
                                      <p:to>
                                        <p:strVal val="visible"/>
                                      </p:to>
                                    </p:set>
                                    <p:animEffect transition="in" filter="barn(inVertical)">
                                      <p:cBhvr>
                                        <p:cTn id="17" dur="5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09600" y="8953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228600" y="5905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III. ĐỌC VÀ TÌM HIỂU CHI TIẾT:</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12763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3254" name="Rectangle 1"/>
          <p:cNvSpPr/>
          <p:nvPr/>
        </p:nvSpPr>
        <p:spPr>
          <a:xfrm>
            <a:off x="550863" y="1668463"/>
            <a:ext cx="4783137" cy="446087"/>
          </a:xfrm>
          <a:prstGeom prst="rect">
            <a:avLst/>
          </a:prstGeom>
          <a:noFill/>
          <a:ln w="9525">
            <a:noFill/>
          </a:ln>
        </p:spPr>
        <p:txBody>
          <a:bodyPr wrap="none">
            <a:spAutoFit/>
          </a:bodyPr>
          <a:p>
            <a:pPr algn="just">
              <a:lnSpc>
                <a:spcPct val="115000"/>
              </a:lnSpc>
              <a:spcAft>
                <a:spcPts val="1000"/>
              </a:spcAft>
              <a:buNone/>
            </a:pPr>
            <a:r>
              <a:rPr lang="vi-VN" altLang="en-US" sz="2000" b="1" i="1" dirty="0">
                <a:solidFill>
                  <a:srgbClr val="FFFF00"/>
                </a:solidFill>
                <a:latin typeface="Times New Roman" panose="02020603050405020304" pitchFamily="18" charset="0"/>
                <a:cs typeface="Times New Roman" panose="02020603050405020304" pitchFamily="18" charset="0"/>
              </a:rPr>
              <a:t>a. Giới thiệu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lí giải hiện tượng sao băng</a:t>
            </a:r>
            <a:r>
              <a:rPr lang="vi-VN" altLang="en-US"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53255" name="TextBox 13"/>
          <p:cNvSpPr txBox="1"/>
          <p:nvPr/>
        </p:nvSpPr>
        <p:spPr>
          <a:xfrm>
            <a:off x="533400" y="2038350"/>
            <a:ext cx="5867400" cy="777875"/>
          </a:xfrm>
          <a:prstGeom prst="rect">
            <a:avLst/>
          </a:prstGeom>
          <a:noFill/>
          <a:ln w="9525">
            <a:noFill/>
          </a:ln>
        </p:spPr>
        <p:txBody>
          <a:bodyPr>
            <a:spAutoFit/>
          </a:bodyPr>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b.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pic>
        <p:nvPicPr>
          <p:cNvPr id="53256" name="Content Placeholder 7"/>
          <p:cNvPicPr>
            <a:picLocks noChangeAspect="1"/>
          </p:cNvPicPr>
          <p:nvPr/>
        </p:nvPicPr>
        <p:blipFill>
          <a:blip r:embed="rId2"/>
          <a:stretch>
            <a:fillRect/>
          </a:stretch>
        </p:blipFill>
        <p:spPr>
          <a:xfrm>
            <a:off x="6400800" y="722313"/>
            <a:ext cx="2743200" cy="1925637"/>
          </a:xfrm>
          <a:prstGeom prst="rect">
            <a:avLst/>
          </a:prstGeom>
          <a:noFill/>
          <a:ln w="9525">
            <a:noFill/>
          </a:ln>
        </p:spPr>
      </p:pic>
      <p:graphicFrame>
        <p:nvGraphicFramePr>
          <p:cNvPr id="53257" name="Table 53256"/>
          <p:cNvGraphicFramePr/>
          <p:nvPr/>
        </p:nvGraphicFramePr>
        <p:xfrm>
          <a:off x="0" y="2936875"/>
          <a:ext cx="9144000" cy="2168525"/>
        </p:xfrm>
        <a:graphic>
          <a:graphicData uri="http://schemas.openxmlformats.org/drawingml/2006/table">
            <a:tbl>
              <a:tblPr/>
              <a:tblGrid>
                <a:gridCol w="1690688"/>
                <a:gridCol w="7453312"/>
              </a:tblGrid>
              <a:tr h="7318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lnSpc>
                          <a:spcPct val="115000"/>
                        </a:lnSpc>
                        <a:buNone/>
                      </a:pPr>
                      <a:r>
                        <a:rPr lang="en-US" altLang="en-US" sz="1700" b="1" i="1" dirty="0">
                          <a:solidFill>
                            <a:srgbClr val="0000CC"/>
                          </a:solidFill>
                          <a:latin typeface="Times New Roman" panose="02020603050405020304" pitchFamily="18" charset="0"/>
                          <a:cs typeface="Times New Roman" panose="02020603050405020304" pitchFamily="18" charset="0"/>
                        </a:rPr>
                        <a:t>Nguyên nhân xuất hiện</a:t>
                      </a:r>
                      <a:endParaRPr lang="en-US" altLang="en-US" sz="17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en-US" altLang="en-US" sz="1100" i="1" dirty="0">
                          <a:latin typeface="Times New Roman" panose="02020603050405020304" pitchFamily="18" charset="0"/>
                          <a:cs typeface="Times New Roman" panose="02020603050405020304" pitchFamily="18" charset="0"/>
                        </a:rPr>
                        <a:t> </a:t>
                      </a:r>
                      <a:r>
                        <a:rPr lang="vi-VN" altLang="en-US" sz="1500" dirty="0">
                          <a:latin typeface="Times New Roman" panose="02020603050405020304" pitchFamily="18" charset="0"/>
                          <a:cs typeface="Times New Roman" panose="02020603050405020304" pitchFamily="18" charset="0"/>
                        </a:rPr>
                        <a:t>S</a:t>
                      </a:r>
                      <a:r>
                        <a:rPr lang="vi-VN" altLang="en-US" sz="1600" dirty="0">
                          <a:latin typeface="Times New Roman" panose="02020603050405020304" pitchFamily="18" charset="0"/>
                          <a:cs typeface="Times New Roman" panose="02020603050405020304" pitchFamily="18" charset="0"/>
                        </a:rPr>
                        <a:t>ao chổi l</a:t>
                      </a:r>
                      <a:r>
                        <a:rPr lang="vi-VN" altLang="en-US" sz="1600" dirty="0">
                          <a:latin typeface="Times New Roman" panose="02020603050405020304" pitchFamily="18" charset="0"/>
                          <a:ea typeface="Times New Roman" panose="02020603050405020304" pitchFamily="18" charset="0"/>
                        </a:rPr>
                        <a:t>à</a:t>
                      </a:r>
                      <a:r>
                        <a:rPr lang="vi-VN" altLang="en-US" sz="1600" dirty="0">
                          <a:latin typeface="Times New Roman" panose="02020603050405020304" pitchFamily="18" charset="0"/>
                          <a:cs typeface="Times New Roman" panose="02020603050405020304" pitchFamily="18" charset="0"/>
                        </a:rPr>
                        <a:t> nguyên nhân chính xuất hiện mưa sao băng. Khi ngôi sao chổi đi qua gần Trái Đất, các bụi khí của nó sẽ bay v</a:t>
                      </a:r>
                      <a:r>
                        <a:rPr lang="vi-VN" altLang="en-US" sz="1600" dirty="0">
                          <a:latin typeface="Times New Roman" panose="02020603050405020304" pitchFamily="18" charset="0"/>
                          <a:ea typeface="Times New Roman" panose="02020603050405020304" pitchFamily="18" charset="0"/>
                        </a:rPr>
                        <a:t>à</a:t>
                      </a:r>
                      <a:r>
                        <a:rPr lang="vi-VN" altLang="en-US" sz="1600" dirty="0">
                          <a:latin typeface="Times New Roman" panose="02020603050405020304" pitchFamily="18" charset="0"/>
                          <a:cs typeface="Times New Roman" panose="02020603050405020304" pitchFamily="18" charset="0"/>
                        </a:rPr>
                        <a:t>o khí quyển l</a:t>
                      </a:r>
                      <a:r>
                        <a:rPr lang="vi-VN" altLang="en-US" sz="1600" dirty="0">
                          <a:latin typeface="Times New Roman" panose="02020603050405020304" pitchFamily="18" charset="0"/>
                          <a:ea typeface="Times New Roman" panose="02020603050405020304" pitchFamily="18" charset="0"/>
                        </a:rPr>
                        <a:t>à</a:t>
                      </a:r>
                      <a:r>
                        <a:rPr lang="vi-VN" altLang="en-US" sz="1600" dirty="0">
                          <a:latin typeface="Times New Roman" panose="02020603050405020304" pitchFamily="18" charset="0"/>
                          <a:cs typeface="Times New Roman" panose="02020603050405020304" pitchFamily="18" charset="0"/>
                        </a:rPr>
                        <a:t>m xuất hiện nhiều sao băng nhỏ - mưa sao băng.</a:t>
                      </a:r>
                      <a:endParaRPr lang="en-US" altLang="en-US" sz="1600" dirty="0">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r>
              <a:tr h="2968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700" b="1" i="1" dirty="0">
                          <a:solidFill>
                            <a:srgbClr val="0000CC"/>
                          </a:solidFill>
                          <a:latin typeface="Times New Roman" panose="02020603050405020304" pitchFamily="18" charset="0"/>
                          <a:cs typeface="Times New Roman" panose="02020603050405020304" pitchFamily="18" charset="0"/>
                        </a:rPr>
                        <a:t>Chu kì</a:t>
                      </a:r>
                      <a:endParaRPr lang="en-US" altLang="en-US" sz="17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en-US" altLang="en-US" sz="1600" i="1" dirty="0">
                          <a:latin typeface="Times New Roman" panose="02020603050405020304" pitchFamily="18" charset="0"/>
                          <a:cs typeface="Times New Roman" panose="02020603050405020304" pitchFamily="18" charset="0"/>
                        </a:rPr>
                        <a:t> </a:t>
                      </a:r>
                      <a:r>
                        <a:rPr lang="vi-VN" altLang="en-US" sz="1600" dirty="0">
                          <a:latin typeface="Times New Roman" panose="02020603050405020304" pitchFamily="18" charset="0"/>
                          <a:cs typeface="Times New Roman" panose="02020603050405020304" pitchFamily="18" charset="0"/>
                        </a:rPr>
                        <a:t>1 năm.</a:t>
                      </a:r>
                      <a:endParaRPr lang="en-US" altLang="en-US" sz="16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r>
              <a:tr h="11398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700" b="1" i="1" dirty="0">
                          <a:solidFill>
                            <a:srgbClr val="0000CC"/>
                          </a:solidFill>
                          <a:latin typeface="Times New Roman" panose="02020603050405020304" pitchFamily="18" charset="0"/>
                          <a:cs typeface="Times New Roman" panose="02020603050405020304" pitchFamily="18" charset="0"/>
                        </a:rPr>
                        <a:t>Cách xem</a:t>
                      </a:r>
                      <a:endParaRPr lang="en-US" altLang="en-US" sz="17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buNone/>
                      </a:pPr>
                      <a:r>
                        <a:rPr lang="en-US" altLang="en-US" sz="1100" i="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X</a:t>
                      </a:r>
                      <a:r>
                        <a:rPr lang="vi-VN" altLang="en-US" sz="1600" dirty="0">
                          <a:latin typeface="Times New Roman" panose="02020603050405020304" pitchFamily="18" charset="0"/>
                          <a:cs typeface="Times New Roman" panose="02020603050405020304" pitchFamily="18" charset="0"/>
                        </a:rPr>
                        <a:t>ác định hướng của các chòm sao (nơi có thể nhìn chòm sao thì có thể thấy được mưa sao băng).</a:t>
                      </a:r>
                      <a:endParaRPr lang="en-US" altLang="en-US" sz="1600" dirty="0">
                        <a:latin typeface="Calibri" panose="020F0502020204030204" pitchFamily="34" charset="0"/>
                        <a:cs typeface="Calibri" panose="020F0502020204030204" pitchFamily="34" charset="0"/>
                      </a:endParaRPr>
                    </a:p>
                    <a:p>
                      <a:pPr lvl="0" algn="just" eaLnBrk="1" hangingPunct="1">
                        <a:buNone/>
                      </a:pPr>
                      <a:r>
                        <a:rPr lang="vi-VN" altLang="en-US" sz="1600" dirty="0">
                          <a:latin typeface="Times New Roman" panose="02020603050405020304" pitchFamily="18" charset="0"/>
                          <a:cs typeface="Times New Roman" panose="02020603050405020304" pitchFamily="18" charset="0"/>
                        </a:rPr>
                        <a:t>+ Gần xích đạo Trái Đất → dễ quan sát.</a:t>
                      </a:r>
                      <a:endParaRPr lang="en-US" altLang="en-US" sz="1600" dirty="0">
                        <a:latin typeface="Calibri" panose="020F0502020204030204" pitchFamily="34" charset="0"/>
                        <a:cs typeface="Calibri" panose="020F0502020204030204" pitchFamily="34" charset="0"/>
                      </a:endParaRPr>
                    </a:p>
                    <a:p>
                      <a:pPr lvl="0" algn="just" eaLnBrk="1" hangingPunct="1">
                        <a:buNone/>
                      </a:pPr>
                      <a:r>
                        <a:rPr lang="vi-VN" altLang="en-US" sz="1600" dirty="0">
                          <a:latin typeface="Times New Roman" panose="02020603050405020304" pitchFamily="18" charset="0"/>
                          <a:cs typeface="Times New Roman" panose="02020603050405020304" pitchFamily="18" charset="0"/>
                        </a:rPr>
                        <a:t>+ Xa về hai cực → khó quan sát.</a:t>
                      </a:r>
                      <a:endParaRPr lang="en-US" altLang="en-US" sz="16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DAEDEF"/>
                    </a:solidFill>
                  </a:tcPr>
                </a:tc>
              </a:tr>
            </a:tbl>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p:cTn id="7" dur="1000" fill="hold"/>
                                        <p:tgtEl>
                                          <p:spTgt spid="53257"/>
                                        </p:tgtEl>
                                        <p:attrNameLst>
                                          <p:attrName>ppt_w</p:attrName>
                                        </p:attrNameLst>
                                      </p:cBhvr>
                                      <p:tavLst>
                                        <p:tav tm="0">
                                          <p:val>
                                            <p:fltVal val="0.000000"/>
                                          </p:val>
                                        </p:tav>
                                        <p:tav tm="100000">
                                          <p:val>
                                            <p:strVal val="#ppt_w"/>
                                          </p:val>
                                        </p:tav>
                                      </p:tavLst>
                                    </p:anim>
                                    <p:anim calcmode="lin" valueType="num">
                                      <p:cBhvr>
                                        <p:cTn id="8" dur="1000" fill="hold"/>
                                        <p:tgtEl>
                                          <p:spTgt spid="53257"/>
                                        </p:tgtEl>
                                        <p:attrNameLst>
                                          <p:attrName>ppt_h</p:attrName>
                                        </p:attrNameLst>
                                      </p:cBhvr>
                                      <p:tavLst>
                                        <p:tav tm="0">
                                          <p:val>
                                            <p:fltVal val="0.000000"/>
                                          </p:val>
                                        </p:tav>
                                        <p:tav tm="100000">
                                          <p:val>
                                            <p:strVal val="#ppt_h"/>
                                          </p:val>
                                        </p:tav>
                                      </p:tavLst>
                                    </p:anim>
                                    <p:anim calcmode="lin" valueType="num">
                                      <p:cBhvr>
                                        <p:cTn id="9" dur="1000" fill="hold"/>
                                        <p:tgtEl>
                                          <p:spTgt spid="53257"/>
                                        </p:tgtEl>
                                        <p:attrNameLst>
                                          <p:attrName>style.rotation</p:attrName>
                                        </p:attrNameLst>
                                      </p:cBhvr>
                                      <p:tavLst>
                                        <p:tav tm="0">
                                          <p:val>
                                            <p:fltVal val="90.000000"/>
                                          </p:val>
                                        </p:tav>
                                        <p:tav tm="100000">
                                          <p:val>
                                            <p:fltVal val="0.000000"/>
                                          </p:val>
                                        </p:tav>
                                      </p:tavLst>
                                    </p:anim>
                                    <p:animEffect transition="in" filter="fade">
                                      <p:cBhvr>
                                        <p:cTn id="10" dur="1000"/>
                                        <p:tgtEl>
                                          <p:spTgt spid="53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09600" y="590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971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4277" name="Rectangle 1"/>
          <p:cNvSpPr/>
          <p:nvPr/>
        </p:nvSpPr>
        <p:spPr>
          <a:xfrm>
            <a:off x="550863" y="1428750"/>
            <a:ext cx="4783137" cy="446088"/>
          </a:xfrm>
          <a:prstGeom prst="rect">
            <a:avLst/>
          </a:prstGeom>
          <a:noFill/>
          <a:ln w="9525">
            <a:noFill/>
          </a:ln>
        </p:spPr>
        <p:txBody>
          <a:bodyPr wrap="none">
            <a:spAutoFit/>
          </a:bodyPr>
          <a:p>
            <a:pPr algn="just">
              <a:lnSpc>
                <a:spcPct val="115000"/>
              </a:lnSpc>
              <a:spcAft>
                <a:spcPts val="1000"/>
              </a:spcAft>
              <a:buNone/>
            </a:pPr>
            <a:r>
              <a:rPr lang="vi-VN" altLang="en-US" sz="2000" b="1" i="1" dirty="0">
                <a:solidFill>
                  <a:srgbClr val="FFFF00"/>
                </a:solidFill>
                <a:latin typeface="Times New Roman" panose="02020603050405020304" pitchFamily="18" charset="0"/>
                <a:cs typeface="Times New Roman" panose="02020603050405020304" pitchFamily="18" charset="0"/>
              </a:rPr>
              <a:t>a. Giới thiệu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lí giải hiện tượng sao băng</a:t>
            </a:r>
            <a:r>
              <a:rPr lang="vi-VN" altLang="en-US"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54278" name="TextBox 13"/>
          <p:cNvSpPr txBox="1"/>
          <p:nvPr/>
        </p:nvSpPr>
        <p:spPr>
          <a:xfrm>
            <a:off x="533400" y="1733550"/>
            <a:ext cx="5867400" cy="777875"/>
          </a:xfrm>
          <a:prstGeom prst="rect">
            <a:avLst/>
          </a:prstGeom>
          <a:noFill/>
          <a:ln w="9525">
            <a:noFill/>
          </a:ln>
        </p:spPr>
        <p:txBody>
          <a:bodyPr>
            <a:spAutoFit/>
          </a:bodyPr>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b.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sp>
        <p:nvSpPr>
          <p:cNvPr id="12" name="TextBox 11"/>
          <p:cNvSpPr txBox="1"/>
          <p:nvPr/>
        </p:nvSpPr>
        <p:spPr>
          <a:xfrm>
            <a:off x="533400" y="2419350"/>
            <a:ext cx="5867400" cy="423863"/>
          </a:xfrm>
          <a:prstGeom prst="rect">
            <a:avLst/>
          </a:prstGeom>
          <a:noFill/>
          <a:ln w="9525">
            <a:noFill/>
          </a:ln>
        </p:spPr>
        <p:txBody>
          <a:bodyPr>
            <a:spAutoFit/>
          </a:bodyPr>
          <a:p>
            <a:pPr algn="just">
              <a:lnSpc>
                <a:spcPct val="115000"/>
              </a:lnSpc>
              <a:spcBef>
                <a:spcPct val="20000"/>
              </a:spcBef>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c. </a:t>
            </a:r>
            <a:r>
              <a:rPr lang="vi-VN" altLang="en-US" sz="2000" b="1" i="1" dirty="0">
                <a:solidFill>
                  <a:srgbClr val="FFFF00"/>
                </a:solidFill>
                <a:latin typeface="Times New Roman" panose="02020603050405020304" pitchFamily="18" charset="0"/>
                <a:cs typeface="Times New Roman" panose="02020603050405020304" pitchFamily="18" charset="0"/>
              </a:rPr>
              <a:t>Những điều kì thú khi sao băng rơi</a:t>
            </a:r>
            <a:r>
              <a:rPr lang="en-US" altLang="en-US" sz="2000" b="1" i="1" dirty="0">
                <a:solidFill>
                  <a:srgbClr val="FFFF00"/>
                </a:solidFill>
                <a:latin typeface="Times New Roman" panose="02020603050405020304" pitchFamily="18" charset="0"/>
                <a:cs typeface="Times New Roman" panose="02020603050405020304" pitchFamily="18" charset="0"/>
              </a:rPr>
              <a:t>.</a:t>
            </a:r>
            <a:endParaRPr lang="en-US" altLang="en-US" sz="2000" i="1" dirty="0">
              <a:solidFill>
                <a:srgbClr val="FFFF00"/>
              </a:solidFill>
              <a:latin typeface="Calibri" panose="020F0502020204030204" pitchFamily="34" charset="0"/>
              <a:ea typeface="Calibri" panose="020F0502020204030204" pitchFamily="34" charset="0"/>
            </a:endParaRPr>
          </a:p>
        </p:txBody>
      </p:sp>
      <p:sp>
        <p:nvSpPr>
          <p:cNvPr id="16" name="AutoShape 4"/>
          <p:cNvSpPr/>
          <p:nvPr/>
        </p:nvSpPr>
        <p:spPr>
          <a:xfrm>
            <a:off x="2286000" y="2571750"/>
            <a:ext cx="6858000" cy="2057400"/>
          </a:xfrm>
          <a:prstGeom prst="cloudCallout">
            <a:avLst>
              <a:gd name="adj1" fmla="val -32204"/>
              <a:gd name="adj2" fmla="val 69968"/>
            </a:avLst>
          </a:prstGeom>
          <a:solidFill>
            <a:srgbClr val="FFFF99"/>
          </a:solidFill>
          <a:ln w="9525" cap="flat" cmpd="sng">
            <a:solidFill>
              <a:srgbClr val="000000"/>
            </a:solidFill>
            <a:prstDash val="solid"/>
            <a:headEnd type="none" w="med" len="med"/>
            <a:tailEnd type="none" w="med" len="med"/>
          </a:ln>
        </p:spPr>
        <p:txBody>
          <a:bodyPr/>
          <a:p>
            <a:pPr algn="just">
              <a:lnSpc>
                <a:spcPct val="115000"/>
              </a:lnSpc>
              <a:spcBef>
                <a:spcPct val="20000"/>
              </a:spcBef>
              <a:spcAft>
                <a:spcPts val="1000"/>
              </a:spcAft>
              <a:buNone/>
            </a:pPr>
            <a:r>
              <a:rPr lang="en-US" altLang="en-US" sz="2000" i="1" dirty="0">
                <a:solidFill>
                  <a:srgbClr val="000000"/>
                </a:solidFill>
                <a:latin typeface="Times New Roman" panose="02020603050405020304" pitchFamily="18" charset="0"/>
                <a:cs typeface="Times New Roman" panose="02020603050405020304" pitchFamily="18" charset="0"/>
              </a:rPr>
              <a:t>Người viết có tin v</a:t>
            </a:r>
            <a:r>
              <a:rPr lang="en-US" altLang="en-US" sz="2000" i="1" dirty="0">
                <a:solidFill>
                  <a:srgbClr val="000000"/>
                </a:solidFill>
                <a:latin typeface="Times New Roman" panose="02020603050405020304" pitchFamily="18" charset="0"/>
                <a:ea typeface="Times New Roman" panose="02020603050405020304" pitchFamily="18" charset="0"/>
              </a:rPr>
              <a:t>à</a:t>
            </a:r>
            <a:r>
              <a:rPr lang="en-US" altLang="en-US" sz="2000" i="1" dirty="0">
                <a:solidFill>
                  <a:srgbClr val="000000"/>
                </a:solidFill>
                <a:latin typeface="Times New Roman" panose="02020603050405020304" pitchFamily="18" charset="0"/>
                <a:cs typeface="Times New Roman" panose="02020603050405020304" pitchFamily="18" charset="0"/>
              </a:rPr>
              <a:t>o điểm xấu hoặc điểm l</a:t>
            </a:r>
            <a:r>
              <a:rPr lang="en-US" altLang="en-US" sz="2000" i="1" dirty="0">
                <a:solidFill>
                  <a:srgbClr val="000000"/>
                </a:solidFill>
                <a:latin typeface="Times New Roman" panose="02020603050405020304" pitchFamily="18" charset="0"/>
                <a:ea typeface="Times New Roman" panose="02020603050405020304" pitchFamily="18" charset="0"/>
              </a:rPr>
              <a:t>à</a:t>
            </a:r>
            <a:r>
              <a:rPr lang="en-US" altLang="en-US" sz="2000" i="1" dirty="0">
                <a:solidFill>
                  <a:srgbClr val="000000"/>
                </a:solidFill>
                <a:latin typeface="Times New Roman" panose="02020603050405020304" pitchFamily="18" charset="0"/>
                <a:cs typeface="Times New Roman" panose="02020603050405020304" pitchFamily="18" charset="0"/>
              </a:rPr>
              <a:t>nh khi thấy sao băng không?</a:t>
            </a:r>
            <a:r>
              <a:rPr lang="en-US" altLang="en-US" sz="2000" dirty="0">
                <a:solidFill>
                  <a:srgbClr val="000000"/>
                </a:solidFill>
                <a:latin typeface="Times New Roman" panose="02020603050405020304" pitchFamily="18" charset="0"/>
                <a:cs typeface="Times New Roman" panose="02020603050405020304" pitchFamily="18" charset="0"/>
              </a:rPr>
              <a:t> </a:t>
            </a:r>
            <a:r>
              <a:rPr lang="en-US" altLang="en-US" sz="2000" i="1" dirty="0">
                <a:solidFill>
                  <a:srgbClr val="000000"/>
                </a:solidFill>
                <a:latin typeface="Times New Roman" panose="02020603050405020304" pitchFamily="18" charset="0"/>
                <a:cs typeface="Times New Roman" panose="02020603050405020304" pitchFamily="18" charset="0"/>
              </a:rPr>
              <a:t>Vì sao người ta lại ước khi nhìn thấy sao băng? Cách ước như thế n</a:t>
            </a:r>
            <a:r>
              <a:rPr lang="en-US" altLang="en-US" sz="2000" i="1" dirty="0">
                <a:solidFill>
                  <a:srgbClr val="000000"/>
                </a:solidFill>
                <a:latin typeface="Times New Roman" panose="02020603050405020304" pitchFamily="18" charset="0"/>
                <a:ea typeface="Times New Roman" panose="02020603050405020304" pitchFamily="18" charset="0"/>
              </a:rPr>
              <a:t>à</a:t>
            </a:r>
            <a:r>
              <a:rPr lang="en-US" altLang="en-US" sz="2000" i="1" dirty="0">
                <a:solidFill>
                  <a:srgbClr val="000000"/>
                </a:solidFill>
                <a:latin typeface="Times New Roman" panose="02020603050405020304" pitchFamily="18" charset="0"/>
                <a:cs typeface="Times New Roman" panose="02020603050405020304" pitchFamily="18" charset="0"/>
              </a:rPr>
              <a:t>o?</a:t>
            </a:r>
            <a:endParaRPr lang="en-US" altLang="en-US" sz="2000" dirty="0">
              <a:solidFill>
                <a:srgbClr val="000000"/>
              </a:solidFill>
              <a:latin typeface="Times New Roman" panose="02020603050405020304" pitchFamily="18" charset="0"/>
              <a:ea typeface="Calibri" panose="020F0502020204030204" pitchFamily="34" charset="0"/>
            </a:endParaRPr>
          </a:p>
        </p:txBody>
      </p:sp>
      <p:pic>
        <p:nvPicPr>
          <p:cNvPr id="17" name="Picture 16" descr="A picture containing text&#10;&#10;Description automatically generated"/>
          <p:cNvPicPr>
            <a:picLocks noChangeAspect="1"/>
          </p:cNvPicPr>
          <p:nvPr/>
        </p:nvPicPr>
        <p:blipFill>
          <a:blip r:embed="rId2"/>
          <a:stretch>
            <a:fillRect/>
          </a:stretch>
        </p:blipFill>
        <p:spPr>
          <a:xfrm>
            <a:off x="-28575" y="3152775"/>
            <a:ext cx="2479675" cy="19907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000000"/>
                                          </p:val>
                                        </p:tav>
                                        <p:tav tm="100000">
                                          <p:val>
                                            <p:strVal val="#ppt_w"/>
                                          </p:val>
                                        </p:tav>
                                      </p:tavLst>
                                    </p:anim>
                                    <p:anim calcmode="lin" valueType="num">
                                      <p:cBhvr>
                                        <p:cTn id="13" dur="1000" fill="hold"/>
                                        <p:tgtEl>
                                          <p:spTgt spid="16"/>
                                        </p:tgtEl>
                                        <p:attrNameLst>
                                          <p:attrName>ppt_h</p:attrName>
                                        </p:attrNameLst>
                                      </p:cBhvr>
                                      <p:tavLst>
                                        <p:tav tm="0">
                                          <p:val>
                                            <p:fltVal val="0.000000"/>
                                          </p:val>
                                        </p:tav>
                                        <p:tav tm="100000">
                                          <p:val>
                                            <p:strVal val="#ppt_h"/>
                                          </p:val>
                                        </p:tav>
                                      </p:tavLst>
                                    </p:anim>
                                    <p:anim calcmode="lin" valueType="num">
                                      <p:cBhvr>
                                        <p:cTn id="14" dur="1000" fill="hold"/>
                                        <p:tgtEl>
                                          <p:spTgt spid="16"/>
                                        </p:tgtEl>
                                        <p:attrNameLst>
                                          <p:attrName>style.rotation</p:attrName>
                                        </p:attrNameLst>
                                      </p:cBhvr>
                                      <p:tavLst>
                                        <p:tav tm="0">
                                          <p:val>
                                            <p:fltVal val="90.000000"/>
                                          </p:val>
                                        </p:tav>
                                        <p:tav tm="100000">
                                          <p:val>
                                            <p:fltVal val="0.000000"/>
                                          </p:val>
                                        </p:tav>
                                      </p:tavLst>
                                    </p:anim>
                                    <p:animEffect transition="in" filter="fade">
                                      <p:cBhvr>
                                        <p:cTn id="15" dur="1000"/>
                                        <p:tgtEl>
                                          <p:spTgt spid="16"/>
                                        </p:tgtEl>
                                      </p:cBhvr>
                                    </p:animEffect>
                                  </p:childTnLst>
                                </p:cTn>
                              </p:par>
                              <p:par>
                                <p:cTn id="16" presetID="42"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09600" y="590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971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5301" name="Rectangle 1"/>
          <p:cNvSpPr/>
          <p:nvPr/>
        </p:nvSpPr>
        <p:spPr>
          <a:xfrm>
            <a:off x="550863" y="1352550"/>
            <a:ext cx="4783137" cy="446088"/>
          </a:xfrm>
          <a:prstGeom prst="rect">
            <a:avLst/>
          </a:prstGeom>
          <a:noFill/>
          <a:ln w="9525">
            <a:noFill/>
          </a:ln>
        </p:spPr>
        <p:txBody>
          <a:bodyPr wrap="none">
            <a:spAutoFit/>
          </a:bodyPr>
          <a:p>
            <a:pPr algn="just">
              <a:lnSpc>
                <a:spcPct val="115000"/>
              </a:lnSpc>
              <a:spcAft>
                <a:spcPts val="1000"/>
              </a:spcAft>
              <a:buNone/>
            </a:pPr>
            <a:r>
              <a:rPr lang="vi-VN" altLang="en-US" sz="2000" b="1" i="1" dirty="0">
                <a:solidFill>
                  <a:srgbClr val="FFFF00"/>
                </a:solidFill>
                <a:latin typeface="Times New Roman" panose="02020603050405020304" pitchFamily="18" charset="0"/>
                <a:cs typeface="Times New Roman" panose="02020603050405020304" pitchFamily="18" charset="0"/>
              </a:rPr>
              <a:t>a. Giới thiệu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lí giải hiện tượng sao băng</a:t>
            </a:r>
            <a:r>
              <a:rPr lang="vi-VN" altLang="en-US"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55302" name="TextBox 13"/>
          <p:cNvSpPr txBox="1"/>
          <p:nvPr/>
        </p:nvSpPr>
        <p:spPr>
          <a:xfrm>
            <a:off x="533400" y="1657350"/>
            <a:ext cx="5867400" cy="777875"/>
          </a:xfrm>
          <a:prstGeom prst="rect">
            <a:avLst/>
          </a:prstGeom>
          <a:noFill/>
          <a:ln w="9525">
            <a:noFill/>
          </a:ln>
        </p:spPr>
        <p:txBody>
          <a:bodyPr>
            <a:spAutoFit/>
          </a:bodyPr>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b.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sp>
        <p:nvSpPr>
          <p:cNvPr id="55303" name="TextBox 11"/>
          <p:cNvSpPr txBox="1"/>
          <p:nvPr/>
        </p:nvSpPr>
        <p:spPr>
          <a:xfrm>
            <a:off x="533400" y="2343150"/>
            <a:ext cx="5867400" cy="423863"/>
          </a:xfrm>
          <a:prstGeom prst="rect">
            <a:avLst/>
          </a:prstGeom>
          <a:noFill/>
          <a:ln w="9525">
            <a:noFill/>
          </a:ln>
        </p:spPr>
        <p:txBody>
          <a:bodyPr>
            <a:spAutoFit/>
          </a:bodyPr>
          <a:p>
            <a:pPr algn="just">
              <a:lnSpc>
                <a:spcPct val="115000"/>
              </a:lnSpc>
              <a:spcBef>
                <a:spcPct val="20000"/>
              </a:spcBef>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c. </a:t>
            </a:r>
            <a:r>
              <a:rPr lang="vi-VN" altLang="en-US" sz="2000" b="1" i="1" dirty="0">
                <a:solidFill>
                  <a:srgbClr val="FFFF00"/>
                </a:solidFill>
                <a:latin typeface="Times New Roman" panose="02020603050405020304" pitchFamily="18" charset="0"/>
                <a:cs typeface="Times New Roman" panose="02020603050405020304" pitchFamily="18" charset="0"/>
              </a:rPr>
              <a:t>Những điều kì thú khi sao băng rơi</a:t>
            </a:r>
            <a:r>
              <a:rPr lang="en-US" altLang="en-US" sz="2000" b="1" i="1" dirty="0">
                <a:solidFill>
                  <a:srgbClr val="FFFF00"/>
                </a:solidFill>
                <a:latin typeface="Times New Roman" panose="02020603050405020304" pitchFamily="18" charset="0"/>
                <a:cs typeface="Times New Roman" panose="02020603050405020304" pitchFamily="18" charset="0"/>
              </a:rPr>
              <a:t>.</a:t>
            </a:r>
            <a:endParaRPr lang="en-US" altLang="en-US" sz="2000" i="1" dirty="0">
              <a:solidFill>
                <a:srgbClr val="FFFF00"/>
              </a:solidFill>
              <a:latin typeface="Calibri" panose="020F0502020204030204" pitchFamily="34" charset="0"/>
              <a:ea typeface="Calibri" panose="020F0502020204030204" pitchFamily="34" charset="0"/>
            </a:endParaRPr>
          </a:p>
        </p:txBody>
      </p:sp>
      <p:pic>
        <p:nvPicPr>
          <p:cNvPr id="55304" name="Picture 16" descr="A picture containing text&#10;&#10;Description automatically generated"/>
          <p:cNvPicPr>
            <a:picLocks noChangeAspect="1"/>
          </p:cNvPicPr>
          <p:nvPr/>
        </p:nvPicPr>
        <p:blipFill>
          <a:blip r:embed="rId2"/>
          <a:stretch>
            <a:fillRect/>
          </a:stretch>
        </p:blipFill>
        <p:spPr>
          <a:xfrm>
            <a:off x="-28575" y="3152775"/>
            <a:ext cx="2479675" cy="1990725"/>
          </a:xfrm>
          <a:prstGeom prst="rect">
            <a:avLst/>
          </a:prstGeom>
          <a:noFill/>
          <a:ln w="9525">
            <a:noFill/>
          </a:ln>
        </p:spPr>
      </p:pic>
      <p:sp>
        <p:nvSpPr>
          <p:cNvPr id="11" name="AutoShape 4"/>
          <p:cNvSpPr>
            <a:spLocks noChangeArrowheads="1"/>
          </p:cNvSpPr>
          <p:nvPr/>
        </p:nvSpPr>
        <p:spPr bwMode="auto">
          <a:xfrm>
            <a:off x="2941638" y="2266950"/>
            <a:ext cx="6202363" cy="2362200"/>
          </a:xfrm>
          <a:prstGeom prst="cloudCallout">
            <a:avLst>
              <a:gd name="adj1" fmla="val -32204"/>
              <a:gd name="adj2" fmla="val 69968"/>
            </a:avLst>
          </a:prstGeom>
          <a:solidFill>
            <a:srgbClr val="FFFF99"/>
          </a:solidFill>
          <a:ln w="9525">
            <a:solidFill>
              <a:srgbClr val="000000"/>
            </a:solidFill>
            <a:round/>
          </a:ln>
        </p:spPr>
        <p:txBody>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400" kern="1200">
                <a:solidFill>
                  <a:schemeClr val="tx1"/>
                </a:solidFill>
                <a:latin typeface="+mn-lt"/>
                <a:ea typeface="+mn-ea"/>
                <a:cs typeface="+mn-cs"/>
              </a:defRPr>
            </a:lvl5pPr>
          </a:lstStyle>
          <a:p>
            <a:pPr marL="0" lvl="0" indent="0" algn="just" defTabSz="914400">
              <a:lnSpc>
                <a:spcPct val="100000"/>
              </a:lnSpc>
              <a:spcBef>
                <a:spcPct val="0"/>
              </a:spcBef>
              <a:buFontTx/>
              <a:buNone/>
            </a:pPr>
            <a:r>
              <a:rPr lang="vi-VN" altLang="en-US" sz="2000" dirty="0">
                <a:cs typeface="Times New Roman" panose="02020603050405020304" pitchFamily="18" charset="0"/>
              </a:rPr>
              <a:t> Điềm khi sao băng rơi: </a:t>
            </a:r>
            <a:endParaRPr lang="en-US" altLang="en-US" sz="2000" dirty="0">
              <a:cs typeface="Calibri" panose="020F0502020204030204" pitchFamily="34" charset="0"/>
            </a:endParaRPr>
          </a:p>
          <a:p>
            <a:pPr marL="0" lvl="0" indent="0" algn="just" defTabSz="914400">
              <a:lnSpc>
                <a:spcPct val="100000"/>
              </a:lnSpc>
              <a:spcBef>
                <a:spcPct val="0"/>
              </a:spcBef>
              <a:buFontTx/>
              <a:buNone/>
            </a:pPr>
            <a:r>
              <a:rPr lang="vi-VN" altLang="en-US" sz="2000" dirty="0">
                <a:cs typeface="Times New Roman" panose="02020603050405020304" pitchFamily="18" charset="0"/>
              </a:rPr>
              <a:t>+ Sắp có người chết → mang tính</a:t>
            </a:r>
            <a:r>
              <a:rPr lang="en-US" altLang="en-US" sz="2000" dirty="0">
                <a:cs typeface="Times New Roman" panose="02020603050405020304" pitchFamily="18" charset="0"/>
              </a:rPr>
              <a:t> </a:t>
            </a:r>
            <a:r>
              <a:rPr lang="vi-VN" altLang="en-US" sz="2000" dirty="0">
                <a:cs typeface="Times New Roman" panose="02020603050405020304" pitchFamily="18" charset="0"/>
              </a:rPr>
              <a:t>chất duy tâm, không có cơ sở khoa học.</a:t>
            </a:r>
            <a:endParaRPr lang="en-US" altLang="en-US" sz="2000" dirty="0">
              <a:cs typeface="Calibri" panose="020F0502020204030204" pitchFamily="34" charset="0"/>
            </a:endParaRPr>
          </a:p>
          <a:p>
            <a:pPr marL="0" lvl="0" indent="0" algn="just" defTabSz="914400">
              <a:lnSpc>
                <a:spcPct val="100000"/>
              </a:lnSpc>
              <a:spcBef>
                <a:spcPct val="0"/>
              </a:spcBef>
              <a:buFontTx/>
              <a:buNone/>
            </a:pPr>
            <a:r>
              <a:rPr lang="vi-VN" altLang="en-US" sz="2000" dirty="0">
                <a:cs typeface="Times New Roman" panose="02020603050405020304" pitchFamily="18" charset="0"/>
              </a:rPr>
              <a:t>+ Tượng trưng cho tình yêu đôi lứa.</a:t>
            </a:r>
            <a:endParaRPr lang="en-US" altLang="en-US" sz="2000" dirty="0">
              <a:ea typeface="Calibri" panose="020F0502020204030204" pitchFamily="34" charset="0"/>
            </a:endParaRPr>
          </a:p>
        </p:txBody>
      </p:sp>
      <p:sp>
        <p:nvSpPr>
          <p:cNvPr id="15" name="AutoShape 4"/>
          <p:cNvSpPr/>
          <p:nvPr/>
        </p:nvSpPr>
        <p:spPr>
          <a:xfrm>
            <a:off x="3352800" y="2463800"/>
            <a:ext cx="5791200" cy="2089150"/>
          </a:xfrm>
          <a:prstGeom prst="cloudCallout">
            <a:avLst>
              <a:gd name="adj1" fmla="val -32204"/>
              <a:gd name="adj2" fmla="val 69968"/>
            </a:avLst>
          </a:prstGeom>
          <a:solidFill>
            <a:srgbClr val="FFFF99"/>
          </a:solidFill>
          <a:ln w="9525" cap="flat" cmpd="sng">
            <a:solidFill>
              <a:srgbClr val="000000"/>
            </a:solidFill>
            <a:prstDash val="solid"/>
            <a:headEnd type="none" w="med" len="med"/>
            <a:tailEnd type="none" w="med" len="med"/>
          </a:ln>
        </p:spPr>
        <p:txBody>
          <a:bodyPr/>
          <a:p>
            <a:pPr algn="just">
              <a:buNone/>
            </a:pPr>
            <a:r>
              <a:rPr lang="vi-VN" altLang="en-US" sz="2000" dirty="0">
                <a:latin typeface="Times New Roman" panose="02020603050405020304" pitchFamily="18" charset="0"/>
                <a:cs typeface="Times New Roman" panose="02020603050405020304" pitchFamily="18" charset="0"/>
              </a:rPr>
              <a:t>- Người ta tin ước khi sao rơi → điều ước th</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nh hiện thực.</a:t>
            </a:r>
            <a:endParaRPr lang="en-US" altLang="en-US" sz="2000" dirty="0">
              <a:latin typeface="Calibri" panose="020F0502020204030204" pitchFamily="34" charset="0"/>
              <a:cs typeface="Calibri" panose="020F0502020204030204" pitchFamily="34" charset="0"/>
            </a:endParaRPr>
          </a:p>
          <a:p>
            <a:pPr algn="just">
              <a:buNone/>
            </a:pPr>
            <a:r>
              <a:rPr lang="vi-VN" altLang="en-US" sz="2000" dirty="0">
                <a:latin typeface="Times New Roman" panose="02020603050405020304" pitchFamily="18" charset="0"/>
                <a:cs typeface="Times New Roman" panose="02020603050405020304" pitchFamily="18" charset="0"/>
              </a:rPr>
              <a:t>- Cách ước: nhắm mắt v</a:t>
            </a:r>
            <a:r>
              <a:rPr lang="vi-VN" altLang="en-US" sz="2000" dirty="0">
                <a:latin typeface="Times New Roman" panose="02020603050405020304" pitchFamily="18" charset="0"/>
                <a:ea typeface="Times New Roman" panose="02020603050405020304" pitchFamily="18" charset="0"/>
              </a:rPr>
              <a:t>à</a:t>
            </a:r>
            <a:r>
              <a:rPr lang="vi-VN" altLang="en-US" sz="2000" dirty="0">
                <a:latin typeface="Times New Roman" panose="02020603050405020304" pitchFamily="18" charset="0"/>
                <a:cs typeface="Times New Roman" panose="02020603050405020304" pitchFamily="18" charset="0"/>
              </a:rPr>
              <a:t> nghĩ trong đầu về ước nguyện của mình</a:t>
            </a:r>
            <a:r>
              <a:rPr lang="vi-VN" altLang="en-US" sz="2400" dirty="0">
                <a:latin typeface="Times New Roman" panose="02020603050405020304" pitchFamily="18" charset="0"/>
                <a:cs typeface="Times New Roman" panose="02020603050405020304" pitchFamily="18" charset="0"/>
              </a:rPr>
              <a:t>.</a:t>
            </a:r>
            <a:endParaRPr lang="en-US" altLang="en-US" dirty="0">
              <a:latin typeface="Calibri" panose="020F0502020204030204" pitchFamily="34" charset="0"/>
              <a:ea typeface="Calibri" panose="020F050202020403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609600" y="590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vi-VN" sz="2400" b="1" i="0" u="none" strike="noStrike" kern="1200" cap="none" spc="0" normalizeH="0" baseline="0" noProof="0" dirty="0">
                <a:ln>
                  <a:noFill/>
                </a:ln>
                <a:solidFill>
                  <a:srgbClr val="FFFF00"/>
                </a:solidFill>
                <a:effectLst/>
                <a:uLnTx/>
                <a:uFillTx/>
                <a:latin typeface="Times New Roman" panose="02020603050405020304"/>
                <a:ea typeface="Times New Roman" panose="02020603050405020304"/>
                <a:cs typeface="+mn-cs"/>
              </a:rPr>
              <a:t>Sa- pô, Nhan đề, Đề mục</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ectangle 9"/>
          <p:cNvSpPr/>
          <p:nvPr/>
        </p:nvSpPr>
        <p:spPr>
          <a:xfrm>
            <a:off x="-990600" y="971550"/>
            <a:ext cx="5410200"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Nội</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dung </a:t>
            </a:r>
            <a:r>
              <a:rPr kumimoji="0" lang="en-US" sz="2400" b="1" i="0" u="none" strike="noStrike" kern="1200" cap="none" spc="0" normalizeH="0" baseline="0" noProof="0" dirty="0" err="1">
                <a:ln>
                  <a:noFill/>
                </a:ln>
                <a:solidFill>
                  <a:srgbClr val="FFFF00"/>
                </a:solidFill>
                <a:effectLst/>
                <a:uLnTx/>
                <a:uFillTx/>
                <a:latin typeface="Times New Roman" panose="02020603050405020304"/>
                <a:ea typeface="Cambria" panose="02040503050406030204" pitchFamily="18" charset="0"/>
                <a:cs typeface="+mn-cs"/>
              </a:rPr>
              <a:t>thông</a:t>
            </a:r>
            <a:r>
              <a:rPr kumimoji="0" lang="en-US" sz="2400" b="1" i="0" u="none" strike="noStrike" kern="1200" cap="none" spc="0" normalizeH="0" baseline="0" noProof="0" dirty="0">
                <a:ln>
                  <a:noFill/>
                </a:ln>
                <a:solidFill>
                  <a:srgbClr val="FFFF00"/>
                </a:solidFill>
                <a:effectLst/>
                <a:uLnTx/>
                <a:uFillTx/>
                <a:latin typeface="Times New Roman" panose="02020603050405020304"/>
                <a:ea typeface="Cambria" panose="02040503050406030204" pitchFamily="18" charset="0"/>
                <a:cs typeface="+mn-cs"/>
              </a:rPr>
              <a:t> tin</a:t>
            </a: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6325" name="Rectangle 1"/>
          <p:cNvSpPr/>
          <p:nvPr/>
        </p:nvSpPr>
        <p:spPr>
          <a:xfrm>
            <a:off x="550863" y="1352550"/>
            <a:ext cx="4783137" cy="446088"/>
          </a:xfrm>
          <a:prstGeom prst="rect">
            <a:avLst/>
          </a:prstGeom>
          <a:noFill/>
          <a:ln w="9525">
            <a:noFill/>
          </a:ln>
        </p:spPr>
        <p:txBody>
          <a:bodyPr wrap="none">
            <a:spAutoFit/>
          </a:bodyPr>
          <a:p>
            <a:pPr algn="just">
              <a:lnSpc>
                <a:spcPct val="115000"/>
              </a:lnSpc>
              <a:spcAft>
                <a:spcPts val="1000"/>
              </a:spcAft>
              <a:buNone/>
            </a:pPr>
            <a:r>
              <a:rPr lang="vi-VN" altLang="en-US" sz="2000" b="1" i="1" dirty="0">
                <a:solidFill>
                  <a:srgbClr val="FFFF00"/>
                </a:solidFill>
                <a:latin typeface="Times New Roman" panose="02020603050405020304" pitchFamily="18" charset="0"/>
                <a:cs typeface="Times New Roman" panose="02020603050405020304" pitchFamily="18" charset="0"/>
              </a:rPr>
              <a:t>a. Giới thiệu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lí giải hiện tượng sao băng</a:t>
            </a:r>
            <a:r>
              <a:rPr lang="vi-VN" altLang="en-US" b="1" i="1" dirty="0">
                <a:solidFill>
                  <a:srgbClr val="0C0290"/>
                </a:solidFill>
                <a:latin typeface="Times New Roman" panose="02020603050405020304" pitchFamily="18" charset="0"/>
                <a:cs typeface="Times New Roman" panose="02020603050405020304" pitchFamily="18" charset="0"/>
              </a:rPr>
              <a:t>.</a:t>
            </a:r>
            <a:endParaRPr lang="en-US" altLang="en-US" sz="1400" dirty="0">
              <a:latin typeface="Calibri" panose="020F0502020204030204" pitchFamily="34" charset="0"/>
              <a:ea typeface="Calibri" panose="020F0502020204030204" pitchFamily="34" charset="0"/>
            </a:endParaRPr>
          </a:p>
        </p:txBody>
      </p:sp>
      <p:sp>
        <p:nvSpPr>
          <p:cNvPr id="56326" name="TextBox 13"/>
          <p:cNvSpPr txBox="1"/>
          <p:nvPr/>
        </p:nvSpPr>
        <p:spPr>
          <a:xfrm>
            <a:off x="533400" y="1657350"/>
            <a:ext cx="5867400" cy="777875"/>
          </a:xfrm>
          <a:prstGeom prst="rect">
            <a:avLst/>
          </a:prstGeom>
          <a:noFill/>
          <a:ln w="9525">
            <a:noFill/>
          </a:ln>
        </p:spPr>
        <p:txBody>
          <a:bodyPr>
            <a:spAutoFit/>
          </a:bodyPr>
          <a:p>
            <a:pPr algn="just">
              <a:lnSpc>
                <a:spcPct val="115000"/>
              </a:lnSpc>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b. </a:t>
            </a:r>
            <a:r>
              <a:rPr lang="vi-VN" altLang="en-US" sz="2000" b="1" i="1" dirty="0">
                <a:solidFill>
                  <a:srgbClr val="FFFF00"/>
                </a:solidFill>
                <a:latin typeface="Times New Roman" panose="02020603050405020304" pitchFamily="18" charset="0"/>
                <a:cs typeface="Times New Roman" panose="02020603050405020304" pitchFamily="18" charset="0"/>
              </a:rPr>
              <a:t>Nguyên do xuất hiện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sự hình th</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nh hiện tượng sao băng v</a:t>
            </a:r>
            <a:r>
              <a:rPr lang="vi-VN" altLang="en-US" sz="2000" b="1" i="1" dirty="0">
                <a:solidFill>
                  <a:srgbClr val="FFFF00"/>
                </a:solidFill>
                <a:latin typeface="Times New Roman" panose="02020603050405020304" pitchFamily="18" charset="0"/>
                <a:ea typeface="Times New Roman" panose="02020603050405020304" pitchFamily="18" charset="0"/>
              </a:rPr>
              <a:t>à</a:t>
            </a:r>
            <a:r>
              <a:rPr lang="vi-VN" altLang="en-US" sz="2000" b="1" i="1" dirty="0">
                <a:solidFill>
                  <a:srgbClr val="FFFF00"/>
                </a:solidFill>
                <a:latin typeface="Times New Roman" panose="02020603050405020304" pitchFamily="18" charset="0"/>
                <a:cs typeface="Times New Roman" panose="02020603050405020304" pitchFamily="18" charset="0"/>
              </a:rPr>
              <a:t> mưa sao băng.</a:t>
            </a:r>
            <a:endParaRPr lang="en-US" altLang="en-US" sz="2000" i="1" dirty="0">
              <a:solidFill>
                <a:srgbClr val="FFFF00"/>
              </a:solidFill>
              <a:latin typeface="Calibri" panose="020F0502020204030204" pitchFamily="34" charset="0"/>
              <a:ea typeface="Calibri" panose="020F0502020204030204" pitchFamily="34" charset="0"/>
            </a:endParaRPr>
          </a:p>
        </p:txBody>
      </p:sp>
      <p:sp>
        <p:nvSpPr>
          <p:cNvPr id="56327" name="TextBox 11"/>
          <p:cNvSpPr txBox="1"/>
          <p:nvPr/>
        </p:nvSpPr>
        <p:spPr>
          <a:xfrm>
            <a:off x="533400" y="2343150"/>
            <a:ext cx="5867400" cy="423863"/>
          </a:xfrm>
          <a:prstGeom prst="rect">
            <a:avLst/>
          </a:prstGeom>
          <a:noFill/>
          <a:ln w="9525">
            <a:noFill/>
          </a:ln>
        </p:spPr>
        <p:txBody>
          <a:bodyPr>
            <a:spAutoFit/>
          </a:bodyPr>
          <a:p>
            <a:pPr algn="just">
              <a:lnSpc>
                <a:spcPct val="115000"/>
              </a:lnSpc>
              <a:spcBef>
                <a:spcPct val="20000"/>
              </a:spcBef>
              <a:spcAft>
                <a:spcPts val="1000"/>
              </a:spcAft>
              <a:buNone/>
            </a:pPr>
            <a:r>
              <a:rPr lang="en-US" altLang="en-US" sz="2000" b="1" i="1" dirty="0">
                <a:solidFill>
                  <a:srgbClr val="FFFF00"/>
                </a:solidFill>
                <a:latin typeface="Times New Roman" panose="02020603050405020304" pitchFamily="18" charset="0"/>
                <a:cs typeface="Times New Roman" panose="02020603050405020304" pitchFamily="18" charset="0"/>
              </a:rPr>
              <a:t>c. </a:t>
            </a:r>
            <a:r>
              <a:rPr lang="vi-VN" altLang="en-US" sz="2000" b="1" i="1" dirty="0">
                <a:solidFill>
                  <a:srgbClr val="FFFF00"/>
                </a:solidFill>
                <a:latin typeface="Times New Roman" panose="02020603050405020304" pitchFamily="18" charset="0"/>
                <a:cs typeface="Times New Roman" panose="02020603050405020304" pitchFamily="18" charset="0"/>
              </a:rPr>
              <a:t>Những điều kì thú khi sao băng rơi</a:t>
            </a:r>
            <a:r>
              <a:rPr lang="en-US" altLang="en-US" sz="2000" b="1" i="1" dirty="0">
                <a:solidFill>
                  <a:srgbClr val="FFFF00"/>
                </a:solidFill>
                <a:latin typeface="Times New Roman" panose="02020603050405020304" pitchFamily="18" charset="0"/>
                <a:cs typeface="Times New Roman" panose="02020603050405020304" pitchFamily="18" charset="0"/>
              </a:rPr>
              <a:t>.</a:t>
            </a:r>
            <a:endParaRPr lang="en-US" altLang="en-US" sz="2000" i="1" dirty="0">
              <a:solidFill>
                <a:srgbClr val="FFFF00"/>
              </a:solidFill>
              <a:latin typeface="Calibri" panose="020F0502020204030204" pitchFamily="34" charset="0"/>
              <a:ea typeface="Calibri" panose="020F0502020204030204" pitchFamily="34" charset="0"/>
            </a:endParaRPr>
          </a:p>
        </p:txBody>
      </p:sp>
      <p:sp>
        <p:nvSpPr>
          <p:cNvPr id="16" name="AutoShape 4"/>
          <p:cNvSpPr/>
          <p:nvPr/>
        </p:nvSpPr>
        <p:spPr>
          <a:xfrm>
            <a:off x="1219200" y="2863850"/>
            <a:ext cx="5791200" cy="1231900"/>
          </a:xfrm>
          <a:prstGeom prst="cloudCallout">
            <a:avLst>
              <a:gd name="adj1" fmla="val -32204"/>
              <a:gd name="adj2" fmla="val 69968"/>
            </a:avLst>
          </a:prstGeom>
          <a:solidFill>
            <a:srgbClr val="00B0F0"/>
          </a:solidFill>
          <a:ln w="9525" cap="flat" cmpd="sng">
            <a:solidFill>
              <a:srgbClr val="000000"/>
            </a:solidFill>
            <a:prstDash val="solid"/>
            <a:headEnd type="none" w="med" len="med"/>
            <a:tailEnd type="none" w="med" len="med"/>
          </a:ln>
        </p:spPr>
        <p:txBody>
          <a:bodyPr/>
          <a:p>
            <a:pPr algn="just">
              <a:lnSpc>
                <a:spcPct val="115000"/>
              </a:lnSpc>
              <a:spcBef>
                <a:spcPct val="20000"/>
              </a:spcBef>
              <a:spcAft>
                <a:spcPts val="1000"/>
              </a:spcAft>
              <a:buNone/>
            </a:pPr>
            <a:r>
              <a:rPr lang="en-US" altLang="en-US" sz="2400" i="1" dirty="0">
                <a:solidFill>
                  <a:srgbClr val="800000"/>
                </a:solidFill>
                <a:latin typeface="Times New Roman" panose="02020603050405020304" pitchFamily="18" charset="0"/>
                <a:cs typeface="Times New Roman" panose="02020603050405020304" pitchFamily="18" charset="0"/>
              </a:rPr>
              <a:t>Nêu cách hiểu của em về hiện tượng n</a:t>
            </a:r>
            <a:r>
              <a:rPr lang="en-US" altLang="en-US" sz="2400" i="1" dirty="0">
                <a:solidFill>
                  <a:srgbClr val="800000"/>
                </a:solidFill>
                <a:latin typeface="Times New Roman" panose="02020603050405020304" pitchFamily="18" charset="0"/>
                <a:ea typeface="Times New Roman" panose="02020603050405020304" pitchFamily="18" charset="0"/>
              </a:rPr>
              <a:t>à</a:t>
            </a:r>
            <a:r>
              <a:rPr lang="en-US" altLang="en-US" sz="2400" i="1" dirty="0">
                <a:solidFill>
                  <a:srgbClr val="800000"/>
                </a:solidFill>
                <a:latin typeface="Times New Roman" panose="02020603050405020304" pitchFamily="18" charset="0"/>
                <a:cs typeface="Times New Roman" panose="02020603050405020304" pitchFamily="18" charset="0"/>
              </a:rPr>
              <a:t>y?</a:t>
            </a:r>
            <a:endParaRPr lang="en-US" altLang="en-US" sz="2400" dirty="0">
              <a:solidFill>
                <a:srgbClr val="800000"/>
              </a:solidFill>
              <a:latin typeface="Times New Roman" panose="02020603050405020304" pitchFamily="18" charset="0"/>
              <a:ea typeface="Calibri" panose="020F0502020204030204" pitchFamily="34" charset="0"/>
            </a:endParaRPr>
          </a:p>
        </p:txBody>
      </p:sp>
      <p:pic>
        <p:nvPicPr>
          <p:cNvPr id="18" name="图片 3"/>
          <p:cNvPicPr>
            <a:picLocks noChangeAspect="1"/>
          </p:cNvPicPr>
          <p:nvPr/>
        </p:nvPicPr>
        <p:blipFill>
          <a:blip r:embed="rId2"/>
          <a:stretch>
            <a:fillRect/>
          </a:stretch>
        </p:blipFill>
        <p:spPr>
          <a:xfrm>
            <a:off x="36513" y="3983038"/>
            <a:ext cx="2097087" cy="117951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000000"/>
                                          </p:val>
                                        </p:tav>
                                        <p:tav tm="100000">
                                          <p:val>
                                            <p:strVal val="#ppt_w"/>
                                          </p:val>
                                        </p:tav>
                                      </p:tavLst>
                                    </p:anim>
                                    <p:anim calcmode="lin" valueType="num">
                                      <p:cBhvr>
                                        <p:cTn id="8" dur="1000" fill="hold"/>
                                        <p:tgtEl>
                                          <p:spTgt spid="16"/>
                                        </p:tgtEl>
                                        <p:attrNameLst>
                                          <p:attrName>ppt_h</p:attrName>
                                        </p:attrNameLst>
                                      </p:cBhvr>
                                      <p:tavLst>
                                        <p:tav tm="0">
                                          <p:val>
                                            <p:fltVal val="0.000000"/>
                                          </p:val>
                                        </p:tav>
                                        <p:tav tm="100000">
                                          <p:val>
                                            <p:strVal val="#ppt_h"/>
                                          </p:val>
                                        </p:tav>
                                      </p:tavLst>
                                    </p:anim>
                                    <p:anim calcmode="lin" valueType="num">
                                      <p:cBhvr>
                                        <p:cTn id="9" dur="1000" fill="hold"/>
                                        <p:tgtEl>
                                          <p:spTgt spid="16"/>
                                        </p:tgtEl>
                                        <p:attrNameLst>
                                          <p:attrName>style.rotation</p:attrName>
                                        </p:attrNameLst>
                                      </p:cBhvr>
                                      <p:tavLst>
                                        <p:tav tm="0">
                                          <p:val>
                                            <p:fltVal val="90.000000"/>
                                          </p:val>
                                        </p:tav>
                                        <p:tav tm="100000">
                                          <p:val>
                                            <p:fltVal val="0.000000"/>
                                          </p:val>
                                        </p:tav>
                                      </p:tavLst>
                                    </p:anim>
                                    <p:animEffect transition="in" filter="fade">
                                      <p:cBhvr>
                                        <p:cTn id="10" dur="10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ounded Rectangle 3"/>
          <p:cNvSpPr/>
          <p:nvPr/>
        </p:nvSpPr>
        <p:spPr>
          <a:xfrm>
            <a:off x="0" y="0"/>
            <a:ext cx="9144000"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11" name="组合 6"/>
          <p:cNvGrpSpPr/>
          <p:nvPr/>
        </p:nvGrpSpPr>
        <p:grpSpPr>
          <a:xfrm>
            <a:off x="76200" y="1371600"/>
            <a:ext cx="2693988" cy="3771900"/>
            <a:chOff x="1809" y="2422"/>
            <a:chExt cx="3768" cy="6034"/>
          </a:xfrm>
        </p:grpSpPr>
        <p:sp>
          <p:nvSpPr>
            <p:cNvPr id="12" name="圆角矩形 26"/>
            <p:cNvSpPr/>
            <p:nvPr/>
          </p:nvSpPr>
          <p:spPr>
            <a:xfrm>
              <a:off x="1889" y="2501"/>
              <a:ext cx="3584" cy="5861"/>
            </a:xfrm>
            <a:prstGeom prst="roundRect">
              <a:avLst>
                <a:gd name="adj" fmla="val 0"/>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ctr" eaLnBrk="1" hangingPunct="1">
                <a:buNone/>
              </a:pPr>
              <a:endParaRPr lang="zh-CN" altLang="en-US" dirty="0">
                <a:solidFill>
                  <a:srgbClr val="FFFFFF"/>
                </a:solidFill>
                <a:latin typeface="Arial" panose="020B0604020202020204" pitchFamily="34" charset="0"/>
                <a:ea typeface="黑体"/>
              </a:endParaRPr>
            </a:p>
          </p:txBody>
        </p:sp>
        <p:sp>
          <p:nvSpPr>
            <p:cNvPr id="13" name="矩形 93"/>
            <p:cNvSpPr/>
            <p:nvPr/>
          </p:nvSpPr>
          <p:spPr>
            <a:xfrm>
              <a:off x="1809" y="2422"/>
              <a:ext cx="604"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14" name="矩形 93"/>
            <p:cNvSpPr/>
            <p:nvPr/>
          </p:nvSpPr>
          <p:spPr>
            <a:xfrm rot="10800000">
              <a:off x="4973" y="7852"/>
              <a:ext cx="604"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mn-lt"/>
                <a:ea typeface="+mn-ea"/>
                <a:cs typeface="+mn-cs"/>
              </a:endParaRPr>
            </a:p>
          </p:txBody>
        </p:sp>
      </p:grpSp>
      <p:sp>
        <p:nvSpPr>
          <p:cNvPr id="15" name="Rectangle 26"/>
          <p:cNvSpPr/>
          <p:nvPr/>
        </p:nvSpPr>
        <p:spPr>
          <a:xfrm>
            <a:off x="347663" y="1428750"/>
            <a:ext cx="2505075" cy="307975"/>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50000"/>
              </a:spcBef>
              <a:buNone/>
            </a:pPr>
            <a:r>
              <a:rPr lang="en-US" altLang="en-US" sz="2000" b="1" dirty="0">
                <a:solidFill>
                  <a:srgbClr val="000000"/>
                </a:solidFill>
                <a:latin typeface="Times New Roman" panose="02020603050405020304" pitchFamily="18" charset="0"/>
                <a:ea typeface="Microsoft YaHei" panose="020B0503020204020204" pitchFamily="34" charset="-122"/>
              </a:rPr>
              <a:t>1.  Nghệ thuật:</a:t>
            </a:r>
            <a:endParaRPr lang="en-US" altLang="en-US" sz="2000" b="1" dirty="0">
              <a:solidFill>
                <a:srgbClr val="000000"/>
              </a:solidFill>
              <a:latin typeface="Times New Roman" panose="02020603050405020304" pitchFamily="18" charset="0"/>
              <a:ea typeface="Microsoft YaHei" panose="020B0503020204020204" pitchFamily="34" charset="-122"/>
            </a:endParaRPr>
          </a:p>
        </p:txBody>
      </p:sp>
      <p:grpSp>
        <p:nvGrpSpPr>
          <p:cNvPr id="16" name="组合 33"/>
          <p:cNvGrpSpPr/>
          <p:nvPr/>
        </p:nvGrpSpPr>
        <p:grpSpPr>
          <a:xfrm>
            <a:off x="2708275" y="1371600"/>
            <a:ext cx="3006725" cy="3771900"/>
            <a:chOff x="1809" y="2422"/>
            <a:chExt cx="3768" cy="6034"/>
          </a:xfrm>
        </p:grpSpPr>
        <p:sp>
          <p:nvSpPr>
            <p:cNvPr id="17" name="圆角矩形 34"/>
            <p:cNvSpPr/>
            <p:nvPr/>
          </p:nvSpPr>
          <p:spPr>
            <a:xfrm>
              <a:off x="1889" y="2503"/>
              <a:ext cx="3585" cy="5859"/>
            </a:xfrm>
            <a:prstGeom prst="roundRect">
              <a:avLst>
                <a:gd name="adj" fmla="val 0"/>
              </a:avLst>
            </a:prstGeom>
            <a:noFill/>
            <a:ln w="3175" cap="flat" cmpd="sng" algn="ctr">
              <a:solidFill>
                <a:sysClr val="windowText" lastClr="000000">
                  <a:lumMod val="65000"/>
                  <a:lumOff val="35000"/>
                </a:sysClr>
              </a:solidFill>
              <a:prstDash val="solid"/>
              <a:miter lim="800000"/>
            </a:ln>
            <a:effectLst/>
          </p:spPr>
          <p:txBody>
            <a:bodyPr anchor="ctr"/>
            <a:p>
              <a:pPr algn="ctr" eaLnBrk="1" hangingPunct="1">
                <a:buNone/>
              </a:pPr>
              <a:endParaRPr lang="zh-CN" altLang="en-US" sz="2000" dirty="0">
                <a:solidFill>
                  <a:srgbClr val="FFFFFF"/>
                </a:solidFill>
                <a:latin typeface="Calibri" panose="020F0502020204030204" pitchFamily="34" charset="0"/>
                <a:ea typeface="黑体"/>
              </a:endParaRPr>
            </a:p>
          </p:txBody>
        </p:sp>
        <p:sp>
          <p:nvSpPr>
            <p:cNvPr id="18" name="矩形 93"/>
            <p:cNvSpPr/>
            <p:nvPr/>
          </p:nvSpPr>
          <p:spPr>
            <a:xfrm>
              <a:off x="1809" y="2422"/>
              <a:ext cx="605"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矩形 93"/>
            <p:cNvSpPr/>
            <p:nvPr/>
          </p:nvSpPr>
          <p:spPr>
            <a:xfrm rot="10800000">
              <a:off x="4972" y="7852"/>
              <a:ext cx="605" cy="604"/>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0" name="Rectangle 26"/>
          <p:cNvSpPr/>
          <p:nvPr/>
        </p:nvSpPr>
        <p:spPr>
          <a:xfrm>
            <a:off x="2852738" y="1428750"/>
            <a:ext cx="2786062" cy="4083050"/>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000" b="1" dirty="0">
                <a:solidFill>
                  <a:srgbClr val="000000"/>
                </a:solidFill>
                <a:latin typeface="Times New Roman" panose="02020603050405020304" pitchFamily="18" charset="0"/>
                <a:ea typeface="Microsoft YaHei" panose="020B0503020204020204" pitchFamily="34" charset="-122"/>
              </a:rPr>
              <a:t>   </a:t>
            </a:r>
            <a:r>
              <a:rPr lang="vi-VN" altLang="en-US" sz="2000" b="1" dirty="0">
                <a:solidFill>
                  <a:srgbClr val="000000"/>
                </a:solidFill>
                <a:latin typeface="Times New Roman" panose="02020603050405020304" pitchFamily="18" charset="0"/>
                <a:ea typeface="Microsoft YaHei" panose="020B0503020204020204" pitchFamily="34" charset="-122"/>
              </a:rPr>
              <a:t>2. Nội dung</a:t>
            </a:r>
            <a:r>
              <a:rPr lang="en-US" altLang="en-US" sz="2000" b="1" dirty="0">
                <a:solidFill>
                  <a:srgbClr val="000000"/>
                </a:solidFill>
                <a:latin typeface="Times New Roman" panose="02020603050405020304" pitchFamily="18" charset="0"/>
                <a:ea typeface="Microsoft YaHei" panose="020B0503020204020204" pitchFamily="34" charset="-122"/>
              </a:rPr>
              <a:t>:</a:t>
            </a:r>
            <a:endParaRPr lang="en-US" altLang="en-US" sz="2000" dirty="0">
              <a:solidFill>
                <a:srgbClr val="000000"/>
              </a:solidFill>
              <a:latin typeface="Times New Roman" panose="02020603050405020304" pitchFamily="18" charset="0"/>
              <a:ea typeface="Microsoft YaHei" panose="020B0503020204020204" pitchFamily="34" charset="-122"/>
            </a:endParaRPr>
          </a:p>
          <a:p>
            <a:pPr marL="0" lvl="0" indent="0">
              <a:lnSpc>
                <a:spcPct val="115000"/>
              </a:lnSpc>
              <a:spcBef>
                <a:spcPct val="0"/>
              </a:spcBef>
              <a:spcAft>
                <a:spcPts val="1000"/>
              </a:spcAft>
              <a:buNone/>
            </a:pPr>
            <a:r>
              <a:rPr lang="en-US" altLang="en-US" sz="2000" dirty="0">
                <a:solidFill>
                  <a:srgbClr val="FFFFFF"/>
                </a:solidFill>
                <a:latin typeface="Times New Roman" panose="02020603050405020304" pitchFamily="18" charset="0"/>
                <a:ea typeface="Microsoft YaHei" panose="020B0503020204020204" pitchFamily="34" charset="-122"/>
              </a:rPr>
              <a:t>.</a:t>
            </a:r>
            <a:r>
              <a:rPr lang="vi-VN" altLang="en-US" sz="2000" dirty="0">
                <a:latin typeface="Times New Roman" panose="02020603050405020304" pitchFamily="18" charset="0"/>
                <a:ea typeface="Microsoft YaHei" panose="020B0503020204020204" pitchFamily="34" charset="-122"/>
              </a:rPr>
              <a:t> Văn bản nói về một trong những hiện tượng đẹp và kì thú của tự nhiên – Sao băng. Qua đó, văn bản cung cấp đầy đủ các thông tin về nguyên nhân, sự ra đời và hình thành của hiện tượng Sao băng, mưa sao băng.</a:t>
            </a:r>
            <a:endParaRPr lang="en-US" altLang="en-US" sz="1600" dirty="0">
              <a:latin typeface="Calibri" panose="020F0502020204030204" pitchFamily="34" charset="0"/>
              <a:ea typeface="Microsoft YaHei" panose="020B0503020204020204" pitchFamily="34" charset="-122"/>
            </a:endParaRPr>
          </a:p>
          <a:p>
            <a:pPr marL="0" lvl="0" indent="0" eaLnBrk="1" hangingPunct="1">
              <a:spcBef>
                <a:spcPct val="50000"/>
              </a:spcBef>
              <a:buChar char="-"/>
            </a:pPr>
            <a:endParaRPr lang="en-US" altLang="en-US" sz="2000" dirty="0">
              <a:solidFill>
                <a:srgbClr val="FFFFFF"/>
              </a:solidFill>
              <a:latin typeface="Times New Roman" panose="02020603050405020304" pitchFamily="18" charset="0"/>
              <a:ea typeface="Microsoft YaHei" panose="020B0503020204020204" pitchFamily="34" charset="-122"/>
            </a:endParaRPr>
          </a:p>
        </p:txBody>
      </p:sp>
      <p:grpSp>
        <p:nvGrpSpPr>
          <p:cNvPr id="21" name="组合 33"/>
          <p:cNvGrpSpPr/>
          <p:nvPr/>
        </p:nvGrpSpPr>
        <p:grpSpPr>
          <a:xfrm>
            <a:off x="5638800" y="1371600"/>
            <a:ext cx="3530600" cy="3713163"/>
            <a:chOff x="1809" y="2422"/>
            <a:chExt cx="3768" cy="6034"/>
          </a:xfrm>
        </p:grpSpPr>
        <p:sp>
          <p:nvSpPr>
            <p:cNvPr id="22" name="圆角矩形 34"/>
            <p:cNvSpPr/>
            <p:nvPr/>
          </p:nvSpPr>
          <p:spPr>
            <a:xfrm>
              <a:off x="1890" y="2502"/>
              <a:ext cx="3583" cy="5859"/>
            </a:xfrm>
            <a:prstGeom prst="roundRect">
              <a:avLst>
                <a:gd name="adj" fmla="val 0"/>
              </a:avLst>
            </a:prstGeom>
            <a:noFill/>
            <a:ln w="3175" cap="flat" cmpd="sng" algn="ctr">
              <a:solidFill>
                <a:sysClr val="windowText" lastClr="000000">
                  <a:lumMod val="65000"/>
                  <a:lumOff val="35000"/>
                </a:sysClr>
              </a:solidFill>
              <a:prstDash val="solid"/>
              <a:miter lim="800000"/>
            </a:ln>
            <a:effectLst/>
          </p:spPr>
          <p:txBody>
            <a:bodyPr anchor="ctr"/>
            <a:p>
              <a:pPr algn="ctr" eaLnBrk="1" hangingPunct="1">
                <a:buNone/>
              </a:pPr>
              <a:endParaRPr lang="zh-CN" altLang="en-US" sz="2000" dirty="0">
                <a:solidFill>
                  <a:srgbClr val="FFFFFF"/>
                </a:solidFill>
                <a:latin typeface="Calibri" panose="020F0502020204030204" pitchFamily="34" charset="0"/>
                <a:ea typeface="黑体"/>
              </a:endParaRPr>
            </a:p>
          </p:txBody>
        </p:sp>
        <p:sp>
          <p:nvSpPr>
            <p:cNvPr id="23" name="矩形 93"/>
            <p:cNvSpPr/>
            <p:nvPr/>
          </p:nvSpPr>
          <p:spPr>
            <a:xfrm>
              <a:off x="1809" y="2422"/>
              <a:ext cx="607" cy="60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矩形 93"/>
            <p:cNvSpPr/>
            <p:nvPr/>
          </p:nvSpPr>
          <p:spPr>
            <a:xfrm rot="10800000">
              <a:off x="4970" y="7850"/>
              <a:ext cx="607" cy="606"/>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E94B52"/>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5" name="Rectangle 26"/>
          <p:cNvSpPr/>
          <p:nvPr/>
        </p:nvSpPr>
        <p:spPr>
          <a:xfrm>
            <a:off x="5715000" y="1428750"/>
            <a:ext cx="3276600" cy="3846513"/>
          </a:xfrm>
          <a:prstGeom prst="rect">
            <a:avLst/>
          </a:prstGeom>
          <a:noFill/>
          <a:ln w="9525">
            <a:noFill/>
          </a:ln>
        </p:spPr>
        <p:txBody>
          <a:bodyPr lIns="0" tIns="0" rIns="0" bIns="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n-US" altLang="en-US" sz="2000" b="1" dirty="0">
                <a:solidFill>
                  <a:srgbClr val="000000"/>
                </a:solidFill>
                <a:latin typeface="Times New Roman" panose="02020603050405020304" pitchFamily="18" charset="0"/>
                <a:ea typeface="Microsoft YaHei" panose="020B0503020204020204" pitchFamily="34" charset="-122"/>
              </a:rPr>
              <a:t>  3</a:t>
            </a:r>
            <a:r>
              <a:rPr lang="vi-VN" altLang="en-US" sz="2000" b="1" dirty="0">
                <a:latin typeface="Times New Roman" panose="02020603050405020304" pitchFamily="18" charset="0"/>
                <a:ea typeface="Microsoft YaHei" panose="020B0503020204020204" pitchFamily="34" charset="-122"/>
              </a:rPr>
              <a:t>. Khi giới thiệu về một hiện tượng tự nhiên cần chú ý giới thiệu: </a:t>
            </a:r>
            <a:endParaRPr lang="en-US" altLang="en-US" sz="2000" b="1" dirty="0">
              <a:latin typeface="Times New Roman" panose="02020603050405020304" pitchFamily="18" charset="0"/>
              <a:ea typeface="Microsoft YaHei" panose="020B0503020204020204" pitchFamily="34" charset="-122"/>
            </a:endParaRPr>
          </a:p>
          <a:p>
            <a:pPr marL="0" lvl="0" indent="0" algn="just" eaLnBrk="1" hangingPunct="1">
              <a:spcBef>
                <a:spcPct val="0"/>
              </a:spcBef>
              <a:buNone/>
            </a:pPr>
            <a:r>
              <a:rPr lang="vi-VN" altLang="en-US" sz="2000" b="1" dirty="0">
                <a:solidFill>
                  <a:srgbClr val="000000"/>
                </a:solidFill>
                <a:latin typeface="Times New Roman" panose="02020603050405020304" pitchFamily="18" charset="0"/>
                <a:ea typeface="Microsoft YaHei" panose="020B0503020204020204" pitchFamily="34" charset="-122"/>
              </a:rPr>
              <a:t> </a:t>
            </a:r>
            <a:r>
              <a:rPr lang="vi-VN" altLang="en-US" sz="2000" dirty="0">
                <a:latin typeface="Times New Roman" panose="02020603050405020304" pitchFamily="18" charset="0"/>
                <a:ea typeface="Microsoft YaHei" panose="020B0503020204020204" pitchFamily="34" charset="-122"/>
              </a:rPr>
              <a:t>Đó là hiện tượng gì? Biểu hiện như thế nào? Vì sao có hiện tượng này? Những tác dụng hoặc tác hại của hiện tượng thiên nhiên ấy là gì?...Tận dụng hoặc phòng chống, khắc phục tác động của hiện tượng đó như thế nào?</a:t>
            </a:r>
            <a:endParaRPr lang="en-US" altLang="en-US" sz="2000" dirty="0">
              <a:solidFill>
                <a:srgbClr val="000000"/>
              </a:solidFill>
              <a:latin typeface="Times New Roman" panose="02020603050405020304" pitchFamily="18" charset="0"/>
              <a:ea typeface="Microsoft YaHei" panose="020B0503020204020204" pitchFamily="34" charset="-122"/>
            </a:endParaRPr>
          </a:p>
          <a:p>
            <a:pPr marL="0" lvl="0" indent="0" eaLnBrk="1" hangingPunct="1">
              <a:spcBef>
                <a:spcPct val="50000"/>
              </a:spcBef>
              <a:buNone/>
            </a:pPr>
            <a:r>
              <a:rPr lang="en-US" altLang="en-US" sz="2000" dirty="0">
                <a:solidFill>
                  <a:srgbClr val="FFFFFF"/>
                </a:solidFill>
                <a:latin typeface="Times New Roman" panose="02020603050405020304" pitchFamily="18" charset="0"/>
                <a:ea typeface="Microsoft YaHei" panose="020B0503020204020204" pitchFamily="34" charset="-122"/>
              </a:rPr>
              <a:t>.</a:t>
            </a:r>
            <a:endParaRPr lang="en-US" altLang="en-US" sz="2000" dirty="0">
              <a:solidFill>
                <a:srgbClr val="FFFFFF"/>
              </a:solidFill>
              <a:latin typeface="Times New Roman" panose="02020603050405020304" pitchFamily="18" charset="0"/>
              <a:ea typeface="Microsoft YaHei" panose="020B0503020204020204" pitchFamily="34" charset="-122"/>
            </a:endParaRPr>
          </a:p>
        </p:txBody>
      </p:sp>
      <p:sp>
        <p:nvSpPr>
          <p:cNvPr id="26" name="Rectangle 25"/>
          <p:cNvSpPr/>
          <p:nvPr/>
        </p:nvSpPr>
        <p:spPr>
          <a:xfrm>
            <a:off x="76200" y="1627188"/>
            <a:ext cx="2632075" cy="3478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vi-VN" altLang="en-US" sz="2000" dirty="0">
                <a:latin typeface="Times New Roman" panose="02020603050405020304" pitchFamily="18" charset="0"/>
                <a:cs typeface="Arial" panose="020B0604020202020204" pitchFamily="34" charset="0"/>
              </a:rPr>
              <a:t>- Cách giải thích đơn giản, rõ r</a:t>
            </a:r>
            <a:r>
              <a:rPr lang="vi-VN" altLang="en-US" sz="2000" dirty="0">
                <a:latin typeface="Times New Roman" panose="02020603050405020304" pitchFamily="18" charset="0"/>
                <a:ea typeface="Arial" panose="020B0604020202020204" pitchFamily="34" charset="0"/>
              </a:rPr>
              <a:t>à</a:t>
            </a:r>
            <a:r>
              <a:rPr lang="vi-VN" altLang="en-US" sz="2000" dirty="0">
                <a:latin typeface="Times New Roman" panose="02020603050405020304" pitchFamily="18" charset="0"/>
                <a:cs typeface="Arial" panose="020B0604020202020204" pitchFamily="34" charset="0"/>
              </a:rPr>
              <a:t>ng, khách quan.</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Bố cục chặt chẽ.</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Hình ảnh minh họa sinh động.</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Ngôn ngữ chính xác, khoa học.</a:t>
            </a:r>
            <a:endParaRPr lang="en-US" altLang="en-US" sz="2000" dirty="0">
              <a:latin typeface="Calibri" panose="020F0502020204030204" pitchFamily="34" charset="0"/>
              <a:cs typeface="Calibri" panose="020F0502020204030204" pitchFamily="34" charset="0"/>
            </a:endParaRPr>
          </a:p>
          <a:p>
            <a:pPr marL="0" lvl="0" indent="0">
              <a:spcBef>
                <a:spcPct val="0"/>
              </a:spcBef>
              <a:buNone/>
            </a:pPr>
            <a:r>
              <a:rPr lang="vi-VN" altLang="en-US" sz="2000" dirty="0">
                <a:latin typeface="Times New Roman" panose="02020603050405020304" pitchFamily="18" charset="0"/>
                <a:cs typeface="Arial" panose="020B0604020202020204" pitchFamily="34" charset="0"/>
              </a:rPr>
              <a:t>- Thông tin dựa trên cơ sở khoa học, khách quan.</a:t>
            </a:r>
            <a:endParaRPr lang="en-US" altLang="en-US" sz="2000" dirty="0">
              <a:latin typeface="Calibri" panose="020F0502020204030204" pitchFamily="34" charset="0"/>
              <a:ea typeface="Calibri" panose="020F0502020204030204" pitchFamily="34" charset="0"/>
            </a:endParaRPr>
          </a:p>
        </p:txBody>
      </p:sp>
      <p:sp>
        <p:nvSpPr>
          <p:cNvPr id="27" name="TextBox 1"/>
          <p:cNvSpPr txBox="1"/>
          <p:nvPr/>
        </p:nvSpPr>
        <p:spPr>
          <a:xfrm>
            <a:off x="0" y="800100"/>
            <a:ext cx="5867400" cy="4302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200" b="1" dirty="0">
                <a:solidFill>
                  <a:srgbClr val="FF0000"/>
                </a:solidFill>
                <a:latin typeface="Times New Roman" panose="02020603050405020304" pitchFamily="18" charset="0"/>
                <a:cs typeface="Times New Roman" panose="02020603050405020304" pitchFamily="18" charset="0"/>
              </a:rPr>
              <a:t>III. TỔNG KẾT</a:t>
            </a:r>
            <a:endParaRPr lang="en-US" altLang="en-US" sz="22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anim calcmode="lin" valueType="num">
                                      <p:cBhvr>
                                        <p:cTn id="13" dur="2000" fill="hold"/>
                                        <p:tgtEl>
                                          <p:spTgt spid="11"/>
                                        </p:tgtEl>
                                        <p:attrNameLst>
                                          <p:attrName>ppt_w</p:attrName>
                                        </p:attrNameLst>
                                      </p:cBhvr>
                                      <p:tavLst>
                                        <p:tav tm="0" fmla="#ppt_w*sin(2.5*pi*$)">
                                          <p:val>
                                            <p:fltVal val="0.000000"/>
                                          </p:val>
                                        </p:tav>
                                        <p:tav tm="100000">
                                          <p:val>
                                            <p:fltVal val="1.000000"/>
                                          </p:val>
                                        </p:tav>
                                      </p:tavLst>
                                    </p:anim>
                                    <p:anim calcmode="lin" valueType="num">
                                      <p:cBhvr>
                                        <p:cTn id="14" dur="2000" fill="hold"/>
                                        <p:tgtEl>
                                          <p:spTgt spid="11"/>
                                        </p:tgtEl>
                                        <p:attrNameLst>
                                          <p:attrName>ppt_h</p:attrName>
                                        </p:attrNameLst>
                                      </p:cBhvr>
                                      <p:tavLst>
                                        <p:tav tm="0">
                                          <p:val>
                                            <p:strVal val="#ppt_h"/>
                                          </p:val>
                                        </p:tav>
                                        <p:tav tm="100000">
                                          <p:val>
                                            <p:strVal val="#ppt_h"/>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5">
                                            <p:txEl>
                                              <p:charRg st="0" end="16"/>
                                            </p:txEl>
                                          </p:spTgt>
                                        </p:tgtEl>
                                        <p:attrNameLst>
                                          <p:attrName>style.visibility</p:attrName>
                                        </p:attrNameLst>
                                      </p:cBhvr>
                                      <p:to>
                                        <p:strVal val="visible"/>
                                      </p:to>
                                    </p:set>
                                    <p:animEffect transition="in" filter="wipe(left)">
                                      <p:cBhvr>
                                        <p:cTn id="21" dur="500"/>
                                        <p:tgtEl>
                                          <p:spTgt spid="15">
                                            <p:txEl>
                                              <p:charRg st="0" end="1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barn(inVertical)">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2000"/>
                                        <p:tgtEl>
                                          <p:spTgt spid="16"/>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heel(1)">
                                      <p:cBhvr>
                                        <p:cTn id="34" dur="2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6" descr="C:\Users\Admin\Desktop\tải xuống.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912" y="-57149"/>
            <a:ext cx="9144000" cy="5314950"/>
          </a:xfrm>
          <a:prstGeom prst="rect">
            <a:avLst/>
          </a:prstGeom>
          <a:gradFill>
            <a:gsLst>
              <a:gs pos="0">
                <a:srgbClr val="8488C4">
                  <a:alpha val="62000"/>
                </a:srgbClr>
              </a:gs>
              <a:gs pos="53000">
                <a:srgbClr val="D4DEFF"/>
              </a:gs>
              <a:gs pos="83000">
                <a:srgbClr val="D4DEFF"/>
              </a:gs>
              <a:gs pos="100000">
                <a:srgbClr val="96AB94"/>
              </a:gs>
            </a:gsLst>
            <a:lin ang="5400000" scaled="0"/>
          </a:gradFill>
          <a:ln>
            <a:noFill/>
          </a:ln>
        </p:spPr>
      </p:pic>
      <p:sp>
        <p:nvSpPr>
          <p:cNvPr id="9" name="Rectangle 8"/>
          <p:cNvSpPr/>
          <p:nvPr/>
        </p:nvSpPr>
        <p:spPr>
          <a:xfrm>
            <a:off x="685800" y="1543050"/>
            <a:ext cx="7772400" cy="2400300"/>
          </a:xfrm>
          <a:prstGeom prst="rect">
            <a:avLst/>
          </a:prstGeom>
          <a:noFill/>
        </p:spPr>
        <p:txBody>
          <a:bodyPr wrap="none" numCol="1">
            <a:prstTxWarp prst="textDeflateBottom">
              <a:avLst>
                <a:gd name="adj" fmla="val 53405"/>
              </a:avLst>
            </a:prstTxWarp>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54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Times New Roman" panose="02020603050405020304" pitchFamily="18" charset="0"/>
                <a:ea typeface="+mn-ea"/>
                <a:cs typeface="Times New Roman" panose="02020603050405020304" pitchFamily="18" charset="0"/>
              </a:rPr>
              <a:t>SAO BĂNG</a:t>
            </a:r>
            <a:endParaRPr kumimoji="0" lang="en-US" sz="54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5400" b="1" i="0" u="none" strike="noStrike" kern="1200" cap="none" spc="150" normalizeH="0" baseline="0" noProof="0" dirty="0">
              <a:ln w="11430"/>
              <a:solidFill>
                <a:srgbClr val="FFFF00"/>
              </a:solidFill>
              <a:effectLst>
                <a:outerShdw blurRad="25400" algn="tl" rotWithShape="0">
                  <a:srgbClr val="000000">
                    <a:alpha val="43000"/>
                  </a:srgbClr>
                </a:outerShdw>
              </a:effectLst>
              <a:uLnTx/>
              <a:uFillTx/>
              <a:latin typeface="Times New Roman" panose="02020603050405020304" pitchFamily="18" charset="0"/>
              <a:ea typeface="+mn-ea"/>
              <a:cs typeface="Times New Roman" panose="02020603050405020304" pitchFamily="18" charset="0"/>
            </a:endParaRPr>
          </a:p>
        </p:txBody>
      </p:sp>
      <p:sp>
        <p:nvSpPr>
          <p:cNvPr id="39940" name="TextBox 1"/>
          <p:cNvSpPr txBox="1"/>
          <p:nvPr/>
        </p:nvSpPr>
        <p:spPr>
          <a:xfrm>
            <a:off x="0" y="114300"/>
            <a:ext cx="9144000" cy="10779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b="1" dirty="0">
                <a:solidFill>
                  <a:srgbClr val="FFFF00"/>
                </a:solidFill>
                <a:latin typeface="Times New Roman" panose="02020603050405020304" pitchFamily="18" charset="0"/>
                <a:cs typeface="Times New Roman" panose="02020603050405020304" pitchFamily="18" charset="0"/>
              </a:rPr>
              <a:t>BÀI 3: VĂN BẢN THÔNG TIN</a:t>
            </a:r>
            <a:endParaRPr lang="en-US" altLang="en-US" b="1" dirty="0">
              <a:solidFill>
                <a:srgbClr val="FFFF00"/>
              </a:solidFill>
              <a:latin typeface="Times New Roman" panose="02020603050405020304" pitchFamily="18" charset="0"/>
              <a:cs typeface="Times New Roman" panose="02020603050405020304" pitchFamily="18" charset="0"/>
            </a:endParaRPr>
          </a:p>
          <a:p>
            <a:pPr marL="0" lvl="0" indent="0" algn="ctr">
              <a:spcBef>
                <a:spcPct val="0"/>
              </a:spcBef>
              <a:buNone/>
            </a:pPr>
            <a:r>
              <a:rPr lang="en-US" altLang="en-US" b="1" dirty="0">
                <a:solidFill>
                  <a:srgbClr val="FFFF00"/>
                </a:solidFill>
                <a:latin typeface="Times New Roman" panose="02020603050405020304" pitchFamily="18" charset="0"/>
                <a:cs typeface="Times New Roman" panose="02020603050405020304" pitchFamily="18" charset="0"/>
              </a:rPr>
              <a:t>ĐỌC HIỂU VĂN BẢN 1</a:t>
            </a:r>
            <a:endParaRPr lang="en-US" altLang="en-US" b="1" dirty="0">
              <a:solidFill>
                <a:srgbClr val="FFFF00"/>
              </a:solidFill>
              <a:latin typeface="Times New Roman" panose="02020603050405020304" pitchFamily="18" charset="0"/>
              <a:ea typeface="Times New Roman" panose="02020603050405020304" pitchFamily="18" charset="0"/>
            </a:endParaRPr>
          </a:p>
        </p:txBody>
      </p:sp>
      <p:pic>
        <p:nvPicPr>
          <p:cNvPr id="39941" name="Picture 7" descr="https://thuthuatphanmem.vn/uploads/2018/04/06/hinh-nen-dong-day-ngang-dep-1-6_104236574.gif"/>
          <p:cNvPicPr>
            <a:picLocks noChangeAspect="1"/>
          </p:cNvPicPr>
          <p:nvPr/>
        </p:nvPicPr>
        <p:blipFill>
          <a:blip r:embed="rId2"/>
          <a:stretch>
            <a:fillRect/>
          </a:stretch>
        </p:blipFill>
        <p:spPr>
          <a:xfrm>
            <a:off x="6477000" y="-57150"/>
            <a:ext cx="2605088" cy="1428750"/>
          </a:xfrm>
          <a:prstGeom prst="rect">
            <a:avLst/>
          </a:prstGeom>
          <a:noFill/>
          <a:ln w="9525">
            <a:noFill/>
          </a:ln>
        </p:spPr>
      </p:pic>
      <p:pic>
        <p:nvPicPr>
          <p:cNvPr id="39942" name="Picture 9" descr="https://thuthuatphanmem.vn/uploads/2018/04/06/hinh-nen-dong-day-ngang-dep-1-6_104236574.gif"/>
          <p:cNvPicPr>
            <a:picLocks noChangeAspect="1"/>
          </p:cNvPicPr>
          <p:nvPr/>
        </p:nvPicPr>
        <p:blipFill>
          <a:blip r:embed="rId2"/>
          <a:stretch>
            <a:fillRect/>
          </a:stretch>
        </p:blipFill>
        <p:spPr>
          <a:xfrm>
            <a:off x="19050" y="-57150"/>
            <a:ext cx="2952750" cy="1428750"/>
          </a:xfrm>
          <a:prstGeom prst="rect">
            <a:avLst/>
          </a:prstGeom>
          <a:noFill/>
          <a:ln w="9525">
            <a:noFill/>
          </a:ln>
        </p:spPr>
      </p:pic>
      <p:pic>
        <p:nvPicPr>
          <p:cNvPr id="39943" name="Picture 9" descr="http://3.bp.blogspot.com/-wSAffNEq1i0/TuWsozJHdTI/AAAAAAAAIxc/n00K4d1d-cA/s1600/1728456kigkq9ga64.gif"/>
          <p:cNvPicPr>
            <a:picLocks noChangeAspect="1"/>
          </p:cNvPicPr>
          <p:nvPr/>
        </p:nvPicPr>
        <p:blipFill>
          <a:blip r:embed="rId3"/>
          <a:stretch>
            <a:fillRect/>
          </a:stretch>
        </p:blipFill>
        <p:spPr>
          <a:xfrm>
            <a:off x="-61912" y="4371975"/>
            <a:ext cx="9205912" cy="885825"/>
          </a:xfrm>
          <a:prstGeom prst="rect">
            <a:avLst/>
          </a:prstGeom>
          <a:noFill/>
          <a:ln w="9525">
            <a:noFill/>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000000"/>
                                          </p:val>
                                        </p:tav>
                                        <p:tav tm="100000">
                                          <p:val>
                                            <p:fltVal val="1.000000"/>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8371" name="TextBox 1"/>
          <p:cNvSpPr txBox="1"/>
          <p:nvPr/>
        </p:nvSpPr>
        <p:spPr>
          <a:xfrm>
            <a:off x="0" y="666750"/>
            <a:ext cx="5867400" cy="430213"/>
          </a:xfrm>
          <a:prstGeom prst="rect">
            <a:avLst/>
          </a:prstGeom>
          <a:noFill/>
          <a:ln w="9525">
            <a:noFill/>
          </a:ln>
        </p:spPr>
        <p:txBody>
          <a:bodyPr>
            <a:spAutoFit/>
          </a:bodyPr>
          <a:p>
            <a:r>
              <a:rPr lang="en-US" altLang="en-US" sz="2200" b="1" dirty="0">
                <a:solidFill>
                  <a:srgbClr val="FFFF00"/>
                </a:solidFill>
                <a:latin typeface="Times New Roman" panose="02020603050405020304" pitchFamily="18" charset="0"/>
                <a:cs typeface="Times New Roman" panose="02020603050405020304" pitchFamily="18" charset="0"/>
              </a:rPr>
              <a:t>III. TỔNG KẾT</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6" name="TextBox 1"/>
          <p:cNvSpPr txBox="1"/>
          <p:nvPr/>
        </p:nvSpPr>
        <p:spPr>
          <a:xfrm>
            <a:off x="0" y="1047750"/>
            <a:ext cx="5867400" cy="430213"/>
          </a:xfrm>
          <a:prstGeom prst="rect">
            <a:avLst/>
          </a:prstGeom>
          <a:noFill/>
          <a:ln w="9525">
            <a:noFill/>
          </a:ln>
        </p:spPr>
        <p:txBody>
          <a:bodyPr>
            <a:spAutoFit/>
          </a:bodyPr>
          <a:p>
            <a:r>
              <a:rPr lang="en-US" altLang="en-US" sz="2200" b="1" dirty="0">
                <a:solidFill>
                  <a:srgbClr val="FFFF00"/>
                </a:solidFill>
                <a:latin typeface="Times New Roman" panose="02020603050405020304" pitchFamily="18" charset="0"/>
                <a:cs typeface="Times New Roman" panose="02020603050405020304" pitchFamily="18" charset="0"/>
              </a:rPr>
              <a:t>IV. LUYỆN TẬP</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7" name="矩形 17"/>
          <p:cNvSpPr/>
          <p:nvPr/>
        </p:nvSpPr>
        <p:spPr bwMode="auto">
          <a:xfrm>
            <a:off x="2362200" y="1581150"/>
            <a:ext cx="4114800" cy="457200"/>
          </a:xfrm>
          <a:prstGeom prst="rect">
            <a:avLst/>
          </a:prstGeom>
          <a:solidFill>
            <a:sysClr val="window" lastClr="FFFFFF"/>
          </a:solidFill>
          <a:ln w="12700" cap="flat" cmpd="sng" algn="ctr">
            <a:noFill/>
            <a:prstDash val="solid"/>
            <a:miter lim="800000"/>
          </a:ln>
          <a:effectLst/>
        </p:spPr>
        <p:txBody>
          <a:bodyPr anchor="ctr"/>
          <a:p>
            <a:pPr marL="971550" lvl="1" indent="-514350" eaLnBrk="1" hangingPunct="1">
              <a:buNone/>
            </a:pPr>
            <a:r>
              <a:rPr lang="en-US" altLang="zh-CN" sz="2400" b="1" dirty="0">
                <a:solidFill>
                  <a:srgbClr val="0070C0"/>
                </a:solidFill>
                <a:latin typeface="Times New Roman" panose="02020603050405020304" pitchFamily="18" charset="0"/>
                <a:ea typeface="Microsoft YaHei UI" panose="020B0503020204020204" pitchFamily="34" charset="-122"/>
              </a:rPr>
              <a:t>PHIẾU HỌC TẬP SỐ 1 </a:t>
            </a:r>
            <a:endParaRPr lang="zh-CN" altLang="en-US" sz="2400" b="1" dirty="0">
              <a:solidFill>
                <a:srgbClr val="0070C0"/>
              </a:solidFill>
              <a:latin typeface="Times New Roman" panose="02020603050405020304" pitchFamily="18" charset="0"/>
              <a:ea typeface="Microsoft YaHei UI" panose="020B0503020204020204" pitchFamily="34" charset="-122"/>
            </a:endParaRPr>
          </a:p>
        </p:txBody>
      </p:sp>
      <p:sp>
        <p:nvSpPr>
          <p:cNvPr id="8" name="TextBox 2"/>
          <p:cNvSpPr txBox="1"/>
          <p:nvPr/>
        </p:nvSpPr>
        <p:spPr>
          <a:xfrm>
            <a:off x="1884363" y="2190750"/>
            <a:ext cx="4897437" cy="830263"/>
          </a:xfrm>
          <a:prstGeom prst="rect">
            <a:avLst/>
          </a:prstGeom>
          <a:noFill/>
          <a:ln w="9525">
            <a:noFill/>
          </a:ln>
        </p:spPr>
        <p:txBody>
          <a:bodyPr>
            <a:spAutoFit/>
          </a:bodyPr>
          <a:p>
            <a:pPr marL="457200" indent="-457200">
              <a:buNone/>
            </a:pPr>
            <a:r>
              <a:rPr lang="en-US" altLang="en-US" sz="2400" b="1" dirty="0">
                <a:solidFill>
                  <a:srgbClr val="FF0000"/>
                </a:solidFill>
                <a:latin typeface="Times New Roman" panose="02020603050405020304" pitchFamily="18" charset="0"/>
                <a:ea typeface="Microsoft YaHei" panose="020B0503020204020204" pitchFamily="34" charset="-122"/>
              </a:rPr>
              <a:t> </a:t>
            </a:r>
            <a:r>
              <a:rPr lang="vi-VN" altLang="en-US" sz="2400" b="1" i="1" dirty="0">
                <a:solidFill>
                  <a:schemeClr val="bg1"/>
                </a:solidFill>
                <a:latin typeface="Times New Roman" panose="02020603050405020304" pitchFamily="18" charset="0"/>
                <a:ea typeface="Microsoft YaHei" panose="020B0503020204020204" pitchFamily="34" charset="-122"/>
              </a:rPr>
              <a:t>Chỉ ra sự khác biệt của sao băng và mưa sao băng?</a:t>
            </a:r>
            <a:endParaRPr lang="en-US" altLang="en-US" sz="2400" b="1" dirty="0">
              <a:solidFill>
                <a:schemeClr val="bg1"/>
              </a:solidFill>
              <a:latin typeface="Times New Roman" panose="02020603050405020304" pitchFamily="18" charset="0"/>
              <a:ea typeface="Microsoft YaHei" panose="020B0503020204020204" pitchFamily="34" charset="-122"/>
            </a:endParaRPr>
          </a:p>
        </p:txBody>
      </p:sp>
      <p:graphicFrame>
        <p:nvGraphicFramePr>
          <p:cNvPr id="9" name="Table 8"/>
          <p:cNvGraphicFramePr>
            <a:graphicFrameLocks noGrp="1"/>
          </p:cNvGraphicFramePr>
          <p:nvPr/>
        </p:nvGraphicFramePr>
        <p:xfrm>
          <a:off x="76200" y="3254375"/>
          <a:ext cx="6858000" cy="1831975"/>
        </p:xfrm>
        <a:graphic>
          <a:graphicData uri="http://schemas.openxmlformats.org/drawingml/2006/table">
            <a:tbl>
              <a:tblPr/>
              <a:tblGrid>
                <a:gridCol w="3268766"/>
                <a:gridCol w="3589234"/>
              </a:tblGrid>
              <a:tr h="524834">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Sao </a:t>
                      </a:r>
                      <a:r>
                        <a:rPr kumimoji="0" lang="en-US" sz="1800" b="1" i="1" u="none" strike="noStrike" cap="none" normalizeH="0" baseline="0" dirty="0" err="1" smtClean="0">
                          <a:ln>
                            <a:noFill/>
                          </a:ln>
                          <a:solidFill>
                            <a:srgbClr val="FF0066"/>
                          </a:solidFill>
                          <a:effectLst/>
                          <a:latin typeface="Times New Roman" panose="02020603050405020304" pitchFamily="18" charset="0"/>
                          <a:cs typeface="Times New Roman" panose="02020603050405020304" pitchFamily="18" charset="0"/>
                        </a:rPr>
                        <a:t>băng</a:t>
                      </a:r>
                      <a:endPar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1"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smtClean="0">
                          <a:ln>
                            <a:noFill/>
                          </a:ln>
                          <a:solidFill>
                            <a:srgbClr val="FF0066"/>
                          </a:solidFill>
                          <a:effectLst/>
                          <a:latin typeface="Times New Roman" panose="02020603050405020304" pitchFamily="18" charset="0"/>
                          <a:cs typeface="Times New Roman" panose="02020603050405020304" pitchFamily="18" charset="0"/>
                        </a:rPr>
                        <a:t>Mưa</a:t>
                      </a:r>
                      <a:r>
                        <a:rPr kumimoji="0" lang="en-US" sz="1800" b="1" i="1"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smtClean="0">
                          <a:ln>
                            <a:noFill/>
                          </a:ln>
                          <a:solidFill>
                            <a:srgbClr val="FF0066"/>
                          </a:solidFill>
                          <a:effectLst/>
                          <a:latin typeface="Times New Roman" panose="02020603050405020304" pitchFamily="18" charset="0"/>
                          <a:cs typeface="Times New Roman" panose="02020603050405020304" pitchFamily="18" charset="0"/>
                        </a:rPr>
                        <a:t>sao</a:t>
                      </a:r>
                      <a:r>
                        <a:rPr kumimoji="0" lang="en-US" sz="1800" b="1" i="1"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 </a:t>
                      </a:r>
                      <a:r>
                        <a:rPr kumimoji="0" lang="en-US" sz="1800" b="1" i="1" u="none" strike="noStrike" cap="none" normalizeH="0" baseline="0" dirty="0" err="1" smtClean="0">
                          <a:ln>
                            <a:noFill/>
                          </a:ln>
                          <a:solidFill>
                            <a:srgbClr val="FF0066"/>
                          </a:solidFill>
                          <a:effectLst/>
                          <a:latin typeface="Times New Roman" panose="02020603050405020304" pitchFamily="18" charset="0"/>
                          <a:cs typeface="Times New Roman" panose="02020603050405020304" pitchFamily="18" charset="0"/>
                        </a:rPr>
                        <a:t>băng</a:t>
                      </a:r>
                      <a:endParaRPr kumimoji="0" lang="en-US" sz="1800" b="1" i="1"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r h="1307141">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a:t>
                      </a:r>
                      <a:endParaRPr kumimoji="0" lang="en-US"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a:t>
                      </a:r>
                      <a:endParaRPr kumimoji="0" lang="vi-VN"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5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vi-VN"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a:t>
                      </a:r>
                      <a:r>
                        <a:rPr kumimoji="0" lang="en-US"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rPr>
                        <a:t>…………………...............................................</a:t>
                      </a:r>
                      <a:endParaRPr kumimoji="0" lang="en-US" sz="1500" b="0" i="0" u="none" strike="noStrike" kern="1200" cap="none" spc="0" normalizeH="0" baseline="0" noProof="0" dirty="0" smtClean="0">
                        <a:ln>
                          <a:noFill/>
                        </a:ln>
                        <a:solidFill>
                          <a:srgbClr val="FF0066"/>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sz="1500" b="0" i="0" u="none" strike="noStrike" cap="none" normalizeH="0" baseline="0" dirty="0" smtClean="0">
                          <a:ln>
                            <a:noFill/>
                          </a:ln>
                          <a:solidFill>
                            <a:srgbClr val="FF0066"/>
                          </a:solidFill>
                          <a:effectLst/>
                          <a:latin typeface="Times New Roman" panose="02020603050405020304" pitchFamily="18" charset="0"/>
                          <a:cs typeface="Times New Roman" panose="02020603050405020304" pitchFamily="18" charset="0"/>
                        </a:rPr>
                        <a:t>…………………………………………………………..............................................</a:t>
                      </a:r>
                      <a:endParaRPr kumimoji="0" lang="vi-VN" sz="1500" b="0" i="0" u="none" strike="noStrike" cap="none" normalizeH="0" baseline="0" dirty="0">
                        <a:ln>
                          <a:noFill/>
                        </a:ln>
                        <a:solidFill>
                          <a:srgbClr val="FF0066"/>
                        </a:solidFill>
                        <a:effectLst/>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20000"/>
                        <a:lumOff val="80000"/>
                      </a:schemeClr>
                    </a:solidFill>
                  </a:tcPr>
                </a:tc>
              </a:tr>
            </a:tbl>
          </a:graphicData>
        </a:graphic>
      </p:graphicFrame>
      <p:pic>
        <p:nvPicPr>
          <p:cNvPr id="10" name="图片 3"/>
          <p:cNvPicPr>
            <a:picLocks noChangeAspect="1"/>
          </p:cNvPicPr>
          <p:nvPr/>
        </p:nvPicPr>
        <p:blipFill>
          <a:blip r:embed="rId2"/>
          <a:stretch>
            <a:fillRect/>
          </a:stretch>
        </p:blipFill>
        <p:spPr>
          <a:xfrm>
            <a:off x="0" y="3906838"/>
            <a:ext cx="1219200" cy="1179512"/>
          </a:xfrm>
          <a:prstGeom prst="rect">
            <a:avLst/>
          </a:prstGeom>
          <a:noFill/>
          <a:ln w="9525">
            <a:noFill/>
          </a:ln>
        </p:spPr>
      </p:pic>
      <p:pic>
        <p:nvPicPr>
          <p:cNvPr id="11" name="图片 4"/>
          <p:cNvPicPr>
            <a:picLocks noChangeAspect="1"/>
          </p:cNvPicPr>
          <p:nvPr/>
        </p:nvPicPr>
        <p:blipFill>
          <a:blip r:embed="rId3"/>
          <a:stretch>
            <a:fillRect/>
          </a:stretch>
        </p:blipFill>
        <p:spPr>
          <a:xfrm>
            <a:off x="5638800" y="4176713"/>
            <a:ext cx="1250950" cy="909637"/>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59395" name="TextBox 1"/>
          <p:cNvSpPr txBox="1"/>
          <p:nvPr/>
        </p:nvSpPr>
        <p:spPr>
          <a:xfrm>
            <a:off x="0" y="666750"/>
            <a:ext cx="5867400" cy="430213"/>
          </a:xfrm>
          <a:prstGeom prst="rect">
            <a:avLst/>
          </a:prstGeom>
          <a:noFill/>
          <a:ln w="9525">
            <a:noFill/>
          </a:ln>
        </p:spPr>
        <p:txBody>
          <a:bodyPr>
            <a:spAutoFit/>
          </a:bodyPr>
          <a:p>
            <a:r>
              <a:rPr lang="en-US" altLang="en-US" sz="2200" b="1" dirty="0">
                <a:solidFill>
                  <a:srgbClr val="FFFF00"/>
                </a:solidFill>
                <a:latin typeface="Times New Roman" panose="02020603050405020304" pitchFamily="18" charset="0"/>
                <a:cs typeface="Times New Roman" panose="02020603050405020304" pitchFamily="18" charset="0"/>
              </a:rPr>
              <a:t>III. TỔNG KẾT</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59396" name="TextBox 1"/>
          <p:cNvSpPr txBox="1"/>
          <p:nvPr/>
        </p:nvSpPr>
        <p:spPr>
          <a:xfrm>
            <a:off x="0" y="1047750"/>
            <a:ext cx="5867400" cy="430213"/>
          </a:xfrm>
          <a:prstGeom prst="rect">
            <a:avLst/>
          </a:prstGeom>
          <a:noFill/>
          <a:ln w="9525">
            <a:noFill/>
          </a:ln>
        </p:spPr>
        <p:txBody>
          <a:bodyPr>
            <a:spAutoFit/>
          </a:bodyPr>
          <a:p>
            <a:r>
              <a:rPr lang="en-US" altLang="en-US" sz="2200" b="1" dirty="0">
                <a:solidFill>
                  <a:srgbClr val="FFFF00"/>
                </a:solidFill>
                <a:latin typeface="Times New Roman" panose="02020603050405020304" pitchFamily="18" charset="0"/>
                <a:cs typeface="Times New Roman" panose="02020603050405020304" pitchFamily="18" charset="0"/>
              </a:rPr>
              <a:t>IV. LUYỆN TẬP</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13" name="矩形 17"/>
          <p:cNvSpPr/>
          <p:nvPr/>
        </p:nvSpPr>
        <p:spPr bwMode="auto">
          <a:xfrm>
            <a:off x="1960563" y="1504950"/>
            <a:ext cx="5775325" cy="457200"/>
          </a:xfrm>
          <a:prstGeom prst="rect">
            <a:avLst/>
          </a:prstGeom>
          <a:solidFill>
            <a:sysClr val="window" lastClr="FFFFFF"/>
          </a:solidFill>
          <a:ln w="12700" cap="flat" cmpd="sng" algn="ctr">
            <a:noFill/>
            <a:prstDash val="solid"/>
            <a:miter lim="800000"/>
          </a:ln>
          <a:effectLst/>
        </p:spPr>
        <p:txBody>
          <a:bodyPr anchor="ctr"/>
          <a:p>
            <a:pPr marL="971550" lvl="1" indent="-514350" eaLnBrk="1" hangingPunct="1">
              <a:buNone/>
            </a:pPr>
            <a:r>
              <a:rPr lang="en-US" altLang="zh-CN" sz="2400" b="1" dirty="0">
                <a:solidFill>
                  <a:srgbClr val="0070C0"/>
                </a:solidFill>
                <a:latin typeface="Times New Roman" panose="02020603050405020304" pitchFamily="18" charset="0"/>
                <a:ea typeface="Microsoft YaHei UI" panose="020B0503020204020204" pitchFamily="34" charset="-122"/>
              </a:rPr>
              <a:t>PHIẾU HỌC TẬP SỐ 2 </a:t>
            </a:r>
            <a:endParaRPr lang="zh-CN" altLang="en-US" sz="2400" b="1" dirty="0">
              <a:solidFill>
                <a:srgbClr val="0070C0"/>
              </a:solidFill>
              <a:latin typeface="Times New Roman" panose="02020603050405020304" pitchFamily="18" charset="0"/>
              <a:ea typeface="Microsoft YaHei UI" panose="020B0503020204020204" pitchFamily="34" charset="-122"/>
            </a:endParaRPr>
          </a:p>
        </p:txBody>
      </p:sp>
      <p:sp>
        <p:nvSpPr>
          <p:cNvPr id="14" name="TextBox 2"/>
          <p:cNvSpPr txBox="1"/>
          <p:nvPr/>
        </p:nvSpPr>
        <p:spPr>
          <a:xfrm>
            <a:off x="914400" y="2190750"/>
            <a:ext cx="7837488" cy="830263"/>
          </a:xfrm>
          <a:prstGeom prst="rect">
            <a:avLst/>
          </a:prstGeom>
          <a:noFill/>
          <a:ln w="9525">
            <a:noFill/>
          </a:ln>
        </p:spPr>
        <p:txBody>
          <a:bodyPr>
            <a:spAutoFit/>
          </a:bodyPr>
          <a:p>
            <a:pPr marL="457200" indent="-457200">
              <a:buNone/>
            </a:pPr>
            <a:r>
              <a:rPr lang="vi-VN" altLang="en-US" sz="2400" b="1" i="1" dirty="0">
                <a:solidFill>
                  <a:schemeClr val="bg1"/>
                </a:solidFill>
                <a:latin typeface="Times New Roman" panose="02020603050405020304" pitchFamily="18" charset="0"/>
                <a:ea typeface="Microsoft YaHei" panose="020B0503020204020204" pitchFamily="34" charset="-122"/>
              </a:rPr>
              <a:t>Tại sao văn bản Sao băng lại được coi là</a:t>
            </a:r>
            <a:r>
              <a:rPr lang="nl-NL" altLang="en-US" sz="2400" b="1" i="1" dirty="0">
                <a:solidFill>
                  <a:schemeClr val="bg1"/>
                </a:solidFill>
                <a:latin typeface="Times New Roman" panose="02020603050405020304" pitchFamily="18" charset="0"/>
                <a:ea typeface="Microsoft YaHei" panose="020B0503020204020204" pitchFamily="34" charset="-122"/>
              </a:rPr>
              <a:t> loại văn bản thông tin giải thích về một hiện tượng tự nhiên?</a:t>
            </a:r>
            <a:endParaRPr lang="en-US" altLang="en-US" sz="2400" b="1" dirty="0">
              <a:solidFill>
                <a:schemeClr val="bg1"/>
              </a:solidFill>
              <a:latin typeface="Times New Roman" panose="02020603050405020304" pitchFamily="18" charset="0"/>
              <a:ea typeface="Microsoft YaHei" panose="020B0503020204020204" pitchFamily="34" charset="-122"/>
            </a:endParaRPr>
          </a:p>
        </p:txBody>
      </p:sp>
      <p:graphicFrame>
        <p:nvGraphicFramePr>
          <p:cNvPr id="59399" name="Table 59398"/>
          <p:cNvGraphicFramePr/>
          <p:nvPr/>
        </p:nvGraphicFramePr>
        <p:xfrm>
          <a:off x="55563" y="3333750"/>
          <a:ext cx="6726237" cy="1733550"/>
        </p:xfrm>
        <a:graphic>
          <a:graphicData uri="http://schemas.openxmlformats.org/drawingml/2006/table">
            <a:tbl>
              <a:tblPr/>
              <a:tblGrid>
                <a:gridCol w="6726238"/>
              </a:tblGrid>
              <a:tr h="5953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b="1" i="1" dirty="0">
                          <a:solidFill>
                            <a:srgbClr val="FFFF00"/>
                          </a:solidFill>
                          <a:latin typeface="Times New Roman" panose="02020603050405020304" pitchFamily="18" charset="0"/>
                          <a:cs typeface="Times New Roman" panose="02020603050405020304" pitchFamily="18" charset="0"/>
                        </a:rPr>
                        <a:t>          </a:t>
                      </a:r>
                      <a:r>
                        <a:rPr b="1" i="1" dirty="0">
                          <a:solidFill>
                            <a:srgbClr val="FF0066"/>
                          </a:solidFill>
                          <a:latin typeface="Times New Roman" panose="02020603050405020304" pitchFamily="18" charset="0"/>
                          <a:cs typeface="Times New Roman" panose="02020603050405020304" pitchFamily="18" charset="0"/>
                        </a:rPr>
                        <a:t>Văn bản thông tin giải thích về một hiện tượng tự nhiên</a:t>
                      </a:r>
                      <a:endParaRPr lang="en-US" b="1" i="1" dirty="0">
                        <a:solidFill>
                          <a:srgbClr val="FF0066"/>
                        </a:solidFill>
                        <a:latin typeface="Times New Roman" panose="02020603050405020304" pitchFamily="18" charset="0"/>
                        <a:ea typeface="Times New Roman" panose="02020603050405020304" pitchFamily="18" charset="0"/>
                      </a:endParaRPr>
                    </a:p>
                  </a:txBody>
                  <a:tcPr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E5D6"/>
                    </a:solidFill>
                  </a:tcPr>
                </a:tc>
              </a:tr>
              <a:tr h="1138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eaLnBrk="1" hangingPunct="1">
                        <a:buNone/>
                      </a:pPr>
                      <a:r>
                        <a:rPr lang="vi-VN" altLang="x-none"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endParaRPr sz="1500" dirty="0">
                        <a:solidFill>
                          <a:srgbClr val="000000"/>
                        </a:solidFill>
                        <a:latin typeface="Times New Roman" panose="02020603050405020304" pitchFamily="18" charset="0"/>
                        <a:cs typeface="Times New Roman" panose="02020603050405020304" pitchFamily="18" charset="0"/>
                      </a:endParaRPr>
                    </a:p>
                    <a:p>
                      <a:pPr lvl="0" eaLnBrk="1" hangingPunct="1">
                        <a:buNone/>
                      </a:pP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endParaRPr sz="1500" dirty="0">
                        <a:solidFill>
                          <a:srgbClr val="000000"/>
                        </a:solidFill>
                        <a:latin typeface="Times New Roman" panose="02020603050405020304" pitchFamily="18" charset="0"/>
                        <a:cs typeface="Times New Roman" panose="02020603050405020304" pitchFamily="18" charset="0"/>
                      </a:endParaRPr>
                    </a:p>
                    <a:p>
                      <a:pPr lvl="0" eaLnBrk="1" hangingPunct="1">
                        <a:buNone/>
                      </a:pPr>
                      <a:r>
                        <a:rPr sz="1500" dirty="0">
                          <a:solidFill>
                            <a:srgbClr val="000000"/>
                          </a:solidFill>
                          <a:latin typeface="Times New Roman" panose="02020603050405020304" pitchFamily="18" charset="0"/>
                          <a:ea typeface="Times New Roman" panose="02020603050405020304" pitchFamily="18" charset="0"/>
                        </a:rPr>
                        <a:t>……………………………………………………………………………………………………………………………………………………………………………………</a:t>
                      </a:r>
                      <a:r>
                        <a:rPr sz="1500" dirty="0">
                          <a:solidFill>
                            <a:srgbClr val="000000"/>
                          </a:solidFill>
                          <a:latin typeface="Times New Roman" panose="02020603050405020304" pitchFamily="18" charset="0"/>
                          <a:cs typeface="Times New Roman" panose="02020603050405020304" pitchFamily="18" charset="0"/>
                        </a:rPr>
                        <a:t>.</a:t>
                      </a:r>
                      <a:endParaRPr lang="en-US" sz="1500" dirty="0">
                        <a:solidFill>
                          <a:srgbClr val="000000"/>
                        </a:solidFill>
                        <a:latin typeface="Times New Roman" panose="02020603050405020304" pitchFamily="18" charset="0"/>
                        <a:ea typeface="Times New Roman" panose="02020603050405020304" pitchFamily="18" charset="0"/>
                      </a:endParaRPr>
                    </a:p>
                  </a:txBody>
                  <a:tcPr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E5D6"/>
                    </a:solidFill>
                  </a:tcPr>
                </a:tc>
              </a:tr>
            </a:tbl>
          </a:graphicData>
        </a:graphic>
      </p:graphicFrame>
      <p:pic>
        <p:nvPicPr>
          <p:cNvPr id="16" name="图片 4"/>
          <p:cNvPicPr>
            <a:picLocks noChangeAspect="1"/>
          </p:cNvPicPr>
          <p:nvPr/>
        </p:nvPicPr>
        <p:blipFill>
          <a:blip r:embed="rId2"/>
          <a:stretch>
            <a:fillRect/>
          </a:stretch>
        </p:blipFill>
        <p:spPr>
          <a:xfrm>
            <a:off x="5562600" y="3943350"/>
            <a:ext cx="1250950" cy="1123950"/>
          </a:xfrm>
          <a:prstGeom prst="rect">
            <a:avLst/>
          </a:prstGeom>
          <a:noFill/>
          <a:ln w="9525">
            <a:noFill/>
          </a:ln>
        </p:spPr>
      </p:pic>
      <p:pic>
        <p:nvPicPr>
          <p:cNvPr id="17" name="图片 3"/>
          <p:cNvPicPr>
            <a:picLocks noChangeAspect="1"/>
          </p:cNvPicPr>
          <p:nvPr/>
        </p:nvPicPr>
        <p:blipFill>
          <a:blip r:embed="rId3"/>
          <a:stretch>
            <a:fillRect/>
          </a:stretch>
        </p:blipFill>
        <p:spPr>
          <a:xfrm>
            <a:off x="0" y="3963988"/>
            <a:ext cx="1219200" cy="1179512"/>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nodeType="withEffect">
                                  <p:stCondLst>
                                    <p:cond delay="0"/>
                                  </p:stCondLst>
                                  <p:childTnLst>
                                    <p:set>
                                      <p:cBhvr>
                                        <p:cTn id="12" dur="1" fill="hold">
                                          <p:stCondLst>
                                            <p:cond delay="0"/>
                                          </p:stCondLst>
                                        </p:cTn>
                                        <p:tgtEl>
                                          <p:spTgt spid="59399"/>
                                        </p:tgtEl>
                                        <p:attrNameLst>
                                          <p:attrName>style.visibility</p:attrName>
                                        </p:attrNameLst>
                                      </p:cBhvr>
                                      <p:to>
                                        <p:strVal val="visible"/>
                                      </p:to>
                                    </p:set>
                                    <p:animEffect transition="in" filter="barn(inVertical)">
                                      <p:cBhvr>
                                        <p:cTn id="13" dur="500"/>
                                        <p:tgtEl>
                                          <p:spTgt spid="59399"/>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5" name="Rounded Rectangle 4"/>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 name="图片 3"/>
          <p:cNvPicPr>
            <a:picLocks noChangeAspect="1"/>
          </p:cNvPicPr>
          <p:nvPr/>
        </p:nvPicPr>
        <p:blipFill>
          <a:blip r:embed="rId2"/>
          <a:stretch>
            <a:fillRect/>
          </a:stretch>
        </p:blipFill>
        <p:spPr>
          <a:xfrm>
            <a:off x="36513" y="3983038"/>
            <a:ext cx="2097087" cy="1179512"/>
          </a:xfrm>
          <a:prstGeom prst="rect">
            <a:avLst/>
          </a:prstGeom>
          <a:noFill/>
          <a:ln w="9525">
            <a:noFill/>
          </a:ln>
        </p:spPr>
      </p:pic>
      <p:sp>
        <p:nvSpPr>
          <p:cNvPr id="60420" name="TextBox 1"/>
          <p:cNvSpPr txBox="1"/>
          <p:nvPr/>
        </p:nvSpPr>
        <p:spPr>
          <a:xfrm>
            <a:off x="3467100" y="763588"/>
            <a:ext cx="2933700" cy="430212"/>
          </a:xfrm>
          <a:prstGeom prst="rect">
            <a:avLst/>
          </a:prstGeom>
          <a:noFill/>
          <a:ln w="9525">
            <a:noFill/>
          </a:ln>
        </p:spPr>
        <p:txBody>
          <a:bodyPr>
            <a:spAutoFit/>
          </a:bodyPr>
          <a:p>
            <a:r>
              <a:rPr lang="en-US" altLang="en-US" sz="2200" b="1" dirty="0">
                <a:solidFill>
                  <a:srgbClr val="FFFF00"/>
                </a:solidFill>
                <a:latin typeface="Times New Roman" panose="02020603050405020304" pitchFamily="18" charset="0"/>
                <a:cs typeface="Times New Roman" panose="02020603050405020304" pitchFamily="18" charset="0"/>
              </a:rPr>
              <a:t>VẬN DỤNG</a:t>
            </a:r>
            <a:endParaRPr lang="en-US" altLang="en-US" sz="2200" b="1" dirty="0">
              <a:solidFill>
                <a:srgbClr val="FFFF00"/>
              </a:solidFill>
              <a:latin typeface="Times New Roman" panose="02020603050405020304" pitchFamily="18" charset="0"/>
              <a:ea typeface="Times New Roman" panose="02020603050405020304" pitchFamily="18" charset="0"/>
            </a:endParaRPr>
          </a:p>
        </p:txBody>
      </p:sp>
      <p:sp>
        <p:nvSpPr>
          <p:cNvPr id="15" name="AutoShape 6"/>
          <p:cNvSpPr/>
          <p:nvPr/>
        </p:nvSpPr>
        <p:spPr>
          <a:xfrm>
            <a:off x="304800" y="1276350"/>
            <a:ext cx="7467600" cy="2514600"/>
          </a:xfrm>
          <a:prstGeom prst="cloudCallout">
            <a:avLst>
              <a:gd name="adj1" fmla="val -50250"/>
              <a:gd name="adj2" fmla="val 61338"/>
            </a:avLst>
          </a:prstGeom>
          <a:solidFill>
            <a:srgbClr val="00B0F0"/>
          </a:solidFill>
          <a:ln w="9525" cap="flat" cmpd="sng">
            <a:solidFill>
              <a:srgbClr val="000000"/>
            </a:solidFill>
            <a:prstDash val="solid"/>
            <a:headEnd type="none" w="med" len="med"/>
            <a:tailEnd type="none" w="med" len="med"/>
          </a:ln>
        </p:spPr>
        <p:txBody>
          <a:bodyPr/>
          <a:p>
            <a:pPr algn="just">
              <a:buNone/>
            </a:pPr>
            <a:r>
              <a:rPr lang="en-US" altLang="en-US" sz="3200" b="1" i="1" dirty="0">
                <a:solidFill>
                  <a:srgbClr val="FFFF00"/>
                </a:solidFill>
                <a:latin typeface="Times New Roman" panose="02020603050405020304" pitchFamily="18" charset="0"/>
                <a:cs typeface="Arial" panose="020B0604020202020204" pitchFamily="34" charset="0"/>
              </a:rPr>
              <a:t>  </a:t>
            </a:r>
            <a:r>
              <a:rPr lang="en-US" altLang="en-US" sz="2200" dirty="0">
                <a:latin typeface="Times New Roman" panose="02020603050405020304" pitchFamily="18" charset="0"/>
                <a:cs typeface="Calibri" panose="020F0502020204030204" pitchFamily="34" charset="0"/>
              </a:rPr>
              <a:t>* </a:t>
            </a:r>
            <a:r>
              <a:rPr lang="en-US" altLang="en-US" sz="2200" b="1" i="1" dirty="0">
                <a:latin typeface="Times New Roman" panose="02020603050405020304" pitchFamily="18" charset="0"/>
                <a:cs typeface="Times New Roman" panose="02020603050405020304" pitchFamily="18" charset="0"/>
              </a:rPr>
              <a:t>Nếu có lần thấy Sao băng, em sẽ ước điều gì? Vì sao em lại ước điều đó? Viết một đoạn văn ( 5 đến 7 câu) chia sẻ về điều ước của em?</a:t>
            </a:r>
            <a:endParaRPr lang="en-US" altLang="en-US" sz="2200" dirty="0">
              <a:latin typeface="Times New Roman" panose="02020603050405020304" pitchFamily="18" charset="0"/>
              <a:cs typeface="Calibri" panose="020F0502020204030204" pitchFamily="34" charset="0"/>
            </a:endParaRPr>
          </a:p>
          <a:p>
            <a:pPr algn="ctr" eaLnBrk="1" hangingPunct="1">
              <a:buNone/>
            </a:pPr>
            <a:endParaRPr lang="en-US" altLang="en-US" sz="3200" b="1" i="1" dirty="0">
              <a:solidFill>
                <a:srgbClr val="0000FF"/>
              </a:solidFill>
              <a:latin typeface="Times New Roman" panose="02020603050405020304" pitchFamily="18" charset="0"/>
              <a:ea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42" name="Picture 6" descr="Nước biển dâng cao kỷ lục, thảm họa 100.000 năm trước sắp lặp lại?"/>
          <p:cNvPicPr>
            <a:picLocks noChangeAspect="1"/>
          </p:cNvPicPr>
          <p:nvPr/>
        </p:nvPicPr>
        <p:blipFill>
          <a:blip r:embed="rId1"/>
          <a:stretch>
            <a:fillRect/>
          </a:stretch>
        </p:blipFill>
        <p:spPr>
          <a:xfrm>
            <a:off x="0" y="468313"/>
            <a:ext cx="9144000" cy="5486400"/>
          </a:xfrm>
          <a:prstGeom prst="rect">
            <a:avLst/>
          </a:prstGeom>
          <a:noFill/>
          <a:ln w="9525">
            <a:noFill/>
          </a:ln>
        </p:spPr>
      </p:pic>
      <p:sp>
        <p:nvSpPr>
          <p:cNvPr id="10" name="Rounded Rectangle 9"/>
          <p:cNvSpPr/>
          <p:nvPr/>
        </p:nvSpPr>
        <p:spPr>
          <a:xfrm>
            <a:off x="0" y="0"/>
            <a:ext cx="9144000"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61444" name="TextBox 1"/>
          <p:cNvSpPr txBox="1"/>
          <p:nvPr/>
        </p:nvSpPr>
        <p:spPr>
          <a:xfrm>
            <a:off x="1600200" y="846138"/>
            <a:ext cx="5589588" cy="4302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2200" b="1" dirty="0">
                <a:solidFill>
                  <a:schemeClr val="bg1"/>
                </a:solidFill>
                <a:latin typeface="Times New Roman" panose="02020603050405020304" pitchFamily="18" charset="0"/>
                <a:cs typeface="Times New Roman" panose="02020603050405020304" pitchFamily="18" charset="0"/>
              </a:rPr>
              <a:t>HƯỚNG DẪN CHUẨN BỊ BÀI Ở NHÀ</a:t>
            </a:r>
            <a:endParaRPr lang="en-US" altLang="en-US" sz="2200" b="1" dirty="0">
              <a:solidFill>
                <a:schemeClr val="bg1"/>
              </a:solidFill>
              <a:latin typeface="Times New Roman" panose="02020603050405020304" pitchFamily="18" charset="0"/>
              <a:ea typeface="Times New Roman" panose="02020603050405020304" pitchFamily="18" charset="0"/>
            </a:endParaRPr>
          </a:p>
        </p:txBody>
      </p:sp>
      <p:sp>
        <p:nvSpPr>
          <p:cNvPr id="13" name="AutoShape 6"/>
          <p:cNvSpPr>
            <a:spLocks noChangeArrowheads="1"/>
          </p:cNvSpPr>
          <p:nvPr/>
        </p:nvSpPr>
        <p:spPr bwMode="auto">
          <a:xfrm>
            <a:off x="762000" y="1276350"/>
            <a:ext cx="7467600" cy="2286000"/>
          </a:xfrm>
          <a:prstGeom prst="cloudCallout">
            <a:avLst>
              <a:gd name="adj1" fmla="val -50250"/>
              <a:gd name="adj2" fmla="val 61338"/>
            </a:avLst>
          </a:prstGeom>
          <a:solidFill>
            <a:schemeClr val="accent6">
              <a:lumMod val="60000"/>
              <a:lumOff val="40000"/>
            </a:schemeClr>
          </a:solidFill>
          <a:ln w="9525">
            <a:solidFill>
              <a:sysClr val="windowText" lastClr="000000"/>
            </a:solidFill>
            <a:roun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b="1" i="1" dirty="0">
                <a:solidFill>
                  <a:srgbClr val="FFFF00"/>
                </a:solidFill>
                <a:latin typeface="Times New Roman" panose="02020603050405020304" pitchFamily="18" charset="0"/>
                <a:cs typeface="Arial" panose="020B0604020202020204" pitchFamily="34" charset="0"/>
              </a:rPr>
              <a:t>  </a:t>
            </a:r>
            <a:r>
              <a:rPr lang="en-US" altLang="en-US" sz="2400" dirty="0">
                <a:solidFill>
                  <a:schemeClr val="bg1"/>
                </a:solidFill>
                <a:latin typeface="Times New Roman" panose="02020603050405020304" pitchFamily="18" charset="0"/>
                <a:cs typeface="Calibri" panose="020F0502020204030204" pitchFamily="34" charset="0"/>
              </a:rPr>
              <a:t>* Trả lời phiếu học tập số 1( GV gửi v</a:t>
            </a:r>
            <a:r>
              <a:rPr lang="en-US" altLang="en-US" sz="2400" dirty="0">
                <a:solidFill>
                  <a:schemeClr val="bg1"/>
                </a:solidFill>
                <a:latin typeface="Times New Roman" panose="02020603050405020304" pitchFamily="18" charset="0"/>
                <a:ea typeface="Calibri" panose="020F0502020204030204" pitchFamily="34" charset="0"/>
              </a:rPr>
              <a:t>à</a:t>
            </a:r>
            <a:r>
              <a:rPr lang="en-US" altLang="en-US" sz="2400" dirty="0">
                <a:solidFill>
                  <a:schemeClr val="bg1"/>
                </a:solidFill>
                <a:latin typeface="Times New Roman" panose="02020603050405020304" pitchFamily="18" charset="0"/>
                <a:cs typeface="Calibri" panose="020F0502020204030204" pitchFamily="34" charset="0"/>
              </a:rPr>
              <a:t>o trang patled)</a:t>
            </a:r>
            <a:endParaRPr lang="en-US" altLang="en-US" sz="2400" dirty="0">
              <a:solidFill>
                <a:schemeClr val="bg1"/>
              </a:solidFill>
              <a:latin typeface="Times New Roman" panose="02020603050405020304" pitchFamily="18" charset="0"/>
              <a:cs typeface="Calibri" panose="020F0502020204030204" pitchFamily="34" charset="0"/>
            </a:endParaRPr>
          </a:p>
          <a:p>
            <a:pPr marL="0" lvl="0" indent="0" algn="ctr">
              <a:spcBef>
                <a:spcPct val="0"/>
              </a:spcBef>
              <a:buNone/>
            </a:pPr>
            <a:r>
              <a:rPr sz="2400" dirty="0">
                <a:latin typeface="Times New Roman" panose="02020603050405020304" pitchFamily="18" charset="0"/>
                <a:cs typeface="Calibri" panose="020F0502020204030204" pitchFamily="34" charset="0"/>
              </a:rPr>
              <a:t>* Tìm </a:t>
            </a:r>
            <a:r>
              <a:rPr sz="2400" dirty="0">
                <a:latin typeface="Times New Roman" panose="02020603050405020304" pitchFamily="18" charset="0"/>
                <a:cs typeface="Calibri" panose="020F0502020204030204" pitchFamily="34" charset="0"/>
              </a:rPr>
              <a:t>những chi tiết lí giải nguyên nhân hiện tượng nước biển dâng.</a:t>
            </a:r>
            <a:endParaRPr sz="2400" dirty="0">
              <a:latin typeface="Calibri" panose="020F0502020204030204" pitchFamily="34" charset="0"/>
              <a:cs typeface="Calibri" panose="020F0502020204030204" pitchFamily="34" charset="0"/>
            </a:endParaRPr>
          </a:p>
          <a:p>
            <a:pPr marL="0" lvl="0" indent="0" algn="just">
              <a:lnSpc>
                <a:spcPct val="150000"/>
              </a:lnSpc>
              <a:spcBef>
                <a:spcPct val="0"/>
              </a:spcBef>
              <a:spcAft>
                <a:spcPts val="1000"/>
              </a:spcAft>
              <a:buNone/>
            </a:pPr>
            <a:endParaRPr lang="en-US" altLang="en-US" b="1" i="1" dirty="0">
              <a:solidFill>
                <a:srgbClr val="0000FF"/>
              </a:solidFill>
              <a:latin typeface="Times New Roman" panose="02020603050405020304" pitchFamily="18" charset="0"/>
              <a:ea typeface="Arial" panose="020B0604020202020204" pitchFamily="34" charset="0"/>
            </a:endParaRPr>
          </a:p>
        </p:txBody>
      </p:sp>
      <p:pic>
        <p:nvPicPr>
          <p:cNvPr id="61446" name="Picture 14" descr="A picture containing indoor, plant, table, decorated&#10;&#10;Description automatically generated"/>
          <p:cNvPicPr>
            <a:picLocks noChangeAspect="1"/>
          </p:cNvPicPr>
          <p:nvPr/>
        </p:nvPicPr>
        <p:blipFill>
          <a:blip r:embed="rId2"/>
          <a:stretch>
            <a:fillRect/>
          </a:stretch>
        </p:blipFill>
        <p:spPr>
          <a:xfrm>
            <a:off x="76200" y="3486150"/>
            <a:ext cx="3065463" cy="19050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2" name="Picture 2" descr="Hình mưa sao băng full HD"/>
          <p:cNvPicPr>
            <a:picLocks noChangeAspect="1"/>
          </p:cNvPicPr>
          <p:nvPr/>
        </p:nvPicPr>
        <p:blipFill>
          <a:blip r:embed="rId1"/>
          <a:stretch>
            <a:fillRect/>
          </a:stretch>
        </p:blipFill>
        <p:spPr>
          <a:xfrm>
            <a:off x="-20637" y="-7937"/>
            <a:ext cx="9144000" cy="5219700"/>
          </a:xfrm>
          <a:prstGeom prst="rect">
            <a:avLst/>
          </a:prstGeom>
          <a:noFill/>
          <a:ln w="9525">
            <a:noFill/>
          </a:ln>
        </p:spPr>
      </p:pic>
      <p:pic>
        <p:nvPicPr>
          <p:cNvPr id="40963" name="Picture 9" descr="https://thuthuatphanmem.vn/uploads/2018/04/06/hinh-nen-dong-day-ngang-dep-1-6_104236574.gif"/>
          <p:cNvPicPr>
            <a:picLocks noChangeAspect="1"/>
          </p:cNvPicPr>
          <p:nvPr/>
        </p:nvPicPr>
        <p:blipFill>
          <a:blip r:embed="rId2"/>
          <a:stretch>
            <a:fillRect/>
          </a:stretch>
        </p:blipFill>
        <p:spPr>
          <a:xfrm>
            <a:off x="7010400" y="3795713"/>
            <a:ext cx="2106613" cy="1428750"/>
          </a:xfrm>
          <a:prstGeom prst="rect">
            <a:avLst/>
          </a:prstGeom>
          <a:noFill/>
          <a:ln w="9525">
            <a:noFill/>
          </a:ln>
        </p:spPr>
      </p:pic>
      <p:sp>
        <p:nvSpPr>
          <p:cNvPr id="5" name="TextBox 4"/>
          <p:cNvSpPr txBox="1"/>
          <p:nvPr/>
        </p:nvSpPr>
        <p:spPr>
          <a:xfrm>
            <a:off x="838200" y="165100"/>
            <a:ext cx="3733800" cy="9223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5400" b="1" dirty="0">
                <a:solidFill>
                  <a:srgbClr val="FFFF00"/>
                </a:solidFill>
                <a:latin typeface="Times New Roman" panose="02020603050405020304" pitchFamily="18" charset="0"/>
                <a:cs typeface="Times New Roman" panose="02020603050405020304" pitchFamily="18" charset="0"/>
              </a:rPr>
              <a:t>Khởi động</a:t>
            </a:r>
            <a:endParaRPr lang="en-US" altLang="en-US" sz="5400" b="1" dirty="0">
              <a:solidFill>
                <a:srgbClr val="FFFF00"/>
              </a:solidFill>
              <a:latin typeface="Times New Roman" panose="02020603050405020304" pitchFamily="18" charset="0"/>
              <a:ea typeface="Times New Roman" panose="02020603050405020304" pitchFamily="18" charset="0"/>
            </a:endParaRPr>
          </a:p>
        </p:txBody>
      </p:sp>
      <p:sp>
        <p:nvSpPr>
          <p:cNvPr id="6" name="AutoShape 4"/>
          <p:cNvSpPr/>
          <p:nvPr/>
        </p:nvSpPr>
        <p:spPr>
          <a:xfrm>
            <a:off x="152400" y="171450"/>
            <a:ext cx="5791200" cy="2552700"/>
          </a:xfrm>
          <a:prstGeom prst="cloudCallout">
            <a:avLst>
              <a:gd name="adj1" fmla="val -32204"/>
              <a:gd name="adj2" fmla="val 69968"/>
            </a:avLst>
          </a:prstGeom>
          <a:solidFill>
            <a:srgbClr val="FFFF99"/>
          </a:solidFill>
          <a:ln w="9525" cap="flat" cmpd="sng">
            <a:solidFill>
              <a:srgbClr val="000000"/>
            </a:solidFill>
            <a:prstDash val="solid"/>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en-US" altLang="en-US" sz="2400" b="1" i="1" dirty="0">
                <a:solidFill>
                  <a:srgbClr val="000099"/>
                </a:solidFill>
                <a:latin typeface="Times New Roman" panose="02020603050405020304" pitchFamily="18" charset="0"/>
                <a:cs typeface="Times New Roman" panose="02020603050405020304" pitchFamily="18" charset="0"/>
              </a:rPr>
              <a:t>Em đã thấy hiện tượng sao băng bao giờ chưa? Em biết gì về hiện tượng n</a:t>
            </a:r>
            <a:r>
              <a:rPr lang="en-US" altLang="en-US" sz="2400" b="1" i="1" dirty="0">
                <a:solidFill>
                  <a:srgbClr val="000099"/>
                </a:solidFill>
                <a:latin typeface="Times New Roman" panose="02020603050405020304" pitchFamily="18" charset="0"/>
                <a:ea typeface="Times New Roman" panose="02020603050405020304" pitchFamily="18" charset="0"/>
              </a:rPr>
              <a:t>à</a:t>
            </a:r>
            <a:r>
              <a:rPr lang="en-US" altLang="en-US" sz="2400" b="1" i="1" dirty="0">
                <a:solidFill>
                  <a:srgbClr val="000099"/>
                </a:solidFill>
                <a:latin typeface="Times New Roman" panose="02020603050405020304" pitchFamily="18" charset="0"/>
                <a:cs typeface="Times New Roman" panose="02020603050405020304" pitchFamily="18" charset="0"/>
              </a:rPr>
              <a:t>y? Hãy chia sẻ những hiểu biết của em.</a:t>
            </a:r>
            <a:endParaRPr lang="en-US" altLang="en-US" sz="2200" b="1" dirty="0">
              <a:solidFill>
                <a:srgbClr val="000099"/>
              </a:solidFill>
              <a:latin typeface="Times New Roman" panose="02020603050405020304" pitchFamily="18" charset="0"/>
              <a:ea typeface="Calibri" panose="020F0502020204030204" pitchFamily="34" charset="0"/>
            </a:endParaRPr>
          </a:p>
        </p:txBody>
      </p:sp>
      <p:pic>
        <p:nvPicPr>
          <p:cNvPr id="40966" name="Picture 9" descr="https://thuthuatphanmem.vn/uploads/2018/04/06/hinh-nen-dong-day-ngang-dep-1-6_104236574.gif"/>
          <p:cNvPicPr>
            <a:picLocks noChangeAspect="1"/>
          </p:cNvPicPr>
          <p:nvPr/>
        </p:nvPicPr>
        <p:blipFill>
          <a:blip r:embed="rId2"/>
          <a:stretch>
            <a:fillRect/>
          </a:stretch>
        </p:blipFill>
        <p:spPr>
          <a:xfrm>
            <a:off x="-76200" y="3783013"/>
            <a:ext cx="2286000" cy="1428750"/>
          </a:xfrm>
          <a:prstGeom prst="rect">
            <a:avLst/>
          </a:prstGeom>
          <a:noFill/>
          <a:ln w="9525">
            <a:noFill/>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000000"/>
                                          </p:val>
                                        </p:tav>
                                        <p:tav tm="100000">
                                          <p:val>
                                            <p:strVal val="#ppt_w"/>
                                          </p:val>
                                        </p:tav>
                                      </p:tavLst>
                                    </p:anim>
                                    <p:anim calcmode="lin" valueType="num">
                                      <p:cBhvr>
                                        <p:cTn id="13" dur="1000" fill="hold"/>
                                        <p:tgtEl>
                                          <p:spTgt spid="6"/>
                                        </p:tgtEl>
                                        <p:attrNameLst>
                                          <p:attrName>ppt_h</p:attrName>
                                        </p:attrNameLst>
                                      </p:cBhvr>
                                      <p:tavLst>
                                        <p:tav tm="0">
                                          <p:val>
                                            <p:fltVal val="0.000000"/>
                                          </p:val>
                                        </p:tav>
                                        <p:tav tm="100000">
                                          <p:val>
                                            <p:strVal val="#ppt_h"/>
                                          </p:val>
                                        </p:tav>
                                      </p:tavLst>
                                    </p:anim>
                                    <p:anim calcmode="lin" valueType="num">
                                      <p:cBhvr>
                                        <p:cTn id="14" dur="1000" fill="hold"/>
                                        <p:tgtEl>
                                          <p:spTgt spid="6"/>
                                        </p:tgtEl>
                                        <p:attrNameLst>
                                          <p:attrName>style.rotation</p:attrName>
                                        </p:attrNameLst>
                                      </p:cBhvr>
                                      <p:tavLst>
                                        <p:tav tm="0">
                                          <p:val>
                                            <p:fltVal val="90.000000"/>
                                          </p:val>
                                        </p:tav>
                                        <p:tav tm="100000">
                                          <p:val>
                                            <p:fltVal val="0.00000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1986" name="Picture 2" descr="Hình mưa sao băng full HD"/>
          <p:cNvPicPr>
            <a:picLocks noChangeAspect="1"/>
          </p:cNvPicPr>
          <p:nvPr/>
        </p:nvPicPr>
        <p:blipFill>
          <a:blip r:embed="rId1"/>
          <a:stretch>
            <a:fillRect/>
          </a:stretch>
        </p:blipFill>
        <p:spPr>
          <a:xfrm>
            <a:off x="-20637" y="-7937"/>
            <a:ext cx="9144000" cy="5219700"/>
          </a:xfrm>
          <a:prstGeom prst="rect">
            <a:avLst/>
          </a:prstGeom>
          <a:noFill/>
          <a:ln w="9525">
            <a:noFill/>
          </a:ln>
        </p:spPr>
      </p:pic>
      <p:pic>
        <p:nvPicPr>
          <p:cNvPr id="41987" name="Picture 9" descr="https://thuthuatphanmem.vn/uploads/2018/04/06/hinh-nen-dong-day-ngang-dep-1-6_104236574.gif"/>
          <p:cNvPicPr>
            <a:picLocks noChangeAspect="1"/>
          </p:cNvPicPr>
          <p:nvPr/>
        </p:nvPicPr>
        <p:blipFill>
          <a:blip r:embed="rId2"/>
          <a:stretch>
            <a:fillRect/>
          </a:stretch>
        </p:blipFill>
        <p:spPr>
          <a:xfrm>
            <a:off x="7010400" y="3795713"/>
            <a:ext cx="2106613" cy="1428750"/>
          </a:xfrm>
          <a:prstGeom prst="rect">
            <a:avLst/>
          </a:prstGeom>
          <a:noFill/>
          <a:ln w="9525">
            <a:noFill/>
          </a:ln>
        </p:spPr>
      </p:pic>
      <p:pic>
        <p:nvPicPr>
          <p:cNvPr id="41988" name="Picture 9" descr="https://thuthuatphanmem.vn/uploads/2018/04/06/hinh-nen-dong-day-ngang-dep-1-6_104236574.gif"/>
          <p:cNvPicPr>
            <a:picLocks noChangeAspect="1"/>
          </p:cNvPicPr>
          <p:nvPr/>
        </p:nvPicPr>
        <p:blipFill>
          <a:blip r:embed="rId2"/>
          <a:stretch>
            <a:fillRect/>
          </a:stretch>
        </p:blipFill>
        <p:spPr>
          <a:xfrm>
            <a:off x="-76200" y="3783013"/>
            <a:ext cx="2286000" cy="1428750"/>
          </a:xfrm>
          <a:prstGeom prst="rect">
            <a:avLst/>
          </a:prstGeom>
          <a:noFill/>
          <a:ln w="9525">
            <a:noFill/>
          </a:ln>
        </p:spPr>
      </p:pic>
      <p:sp>
        <p:nvSpPr>
          <p:cNvPr id="8" name="Rounded Rectangle 7"/>
          <p:cNvSpPr/>
          <p:nvPr/>
        </p:nvSpPr>
        <p:spPr>
          <a:xfrm>
            <a:off x="-57742" y="-36980"/>
            <a:ext cx="9201742"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381000"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图片 8"/>
          <p:cNvPicPr>
            <a:picLocks noChangeAspect="1"/>
          </p:cNvPicPr>
          <p:nvPr/>
        </p:nvPicPr>
        <p:blipFill>
          <a:blip r:embed="rId3"/>
          <a:stretch>
            <a:fillRect/>
          </a:stretch>
        </p:blipFill>
        <p:spPr>
          <a:xfrm>
            <a:off x="1743075" y="820738"/>
            <a:ext cx="7400925" cy="4413250"/>
          </a:xfrm>
          <a:prstGeom prst="rect">
            <a:avLst/>
          </a:prstGeom>
          <a:noFill/>
          <a:ln w="9525">
            <a:noFill/>
          </a:ln>
        </p:spPr>
      </p:pic>
      <p:graphicFrame>
        <p:nvGraphicFramePr>
          <p:cNvPr id="41992" name="Table 41991"/>
          <p:cNvGraphicFramePr/>
          <p:nvPr/>
        </p:nvGraphicFramePr>
        <p:xfrm>
          <a:off x="2743200" y="3521075"/>
          <a:ext cx="5943600" cy="1336675"/>
        </p:xfrm>
        <a:graphic>
          <a:graphicData uri="http://schemas.openxmlformats.org/drawingml/2006/table">
            <a:tbl>
              <a:tblPr/>
              <a:tblGrid>
                <a:gridCol w="2819400"/>
                <a:gridCol w="3124200"/>
              </a:tblGrid>
              <a:tr h="4984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i="1" dirty="0">
                          <a:solidFill>
                            <a:srgbClr val="0000CC"/>
                          </a:solidFill>
                          <a:latin typeface="Times New Roman" panose="02020603050405020304" pitchFamily="18" charset="0"/>
                          <a:cs typeface="Times New Roman" panose="02020603050405020304" pitchFamily="18" charset="0"/>
                        </a:rPr>
                        <a:t>Văn bản thông tin giải thích một hiện tượng tự nhiên</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r>
              <a:tr h="4905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400" b="1" i="1" dirty="0">
                          <a:solidFill>
                            <a:srgbClr val="0000CC"/>
                          </a:solidFill>
                          <a:latin typeface="Times New Roman" panose="02020603050405020304" pitchFamily="18" charset="0"/>
                          <a:cs typeface="Times New Roman" panose="02020603050405020304" pitchFamily="18" charset="0"/>
                        </a:rPr>
                        <a:t>Cách trình b</a:t>
                      </a:r>
                      <a:r>
                        <a:rPr lang="en-US" altLang="en-US" sz="1400" b="1" i="1" dirty="0">
                          <a:solidFill>
                            <a:srgbClr val="0000CC"/>
                          </a:solidFill>
                          <a:latin typeface="Times New Roman" panose="02020603050405020304" pitchFamily="18" charset="0"/>
                          <a:ea typeface="Times New Roman" panose="02020603050405020304" pitchFamily="18" charset="0"/>
                        </a:rPr>
                        <a:t>à</a:t>
                      </a:r>
                      <a:r>
                        <a:rPr lang="en-US" altLang="en-US" sz="1400" b="1" i="1" dirty="0">
                          <a:solidFill>
                            <a:srgbClr val="0000CC"/>
                          </a:solidFill>
                          <a:latin typeface="Times New Roman" panose="02020603050405020304" pitchFamily="18" charset="0"/>
                          <a:cs typeface="Times New Roman" panose="02020603050405020304" pitchFamily="18" charset="0"/>
                        </a:rPr>
                        <a:t>y thông tin trong văn bản</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r>
              <a:tr h="3476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i="1" dirty="0">
                          <a:solidFill>
                            <a:srgbClr val="0000CC"/>
                          </a:solidFill>
                          <a:latin typeface="Times New Roman" panose="02020603050405020304" pitchFamily="18" charset="0"/>
                          <a:cs typeface="Times New Roman" panose="02020603050405020304" pitchFamily="18" charset="0"/>
                        </a:rPr>
                        <a:t>Phương tiện giao tiếp phi ngôn ngữ</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400" b="1" dirty="0">
                          <a:solidFill>
                            <a:srgbClr val="0000FF"/>
                          </a:solidFill>
                          <a:latin typeface="Times New Roman" panose="02020603050405020304" pitchFamily="18" charset="0"/>
                          <a:cs typeface="Times New Roman" panose="02020603050405020304" pitchFamily="18" charset="0"/>
                        </a:rPr>
                        <a:t> </a:t>
                      </a:r>
                      <a:endParaRPr lang="en-US" altLang="en-US" sz="11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BD4B4"/>
                    </a:solidFill>
                  </a:tcPr>
                </a:tc>
              </a:tr>
            </a:tbl>
          </a:graphicData>
        </a:graphic>
      </p:graphicFrame>
      <p:sp>
        <p:nvSpPr>
          <p:cNvPr id="3" name="TextBox 2"/>
          <p:cNvSpPr txBox="1"/>
          <p:nvPr/>
        </p:nvSpPr>
        <p:spPr>
          <a:xfrm>
            <a:off x="4648200" y="2952750"/>
            <a:ext cx="1966913" cy="3698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en-US" altLang="en-US" sz="1800" b="1" dirty="0">
                <a:solidFill>
                  <a:srgbClr val="000099"/>
                </a:solidFill>
                <a:latin typeface="Times New Roman" panose="02020603050405020304" pitchFamily="18" charset="0"/>
                <a:cs typeface="Times New Roman" panose="02020603050405020304" pitchFamily="18" charset="0"/>
              </a:rPr>
              <a:t>Phiếu học tập số 1</a:t>
            </a:r>
            <a:endParaRPr lang="en-US" altLang="en-US" sz="1800" b="1" dirty="0">
              <a:solidFill>
                <a:srgbClr val="000099"/>
              </a:solidFill>
              <a:latin typeface="Times New Roman" panose="02020603050405020304" pitchFamily="18" charset="0"/>
              <a:ea typeface="Times New Roman" panose="02020603050405020304"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41992"/>
                                        </p:tgtEl>
                                        <p:attrNameLst>
                                          <p:attrName>style.visibility</p:attrName>
                                        </p:attrNameLst>
                                      </p:cBhvr>
                                      <p:to>
                                        <p:strVal val="visible"/>
                                      </p:to>
                                    </p:set>
                                    <p:animEffect transition="in" filter="barn(inVertical)">
                                      <p:cBhvr>
                                        <p:cTn id="17" dur="500"/>
                                        <p:tgtEl>
                                          <p:spTgt spid="41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3010" name="Picture 2" descr="Hình mưa sao băng full HD"/>
          <p:cNvPicPr>
            <a:picLocks noChangeAspect="1"/>
          </p:cNvPicPr>
          <p:nvPr/>
        </p:nvPicPr>
        <p:blipFill>
          <a:blip r:embed="rId1"/>
          <a:stretch>
            <a:fillRect/>
          </a:stretch>
        </p:blipFill>
        <p:spPr>
          <a:xfrm>
            <a:off x="-20637" y="-7937"/>
            <a:ext cx="9144000" cy="5219700"/>
          </a:xfrm>
          <a:prstGeom prst="rect">
            <a:avLst/>
          </a:prstGeom>
          <a:noFill/>
          <a:ln w="9525">
            <a:noFill/>
          </a:ln>
        </p:spPr>
      </p:pic>
      <p:pic>
        <p:nvPicPr>
          <p:cNvPr id="43011" name="Picture 9" descr="https://thuthuatphanmem.vn/uploads/2018/04/06/hinh-nen-dong-day-ngang-dep-1-6_104236574.gif"/>
          <p:cNvPicPr>
            <a:picLocks noChangeAspect="1"/>
          </p:cNvPicPr>
          <p:nvPr/>
        </p:nvPicPr>
        <p:blipFill>
          <a:blip r:embed="rId2"/>
          <a:stretch>
            <a:fillRect/>
          </a:stretch>
        </p:blipFill>
        <p:spPr>
          <a:xfrm>
            <a:off x="7010400" y="3795713"/>
            <a:ext cx="2106613" cy="1428750"/>
          </a:xfrm>
          <a:prstGeom prst="rect">
            <a:avLst/>
          </a:prstGeom>
          <a:noFill/>
          <a:ln w="9525">
            <a:noFill/>
          </a:ln>
        </p:spPr>
      </p:pic>
      <p:pic>
        <p:nvPicPr>
          <p:cNvPr id="43012" name="Picture 9" descr="https://thuthuatphanmem.vn/uploads/2018/04/06/hinh-nen-dong-day-ngang-dep-1-6_104236574.gif"/>
          <p:cNvPicPr>
            <a:picLocks noChangeAspect="1"/>
          </p:cNvPicPr>
          <p:nvPr/>
        </p:nvPicPr>
        <p:blipFill>
          <a:blip r:embed="rId2"/>
          <a:stretch>
            <a:fillRect/>
          </a:stretch>
        </p:blipFill>
        <p:spPr>
          <a:xfrm>
            <a:off x="-76200" y="3783013"/>
            <a:ext cx="2286000" cy="1428750"/>
          </a:xfrm>
          <a:prstGeom prst="rect">
            <a:avLst/>
          </a:prstGeom>
          <a:noFill/>
          <a:ln w="9525">
            <a:noFill/>
          </a:ln>
        </p:spPr>
      </p:pic>
      <p:sp>
        <p:nvSpPr>
          <p:cNvPr id="8" name="Rounded Rectangle 7"/>
          <p:cNvSpPr/>
          <p:nvPr/>
        </p:nvSpPr>
        <p:spPr>
          <a:xfrm>
            <a:off x="-57742" y="-36980"/>
            <a:ext cx="9201742"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381000"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10" name="图片 8"/>
          <p:cNvPicPr>
            <a:picLocks noChangeAspect="1"/>
          </p:cNvPicPr>
          <p:nvPr/>
        </p:nvPicPr>
        <p:blipFill>
          <a:blip r:embed="rId3"/>
          <a:stretch>
            <a:fillRect/>
          </a:stretch>
        </p:blipFill>
        <p:spPr>
          <a:xfrm>
            <a:off x="1743075" y="820738"/>
            <a:ext cx="7400925" cy="4413250"/>
          </a:xfrm>
          <a:prstGeom prst="rect">
            <a:avLst/>
          </a:prstGeom>
          <a:noFill/>
          <a:ln w="9525">
            <a:noFill/>
          </a:ln>
        </p:spPr>
      </p:pic>
      <p:sp>
        <p:nvSpPr>
          <p:cNvPr id="11" name="TextBox 10"/>
          <p:cNvSpPr txBox="1"/>
          <p:nvPr/>
        </p:nvSpPr>
        <p:spPr>
          <a:xfrm>
            <a:off x="2743200" y="2724150"/>
            <a:ext cx="6088063" cy="23225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115000"/>
              </a:lnSpc>
              <a:spcBef>
                <a:spcPct val="0"/>
              </a:spcBef>
              <a:buNone/>
            </a:pPr>
            <a:r>
              <a:rPr lang="en-US" altLang="en-US" sz="1800" b="1" i="1" dirty="0">
                <a:solidFill>
                  <a:srgbClr val="FF0000"/>
                </a:solidFill>
                <a:latin typeface="Times New Roman" panose="02020603050405020304" pitchFamily="18" charset="0"/>
                <a:cs typeface="Calibri" panose="020F0502020204030204" pitchFamily="34" charset="0"/>
              </a:rPr>
              <a:t>1. Văn bản thông tin giải thích một hiện tượng tự nhiên: </a:t>
            </a:r>
            <a:r>
              <a:rPr lang="en-US" altLang="en-US" sz="1800" dirty="0">
                <a:latin typeface="Times New Roman" panose="02020603050405020304" pitchFamily="18" charset="0"/>
                <a:cs typeface="Calibri" panose="020F0502020204030204" pitchFamily="34" charset="0"/>
              </a:rPr>
              <a:t>l</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 loại văn bản nhằm giới thiệu những hiểu biết khoa học cơ bản về hiện tượng đó. Nội dung chính của loại văn bản n</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y thường tập trung v</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o một số thông tin chính như: Hiện tượng đó l</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 gì? Tại sao có hiện tượng đó? Chúng có lợi hay có hại như thế n</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o? Cần l</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m gì để tận dụng lợi ích v</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 khác phục ảnh hưởng xấu của chúng?...</a:t>
            </a:r>
            <a:endParaRPr lang="vi-VN" altLang="en-US" sz="1800" b="1"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4034" name="Picture 2" descr="Hình mưa sao băng full HD"/>
          <p:cNvPicPr>
            <a:picLocks noChangeAspect="1"/>
          </p:cNvPicPr>
          <p:nvPr/>
        </p:nvPicPr>
        <p:blipFill>
          <a:blip r:embed="rId1"/>
          <a:stretch>
            <a:fillRect/>
          </a:stretch>
        </p:blipFill>
        <p:spPr>
          <a:xfrm>
            <a:off x="-20637" y="-7937"/>
            <a:ext cx="9144000" cy="5219700"/>
          </a:xfrm>
          <a:prstGeom prst="rect">
            <a:avLst/>
          </a:prstGeom>
          <a:noFill/>
          <a:ln w="9525">
            <a:noFill/>
          </a:ln>
        </p:spPr>
      </p:pic>
      <p:pic>
        <p:nvPicPr>
          <p:cNvPr id="44035" name="Picture 9" descr="https://thuthuatphanmem.vn/uploads/2018/04/06/hinh-nen-dong-day-ngang-dep-1-6_104236574.gif"/>
          <p:cNvPicPr>
            <a:picLocks noChangeAspect="1"/>
          </p:cNvPicPr>
          <p:nvPr/>
        </p:nvPicPr>
        <p:blipFill>
          <a:blip r:embed="rId2"/>
          <a:stretch>
            <a:fillRect/>
          </a:stretch>
        </p:blipFill>
        <p:spPr>
          <a:xfrm>
            <a:off x="7010400" y="3795713"/>
            <a:ext cx="2106613" cy="1428750"/>
          </a:xfrm>
          <a:prstGeom prst="rect">
            <a:avLst/>
          </a:prstGeom>
          <a:noFill/>
          <a:ln w="9525">
            <a:noFill/>
          </a:ln>
        </p:spPr>
      </p:pic>
      <p:pic>
        <p:nvPicPr>
          <p:cNvPr id="44036" name="Picture 9" descr="https://thuthuatphanmem.vn/uploads/2018/04/06/hinh-nen-dong-day-ngang-dep-1-6_104236574.gif"/>
          <p:cNvPicPr>
            <a:picLocks noChangeAspect="1"/>
          </p:cNvPicPr>
          <p:nvPr/>
        </p:nvPicPr>
        <p:blipFill>
          <a:blip r:embed="rId2"/>
          <a:stretch>
            <a:fillRect/>
          </a:stretch>
        </p:blipFill>
        <p:spPr>
          <a:xfrm>
            <a:off x="-76200" y="3783013"/>
            <a:ext cx="2286000" cy="1428750"/>
          </a:xfrm>
          <a:prstGeom prst="rect">
            <a:avLst/>
          </a:prstGeom>
          <a:noFill/>
          <a:ln w="9525">
            <a:noFill/>
          </a:ln>
        </p:spPr>
      </p:pic>
      <p:sp>
        <p:nvSpPr>
          <p:cNvPr id="8" name="Rounded Rectangle 7"/>
          <p:cNvSpPr/>
          <p:nvPr/>
        </p:nvSpPr>
        <p:spPr>
          <a:xfrm>
            <a:off x="-57742" y="-36980"/>
            <a:ext cx="9201742"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381000"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4039" name="图片 8"/>
          <p:cNvPicPr>
            <a:picLocks noChangeAspect="1"/>
          </p:cNvPicPr>
          <p:nvPr/>
        </p:nvPicPr>
        <p:blipFill>
          <a:blip r:embed="rId3"/>
          <a:stretch>
            <a:fillRect/>
          </a:stretch>
        </p:blipFill>
        <p:spPr>
          <a:xfrm>
            <a:off x="1743075" y="820738"/>
            <a:ext cx="7400925" cy="4413250"/>
          </a:xfrm>
          <a:prstGeom prst="rect">
            <a:avLst/>
          </a:prstGeom>
          <a:noFill/>
          <a:ln w="9525">
            <a:noFill/>
          </a:ln>
        </p:spPr>
      </p:pic>
      <p:sp>
        <p:nvSpPr>
          <p:cNvPr id="11" name="TextBox 10"/>
          <p:cNvSpPr txBox="1"/>
          <p:nvPr/>
        </p:nvSpPr>
        <p:spPr>
          <a:xfrm>
            <a:off x="2743200" y="2724150"/>
            <a:ext cx="6088063" cy="23018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115000"/>
              </a:lnSpc>
              <a:spcBef>
                <a:spcPct val="0"/>
              </a:spcBef>
              <a:buNone/>
            </a:pPr>
            <a:r>
              <a:rPr lang="en-US" altLang="en-US" sz="1800" b="1" i="1" dirty="0">
                <a:solidFill>
                  <a:srgbClr val="FF0000"/>
                </a:solidFill>
                <a:latin typeface="Times New Roman" panose="02020603050405020304" pitchFamily="18" charset="0"/>
                <a:cs typeface="Calibri" panose="020F0502020204030204" pitchFamily="34" charset="0"/>
              </a:rPr>
              <a:t>2.</a:t>
            </a:r>
            <a:r>
              <a:rPr lang="en-US" altLang="en-US" sz="1800" b="1" i="1" dirty="0">
                <a:solidFill>
                  <a:srgbClr val="FF0000"/>
                </a:solidFill>
                <a:latin typeface="Calibri" panose="020F0502020204030204" pitchFamily="34" charset="0"/>
                <a:cs typeface="Calibri" panose="020F0502020204030204" pitchFamily="34" charset="0"/>
              </a:rPr>
              <a:t> </a:t>
            </a:r>
            <a:r>
              <a:rPr lang="en-US" altLang="en-US" sz="1800" b="1" i="1" dirty="0">
                <a:solidFill>
                  <a:srgbClr val="FF0000"/>
                </a:solidFill>
                <a:latin typeface="Times New Roman" panose="02020603050405020304" pitchFamily="18" charset="0"/>
                <a:cs typeface="Calibri" panose="020F0502020204030204" pitchFamily="34" charset="0"/>
              </a:rPr>
              <a:t>Cách trình b</a:t>
            </a:r>
            <a:r>
              <a:rPr lang="en-US" altLang="en-US" sz="1800" b="1" i="1" dirty="0">
                <a:solidFill>
                  <a:srgbClr val="FF0000"/>
                </a:solidFill>
                <a:latin typeface="Times New Roman" panose="02020603050405020304" pitchFamily="18" charset="0"/>
                <a:ea typeface="Calibri" panose="020F0502020204030204" pitchFamily="34" charset="0"/>
              </a:rPr>
              <a:t>à</a:t>
            </a:r>
            <a:r>
              <a:rPr lang="en-US" altLang="en-US" sz="1800" b="1" i="1" dirty="0">
                <a:solidFill>
                  <a:srgbClr val="FF0000"/>
                </a:solidFill>
                <a:latin typeface="Times New Roman" panose="02020603050405020304" pitchFamily="18" charset="0"/>
                <a:cs typeface="Calibri" panose="020F0502020204030204" pitchFamily="34" charset="0"/>
              </a:rPr>
              <a:t>y thông tin trong văn bản: </a:t>
            </a:r>
            <a:r>
              <a:rPr lang="en-US" altLang="en-US" sz="1800" dirty="0">
                <a:latin typeface="Times New Roman" panose="02020603050405020304" pitchFamily="18" charset="0"/>
                <a:cs typeface="Calibri" panose="020F0502020204030204" pitchFamily="34" charset="0"/>
              </a:rPr>
              <a:t>Trong văn bản thông tin, nội dung ý tưởng v</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 thông tin có thể được triển khai theo một hoặc kết hợp nhiều các khác nhau. Thông thường có các cách như: Trình b</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y theo trật tự thời gian, Quan hệ nguyên nhân- kết quả, mức độ quan trọng hay phân loại đối tượng, so sánh đối chiếu: trình b</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y ho</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n to</a:t>
            </a:r>
            <a:r>
              <a:rPr lang="en-US" altLang="en-US" sz="1800" dirty="0">
                <a:latin typeface="Times New Roman" panose="02020603050405020304" pitchFamily="18" charset="0"/>
                <a:ea typeface="Calibri" panose="020F0502020204030204" pitchFamily="34" charset="0"/>
              </a:rPr>
              <a:t>à</a:t>
            </a:r>
            <a:r>
              <a:rPr lang="en-US" altLang="en-US" sz="1800" dirty="0">
                <a:latin typeface="Times New Roman" panose="02020603050405020304" pitchFamily="18" charset="0"/>
                <a:cs typeface="Calibri" panose="020F0502020204030204" pitchFamily="34" charset="0"/>
              </a:rPr>
              <a:t>n bằng phương tiện ngôn ngữ hoặc kết hợp với phương tiện phi ngôn ngữ.</a:t>
            </a:r>
            <a:r>
              <a:rPr lang="en-US" altLang="en-US" sz="1800" b="1" i="1" dirty="0">
                <a:solidFill>
                  <a:srgbClr val="FF0000"/>
                </a:solidFill>
                <a:latin typeface="Times New Roman" panose="02020603050405020304" pitchFamily="18" charset="0"/>
                <a:cs typeface="Calibri" panose="020F0502020204030204" pitchFamily="34" charset="0"/>
              </a:rPr>
              <a:t>  </a:t>
            </a:r>
            <a:endParaRPr lang="vi-VN" altLang="en-US" sz="1800" b="1"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5058" name="Picture 2" descr="Hình mưa sao băng full HD"/>
          <p:cNvPicPr>
            <a:picLocks noChangeAspect="1"/>
          </p:cNvPicPr>
          <p:nvPr/>
        </p:nvPicPr>
        <p:blipFill>
          <a:blip r:embed="rId1"/>
          <a:stretch>
            <a:fillRect/>
          </a:stretch>
        </p:blipFill>
        <p:spPr>
          <a:xfrm>
            <a:off x="-20637" y="-95250"/>
            <a:ext cx="9144000" cy="5219700"/>
          </a:xfrm>
          <a:prstGeom prst="rect">
            <a:avLst/>
          </a:prstGeom>
          <a:noFill/>
          <a:ln w="9525">
            <a:noFill/>
          </a:ln>
        </p:spPr>
      </p:pic>
      <p:pic>
        <p:nvPicPr>
          <p:cNvPr id="45059" name="Picture 9" descr="https://thuthuatphanmem.vn/uploads/2018/04/06/hinh-nen-dong-day-ngang-dep-1-6_104236574.gif"/>
          <p:cNvPicPr>
            <a:picLocks noChangeAspect="1"/>
          </p:cNvPicPr>
          <p:nvPr/>
        </p:nvPicPr>
        <p:blipFill>
          <a:blip r:embed="rId2"/>
          <a:stretch>
            <a:fillRect/>
          </a:stretch>
        </p:blipFill>
        <p:spPr>
          <a:xfrm>
            <a:off x="7010400" y="3795713"/>
            <a:ext cx="2106613" cy="1428750"/>
          </a:xfrm>
          <a:prstGeom prst="rect">
            <a:avLst/>
          </a:prstGeom>
          <a:noFill/>
          <a:ln w="9525">
            <a:noFill/>
          </a:ln>
        </p:spPr>
      </p:pic>
      <p:pic>
        <p:nvPicPr>
          <p:cNvPr id="45060" name="Picture 9" descr="https://thuthuatphanmem.vn/uploads/2018/04/06/hinh-nen-dong-day-ngang-dep-1-6_104236574.gif"/>
          <p:cNvPicPr>
            <a:picLocks noChangeAspect="1"/>
          </p:cNvPicPr>
          <p:nvPr/>
        </p:nvPicPr>
        <p:blipFill>
          <a:blip r:embed="rId2"/>
          <a:stretch>
            <a:fillRect/>
          </a:stretch>
        </p:blipFill>
        <p:spPr>
          <a:xfrm>
            <a:off x="-76200" y="3783013"/>
            <a:ext cx="2286000" cy="1428750"/>
          </a:xfrm>
          <a:prstGeom prst="rect">
            <a:avLst/>
          </a:prstGeom>
          <a:noFill/>
          <a:ln w="9525">
            <a:noFill/>
          </a:ln>
        </p:spPr>
      </p:pic>
      <p:sp>
        <p:nvSpPr>
          <p:cNvPr id="8" name="Rounded Rectangle 7"/>
          <p:cNvSpPr/>
          <p:nvPr/>
        </p:nvSpPr>
        <p:spPr>
          <a:xfrm>
            <a:off x="-57742" y="-36980"/>
            <a:ext cx="9201742" cy="665630"/>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381000" y="590550"/>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5063" name="图片 8"/>
          <p:cNvPicPr>
            <a:picLocks noChangeAspect="1"/>
          </p:cNvPicPr>
          <p:nvPr/>
        </p:nvPicPr>
        <p:blipFill>
          <a:blip r:embed="rId3"/>
          <a:stretch>
            <a:fillRect/>
          </a:stretch>
        </p:blipFill>
        <p:spPr>
          <a:xfrm>
            <a:off x="1743075" y="1052513"/>
            <a:ext cx="7400925" cy="4181475"/>
          </a:xfrm>
          <a:prstGeom prst="rect">
            <a:avLst/>
          </a:prstGeom>
          <a:noFill/>
          <a:ln w="9525">
            <a:noFill/>
          </a:ln>
        </p:spPr>
      </p:pic>
      <p:sp>
        <p:nvSpPr>
          <p:cNvPr id="11" name="TextBox 10"/>
          <p:cNvSpPr txBox="1"/>
          <p:nvPr/>
        </p:nvSpPr>
        <p:spPr>
          <a:xfrm>
            <a:off x="2743200" y="2952750"/>
            <a:ext cx="6088063" cy="18335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lnSpc>
                <a:spcPct val="115000"/>
              </a:lnSpc>
              <a:spcBef>
                <a:spcPct val="0"/>
              </a:spcBef>
              <a:buNone/>
            </a:pPr>
            <a:r>
              <a:rPr lang="en-US" altLang="en-US" sz="2000" b="1" i="1" dirty="0">
                <a:solidFill>
                  <a:srgbClr val="FF0000"/>
                </a:solidFill>
                <a:latin typeface="Times New Roman" panose="02020603050405020304" pitchFamily="18" charset="0"/>
                <a:cs typeface="Calibri" panose="020F0502020204030204" pitchFamily="34" charset="0"/>
              </a:rPr>
              <a:t>3. Phương tiện giao tiếp phi ngôn ngữ:  </a:t>
            </a:r>
            <a:r>
              <a:rPr lang="en-US" altLang="en-US" sz="2000" dirty="0">
                <a:latin typeface="Times New Roman" panose="02020603050405020304" pitchFamily="18" charset="0"/>
                <a:cs typeface="Calibri" panose="020F0502020204030204" pitchFamily="34" charset="0"/>
              </a:rPr>
              <a:t>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 các hình ảnh, số liệu, kí hiệu, biểu đồ</a:t>
            </a:r>
            <a:r>
              <a:rPr lang="en-US" altLang="en-US" sz="2000" dirty="0">
                <a:latin typeface="Times New Roman" panose="02020603050405020304" pitchFamily="18" charset="0"/>
                <a:ea typeface="Calibri" panose="020F0502020204030204" pitchFamily="34" charset="0"/>
              </a:rPr>
              <a:t>…</a:t>
            </a:r>
            <a:r>
              <a:rPr lang="en-US" altLang="en-US" sz="2000" dirty="0">
                <a:latin typeface="Times New Roman" panose="02020603050405020304" pitchFamily="18" charset="0"/>
                <a:cs typeface="Calibri" panose="020F0502020204030204" pitchFamily="34" charset="0"/>
              </a:rPr>
              <a:t>được dùng phối hợp với phương tiện ngôn ngữ nhằm minh họa, l</a:t>
            </a:r>
            <a:r>
              <a:rPr lang="en-US" altLang="en-US" sz="2000" dirty="0">
                <a:latin typeface="Times New Roman" panose="02020603050405020304" pitchFamily="18" charset="0"/>
                <a:ea typeface="Calibri" panose="020F0502020204030204" pitchFamily="34" charset="0"/>
              </a:rPr>
              <a:t>à</a:t>
            </a:r>
            <a:r>
              <a:rPr lang="en-US" altLang="en-US" sz="2000" dirty="0">
                <a:latin typeface="Times New Roman" panose="02020603050405020304" pitchFamily="18" charset="0"/>
                <a:cs typeface="Calibri" panose="020F0502020204030204" pitchFamily="34" charset="0"/>
              </a:rPr>
              <a:t>m rõ những nội dung nhất định được biểu hiện bằng những phương tiện ngôn ngữ.</a:t>
            </a:r>
            <a:endParaRPr lang="vi-VN" altLang="en-US" sz="2000" b="1"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6082" name="Picture 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3" name="Rounded Rectangle 2"/>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381000" y="11194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5" name="Rectangle 4"/>
          <p:cNvSpPr/>
          <p:nvPr/>
        </p:nvSpPr>
        <p:spPr>
          <a:xfrm>
            <a:off x="-609600" y="1500485"/>
            <a:ext cx="2648541"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1.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Đọc</a:t>
            </a: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endPar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1200742" y="1881485"/>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Tìm</a:t>
            </a: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hiểu</a:t>
            </a: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chung</a:t>
            </a:r>
            <a:endPar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1"/>
          <p:cNvSpPr txBox="1"/>
          <p:nvPr/>
        </p:nvSpPr>
        <p:spPr>
          <a:xfrm>
            <a:off x="457200" y="2243138"/>
            <a:ext cx="4267200" cy="481012"/>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buNone/>
            </a:pPr>
            <a:r>
              <a:rPr lang="pt-BR" altLang="en-US" sz="2200" b="1" dirty="0">
                <a:solidFill>
                  <a:srgbClr val="FFFF00"/>
                </a:solidFill>
                <a:latin typeface="Times New Roman" panose="02020603050405020304" pitchFamily="18" charset="0"/>
                <a:cs typeface="Times New Roman" panose="02020603050405020304" pitchFamily="18" charset="0"/>
              </a:rPr>
              <a:t>a. Tác giả: </a:t>
            </a:r>
            <a:r>
              <a:rPr lang="vi-VN" altLang="en-US" sz="2200" dirty="0">
                <a:solidFill>
                  <a:schemeClr val="bg1"/>
                </a:solidFill>
                <a:latin typeface="Times New Roman" panose="02020603050405020304" pitchFamily="18" charset="0"/>
                <a:cs typeface="Times New Roman" panose="02020603050405020304" pitchFamily="18" charset="0"/>
              </a:rPr>
              <a:t>Hồng Nhung</a:t>
            </a:r>
            <a:endParaRPr lang="en-US" altLang="en-US" sz="2200" dirty="0">
              <a:solidFill>
                <a:schemeClr val="bg1"/>
              </a:solidFill>
              <a:latin typeface="Times New Roman" panose="02020603050405020304" pitchFamily="18" charset="0"/>
              <a:ea typeface="Calibri" panose="020F0502020204030204" pitchFamily="34" charset="0"/>
            </a:endParaRPr>
          </a:p>
        </p:txBody>
      </p:sp>
      <p:sp>
        <p:nvSpPr>
          <p:cNvPr id="8" name="TextBox 1"/>
          <p:cNvSpPr txBox="1"/>
          <p:nvPr/>
        </p:nvSpPr>
        <p:spPr>
          <a:xfrm>
            <a:off x="457200" y="2578100"/>
            <a:ext cx="4267200" cy="450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buNone/>
            </a:pPr>
            <a:r>
              <a:rPr lang="en-US" altLang="en-US" sz="2200" b="1" dirty="0">
                <a:solidFill>
                  <a:srgbClr val="FFFF00"/>
                </a:solidFill>
                <a:latin typeface="Times New Roman" panose="02020603050405020304" pitchFamily="18" charset="0"/>
                <a:cs typeface="Times New Roman" panose="02020603050405020304" pitchFamily="18" charset="0"/>
              </a:rPr>
              <a:t>b</a:t>
            </a:r>
            <a:r>
              <a:rPr lang="vi-VN" altLang="en-US" sz="2200" b="1" dirty="0">
                <a:solidFill>
                  <a:srgbClr val="FFFF00"/>
                </a:solidFill>
                <a:latin typeface="Times New Roman" panose="02020603050405020304" pitchFamily="18" charset="0"/>
                <a:cs typeface="Times New Roman" panose="02020603050405020304" pitchFamily="18" charset="0"/>
              </a:rPr>
              <a:t>. Tác phẩm</a:t>
            </a:r>
            <a:endParaRPr lang="en-US" altLang="en-US" sz="2200" dirty="0">
              <a:solidFill>
                <a:srgbClr val="FFFF00"/>
              </a:solidFill>
              <a:latin typeface="Times New Roman" panose="02020603050405020304" pitchFamily="18" charset="0"/>
              <a:ea typeface="Calibri" panose="020F0502020204030204" pitchFamily="34" charset="0"/>
            </a:endParaRPr>
          </a:p>
        </p:txBody>
      </p:sp>
      <p:sp>
        <p:nvSpPr>
          <p:cNvPr id="9" name="Rectangle 9"/>
          <p:cNvSpPr/>
          <p:nvPr/>
        </p:nvSpPr>
        <p:spPr>
          <a:xfrm>
            <a:off x="4660900" y="2370138"/>
            <a:ext cx="2044700" cy="430212"/>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200" b="1" dirty="0">
                <a:solidFill>
                  <a:srgbClr val="FFFF00"/>
                </a:solidFill>
                <a:latin typeface="Times New Roman" panose="02020603050405020304" pitchFamily="18" charset="0"/>
                <a:cs typeface="Times New Roman" panose="02020603050405020304" pitchFamily="18" charset="0"/>
              </a:rPr>
              <a:t>Phiếu học tập </a:t>
            </a:r>
            <a:r>
              <a:rPr lang="en-US" altLang="en-US" sz="2200" b="1" dirty="0">
                <a:solidFill>
                  <a:srgbClr val="FFFF00"/>
                </a:solidFill>
                <a:latin typeface="Times New Roman" panose="02020603050405020304" pitchFamily="18" charset="0"/>
                <a:cs typeface="Times New Roman" panose="02020603050405020304" pitchFamily="18" charset="0"/>
              </a:rPr>
              <a:t>2</a:t>
            </a:r>
            <a:endParaRPr lang="vi-VN" altLang="en-US" sz="2200" dirty="0">
              <a:solidFill>
                <a:srgbClr val="FFFF00"/>
              </a:solidFill>
              <a:latin typeface="Times New Roman" panose="02020603050405020304" pitchFamily="18" charset="0"/>
              <a:ea typeface="Times New Roman" panose="02020603050405020304" pitchFamily="18" charset="0"/>
            </a:endParaRPr>
          </a:p>
        </p:txBody>
      </p:sp>
      <p:graphicFrame>
        <p:nvGraphicFramePr>
          <p:cNvPr id="46090" name="Table 46089"/>
          <p:cNvGraphicFramePr/>
          <p:nvPr/>
        </p:nvGraphicFramePr>
        <p:xfrm>
          <a:off x="0" y="3138488"/>
          <a:ext cx="9144000" cy="1185862"/>
        </p:xfrm>
        <a:graphic>
          <a:graphicData uri="http://schemas.openxmlformats.org/drawingml/2006/table">
            <a:tbl>
              <a:tblPr/>
              <a:tblGrid>
                <a:gridCol w="2911475"/>
                <a:gridCol w="6232525"/>
              </a:tblGrid>
              <a:tr h="2968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500" b="1" i="1" dirty="0">
                          <a:solidFill>
                            <a:schemeClr val="bg1"/>
                          </a:solidFill>
                          <a:latin typeface="Times New Roman" panose="02020603050405020304" pitchFamily="18" charset="0"/>
                          <a:cs typeface="Times New Roman" panose="02020603050405020304" pitchFamily="18" charset="0"/>
                        </a:rPr>
                        <a:t>Xuất xứ</a:t>
                      </a:r>
                      <a:endParaRPr lang="en-US" altLang="en-US" sz="15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8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500" b="1" i="1" dirty="0">
                          <a:solidFill>
                            <a:schemeClr val="bg1"/>
                          </a:solidFill>
                          <a:latin typeface="Times New Roman" panose="02020603050405020304" pitchFamily="18" charset="0"/>
                          <a:cs typeface="Times New Roman" panose="02020603050405020304" pitchFamily="18" charset="0"/>
                        </a:rPr>
                        <a:t>Thể loại</a:t>
                      </a:r>
                      <a:endParaRPr lang="en-US" altLang="en-US" sz="15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52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500" b="1" i="1" dirty="0">
                          <a:solidFill>
                            <a:schemeClr val="bg1"/>
                          </a:solidFill>
                          <a:latin typeface="Times New Roman" panose="02020603050405020304" pitchFamily="18" charset="0"/>
                          <a:cs typeface="Times New Roman" panose="02020603050405020304" pitchFamily="18" charset="0"/>
                        </a:rPr>
                        <a:t>PTBĐ</a:t>
                      </a:r>
                      <a:endParaRPr lang="en-US" altLang="en-US" sz="15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68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500" b="1" i="1" dirty="0">
                          <a:solidFill>
                            <a:schemeClr val="bg1"/>
                          </a:solidFill>
                          <a:latin typeface="Times New Roman" panose="02020603050405020304" pitchFamily="18" charset="0"/>
                          <a:cs typeface="Times New Roman" panose="02020603050405020304" pitchFamily="18" charset="0"/>
                        </a:rPr>
                        <a:t>Bố cục</a:t>
                      </a:r>
                      <a:endParaRPr lang="en-US" altLang="en-US" sz="15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100" dirty="0">
                          <a:latin typeface="Times New Roman" panose="02020603050405020304" pitchFamily="18" charset="0"/>
                          <a:cs typeface="Times New Roman" panose="02020603050405020304" pitchFamily="18" charset="0"/>
                        </a:rPr>
                        <a:t> </a:t>
                      </a:r>
                      <a:endParaRPr lang="en-US" altLang="en-US" sz="800" dirty="0">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1" name="Rectangle 10"/>
          <p:cNvSpPr/>
          <p:nvPr/>
        </p:nvSpPr>
        <p:spPr>
          <a:xfrm>
            <a:off x="-286342" y="662285"/>
            <a:ext cx="42487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rPr>
              <a:t>I. KIẾN THỨC NGỮ VĂN</a:t>
            </a:r>
            <a:endParaRPr kumimoji="0" lang="en-US" sz="2400" b="1" i="0" u="none" strike="noStrike" kern="1200" cap="none" spc="0" normalizeH="0" baseline="0" noProof="0" dirty="0">
              <a:ln>
                <a:solidFill>
                  <a:srgbClr val="FF0000"/>
                </a:solidFill>
              </a:ln>
              <a:solidFill>
                <a:srgbClr val="FFFF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xEl>
                                              <p:charRg st="0" end="23"/>
                                            </p:txEl>
                                          </p:spTgt>
                                        </p:tgtEl>
                                        <p:attrNameLst>
                                          <p:attrName>style.visibility</p:attrName>
                                        </p:attrNameLst>
                                      </p:cBhvr>
                                      <p:to>
                                        <p:strVal val="visible"/>
                                      </p:to>
                                    </p:set>
                                    <p:anim calcmode="lin" valueType="num">
                                      <p:cBhvr additive="base">
                                        <p:cTn id="22" dur="500" fill="hold"/>
                                        <p:tgtEl>
                                          <p:spTgt spid="7">
                                            <p:txEl>
                                              <p:charRg st="0" end="2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charRg st="0" end="2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6"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46090"/>
                                        </p:tgtEl>
                                        <p:attrNameLst>
                                          <p:attrName>style.visibility</p:attrName>
                                        </p:attrNameLst>
                                      </p:cBhvr>
                                      <p:to>
                                        <p:strVal val="visible"/>
                                      </p:to>
                                    </p:set>
                                    <p:animEffect transition="in" filter="circle(in)">
                                      <p:cBhvr>
                                        <p:cTn id="37" dur="2000"/>
                                        <p:tgtEl>
                                          <p:spTgt spid="46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2"/>
          <p:cNvPicPr>
            <a:picLocks noChangeAspect="1"/>
          </p:cNvPicPr>
          <p:nvPr/>
        </p:nvPicPr>
        <p:blipFill>
          <a:blip r:embed="rId1"/>
          <a:stretch>
            <a:fillRect/>
          </a:stretch>
        </p:blipFill>
        <p:spPr>
          <a:xfrm>
            <a:off x="0" y="1588"/>
            <a:ext cx="9144000" cy="5141912"/>
          </a:xfrm>
          <a:prstGeom prst="rect">
            <a:avLst/>
          </a:prstGeom>
          <a:noFill/>
          <a:ln w="9525">
            <a:noFill/>
          </a:ln>
        </p:spPr>
      </p:pic>
      <p:sp>
        <p:nvSpPr>
          <p:cNvPr id="3" name="Rounded Rectangle 2"/>
          <p:cNvSpPr/>
          <p:nvPr/>
        </p:nvSpPr>
        <p:spPr>
          <a:xfrm>
            <a:off x="0" y="-19050"/>
            <a:ext cx="9144000" cy="665629"/>
          </a:xfrm>
          <a:prstGeom prst="roundRect">
            <a:avLst/>
          </a:prstGeom>
          <a:solidFill>
            <a:srgbClr val="C00000"/>
          </a:solidFill>
          <a:ln w="9525" cap="flat" cmpd="sng" algn="ctr">
            <a:solidFill>
              <a:srgbClr val="CE6633">
                <a:shade val="60000"/>
              </a:srgbClr>
            </a:solidFill>
            <a:prstDash val="solid"/>
          </a:ln>
          <a:effectLst>
            <a:outerShdw blurRad="50800" dist="25400" dir="5400000" rotWithShape="0">
              <a:srgbClr val="000000">
                <a:alpha val="28000"/>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rPr>
              <a:t>ĐỌC HIỂU VĂN BẢN 1: SAO BĂNG  </a:t>
            </a:r>
            <a:endParaRPr kumimoji="0" lang="vi-VN" sz="2800" b="1" i="0" u="none" strike="noStrike" kern="0" cap="none" spc="0" normalizeH="0" baseline="0" noProof="0" dirty="0">
              <a:ln w="22225">
                <a:solidFill>
                  <a:srgbClr val="4BCAAD"/>
                </a:solidFill>
                <a:prstDash val="solid"/>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w="22225">
                  <a:solidFill>
                    <a:srgbClr val="4BCAAD"/>
                  </a:solidFill>
                  <a:prstDash val="solid"/>
                </a:ln>
                <a:solidFill>
                  <a:srgbClr val="4BCAAD">
                    <a:lumMod val="40000"/>
                    <a:lumOff val="60000"/>
                  </a:srgbClr>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endParaRPr kumimoji="0" lang="en-US" sz="2800" b="1" i="1" u="none" strike="noStrike" kern="0" cap="none" spc="0" normalizeH="0" baseline="0" noProof="0" dirty="0">
              <a:ln>
                <a:noFill/>
              </a:ln>
              <a:solidFill>
                <a:srgbClr val="FFFF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381000" y="6667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II. ĐỌC VÀ TÌM HIỂU CHUNG:</a:t>
            </a:r>
            <a:endPar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ectangle 5"/>
          <p:cNvSpPr/>
          <p:nvPr/>
        </p:nvSpPr>
        <p:spPr>
          <a:xfrm>
            <a:off x="-1200742" y="1047750"/>
            <a:ext cx="5315542" cy="461665"/>
          </a:xfrm>
          <a:prstGeom prst="rect">
            <a:avLst/>
          </a:prstGeom>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2.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Tìm</a:t>
            </a: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hiểu</a:t>
            </a:r>
            <a:r>
              <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400" b="1" i="0" u="none" strike="noStrike" kern="1200" cap="none" spc="0" normalizeH="0" baseline="0" noProof="0" dirty="0" err="1">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rPr>
              <a:t>chung</a:t>
            </a:r>
            <a:endParaRPr kumimoji="0" lang="en-US" sz="2400" b="1" i="0" u="none" strike="noStrike" kern="1200" cap="none" spc="0" normalizeH="0" baseline="0" noProof="0" dirty="0">
              <a:ln>
                <a:solidFill>
                  <a:srgbClr val="FF0000"/>
                </a:solidFill>
              </a:ln>
              <a:solidFill>
                <a:srgbClr val="D99C3F"/>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7110" name="TextBox 1"/>
          <p:cNvSpPr txBox="1"/>
          <p:nvPr/>
        </p:nvSpPr>
        <p:spPr>
          <a:xfrm>
            <a:off x="457200" y="1428750"/>
            <a:ext cx="4267200" cy="4508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lnSpc>
                <a:spcPct val="115000"/>
              </a:lnSpc>
              <a:spcBef>
                <a:spcPct val="0"/>
              </a:spcBef>
              <a:buNone/>
            </a:pPr>
            <a:r>
              <a:rPr lang="en-US" altLang="en-US" sz="2200" b="1" dirty="0">
                <a:solidFill>
                  <a:srgbClr val="FFFF00"/>
                </a:solidFill>
                <a:latin typeface="Times New Roman" panose="02020603050405020304" pitchFamily="18" charset="0"/>
                <a:cs typeface="Times New Roman" panose="02020603050405020304" pitchFamily="18" charset="0"/>
              </a:rPr>
              <a:t>b</a:t>
            </a:r>
            <a:r>
              <a:rPr lang="vi-VN" altLang="en-US" sz="2200" b="1" dirty="0">
                <a:solidFill>
                  <a:srgbClr val="FFFF00"/>
                </a:solidFill>
                <a:latin typeface="Times New Roman" panose="02020603050405020304" pitchFamily="18" charset="0"/>
                <a:cs typeface="Times New Roman" panose="02020603050405020304" pitchFamily="18" charset="0"/>
              </a:rPr>
              <a:t>. Tác phẩm</a:t>
            </a:r>
            <a:endParaRPr lang="en-US" altLang="en-US" sz="2200" dirty="0">
              <a:solidFill>
                <a:srgbClr val="FFFF00"/>
              </a:solidFill>
              <a:latin typeface="Times New Roman" panose="02020603050405020304" pitchFamily="18" charset="0"/>
              <a:ea typeface="Calibri" panose="020F0502020204030204" pitchFamily="34" charset="0"/>
            </a:endParaRPr>
          </a:p>
        </p:txBody>
      </p:sp>
      <p:sp>
        <p:nvSpPr>
          <p:cNvPr id="47111" name="Rectangle 9"/>
          <p:cNvSpPr/>
          <p:nvPr/>
        </p:nvSpPr>
        <p:spPr>
          <a:xfrm>
            <a:off x="4660900" y="1377950"/>
            <a:ext cx="2044700" cy="4318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a:spcBef>
                <a:spcPct val="0"/>
              </a:spcBef>
              <a:buNone/>
            </a:pPr>
            <a:r>
              <a:rPr lang="vi-VN" altLang="en-US" sz="2200" b="1" dirty="0">
                <a:solidFill>
                  <a:srgbClr val="FFFF00"/>
                </a:solidFill>
                <a:latin typeface="Times New Roman" panose="02020603050405020304" pitchFamily="18" charset="0"/>
                <a:cs typeface="Times New Roman" panose="02020603050405020304" pitchFamily="18" charset="0"/>
              </a:rPr>
              <a:t>Phiếu học tập </a:t>
            </a:r>
            <a:r>
              <a:rPr lang="en-US" altLang="en-US" sz="2200" b="1" dirty="0">
                <a:solidFill>
                  <a:srgbClr val="FFFF00"/>
                </a:solidFill>
                <a:latin typeface="Times New Roman" panose="02020603050405020304" pitchFamily="18" charset="0"/>
                <a:cs typeface="Times New Roman" panose="02020603050405020304" pitchFamily="18" charset="0"/>
              </a:rPr>
              <a:t>2</a:t>
            </a:r>
            <a:endParaRPr lang="vi-VN" altLang="en-US" sz="2200" dirty="0">
              <a:solidFill>
                <a:srgbClr val="FFFF00"/>
              </a:solidFill>
              <a:latin typeface="Times New Roman" panose="02020603050405020304" pitchFamily="18" charset="0"/>
              <a:ea typeface="Times New Roman" panose="02020603050405020304" pitchFamily="18" charset="0"/>
            </a:endParaRPr>
          </a:p>
        </p:txBody>
      </p:sp>
      <p:graphicFrame>
        <p:nvGraphicFramePr>
          <p:cNvPr id="47112" name="Table 47111"/>
          <p:cNvGraphicFramePr/>
          <p:nvPr/>
        </p:nvGraphicFramePr>
        <p:xfrm>
          <a:off x="76200" y="1962150"/>
          <a:ext cx="9023350" cy="3349625"/>
        </p:xfrm>
        <a:graphic>
          <a:graphicData uri="http://schemas.openxmlformats.org/drawingml/2006/table">
            <a:tbl>
              <a:tblPr/>
              <a:tblGrid>
                <a:gridCol w="1322388"/>
                <a:gridCol w="7700962"/>
              </a:tblGrid>
              <a:tr h="3159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600" b="1" i="1" dirty="0">
                          <a:solidFill>
                            <a:schemeClr val="bg1"/>
                          </a:solidFill>
                          <a:latin typeface="Times New Roman" panose="02020603050405020304" pitchFamily="18" charset="0"/>
                          <a:cs typeface="Times New Roman" panose="02020603050405020304" pitchFamily="18" charset="0"/>
                        </a:rPr>
                        <a:t>Xuất xứ</a:t>
                      </a:r>
                      <a:endParaRPr lang="en-US" altLang="en-US" sz="16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T</a:t>
                      </a:r>
                      <a:r>
                        <a:rPr lang="vi-VN" altLang="en-US" dirty="0">
                          <a:solidFill>
                            <a:schemeClr val="bg1"/>
                          </a:solidFill>
                          <a:latin typeface="Times New Roman" panose="02020603050405020304" pitchFamily="18" charset="0"/>
                          <a:cs typeface="Times New Roman" panose="02020603050405020304" pitchFamily="18" charset="0"/>
                        </a:rPr>
                        <a:t>heo kienthuctonghop.vn</a:t>
                      </a:r>
                      <a:endParaRPr lang="en-US" altLang="en-US"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432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600" b="1" i="1" dirty="0">
                          <a:solidFill>
                            <a:schemeClr val="bg1"/>
                          </a:solidFill>
                          <a:latin typeface="Times New Roman" panose="02020603050405020304" pitchFamily="18" charset="0"/>
                          <a:cs typeface="Times New Roman" panose="02020603050405020304" pitchFamily="18" charset="0"/>
                        </a:rPr>
                        <a:t>Thể loại</a:t>
                      </a:r>
                      <a:endParaRPr lang="en-US" altLang="en-US" sz="16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a:t>
                      </a:r>
                      <a:r>
                        <a:rPr lang="en-US" altLang="en-US" dirty="0">
                          <a:solidFill>
                            <a:schemeClr val="bg1"/>
                          </a:solidFill>
                          <a:latin typeface="Times New Roman" panose="02020603050405020304" pitchFamily="18" charset="0"/>
                          <a:cs typeface="Times New Roman" panose="02020603050405020304" pitchFamily="18" charset="0"/>
                        </a:rPr>
                        <a:t>V</a:t>
                      </a:r>
                      <a:r>
                        <a:rPr lang="vi-VN" altLang="en-US" dirty="0">
                          <a:solidFill>
                            <a:schemeClr val="bg1"/>
                          </a:solidFill>
                          <a:latin typeface="Times New Roman" panose="02020603050405020304" pitchFamily="18" charset="0"/>
                          <a:cs typeface="Times New Roman" panose="02020603050405020304" pitchFamily="18" charset="0"/>
                        </a:rPr>
                        <a:t>ăn bản thông tin</a:t>
                      </a:r>
                      <a:r>
                        <a:rPr lang="en-US" altLang="en-US" dirty="0">
                          <a:solidFill>
                            <a:schemeClr val="bg1"/>
                          </a:solidFill>
                          <a:latin typeface="Times New Roman" panose="02020603050405020304" pitchFamily="18" charset="0"/>
                          <a:cs typeface="Times New Roman" panose="02020603050405020304" pitchFamily="18" charset="0"/>
                        </a:rPr>
                        <a:t> (Giải thích một hiện tượng tự nhiên)</a:t>
                      </a:r>
                      <a:endParaRPr lang="en-US" altLang="en-US"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59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600" b="1" i="1" dirty="0">
                          <a:solidFill>
                            <a:schemeClr val="bg1"/>
                          </a:solidFill>
                          <a:latin typeface="Times New Roman" panose="02020603050405020304" pitchFamily="18" charset="0"/>
                          <a:cs typeface="Times New Roman" panose="02020603050405020304" pitchFamily="18" charset="0"/>
                        </a:rPr>
                        <a:t>PTBĐ</a:t>
                      </a:r>
                      <a:endParaRPr lang="en-US" altLang="en-US" sz="16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indent="-20955"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Thuyết minh</a:t>
                      </a:r>
                      <a:endParaRPr lang="en-US" altLang="en-US"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5779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sz="1600" b="1" i="1" dirty="0">
                          <a:solidFill>
                            <a:schemeClr val="bg1"/>
                          </a:solidFill>
                          <a:latin typeface="Times New Roman" panose="02020603050405020304" pitchFamily="18" charset="0"/>
                          <a:cs typeface="Times New Roman" panose="02020603050405020304" pitchFamily="18" charset="0"/>
                        </a:rPr>
                        <a:t>Bố cục</a:t>
                      </a:r>
                      <a:endParaRPr lang="en-US" altLang="en-US" sz="1600"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3 phần</a:t>
                      </a:r>
                      <a:r>
                        <a:rPr lang="en-US" altLang="en-US" dirty="0">
                          <a:solidFill>
                            <a:schemeClr val="bg1"/>
                          </a:solidFill>
                          <a:latin typeface="Calibri" panose="020F0502020204030204" pitchFamily="34" charset="0"/>
                          <a:cs typeface="Times New Roman" panose="02020603050405020304" pitchFamily="18" charset="0"/>
                        </a:rPr>
                        <a:t>: </a:t>
                      </a:r>
                      <a:r>
                        <a:rPr lang="vi-VN" altLang="en-US" dirty="0">
                          <a:solidFill>
                            <a:schemeClr val="bg1"/>
                          </a:solidFill>
                          <a:latin typeface="Times New Roman" panose="02020603050405020304" pitchFamily="18" charset="0"/>
                          <a:cs typeface="Times New Roman" panose="02020603050405020304" pitchFamily="18" charset="0"/>
                        </a:rPr>
                        <a:t>+ Phần 1 (</a:t>
                      </a:r>
                      <a:r>
                        <a:rPr lang="vi-VN" altLang="en-US" i="1" dirty="0">
                          <a:solidFill>
                            <a:schemeClr val="bg1"/>
                          </a:solidFill>
                          <a:latin typeface="Times New Roman" panose="02020603050405020304" pitchFamily="18" charset="0"/>
                          <a:cs typeface="Times New Roman" panose="02020603050405020304" pitchFamily="18" charset="0"/>
                        </a:rPr>
                        <a:t>từ đầu đến </a:t>
                      </a:r>
                      <a:r>
                        <a:rPr lang="vi-VN" altLang="en-US" i="1" dirty="0">
                          <a:solidFill>
                            <a:schemeClr val="bg1"/>
                          </a:solidFill>
                          <a:latin typeface="Times New Roman" panose="02020603050405020304" pitchFamily="18" charset="0"/>
                          <a:ea typeface="Times New Roman" panose="02020603050405020304" pitchFamily="18" charset="0"/>
                        </a:rPr>
                        <a:t>…</a:t>
                      </a:r>
                      <a:r>
                        <a:rPr lang="vi-VN" altLang="en-US" i="1" dirty="0">
                          <a:solidFill>
                            <a:schemeClr val="bg1"/>
                          </a:solidFill>
                          <a:latin typeface="Times New Roman" panose="02020603050405020304" pitchFamily="18" charset="0"/>
                          <a:cs typeface="Times New Roman" panose="02020603050405020304" pitchFamily="18" charset="0"/>
                        </a:rPr>
                        <a:t>hố lòng chảo sâu trên lục địa</a:t>
                      </a:r>
                      <a:r>
                        <a:rPr lang="vi-VN" altLang="en-US" dirty="0">
                          <a:solidFill>
                            <a:schemeClr val="bg1"/>
                          </a:solidFill>
                          <a:latin typeface="Times New Roman" panose="02020603050405020304" pitchFamily="18" charset="0"/>
                          <a:cs typeface="Times New Roman" panose="02020603050405020304" pitchFamily="18" charset="0"/>
                        </a:rPr>
                        <a:t>): giới thiệu v</a:t>
                      </a:r>
                      <a:r>
                        <a:rPr lang="vi-VN" altLang="en-US" dirty="0">
                          <a:solidFill>
                            <a:schemeClr val="bg1"/>
                          </a:solidFill>
                          <a:latin typeface="Times New Roman" panose="02020603050405020304" pitchFamily="18" charset="0"/>
                          <a:ea typeface="Times New Roman" panose="02020603050405020304" pitchFamily="18" charset="0"/>
                        </a:rPr>
                        <a:t>à</a:t>
                      </a:r>
                      <a:r>
                        <a:rPr lang="vi-VN" altLang="en-US" dirty="0">
                          <a:solidFill>
                            <a:schemeClr val="bg1"/>
                          </a:solidFill>
                          <a:latin typeface="Times New Roman" panose="02020603050405020304" pitchFamily="18" charset="0"/>
                          <a:cs typeface="Times New Roman" panose="02020603050405020304" pitchFamily="18" charset="0"/>
                        </a:rPr>
                        <a:t> lí giải hiện tượng sao băng.</a:t>
                      </a:r>
                      <a:endParaRPr lang="en-US" altLang="en-US" dirty="0">
                        <a:solidFill>
                          <a:schemeClr val="bg1"/>
                        </a:solidFill>
                        <a:latin typeface="Calibri" panose="020F0502020204030204" pitchFamily="34" charset="0"/>
                        <a:cs typeface="Calibri" panose="020F0502020204030204" pitchFamily="34" charset="0"/>
                      </a:endParaRPr>
                    </a:p>
                    <a:p>
                      <a:pPr lvl="0"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Phần 2 (</a:t>
                      </a:r>
                      <a:r>
                        <a:rPr lang="vi-VN" altLang="en-US" i="1" dirty="0">
                          <a:solidFill>
                            <a:schemeClr val="bg1"/>
                          </a:solidFill>
                          <a:latin typeface="Times New Roman" panose="02020603050405020304" pitchFamily="18" charset="0"/>
                          <a:cs typeface="Times New Roman" panose="02020603050405020304" pitchFamily="18" charset="0"/>
                        </a:rPr>
                        <a:t>tiếp đến </a:t>
                      </a:r>
                      <a:r>
                        <a:rPr lang="vi-VN" altLang="en-US" i="1" dirty="0">
                          <a:solidFill>
                            <a:schemeClr val="bg1"/>
                          </a:solidFill>
                          <a:latin typeface="Times New Roman" panose="02020603050405020304" pitchFamily="18" charset="0"/>
                          <a:ea typeface="Times New Roman" panose="02020603050405020304" pitchFamily="18" charset="0"/>
                        </a:rPr>
                        <a:t>…</a:t>
                      </a:r>
                      <a:r>
                        <a:rPr lang="vi-VN" altLang="en-US" i="1" dirty="0">
                          <a:solidFill>
                            <a:schemeClr val="bg1"/>
                          </a:solidFill>
                          <a:latin typeface="Times New Roman" panose="02020603050405020304" pitchFamily="18" charset="0"/>
                          <a:cs typeface="Times New Roman" panose="02020603050405020304" pitchFamily="18" charset="0"/>
                        </a:rPr>
                        <a:t>mưa sao băng khá thuận lợi</a:t>
                      </a:r>
                      <a:r>
                        <a:rPr lang="vi-VN" altLang="en-US" dirty="0">
                          <a:solidFill>
                            <a:schemeClr val="bg1"/>
                          </a:solidFill>
                          <a:latin typeface="Times New Roman" panose="02020603050405020304" pitchFamily="18" charset="0"/>
                          <a:cs typeface="Times New Roman" panose="02020603050405020304" pitchFamily="18" charset="0"/>
                        </a:rPr>
                        <a:t>): nguyên do xuất hiện v</a:t>
                      </a:r>
                      <a:r>
                        <a:rPr lang="vi-VN" altLang="en-US" dirty="0">
                          <a:solidFill>
                            <a:schemeClr val="bg1"/>
                          </a:solidFill>
                          <a:latin typeface="Times New Roman" panose="02020603050405020304" pitchFamily="18" charset="0"/>
                          <a:ea typeface="Times New Roman" panose="02020603050405020304" pitchFamily="18" charset="0"/>
                        </a:rPr>
                        <a:t>à</a:t>
                      </a:r>
                      <a:r>
                        <a:rPr lang="vi-VN" altLang="en-US" dirty="0">
                          <a:solidFill>
                            <a:schemeClr val="bg1"/>
                          </a:solidFill>
                          <a:latin typeface="Times New Roman" panose="02020603050405020304" pitchFamily="18" charset="0"/>
                          <a:cs typeface="Times New Roman" panose="02020603050405020304" pitchFamily="18" charset="0"/>
                        </a:rPr>
                        <a:t> sự hình th</a:t>
                      </a:r>
                      <a:r>
                        <a:rPr lang="vi-VN" altLang="en-US" dirty="0">
                          <a:solidFill>
                            <a:schemeClr val="bg1"/>
                          </a:solidFill>
                          <a:latin typeface="Times New Roman" panose="02020603050405020304" pitchFamily="18" charset="0"/>
                          <a:ea typeface="Times New Roman" panose="02020603050405020304" pitchFamily="18" charset="0"/>
                        </a:rPr>
                        <a:t>à</a:t>
                      </a:r>
                      <a:r>
                        <a:rPr lang="vi-VN" altLang="en-US" dirty="0">
                          <a:solidFill>
                            <a:schemeClr val="bg1"/>
                          </a:solidFill>
                          <a:latin typeface="Times New Roman" panose="02020603050405020304" pitchFamily="18" charset="0"/>
                          <a:cs typeface="Times New Roman" panose="02020603050405020304" pitchFamily="18" charset="0"/>
                        </a:rPr>
                        <a:t>nh hiện tượng sao băng v</a:t>
                      </a:r>
                      <a:r>
                        <a:rPr lang="vi-VN" altLang="en-US" dirty="0">
                          <a:solidFill>
                            <a:schemeClr val="bg1"/>
                          </a:solidFill>
                          <a:latin typeface="Times New Roman" panose="02020603050405020304" pitchFamily="18" charset="0"/>
                          <a:ea typeface="Times New Roman" panose="02020603050405020304" pitchFamily="18" charset="0"/>
                        </a:rPr>
                        <a:t>à</a:t>
                      </a:r>
                      <a:r>
                        <a:rPr lang="vi-VN" altLang="en-US" dirty="0">
                          <a:solidFill>
                            <a:schemeClr val="bg1"/>
                          </a:solidFill>
                          <a:latin typeface="Times New Roman" panose="02020603050405020304" pitchFamily="18" charset="0"/>
                          <a:cs typeface="Times New Roman" panose="02020603050405020304" pitchFamily="18" charset="0"/>
                        </a:rPr>
                        <a:t> mưa sao băng.</a:t>
                      </a:r>
                      <a:endParaRPr lang="en-US" altLang="en-US" dirty="0">
                        <a:solidFill>
                          <a:schemeClr val="bg1"/>
                        </a:solidFill>
                        <a:latin typeface="Calibri" panose="020F0502020204030204" pitchFamily="34" charset="0"/>
                        <a:cs typeface="Calibri" panose="020F0502020204030204" pitchFamily="34" charset="0"/>
                      </a:endParaRPr>
                    </a:p>
                    <a:p>
                      <a:pPr lvl="0" algn="just" eaLnBrk="1" hangingPunct="1">
                        <a:lnSpc>
                          <a:spcPct val="115000"/>
                        </a:lnSpc>
                        <a:buNone/>
                      </a:pPr>
                      <a:r>
                        <a:rPr lang="vi-VN" altLang="en-US" dirty="0">
                          <a:solidFill>
                            <a:schemeClr val="bg1"/>
                          </a:solidFill>
                          <a:latin typeface="Times New Roman" panose="02020603050405020304" pitchFamily="18" charset="0"/>
                          <a:cs typeface="Times New Roman" panose="02020603050405020304" pitchFamily="18" charset="0"/>
                        </a:rPr>
                        <a:t>+ Phần 3 (</a:t>
                      </a:r>
                      <a:r>
                        <a:rPr lang="vi-VN" altLang="en-US" i="1" dirty="0">
                          <a:solidFill>
                            <a:schemeClr val="bg1"/>
                          </a:solidFill>
                          <a:latin typeface="Times New Roman" panose="02020603050405020304" pitchFamily="18" charset="0"/>
                          <a:cs typeface="Times New Roman" panose="02020603050405020304" pitchFamily="18" charset="0"/>
                        </a:rPr>
                        <a:t>phần còn lại</a:t>
                      </a:r>
                      <a:r>
                        <a:rPr lang="vi-VN" altLang="en-US" dirty="0">
                          <a:solidFill>
                            <a:schemeClr val="bg1"/>
                          </a:solidFill>
                          <a:latin typeface="Times New Roman" panose="02020603050405020304" pitchFamily="18" charset="0"/>
                          <a:cs typeface="Times New Roman" panose="02020603050405020304" pitchFamily="18" charset="0"/>
                        </a:rPr>
                        <a:t>): những điều kì thú khi sao băng rơi.</a:t>
                      </a:r>
                      <a:endParaRPr lang="en-US" altLang="en-US" dirty="0">
                        <a:solidFill>
                          <a:schemeClr val="bg1"/>
                        </a:solidFill>
                        <a:latin typeface="Calibri" panose="020F0502020204030204" pitchFamily="34"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5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sz="1600" b="1" i="1" dirty="0">
                          <a:solidFill>
                            <a:schemeClr val="bg1"/>
                          </a:solidFill>
                          <a:latin typeface="Times New Roman" panose="02020603050405020304" pitchFamily="18" charset="0"/>
                          <a:cs typeface="Times New Roman" panose="02020603050405020304" pitchFamily="18" charset="0"/>
                        </a:rPr>
                        <a:t>Cách trình b</a:t>
                      </a:r>
                      <a:r>
                        <a:rPr lang="en-US" altLang="en-US" sz="1600" b="1" i="1" dirty="0">
                          <a:solidFill>
                            <a:schemeClr val="bg1"/>
                          </a:solidFill>
                          <a:latin typeface="Times New Roman" panose="02020603050405020304" pitchFamily="18" charset="0"/>
                          <a:ea typeface="Times New Roman" panose="02020603050405020304" pitchFamily="18" charset="0"/>
                        </a:rPr>
                        <a:t>à</a:t>
                      </a:r>
                      <a:r>
                        <a:rPr lang="en-US" altLang="en-US" sz="1600" b="1" i="1" dirty="0">
                          <a:solidFill>
                            <a:schemeClr val="bg1"/>
                          </a:solidFill>
                          <a:latin typeface="Times New Roman" panose="02020603050405020304" pitchFamily="18" charset="0"/>
                          <a:cs typeface="Times New Roman" panose="02020603050405020304" pitchFamily="18" charset="0"/>
                        </a:rPr>
                        <a:t>y thông tin</a:t>
                      </a:r>
                      <a:endParaRPr lang="en-US" altLang="en-US" sz="1600" i="1" dirty="0">
                        <a:solidFill>
                          <a:schemeClr val="bg1"/>
                        </a:solidFill>
                        <a:latin typeface="Times New Roman" panose="02020603050405020304" pitchFamily="18" charset="0"/>
                        <a:ea typeface="Calibri" panose="020F0502020204030204" pitchFamily="34"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Calibri" panose="020F050202020403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stStyle>
                    <a:p>
                      <a:pPr lvl="0" algn="just" eaLnBrk="1" hangingPunct="1">
                        <a:lnSpc>
                          <a:spcPct val="115000"/>
                        </a:lnSpc>
                        <a:buNone/>
                      </a:pPr>
                      <a:r>
                        <a:rPr lang="en-US" altLang="en-US" dirty="0">
                          <a:solidFill>
                            <a:schemeClr val="bg1"/>
                          </a:solidFill>
                          <a:latin typeface="Times New Roman" panose="02020603050405020304" pitchFamily="18" charset="0"/>
                          <a:cs typeface="Times New Roman" panose="02020603050405020304" pitchFamily="18" charset="0"/>
                        </a:rPr>
                        <a:t>Quan hệ nguyên nhân – kết quả.</a:t>
                      </a:r>
                      <a:endParaRPr lang="en-US" altLang="en-US" dirty="0">
                        <a:solidFill>
                          <a:schemeClr val="bg1"/>
                        </a:solidFill>
                        <a:latin typeface="Times New Roman" panose="02020603050405020304" pitchFamily="18" charset="0"/>
                        <a:ea typeface="Times New Roman" panose="02020603050405020304" pitchFamily="18" charset="0"/>
                      </a:endParaRPr>
                    </a:p>
                  </a:txBody>
                  <a:tcPr marL="68580" marR="68580"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Effect transition="in" filter="barn(inVertical)">
                                      <p:cBhvr>
                                        <p:cTn id="7"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5000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8827</Words>
  <Application>WPS Presentation</Application>
  <PresentationFormat/>
  <Paragraphs>400</Paragraphs>
  <Slides>23</Slides>
  <Notes>1</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23</vt:i4>
      </vt:variant>
    </vt:vector>
  </HeadingPairs>
  <TitlesOfParts>
    <vt:vector size="38" baseType="lpstr">
      <vt:lpstr>Arial</vt:lpstr>
      <vt:lpstr>SimSun</vt:lpstr>
      <vt:lpstr>Wingdings</vt:lpstr>
      <vt:lpstr>Calibri</vt:lpstr>
      <vt:lpstr>Times New Roman</vt:lpstr>
      <vt:lpstr>黑体</vt:lpstr>
      <vt:lpstr>Microsoft YaHei</vt:lpstr>
      <vt:lpstr>Microsoft YaHei UI</vt:lpstr>
      <vt:lpstr>Cambria</vt:lpstr>
      <vt:lpstr>Times New Roman</vt:lpstr>
      <vt:lpstr>Tahoma</vt:lpstr>
      <vt:lpstr>Arial Unicode MS</vt:lpstr>
      <vt:lpstr>Calibri</vt:lpstr>
      <vt:lpstr>1_Default Design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Tran Nhu Huy</dc:creator>
  <cp:lastModifiedBy>ADMIN</cp:lastModifiedBy>
  <cp:revision>228</cp:revision>
  <dcterms:created xsi:type="dcterms:W3CDTF">2014-08-19T13:49:42Z</dcterms:created>
  <dcterms:modified xsi:type="dcterms:W3CDTF">2023-10-15T01:38:09Z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DD1471A4574E47C7BA6CB5E79FB0A0C6_13</vt:lpwstr>
  </property>
  <property fmtid="{D5CDD505-2E9C-101B-9397-08002B2CF9AE}" pid="3" name="KSOProductBuildVer">
    <vt:lpwstr>1033-12.2.0.13266</vt:lpwstr>
  </property>
</Properties>
</file>