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3" r:id="rId3"/>
    <p:sldId id="256" r:id="rId4"/>
    <p:sldId id="258" r:id="rId5"/>
    <p:sldId id="261" r:id="rId6"/>
    <p:sldId id="267" r:id="rId7"/>
    <p:sldId id="257" r:id="rId8"/>
    <p:sldId id="268" r:id="rId9"/>
    <p:sldId id="271" r:id="rId10"/>
    <p:sldId id="259" r:id="rId11"/>
    <p:sldId id="272" r:id="rId12"/>
    <p:sldId id="265" r:id="rId13"/>
  </p:sldIdLst>
  <p:sldSz cx="18288000" cy="10287000"/>
  <p:notesSz cx="6858000" cy="9144000"/>
  <p:embeddedFontLst>
    <p:embeddedFont>
      <p:font typeface="#9Slide03 Arima Madurai Bold" panose="020B0604020202020204" charset="0"/>
      <p:bold r:id="rId14"/>
    </p:embeddedFont>
    <p:embeddedFont>
      <p:font typeface="#9Slide05 Yen Tu" panose="020B0604020202020204" charset="0"/>
      <p:regular r:id="rId15"/>
    </p:embeddedFont>
    <p:embeddedFont>
      <p:font typeface="#9Slide03 SVND Sari" panose="02000000000000000000" charset="0"/>
      <p:regular r:id="rId16"/>
    </p:embeddedFont>
    <p:embeddedFont>
      <p:font typeface="La Lou" panose="020B0604020202020204" charset="0"/>
      <p:regular r:id="rId17"/>
    </p:embeddedFont>
    <p:embeddedFont>
      <p:font typeface="#9Slide03 BoosterNextFYBlack" panose="020B0604020202020204" charset="0"/>
      <p:regular r:id="rId18"/>
    </p:embeddedFont>
    <p:embeddedFont>
      <p:font typeface="#9Slide05 SVNBistro Script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3 Arima Madurai" panose="020B0604020202020204" charset="0"/>
      <p:regular r:id="rId24"/>
    </p:embeddedFont>
    <p:embeddedFont>
      <p:font typeface="#9Slide05 IcielSanelma" panose="020B0604020202020204" charset="0"/>
      <p:regular r:id="rId25"/>
    </p:embeddedFont>
    <p:embeddedFont>
      <p:font typeface="#9Slide05 SVNStandly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2B1"/>
    <a:srgbClr val="B4B5DB"/>
    <a:srgbClr val="FFFFFF"/>
    <a:srgbClr val="F88A9B"/>
    <a:srgbClr val="A9E0DE"/>
    <a:srgbClr val="CCE0ED"/>
    <a:srgbClr val="B3CA7C"/>
    <a:srgbClr val="89BB77"/>
    <a:srgbClr val="F79646"/>
    <a:srgbClr val="FF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55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8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33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7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18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4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0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66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6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3656A14-EC80-4D55-959A-9DCEADC36666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2023/10/13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7D2231D3-B0D1-47B5-9F9C-EF0CD9CB7AF1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18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1031081" y="1097757"/>
            <a:ext cx="7639052" cy="8160543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61164" y="2747240"/>
            <a:ext cx="9144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93CE0F">
                    <a:lumMod val="50000"/>
                    <a:alpha val="0"/>
                  </a:srgbClr>
                </a:solidFill>
                <a:effectLst/>
                <a:uLnTx/>
                <a:uFillTx/>
                <a:latin typeface="逐浪细阁体" panose="03000509000000000000" pitchFamily="65" charset="-122"/>
                <a:ea typeface="逐浪细阁体" panose="03000509000000000000" pitchFamily="65" charset="-122"/>
                <a:cs typeface="+mn-cs"/>
                <a:sym typeface="逐浪细阁体" panose="03000509000000000000" pitchFamily="65" charset="-122"/>
              </a:rPr>
              <a:t>感谢您下载包图网平台上提供的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93CE0F">
                    <a:lumMod val="50000"/>
                    <a:alpha val="0"/>
                  </a:srgbClr>
                </a:solidFill>
                <a:effectLst/>
                <a:uLnTx/>
                <a:uFillTx/>
                <a:latin typeface="逐浪细阁体" panose="03000509000000000000" pitchFamily="65" charset="-122"/>
                <a:ea typeface="逐浪细阁体" panose="03000509000000000000" pitchFamily="65" charset="-122"/>
                <a:cs typeface="+mn-cs"/>
                <a:sym typeface="逐浪细阁体" panose="03000509000000000000" pitchFamily="65" charset="-122"/>
              </a:rPr>
              <a:t>PPT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93CE0F">
                    <a:lumMod val="50000"/>
                    <a:alpha val="0"/>
                  </a:srgbClr>
                </a:solidFill>
                <a:effectLst/>
                <a:uLnTx/>
                <a:uFillTx/>
                <a:latin typeface="逐浪细阁体" panose="03000509000000000000" pitchFamily="65" charset="-122"/>
                <a:ea typeface="逐浪细阁体" panose="03000509000000000000" pitchFamily="65" charset="-122"/>
                <a:cs typeface="+mn-cs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en-US" altLang="zh-CN" sz="2100" b="1" i="0" u="none" strike="noStrike" kern="1200" cap="none" spc="0" normalizeH="0" baseline="0" noProof="0" dirty="0">
              <a:ln>
                <a:noFill/>
              </a:ln>
              <a:solidFill>
                <a:srgbClr val="93CE0F">
                  <a:lumMod val="50000"/>
                  <a:alpha val="0"/>
                </a:srgbClr>
              </a:solidFill>
              <a:effectLst/>
              <a:uLnTx/>
              <a:uFillTx/>
              <a:latin typeface="逐浪细阁体" panose="03000509000000000000" pitchFamily="65" charset="-122"/>
              <a:ea typeface="逐浪细阁体" panose="03000509000000000000" pitchFamily="65" charset="-122"/>
              <a:cs typeface="+mn-cs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503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7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9.svg"/><Relationship Id="rId5" Type="http://schemas.openxmlformats.org/officeDocument/2006/relationships/image" Target="../media/image5.png"/><Relationship Id="rId15" Type="http://schemas.openxmlformats.org/officeDocument/2006/relationships/image" Target="../media/image82.svg"/><Relationship Id="rId10" Type="http://schemas.openxmlformats.org/officeDocument/2006/relationships/image" Target="../media/image16.png"/><Relationship Id="rId4" Type="http://schemas.openxmlformats.org/officeDocument/2006/relationships/image" Target="../media/image32.svg"/><Relationship Id="rId9" Type="http://schemas.openxmlformats.org/officeDocument/2006/relationships/image" Target="../media/image80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4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4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43.svg"/><Relationship Id="rId10" Type="http://schemas.openxmlformats.org/officeDocument/2006/relationships/image" Target="../media/image47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B2.4.%20PHT%201,2%20-%20Nh&#243;m%203H.pdf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9989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999050" y="2370758"/>
            <a:ext cx="10481203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4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</a:t>
            </a:r>
            <a:r>
              <a:rPr lang="en-US" sz="44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en-VN" sz="4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69981" y="359302"/>
            <a:ext cx="1541732" cy="155294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7022257" y="5126917"/>
            <a:ext cx="58578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200" b="1" dirty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200" b="1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en-US" sz="4200" b="1" smtClean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THỊ GIANG</a:t>
            </a:r>
            <a:endParaRPr lang="en-US" sz="4200" b="1" dirty="0">
              <a:ln w="38100">
                <a:noFill/>
              </a:ln>
              <a:solidFill>
                <a:srgbClr val="89BE12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4200" b="1" dirty="0">
                <a:ln w="38100">
                  <a:noFill/>
                </a:ln>
                <a:solidFill>
                  <a:srgbClr val="89BE12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4200" b="1" dirty="0">
              <a:ln w="38100">
                <a:noFill/>
              </a:ln>
              <a:solidFill>
                <a:srgbClr val="89BE12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2742" y="924705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500" b="1">
                <a:ln w="38100">
                  <a:noFill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0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933593" y="811167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4"/>
                </a:lnTo>
                <a:lnTo>
                  <a:pt x="0" y="435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26466" y="867842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3"/>
                </a:lnTo>
                <a:lnTo>
                  <a:pt x="0" y="4350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91312" y="7733431"/>
            <a:ext cx="5795227" cy="3049738"/>
          </a:xfrm>
          <a:custGeom>
            <a:avLst/>
            <a:gdLst/>
            <a:ahLst/>
            <a:cxnLst/>
            <a:rect l="l" t="t" r="r" b="b"/>
            <a:pathLst>
              <a:path w="5795227" h="3049738">
                <a:moveTo>
                  <a:pt x="0" y="0"/>
                </a:moveTo>
                <a:lnTo>
                  <a:pt x="5795227" y="0"/>
                </a:lnTo>
                <a:lnTo>
                  <a:pt x="5795227" y="3049738"/>
                </a:lnTo>
                <a:lnTo>
                  <a:pt x="0" y="304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0196" y="7347963"/>
            <a:ext cx="5861841" cy="3084794"/>
          </a:xfrm>
          <a:custGeom>
            <a:avLst/>
            <a:gdLst/>
            <a:ahLst/>
            <a:cxnLst/>
            <a:rect l="l" t="t" r="r" b="b"/>
            <a:pathLst>
              <a:path w="5861841" h="3084794">
                <a:moveTo>
                  <a:pt x="0" y="0"/>
                </a:moveTo>
                <a:lnTo>
                  <a:pt x="5861842" y="0"/>
                </a:lnTo>
                <a:lnTo>
                  <a:pt x="5861842" y="3084794"/>
                </a:lnTo>
                <a:lnTo>
                  <a:pt x="0" y="3084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32FA71A-CACE-9A7C-D1BA-923CF1D4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23995"/>
              </p:ext>
            </p:extLst>
          </p:nvPr>
        </p:nvGraphicFramePr>
        <p:xfrm>
          <a:off x="838200" y="960517"/>
          <a:ext cx="16611600" cy="8089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3873">
                  <a:extLst>
                    <a:ext uri="{9D8B030D-6E8A-4147-A177-3AD203B41FA5}">
                      <a16:colId xmlns:a16="http://schemas.microsoft.com/office/drawing/2014/main" val="1180382808"/>
                    </a:ext>
                  </a:extLst>
                </a:gridCol>
                <a:gridCol w="12907727">
                  <a:extLst>
                    <a:ext uri="{9D8B030D-6E8A-4147-A177-3AD203B41FA5}">
                      <a16:colId xmlns:a16="http://schemas.microsoft.com/office/drawing/2014/main" val="1755856535"/>
                    </a:ext>
                  </a:extLst>
                </a:gridCol>
              </a:tblGrid>
              <a:tr h="123137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654361"/>
                  </a:ext>
                </a:extLst>
              </a:tr>
              <a:tr h="787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87353"/>
                  </a:ext>
                </a:extLst>
              </a:tr>
              <a:tr h="1650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diễn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tả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được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tình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cảm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498074"/>
                  </a:ext>
                </a:extLst>
              </a:tr>
              <a:tr h="4419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vi-VN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 bài thơ,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giả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muốn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gửi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gắm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điệp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Liên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hệ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 cảm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trách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nhiệm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gợi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điệp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4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4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5164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7A898A-3ABC-F508-5897-6496E4C2785E}"/>
              </a:ext>
            </a:extLst>
          </p:cNvPr>
          <p:cNvSpPr txBox="1"/>
          <p:nvPr/>
        </p:nvSpPr>
        <p:spPr>
          <a:xfrm>
            <a:off x="4627580" y="3133537"/>
            <a:ext cx="12673306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mừng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háo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ta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đằm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thắm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63434-AD14-8670-8349-2113C89DB2D4}"/>
              </a:ext>
            </a:extLst>
          </p:cNvPr>
          <p:cNvSpPr txBox="1"/>
          <p:nvPr/>
        </p:nvSpPr>
        <p:spPr>
          <a:xfrm>
            <a:off x="4627580" y="5091234"/>
            <a:ext cx="12673306" cy="3474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T</a:t>
            </a:r>
            <a:r>
              <a:rPr lang="en-US" sz="24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hông </a:t>
            </a:r>
            <a:r>
              <a:rPr lang="en-US" sz="2400" spc="-4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điệp</a:t>
            </a:r>
            <a:r>
              <a:rPr lang="en-US" sz="24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nặng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tỏa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pc="-4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Liên </a:t>
            </a:r>
            <a:r>
              <a:rPr lang="en-US" sz="2400" spc="-4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400" spc="-4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HS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bày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BH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BH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:....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lứa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tuổi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303695">
            <a:off x="5447210" y="-638416"/>
            <a:ext cx="8044636" cy="8658610"/>
          </a:xfrm>
          <a:custGeom>
            <a:avLst/>
            <a:gdLst/>
            <a:ahLst/>
            <a:cxnLst/>
            <a:rect l="l" t="t" r="r" b="b"/>
            <a:pathLst>
              <a:path w="8044636" h="8658610">
                <a:moveTo>
                  <a:pt x="0" y="0"/>
                </a:moveTo>
                <a:lnTo>
                  <a:pt x="8044636" y="0"/>
                </a:lnTo>
                <a:lnTo>
                  <a:pt x="8044636" y="8658610"/>
                </a:lnTo>
                <a:lnTo>
                  <a:pt x="0" y="8658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966" y="2145691"/>
            <a:ext cx="15023149" cy="7436459"/>
          </a:xfrm>
          <a:custGeom>
            <a:avLst/>
            <a:gdLst/>
            <a:ahLst/>
            <a:cxnLst/>
            <a:rect l="l" t="t" r="r" b="b"/>
            <a:pathLst>
              <a:path w="15023149" h="7436459">
                <a:moveTo>
                  <a:pt x="0" y="0"/>
                </a:moveTo>
                <a:lnTo>
                  <a:pt x="15023149" y="0"/>
                </a:lnTo>
                <a:lnTo>
                  <a:pt x="15023149" y="7436459"/>
                </a:lnTo>
                <a:lnTo>
                  <a:pt x="0" y="7436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87041" y="4372488"/>
            <a:ext cx="9706467" cy="222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9"/>
              </a:lnSpc>
            </a:pPr>
            <a:r>
              <a:rPr lang="en-US" sz="12971">
                <a:solidFill>
                  <a:srgbClr val="6D430A"/>
                </a:solidFill>
                <a:latin typeface="La Lou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rot="79410">
            <a:off x="1092483" y="680836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410">
            <a:off x="3348929" y="648451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48369" y="3996403"/>
            <a:ext cx="2071973" cy="2339010"/>
          </a:xfrm>
          <a:custGeom>
            <a:avLst/>
            <a:gdLst/>
            <a:ahLst/>
            <a:cxnLst/>
            <a:rect l="l" t="t" r="r" b="b"/>
            <a:pathLst>
              <a:path w="2071973" h="2339010">
                <a:moveTo>
                  <a:pt x="0" y="0"/>
                </a:moveTo>
                <a:lnTo>
                  <a:pt x="2071974" y="0"/>
                </a:lnTo>
                <a:lnTo>
                  <a:pt x="2071974" y="2339010"/>
                </a:lnTo>
                <a:lnTo>
                  <a:pt x="0" y="2339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41027" y="1916595"/>
            <a:ext cx="1891759" cy="2079808"/>
          </a:xfrm>
          <a:custGeom>
            <a:avLst/>
            <a:gdLst/>
            <a:ahLst/>
            <a:cxnLst/>
            <a:rect l="l" t="t" r="r" b="b"/>
            <a:pathLst>
              <a:path w="1891759" h="2079808">
                <a:moveTo>
                  <a:pt x="0" y="0"/>
                </a:moveTo>
                <a:lnTo>
                  <a:pt x="1891758" y="0"/>
                </a:lnTo>
                <a:lnTo>
                  <a:pt x="1891758" y="2079808"/>
                </a:lnTo>
                <a:lnTo>
                  <a:pt x="0" y="2079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10852" y="251791"/>
            <a:ext cx="2540069" cy="1664804"/>
          </a:xfrm>
          <a:custGeom>
            <a:avLst/>
            <a:gdLst/>
            <a:ahLst/>
            <a:cxnLst/>
            <a:rect l="l" t="t" r="r" b="b"/>
            <a:pathLst>
              <a:path w="2540069" h="1664804">
                <a:moveTo>
                  <a:pt x="0" y="0"/>
                </a:moveTo>
                <a:lnTo>
                  <a:pt x="2540069" y="0"/>
                </a:lnTo>
                <a:lnTo>
                  <a:pt x="2540069" y="1664804"/>
                </a:lnTo>
                <a:lnTo>
                  <a:pt x="0" y="1664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84356" y="480888"/>
            <a:ext cx="2540069" cy="1664804"/>
          </a:xfrm>
          <a:custGeom>
            <a:avLst/>
            <a:gdLst/>
            <a:ahLst/>
            <a:cxnLst/>
            <a:rect l="l" t="t" r="r" b="b"/>
            <a:pathLst>
              <a:path w="2540069" h="1664804">
                <a:moveTo>
                  <a:pt x="0" y="0"/>
                </a:moveTo>
                <a:lnTo>
                  <a:pt x="2540069" y="0"/>
                </a:lnTo>
                <a:lnTo>
                  <a:pt x="2540069" y="1664803"/>
                </a:lnTo>
                <a:lnTo>
                  <a:pt x="0" y="1664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92017" y="6941956"/>
            <a:ext cx="2556353" cy="1826727"/>
          </a:xfrm>
          <a:custGeom>
            <a:avLst/>
            <a:gdLst/>
            <a:ahLst/>
            <a:cxnLst/>
            <a:rect l="l" t="t" r="r" b="b"/>
            <a:pathLst>
              <a:path w="2556353" h="1826727">
                <a:moveTo>
                  <a:pt x="0" y="0"/>
                </a:moveTo>
                <a:lnTo>
                  <a:pt x="2556352" y="0"/>
                </a:lnTo>
                <a:lnTo>
                  <a:pt x="2556352" y="1826727"/>
                </a:lnTo>
                <a:lnTo>
                  <a:pt x="0" y="1826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12622">
            <a:off x="16286407" y="5973621"/>
            <a:ext cx="2110272" cy="5590124"/>
          </a:xfrm>
          <a:custGeom>
            <a:avLst/>
            <a:gdLst/>
            <a:ahLst/>
            <a:cxnLst/>
            <a:rect l="l" t="t" r="r" b="b"/>
            <a:pathLst>
              <a:path w="2110272" h="5590124">
                <a:moveTo>
                  <a:pt x="0" y="0"/>
                </a:moveTo>
                <a:lnTo>
                  <a:pt x="2110272" y="0"/>
                </a:lnTo>
                <a:lnTo>
                  <a:pt x="2110272" y="5590124"/>
                </a:lnTo>
                <a:lnTo>
                  <a:pt x="0" y="559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303695">
            <a:off x="4155384" y="66434"/>
            <a:ext cx="8044636" cy="8658610"/>
          </a:xfrm>
          <a:custGeom>
            <a:avLst/>
            <a:gdLst/>
            <a:ahLst/>
            <a:cxnLst/>
            <a:rect l="l" t="t" r="r" b="b"/>
            <a:pathLst>
              <a:path w="8044636" h="8658610">
                <a:moveTo>
                  <a:pt x="0" y="0"/>
                </a:moveTo>
                <a:lnTo>
                  <a:pt x="8044636" y="0"/>
                </a:lnTo>
                <a:lnTo>
                  <a:pt x="8044636" y="8658610"/>
                </a:lnTo>
                <a:lnTo>
                  <a:pt x="0" y="8658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966" y="2145691"/>
            <a:ext cx="15023149" cy="7436459"/>
          </a:xfrm>
          <a:custGeom>
            <a:avLst/>
            <a:gdLst/>
            <a:ahLst/>
            <a:cxnLst/>
            <a:rect l="l" t="t" r="r" b="b"/>
            <a:pathLst>
              <a:path w="15023149" h="7436459">
                <a:moveTo>
                  <a:pt x="0" y="0"/>
                </a:moveTo>
                <a:lnTo>
                  <a:pt x="15023149" y="0"/>
                </a:lnTo>
                <a:lnTo>
                  <a:pt x="15023149" y="7436459"/>
                </a:lnTo>
                <a:lnTo>
                  <a:pt x="0" y="7436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12622">
            <a:off x="16163465" y="5180354"/>
            <a:ext cx="2110272" cy="5590124"/>
          </a:xfrm>
          <a:custGeom>
            <a:avLst/>
            <a:gdLst/>
            <a:ahLst/>
            <a:cxnLst/>
            <a:rect l="l" t="t" r="r" b="b"/>
            <a:pathLst>
              <a:path w="2110272" h="5590124">
                <a:moveTo>
                  <a:pt x="0" y="0"/>
                </a:moveTo>
                <a:lnTo>
                  <a:pt x="2110272" y="0"/>
                </a:lnTo>
                <a:lnTo>
                  <a:pt x="2110272" y="5590124"/>
                </a:lnTo>
                <a:lnTo>
                  <a:pt x="0" y="5590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22619" y="3772098"/>
            <a:ext cx="11769442" cy="238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9"/>
              </a:lnSpc>
            </a:pP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Đường</a:t>
            </a:r>
            <a:r>
              <a:rPr lang="en-US" sz="16600" b="1" dirty="0">
                <a:solidFill>
                  <a:srgbClr val="6D430A"/>
                </a:solidFill>
                <a:latin typeface="#9Slide05 Yen Tu" panose="02040603050506020204" pitchFamily="18" charset="0"/>
              </a:rPr>
              <a:t> </a:t>
            </a: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về</a:t>
            </a:r>
            <a:r>
              <a:rPr lang="en-US" sz="16600" b="1" dirty="0">
                <a:solidFill>
                  <a:srgbClr val="6D430A"/>
                </a:solidFill>
                <a:latin typeface="#9Slide05 Yen Tu" panose="02040603050506020204" pitchFamily="18" charset="0"/>
              </a:rPr>
              <a:t> </a:t>
            </a: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quê</a:t>
            </a:r>
            <a:r>
              <a:rPr lang="en-US" sz="16600" b="1" dirty="0">
                <a:solidFill>
                  <a:srgbClr val="6D430A"/>
                </a:solidFill>
                <a:latin typeface="#9Slide05 Yen Tu" panose="02040603050506020204" pitchFamily="18" charset="0"/>
              </a:rPr>
              <a:t> </a:t>
            </a:r>
            <a:r>
              <a:rPr lang="en-US" sz="16600" b="1" dirty="0" err="1">
                <a:solidFill>
                  <a:srgbClr val="6D430A"/>
                </a:solidFill>
                <a:latin typeface="#9Slide05 Yen Tu" panose="02040603050506020204" pitchFamily="18" charset="0"/>
              </a:rPr>
              <a:t>mẹ</a:t>
            </a:r>
            <a:endParaRPr lang="en-US" sz="16600" b="1" dirty="0">
              <a:solidFill>
                <a:srgbClr val="6D430A"/>
              </a:solidFill>
              <a:latin typeface="#9Slide05 Yen Tu" panose="0204060305050602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79410">
            <a:off x="1092483" y="680836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9410">
            <a:off x="3348929" y="648451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8"/>
                </a:lnTo>
                <a:lnTo>
                  <a:pt x="0" y="554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13218">
            <a:off x="-379481" y="-12326"/>
            <a:ext cx="4705200" cy="2082051"/>
          </a:xfrm>
          <a:custGeom>
            <a:avLst/>
            <a:gdLst/>
            <a:ahLst/>
            <a:cxnLst/>
            <a:rect l="l" t="t" r="r" b="b"/>
            <a:pathLst>
              <a:path w="4705200" h="2082051">
                <a:moveTo>
                  <a:pt x="0" y="0"/>
                </a:moveTo>
                <a:lnTo>
                  <a:pt x="4705200" y="0"/>
                </a:lnTo>
                <a:lnTo>
                  <a:pt x="4705200" y="2082052"/>
                </a:lnTo>
                <a:lnTo>
                  <a:pt x="0" y="2082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9326" y="5165908"/>
            <a:ext cx="2474104" cy="1944234"/>
          </a:xfrm>
          <a:custGeom>
            <a:avLst/>
            <a:gdLst/>
            <a:ahLst/>
            <a:cxnLst/>
            <a:rect l="l" t="t" r="r" b="b"/>
            <a:pathLst>
              <a:path w="2474104" h="1944234">
                <a:moveTo>
                  <a:pt x="0" y="0"/>
                </a:moveTo>
                <a:lnTo>
                  <a:pt x="2474105" y="0"/>
                </a:lnTo>
                <a:lnTo>
                  <a:pt x="2474105" y="1944233"/>
                </a:lnTo>
                <a:lnTo>
                  <a:pt x="0" y="1944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424996" y="4994412"/>
            <a:ext cx="1269308" cy="1116991"/>
          </a:xfrm>
          <a:custGeom>
            <a:avLst/>
            <a:gdLst/>
            <a:ahLst/>
            <a:cxnLst/>
            <a:rect l="l" t="t" r="r" b="b"/>
            <a:pathLst>
              <a:path w="1269308" h="1116991">
                <a:moveTo>
                  <a:pt x="0" y="0"/>
                </a:moveTo>
                <a:lnTo>
                  <a:pt x="1269308" y="0"/>
                </a:lnTo>
                <a:lnTo>
                  <a:pt x="1269308" y="1116991"/>
                </a:lnTo>
                <a:lnTo>
                  <a:pt x="0" y="11169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94304" y="479511"/>
            <a:ext cx="1775156" cy="1098378"/>
          </a:xfrm>
          <a:custGeom>
            <a:avLst/>
            <a:gdLst/>
            <a:ahLst/>
            <a:cxnLst/>
            <a:rect l="l" t="t" r="r" b="b"/>
            <a:pathLst>
              <a:path w="1775156" h="1098378">
                <a:moveTo>
                  <a:pt x="0" y="0"/>
                </a:moveTo>
                <a:lnTo>
                  <a:pt x="1775156" y="0"/>
                </a:lnTo>
                <a:lnTo>
                  <a:pt x="1775156" y="1098378"/>
                </a:lnTo>
                <a:lnTo>
                  <a:pt x="0" y="1098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788683-F61F-AA38-89F0-B97C75FBAEDA}"/>
              </a:ext>
            </a:extLst>
          </p:cNvPr>
          <p:cNvSpPr txBox="1"/>
          <p:nvPr/>
        </p:nvSpPr>
        <p:spPr>
          <a:xfrm>
            <a:off x="1976867" y="3486381"/>
            <a:ext cx="1281659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SVND Sari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endParaRPr lang="en-US" dirty="0">
              <a:solidFill>
                <a:srgbClr val="002060"/>
              </a:solidFill>
              <a:effectLst/>
              <a:latin typeface="#9Slide03 SVND Sari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CE8E445F-52A3-62C2-823E-C004D6C36D02}"/>
              </a:ext>
            </a:extLst>
          </p:cNvPr>
          <p:cNvSpPr txBox="1"/>
          <p:nvPr/>
        </p:nvSpPr>
        <p:spPr>
          <a:xfrm>
            <a:off x="10149327" y="5867768"/>
            <a:ext cx="4190621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800" dirty="0" err="1">
                <a:solidFill>
                  <a:srgbClr val="6D430A"/>
                </a:solidFill>
                <a:latin typeface="#9Slide05 SVNBistro Script" panose="02000506000000020003" pitchFamily="2" charset="0"/>
              </a:rPr>
              <a:t>Đoàn</a:t>
            </a:r>
            <a:r>
              <a:rPr lang="en-US" sz="4800" dirty="0">
                <a:solidFill>
                  <a:srgbClr val="6D430A"/>
                </a:solidFill>
                <a:latin typeface="#9Slide05 SVNBistro Script" panose="02000506000000020003" pitchFamily="2" charset="0"/>
              </a:rPr>
              <a:t> Văn </a:t>
            </a:r>
            <a:r>
              <a:rPr lang="en-US" sz="4800" dirty="0" err="1">
                <a:solidFill>
                  <a:srgbClr val="6D430A"/>
                </a:solidFill>
                <a:latin typeface="#9Slide05 SVNBistro Script" panose="02000506000000020003" pitchFamily="2" charset="0"/>
              </a:rPr>
              <a:t>Cừ</a:t>
            </a:r>
            <a:endParaRPr lang="en-US" sz="4800" dirty="0">
              <a:solidFill>
                <a:srgbClr val="6D430A"/>
              </a:solidFill>
              <a:latin typeface="#9Slide05 SVNBistro Script" panose="02000506000000020003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802" y="31262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6453">
            <a:off x="-250039" y="6016665"/>
            <a:ext cx="1841682" cy="479917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6034" y="3830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3883" y="1684690"/>
            <a:ext cx="13840232" cy="5812898"/>
          </a:xfrm>
          <a:custGeom>
            <a:avLst/>
            <a:gdLst/>
            <a:ahLst/>
            <a:cxnLst/>
            <a:rect l="l" t="t" r="r" b="b"/>
            <a:pathLst>
              <a:path w="13840232" h="5812898">
                <a:moveTo>
                  <a:pt x="0" y="0"/>
                </a:moveTo>
                <a:lnTo>
                  <a:pt x="13840232" y="0"/>
                </a:lnTo>
                <a:lnTo>
                  <a:pt x="13840232" y="5812898"/>
                </a:lnTo>
                <a:lnTo>
                  <a:pt x="0" y="58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4322517" y="5579713"/>
            <a:ext cx="2677286" cy="1754738"/>
          </a:xfrm>
          <a:custGeom>
            <a:avLst/>
            <a:gdLst/>
            <a:ahLst/>
            <a:cxnLst/>
            <a:rect l="l" t="t" r="r" b="b"/>
            <a:pathLst>
              <a:path w="2677286" h="1754738">
                <a:moveTo>
                  <a:pt x="0" y="0"/>
                </a:moveTo>
                <a:lnTo>
                  <a:pt x="2677286" y="0"/>
                </a:lnTo>
                <a:lnTo>
                  <a:pt x="2677286" y="1754738"/>
                </a:lnTo>
                <a:lnTo>
                  <a:pt x="0" y="1754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195" y="834739"/>
            <a:ext cx="1871377" cy="2057400"/>
          </a:xfrm>
          <a:custGeom>
            <a:avLst/>
            <a:gdLst/>
            <a:ahLst/>
            <a:cxnLst/>
            <a:rect l="l" t="t" r="r" b="b"/>
            <a:pathLst>
              <a:path w="1871377" h="2057400">
                <a:moveTo>
                  <a:pt x="0" y="0"/>
                </a:moveTo>
                <a:lnTo>
                  <a:pt x="1871377" y="0"/>
                </a:lnTo>
                <a:lnTo>
                  <a:pt x="1871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3266" y="8930469"/>
            <a:ext cx="4084910" cy="1356531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CBF33F-9E29-2526-1B81-86C1622266E0}"/>
              </a:ext>
            </a:extLst>
          </p:cNvPr>
          <p:cNvSpPr txBox="1"/>
          <p:nvPr/>
        </p:nvSpPr>
        <p:spPr>
          <a:xfrm>
            <a:off x="4139834" y="3224410"/>
            <a:ext cx="10182683" cy="2303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3800" b="1" dirty="0">
                <a:solidFill>
                  <a:srgbClr val="002060"/>
                </a:solidFill>
                <a:effectLst/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9600" dirty="0">
              <a:solidFill>
                <a:srgbClr val="002060"/>
              </a:solidFill>
              <a:effectLst/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405927" y="5506371"/>
            <a:ext cx="9882073" cy="5200441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49585" y="5506371"/>
            <a:ext cx="9882073" cy="5200441"/>
          </a:xfrm>
          <a:custGeom>
            <a:avLst/>
            <a:gdLst/>
            <a:ahLst/>
            <a:cxnLst/>
            <a:rect l="l" t="t" r="r" b="b"/>
            <a:pathLst>
              <a:path w="9882073" h="5200441">
                <a:moveTo>
                  <a:pt x="0" y="0"/>
                </a:moveTo>
                <a:lnTo>
                  <a:pt x="9882073" y="0"/>
                </a:lnTo>
                <a:lnTo>
                  <a:pt x="9882073" y="5200441"/>
                </a:lnTo>
                <a:lnTo>
                  <a:pt x="0" y="520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0781" y="1656638"/>
            <a:ext cx="15126437" cy="6763462"/>
            <a:chOff x="-1095" y="-38100"/>
            <a:chExt cx="3983918" cy="2069842"/>
          </a:xfrm>
        </p:grpSpPr>
        <p:sp>
          <p:nvSpPr>
            <p:cNvPr id="6" name="Freeform 6"/>
            <p:cNvSpPr/>
            <p:nvPr/>
          </p:nvSpPr>
          <p:spPr>
            <a:xfrm>
              <a:off x="-1095" y="2987"/>
              <a:ext cx="3983918" cy="2028755"/>
            </a:xfrm>
            <a:custGeom>
              <a:avLst/>
              <a:gdLst/>
              <a:ahLst/>
              <a:cxnLst/>
              <a:rect l="l" t="t" r="r" b="b"/>
              <a:pathLst>
                <a:path w="3983918" h="2028755">
                  <a:moveTo>
                    <a:pt x="47599" y="0"/>
                  </a:moveTo>
                  <a:lnTo>
                    <a:pt x="3936319" y="0"/>
                  </a:lnTo>
                  <a:cubicBezTo>
                    <a:pt x="3962607" y="0"/>
                    <a:pt x="3983918" y="21311"/>
                    <a:pt x="3983918" y="47599"/>
                  </a:cubicBezTo>
                  <a:lnTo>
                    <a:pt x="3983918" y="1981156"/>
                  </a:lnTo>
                  <a:cubicBezTo>
                    <a:pt x="3983918" y="2007444"/>
                    <a:pt x="3962607" y="2028755"/>
                    <a:pt x="3936319" y="2028755"/>
                  </a:cubicBezTo>
                  <a:lnTo>
                    <a:pt x="47599" y="2028755"/>
                  </a:lnTo>
                  <a:cubicBezTo>
                    <a:pt x="21311" y="2028755"/>
                    <a:pt x="0" y="2007444"/>
                    <a:pt x="0" y="1981156"/>
                  </a:cubicBezTo>
                  <a:lnTo>
                    <a:pt x="0" y="47599"/>
                  </a:lnTo>
                  <a:cubicBezTo>
                    <a:pt x="0" y="21311"/>
                    <a:pt x="21311" y="0"/>
                    <a:pt x="475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66581"/>
            <a:ext cx="5880025" cy="1590057"/>
          </a:xfrm>
          <a:custGeom>
            <a:avLst/>
            <a:gdLst/>
            <a:ahLst/>
            <a:cxnLst/>
            <a:rect l="l" t="t" r="r" b="b"/>
            <a:pathLst>
              <a:path w="5880025" h="1590057">
                <a:moveTo>
                  <a:pt x="0" y="0"/>
                </a:moveTo>
                <a:lnTo>
                  <a:pt x="5880025" y="0"/>
                </a:lnTo>
                <a:lnTo>
                  <a:pt x="5880025" y="1590057"/>
                </a:lnTo>
                <a:lnTo>
                  <a:pt x="0" y="159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31570">
            <a:off x="13180263" y="603018"/>
            <a:ext cx="5259532" cy="1422265"/>
          </a:xfrm>
          <a:custGeom>
            <a:avLst/>
            <a:gdLst/>
            <a:ahLst/>
            <a:cxnLst/>
            <a:rect l="l" t="t" r="r" b="b"/>
            <a:pathLst>
              <a:path w="5259532" h="1422265">
                <a:moveTo>
                  <a:pt x="0" y="0"/>
                </a:moveTo>
                <a:lnTo>
                  <a:pt x="5259532" y="0"/>
                </a:lnTo>
                <a:lnTo>
                  <a:pt x="5259532" y="1422265"/>
                </a:lnTo>
                <a:lnTo>
                  <a:pt x="0" y="1422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2818" y="8045813"/>
            <a:ext cx="3601844" cy="1169099"/>
          </a:xfrm>
          <a:custGeom>
            <a:avLst/>
            <a:gdLst/>
            <a:ahLst/>
            <a:cxnLst/>
            <a:rect l="l" t="t" r="r" b="b"/>
            <a:pathLst>
              <a:path w="3601844" h="1169099">
                <a:moveTo>
                  <a:pt x="0" y="0"/>
                </a:moveTo>
                <a:lnTo>
                  <a:pt x="3601844" y="0"/>
                </a:lnTo>
                <a:lnTo>
                  <a:pt x="3601844" y="1169099"/>
                </a:lnTo>
                <a:lnTo>
                  <a:pt x="0" y="1169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2F251-3555-7CA6-B83E-3BC91CAAA769}"/>
              </a:ext>
            </a:extLst>
          </p:cNvPr>
          <p:cNvSpPr txBox="1"/>
          <p:nvPr/>
        </p:nvSpPr>
        <p:spPr>
          <a:xfrm>
            <a:off x="2433455" y="2234653"/>
            <a:ext cx="4729345" cy="51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Giải thích từ khó:</a:t>
            </a:r>
            <a:endParaRPr lang="en-US" sz="2000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CA0FFB-D129-394C-842B-10F4A7C5C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767" y="3444216"/>
            <a:ext cx="2974456" cy="3450669"/>
          </a:xfrm>
          <a:prstGeom prst="rect">
            <a:avLst/>
          </a:prstGeom>
        </p:spPr>
      </p:pic>
      <p:pic>
        <p:nvPicPr>
          <p:cNvPr id="19" name="Picture 18" descr="A hand in a glove holding two gold rings&#10;&#10;Description automatically generated">
            <a:extLst>
              <a:ext uri="{FF2B5EF4-FFF2-40B4-BE49-F238E27FC236}">
                <a16:creationId xmlns:a16="http://schemas.microsoft.com/office/drawing/2014/main" id="{6D64085F-66A9-4F95-1834-1DBBE149A3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57" y="3447533"/>
            <a:ext cx="3362992" cy="3362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DB026B-C6A0-96E7-150A-6EA1BA2A30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5271"/>
          <a:stretch/>
        </p:blipFill>
        <p:spPr>
          <a:xfrm>
            <a:off x="11277600" y="3447533"/>
            <a:ext cx="4262794" cy="33629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AD8479-84CA-4EFF-BF6F-63F40FD47366}"/>
              </a:ext>
            </a:extLst>
          </p:cNvPr>
          <p:cNvSpPr txBox="1"/>
          <p:nvPr/>
        </p:nvSpPr>
        <p:spPr>
          <a:xfrm>
            <a:off x="3600901" y="6977236"/>
            <a:ext cx="179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effectLst/>
                <a:latin typeface="#9Slide05 SVNStandl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khuyên vàng</a:t>
            </a:r>
            <a:endParaRPr lang="en-US" sz="2800" dirty="0">
              <a:latin typeface="#9Slide05 SVNStandl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6D8C74-A107-24E1-5F34-7994D2D1E90E}"/>
              </a:ext>
            </a:extLst>
          </p:cNvPr>
          <p:cNvSpPr txBox="1"/>
          <p:nvPr/>
        </p:nvSpPr>
        <p:spPr>
          <a:xfrm>
            <a:off x="7780579" y="7057141"/>
            <a:ext cx="1791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effectLst/>
                <a:latin typeface="#9Slide05 SVNStandl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Yếm</a:t>
            </a:r>
            <a:endParaRPr lang="en-US" sz="2800" dirty="0">
              <a:latin typeface="#9Slide05 SVNStandly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084F4C-BC57-D820-6802-5C815CED6423}"/>
              </a:ext>
            </a:extLst>
          </p:cNvPr>
          <p:cNvSpPr txBox="1"/>
          <p:nvPr/>
        </p:nvSpPr>
        <p:spPr>
          <a:xfrm>
            <a:off x="12508365" y="6981053"/>
            <a:ext cx="1918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#9Slide05 SVNStandl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Áo the</a:t>
            </a:r>
            <a:endParaRPr lang="en-US" sz="2800" dirty="0">
              <a:latin typeface="#9Slide05 SVNStandl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0802" y="31262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16453">
            <a:off x="-250039" y="6016665"/>
            <a:ext cx="1841682" cy="4799172"/>
          </a:xfrm>
          <a:custGeom>
            <a:avLst/>
            <a:gdLst/>
            <a:ahLst/>
            <a:cxnLst/>
            <a:rect l="l" t="t" r="r" b="b"/>
            <a:pathLst>
              <a:path w="1841682" h="4799172">
                <a:moveTo>
                  <a:pt x="0" y="0"/>
                </a:moveTo>
                <a:lnTo>
                  <a:pt x="1841682" y="0"/>
                </a:lnTo>
                <a:lnTo>
                  <a:pt x="1841682" y="4799172"/>
                </a:lnTo>
                <a:lnTo>
                  <a:pt x="0" y="47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66034" y="383012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7" y="0"/>
                </a:lnTo>
                <a:lnTo>
                  <a:pt x="614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3884" y="1591363"/>
            <a:ext cx="13840232" cy="5812898"/>
          </a:xfrm>
          <a:custGeom>
            <a:avLst/>
            <a:gdLst/>
            <a:ahLst/>
            <a:cxnLst/>
            <a:rect l="l" t="t" r="r" b="b"/>
            <a:pathLst>
              <a:path w="13840232" h="5812898">
                <a:moveTo>
                  <a:pt x="0" y="0"/>
                </a:moveTo>
                <a:lnTo>
                  <a:pt x="13840232" y="0"/>
                </a:lnTo>
                <a:lnTo>
                  <a:pt x="13840232" y="5812898"/>
                </a:lnTo>
                <a:lnTo>
                  <a:pt x="0" y="5812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5207" y="5649523"/>
            <a:ext cx="2677286" cy="1754738"/>
          </a:xfrm>
          <a:custGeom>
            <a:avLst/>
            <a:gdLst/>
            <a:ahLst/>
            <a:cxnLst/>
            <a:rect l="l" t="t" r="r" b="b"/>
            <a:pathLst>
              <a:path w="2677286" h="1754738">
                <a:moveTo>
                  <a:pt x="0" y="0"/>
                </a:moveTo>
                <a:lnTo>
                  <a:pt x="2677286" y="0"/>
                </a:lnTo>
                <a:lnTo>
                  <a:pt x="2677286" y="1754738"/>
                </a:lnTo>
                <a:lnTo>
                  <a:pt x="0" y="17547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8195" y="834739"/>
            <a:ext cx="1871377" cy="2057400"/>
          </a:xfrm>
          <a:custGeom>
            <a:avLst/>
            <a:gdLst/>
            <a:ahLst/>
            <a:cxnLst/>
            <a:rect l="l" t="t" r="r" b="b"/>
            <a:pathLst>
              <a:path w="1871377" h="2057400">
                <a:moveTo>
                  <a:pt x="0" y="0"/>
                </a:moveTo>
                <a:lnTo>
                  <a:pt x="1871377" y="0"/>
                </a:lnTo>
                <a:lnTo>
                  <a:pt x="18713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3266" y="8930469"/>
            <a:ext cx="4084910" cy="1356531"/>
          </a:xfrm>
          <a:custGeom>
            <a:avLst/>
            <a:gdLst/>
            <a:ahLst/>
            <a:cxnLst/>
            <a:rect l="l" t="t" r="r" b="b"/>
            <a:pathLst>
              <a:path w="4084910" h="1356531">
                <a:moveTo>
                  <a:pt x="0" y="0"/>
                </a:moveTo>
                <a:lnTo>
                  <a:pt x="4084910" y="0"/>
                </a:lnTo>
                <a:lnTo>
                  <a:pt x="4084910" y="1356531"/>
                </a:lnTo>
                <a:lnTo>
                  <a:pt x="0" y="1356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CBF33F-9E29-2526-1B81-86C1622266E0}"/>
              </a:ext>
            </a:extLst>
          </p:cNvPr>
          <p:cNvSpPr txBox="1"/>
          <p:nvPr/>
        </p:nvSpPr>
        <p:spPr>
          <a:xfrm>
            <a:off x="3798476" y="3547873"/>
            <a:ext cx="10908124" cy="18071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 sz="13800" b="1">
                <a:solidFill>
                  <a:srgbClr val="002060"/>
                </a:solidFill>
                <a:effectLst/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10700" dirty="0"/>
              <a:t>II. Thực hành đọc hiểu</a:t>
            </a:r>
            <a:endParaRPr lang="en-US" sz="10700" dirty="0"/>
          </a:p>
        </p:txBody>
      </p:sp>
    </p:spTree>
    <p:extLst>
      <p:ext uri="{BB962C8B-B14F-4D97-AF65-F5344CB8AC3E}">
        <p14:creationId xmlns:p14="http://schemas.microsoft.com/office/powerpoint/2010/main" val="381516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84561" y="6981755"/>
            <a:ext cx="3411806" cy="4048676"/>
          </a:xfrm>
          <a:custGeom>
            <a:avLst/>
            <a:gdLst/>
            <a:ahLst/>
            <a:cxnLst/>
            <a:rect l="l" t="t" r="r" b="b"/>
            <a:pathLst>
              <a:path w="3411806" h="4048676">
                <a:moveTo>
                  <a:pt x="0" y="0"/>
                </a:moveTo>
                <a:lnTo>
                  <a:pt x="3411805" y="0"/>
                </a:lnTo>
                <a:lnTo>
                  <a:pt x="3411805" y="4048676"/>
                </a:lnTo>
                <a:lnTo>
                  <a:pt x="0" y="404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87609" y="440405"/>
            <a:ext cx="3054706" cy="2002105"/>
          </a:xfrm>
          <a:custGeom>
            <a:avLst/>
            <a:gdLst/>
            <a:ahLst/>
            <a:cxnLst/>
            <a:rect l="l" t="t" r="r" b="b"/>
            <a:pathLst>
              <a:path w="3054706" h="2002105">
                <a:moveTo>
                  <a:pt x="0" y="0"/>
                </a:moveTo>
                <a:lnTo>
                  <a:pt x="3054707" y="0"/>
                </a:lnTo>
                <a:lnTo>
                  <a:pt x="3054707" y="2002105"/>
                </a:lnTo>
                <a:lnTo>
                  <a:pt x="0" y="2002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hlinkClick r:id="rId8" action="ppaction://hlinkfile"/>
            <a:extLst>
              <a:ext uri="{FF2B5EF4-FFF2-40B4-BE49-F238E27FC236}">
                <a16:creationId xmlns:a16="http://schemas.microsoft.com/office/drawing/2014/main" id="{10DE68CC-B0E5-80A1-F1E1-94F7A2BCB3F3}"/>
              </a:ext>
            </a:extLst>
          </p:cNvPr>
          <p:cNvSpPr txBox="1"/>
          <p:nvPr/>
        </p:nvSpPr>
        <p:spPr>
          <a:xfrm>
            <a:off x="2071019" y="1070137"/>
            <a:ext cx="12816590" cy="131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u="sng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01</a:t>
            </a:r>
            <a:endParaRPr lang="en-US" sz="3200" u="sng" dirty="0">
              <a:solidFill>
                <a:srgbClr val="0070C0"/>
              </a:solidFill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</a:rPr>
              <a:t>”</a:t>
            </a:r>
            <a:endParaRPr lang="en-US" sz="3600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5459746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41027" y="7855319"/>
            <a:ext cx="16230600" cy="6350222"/>
          </a:xfrm>
          <a:custGeom>
            <a:avLst/>
            <a:gdLst/>
            <a:ahLst/>
            <a:cxnLst/>
            <a:rect l="l" t="t" r="r" b="b"/>
            <a:pathLst>
              <a:path w="16230600" h="6350222">
                <a:moveTo>
                  <a:pt x="0" y="0"/>
                </a:moveTo>
                <a:lnTo>
                  <a:pt x="16230600" y="0"/>
                </a:lnTo>
                <a:lnTo>
                  <a:pt x="16230600" y="6350223"/>
                </a:lnTo>
                <a:lnTo>
                  <a:pt x="0" y="635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6453">
            <a:off x="-195652" y="5293976"/>
            <a:ext cx="2128879" cy="5547568"/>
          </a:xfrm>
          <a:custGeom>
            <a:avLst/>
            <a:gdLst/>
            <a:ahLst/>
            <a:cxnLst/>
            <a:rect l="l" t="t" r="r" b="b"/>
            <a:pathLst>
              <a:path w="2128879" h="5547568">
                <a:moveTo>
                  <a:pt x="0" y="0"/>
                </a:moveTo>
                <a:lnTo>
                  <a:pt x="2128879" y="0"/>
                </a:lnTo>
                <a:lnTo>
                  <a:pt x="2128879" y="5547567"/>
                </a:lnTo>
                <a:lnTo>
                  <a:pt x="0" y="5547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84561" y="6981755"/>
            <a:ext cx="3411806" cy="4048676"/>
          </a:xfrm>
          <a:custGeom>
            <a:avLst/>
            <a:gdLst/>
            <a:ahLst/>
            <a:cxnLst/>
            <a:rect l="l" t="t" r="r" b="b"/>
            <a:pathLst>
              <a:path w="3411806" h="4048676">
                <a:moveTo>
                  <a:pt x="0" y="0"/>
                </a:moveTo>
                <a:lnTo>
                  <a:pt x="3411805" y="0"/>
                </a:lnTo>
                <a:lnTo>
                  <a:pt x="3411805" y="4048676"/>
                </a:lnTo>
                <a:lnTo>
                  <a:pt x="0" y="404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87609" y="440405"/>
            <a:ext cx="3054706" cy="2002105"/>
          </a:xfrm>
          <a:custGeom>
            <a:avLst/>
            <a:gdLst/>
            <a:ahLst/>
            <a:cxnLst/>
            <a:rect l="l" t="t" r="r" b="b"/>
            <a:pathLst>
              <a:path w="3054706" h="2002105">
                <a:moveTo>
                  <a:pt x="0" y="0"/>
                </a:moveTo>
                <a:lnTo>
                  <a:pt x="3054707" y="0"/>
                </a:lnTo>
                <a:lnTo>
                  <a:pt x="3054707" y="2002105"/>
                </a:lnTo>
                <a:lnTo>
                  <a:pt x="0" y="2002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735CA-CCCC-944B-E2AB-BF9258DA65EA}"/>
              </a:ext>
            </a:extLst>
          </p:cNvPr>
          <p:cNvSpPr/>
          <p:nvPr/>
        </p:nvSpPr>
        <p:spPr>
          <a:xfrm>
            <a:off x="513838" y="816066"/>
            <a:ext cx="17104008" cy="903053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0FBAE24-29C8-0EE1-B9FD-A290E5675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40404"/>
              </p:ext>
            </p:extLst>
          </p:nvPr>
        </p:nvGraphicFramePr>
        <p:xfrm>
          <a:off x="513838" y="816065"/>
          <a:ext cx="17104009" cy="90305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909485">
                  <a:extLst>
                    <a:ext uri="{9D8B030D-6E8A-4147-A177-3AD203B41FA5}">
                      <a16:colId xmlns:a16="http://schemas.microsoft.com/office/drawing/2014/main" val="3873561734"/>
                    </a:ext>
                  </a:extLst>
                </a:gridCol>
                <a:gridCol w="4072386">
                  <a:extLst>
                    <a:ext uri="{9D8B030D-6E8A-4147-A177-3AD203B41FA5}">
                      <a16:colId xmlns:a16="http://schemas.microsoft.com/office/drawing/2014/main" val="1366158836"/>
                    </a:ext>
                  </a:extLst>
                </a:gridCol>
                <a:gridCol w="4561069">
                  <a:extLst>
                    <a:ext uri="{9D8B030D-6E8A-4147-A177-3AD203B41FA5}">
                      <a16:colId xmlns:a16="http://schemas.microsoft.com/office/drawing/2014/main" val="1597669683"/>
                    </a:ext>
                  </a:extLst>
                </a:gridCol>
                <a:gridCol w="4561069">
                  <a:extLst>
                    <a:ext uri="{9D8B030D-6E8A-4147-A177-3AD203B41FA5}">
                      <a16:colId xmlns:a16="http://schemas.microsoft.com/office/drawing/2014/main" val="3401020839"/>
                    </a:ext>
                  </a:extLst>
                </a:gridCol>
              </a:tblGrid>
              <a:tr h="54282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Bảng kiểm đ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ọc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chữ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519071"/>
                  </a:ext>
                </a:extLst>
              </a:tr>
              <a:tr h="39162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chí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Mức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độ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905750"/>
                  </a:ext>
                </a:extLst>
              </a:tr>
              <a:tr h="39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Chưa đạt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Tốt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643634"/>
                  </a:ext>
                </a:extLst>
              </a:tr>
              <a:tr h="1264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ai?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được thể thơ; nhân vật trữ tình; nêu ấn tượng chung sâu sắc về bài thơ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273299"/>
                  </a:ext>
                </a:extLst>
              </a:tr>
              <a:tr h="14464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Chỉ ra bố cục 2 phần của bài thơ và đặt tên cho từng phần.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́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đặt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từng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phần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́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bài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đặt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từng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phần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đúng bố cục 2 phần của bài thơ và đặt tên cho từng phần chính xác theo nội dung đoạn thơ.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62347"/>
                  </a:ext>
                </a:extLst>
              </a:tr>
              <a:tr h="8426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Xác định: mạch cảm xúc;  cảm hứng chủ đạo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được mạch cảm xúc;  cảm hứng chủ đạo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đúng, sâu sắc mạch cảm xúc;  cảm hứng chủ đạo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358101"/>
                  </a:ext>
                </a:extLst>
              </a:tr>
              <a:tr h="20445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4. - Liệt kê các hình ảnh, chi tiết về bức tranh thiên nhiên và vẻ đẹp của con người</a:t>
                      </a:r>
                    </a:p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Nêu nhận xét của em về thiên nhiên và vẻ đẹp của con người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spc="-4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ảnh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người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xét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ảnh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người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xét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Liệt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ảnh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chi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vê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của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người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xét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Times New Roman" panose="02020603050405020304" pitchFamily="18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993427"/>
                  </a:ext>
                </a:extLst>
              </a:tr>
              <a:tr h="1264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 Chỉ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và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tình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cảm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diễn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tả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nào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 chỉ ra được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 trạng và tình cảm của nhà thơ</a:t>
                      </a: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 ra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được tâm trạng và tình cảm của nhà thơ</a:t>
                      </a: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nhưng còn chung chung, chưa cụ thể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 ra đúng, sâu sắc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tâm trạng và tình cảm của nhà thơ</a:t>
                      </a:r>
                      <a:r>
                        <a:rPr lang="en-US" sz="2000" spc="-4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 diễn tả trong văn bản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549792"/>
                  </a:ext>
                </a:extLst>
              </a:tr>
              <a:tr h="8426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6. Xác định thông điệp; liên hệ cho bản thân.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 xác định thông điệp; chưa liên hệ  được cho bản thân.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 định thông điệp; bước đầu liên hệ cho bản thân.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7405" marR="37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5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01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933593" y="811167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4"/>
                </a:lnTo>
                <a:lnTo>
                  <a:pt x="0" y="435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26466" y="867842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3"/>
                </a:lnTo>
                <a:lnTo>
                  <a:pt x="0" y="4350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4791312" y="7733431"/>
            <a:ext cx="5795227" cy="3049738"/>
          </a:xfrm>
          <a:custGeom>
            <a:avLst/>
            <a:gdLst/>
            <a:ahLst/>
            <a:cxnLst/>
            <a:rect l="l" t="t" r="r" b="b"/>
            <a:pathLst>
              <a:path w="5795227" h="3049738">
                <a:moveTo>
                  <a:pt x="0" y="0"/>
                </a:moveTo>
                <a:lnTo>
                  <a:pt x="5795227" y="0"/>
                </a:lnTo>
                <a:lnTo>
                  <a:pt x="5795227" y="3049738"/>
                </a:lnTo>
                <a:lnTo>
                  <a:pt x="0" y="304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0196" y="7347963"/>
            <a:ext cx="5861841" cy="3084794"/>
          </a:xfrm>
          <a:custGeom>
            <a:avLst/>
            <a:gdLst/>
            <a:ahLst/>
            <a:cxnLst/>
            <a:rect l="l" t="t" r="r" b="b"/>
            <a:pathLst>
              <a:path w="5861841" h="3084794">
                <a:moveTo>
                  <a:pt x="0" y="0"/>
                </a:moveTo>
                <a:lnTo>
                  <a:pt x="5861842" y="0"/>
                </a:lnTo>
                <a:lnTo>
                  <a:pt x="5861842" y="3084794"/>
                </a:lnTo>
                <a:lnTo>
                  <a:pt x="0" y="3084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32FA71A-CACE-9A7C-D1BA-923CF1D4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88600"/>
              </p:ext>
            </p:extLst>
          </p:nvPr>
        </p:nvGraphicFramePr>
        <p:xfrm>
          <a:off x="1143000" y="1240852"/>
          <a:ext cx="16002000" cy="7465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7950">
                  <a:extLst>
                    <a:ext uri="{9D8B030D-6E8A-4147-A177-3AD203B41FA5}">
                      <a16:colId xmlns:a16="http://schemas.microsoft.com/office/drawing/2014/main" val="1180382808"/>
                    </a:ext>
                  </a:extLst>
                </a:gridCol>
                <a:gridCol w="12434050">
                  <a:extLst>
                    <a:ext uri="{9D8B030D-6E8A-4147-A177-3AD203B41FA5}">
                      <a16:colId xmlns:a16="http://schemas.microsoft.com/office/drawing/2014/main" val="1755856535"/>
                    </a:ext>
                  </a:extLst>
                </a:gridCol>
              </a:tblGrid>
              <a:tr h="132262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654361"/>
                  </a:ext>
                </a:extLst>
              </a:tr>
              <a:tr h="919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87353"/>
                  </a:ext>
                </a:extLst>
              </a:tr>
              <a:tr h="1987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ai?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100101"/>
                  </a:ext>
                </a:extLst>
              </a:tr>
              <a:tr h="32352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Chỉ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́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đặt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từng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phần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289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0B3938-ABC9-C4B7-48F7-4643DD215A5C}"/>
              </a:ext>
            </a:extLst>
          </p:cNvPr>
          <p:cNvSpPr txBox="1"/>
          <p:nvPr/>
        </p:nvSpPr>
        <p:spPr>
          <a:xfrm>
            <a:off x="4791312" y="3592986"/>
            <a:ext cx="12297475" cy="190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60325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  <a:tabLst>
                <a:tab pos="187960" algn="l"/>
              </a:tabLst>
            </a:pP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Bài thơ là lời của nhân vật “tôi” − người con − hồi tưởng lại kỉ niệm được mẹ dẫn đi trên con đường về quê ngoại </a:t>
            </a:r>
            <a:r>
              <a:rPr lang="vi-VN" sz="2400" spc="-3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 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 họ hàng mỗi dịp mùa xuân.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 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D4B41-4E52-C026-3BC9-DD3A3E85A512}"/>
              </a:ext>
            </a:extLst>
          </p:cNvPr>
          <p:cNvSpPr txBox="1"/>
          <p:nvPr/>
        </p:nvSpPr>
        <p:spPr>
          <a:xfrm>
            <a:off x="4741888" y="5577270"/>
            <a:ext cx="12440587" cy="304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1: 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</a:t>
            </a:r>
          </a:p>
          <a:p>
            <a:pPr marL="0" marR="0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Nội dung: Hoàn cảnh và lí do “tôi” được về thăm quê 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2: 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”).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1" b="44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933593" y="811167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4"/>
                </a:lnTo>
                <a:lnTo>
                  <a:pt x="0" y="435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26466" y="8678423"/>
            <a:ext cx="16230600" cy="4350653"/>
          </a:xfrm>
          <a:custGeom>
            <a:avLst/>
            <a:gdLst/>
            <a:ahLst/>
            <a:cxnLst/>
            <a:rect l="l" t="t" r="r" b="b"/>
            <a:pathLst>
              <a:path w="16230600" h="4350653">
                <a:moveTo>
                  <a:pt x="0" y="0"/>
                </a:moveTo>
                <a:lnTo>
                  <a:pt x="16230600" y="0"/>
                </a:lnTo>
                <a:lnTo>
                  <a:pt x="16230600" y="4350653"/>
                </a:lnTo>
                <a:lnTo>
                  <a:pt x="0" y="4350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91312" y="7733431"/>
            <a:ext cx="5795227" cy="3049738"/>
          </a:xfrm>
          <a:custGeom>
            <a:avLst/>
            <a:gdLst/>
            <a:ahLst/>
            <a:cxnLst/>
            <a:rect l="l" t="t" r="r" b="b"/>
            <a:pathLst>
              <a:path w="5795227" h="3049738">
                <a:moveTo>
                  <a:pt x="0" y="0"/>
                </a:moveTo>
                <a:lnTo>
                  <a:pt x="5795227" y="0"/>
                </a:lnTo>
                <a:lnTo>
                  <a:pt x="5795227" y="3049738"/>
                </a:lnTo>
                <a:lnTo>
                  <a:pt x="0" y="304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450196" y="7347963"/>
            <a:ext cx="5861841" cy="3084794"/>
          </a:xfrm>
          <a:custGeom>
            <a:avLst/>
            <a:gdLst/>
            <a:ahLst/>
            <a:cxnLst/>
            <a:rect l="l" t="t" r="r" b="b"/>
            <a:pathLst>
              <a:path w="5861841" h="3084794">
                <a:moveTo>
                  <a:pt x="0" y="0"/>
                </a:moveTo>
                <a:lnTo>
                  <a:pt x="5861842" y="0"/>
                </a:lnTo>
                <a:lnTo>
                  <a:pt x="5861842" y="3084794"/>
                </a:lnTo>
                <a:lnTo>
                  <a:pt x="0" y="3084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32FA71A-CACE-9A7C-D1BA-923CF1D4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55848"/>
              </p:ext>
            </p:extLst>
          </p:nvPr>
        </p:nvGraphicFramePr>
        <p:xfrm>
          <a:off x="914400" y="483123"/>
          <a:ext cx="16535400" cy="9168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6882">
                  <a:extLst>
                    <a:ext uri="{9D8B030D-6E8A-4147-A177-3AD203B41FA5}">
                      <a16:colId xmlns:a16="http://schemas.microsoft.com/office/drawing/2014/main" val="1180382808"/>
                    </a:ext>
                  </a:extLst>
                </a:gridCol>
                <a:gridCol w="12848518">
                  <a:extLst>
                    <a:ext uri="{9D8B030D-6E8A-4147-A177-3AD203B41FA5}">
                      <a16:colId xmlns:a16="http://schemas.microsoft.com/office/drawing/2014/main" val="1755856535"/>
                    </a:ext>
                  </a:extLst>
                </a:gridCol>
              </a:tblGrid>
              <a:tr h="123137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654361"/>
                  </a:ext>
                </a:extLst>
              </a:tr>
              <a:tr h="6800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87353"/>
                  </a:ext>
                </a:extLst>
              </a:tr>
              <a:tr h="13836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Xác định mạch cảm xúc và cảm hứng chủ đạo của bài thơ?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782293"/>
                  </a:ext>
                </a:extLst>
              </a:tr>
              <a:tr h="58729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Liệt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các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hình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chi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tiết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người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mẹ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xét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màu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sắc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đường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nét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bức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và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̉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đẹp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hồn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của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người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59690"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400"/>
                        </a:spcAft>
                        <a:tabLst>
                          <a:tab pos="186690" algn="l"/>
                        </a:tabLs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Calibri" panose="020F050202020403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22768" marR="22768" marT="0" marB="0" anchor="ctr">
                    <a:solidFill>
                      <a:srgbClr val="A9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6899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784E477-D302-B3B0-1C35-B28EA517111B}"/>
              </a:ext>
            </a:extLst>
          </p:cNvPr>
          <p:cNvSpPr txBox="1"/>
          <p:nvPr/>
        </p:nvSpPr>
        <p:spPr>
          <a:xfrm>
            <a:off x="4648200" y="2386007"/>
            <a:ext cx="12725400" cy="139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khứ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tuổi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2AA5D-05EA-7EA0-2E76-44762CC0BA5E}"/>
              </a:ext>
            </a:extLst>
          </p:cNvPr>
          <p:cNvSpPr txBox="1"/>
          <p:nvPr/>
        </p:nvSpPr>
        <p:spPr>
          <a:xfrm>
            <a:off x="4664438" y="3974138"/>
            <a:ext cx="12709161" cy="561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969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  <a:tabLst>
                <a:tab pos="186690" algn="l"/>
              </a:tabLst>
            </a:pP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hiên nhiên: “mây bay sắc trắng ngần”, “những rặng đề”, “những dòng sông trắng” uốn lượn, dải đê, “cồn xanh”, “bãi tía”, “chiều mát”, “nắng nhạt vàng”, “trời </a:t>
            </a:r>
            <a:r>
              <a:rPr lang="vi-VN" sz="2400" spc="-2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 </a:t>
            </a: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 trắng bay từng lớp”, “xóm chợ”, “xác lá bàng” phơi trên những mái lều.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người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rộn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</a:t>
            </a:r>
            <a:r>
              <a:rPr lang="en-US" sz="2400" spc="-15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Đoàn</a:t>
            </a:r>
            <a:r>
              <a:rPr lang="en-US" sz="2400" spc="-15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lang”, “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quen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”.</a:t>
            </a:r>
          </a:p>
          <a:p>
            <a:pPr marL="0" marR="60325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  <a:tabLst>
                <a:tab pos="177800" algn="l"/>
              </a:tabLst>
            </a:pPr>
            <a:r>
              <a:rPr lang="vi-VN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hình ảnh mẹ: “Thúng cắp bên hông nón đội đầu / Khuyên vàng, yếm thắm, áo the nâu”; “Mắt sáng, môi hồng má đỏ au”; “Tà áo nâu in giữa cánh đồng”; “Bóng u hay bóng người thôn nữ / Cúi nón mang đi cặp má hồng”; “Ai cũng khen u nết thảo hiền”.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7000"/>
              </a:lnSpc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Nhận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xét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5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cụ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BPTT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xưa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93CE0F"/>
      </a:accent1>
      <a:accent2>
        <a:srgbClr val="6CBF19"/>
      </a:accent2>
      <a:accent3>
        <a:srgbClr val="5EB408"/>
      </a:accent3>
      <a:accent4>
        <a:srgbClr val="8ABC1D"/>
      </a:accent4>
      <a:accent5>
        <a:srgbClr val="89BE12"/>
      </a:accent5>
      <a:accent6>
        <a:srgbClr val="ACEB0F"/>
      </a:accent6>
      <a:hlink>
        <a:srgbClr val="93CE0F"/>
      </a:hlink>
      <a:folHlink>
        <a:srgbClr val="BFBFBF"/>
      </a:folHlink>
    </a:clrScheme>
    <a:fontScheme name="kpqhldzu">
      <a:majorFont>
        <a:latin typeface="Reeji-CloudYuanXi-GBK" panose="020F0302020204030204"/>
        <a:ea typeface="Reeji-CloudYuanXi-GBK"/>
        <a:cs typeface=""/>
      </a:majorFont>
      <a:minorFont>
        <a:latin typeface="Reeji-CloudYuanXi-GBK" panose="020F0502020204030204"/>
        <a:ea typeface="Reeji-CloudYuanXi-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1317</Words>
  <Application>Microsoft Office PowerPoint</Application>
  <PresentationFormat>Custom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#9Slide03 Arima Madurai Bold</vt:lpstr>
      <vt:lpstr>逐浪细阁体</vt:lpstr>
      <vt:lpstr>#9Slide05 Yen Tu</vt:lpstr>
      <vt:lpstr>#9Slide03 SVND Sari</vt:lpstr>
      <vt:lpstr>Times New Roman</vt:lpstr>
      <vt:lpstr>La Lou</vt:lpstr>
      <vt:lpstr>#9Slide03 BoosterNextFYBlack</vt:lpstr>
      <vt:lpstr>#9Slide05 SVNBistro Script</vt:lpstr>
      <vt:lpstr>Calibri</vt:lpstr>
      <vt:lpstr>Reeji-CloudYuanXi-GBK</vt:lpstr>
      <vt:lpstr>Arial</vt:lpstr>
      <vt:lpstr>#9Slide03 Arima Madurai</vt:lpstr>
      <vt:lpstr>#9Slide05 IcielSanelma</vt:lpstr>
      <vt:lpstr>#9Slide05 SVNStandly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</cp:revision>
  <dcterms:created xsi:type="dcterms:W3CDTF">2006-08-16T00:00:00Z</dcterms:created>
  <dcterms:modified xsi:type="dcterms:W3CDTF">2023-10-13T08:23:26Z</dcterms:modified>
  <dc:identifier>DAFoGu4RHcM</dc:identifier>
</cp:coreProperties>
</file>