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6" r:id="rId2"/>
    <p:sldId id="1297" r:id="rId3"/>
    <p:sldId id="1298" r:id="rId4"/>
    <p:sldId id="1299" r:id="rId5"/>
    <p:sldId id="1301" r:id="rId6"/>
    <p:sldId id="1306" r:id="rId7"/>
    <p:sldId id="1312" r:id="rId8"/>
    <p:sldId id="1313" r:id="rId9"/>
    <p:sldId id="1309" r:id="rId10"/>
    <p:sldId id="1310" r:id="rId11"/>
    <p:sldId id="131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ết 2" id="{F690B2F0-572E-4B2E-BF4E-410B737F88A4}">
          <p14:sldIdLst>
            <p14:sldId id="286"/>
            <p14:sldId id="1297"/>
            <p14:sldId id="1298"/>
            <p14:sldId id="1299"/>
            <p14:sldId id="1301"/>
            <p14:sldId id="1306"/>
            <p14:sldId id="1312"/>
            <p14:sldId id="1313"/>
            <p14:sldId id="1309"/>
            <p14:sldId id="1310"/>
            <p14:sldId id="1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A0A0A"/>
    <a:srgbClr val="A6A6A6"/>
    <a:srgbClr val="B7B7B7"/>
    <a:srgbClr val="FCF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77737" autoAdjust="0"/>
  </p:normalViewPr>
  <p:slideViewPr>
    <p:cSldViewPr snapToGrid="0">
      <p:cViewPr varScale="1">
        <p:scale>
          <a:sx n="44" d="100"/>
          <a:sy n="44" d="100"/>
        </p:scale>
        <p:origin x="53"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BA218-DA60-435B-A953-0392F22DCE4F}"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56E55-F5FA-4E5A-8C6C-B3D083C3D3BF}" type="slidenum">
              <a:rPr lang="en-US" smtClean="0"/>
              <a:t>‹#›</a:t>
            </a:fld>
            <a:endParaRPr lang="en-US"/>
          </a:p>
        </p:txBody>
      </p:sp>
    </p:spTree>
    <p:extLst>
      <p:ext uri="{BB962C8B-B14F-4D97-AF65-F5344CB8AC3E}">
        <p14:creationId xmlns:p14="http://schemas.microsoft.com/office/powerpoint/2010/main" val="83723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GV nêu một hành động, việc làm thể hiện sự yêu thương, chăm sóc của ông bà, cha mẹ với con cháu, ông bà (VD: bàn tay lấy nước ấm cho ông, bàn tay mẹ ru con ngủ,…) yêu cầu 1 HS làm động tác mô tả hành động đó</a:t>
            </a:r>
            <a:endParaRPr lang="en-US"/>
          </a:p>
        </p:txBody>
      </p:sp>
      <p:sp>
        <p:nvSpPr>
          <p:cNvPr id="4" name="Slide Number Placeholder 3"/>
          <p:cNvSpPr>
            <a:spLocks noGrp="1"/>
          </p:cNvSpPr>
          <p:nvPr>
            <p:ph type="sldNum" sz="quarter" idx="5"/>
          </p:nvPr>
        </p:nvSpPr>
        <p:spPr/>
        <p:txBody>
          <a:bodyPr/>
          <a:lstStyle/>
          <a:p>
            <a:fld id="{4DF56E55-F5FA-4E5A-8C6C-B3D083C3D3BF}" type="slidenum">
              <a:rPr lang="en-US" smtClean="0"/>
              <a:t>3</a:t>
            </a:fld>
            <a:endParaRPr lang="en-US"/>
          </a:p>
        </p:txBody>
      </p:sp>
    </p:spTree>
    <p:extLst>
      <p:ext uri="{BB962C8B-B14F-4D97-AF65-F5344CB8AC3E}">
        <p14:creationId xmlns:p14="http://schemas.microsoft.com/office/powerpoint/2010/main" val="146127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Đánh dấu vào tranh số 1, 2, 4, 5</a:t>
            </a:r>
            <a:endParaRPr lang="en-US"/>
          </a:p>
        </p:txBody>
      </p:sp>
      <p:sp>
        <p:nvSpPr>
          <p:cNvPr id="4" name="Slide Number Placeholder 3"/>
          <p:cNvSpPr>
            <a:spLocks noGrp="1"/>
          </p:cNvSpPr>
          <p:nvPr>
            <p:ph type="sldNum" sz="quarter" idx="5"/>
          </p:nvPr>
        </p:nvSpPr>
        <p:spPr/>
        <p:txBody>
          <a:bodyPr/>
          <a:lstStyle/>
          <a:p>
            <a:fld id="{4DF56E55-F5FA-4E5A-8C6C-B3D083C3D3BF}" type="slidenum">
              <a:rPr lang="en-US" smtClean="0"/>
              <a:t>9</a:t>
            </a:fld>
            <a:endParaRPr lang="en-US"/>
          </a:p>
        </p:txBody>
      </p:sp>
    </p:spTree>
    <p:extLst>
      <p:ext uri="{BB962C8B-B14F-4D97-AF65-F5344CB8AC3E}">
        <p14:creationId xmlns:p14="http://schemas.microsoft.com/office/powerpoint/2010/main" val="50578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a:xfrm>
            <a:off x="3962399" y="5870575"/>
            <a:ext cx="4893958" cy="377825"/>
          </a:xfrm>
        </p:spPr>
        <p:txBody>
          <a:bodyPr/>
          <a:lstStyle/>
          <a:p>
            <a:endParaRPr lang="vi-VN"/>
          </a:p>
        </p:txBody>
      </p:sp>
      <p:sp>
        <p:nvSpPr>
          <p:cNvPr id="6" name="Slide Number Placeholder 5"/>
          <p:cNvSpPr>
            <a:spLocks noGrp="1"/>
          </p:cNvSpPr>
          <p:nvPr>
            <p:ph type="sldNum" sz="quarter" idx="12"/>
          </p:nvPr>
        </p:nvSpPr>
        <p:spPr>
          <a:xfrm>
            <a:off x="10608958" y="5870575"/>
            <a:ext cx="551167" cy="377825"/>
          </a:xfrm>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33237857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B36A661A-3546-448C-90F8-321A9DCED7C4}"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337036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12041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369457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260302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vi-VN"/>
              <a:t>Bấm để chỉnh sửa kiểu văn bản của Bản cái</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47881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vi-VN"/>
              <a:t>Bấm để chỉnh sửa kiểu văn bản của Bản cái</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269758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
        <p:nvSpPr>
          <p:cNvPr id="8" name="Title 1"/>
          <p:cNvSpPr>
            <a:spLocks noGrp="1"/>
          </p:cNvSpPr>
          <p:nvPr>
            <p:ph type="title"/>
          </p:nvPr>
        </p:nvSpPr>
        <p:spPr>
          <a:xfrm>
            <a:off x="685801" y="609600"/>
            <a:ext cx="10131425" cy="1456267"/>
          </a:xfrm>
        </p:spPr>
        <p:txBody>
          <a:bodyPr/>
          <a:lstStyle/>
          <a:p>
            <a:r>
              <a:rPr lang="vi-VN"/>
              <a:t>Bấm để sửa kiểu tiêu đề Bản cái</a:t>
            </a:r>
            <a:endParaRPr lang="en-US" dirty="0"/>
          </a:p>
        </p:txBody>
      </p:sp>
    </p:spTree>
    <p:extLst>
      <p:ext uri="{BB962C8B-B14F-4D97-AF65-F5344CB8AC3E}">
        <p14:creationId xmlns:p14="http://schemas.microsoft.com/office/powerpoint/2010/main" val="306911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76986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B0B38C-676F-4029-B196-2A8B88F5FC38}"/>
              </a:ext>
            </a:extLst>
          </p:cNvPr>
          <p:cNvSpPr>
            <a:spLocks noGrp="1"/>
          </p:cNvSpPr>
          <p:nvPr>
            <p:ph type="pic" sz="quarter" idx="10"/>
          </p:nvPr>
        </p:nvSpPr>
        <p:spPr>
          <a:xfrm>
            <a:off x="638481" y="508000"/>
            <a:ext cx="5196261" cy="6350000"/>
          </a:xfrm>
          <a:custGeom>
            <a:avLst/>
            <a:gdLst>
              <a:gd name="connsiteX0" fmla="*/ 0 w 4416726"/>
              <a:gd name="connsiteY0" fmla="*/ 0 h 6179572"/>
              <a:gd name="connsiteX1" fmla="*/ 4416726 w 4416726"/>
              <a:gd name="connsiteY1" fmla="*/ 0 h 6179572"/>
              <a:gd name="connsiteX2" fmla="*/ 4416726 w 4416726"/>
              <a:gd name="connsiteY2" fmla="*/ 6179572 h 6179572"/>
              <a:gd name="connsiteX3" fmla="*/ 0 w 4416726"/>
              <a:gd name="connsiteY3" fmla="*/ 6179572 h 6179572"/>
            </a:gdLst>
            <a:ahLst/>
            <a:cxnLst>
              <a:cxn ang="0">
                <a:pos x="connsiteX0" y="connsiteY0"/>
              </a:cxn>
              <a:cxn ang="0">
                <a:pos x="connsiteX1" y="connsiteY1"/>
              </a:cxn>
              <a:cxn ang="0">
                <a:pos x="connsiteX2" y="connsiteY2"/>
              </a:cxn>
              <a:cxn ang="0">
                <a:pos x="connsiteX3" y="connsiteY3"/>
              </a:cxn>
            </a:cxnLst>
            <a:rect l="l" t="t" r="r" b="b"/>
            <a:pathLst>
              <a:path w="4416726" h="6179572">
                <a:moveTo>
                  <a:pt x="0" y="0"/>
                </a:moveTo>
                <a:lnTo>
                  <a:pt x="4416726" y="0"/>
                </a:lnTo>
                <a:lnTo>
                  <a:pt x="4416726" y="6179572"/>
                </a:lnTo>
                <a:lnTo>
                  <a:pt x="0" y="6179572"/>
                </a:lnTo>
                <a:close/>
              </a:path>
            </a:pathLst>
          </a:custGeom>
        </p:spPr>
        <p:txBody>
          <a:bodyPr wrap="square">
            <a:noAutofit/>
          </a:bodyPr>
          <a:lstStyle>
            <a:lvl1pPr>
              <a:defRPr sz="900">
                <a:latin typeface="#9Slide03 Quicksand" panose="00000500000000000000" pitchFamily="2" charset="0"/>
              </a:defRPr>
            </a:lvl1pPr>
          </a:lstStyle>
          <a:p>
            <a:endParaRPr lang="en-US"/>
          </a:p>
        </p:txBody>
      </p:sp>
    </p:spTree>
    <p:extLst>
      <p:ext uri="{BB962C8B-B14F-4D97-AF65-F5344CB8AC3E}">
        <p14:creationId xmlns:p14="http://schemas.microsoft.com/office/powerpoint/2010/main" val="14929002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14:presetBounceEnd="73333">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14:bounceEnd="73333">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3333">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1793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nchor="ct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24466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vi-VN"/>
              <a:t>Bấm để sửa kiểu tiêu đề Bản cái</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204667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B36A661A-3546-448C-90F8-321A9DCED7C4}"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351286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B36A661A-3546-448C-90F8-321A9DCED7C4}" type="datetimeFigureOut">
              <a:rPr lang="vi-VN" smtClean="0"/>
              <a:t>15/11/2023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232513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B36A661A-3546-448C-90F8-321A9DCED7C4}" type="datetimeFigureOut">
              <a:rPr lang="vi-VN" smtClean="0"/>
              <a:t>15/11/2023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417756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6A661A-3546-448C-90F8-321A9DCED7C4}" type="datetimeFigureOut">
              <a:rPr lang="vi-VN" smtClean="0"/>
              <a:t>15/11/2023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17251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vi-VN"/>
              <a:t>Bấm để sửa kiểu tiêu đề Bản cái</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B36A661A-3546-448C-90F8-321A9DCED7C4}"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89323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vi-VN"/>
              <a:t>Bấm để sửa kiểu tiêu đề Bản cái</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B36A661A-3546-448C-90F8-321A9DCED7C4}"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t>‹#›</a:t>
            </a:fld>
            <a:endParaRPr lang="vi-VN"/>
          </a:p>
        </p:txBody>
      </p:sp>
    </p:spTree>
    <p:extLst>
      <p:ext uri="{BB962C8B-B14F-4D97-AF65-F5344CB8AC3E}">
        <p14:creationId xmlns:p14="http://schemas.microsoft.com/office/powerpoint/2010/main" val="424945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10A8C0C-7743-4173-B0BE-8D072957052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6A661A-3546-448C-90F8-321A9DCED7C4}" type="datetimeFigureOut">
              <a:rPr lang="vi-VN" smtClean="0"/>
              <a:t>15/11/2023</a:t>
            </a:fld>
            <a:endParaRPr lang="vi-V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vi-V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60B538-BEDC-46D7-A468-289CAA484A0F}" type="slidenum">
              <a:rPr lang="vi-VN" smtClean="0"/>
              <a:t>‹#›</a:t>
            </a:fld>
            <a:endParaRPr lang="vi-VN"/>
          </a:p>
        </p:txBody>
      </p:sp>
    </p:spTree>
    <p:extLst>
      <p:ext uri="{BB962C8B-B14F-4D97-AF65-F5344CB8AC3E}">
        <p14:creationId xmlns:p14="http://schemas.microsoft.com/office/powerpoint/2010/main" val="7151062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226609" y="1580506"/>
            <a:ext cx="7866321" cy="1908408"/>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GDCD 6</a:t>
            </a:r>
          </a:p>
          <a:p>
            <a:pPr algn="ctr"/>
            <a:endParaRPr lang="en-US" sz="1400"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1:</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2: TỰ HÀO VỀ TRUYỀN THỐNG GIA ĐÌNH, </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DÒNG HỌ</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9" y="239536"/>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4"/>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latin typeface="Times New Roman" panose="02020603050405020304" pitchFamily="18" charset="0"/>
                <a:cs typeface="Times New Roman" panose="02020603050405020304" pitchFamily="18" charset="0"/>
              </a:rPr>
              <a:t>TRƯỜNG THCS LONG BIÊN</a:t>
            </a:r>
            <a:endParaRPr lang="en-VN" sz="3000" b="1" dirty="0">
              <a:ln w="38100">
                <a:no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9Slide.vn 4">
            <a:extLst>
              <a:ext uri="{FF2B5EF4-FFF2-40B4-BE49-F238E27FC236}">
                <a16:creationId xmlns:a16="http://schemas.microsoft.com/office/drawing/2014/main" id="{0AFA95D5-3FAD-4564-B750-1F9A41D2CFBB}"/>
              </a:ext>
            </a:extLst>
          </p:cNvPr>
          <p:cNvGrpSpPr/>
          <p:nvPr/>
        </p:nvGrpSpPr>
        <p:grpSpPr>
          <a:xfrm rot="20447686">
            <a:off x="3983702" y="3713079"/>
            <a:ext cx="501097" cy="493183"/>
            <a:chOff x="3850186" y="2821319"/>
            <a:chExt cx="501097" cy="493183"/>
          </a:xfrm>
        </p:grpSpPr>
        <p:sp>
          <p:nvSpPr>
            <p:cNvPr id="33" name="9Slide.vn 5">
              <a:extLst>
                <a:ext uri="{FF2B5EF4-FFF2-40B4-BE49-F238E27FC236}">
                  <a16:creationId xmlns:a16="http://schemas.microsoft.com/office/drawing/2014/main" id="{D546021E-6AD4-4BD1-9094-AB0CB2042186}"/>
                </a:ext>
              </a:extLst>
            </p:cNvPr>
            <p:cNvSpPr>
              <a:spLocks/>
            </p:cNvSpPr>
            <p:nvPr/>
          </p:nvSpPr>
          <p:spPr bwMode="auto">
            <a:xfrm>
              <a:off x="3960955" y="2939999"/>
              <a:ext cx="390328" cy="374503"/>
            </a:xfrm>
            <a:custGeom>
              <a:avLst/>
              <a:gdLst>
                <a:gd name="T0" fmla="*/ 1 w 86"/>
                <a:gd name="T1" fmla="*/ 4 h 83"/>
                <a:gd name="T2" fmla="*/ 44 w 86"/>
                <a:gd name="T3" fmla="*/ 36 h 83"/>
                <a:gd name="T4" fmla="*/ 59 w 86"/>
                <a:gd name="T5" fmla="*/ 52 h 83"/>
                <a:gd name="T6" fmla="*/ 77 w 86"/>
                <a:gd name="T7" fmla="*/ 76 h 83"/>
                <a:gd name="T8" fmla="*/ 82 w 86"/>
                <a:gd name="T9" fmla="*/ 75 h 83"/>
                <a:gd name="T10" fmla="*/ 81 w 86"/>
                <a:gd name="T11" fmla="*/ 75 h 83"/>
                <a:gd name="T12" fmla="*/ 76 w 86"/>
                <a:gd name="T13" fmla="*/ 77 h 83"/>
                <a:gd name="T14" fmla="*/ 76 w 86"/>
                <a:gd name="T15" fmla="*/ 78 h 83"/>
                <a:gd name="T16" fmla="*/ 79 w 86"/>
                <a:gd name="T17" fmla="*/ 82 h 83"/>
                <a:gd name="T18" fmla="*/ 80 w 86"/>
                <a:gd name="T19" fmla="*/ 82 h 83"/>
                <a:gd name="T20" fmla="*/ 86 w 86"/>
                <a:gd name="T21" fmla="*/ 78 h 83"/>
                <a:gd name="T22" fmla="*/ 54 w 86"/>
                <a:gd name="T23" fmla="*/ 33 h 83"/>
                <a:gd name="T24" fmla="*/ 3 w 86"/>
                <a:gd name="T25" fmla="*/ 0 h 83"/>
                <a:gd name="T26" fmla="*/ 1 w 86"/>
                <a:gd name="T27"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83">
                  <a:moveTo>
                    <a:pt x="1" y="4"/>
                  </a:moveTo>
                  <a:cubicBezTo>
                    <a:pt x="16" y="14"/>
                    <a:pt x="31" y="23"/>
                    <a:pt x="44" y="36"/>
                  </a:cubicBezTo>
                  <a:cubicBezTo>
                    <a:pt x="49" y="41"/>
                    <a:pt x="54" y="46"/>
                    <a:pt x="59" y="52"/>
                  </a:cubicBezTo>
                  <a:cubicBezTo>
                    <a:pt x="59" y="53"/>
                    <a:pt x="77" y="76"/>
                    <a:pt x="77" y="76"/>
                  </a:cubicBezTo>
                  <a:cubicBezTo>
                    <a:pt x="79" y="76"/>
                    <a:pt x="80" y="75"/>
                    <a:pt x="82" y="75"/>
                  </a:cubicBezTo>
                  <a:cubicBezTo>
                    <a:pt x="82" y="75"/>
                    <a:pt x="81" y="75"/>
                    <a:pt x="81" y="75"/>
                  </a:cubicBezTo>
                  <a:cubicBezTo>
                    <a:pt x="79" y="74"/>
                    <a:pt x="76" y="75"/>
                    <a:pt x="76" y="77"/>
                  </a:cubicBezTo>
                  <a:cubicBezTo>
                    <a:pt x="76" y="78"/>
                    <a:pt x="76" y="78"/>
                    <a:pt x="76" y="78"/>
                  </a:cubicBezTo>
                  <a:cubicBezTo>
                    <a:pt x="77" y="80"/>
                    <a:pt x="77" y="81"/>
                    <a:pt x="79" y="82"/>
                  </a:cubicBezTo>
                  <a:cubicBezTo>
                    <a:pt x="79" y="82"/>
                    <a:pt x="80" y="82"/>
                    <a:pt x="80" y="82"/>
                  </a:cubicBezTo>
                  <a:cubicBezTo>
                    <a:pt x="83" y="83"/>
                    <a:pt x="86" y="81"/>
                    <a:pt x="86" y="78"/>
                  </a:cubicBezTo>
                  <a:cubicBezTo>
                    <a:pt x="86" y="63"/>
                    <a:pt x="64" y="42"/>
                    <a:pt x="54" y="33"/>
                  </a:cubicBezTo>
                  <a:cubicBezTo>
                    <a:pt x="39" y="19"/>
                    <a:pt x="22" y="7"/>
                    <a:pt x="3" y="0"/>
                  </a:cubicBezTo>
                  <a:cubicBezTo>
                    <a:pt x="1" y="0"/>
                    <a:pt x="0" y="3"/>
                    <a:pt x="1" y="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9Slide03 Quicksand" panose="00000500000000000000" pitchFamily="2" charset="0"/>
              </a:endParaRPr>
            </a:p>
          </p:txBody>
        </p:sp>
        <p:sp>
          <p:nvSpPr>
            <p:cNvPr id="34" name="9Slide.vn 6">
              <a:extLst>
                <a:ext uri="{FF2B5EF4-FFF2-40B4-BE49-F238E27FC236}">
                  <a16:creationId xmlns:a16="http://schemas.microsoft.com/office/drawing/2014/main" id="{C69A389E-F6DB-4291-9806-5D6D3CE1A05F}"/>
                </a:ext>
              </a:extLst>
            </p:cNvPr>
            <p:cNvSpPr>
              <a:spLocks/>
            </p:cNvSpPr>
            <p:nvPr/>
          </p:nvSpPr>
          <p:spPr bwMode="auto">
            <a:xfrm>
              <a:off x="3850186" y="2821319"/>
              <a:ext cx="234725" cy="321756"/>
            </a:xfrm>
            <a:custGeom>
              <a:avLst/>
              <a:gdLst>
                <a:gd name="T0" fmla="*/ 20 w 52"/>
                <a:gd name="T1" fmla="*/ 61 h 71"/>
                <a:gd name="T2" fmla="*/ 17 w 52"/>
                <a:gd name="T3" fmla="*/ 63 h 71"/>
                <a:gd name="T4" fmla="*/ 23 w 52"/>
                <a:gd name="T5" fmla="*/ 65 h 71"/>
                <a:gd name="T6" fmla="*/ 15 w 52"/>
                <a:gd name="T7" fmla="*/ 22 h 71"/>
                <a:gd name="T8" fmla="*/ 35 w 52"/>
                <a:gd name="T9" fmla="*/ 15 h 71"/>
                <a:gd name="T10" fmla="*/ 51 w 52"/>
                <a:gd name="T11" fmla="*/ 6 h 71"/>
                <a:gd name="T12" fmla="*/ 50 w 52"/>
                <a:gd name="T13" fmla="*/ 2 h 71"/>
                <a:gd name="T14" fmla="*/ 21 w 52"/>
                <a:gd name="T15" fmla="*/ 10 h 71"/>
                <a:gd name="T16" fmla="*/ 3 w 52"/>
                <a:gd name="T17" fmla="*/ 18 h 71"/>
                <a:gd name="T18" fmla="*/ 4 w 52"/>
                <a:gd name="T19" fmla="*/ 38 h 71"/>
                <a:gd name="T20" fmla="*/ 17 w 52"/>
                <a:gd name="T21" fmla="*/ 67 h 71"/>
                <a:gd name="T22" fmla="*/ 22 w 52"/>
                <a:gd name="T23" fmla="*/ 63 h 71"/>
                <a:gd name="T24" fmla="*/ 20 w 52"/>
                <a:gd name="T25" fmla="*/ 61 h 71"/>
                <a:gd name="T26" fmla="*/ 20 w 52"/>
                <a:gd name="T27"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71">
                  <a:moveTo>
                    <a:pt x="20" y="61"/>
                  </a:moveTo>
                  <a:cubicBezTo>
                    <a:pt x="19" y="62"/>
                    <a:pt x="18" y="63"/>
                    <a:pt x="17" y="63"/>
                  </a:cubicBezTo>
                  <a:cubicBezTo>
                    <a:pt x="19" y="64"/>
                    <a:pt x="21" y="64"/>
                    <a:pt x="23" y="65"/>
                  </a:cubicBezTo>
                  <a:cubicBezTo>
                    <a:pt x="21" y="56"/>
                    <a:pt x="6" y="30"/>
                    <a:pt x="15" y="22"/>
                  </a:cubicBezTo>
                  <a:cubicBezTo>
                    <a:pt x="19" y="18"/>
                    <a:pt x="29" y="17"/>
                    <a:pt x="35" y="15"/>
                  </a:cubicBezTo>
                  <a:cubicBezTo>
                    <a:pt x="42" y="12"/>
                    <a:pt x="46" y="11"/>
                    <a:pt x="51" y="6"/>
                  </a:cubicBezTo>
                  <a:cubicBezTo>
                    <a:pt x="52" y="5"/>
                    <a:pt x="52" y="2"/>
                    <a:pt x="50" y="2"/>
                  </a:cubicBezTo>
                  <a:cubicBezTo>
                    <a:pt x="40" y="0"/>
                    <a:pt x="30" y="6"/>
                    <a:pt x="21" y="10"/>
                  </a:cubicBezTo>
                  <a:cubicBezTo>
                    <a:pt x="16" y="12"/>
                    <a:pt x="6" y="13"/>
                    <a:pt x="3" y="18"/>
                  </a:cubicBezTo>
                  <a:cubicBezTo>
                    <a:pt x="0" y="23"/>
                    <a:pt x="3" y="33"/>
                    <a:pt x="4" y="38"/>
                  </a:cubicBezTo>
                  <a:cubicBezTo>
                    <a:pt x="7" y="48"/>
                    <a:pt x="10" y="59"/>
                    <a:pt x="17" y="67"/>
                  </a:cubicBezTo>
                  <a:cubicBezTo>
                    <a:pt x="19" y="71"/>
                    <a:pt x="25" y="67"/>
                    <a:pt x="22" y="63"/>
                  </a:cubicBezTo>
                  <a:cubicBezTo>
                    <a:pt x="21" y="63"/>
                    <a:pt x="21" y="62"/>
                    <a:pt x="20" y="61"/>
                  </a:cubicBezTo>
                  <a:cubicBezTo>
                    <a:pt x="20" y="61"/>
                    <a:pt x="20" y="61"/>
                    <a:pt x="20" y="6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9Slide03 Quicksand" panose="00000500000000000000" pitchFamily="2" charset="0"/>
              </a:endParaRPr>
            </a:p>
          </p:txBody>
        </p:sp>
      </p:grpSp>
      <p:grpSp>
        <p:nvGrpSpPr>
          <p:cNvPr id="35" name="9Slide.vn 7">
            <a:extLst>
              <a:ext uri="{FF2B5EF4-FFF2-40B4-BE49-F238E27FC236}">
                <a16:creationId xmlns:a16="http://schemas.microsoft.com/office/drawing/2014/main" id="{105F7D7F-518B-49FA-9EE4-796724DEC285}"/>
              </a:ext>
            </a:extLst>
          </p:cNvPr>
          <p:cNvGrpSpPr/>
          <p:nvPr/>
        </p:nvGrpSpPr>
        <p:grpSpPr>
          <a:xfrm rot="1152314" flipH="1">
            <a:off x="8098501" y="4970379"/>
            <a:ext cx="501097" cy="493183"/>
            <a:chOff x="3850186" y="2821319"/>
            <a:chExt cx="501097" cy="493183"/>
          </a:xfrm>
        </p:grpSpPr>
        <p:sp>
          <p:nvSpPr>
            <p:cNvPr id="36" name="9Slide.vn 8">
              <a:extLst>
                <a:ext uri="{FF2B5EF4-FFF2-40B4-BE49-F238E27FC236}">
                  <a16:creationId xmlns:a16="http://schemas.microsoft.com/office/drawing/2014/main" id="{AD24580B-53DF-414F-9873-83431C620BB8}"/>
                </a:ext>
              </a:extLst>
            </p:cNvPr>
            <p:cNvSpPr>
              <a:spLocks/>
            </p:cNvSpPr>
            <p:nvPr/>
          </p:nvSpPr>
          <p:spPr bwMode="auto">
            <a:xfrm>
              <a:off x="3960955" y="2939999"/>
              <a:ext cx="390328" cy="374503"/>
            </a:xfrm>
            <a:custGeom>
              <a:avLst/>
              <a:gdLst>
                <a:gd name="T0" fmla="*/ 1 w 86"/>
                <a:gd name="T1" fmla="*/ 4 h 83"/>
                <a:gd name="T2" fmla="*/ 44 w 86"/>
                <a:gd name="T3" fmla="*/ 36 h 83"/>
                <a:gd name="T4" fmla="*/ 59 w 86"/>
                <a:gd name="T5" fmla="*/ 52 h 83"/>
                <a:gd name="T6" fmla="*/ 77 w 86"/>
                <a:gd name="T7" fmla="*/ 76 h 83"/>
                <a:gd name="T8" fmla="*/ 82 w 86"/>
                <a:gd name="T9" fmla="*/ 75 h 83"/>
                <a:gd name="T10" fmla="*/ 81 w 86"/>
                <a:gd name="T11" fmla="*/ 75 h 83"/>
                <a:gd name="T12" fmla="*/ 76 w 86"/>
                <a:gd name="T13" fmla="*/ 77 h 83"/>
                <a:gd name="T14" fmla="*/ 76 w 86"/>
                <a:gd name="T15" fmla="*/ 78 h 83"/>
                <a:gd name="T16" fmla="*/ 79 w 86"/>
                <a:gd name="T17" fmla="*/ 82 h 83"/>
                <a:gd name="T18" fmla="*/ 80 w 86"/>
                <a:gd name="T19" fmla="*/ 82 h 83"/>
                <a:gd name="T20" fmla="*/ 86 w 86"/>
                <a:gd name="T21" fmla="*/ 78 h 83"/>
                <a:gd name="T22" fmla="*/ 54 w 86"/>
                <a:gd name="T23" fmla="*/ 33 h 83"/>
                <a:gd name="T24" fmla="*/ 3 w 86"/>
                <a:gd name="T25" fmla="*/ 0 h 83"/>
                <a:gd name="T26" fmla="*/ 1 w 86"/>
                <a:gd name="T27"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83">
                  <a:moveTo>
                    <a:pt x="1" y="4"/>
                  </a:moveTo>
                  <a:cubicBezTo>
                    <a:pt x="16" y="14"/>
                    <a:pt x="31" y="23"/>
                    <a:pt x="44" y="36"/>
                  </a:cubicBezTo>
                  <a:cubicBezTo>
                    <a:pt x="49" y="41"/>
                    <a:pt x="54" y="46"/>
                    <a:pt x="59" y="52"/>
                  </a:cubicBezTo>
                  <a:cubicBezTo>
                    <a:pt x="59" y="53"/>
                    <a:pt x="77" y="76"/>
                    <a:pt x="77" y="76"/>
                  </a:cubicBezTo>
                  <a:cubicBezTo>
                    <a:pt x="79" y="76"/>
                    <a:pt x="80" y="75"/>
                    <a:pt x="82" y="75"/>
                  </a:cubicBezTo>
                  <a:cubicBezTo>
                    <a:pt x="82" y="75"/>
                    <a:pt x="81" y="75"/>
                    <a:pt x="81" y="75"/>
                  </a:cubicBezTo>
                  <a:cubicBezTo>
                    <a:pt x="79" y="74"/>
                    <a:pt x="76" y="75"/>
                    <a:pt x="76" y="77"/>
                  </a:cubicBezTo>
                  <a:cubicBezTo>
                    <a:pt x="76" y="78"/>
                    <a:pt x="76" y="78"/>
                    <a:pt x="76" y="78"/>
                  </a:cubicBezTo>
                  <a:cubicBezTo>
                    <a:pt x="77" y="80"/>
                    <a:pt x="77" y="81"/>
                    <a:pt x="79" y="82"/>
                  </a:cubicBezTo>
                  <a:cubicBezTo>
                    <a:pt x="79" y="82"/>
                    <a:pt x="80" y="82"/>
                    <a:pt x="80" y="82"/>
                  </a:cubicBezTo>
                  <a:cubicBezTo>
                    <a:pt x="83" y="83"/>
                    <a:pt x="86" y="81"/>
                    <a:pt x="86" y="78"/>
                  </a:cubicBezTo>
                  <a:cubicBezTo>
                    <a:pt x="86" y="63"/>
                    <a:pt x="64" y="42"/>
                    <a:pt x="54" y="33"/>
                  </a:cubicBezTo>
                  <a:cubicBezTo>
                    <a:pt x="39" y="19"/>
                    <a:pt x="22" y="7"/>
                    <a:pt x="3" y="0"/>
                  </a:cubicBezTo>
                  <a:cubicBezTo>
                    <a:pt x="1" y="0"/>
                    <a:pt x="0" y="3"/>
                    <a:pt x="1" y="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9Slide03 Quicksand" panose="00000500000000000000" pitchFamily="2" charset="0"/>
              </a:endParaRPr>
            </a:p>
          </p:txBody>
        </p:sp>
        <p:sp>
          <p:nvSpPr>
            <p:cNvPr id="37" name="9Slide.vn 9">
              <a:extLst>
                <a:ext uri="{FF2B5EF4-FFF2-40B4-BE49-F238E27FC236}">
                  <a16:creationId xmlns:a16="http://schemas.microsoft.com/office/drawing/2014/main" id="{240A373B-E4A1-4FEC-AE85-9C7687E2EA7A}"/>
                </a:ext>
              </a:extLst>
            </p:cNvPr>
            <p:cNvSpPr>
              <a:spLocks/>
            </p:cNvSpPr>
            <p:nvPr/>
          </p:nvSpPr>
          <p:spPr bwMode="auto">
            <a:xfrm>
              <a:off x="3850186" y="2821319"/>
              <a:ext cx="234725" cy="321756"/>
            </a:xfrm>
            <a:custGeom>
              <a:avLst/>
              <a:gdLst>
                <a:gd name="T0" fmla="*/ 20 w 52"/>
                <a:gd name="T1" fmla="*/ 61 h 71"/>
                <a:gd name="T2" fmla="*/ 17 w 52"/>
                <a:gd name="T3" fmla="*/ 63 h 71"/>
                <a:gd name="T4" fmla="*/ 23 w 52"/>
                <a:gd name="T5" fmla="*/ 65 h 71"/>
                <a:gd name="T6" fmla="*/ 15 w 52"/>
                <a:gd name="T7" fmla="*/ 22 h 71"/>
                <a:gd name="T8" fmla="*/ 35 w 52"/>
                <a:gd name="T9" fmla="*/ 15 h 71"/>
                <a:gd name="T10" fmla="*/ 51 w 52"/>
                <a:gd name="T11" fmla="*/ 6 h 71"/>
                <a:gd name="T12" fmla="*/ 50 w 52"/>
                <a:gd name="T13" fmla="*/ 2 h 71"/>
                <a:gd name="T14" fmla="*/ 21 w 52"/>
                <a:gd name="T15" fmla="*/ 10 h 71"/>
                <a:gd name="T16" fmla="*/ 3 w 52"/>
                <a:gd name="T17" fmla="*/ 18 h 71"/>
                <a:gd name="T18" fmla="*/ 4 w 52"/>
                <a:gd name="T19" fmla="*/ 38 h 71"/>
                <a:gd name="T20" fmla="*/ 17 w 52"/>
                <a:gd name="T21" fmla="*/ 67 h 71"/>
                <a:gd name="T22" fmla="*/ 22 w 52"/>
                <a:gd name="T23" fmla="*/ 63 h 71"/>
                <a:gd name="T24" fmla="*/ 20 w 52"/>
                <a:gd name="T25" fmla="*/ 61 h 71"/>
                <a:gd name="T26" fmla="*/ 20 w 52"/>
                <a:gd name="T27"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71">
                  <a:moveTo>
                    <a:pt x="20" y="61"/>
                  </a:moveTo>
                  <a:cubicBezTo>
                    <a:pt x="19" y="62"/>
                    <a:pt x="18" y="63"/>
                    <a:pt x="17" y="63"/>
                  </a:cubicBezTo>
                  <a:cubicBezTo>
                    <a:pt x="19" y="64"/>
                    <a:pt x="21" y="64"/>
                    <a:pt x="23" y="65"/>
                  </a:cubicBezTo>
                  <a:cubicBezTo>
                    <a:pt x="21" y="56"/>
                    <a:pt x="6" y="30"/>
                    <a:pt x="15" y="22"/>
                  </a:cubicBezTo>
                  <a:cubicBezTo>
                    <a:pt x="19" y="18"/>
                    <a:pt x="29" y="17"/>
                    <a:pt x="35" y="15"/>
                  </a:cubicBezTo>
                  <a:cubicBezTo>
                    <a:pt x="42" y="12"/>
                    <a:pt x="46" y="11"/>
                    <a:pt x="51" y="6"/>
                  </a:cubicBezTo>
                  <a:cubicBezTo>
                    <a:pt x="52" y="5"/>
                    <a:pt x="52" y="2"/>
                    <a:pt x="50" y="2"/>
                  </a:cubicBezTo>
                  <a:cubicBezTo>
                    <a:pt x="40" y="0"/>
                    <a:pt x="30" y="6"/>
                    <a:pt x="21" y="10"/>
                  </a:cubicBezTo>
                  <a:cubicBezTo>
                    <a:pt x="16" y="12"/>
                    <a:pt x="6" y="13"/>
                    <a:pt x="3" y="18"/>
                  </a:cubicBezTo>
                  <a:cubicBezTo>
                    <a:pt x="0" y="23"/>
                    <a:pt x="3" y="33"/>
                    <a:pt x="4" y="38"/>
                  </a:cubicBezTo>
                  <a:cubicBezTo>
                    <a:pt x="7" y="48"/>
                    <a:pt x="10" y="59"/>
                    <a:pt x="17" y="67"/>
                  </a:cubicBezTo>
                  <a:cubicBezTo>
                    <a:pt x="19" y="71"/>
                    <a:pt x="25" y="67"/>
                    <a:pt x="22" y="63"/>
                  </a:cubicBezTo>
                  <a:cubicBezTo>
                    <a:pt x="21" y="63"/>
                    <a:pt x="21" y="62"/>
                    <a:pt x="20" y="61"/>
                  </a:cubicBezTo>
                  <a:cubicBezTo>
                    <a:pt x="20" y="61"/>
                    <a:pt x="20" y="61"/>
                    <a:pt x="20" y="6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9Slide03 Quicksand" panose="00000500000000000000" pitchFamily="2" charset="0"/>
              </a:endParaRPr>
            </a:p>
          </p:txBody>
        </p:sp>
      </p:grpSp>
      <p:sp>
        <p:nvSpPr>
          <p:cNvPr id="44" name="9Slide.vn 15">
            <a:extLst>
              <a:ext uri="{FF2B5EF4-FFF2-40B4-BE49-F238E27FC236}">
                <a16:creationId xmlns:a16="http://schemas.microsoft.com/office/drawing/2014/main" id="{4D4929FE-C43D-47A0-AF0E-7A9671F91A15}"/>
              </a:ext>
            </a:extLst>
          </p:cNvPr>
          <p:cNvSpPr/>
          <p:nvPr/>
        </p:nvSpPr>
        <p:spPr>
          <a:xfrm>
            <a:off x="8666771" y="4321337"/>
            <a:ext cx="3525229" cy="1602105"/>
          </a:xfrm>
          <a:prstGeom prst="rect">
            <a:avLst/>
          </a:prstGeom>
        </p:spPr>
        <p:txBody>
          <a:bodyPr wrap="square">
            <a:spAutoFit/>
          </a:bodyPr>
          <a:lstStyle/>
          <a:p>
            <a:pPr>
              <a:lnSpc>
                <a:spcPct val="120000"/>
              </a:lnSpc>
            </a:pPr>
            <a:r>
              <a:rPr lang="en-US" sz="2800" b="1">
                <a:solidFill>
                  <a:schemeClr val="tx1">
                    <a:lumMod val="65000"/>
                    <a:lumOff val="35000"/>
                  </a:schemeClr>
                </a:solidFill>
                <a:latin typeface="#9Slide03 Quicksand" panose="00000500000000000000" pitchFamily="2" charset="0"/>
                <a:cs typeface="Segoe UI Light" panose="020B0502040204020203" pitchFamily="34" charset="0"/>
              </a:rPr>
              <a:t>Đọc trước kiến thức bài 2: Yêu thương con người</a:t>
            </a:r>
            <a:endParaRPr lang="en-US" sz="2800" b="1" dirty="0">
              <a:solidFill>
                <a:schemeClr val="tx1">
                  <a:lumMod val="65000"/>
                  <a:lumOff val="35000"/>
                </a:schemeClr>
              </a:solidFill>
              <a:latin typeface="#9Slide03 Quicksand" panose="00000500000000000000" pitchFamily="2" charset="0"/>
              <a:cs typeface="Segoe UI Light" panose="020B0502040204020203" pitchFamily="34" charset="0"/>
            </a:endParaRPr>
          </a:p>
        </p:txBody>
      </p:sp>
      <p:sp>
        <p:nvSpPr>
          <p:cNvPr id="54" name="9Slide.vn 19">
            <a:extLst>
              <a:ext uri="{FF2B5EF4-FFF2-40B4-BE49-F238E27FC236}">
                <a16:creationId xmlns:a16="http://schemas.microsoft.com/office/drawing/2014/main" id="{8E1350A3-5CC0-48D2-B18A-B577D7E73C34}"/>
              </a:ext>
            </a:extLst>
          </p:cNvPr>
          <p:cNvSpPr/>
          <p:nvPr/>
        </p:nvSpPr>
        <p:spPr>
          <a:xfrm>
            <a:off x="166256" y="3184457"/>
            <a:ext cx="3764194" cy="1368708"/>
          </a:xfrm>
          <a:prstGeom prst="rect">
            <a:avLst/>
          </a:prstGeom>
        </p:spPr>
        <p:txBody>
          <a:bodyPr wrap="square">
            <a:spAutoFit/>
          </a:bodyPr>
          <a:lstStyle/>
          <a:p>
            <a:pPr algn="r">
              <a:lnSpc>
                <a:spcPct val="120000"/>
              </a:lnSpc>
            </a:pPr>
            <a:r>
              <a:rPr lang="en-US" sz="3600" b="1">
                <a:solidFill>
                  <a:schemeClr val="tx1">
                    <a:lumMod val="65000"/>
                    <a:lumOff val="35000"/>
                  </a:schemeClr>
                </a:solidFill>
                <a:latin typeface="#9Slide03 Quicksand" panose="00000500000000000000" pitchFamily="2" charset="0"/>
                <a:cs typeface="Segoe UI Light" panose="020B0502040204020203" pitchFamily="34" charset="0"/>
              </a:rPr>
              <a:t>Ôn tập kiến thức đã học</a:t>
            </a:r>
            <a:endParaRPr lang="en-US" sz="3600" b="1" dirty="0">
              <a:solidFill>
                <a:schemeClr val="tx1">
                  <a:lumMod val="65000"/>
                  <a:lumOff val="35000"/>
                </a:schemeClr>
              </a:solidFill>
              <a:latin typeface="#9Slide03 Quicksand" panose="00000500000000000000" pitchFamily="2" charset="0"/>
              <a:cs typeface="Segoe UI Light" panose="020B0502040204020203" pitchFamily="34" charset="0"/>
            </a:endParaRPr>
          </a:p>
        </p:txBody>
      </p:sp>
      <p:grpSp>
        <p:nvGrpSpPr>
          <p:cNvPr id="58" name="9Slide.vn 20">
            <a:extLst>
              <a:ext uri="{FF2B5EF4-FFF2-40B4-BE49-F238E27FC236}">
                <a16:creationId xmlns:a16="http://schemas.microsoft.com/office/drawing/2014/main" id="{661545EE-8005-46DA-8485-F6ED977E218C}"/>
              </a:ext>
            </a:extLst>
          </p:cNvPr>
          <p:cNvGrpSpPr/>
          <p:nvPr/>
        </p:nvGrpSpPr>
        <p:grpSpPr>
          <a:xfrm>
            <a:off x="2843872" y="1516804"/>
            <a:ext cx="436558" cy="619176"/>
            <a:chOff x="4614382" y="1228387"/>
            <a:chExt cx="315954" cy="448122"/>
          </a:xfrm>
          <a:solidFill>
            <a:schemeClr val="accent1"/>
          </a:solidFill>
        </p:grpSpPr>
        <p:cxnSp>
          <p:nvCxnSpPr>
            <p:cNvPr id="59" name="9Slide.vn 21">
              <a:extLst>
                <a:ext uri="{FF2B5EF4-FFF2-40B4-BE49-F238E27FC236}">
                  <a16:creationId xmlns:a16="http://schemas.microsoft.com/office/drawing/2014/main" id="{85F12E10-C6B7-4D2F-A041-F80C7EB262E9}"/>
                </a:ext>
              </a:extLst>
            </p:cNvPr>
            <p:cNvCxnSpPr>
              <a:cxnSpLocks/>
            </p:cNvCxnSpPr>
            <p:nvPr/>
          </p:nvCxnSpPr>
          <p:spPr>
            <a:xfrm flipH="1" flipV="1">
              <a:off x="4704795" y="1307306"/>
              <a:ext cx="123186" cy="95726"/>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0" name="9Slide.vn 22">
              <a:extLst>
                <a:ext uri="{FF2B5EF4-FFF2-40B4-BE49-F238E27FC236}">
                  <a16:creationId xmlns:a16="http://schemas.microsoft.com/office/drawing/2014/main" id="{409EC0A8-56FF-41BF-A4D0-AAAE42A5C2CC}"/>
                </a:ext>
              </a:extLst>
            </p:cNvPr>
            <p:cNvCxnSpPr>
              <a:cxnSpLocks/>
            </p:cNvCxnSpPr>
            <p:nvPr/>
          </p:nvCxnSpPr>
          <p:spPr>
            <a:xfrm flipH="1" flipV="1">
              <a:off x="4902195" y="1228387"/>
              <a:ext cx="28141" cy="95727"/>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1" name="9Slide.vn 23">
              <a:extLst>
                <a:ext uri="{FF2B5EF4-FFF2-40B4-BE49-F238E27FC236}">
                  <a16:creationId xmlns:a16="http://schemas.microsoft.com/office/drawing/2014/main" id="{C67F21FA-A00E-4DC2-994A-EB84AA7D254D}"/>
                </a:ext>
              </a:extLst>
            </p:cNvPr>
            <p:cNvCxnSpPr>
              <a:cxnSpLocks/>
            </p:cNvCxnSpPr>
            <p:nvPr/>
          </p:nvCxnSpPr>
          <p:spPr>
            <a:xfrm flipH="1">
              <a:off x="4657097" y="1508812"/>
              <a:ext cx="95396" cy="0"/>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2" name="9Slide.vn 24">
              <a:extLst>
                <a:ext uri="{FF2B5EF4-FFF2-40B4-BE49-F238E27FC236}">
                  <a16:creationId xmlns:a16="http://schemas.microsoft.com/office/drawing/2014/main" id="{F0B907E0-3536-42DB-9455-7C62E1CB47D3}"/>
                </a:ext>
              </a:extLst>
            </p:cNvPr>
            <p:cNvCxnSpPr>
              <a:cxnSpLocks/>
            </p:cNvCxnSpPr>
            <p:nvPr/>
          </p:nvCxnSpPr>
          <p:spPr>
            <a:xfrm flipH="1">
              <a:off x="4614382" y="1632341"/>
              <a:ext cx="138111" cy="44168"/>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63" name="9Slide.vn 25">
            <a:extLst>
              <a:ext uri="{FF2B5EF4-FFF2-40B4-BE49-F238E27FC236}">
                <a16:creationId xmlns:a16="http://schemas.microsoft.com/office/drawing/2014/main" id="{BADB65A8-6E79-4C61-85B4-8B88F8FA030F}"/>
              </a:ext>
            </a:extLst>
          </p:cNvPr>
          <p:cNvSpPr txBox="1"/>
          <p:nvPr/>
        </p:nvSpPr>
        <p:spPr>
          <a:xfrm flipH="1">
            <a:off x="2632327" y="1373568"/>
            <a:ext cx="7190057" cy="1082027"/>
          </a:xfrm>
          <a:prstGeom prst="rect">
            <a:avLst/>
          </a:prstGeom>
          <a:noFill/>
        </p:spPr>
        <p:txBody>
          <a:bodyPr wrap="square" rtlCol="0">
            <a:spAutoFit/>
          </a:bodyPr>
          <a:lstStyle/>
          <a:p>
            <a:pPr algn="ctr">
              <a:lnSpc>
                <a:spcPct val="80000"/>
              </a:lnSpc>
            </a:pPr>
            <a:r>
              <a:rPr lang="en-US" sz="8000" b="1">
                <a:latin typeface="#9Slide03 Quicksand" panose="00000500000000000000" pitchFamily="2" charset="0"/>
                <a:cs typeface="Kalam" panose="02000000000000000000" pitchFamily="2" charset="0"/>
              </a:rPr>
              <a:t>DẶN DÒ</a:t>
            </a:r>
            <a:endParaRPr lang="en-US" sz="8000" b="1" dirty="0">
              <a:latin typeface="#9Slide03 Quicksand" panose="00000500000000000000" pitchFamily="2" charset="0"/>
              <a:cs typeface="Kalam" panose="02000000000000000000" pitchFamily="2" charset="0"/>
            </a:endParaRPr>
          </a:p>
        </p:txBody>
      </p:sp>
      <p:sp>
        <p:nvSpPr>
          <p:cNvPr id="64" name="9Slide.vn 26">
            <a:extLst>
              <a:ext uri="{FF2B5EF4-FFF2-40B4-BE49-F238E27FC236}">
                <a16:creationId xmlns:a16="http://schemas.microsoft.com/office/drawing/2014/main" id="{9330D914-1356-4E34-B535-CFE1BAC21669}"/>
              </a:ext>
            </a:extLst>
          </p:cNvPr>
          <p:cNvSpPr>
            <a:spLocks/>
          </p:cNvSpPr>
          <p:nvPr/>
        </p:nvSpPr>
        <p:spPr bwMode="auto">
          <a:xfrm>
            <a:off x="4456008" y="2538091"/>
            <a:ext cx="895300" cy="132708"/>
          </a:xfrm>
          <a:custGeom>
            <a:avLst/>
            <a:gdLst>
              <a:gd name="T0" fmla="*/ 851 w 931"/>
              <a:gd name="T1" fmla="*/ 61 h 138"/>
              <a:gd name="T2" fmla="*/ 750 w 931"/>
              <a:gd name="T3" fmla="*/ 55 h 138"/>
              <a:gd name="T4" fmla="*/ 694 w 931"/>
              <a:gd name="T5" fmla="*/ 5 h 138"/>
              <a:gd name="T6" fmla="*/ 678 w 931"/>
              <a:gd name="T7" fmla="*/ 14 h 138"/>
              <a:gd name="T8" fmla="*/ 643 w 931"/>
              <a:gd name="T9" fmla="*/ 44 h 138"/>
              <a:gd name="T10" fmla="*/ 589 w 931"/>
              <a:gd name="T11" fmla="*/ 83 h 138"/>
              <a:gd name="T12" fmla="*/ 573 w 931"/>
              <a:gd name="T13" fmla="*/ 98 h 138"/>
              <a:gd name="T14" fmla="*/ 536 w 931"/>
              <a:gd name="T15" fmla="*/ 64 h 138"/>
              <a:gd name="T16" fmla="*/ 484 w 931"/>
              <a:gd name="T17" fmla="*/ 18 h 138"/>
              <a:gd name="T18" fmla="*/ 460 w 931"/>
              <a:gd name="T19" fmla="*/ 2 h 138"/>
              <a:gd name="T20" fmla="*/ 447 w 931"/>
              <a:gd name="T21" fmla="*/ 9 h 138"/>
              <a:gd name="T22" fmla="*/ 390 w 931"/>
              <a:gd name="T23" fmla="*/ 51 h 138"/>
              <a:gd name="T24" fmla="*/ 338 w 931"/>
              <a:gd name="T25" fmla="*/ 99 h 138"/>
              <a:gd name="T26" fmla="*/ 253 w 931"/>
              <a:gd name="T27" fmla="*/ 16 h 138"/>
              <a:gd name="T28" fmla="*/ 246 w 931"/>
              <a:gd name="T29" fmla="*/ 2 h 138"/>
              <a:gd name="T30" fmla="*/ 233 w 931"/>
              <a:gd name="T31" fmla="*/ 0 h 138"/>
              <a:gd name="T32" fmla="*/ 166 w 931"/>
              <a:gd name="T33" fmla="*/ 50 h 138"/>
              <a:gd name="T34" fmla="*/ 135 w 931"/>
              <a:gd name="T35" fmla="*/ 74 h 138"/>
              <a:gd name="T36" fmla="*/ 115 w 931"/>
              <a:gd name="T37" fmla="*/ 68 h 138"/>
              <a:gd name="T38" fmla="*/ 78 w 931"/>
              <a:gd name="T39" fmla="*/ 33 h 138"/>
              <a:gd name="T40" fmla="*/ 33 w 931"/>
              <a:gd name="T41" fmla="*/ 7 h 138"/>
              <a:gd name="T42" fmla="*/ 13 w 931"/>
              <a:gd name="T43" fmla="*/ 0 h 138"/>
              <a:gd name="T44" fmla="*/ 0 w 931"/>
              <a:gd name="T45" fmla="*/ 9 h 138"/>
              <a:gd name="T46" fmla="*/ 2 w 931"/>
              <a:gd name="T47" fmla="*/ 24 h 138"/>
              <a:gd name="T48" fmla="*/ 37 w 931"/>
              <a:gd name="T49" fmla="*/ 46 h 138"/>
              <a:gd name="T50" fmla="*/ 67 w 931"/>
              <a:gd name="T51" fmla="*/ 68 h 138"/>
              <a:gd name="T52" fmla="*/ 113 w 931"/>
              <a:gd name="T53" fmla="*/ 118 h 138"/>
              <a:gd name="T54" fmla="*/ 120 w 931"/>
              <a:gd name="T55" fmla="*/ 123 h 138"/>
              <a:gd name="T56" fmla="*/ 137 w 931"/>
              <a:gd name="T57" fmla="*/ 116 h 138"/>
              <a:gd name="T58" fmla="*/ 140 w 931"/>
              <a:gd name="T59" fmla="*/ 109 h 138"/>
              <a:gd name="T60" fmla="*/ 187 w 931"/>
              <a:gd name="T61" fmla="*/ 75 h 138"/>
              <a:gd name="T62" fmla="*/ 233 w 931"/>
              <a:gd name="T63" fmla="*/ 40 h 138"/>
              <a:gd name="T64" fmla="*/ 301 w 931"/>
              <a:gd name="T65" fmla="*/ 112 h 138"/>
              <a:gd name="T66" fmla="*/ 333 w 931"/>
              <a:gd name="T67" fmla="*/ 133 h 138"/>
              <a:gd name="T68" fmla="*/ 347 w 931"/>
              <a:gd name="T69" fmla="*/ 125 h 138"/>
              <a:gd name="T70" fmla="*/ 377 w 931"/>
              <a:gd name="T71" fmla="*/ 105 h 138"/>
              <a:gd name="T72" fmla="*/ 432 w 931"/>
              <a:gd name="T73" fmla="*/ 61 h 138"/>
              <a:gd name="T74" fmla="*/ 482 w 931"/>
              <a:gd name="T75" fmla="*/ 61 h 138"/>
              <a:gd name="T76" fmla="*/ 528 w 931"/>
              <a:gd name="T77" fmla="*/ 103 h 138"/>
              <a:gd name="T78" fmla="*/ 543 w 931"/>
              <a:gd name="T79" fmla="*/ 118 h 138"/>
              <a:gd name="T80" fmla="*/ 552 w 931"/>
              <a:gd name="T81" fmla="*/ 131 h 138"/>
              <a:gd name="T82" fmla="*/ 558 w 931"/>
              <a:gd name="T83" fmla="*/ 134 h 138"/>
              <a:gd name="T84" fmla="*/ 573 w 931"/>
              <a:gd name="T85" fmla="*/ 134 h 138"/>
              <a:gd name="T86" fmla="*/ 580 w 931"/>
              <a:gd name="T87" fmla="*/ 129 h 138"/>
              <a:gd name="T88" fmla="*/ 589 w 931"/>
              <a:gd name="T89" fmla="*/ 122 h 138"/>
              <a:gd name="T90" fmla="*/ 632 w 931"/>
              <a:gd name="T91" fmla="*/ 94 h 138"/>
              <a:gd name="T92" fmla="*/ 693 w 931"/>
              <a:gd name="T93" fmla="*/ 44 h 138"/>
              <a:gd name="T94" fmla="*/ 739 w 931"/>
              <a:gd name="T95" fmla="*/ 90 h 138"/>
              <a:gd name="T96" fmla="*/ 792 w 931"/>
              <a:gd name="T97" fmla="*/ 138 h 138"/>
              <a:gd name="T98" fmla="*/ 813 w 931"/>
              <a:gd name="T99" fmla="*/ 129 h 138"/>
              <a:gd name="T100" fmla="*/ 872 w 931"/>
              <a:gd name="T101" fmla="*/ 90 h 138"/>
              <a:gd name="T102" fmla="*/ 925 w 931"/>
              <a:gd name="T103" fmla="*/ 42 h 138"/>
              <a:gd name="T104" fmla="*/ 929 w 931"/>
              <a:gd name="T105" fmla="*/ 26 h 138"/>
              <a:gd name="T106" fmla="*/ 914 w 931"/>
              <a:gd name="T107" fmla="*/ 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1" h="138">
                <a:moveTo>
                  <a:pt x="903" y="20"/>
                </a:moveTo>
                <a:lnTo>
                  <a:pt x="903" y="20"/>
                </a:lnTo>
                <a:lnTo>
                  <a:pt x="851" y="61"/>
                </a:lnTo>
                <a:lnTo>
                  <a:pt x="800" y="101"/>
                </a:lnTo>
                <a:lnTo>
                  <a:pt x="800" y="101"/>
                </a:lnTo>
                <a:lnTo>
                  <a:pt x="750" y="55"/>
                </a:lnTo>
                <a:lnTo>
                  <a:pt x="702" y="9"/>
                </a:lnTo>
                <a:lnTo>
                  <a:pt x="702" y="9"/>
                </a:lnTo>
                <a:lnTo>
                  <a:pt x="694" y="5"/>
                </a:lnTo>
                <a:lnTo>
                  <a:pt x="687" y="5"/>
                </a:lnTo>
                <a:lnTo>
                  <a:pt x="681" y="9"/>
                </a:lnTo>
                <a:lnTo>
                  <a:pt x="678" y="14"/>
                </a:lnTo>
                <a:lnTo>
                  <a:pt x="676" y="14"/>
                </a:lnTo>
                <a:lnTo>
                  <a:pt x="676" y="14"/>
                </a:lnTo>
                <a:lnTo>
                  <a:pt x="643" y="44"/>
                </a:lnTo>
                <a:lnTo>
                  <a:pt x="609" y="72"/>
                </a:lnTo>
                <a:lnTo>
                  <a:pt x="609" y="72"/>
                </a:lnTo>
                <a:lnTo>
                  <a:pt x="589" y="83"/>
                </a:lnTo>
                <a:lnTo>
                  <a:pt x="580" y="90"/>
                </a:lnTo>
                <a:lnTo>
                  <a:pt x="573" y="98"/>
                </a:lnTo>
                <a:lnTo>
                  <a:pt x="573" y="98"/>
                </a:lnTo>
                <a:lnTo>
                  <a:pt x="563" y="88"/>
                </a:lnTo>
                <a:lnTo>
                  <a:pt x="554" y="81"/>
                </a:lnTo>
                <a:lnTo>
                  <a:pt x="536" y="64"/>
                </a:lnTo>
                <a:lnTo>
                  <a:pt x="536" y="64"/>
                </a:lnTo>
                <a:lnTo>
                  <a:pt x="502" y="33"/>
                </a:lnTo>
                <a:lnTo>
                  <a:pt x="484" y="18"/>
                </a:lnTo>
                <a:lnTo>
                  <a:pt x="465" y="3"/>
                </a:lnTo>
                <a:lnTo>
                  <a:pt x="465" y="3"/>
                </a:lnTo>
                <a:lnTo>
                  <a:pt x="460" y="2"/>
                </a:lnTo>
                <a:lnTo>
                  <a:pt x="454" y="2"/>
                </a:lnTo>
                <a:lnTo>
                  <a:pt x="449" y="5"/>
                </a:lnTo>
                <a:lnTo>
                  <a:pt x="447" y="9"/>
                </a:lnTo>
                <a:lnTo>
                  <a:pt x="447" y="9"/>
                </a:lnTo>
                <a:lnTo>
                  <a:pt x="417" y="29"/>
                </a:lnTo>
                <a:lnTo>
                  <a:pt x="390" y="51"/>
                </a:lnTo>
                <a:lnTo>
                  <a:pt x="364" y="74"/>
                </a:lnTo>
                <a:lnTo>
                  <a:pt x="338" y="99"/>
                </a:lnTo>
                <a:lnTo>
                  <a:pt x="338" y="99"/>
                </a:lnTo>
                <a:lnTo>
                  <a:pt x="294" y="59"/>
                </a:lnTo>
                <a:lnTo>
                  <a:pt x="273" y="38"/>
                </a:lnTo>
                <a:lnTo>
                  <a:pt x="253" y="16"/>
                </a:lnTo>
                <a:lnTo>
                  <a:pt x="253" y="16"/>
                </a:lnTo>
                <a:lnTo>
                  <a:pt x="249" y="7"/>
                </a:lnTo>
                <a:lnTo>
                  <a:pt x="246" y="2"/>
                </a:lnTo>
                <a:lnTo>
                  <a:pt x="242" y="0"/>
                </a:lnTo>
                <a:lnTo>
                  <a:pt x="238" y="0"/>
                </a:lnTo>
                <a:lnTo>
                  <a:pt x="233" y="0"/>
                </a:lnTo>
                <a:lnTo>
                  <a:pt x="229" y="2"/>
                </a:lnTo>
                <a:lnTo>
                  <a:pt x="229" y="2"/>
                </a:lnTo>
                <a:lnTo>
                  <a:pt x="166" y="50"/>
                </a:lnTo>
                <a:lnTo>
                  <a:pt x="166" y="50"/>
                </a:lnTo>
                <a:lnTo>
                  <a:pt x="146" y="64"/>
                </a:lnTo>
                <a:lnTo>
                  <a:pt x="135" y="74"/>
                </a:lnTo>
                <a:lnTo>
                  <a:pt x="126" y="81"/>
                </a:lnTo>
                <a:lnTo>
                  <a:pt x="126" y="81"/>
                </a:lnTo>
                <a:lnTo>
                  <a:pt x="115" y="68"/>
                </a:lnTo>
                <a:lnTo>
                  <a:pt x="104" y="55"/>
                </a:lnTo>
                <a:lnTo>
                  <a:pt x="91" y="44"/>
                </a:lnTo>
                <a:lnTo>
                  <a:pt x="78" y="33"/>
                </a:lnTo>
                <a:lnTo>
                  <a:pt x="63" y="22"/>
                </a:lnTo>
                <a:lnTo>
                  <a:pt x="48" y="14"/>
                </a:lnTo>
                <a:lnTo>
                  <a:pt x="33" y="7"/>
                </a:lnTo>
                <a:lnTo>
                  <a:pt x="19" y="0"/>
                </a:lnTo>
                <a:lnTo>
                  <a:pt x="19" y="0"/>
                </a:lnTo>
                <a:lnTo>
                  <a:pt x="13" y="0"/>
                </a:lnTo>
                <a:lnTo>
                  <a:pt x="8" y="2"/>
                </a:lnTo>
                <a:lnTo>
                  <a:pt x="4" y="5"/>
                </a:lnTo>
                <a:lnTo>
                  <a:pt x="0" y="9"/>
                </a:lnTo>
                <a:lnTo>
                  <a:pt x="0" y="14"/>
                </a:lnTo>
                <a:lnTo>
                  <a:pt x="0" y="20"/>
                </a:lnTo>
                <a:lnTo>
                  <a:pt x="2" y="24"/>
                </a:lnTo>
                <a:lnTo>
                  <a:pt x="8" y="27"/>
                </a:lnTo>
                <a:lnTo>
                  <a:pt x="8" y="27"/>
                </a:lnTo>
                <a:lnTo>
                  <a:pt x="37" y="46"/>
                </a:lnTo>
                <a:lnTo>
                  <a:pt x="52" y="55"/>
                </a:lnTo>
                <a:lnTo>
                  <a:pt x="67" y="68"/>
                </a:lnTo>
                <a:lnTo>
                  <a:pt x="67" y="68"/>
                </a:lnTo>
                <a:lnTo>
                  <a:pt x="80" y="79"/>
                </a:lnTo>
                <a:lnTo>
                  <a:pt x="91" y="92"/>
                </a:lnTo>
                <a:lnTo>
                  <a:pt x="113" y="118"/>
                </a:lnTo>
                <a:lnTo>
                  <a:pt x="113" y="118"/>
                </a:lnTo>
                <a:lnTo>
                  <a:pt x="116" y="122"/>
                </a:lnTo>
                <a:lnTo>
                  <a:pt x="120" y="123"/>
                </a:lnTo>
                <a:lnTo>
                  <a:pt x="124" y="123"/>
                </a:lnTo>
                <a:lnTo>
                  <a:pt x="129" y="123"/>
                </a:lnTo>
                <a:lnTo>
                  <a:pt x="137" y="116"/>
                </a:lnTo>
                <a:lnTo>
                  <a:pt x="139" y="112"/>
                </a:lnTo>
                <a:lnTo>
                  <a:pt x="140" y="109"/>
                </a:lnTo>
                <a:lnTo>
                  <a:pt x="140" y="109"/>
                </a:lnTo>
                <a:lnTo>
                  <a:pt x="152" y="101"/>
                </a:lnTo>
                <a:lnTo>
                  <a:pt x="164" y="94"/>
                </a:lnTo>
                <a:lnTo>
                  <a:pt x="187" y="75"/>
                </a:lnTo>
                <a:lnTo>
                  <a:pt x="187" y="75"/>
                </a:lnTo>
                <a:lnTo>
                  <a:pt x="233" y="40"/>
                </a:lnTo>
                <a:lnTo>
                  <a:pt x="233" y="40"/>
                </a:lnTo>
                <a:lnTo>
                  <a:pt x="253" y="66"/>
                </a:lnTo>
                <a:lnTo>
                  <a:pt x="275" y="90"/>
                </a:lnTo>
                <a:lnTo>
                  <a:pt x="301" y="112"/>
                </a:lnTo>
                <a:lnTo>
                  <a:pt x="327" y="131"/>
                </a:lnTo>
                <a:lnTo>
                  <a:pt x="327" y="131"/>
                </a:lnTo>
                <a:lnTo>
                  <a:pt x="333" y="133"/>
                </a:lnTo>
                <a:lnTo>
                  <a:pt x="338" y="133"/>
                </a:lnTo>
                <a:lnTo>
                  <a:pt x="344" y="129"/>
                </a:lnTo>
                <a:lnTo>
                  <a:pt x="347" y="125"/>
                </a:lnTo>
                <a:lnTo>
                  <a:pt x="347" y="125"/>
                </a:lnTo>
                <a:lnTo>
                  <a:pt x="362" y="116"/>
                </a:lnTo>
                <a:lnTo>
                  <a:pt x="377" y="105"/>
                </a:lnTo>
                <a:lnTo>
                  <a:pt x="405" y="83"/>
                </a:lnTo>
                <a:lnTo>
                  <a:pt x="405" y="83"/>
                </a:lnTo>
                <a:lnTo>
                  <a:pt x="432" y="61"/>
                </a:lnTo>
                <a:lnTo>
                  <a:pt x="460" y="38"/>
                </a:lnTo>
                <a:lnTo>
                  <a:pt x="460" y="38"/>
                </a:lnTo>
                <a:lnTo>
                  <a:pt x="482" y="61"/>
                </a:lnTo>
                <a:lnTo>
                  <a:pt x="502" y="79"/>
                </a:lnTo>
                <a:lnTo>
                  <a:pt x="502" y="79"/>
                </a:lnTo>
                <a:lnTo>
                  <a:pt x="528" y="103"/>
                </a:lnTo>
                <a:lnTo>
                  <a:pt x="528" y="103"/>
                </a:lnTo>
                <a:lnTo>
                  <a:pt x="543" y="118"/>
                </a:lnTo>
                <a:lnTo>
                  <a:pt x="543" y="118"/>
                </a:lnTo>
                <a:lnTo>
                  <a:pt x="549" y="123"/>
                </a:lnTo>
                <a:lnTo>
                  <a:pt x="549" y="123"/>
                </a:lnTo>
                <a:lnTo>
                  <a:pt x="552" y="131"/>
                </a:lnTo>
                <a:lnTo>
                  <a:pt x="554" y="131"/>
                </a:lnTo>
                <a:lnTo>
                  <a:pt x="554" y="131"/>
                </a:lnTo>
                <a:lnTo>
                  <a:pt x="558" y="134"/>
                </a:lnTo>
                <a:lnTo>
                  <a:pt x="563" y="136"/>
                </a:lnTo>
                <a:lnTo>
                  <a:pt x="567" y="136"/>
                </a:lnTo>
                <a:lnTo>
                  <a:pt x="573" y="134"/>
                </a:lnTo>
                <a:lnTo>
                  <a:pt x="574" y="133"/>
                </a:lnTo>
                <a:lnTo>
                  <a:pt x="574" y="133"/>
                </a:lnTo>
                <a:lnTo>
                  <a:pt x="580" y="129"/>
                </a:lnTo>
                <a:lnTo>
                  <a:pt x="582" y="122"/>
                </a:lnTo>
                <a:lnTo>
                  <a:pt x="582" y="122"/>
                </a:lnTo>
                <a:lnTo>
                  <a:pt x="589" y="122"/>
                </a:lnTo>
                <a:lnTo>
                  <a:pt x="597" y="118"/>
                </a:lnTo>
                <a:lnTo>
                  <a:pt x="609" y="110"/>
                </a:lnTo>
                <a:lnTo>
                  <a:pt x="632" y="94"/>
                </a:lnTo>
                <a:lnTo>
                  <a:pt x="632" y="94"/>
                </a:lnTo>
                <a:lnTo>
                  <a:pt x="663" y="70"/>
                </a:lnTo>
                <a:lnTo>
                  <a:pt x="693" y="44"/>
                </a:lnTo>
                <a:lnTo>
                  <a:pt x="693" y="44"/>
                </a:lnTo>
                <a:lnTo>
                  <a:pt x="715" y="68"/>
                </a:lnTo>
                <a:lnTo>
                  <a:pt x="739" y="90"/>
                </a:lnTo>
                <a:lnTo>
                  <a:pt x="785" y="134"/>
                </a:lnTo>
                <a:lnTo>
                  <a:pt x="785" y="134"/>
                </a:lnTo>
                <a:lnTo>
                  <a:pt x="792" y="138"/>
                </a:lnTo>
                <a:lnTo>
                  <a:pt x="800" y="138"/>
                </a:lnTo>
                <a:lnTo>
                  <a:pt x="807" y="134"/>
                </a:lnTo>
                <a:lnTo>
                  <a:pt x="813" y="129"/>
                </a:lnTo>
                <a:lnTo>
                  <a:pt x="813" y="129"/>
                </a:lnTo>
                <a:lnTo>
                  <a:pt x="842" y="110"/>
                </a:lnTo>
                <a:lnTo>
                  <a:pt x="872" y="90"/>
                </a:lnTo>
                <a:lnTo>
                  <a:pt x="899" y="66"/>
                </a:lnTo>
                <a:lnTo>
                  <a:pt x="925" y="42"/>
                </a:lnTo>
                <a:lnTo>
                  <a:pt x="925" y="42"/>
                </a:lnTo>
                <a:lnTo>
                  <a:pt x="929" y="37"/>
                </a:lnTo>
                <a:lnTo>
                  <a:pt x="931" y="31"/>
                </a:lnTo>
                <a:lnTo>
                  <a:pt x="929" y="26"/>
                </a:lnTo>
                <a:lnTo>
                  <a:pt x="925" y="20"/>
                </a:lnTo>
                <a:lnTo>
                  <a:pt x="920" y="16"/>
                </a:lnTo>
                <a:lnTo>
                  <a:pt x="914" y="14"/>
                </a:lnTo>
                <a:lnTo>
                  <a:pt x="909" y="16"/>
                </a:lnTo>
                <a:lnTo>
                  <a:pt x="903" y="2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latin typeface="#9Slide03 Quicksand" panose="00000500000000000000" pitchFamily="2" charset="0"/>
            </a:endParaRPr>
          </a:p>
        </p:txBody>
      </p:sp>
      <p:grpSp>
        <p:nvGrpSpPr>
          <p:cNvPr id="12" name="9Slide.vn 27">
            <a:extLst>
              <a:ext uri="{FF2B5EF4-FFF2-40B4-BE49-F238E27FC236}">
                <a16:creationId xmlns:a16="http://schemas.microsoft.com/office/drawing/2014/main" id="{F93273CA-CB39-46E8-8093-E8FA16AE1A7C}"/>
              </a:ext>
            </a:extLst>
          </p:cNvPr>
          <p:cNvGrpSpPr/>
          <p:nvPr/>
        </p:nvGrpSpPr>
        <p:grpSpPr>
          <a:xfrm>
            <a:off x="5588000" y="4554115"/>
            <a:ext cx="2336800" cy="1426059"/>
            <a:chOff x="5588000" y="3695700"/>
            <a:chExt cx="2336800" cy="1426059"/>
          </a:xfrm>
        </p:grpSpPr>
        <p:pic>
          <p:nvPicPr>
            <p:cNvPr id="11" name="9Slide.vn 28">
              <a:extLst>
                <a:ext uri="{FF2B5EF4-FFF2-40B4-BE49-F238E27FC236}">
                  <a16:creationId xmlns:a16="http://schemas.microsoft.com/office/drawing/2014/main" id="{5A4AAB1A-9063-4E78-A949-BFD013A4C2B6}"/>
                </a:ext>
              </a:extLst>
            </p:cNvPr>
            <p:cNvPicPr>
              <a:picLocks noChangeAspect="1"/>
            </p:cNvPicPr>
            <p:nvPr/>
          </p:nvPicPr>
          <p:blipFill>
            <a:blip r:embed="rId2"/>
            <a:stretch>
              <a:fillRect/>
            </a:stretch>
          </p:blipFill>
          <p:spPr>
            <a:xfrm>
              <a:off x="5588000" y="3695700"/>
              <a:ext cx="2336800" cy="1426059"/>
            </a:xfrm>
            <a:prstGeom prst="rect">
              <a:avLst/>
            </a:prstGeom>
          </p:spPr>
        </p:pic>
        <p:sp>
          <p:nvSpPr>
            <p:cNvPr id="68" name="9Slide.vn 29">
              <a:extLst>
                <a:ext uri="{FF2B5EF4-FFF2-40B4-BE49-F238E27FC236}">
                  <a16:creationId xmlns:a16="http://schemas.microsoft.com/office/drawing/2014/main" id="{9F5B33DE-CF38-41FC-9722-75C2C9637D18}"/>
                </a:ext>
              </a:extLst>
            </p:cNvPr>
            <p:cNvSpPr txBox="1"/>
            <p:nvPr/>
          </p:nvSpPr>
          <p:spPr>
            <a:xfrm>
              <a:off x="6421765" y="4478405"/>
              <a:ext cx="720069" cy="537711"/>
            </a:xfrm>
            <a:prstGeom prst="rect">
              <a:avLst/>
            </a:prstGeom>
            <a:noFill/>
          </p:spPr>
          <p:txBody>
            <a:bodyPr wrap="non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3 Quicksand" panose="00000500000000000000" pitchFamily="2" charset="0"/>
                  <a:ea typeface="+mn-ea"/>
                  <a:cs typeface="Kalam" panose="02000000000000000000" pitchFamily="2" charset="0"/>
                </a:rPr>
                <a:t>02</a:t>
              </a:r>
              <a:endParaRPr kumimoji="0" lang="en-US" sz="3600" b="0" i="0" u="none" strike="noStrike" kern="1200" cap="none" spc="0" normalizeH="0" baseline="0" noProof="0" dirty="0">
                <a:ln>
                  <a:noFill/>
                </a:ln>
                <a:solidFill>
                  <a:prstClr val="white"/>
                </a:solidFill>
                <a:effectLst/>
                <a:uLnTx/>
                <a:uFillTx/>
                <a:latin typeface="#9Slide03 Quicksand" panose="00000500000000000000" pitchFamily="2" charset="0"/>
                <a:ea typeface="+mn-ea"/>
                <a:cs typeface="Kalam" panose="02000000000000000000" pitchFamily="2" charset="0"/>
              </a:endParaRPr>
            </a:p>
          </p:txBody>
        </p:sp>
      </p:grpSp>
      <p:grpSp>
        <p:nvGrpSpPr>
          <p:cNvPr id="48" name="9Slide.vn 30">
            <a:extLst>
              <a:ext uri="{FF2B5EF4-FFF2-40B4-BE49-F238E27FC236}">
                <a16:creationId xmlns:a16="http://schemas.microsoft.com/office/drawing/2014/main" id="{E3E663E5-5248-4BA7-ABBC-016FAFC52813}"/>
              </a:ext>
            </a:extLst>
          </p:cNvPr>
          <p:cNvGrpSpPr/>
          <p:nvPr/>
        </p:nvGrpSpPr>
        <p:grpSpPr>
          <a:xfrm>
            <a:off x="4557957" y="3194437"/>
            <a:ext cx="3212870" cy="2005758"/>
            <a:chOff x="4557957" y="2336022"/>
            <a:chExt cx="3212870" cy="2005758"/>
          </a:xfrm>
        </p:grpSpPr>
        <p:pic>
          <p:nvPicPr>
            <p:cNvPr id="70" name="9Slide.vn 31">
              <a:extLst>
                <a:ext uri="{FF2B5EF4-FFF2-40B4-BE49-F238E27FC236}">
                  <a16:creationId xmlns:a16="http://schemas.microsoft.com/office/drawing/2014/main" id="{1DE448DD-4C3B-4CDD-BE38-DC3D80AA6874}"/>
                </a:ext>
              </a:extLst>
            </p:cNvPr>
            <p:cNvPicPr>
              <a:picLocks noChangeAspect="1"/>
            </p:cNvPicPr>
            <p:nvPr/>
          </p:nvPicPr>
          <p:blipFill>
            <a:blip r:embed="rId3"/>
            <a:stretch>
              <a:fillRect/>
            </a:stretch>
          </p:blipFill>
          <p:spPr>
            <a:xfrm>
              <a:off x="4557957" y="2336022"/>
              <a:ext cx="3212870" cy="2005758"/>
            </a:xfrm>
            <a:prstGeom prst="rect">
              <a:avLst/>
            </a:prstGeom>
          </p:spPr>
        </p:pic>
        <p:sp>
          <p:nvSpPr>
            <p:cNvPr id="71" name="9Slide.vn 32">
              <a:extLst>
                <a:ext uri="{FF2B5EF4-FFF2-40B4-BE49-F238E27FC236}">
                  <a16:creationId xmlns:a16="http://schemas.microsoft.com/office/drawing/2014/main" id="{28BB6F22-0B74-489E-8D0C-69287B2B8226}"/>
                </a:ext>
              </a:extLst>
            </p:cNvPr>
            <p:cNvSpPr txBox="1"/>
            <p:nvPr/>
          </p:nvSpPr>
          <p:spPr>
            <a:xfrm rot="256266" flipH="1">
              <a:off x="5320271" y="3373574"/>
              <a:ext cx="1366278" cy="584775"/>
            </a:xfrm>
            <a:prstGeom prst="rect">
              <a:avLst/>
            </a:prstGeom>
            <a:noFill/>
          </p:spPr>
          <p:txBody>
            <a:bodyPr wrap="square" rtlCol="0">
              <a:spAutoFit/>
            </a:bodyPr>
            <a:lstStyle/>
            <a:p>
              <a:pPr algn="ctr">
                <a:lnSpc>
                  <a:spcPct val="80000"/>
                </a:lnSpc>
              </a:pPr>
              <a:r>
                <a:rPr lang="en-US" sz="4000" dirty="0">
                  <a:solidFill>
                    <a:schemeClr val="bg1"/>
                  </a:solidFill>
                  <a:latin typeface="#9Slide03 Quicksand" panose="00000500000000000000" pitchFamily="2" charset="0"/>
                  <a:cs typeface="Kalam" panose="02000000000000000000" pitchFamily="2" charset="0"/>
                </a:rPr>
                <a:t>01</a:t>
              </a:r>
            </a:p>
          </p:txBody>
        </p:sp>
      </p:grpSp>
    </p:spTree>
    <p:extLst>
      <p:ext uri="{BB962C8B-B14F-4D97-AF65-F5344CB8AC3E}">
        <p14:creationId xmlns:p14="http://schemas.microsoft.com/office/powerpoint/2010/main" val="147162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34" presetClass="emph" presetSubtype="0" fill="hold" grpId="1" nodeType="withEffect">
                                      <p:stCondLst>
                                        <p:cond delay="0"/>
                                      </p:stCondLst>
                                      <p:iterate type="lt">
                                        <p:tmPct val="5000"/>
                                      </p:iterate>
                                      <p:childTnLst>
                                        <p:animMotion origin="layout" path="M 2.91667E-6 3.33333E-6 L 2.91667E-6 -0.02593 " pathEditMode="relative" rAng="0" ptsTypes="AA">
                                          <p:cBhvr>
                                            <p:cTn id="11" dur="250" accel="50000" decel="50000" autoRev="1" fill="hold">
                                              <p:stCondLst>
                                                <p:cond delay="0"/>
                                              </p:stCondLst>
                                            </p:cTn>
                                            <p:tgtEl>
                                              <p:spTgt spid="63"/>
                                            </p:tgtEl>
                                            <p:attrNameLst>
                                              <p:attrName>ppt_x</p:attrName>
                                              <p:attrName>ppt_y</p:attrName>
                                            </p:attrNameLst>
                                          </p:cBhvr>
                                          <p:rCtr x="0" y="-1296"/>
                                        </p:animMotion>
                                        <p:animRot by="1500000">
                                          <p:cBhvr>
                                            <p:cTn id="12" dur="125" fill="hold">
                                              <p:stCondLst>
                                                <p:cond delay="0"/>
                                              </p:stCondLst>
                                            </p:cTn>
                                            <p:tgtEl>
                                              <p:spTgt spid="63"/>
                                            </p:tgtEl>
                                            <p:attrNameLst>
                                              <p:attrName>r</p:attrName>
                                            </p:attrNameLst>
                                          </p:cBhvr>
                                        </p:animRot>
                                        <p:animRot by="-1500000">
                                          <p:cBhvr>
                                            <p:cTn id="13" dur="125" fill="hold">
                                              <p:stCondLst>
                                                <p:cond delay="125"/>
                                              </p:stCondLst>
                                            </p:cTn>
                                            <p:tgtEl>
                                              <p:spTgt spid="63"/>
                                            </p:tgtEl>
                                            <p:attrNameLst>
                                              <p:attrName>r</p:attrName>
                                            </p:attrNameLst>
                                          </p:cBhvr>
                                        </p:animRot>
                                        <p:animRot by="-1500000">
                                          <p:cBhvr>
                                            <p:cTn id="14" dur="125" fill="hold">
                                              <p:stCondLst>
                                                <p:cond delay="250"/>
                                              </p:stCondLst>
                                            </p:cTn>
                                            <p:tgtEl>
                                              <p:spTgt spid="63"/>
                                            </p:tgtEl>
                                            <p:attrNameLst>
                                              <p:attrName>r</p:attrName>
                                            </p:attrNameLst>
                                          </p:cBhvr>
                                        </p:animRot>
                                        <p:animRot by="1500000">
                                          <p:cBhvr>
                                            <p:cTn id="15" dur="125" fill="hold">
                                              <p:stCondLst>
                                                <p:cond delay="375"/>
                                              </p:stCondLst>
                                            </p:cTn>
                                            <p:tgtEl>
                                              <p:spTgt spid="63"/>
                                            </p:tgtEl>
                                            <p:attrNameLst>
                                              <p:attrName>r</p:attrName>
                                            </p:attrNameLst>
                                          </p:cBhvr>
                                        </p:animRot>
                                      </p:childTnLst>
                                    </p:cTn>
                                  </p:par>
                                  <p:par>
                                    <p:cTn id="16" presetID="53" presetClass="entr" presetSubtype="16" fill="hold" nodeType="withEffect">
                                      <p:stCondLst>
                                        <p:cond delay="5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2" fill="hold" nodeType="withEffect">
                                      <p:stCondLst>
                                        <p:cond delay="75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par>
                                    <p:cTn id="27" presetID="22" presetClass="entr" presetSubtype="2" fill="hold" nodeType="withEffect">
                                      <p:stCondLst>
                                        <p:cond delay="750"/>
                                      </p:stCondLst>
                                      <p:childTnLst>
                                        <p:set>
                                          <p:cBhvr>
                                            <p:cTn id="28" dur="1" fill="hold">
                                              <p:stCondLst>
                                                <p:cond delay="0"/>
                                              </p:stCondLst>
                                            </p:cTn>
                                            <p:tgtEl>
                                              <p:spTgt spid="35"/>
                                            </p:tgtEl>
                                            <p:attrNameLst>
                                              <p:attrName>style.visibility</p:attrName>
                                            </p:attrNameLst>
                                          </p:cBhvr>
                                          <p:to>
                                            <p:strVal val="visible"/>
                                          </p:to>
                                        </p:set>
                                        <p:animEffect transition="in" filter="wipe(right)">
                                          <p:cBhvr>
                                            <p:cTn id="29" dur="500"/>
                                            <p:tgtEl>
                                              <p:spTgt spid="35"/>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par>
                                    <p:cTn id="33" presetID="22" presetClass="entr" presetSubtype="8" fill="hold" grpId="0" nodeType="withEffect">
                                      <p:stCondLst>
                                        <p:cond delay="150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par>
                                    <p:cTn id="36" presetID="2" presetClass="entr" presetSubtype="1" fill="hold" nodeType="withEffect" p14:presetBounceEnd="64000">
                                      <p:stCondLst>
                                        <p:cond delay="500"/>
                                      </p:stCondLst>
                                      <p:childTnLst>
                                        <p:set>
                                          <p:cBhvr>
                                            <p:cTn id="37" dur="1" fill="hold">
                                              <p:stCondLst>
                                                <p:cond delay="0"/>
                                              </p:stCondLst>
                                            </p:cTn>
                                            <p:tgtEl>
                                              <p:spTgt spid="12"/>
                                            </p:tgtEl>
                                            <p:attrNameLst>
                                              <p:attrName>style.visibility</p:attrName>
                                            </p:attrNameLst>
                                          </p:cBhvr>
                                          <p:to>
                                            <p:strVal val="visible"/>
                                          </p:to>
                                        </p:set>
                                        <p:anim calcmode="lin" valueType="num" p14:bounceEnd="64000">
                                          <p:cBhvr additive="base">
                                            <p:cTn id="38" dur="750" fill="hold"/>
                                            <p:tgtEl>
                                              <p:spTgt spid="12"/>
                                            </p:tgtEl>
                                            <p:attrNameLst>
                                              <p:attrName>ppt_x</p:attrName>
                                            </p:attrNameLst>
                                          </p:cBhvr>
                                          <p:tavLst>
                                            <p:tav tm="0">
                                              <p:val>
                                                <p:strVal val="#ppt_x"/>
                                              </p:val>
                                            </p:tav>
                                            <p:tav tm="100000">
                                              <p:val>
                                                <p:strVal val="#ppt_x"/>
                                              </p:val>
                                            </p:tav>
                                          </p:tavLst>
                                        </p:anim>
                                        <p:anim calcmode="lin" valueType="num" p14:bounceEnd="64000">
                                          <p:cBhvr additive="base">
                                            <p:cTn id="39" dur="750" fill="hold"/>
                                            <p:tgtEl>
                                              <p:spTgt spid="12"/>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14:presetBounceEnd="64000">
                                      <p:stCondLst>
                                        <p:cond delay="750"/>
                                      </p:stCondLst>
                                      <p:childTnLst>
                                        <p:set>
                                          <p:cBhvr>
                                            <p:cTn id="41" dur="1" fill="hold">
                                              <p:stCondLst>
                                                <p:cond delay="0"/>
                                              </p:stCondLst>
                                            </p:cTn>
                                            <p:tgtEl>
                                              <p:spTgt spid="48"/>
                                            </p:tgtEl>
                                            <p:attrNameLst>
                                              <p:attrName>style.visibility</p:attrName>
                                            </p:attrNameLst>
                                          </p:cBhvr>
                                          <p:to>
                                            <p:strVal val="visible"/>
                                          </p:to>
                                        </p:set>
                                        <p:anim calcmode="lin" valueType="num" p14:bounceEnd="64000">
                                          <p:cBhvr additive="base">
                                            <p:cTn id="42" dur="750" fill="hold"/>
                                            <p:tgtEl>
                                              <p:spTgt spid="48"/>
                                            </p:tgtEl>
                                            <p:attrNameLst>
                                              <p:attrName>ppt_x</p:attrName>
                                            </p:attrNameLst>
                                          </p:cBhvr>
                                          <p:tavLst>
                                            <p:tav tm="0">
                                              <p:val>
                                                <p:strVal val="#ppt_x"/>
                                              </p:val>
                                            </p:tav>
                                            <p:tav tm="100000">
                                              <p:val>
                                                <p:strVal val="#ppt_x"/>
                                              </p:val>
                                            </p:tav>
                                          </p:tavLst>
                                        </p:anim>
                                        <p:anim calcmode="lin" valueType="num" p14:bounceEnd="64000">
                                          <p:cBhvr additive="base">
                                            <p:cTn id="43" dur="75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p:bldP spid="63" grpId="0"/>
          <p:bldP spid="63" grpId="1"/>
          <p:bldP spid="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34" presetClass="emph" presetSubtype="0" fill="hold" grpId="1" nodeType="withEffect">
                                      <p:stCondLst>
                                        <p:cond delay="0"/>
                                      </p:stCondLst>
                                      <p:iterate type="lt">
                                        <p:tmPct val="5000"/>
                                      </p:iterate>
                                      <p:childTnLst>
                                        <p:animMotion origin="layout" path="M 2.91667E-6 3.33333E-6 L 2.91667E-6 -0.02593 " pathEditMode="relative" rAng="0" ptsTypes="AA">
                                          <p:cBhvr>
                                            <p:cTn id="11" dur="250" accel="50000" decel="50000" autoRev="1" fill="hold">
                                              <p:stCondLst>
                                                <p:cond delay="0"/>
                                              </p:stCondLst>
                                            </p:cTn>
                                            <p:tgtEl>
                                              <p:spTgt spid="63"/>
                                            </p:tgtEl>
                                            <p:attrNameLst>
                                              <p:attrName>ppt_x</p:attrName>
                                              <p:attrName>ppt_y</p:attrName>
                                            </p:attrNameLst>
                                          </p:cBhvr>
                                          <p:rCtr x="0" y="-1296"/>
                                        </p:animMotion>
                                        <p:animRot by="1500000">
                                          <p:cBhvr>
                                            <p:cTn id="12" dur="125" fill="hold">
                                              <p:stCondLst>
                                                <p:cond delay="0"/>
                                              </p:stCondLst>
                                            </p:cTn>
                                            <p:tgtEl>
                                              <p:spTgt spid="63"/>
                                            </p:tgtEl>
                                            <p:attrNameLst>
                                              <p:attrName>r</p:attrName>
                                            </p:attrNameLst>
                                          </p:cBhvr>
                                        </p:animRot>
                                        <p:animRot by="-1500000">
                                          <p:cBhvr>
                                            <p:cTn id="13" dur="125" fill="hold">
                                              <p:stCondLst>
                                                <p:cond delay="125"/>
                                              </p:stCondLst>
                                            </p:cTn>
                                            <p:tgtEl>
                                              <p:spTgt spid="63"/>
                                            </p:tgtEl>
                                            <p:attrNameLst>
                                              <p:attrName>r</p:attrName>
                                            </p:attrNameLst>
                                          </p:cBhvr>
                                        </p:animRot>
                                        <p:animRot by="-1500000">
                                          <p:cBhvr>
                                            <p:cTn id="14" dur="125" fill="hold">
                                              <p:stCondLst>
                                                <p:cond delay="250"/>
                                              </p:stCondLst>
                                            </p:cTn>
                                            <p:tgtEl>
                                              <p:spTgt spid="63"/>
                                            </p:tgtEl>
                                            <p:attrNameLst>
                                              <p:attrName>r</p:attrName>
                                            </p:attrNameLst>
                                          </p:cBhvr>
                                        </p:animRot>
                                        <p:animRot by="1500000">
                                          <p:cBhvr>
                                            <p:cTn id="15" dur="125" fill="hold">
                                              <p:stCondLst>
                                                <p:cond delay="375"/>
                                              </p:stCondLst>
                                            </p:cTn>
                                            <p:tgtEl>
                                              <p:spTgt spid="63"/>
                                            </p:tgtEl>
                                            <p:attrNameLst>
                                              <p:attrName>r</p:attrName>
                                            </p:attrNameLst>
                                          </p:cBhvr>
                                        </p:animRot>
                                      </p:childTnLst>
                                    </p:cTn>
                                  </p:par>
                                  <p:par>
                                    <p:cTn id="16" presetID="53" presetClass="entr" presetSubtype="16" fill="hold" nodeType="withEffect">
                                      <p:stCondLst>
                                        <p:cond delay="5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2" fill="hold" nodeType="withEffect">
                                      <p:stCondLst>
                                        <p:cond delay="75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par>
                                    <p:cTn id="27" presetID="22" presetClass="entr" presetSubtype="2" fill="hold" nodeType="withEffect">
                                      <p:stCondLst>
                                        <p:cond delay="750"/>
                                      </p:stCondLst>
                                      <p:childTnLst>
                                        <p:set>
                                          <p:cBhvr>
                                            <p:cTn id="28" dur="1" fill="hold">
                                              <p:stCondLst>
                                                <p:cond delay="0"/>
                                              </p:stCondLst>
                                            </p:cTn>
                                            <p:tgtEl>
                                              <p:spTgt spid="35"/>
                                            </p:tgtEl>
                                            <p:attrNameLst>
                                              <p:attrName>style.visibility</p:attrName>
                                            </p:attrNameLst>
                                          </p:cBhvr>
                                          <p:to>
                                            <p:strVal val="visible"/>
                                          </p:to>
                                        </p:set>
                                        <p:animEffect transition="in" filter="wipe(right)">
                                          <p:cBhvr>
                                            <p:cTn id="29" dur="500"/>
                                            <p:tgtEl>
                                              <p:spTgt spid="35"/>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par>
                                    <p:cTn id="33" presetID="22" presetClass="entr" presetSubtype="8" fill="hold" grpId="0" nodeType="withEffect">
                                      <p:stCondLst>
                                        <p:cond delay="150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par>
                                    <p:cTn id="36" presetID="2" presetClass="entr" presetSubtype="1"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50" fill="hold"/>
                                            <p:tgtEl>
                                              <p:spTgt spid="12"/>
                                            </p:tgtEl>
                                            <p:attrNameLst>
                                              <p:attrName>ppt_x</p:attrName>
                                            </p:attrNameLst>
                                          </p:cBhvr>
                                          <p:tavLst>
                                            <p:tav tm="0">
                                              <p:val>
                                                <p:strVal val="#ppt_x"/>
                                              </p:val>
                                            </p:tav>
                                            <p:tav tm="100000">
                                              <p:val>
                                                <p:strVal val="#ppt_x"/>
                                              </p:val>
                                            </p:tav>
                                          </p:tavLst>
                                        </p:anim>
                                        <p:anim calcmode="lin" valueType="num">
                                          <p:cBhvr additive="base">
                                            <p:cTn id="39" dur="750" fill="hold"/>
                                            <p:tgtEl>
                                              <p:spTgt spid="12"/>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stCondLst>
                                        <p:cond delay="75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750" fill="hold"/>
                                            <p:tgtEl>
                                              <p:spTgt spid="48"/>
                                            </p:tgtEl>
                                            <p:attrNameLst>
                                              <p:attrName>ppt_x</p:attrName>
                                            </p:attrNameLst>
                                          </p:cBhvr>
                                          <p:tavLst>
                                            <p:tav tm="0">
                                              <p:val>
                                                <p:strVal val="#ppt_x"/>
                                              </p:val>
                                            </p:tav>
                                            <p:tav tm="100000">
                                              <p:val>
                                                <p:strVal val="#ppt_x"/>
                                              </p:val>
                                            </p:tav>
                                          </p:tavLst>
                                        </p:anim>
                                        <p:anim calcmode="lin" valueType="num">
                                          <p:cBhvr additive="base">
                                            <p:cTn id="43" dur="75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p:bldP spid="63" grpId="0"/>
          <p:bldP spid="63" grpId="1"/>
          <p:bldP spid="6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图片 1">
            <a:extLst>
              <a:ext uri="{FF2B5EF4-FFF2-40B4-BE49-F238E27FC236}">
                <a16:creationId xmlns:a16="http://schemas.microsoft.com/office/drawing/2014/main" id="{0D3F8BC1-4F45-4F38-BE6B-13FB2B18E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 y="0"/>
            <a:ext cx="12192638" cy="6858000"/>
          </a:xfrm>
          <a:prstGeom prst="rect">
            <a:avLst/>
          </a:prstGeom>
        </p:spPr>
      </p:pic>
      <p:sp>
        <p:nvSpPr>
          <p:cNvPr id="2" name="Hình chữ nhật 1">
            <a:extLst>
              <a:ext uri="{FF2B5EF4-FFF2-40B4-BE49-F238E27FC236}">
                <a16:creationId xmlns:a16="http://schemas.microsoft.com/office/drawing/2014/main" id="{5DF992A0-FA16-41A1-B6A9-2A2B4906765E}"/>
              </a:ext>
            </a:extLst>
          </p:cNvPr>
          <p:cNvSpPr/>
          <p:nvPr/>
        </p:nvSpPr>
        <p:spPr>
          <a:xfrm>
            <a:off x="387227" y="2664314"/>
            <a:ext cx="11416908" cy="1015663"/>
          </a:xfrm>
          <a:prstGeom prst="rect">
            <a:avLst/>
          </a:prstGeom>
          <a:noFill/>
        </p:spPr>
        <p:txBody>
          <a:bodyPr wrap="square" lIns="91440" tIns="45720" rIns="91440" bIns="45720">
            <a:spAutoFit/>
          </a:bodyPr>
          <a:lstStyle/>
          <a:p>
            <a:pPr algn="ctr"/>
            <a:r>
              <a:rPr lang="en-US" sz="6000" b="0" cap="none" spc="0">
                <a:ln w="0"/>
                <a:solidFill>
                  <a:srgbClr val="00B0F0"/>
                </a:solidFill>
                <a:effectLst>
                  <a:reflection blurRad="6350" stA="53000" endA="300" endPos="35500" dir="5400000" sy="-90000" algn="bl" rotWithShape="0"/>
                </a:effectLst>
                <a:latin typeface="#9Slide03 AllRoundGothic" panose="020B0703020202020104" pitchFamily="34" charset="0"/>
                <a:cs typeface="Times New Roman" panose="02020603050405020304" pitchFamily="18" charset="0"/>
              </a:rPr>
              <a:t>CHÚC CÁC EM HỌC TỐT</a:t>
            </a:r>
            <a:endParaRPr lang="en-US" sz="6000" b="0" cap="none" spc="0" dirty="0">
              <a:ln w="0"/>
              <a:solidFill>
                <a:srgbClr val="00B0F0"/>
              </a:solidFill>
              <a:effectLst>
                <a:reflection blurRad="6350" stA="53000" endA="300" endPos="35500" dir="5400000" sy="-90000" algn="bl" rotWithShape="0"/>
              </a:effectLst>
              <a:latin typeface="#9Slide03 AllRoundGothic" panose="020B0703020202020104" pitchFamily="34" charset="0"/>
              <a:cs typeface="Times New Roman" panose="02020603050405020304" pitchFamily="18" charset="0"/>
            </a:endParaRPr>
          </a:p>
        </p:txBody>
      </p:sp>
    </p:spTree>
    <p:extLst>
      <p:ext uri="{BB962C8B-B14F-4D97-AF65-F5344CB8AC3E}">
        <p14:creationId xmlns:p14="http://schemas.microsoft.com/office/powerpoint/2010/main" val="4109066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9Slide.vn 1">
            <a:extLst>
              <a:ext uri="{FF2B5EF4-FFF2-40B4-BE49-F238E27FC236}">
                <a16:creationId xmlns:a16="http://schemas.microsoft.com/office/drawing/2014/main" id="{2B1E1001-7061-4311-A94D-BEEADD045E53}"/>
              </a:ext>
            </a:extLst>
          </p:cNvPr>
          <p:cNvPicPr>
            <a:picLocks noChangeAspect="1"/>
          </p:cNvPicPr>
          <p:nvPr/>
        </p:nvPicPr>
        <p:blipFill>
          <a:blip r:embed="rId2"/>
          <a:stretch>
            <a:fillRect/>
          </a:stretch>
        </p:blipFill>
        <p:spPr>
          <a:xfrm>
            <a:off x="0" y="2743200"/>
            <a:ext cx="5969000" cy="4106672"/>
          </a:xfrm>
          <a:prstGeom prst="rect">
            <a:avLst/>
          </a:prstGeom>
        </p:spPr>
      </p:pic>
      <p:pic>
        <p:nvPicPr>
          <p:cNvPr id="22" name="9Slide.vn 2">
            <a:extLst>
              <a:ext uri="{FF2B5EF4-FFF2-40B4-BE49-F238E27FC236}">
                <a16:creationId xmlns:a16="http://schemas.microsoft.com/office/drawing/2014/main" id="{A8EBD769-2FCD-4011-8346-A0ACAD64F7D6}"/>
              </a:ext>
            </a:extLst>
          </p:cNvPr>
          <p:cNvPicPr>
            <a:picLocks noChangeAspect="1"/>
          </p:cNvPicPr>
          <p:nvPr/>
        </p:nvPicPr>
        <p:blipFill>
          <a:blip r:embed="rId3"/>
          <a:stretch>
            <a:fillRect/>
          </a:stretch>
        </p:blipFill>
        <p:spPr>
          <a:xfrm>
            <a:off x="0" y="3987800"/>
            <a:ext cx="4165600" cy="2865932"/>
          </a:xfrm>
          <a:prstGeom prst="rect">
            <a:avLst/>
          </a:prstGeom>
        </p:spPr>
      </p:pic>
      <p:pic>
        <p:nvPicPr>
          <p:cNvPr id="14" name="9Slide.vn 3">
            <a:extLst>
              <a:ext uri="{FF2B5EF4-FFF2-40B4-BE49-F238E27FC236}">
                <a16:creationId xmlns:a16="http://schemas.microsoft.com/office/drawing/2014/main" id="{80D371B8-9783-42E0-B03F-C863249EF7E8}"/>
              </a:ext>
            </a:extLst>
          </p:cNvPr>
          <p:cNvPicPr>
            <a:picLocks noChangeAspect="1"/>
          </p:cNvPicPr>
          <p:nvPr/>
        </p:nvPicPr>
        <p:blipFill>
          <a:blip r:embed="rId4"/>
          <a:stretch>
            <a:fillRect/>
          </a:stretch>
        </p:blipFill>
        <p:spPr>
          <a:xfrm>
            <a:off x="8401050" y="-841540"/>
            <a:ext cx="3289300" cy="2812138"/>
          </a:xfrm>
          <a:prstGeom prst="rect">
            <a:avLst/>
          </a:prstGeom>
        </p:spPr>
      </p:pic>
      <p:pic>
        <p:nvPicPr>
          <p:cNvPr id="17" name="9Slide.vn 4">
            <a:extLst>
              <a:ext uri="{FF2B5EF4-FFF2-40B4-BE49-F238E27FC236}">
                <a16:creationId xmlns:a16="http://schemas.microsoft.com/office/drawing/2014/main" id="{526F92E3-5CA9-43A1-A095-5CE4E081D9F3}"/>
              </a:ext>
            </a:extLst>
          </p:cNvPr>
          <p:cNvPicPr>
            <a:picLocks noChangeAspect="1"/>
          </p:cNvPicPr>
          <p:nvPr/>
        </p:nvPicPr>
        <p:blipFill>
          <a:blip r:embed="rId5"/>
          <a:stretch>
            <a:fillRect/>
          </a:stretch>
        </p:blipFill>
        <p:spPr>
          <a:xfrm>
            <a:off x="596900" y="-228600"/>
            <a:ext cx="2641600" cy="2211878"/>
          </a:xfrm>
          <a:prstGeom prst="rect">
            <a:avLst/>
          </a:prstGeom>
        </p:spPr>
      </p:pic>
      <p:pic>
        <p:nvPicPr>
          <p:cNvPr id="65" name="9Slide.vn 5">
            <a:extLst>
              <a:ext uri="{FF2B5EF4-FFF2-40B4-BE49-F238E27FC236}">
                <a16:creationId xmlns:a16="http://schemas.microsoft.com/office/drawing/2014/main" id="{14494BD8-1BFA-4022-91C6-D291B00F5BD7}"/>
              </a:ext>
            </a:extLst>
          </p:cNvPr>
          <p:cNvPicPr>
            <a:picLocks noChangeAspect="1"/>
          </p:cNvPicPr>
          <p:nvPr/>
        </p:nvPicPr>
        <p:blipFill>
          <a:blip r:embed="rId6"/>
          <a:stretch>
            <a:fillRect/>
          </a:stretch>
        </p:blipFill>
        <p:spPr>
          <a:xfrm>
            <a:off x="10045700" y="4457700"/>
            <a:ext cx="1930400" cy="1635786"/>
          </a:xfrm>
          <a:prstGeom prst="rect">
            <a:avLst/>
          </a:prstGeom>
        </p:spPr>
      </p:pic>
      <p:grpSp>
        <p:nvGrpSpPr>
          <p:cNvPr id="5" name="9Slide.vn 7">
            <a:extLst>
              <a:ext uri="{FF2B5EF4-FFF2-40B4-BE49-F238E27FC236}">
                <a16:creationId xmlns:a16="http://schemas.microsoft.com/office/drawing/2014/main" id="{A13D8437-A534-47AC-969A-592E51259F74}"/>
              </a:ext>
            </a:extLst>
          </p:cNvPr>
          <p:cNvGrpSpPr/>
          <p:nvPr/>
        </p:nvGrpSpPr>
        <p:grpSpPr>
          <a:xfrm>
            <a:off x="1626328" y="1046370"/>
            <a:ext cx="928475" cy="1316869"/>
            <a:chOff x="4614382" y="1228387"/>
            <a:chExt cx="315954" cy="448122"/>
          </a:xfrm>
          <a:solidFill>
            <a:schemeClr val="accent1"/>
          </a:solidFill>
        </p:grpSpPr>
        <p:cxnSp>
          <p:nvCxnSpPr>
            <p:cNvPr id="6" name="9Slide.vn 8">
              <a:extLst>
                <a:ext uri="{FF2B5EF4-FFF2-40B4-BE49-F238E27FC236}">
                  <a16:creationId xmlns:a16="http://schemas.microsoft.com/office/drawing/2014/main" id="{D95FAD8C-4A7F-4BAC-B757-6AA161506FF6}"/>
                </a:ext>
              </a:extLst>
            </p:cNvPr>
            <p:cNvCxnSpPr>
              <a:cxnSpLocks/>
            </p:cNvCxnSpPr>
            <p:nvPr/>
          </p:nvCxnSpPr>
          <p:spPr>
            <a:xfrm flipH="1" flipV="1">
              <a:off x="4704795" y="1307306"/>
              <a:ext cx="123186" cy="95726"/>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 name="9Slide.vn 9">
              <a:extLst>
                <a:ext uri="{FF2B5EF4-FFF2-40B4-BE49-F238E27FC236}">
                  <a16:creationId xmlns:a16="http://schemas.microsoft.com/office/drawing/2014/main" id="{6CE9579A-6490-4E41-9A66-2DF5C181BF6E}"/>
                </a:ext>
              </a:extLst>
            </p:cNvPr>
            <p:cNvCxnSpPr>
              <a:cxnSpLocks/>
            </p:cNvCxnSpPr>
            <p:nvPr/>
          </p:nvCxnSpPr>
          <p:spPr>
            <a:xfrm flipH="1" flipV="1">
              <a:off x="4902195" y="1228387"/>
              <a:ext cx="28141" cy="95727"/>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 name="9Slide.vn 10">
              <a:extLst>
                <a:ext uri="{FF2B5EF4-FFF2-40B4-BE49-F238E27FC236}">
                  <a16:creationId xmlns:a16="http://schemas.microsoft.com/office/drawing/2014/main" id="{60A9914D-1A3F-405D-B25A-928871C66587}"/>
                </a:ext>
              </a:extLst>
            </p:cNvPr>
            <p:cNvCxnSpPr>
              <a:cxnSpLocks/>
            </p:cNvCxnSpPr>
            <p:nvPr/>
          </p:nvCxnSpPr>
          <p:spPr>
            <a:xfrm flipH="1">
              <a:off x="4657097" y="1508812"/>
              <a:ext cx="95396" cy="0"/>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9Slide.vn 11">
              <a:extLst>
                <a:ext uri="{FF2B5EF4-FFF2-40B4-BE49-F238E27FC236}">
                  <a16:creationId xmlns:a16="http://schemas.microsoft.com/office/drawing/2014/main" id="{D95641EE-3C41-4334-ACEE-E8E40C4E8784}"/>
                </a:ext>
              </a:extLst>
            </p:cNvPr>
            <p:cNvCxnSpPr>
              <a:cxnSpLocks/>
            </p:cNvCxnSpPr>
            <p:nvPr/>
          </p:nvCxnSpPr>
          <p:spPr>
            <a:xfrm flipH="1">
              <a:off x="4614382" y="1632341"/>
              <a:ext cx="138111" cy="44168"/>
            </a:xfrm>
            <a:prstGeom prst="line">
              <a:avLst/>
            </a:prstGeom>
            <a:grpFill/>
            <a:ln w="4445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1" name="9Slide.vn 13">
            <a:extLst>
              <a:ext uri="{FF2B5EF4-FFF2-40B4-BE49-F238E27FC236}">
                <a16:creationId xmlns:a16="http://schemas.microsoft.com/office/drawing/2014/main" id="{1FA8B2C1-8E5A-4BE9-8C97-4C44B0D5D282}"/>
              </a:ext>
            </a:extLst>
          </p:cNvPr>
          <p:cNvSpPr txBox="1"/>
          <p:nvPr/>
        </p:nvSpPr>
        <p:spPr>
          <a:xfrm flipH="1">
            <a:off x="1839239" y="1437140"/>
            <a:ext cx="8539293" cy="3642216"/>
          </a:xfrm>
          <a:prstGeom prst="rect">
            <a:avLst/>
          </a:prstGeom>
          <a:noFill/>
        </p:spPr>
        <p:txBody>
          <a:bodyPr wrap="square" rtlCol="0">
            <a:spAutoFit/>
          </a:bodyPr>
          <a:lstStyle/>
          <a:p>
            <a:pPr algn="ctr">
              <a:lnSpc>
                <a:spcPct val="80000"/>
              </a:lnSpc>
            </a:pPr>
            <a:r>
              <a:rPr lang="en-US" sz="7200" b="1">
                <a:ln>
                  <a:solidFill>
                    <a:schemeClr val="tx1">
                      <a:lumMod val="50000"/>
                      <a:lumOff val="50000"/>
                    </a:schemeClr>
                  </a:solidFill>
                </a:ln>
                <a:noFill/>
                <a:latin typeface="#9Slide03 Quicksand Bold" panose="00000800000000000000" pitchFamily="2" charset="0"/>
                <a:cs typeface="Kalam" panose="02000000000000000000" pitchFamily="2" charset="0"/>
              </a:rPr>
              <a:t>Tiết 2: </a:t>
            </a:r>
          </a:p>
          <a:p>
            <a:pPr algn="ctr">
              <a:lnSpc>
                <a:spcPct val="80000"/>
              </a:lnSpc>
            </a:pPr>
            <a:r>
              <a:rPr lang="en-US" sz="7200" b="1">
                <a:ln>
                  <a:solidFill>
                    <a:schemeClr val="tx1">
                      <a:lumMod val="50000"/>
                      <a:lumOff val="50000"/>
                    </a:schemeClr>
                  </a:solidFill>
                </a:ln>
                <a:noFill/>
                <a:latin typeface="#9Slide03 Quicksand Bold" panose="00000800000000000000" pitchFamily="2" charset="0"/>
                <a:cs typeface="Kalam" panose="02000000000000000000" pitchFamily="2" charset="0"/>
              </a:rPr>
              <a:t>Bài 1: Tự hào về truyền thống gia đình, dòng họ</a:t>
            </a:r>
          </a:p>
        </p:txBody>
      </p:sp>
      <p:sp>
        <p:nvSpPr>
          <p:cNvPr id="4" name="9Slide.vn 14">
            <a:extLst>
              <a:ext uri="{FF2B5EF4-FFF2-40B4-BE49-F238E27FC236}">
                <a16:creationId xmlns:a16="http://schemas.microsoft.com/office/drawing/2014/main" id="{8E0A1646-83A7-47E3-859B-46150B895901}"/>
              </a:ext>
            </a:extLst>
          </p:cNvPr>
          <p:cNvSpPr txBox="1"/>
          <p:nvPr/>
        </p:nvSpPr>
        <p:spPr>
          <a:xfrm flipH="1">
            <a:off x="1839238" y="1463808"/>
            <a:ext cx="8539293" cy="3642216"/>
          </a:xfrm>
          <a:prstGeom prst="rect">
            <a:avLst/>
          </a:prstGeom>
          <a:noFill/>
        </p:spPr>
        <p:txBody>
          <a:bodyPr wrap="square" rtlCol="0">
            <a:spAutoFit/>
          </a:bodyPr>
          <a:lstStyle/>
          <a:p>
            <a:pPr algn="ctr">
              <a:lnSpc>
                <a:spcPct val="80000"/>
              </a:lnSpc>
            </a:pPr>
            <a:r>
              <a:rPr lang="en-US" sz="7200" b="1">
                <a:solidFill>
                  <a:schemeClr val="accent5">
                    <a:lumMod val="40000"/>
                    <a:lumOff val="60000"/>
                  </a:schemeClr>
                </a:solidFill>
                <a:latin typeface="#9Slide03 Quicksand Bold" panose="00000800000000000000" pitchFamily="2" charset="0"/>
                <a:cs typeface="Kalam" panose="02000000000000000000" pitchFamily="2" charset="0"/>
              </a:rPr>
              <a:t>Tiết 2: </a:t>
            </a:r>
          </a:p>
          <a:p>
            <a:pPr algn="ctr">
              <a:lnSpc>
                <a:spcPct val="80000"/>
              </a:lnSpc>
            </a:pPr>
            <a:r>
              <a:rPr lang="en-US" sz="7200" b="1">
                <a:solidFill>
                  <a:schemeClr val="accent5">
                    <a:lumMod val="40000"/>
                    <a:lumOff val="60000"/>
                  </a:schemeClr>
                </a:solidFill>
                <a:latin typeface="#9Slide03 Quicksand Bold" panose="00000800000000000000" pitchFamily="2" charset="0"/>
                <a:cs typeface="Kalam" panose="02000000000000000000" pitchFamily="2" charset="0"/>
              </a:rPr>
              <a:t>Bài 1: Tự hào về truyền thống gia đình, dòng họ</a:t>
            </a:r>
          </a:p>
        </p:txBody>
      </p:sp>
      <p:pic>
        <p:nvPicPr>
          <p:cNvPr id="63" name="9Slide.vn 15">
            <a:extLst>
              <a:ext uri="{FF2B5EF4-FFF2-40B4-BE49-F238E27FC236}">
                <a16:creationId xmlns:a16="http://schemas.microsoft.com/office/drawing/2014/main" id="{C6E4C074-11DE-4CC3-9423-AC8C41F0BA86}"/>
              </a:ext>
            </a:extLst>
          </p:cNvPr>
          <p:cNvPicPr>
            <a:picLocks noChangeAspect="1"/>
          </p:cNvPicPr>
          <p:nvPr/>
        </p:nvPicPr>
        <p:blipFill>
          <a:blip r:embed="rId7"/>
          <a:stretch>
            <a:fillRect/>
          </a:stretch>
        </p:blipFill>
        <p:spPr>
          <a:xfrm>
            <a:off x="4914900" y="5890826"/>
            <a:ext cx="1955800" cy="314726"/>
          </a:xfrm>
          <a:prstGeom prst="rect">
            <a:avLst/>
          </a:prstGeom>
        </p:spPr>
      </p:pic>
      <p:pic>
        <p:nvPicPr>
          <p:cNvPr id="26" name="9Slide.vn 16">
            <a:extLst>
              <a:ext uri="{FF2B5EF4-FFF2-40B4-BE49-F238E27FC236}">
                <a16:creationId xmlns:a16="http://schemas.microsoft.com/office/drawing/2014/main" id="{C0130A9E-E2AF-4394-B1A5-804D33808232}"/>
              </a:ext>
            </a:extLst>
          </p:cNvPr>
          <p:cNvPicPr>
            <a:picLocks noChangeAspect="1"/>
          </p:cNvPicPr>
          <p:nvPr/>
        </p:nvPicPr>
        <p:blipFill>
          <a:blip r:embed="rId8"/>
          <a:stretch>
            <a:fillRect/>
          </a:stretch>
        </p:blipFill>
        <p:spPr>
          <a:xfrm>
            <a:off x="0" y="5029200"/>
            <a:ext cx="3263900" cy="1835944"/>
          </a:xfrm>
          <a:prstGeom prst="rect">
            <a:avLst/>
          </a:prstGeom>
        </p:spPr>
      </p:pic>
    </p:spTree>
    <p:extLst>
      <p:ext uri="{BB962C8B-B14F-4D97-AF65-F5344CB8AC3E}">
        <p14:creationId xmlns:p14="http://schemas.microsoft.com/office/powerpoint/2010/main" val="286538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34" presetClass="emph" presetSubtype="0" fill="hold" grpId="1" nodeType="withEffect">
                                  <p:stCondLst>
                                    <p:cond delay="0"/>
                                  </p:stCondLst>
                                  <p:iterate type="lt">
                                    <p:tmPct val="5000"/>
                                  </p:iterate>
                                  <p:childTnLst>
                                    <p:animMotion origin="layout" path="M -1.66667E-6 0 L -1.66667E-6 -0.02593 " pathEditMode="relative" rAng="0" ptsTypes="AA">
                                      <p:cBhvr>
                                        <p:cTn id="16" dur="250" accel="50000" decel="50000" autoRev="1" fill="hold">
                                          <p:stCondLst>
                                            <p:cond delay="0"/>
                                          </p:stCondLst>
                                        </p:cTn>
                                        <p:tgtEl>
                                          <p:spTgt spid="11"/>
                                        </p:tgtEl>
                                        <p:attrNameLst>
                                          <p:attrName>ppt_x</p:attrName>
                                          <p:attrName>ppt_y</p:attrName>
                                        </p:attrNameLst>
                                      </p:cBhvr>
                                      <p:rCtr x="0" y="-1296"/>
                                    </p:animMotion>
                                    <p:animRot by="1500000">
                                      <p:cBhvr>
                                        <p:cTn id="17" dur="125" fill="hold">
                                          <p:stCondLst>
                                            <p:cond delay="0"/>
                                          </p:stCondLst>
                                        </p:cTn>
                                        <p:tgtEl>
                                          <p:spTgt spid="11"/>
                                        </p:tgtEl>
                                        <p:attrNameLst>
                                          <p:attrName>r</p:attrName>
                                        </p:attrNameLst>
                                      </p:cBhvr>
                                    </p:animRot>
                                    <p:animRot by="-1500000">
                                      <p:cBhvr>
                                        <p:cTn id="18" dur="125" fill="hold">
                                          <p:stCondLst>
                                            <p:cond delay="125"/>
                                          </p:stCondLst>
                                        </p:cTn>
                                        <p:tgtEl>
                                          <p:spTgt spid="11"/>
                                        </p:tgtEl>
                                        <p:attrNameLst>
                                          <p:attrName>r</p:attrName>
                                        </p:attrNameLst>
                                      </p:cBhvr>
                                    </p:animRot>
                                    <p:animRot by="-1500000">
                                      <p:cBhvr>
                                        <p:cTn id="19" dur="125" fill="hold">
                                          <p:stCondLst>
                                            <p:cond delay="250"/>
                                          </p:stCondLst>
                                        </p:cTn>
                                        <p:tgtEl>
                                          <p:spTgt spid="11"/>
                                        </p:tgtEl>
                                        <p:attrNameLst>
                                          <p:attrName>r</p:attrName>
                                        </p:attrNameLst>
                                      </p:cBhvr>
                                    </p:animRot>
                                    <p:animRot by="1500000">
                                      <p:cBhvr>
                                        <p:cTn id="20" dur="125" fill="hold">
                                          <p:stCondLst>
                                            <p:cond delay="375"/>
                                          </p:stCondLst>
                                        </p:cTn>
                                        <p:tgtEl>
                                          <p:spTgt spid="11"/>
                                        </p:tgtEl>
                                        <p:attrNameLst>
                                          <p:attrName>r</p:attrName>
                                        </p:attrNameLst>
                                      </p:cBhvr>
                                    </p:animRot>
                                  </p:childTnLst>
                                </p:cTn>
                              </p:par>
                              <p:par>
                                <p:cTn id="21" presetID="53" presetClass="entr" presetSubtype="16" fill="hold" grpId="0" nodeType="withEffect">
                                  <p:stCondLst>
                                    <p:cond delay="0"/>
                                  </p:stCondLst>
                                  <p:iterate type="lt">
                                    <p:tmPct val="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34" presetClass="emph" presetSubtype="0" fill="hold" grpId="1" nodeType="withEffect">
                                  <p:stCondLst>
                                    <p:cond delay="0"/>
                                  </p:stCondLst>
                                  <p:iterate type="lt">
                                    <p:tmPct val="5000"/>
                                  </p:iterate>
                                  <p:childTnLst>
                                    <p:animMotion origin="layout" path="M -1.66667E-6 4.81481E-6 L -1.66667E-6 -0.02593 " pathEditMode="relative" rAng="0" ptsTypes="AA">
                                      <p:cBhvr>
                                        <p:cTn id="27" dur="250" accel="50000" decel="50000" autoRev="1" fill="hold">
                                          <p:stCondLst>
                                            <p:cond delay="0"/>
                                          </p:stCondLst>
                                        </p:cTn>
                                        <p:tgtEl>
                                          <p:spTgt spid="4"/>
                                        </p:tgtEl>
                                        <p:attrNameLst>
                                          <p:attrName>ppt_x</p:attrName>
                                          <p:attrName>ppt_y</p:attrName>
                                        </p:attrNameLst>
                                      </p:cBhvr>
                                      <p:rCtr x="0" y="-1296"/>
                                    </p:animMotion>
                                    <p:animRot by="1500000">
                                      <p:cBhvr>
                                        <p:cTn id="28" dur="125" fill="hold">
                                          <p:stCondLst>
                                            <p:cond delay="0"/>
                                          </p:stCondLst>
                                        </p:cTn>
                                        <p:tgtEl>
                                          <p:spTgt spid="4"/>
                                        </p:tgtEl>
                                        <p:attrNameLst>
                                          <p:attrName>r</p:attrName>
                                        </p:attrNameLst>
                                      </p:cBhvr>
                                    </p:animRot>
                                    <p:animRot by="-1500000">
                                      <p:cBhvr>
                                        <p:cTn id="29" dur="125" fill="hold">
                                          <p:stCondLst>
                                            <p:cond delay="125"/>
                                          </p:stCondLst>
                                        </p:cTn>
                                        <p:tgtEl>
                                          <p:spTgt spid="4"/>
                                        </p:tgtEl>
                                        <p:attrNameLst>
                                          <p:attrName>r</p:attrName>
                                        </p:attrNameLst>
                                      </p:cBhvr>
                                    </p:animRot>
                                    <p:animRot by="-1500000">
                                      <p:cBhvr>
                                        <p:cTn id="30" dur="125" fill="hold">
                                          <p:stCondLst>
                                            <p:cond delay="250"/>
                                          </p:stCondLst>
                                        </p:cTn>
                                        <p:tgtEl>
                                          <p:spTgt spid="4"/>
                                        </p:tgtEl>
                                        <p:attrNameLst>
                                          <p:attrName>r</p:attrName>
                                        </p:attrNameLst>
                                      </p:cBhvr>
                                    </p:animRot>
                                    <p:animRot by="1500000">
                                      <p:cBhvr>
                                        <p:cTn id="31" dur="125" fill="hold">
                                          <p:stCondLst>
                                            <p:cond delay="375"/>
                                          </p:stCondLst>
                                        </p:cTn>
                                        <p:tgtEl>
                                          <p:spTgt spid="4"/>
                                        </p:tgtEl>
                                        <p:attrNameLst>
                                          <p:attrName>r</p:attrName>
                                        </p:attrNameLst>
                                      </p:cBhvr>
                                    </p:animRot>
                                  </p:childTnLst>
                                </p:cTn>
                              </p:par>
                              <p:par>
                                <p:cTn id="32" presetID="49" presetClass="entr" presetSubtype="0" decel="10000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360"/>
                                          </p:val>
                                        </p:tav>
                                        <p:tav tm="100000">
                                          <p:val>
                                            <p:fltVal val="0"/>
                                          </p:val>
                                        </p:tav>
                                      </p:tavLst>
                                    </p:anim>
                                    <p:animEffect transition="in" filter="fade">
                                      <p:cBhvr>
                                        <p:cTn id="37" dur="1000"/>
                                        <p:tgtEl>
                                          <p:spTgt spid="14"/>
                                        </p:tgtEl>
                                      </p:cBhvr>
                                    </p:animEffect>
                                  </p:childTnLst>
                                </p:cTn>
                              </p:par>
                              <p:par>
                                <p:cTn id="38" presetID="22" presetClass="entr" presetSubtype="2" fill="hold"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2" presetClass="entr" presetSubtype="4" decel="10000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750" fill="hold"/>
                                        <p:tgtEl>
                                          <p:spTgt spid="19"/>
                                        </p:tgtEl>
                                        <p:attrNameLst>
                                          <p:attrName>ppt_x</p:attrName>
                                        </p:attrNameLst>
                                      </p:cBhvr>
                                      <p:tavLst>
                                        <p:tav tm="0">
                                          <p:val>
                                            <p:strVal val="#ppt_x"/>
                                          </p:val>
                                        </p:tav>
                                        <p:tav tm="100000">
                                          <p:val>
                                            <p:strVal val="#ppt_x"/>
                                          </p:val>
                                        </p:tav>
                                      </p:tavLst>
                                    </p:anim>
                                    <p:anim calcmode="lin" valueType="num">
                                      <p:cBhvr additive="base">
                                        <p:cTn id="44" dur="750" fill="hold"/>
                                        <p:tgtEl>
                                          <p:spTgt spid="19"/>
                                        </p:tgtEl>
                                        <p:attrNameLst>
                                          <p:attrName>ppt_y</p:attrName>
                                        </p:attrNameLst>
                                      </p:cBhvr>
                                      <p:tavLst>
                                        <p:tav tm="0">
                                          <p:val>
                                            <p:strVal val="1+#ppt_h/2"/>
                                          </p:val>
                                        </p:tav>
                                        <p:tav tm="100000">
                                          <p:val>
                                            <p:strVal val="#ppt_y"/>
                                          </p:val>
                                        </p:tav>
                                      </p:tavLst>
                                    </p:anim>
                                  </p:childTnLst>
                                </p:cTn>
                              </p:par>
                              <p:par>
                                <p:cTn id="45" presetID="42" presetClass="path" presetSubtype="0" repeatCount="indefinite" decel="100000" autoRev="1" fill="hold" nodeType="withEffect">
                                  <p:stCondLst>
                                    <p:cond delay="0"/>
                                  </p:stCondLst>
                                  <p:childTnLst>
                                    <p:animMotion origin="layout" path="M -1.875E-6 -1.48148E-6 L -1.875E-6 0.04097 " pathEditMode="relative" rAng="0" ptsTypes="AA">
                                      <p:cBhvr>
                                        <p:cTn id="46" dur="1500" fill="hold"/>
                                        <p:tgtEl>
                                          <p:spTgt spid="19"/>
                                        </p:tgtEl>
                                        <p:attrNameLst>
                                          <p:attrName>ppt_x</p:attrName>
                                          <p:attrName>ppt_y</p:attrName>
                                        </p:attrNameLst>
                                      </p:cBhvr>
                                      <p:rCtr x="0" y="2037"/>
                                    </p:animMotion>
                                  </p:childTnLst>
                                </p:cTn>
                              </p:par>
                              <p:par>
                                <p:cTn id="47" presetID="2" presetClass="entr" presetSubtype="4" decel="10000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1+#ppt_h/2"/>
                                          </p:val>
                                        </p:tav>
                                        <p:tav tm="100000">
                                          <p:val>
                                            <p:strVal val="#ppt_y"/>
                                          </p:val>
                                        </p:tav>
                                      </p:tavLst>
                                    </p:anim>
                                  </p:childTnLst>
                                </p:cTn>
                              </p:par>
                              <p:par>
                                <p:cTn id="51" presetID="42" presetClass="path" presetSubtype="0" repeatCount="indefinite" decel="100000" autoRev="1" fill="hold" nodeType="withEffect">
                                  <p:stCondLst>
                                    <p:cond delay="0"/>
                                  </p:stCondLst>
                                  <p:childTnLst>
                                    <p:animMotion origin="layout" path="M -1.875E-6 -1.48148E-6 L -1.875E-6 0.04097 " pathEditMode="relative" rAng="0" ptsTypes="AA">
                                      <p:cBhvr>
                                        <p:cTn id="52" dur="1750" fill="hold"/>
                                        <p:tgtEl>
                                          <p:spTgt spid="22"/>
                                        </p:tgtEl>
                                        <p:attrNameLst>
                                          <p:attrName>ppt_x</p:attrName>
                                          <p:attrName>ppt_y</p:attrName>
                                        </p:attrNameLst>
                                      </p:cBhvr>
                                      <p:rCtr x="0" y="2037"/>
                                    </p:animMotion>
                                  </p:childTnLst>
                                </p:cTn>
                              </p:par>
                              <p:par>
                                <p:cTn id="53" presetID="2" presetClass="entr" presetSubtype="4" decel="10000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750" fill="hold"/>
                                        <p:tgtEl>
                                          <p:spTgt spid="26"/>
                                        </p:tgtEl>
                                        <p:attrNameLst>
                                          <p:attrName>ppt_x</p:attrName>
                                        </p:attrNameLst>
                                      </p:cBhvr>
                                      <p:tavLst>
                                        <p:tav tm="0">
                                          <p:val>
                                            <p:strVal val="#ppt_x"/>
                                          </p:val>
                                        </p:tav>
                                        <p:tav tm="100000">
                                          <p:val>
                                            <p:strVal val="#ppt_x"/>
                                          </p:val>
                                        </p:tav>
                                      </p:tavLst>
                                    </p:anim>
                                    <p:anim calcmode="lin" valueType="num">
                                      <p:cBhvr additive="base">
                                        <p:cTn id="56" dur="750" fill="hold"/>
                                        <p:tgtEl>
                                          <p:spTgt spid="26"/>
                                        </p:tgtEl>
                                        <p:attrNameLst>
                                          <p:attrName>ppt_y</p:attrName>
                                        </p:attrNameLst>
                                      </p:cBhvr>
                                      <p:tavLst>
                                        <p:tav tm="0">
                                          <p:val>
                                            <p:strVal val="1+#ppt_h/2"/>
                                          </p:val>
                                        </p:tav>
                                        <p:tav tm="100000">
                                          <p:val>
                                            <p:strVal val="#ppt_y"/>
                                          </p:val>
                                        </p:tav>
                                      </p:tavLst>
                                    </p:anim>
                                  </p:childTnLst>
                                </p:cTn>
                              </p:par>
                              <p:par>
                                <p:cTn id="57" presetID="42" presetClass="path" presetSubtype="0" repeatCount="indefinite" decel="100000" autoRev="1" fill="hold" nodeType="withEffect">
                                  <p:stCondLst>
                                    <p:cond delay="0"/>
                                  </p:stCondLst>
                                  <p:childTnLst>
                                    <p:animMotion origin="layout" path="M -1.875E-6 -1.48148E-6 L -1.875E-6 0.04097 " pathEditMode="relative" rAng="0" ptsTypes="AA">
                                      <p:cBhvr>
                                        <p:cTn id="58" dur="2000" fill="hold"/>
                                        <p:tgtEl>
                                          <p:spTgt spid="26"/>
                                        </p:tgtEl>
                                        <p:attrNameLst>
                                          <p:attrName>ppt_x</p:attrName>
                                          <p:attrName>ppt_y</p:attrName>
                                        </p:attrNameLst>
                                      </p:cBhvr>
                                      <p:rCtr x="0" y="2037"/>
                                    </p:animMotion>
                                  </p:childTnLst>
                                </p:cTn>
                              </p:par>
                              <p:par>
                                <p:cTn id="59" presetID="22" presetClass="entr" presetSubtype="8" fill="hold" nodeType="withEffect">
                                  <p:stCondLst>
                                    <p:cond delay="50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par>
                                <p:cTn id="62" presetID="22" presetClass="entr" presetSubtype="4" fill="hold" nodeType="withEffect">
                                  <p:stCondLst>
                                    <p:cond delay="500"/>
                                  </p:stCondLst>
                                  <p:childTnLst>
                                    <p:set>
                                      <p:cBhvr>
                                        <p:cTn id="63" dur="1" fill="hold">
                                          <p:stCondLst>
                                            <p:cond delay="0"/>
                                          </p:stCondLst>
                                        </p:cTn>
                                        <p:tgtEl>
                                          <p:spTgt spid="65"/>
                                        </p:tgtEl>
                                        <p:attrNameLst>
                                          <p:attrName>style.visibility</p:attrName>
                                        </p:attrNameLst>
                                      </p:cBhvr>
                                      <p:to>
                                        <p:strVal val="visible"/>
                                      </p:to>
                                    </p:set>
                                    <p:animEffect transition="in" filter="wipe(down)">
                                      <p:cBhvr>
                                        <p:cTn id="6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iáng Sinh Vui Tươi đầy Màu Sắc Ornamen Nền, Ngày Lễ, Đầy Màu Sắc, Giáng  Sinh Hình nền Vector để tải xuống miễn phí">
            <a:extLst>
              <a:ext uri="{FF2B5EF4-FFF2-40B4-BE49-F238E27FC236}">
                <a16:creationId xmlns:a16="http://schemas.microsoft.com/office/drawing/2014/main" id="{A0B3D0C2-7476-4128-B294-4F8CC0A7B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Hộp Văn bản 5">
            <a:extLst>
              <a:ext uri="{FF2B5EF4-FFF2-40B4-BE49-F238E27FC236}">
                <a16:creationId xmlns:a16="http://schemas.microsoft.com/office/drawing/2014/main" id="{7A400CBA-80B4-46A6-B17F-AE4D259D6BFA}"/>
              </a:ext>
            </a:extLst>
          </p:cNvPr>
          <p:cNvSpPr txBox="1"/>
          <p:nvPr/>
        </p:nvSpPr>
        <p:spPr>
          <a:xfrm>
            <a:off x="536895" y="926985"/>
            <a:ext cx="2152476"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8221213" y="923434"/>
            <a:ext cx="1339423"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Khám</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phá</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7219428" y="926985"/>
            <a:ext cx="10629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219428" y="1292766"/>
            <a:ext cx="9486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329967" y="1384183"/>
            <a:ext cx="1149012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2226577" y="831373"/>
            <a:ext cx="462794" cy="553454"/>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906012" y="1505056"/>
            <a:ext cx="10417728" cy="1323439"/>
          </a:xfrm>
          <a:prstGeom prst="rect">
            <a:avLst/>
          </a:prstGeom>
          <a:noFill/>
        </p:spPr>
        <p:txBody>
          <a:bodyPr wrap="square" rtlCol="0">
            <a:spAutoFit/>
          </a:bodyPr>
          <a:lstStyle/>
          <a:p>
            <a:r>
              <a:rPr lang="en-US" sz="4000" b="1">
                <a:solidFill>
                  <a:schemeClr val="bg1"/>
                </a:solidFill>
                <a:latin typeface="+mj-lt"/>
              </a:rPr>
              <a:t>Hành động thể hiện sự yêu thương, chăm sóc của ông bà, cha mẹ với con cháu.</a:t>
            </a:r>
            <a:endParaRPr lang="vi-VN" sz="4000" b="1" dirty="0">
              <a:solidFill>
                <a:schemeClr val="bg1"/>
              </a:solidFill>
              <a:latin typeface="+mj-lt"/>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504176" y="1510518"/>
            <a:ext cx="401836" cy="401836"/>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hỏi">
              <a:extLst>
                <a:ext uri="{FF2B5EF4-FFF2-40B4-BE49-F238E27FC236}">
                  <a16:creationId xmlns:a16="http://schemas.microsoft.com/office/drawing/2014/main" id="{32BB0388-5E54-4D4A-B184-93139FE4DE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176" y="1510518"/>
              <a:ext cx="401836" cy="401836"/>
            </a:xfrm>
            <a:prstGeom prst="rect">
              <a:avLst/>
            </a:prstGeom>
          </p:spPr>
        </p:pic>
      </p:grpSp>
      <p:pic>
        <p:nvPicPr>
          <p:cNvPr id="43" name="9Slide.vn 19">
            <a:extLst>
              <a:ext uri="{FF2B5EF4-FFF2-40B4-BE49-F238E27FC236}">
                <a16:creationId xmlns:a16="http://schemas.microsoft.com/office/drawing/2014/main" id="{906AD569-DC6C-443A-A988-8A4268B47593}"/>
              </a:ext>
            </a:extLst>
          </p:cNvPr>
          <p:cNvPicPr>
            <a:picLocks noChangeAspect="1"/>
          </p:cNvPicPr>
          <p:nvPr/>
        </p:nvPicPr>
        <p:blipFill>
          <a:blip r:embed="rId6"/>
          <a:stretch>
            <a:fillRect/>
          </a:stretch>
        </p:blipFill>
        <p:spPr>
          <a:xfrm rot="2583498">
            <a:off x="10144854" y="4953306"/>
            <a:ext cx="1612900" cy="1263251"/>
          </a:xfrm>
          <a:prstGeom prst="rect">
            <a:avLst/>
          </a:prstGeom>
        </p:spPr>
      </p:pic>
      <p:sp>
        <p:nvSpPr>
          <p:cNvPr id="20" name="Hộp Văn bản 32">
            <a:extLst>
              <a:ext uri="{FF2B5EF4-FFF2-40B4-BE49-F238E27FC236}">
                <a16:creationId xmlns:a16="http://schemas.microsoft.com/office/drawing/2014/main" id="{B1AB06EF-8B94-4778-AEF2-1C72668E0201}"/>
              </a:ext>
            </a:extLst>
          </p:cNvPr>
          <p:cNvSpPr txBox="1"/>
          <p:nvPr/>
        </p:nvSpPr>
        <p:spPr>
          <a:xfrm>
            <a:off x="906012" y="3086242"/>
            <a:ext cx="10417728" cy="1938992"/>
          </a:xfrm>
          <a:prstGeom prst="rect">
            <a:avLst/>
          </a:prstGeom>
          <a:noFill/>
        </p:spPr>
        <p:txBody>
          <a:bodyPr wrap="square" rtlCol="0">
            <a:spAutoFit/>
          </a:bodyPr>
          <a:lstStyle/>
          <a:p>
            <a:pPr algn="just"/>
            <a:r>
              <a:rPr lang="en-US" sz="4000" b="1">
                <a:solidFill>
                  <a:schemeClr val="bg1"/>
                </a:solidFill>
                <a:latin typeface="+mj-lt"/>
              </a:rPr>
              <a:t>Em cảm thấy như thế nào khi được người thân quan tâm, yêu thương, chăm sóc hay khi em quan tâm chăm sóc người thân?</a:t>
            </a:r>
            <a:endParaRPr lang="vi-VN" sz="4000" b="1" dirty="0">
              <a:solidFill>
                <a:schemeClr val="bg1"/>
              </a:solidFill>
              <a:latin typeface="+mj-lt"/>
            </a:endParaRPr>
          </a:p>
        </p:txBody>
      </p:sp>
    </p:spTree>
    <p:extLst>
      <p:ext uri="{BB962C8B-B14F-4D97-AF65-F5344CB8AC3E}">
        <p14:creationId xmlns:p14="http://schemas.microsoft.com/office/powerpoint/2010/main" val="2687754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435">
                                          <p:stCondLst>
                                            <p:cond delay="0"/>
                                          </p:stCondLst>
                                        </p:cTn>
                                        <p:tgtEl>
                                          <p:spTgt spid="37"/>
                                        </p:tgtEl>
                                      </p:cBhvr>
                                    </p:animEffect>
                                    <p:anim calcmode="lin" valueType="num">
                                      <p:cBhvr>
                                        <p:cTn id="8" dur="1366"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7"/>
                                        </p:tgtEl>
                                        <p:attrNameLst>
                                          <p:attrName>ppt_y</p:attrName>
                                        </p:attrNameLst>
                                      </p:cBhvr>
                                      <p:tavLst>
                                        <p:tav tm="0" fmla="#ppt_y-sin(pi*$)/81">
                                          <p:val>
                                            <p:fltVal val="0"/>
                                          </p:val>
                                        </p:tav>
                                        <p:tav tm="100000">
                                          <p:val>
                                            <p:fltVal val="1"/>
                                          </p:val>
                                        </p:tav>
                                      </p:tavLst>
                                    </p:anim>
                                    <p:animScale>
                                      <p:cBhvr>
                                        <p:cTn id="13" dur="19">
                                          <p:stCondLst>
                                            <p:cond delay="487"/>
                                          </p:stCondLst>
                                        </p:cTn>
                                        <p:tgtEl>
                                          <p:spTgt spid="37"/>
                                        </p:tgtEl>
                                      </p:cBhvr>
                                      <p:to x="100000" y="60000"/>
                                    </p:animScale>
                                    <p:animScale>
                                      <p:cBhvr>
                                        <p:cTn id="14" dur="125" decel="50000">
                                          <p:stCondLst>
                                            <p:cond delay="507"/>
                                          </p:stCondLst>
                                        </p:cTn>
                                        <p:tgtEl>
                                          <p:spTgt spid="37"/>
                                        </p:tgtEl>
                                      </p:cBhvr>
                                      <p:to x="100000" y="100000"/>
                                    </p:animScale>
                                    <p:animScale>
                                      <p:cBhvr>
                                        <p:cTn id="15" dur="19">
                                          <p:stCondLst>
                                            <p:cond delay="984"/>
                                          </p:stCondLst>
                                        </p:cTn>
                                        <p:tgtEl>
                                          <p:spTgt spid="37"/>
                                        </p:tgtEl>
                                      </p:cBhvr>
                                      <p:to x="100000" y="80000"/>
                                    </p:animScale>
                                    <p:animScale>
                                      <p:cBhvr>
                                        <p:cTn id="16" dur="125" decel="50000">
                                          <p:stCondLst>
                                            <p:cond delay="1004"/>
                                          </p:stCondLst>
                                        </p:cTn>
                                        <p:tgtEl>
                                          <p:spTgt spid="37"/>
                                        </p:tgtEl>
                                      </p:cBhvr>
                                      <p:to x="100000" y="100000"/>
                                    </p:animScale>
                                    <p:animScale>
                                      <p:cBhvr>
                                        <p:cTn id="17" dur="19">
                                          <p:stCondLst>
                                            <p:cond delay="1231"/>
                                          </p:stCondLst>
                                        </p:cTn>
                                        <p:tgtEl>
                                          <p:spTgt spid="37"/>
                                        </p:tgtEl>
                                      </p:cBhvr>
                                      <p:to x="100000" y="90000"/>
                                    </p:animScale>
                                    <p:animScale>
                                      <p:cBhvr>
                                        <p:cTn id="18" dur="125" decel="50000">
                                          <p:stCondLst>
                                            <p:cond delay="1251"/>
                                          </p:stCondLst>
                                        </p:cTn>
                                        <p:tgtEl>
                                          <p:spTgt spid="37"/>
                                        </p:tgtEl>
                                      </p:cBhvr>
                                      <p:to x="100000" y="100000"/>
                                    </p:animScale>
                                    <p:animScale>
                                      <p:cBhvr>
                                        <p:cTn id="19" dur="19">
                                          <p:stCondLst>
                                            <p:cond delay="1356"/>
                                          </p:stCondLst>
                                        </p:cTn>
                                        <p:tgtEl>
                                          <p:spTgt spid="37"/>
                                        </p:tgtEl>
                                      </p:cBhvr>
                                      <p:to x="100000" y="95000"/>
                                    </p:animScale>
                                    <p:animScale>
                                      <p:cBhvr>
                                        <p:cTn id="20" dur="125" decel="50000">
                                          <p:stCondLst>
                                            <p:cond delay="1376"/>
                                          </p:stCondLst>
                                        </p:cTn>
                                        <p:tgtEl>
                                          <p:spTgt spid="37"/>
                                        </p:tgtEl>
                                      </p:cBhvr>
                                      <p:to x="100000" y="100000"/>
                                    </p:animScale>
                                  </p:childTnLst>
                                </p:cTn>
                              </p:par>
                            </p:childTnLst>
                          </p:cTn>
                        </p:par>
                        <p:par>
                          <p:cTn id="21" fill="hold">
                            <p:stCondLst>
                              <p:cond delay="1501"/>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1+#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par>
                                <p:cTn id="34" presetID="1" presetClass="exit" presetSubtype="0" fill="hold" grpId="1" nodeType="withEffect">
                                  <p:stCondLst>
                                    <p:cond delay="500"/>
                                  </p:stCondLst>
                                  <p:childTnLst>
                                    <p:set>
                                      <p:cBhvr>
                                        <p:cTn id="35" dur="1" fill="hold">
                                          <p:stCondLst>
                                            <p:cond delay="0"/>
                                          </p:stCondLst>
                                        </p:cTn>
                                        <p:tgtEl>
                                          <p:spTgt spid="33"/>
                                        </p:tgtEl>
                                        <p:attrNameLst>
                                          <p:attrName>style.visibility</p:attrName>
                                        </p:attrNameLst>
                                      </p:cBhvr>
                                      <p:to>
                                        <p:strVal val="hidden"/>
                                      </p:to>
                                    </p:set>
                                  </p:childTnLst>
                                </p:cTn>
                              </p:par>
                            </p:childTnLst>
                          </p:cTn>
                        </p:par>
                        <p:par>
                          <p:cTn id="36" fill="hold">
                            <p:stCondLst>
                              <p:cond delay="500"/>
                            </p:stCondLst>
                            <p:childTnLst>
                              <p:par>
                                <p:cTn id="37" presetID="31"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750" fill="hold"/>
                                        <p:tgtEl>
                                          <p:spTgt spid="20"/>
                                        </p:tgtEl>
                                        <p:attrNameLst>
                                          <p:attrName>ppt_w</p:attrName>
                                        </p:attrNameLst>
                                      </p:cBhvr>
                                      <p:tavLst>
                                        <p:tav tm="0">
                                          <p:val>
                                            <p:fltVal val="0"/>
                                          </p:val>
                                        </p:tav>
                                        <p:tav tm="100000">
                                          <p:val>
                                            <p:strVal val="#ppt_w"/>
                                          </p:val>
                                        </p:tav>
                                      </p:tavLst>
                                    </p:anim>
                                    <p:anim calcmode="lin" valueType="num">
                                      <p:cBhvr>
                                        <p:cTn id="40" dur="750" fill="hold"/>
                                        <p:tgtEl>
                                          <p:spTgt spid="20"/>
                                        </p:tgtEl>
                                        <p:attrNameLst>
                                          <p:attrName>ppt_h</p:attrName>
                                        </p:attrNameLst>
                                      </p:cBhvr>
                                      <p:tavLst>
                                        <p:tav tm="0">
                                          <p:val>
                                            <p:fltVal val="0"/>
                                          </p:val>
                                        </p:tav>
                                        <p:tav tm="100000">
                                          <p:val>
                                            <p:strVal val="#ppt_h"/>
                                          </p:val>
                                        </p:tav>
                                      </p:tavLst>
                                    </p:anim>
                                    <p:anim calcmode="lin" valueType="num">
                                      <p:cBhvr>
                                        <p:cTn id="41" dur="750" fill="hold"/>
                                        <p:tgtEl>
                                          <p:spTgt spid="20"/>
                                        </p:tgtEl>
                                        <p:attrNameLst>
                                          <p:attrName>style.rotation</p:attrName>
                                        </p:attrNameLst>
                                      </p:cBhvr>
                                      <p:tavLst>
                                        <p:tav tm="0">
                                          <p:val>
                                            <p:fltVal val="90"/>
                                          </p:val>
                                        </p:tav>
                                        <p:tav tm="100000">
                                          <p:val>
                                            <p:fltVal val="0"/>
                                          </p:val>
                                        </p:tav>
                                      </p:tavLst>
                                    </p:anim>
                                    <p:animEffect transition="in" filter="fade">
                                      <p:cBhvr>
                                        <p:cTn id="42"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Giáng Sinh Vui Tươi đầy Màu Sắc Ornamen Nền, Ngày Lễ, Đầy Màu Sắc, Giáng  Sinh Hình nền Vector để tải xuống miễn phí">
            <a:extLst>
              <a:ext uri="{FF2B5EF4-FFF2-40B4-BE49-F238E27FC236}">
                <a16:creationId xmlns:a16="http://schemas.microsoft.com/office/drawing/2014/main" id="{12564E82-B7BF-4EFF-ADAD-E78B67733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id="{7A400CBA-80B4-46A6-B17F-AE4D259D6BFA}"/>
              </a:ext>
            </a:extLst>
          </p:cNvPr>
          <p:cNvSpPr txBox="1"/>
          <p:nvPr/>
        </p:nvSpPr>
        <p:spPr>
          <a:xfrm>
            <a:off x="536895" y="926985"/>
            <a:ext cx="2152476"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2226577" y="831373"/>
            <a:ext cx="462794" cy="553454"/>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478173" y="1955706"/>
            <a:ext cx="7457696" cy="4154984"/>
          </a:xfrm>
          <a:prstGeom prst="rect">
            <a:avLst/>
          </a:prstGeom>
          <a:noFill/>
        </p:spPr>
        <p:txBody>
          <a:bodyPr wrap="square" rtlCol="0">
            <a:spAutoFit/>
          </a:bodyPr>
          <a:lstStyle/>
          <a:p>
            <a:pPr algn="just"/>
            <a:r>
              <a:rPr lang="en-US" sz="2400" b="1">
                <a:solidFill>
                  <a:schemeClr val="bg1"/>
                </a:solidFill>
                <a:latin typeface="Times New Roman" panose="02020603050405020304" pitchFamily="18" charset="0"/>
                <a:cs typeface="Times New Roman" panose="02020603050405020304" pitchFamily="18" charset="0"/>
              </a:rPr>
              <a:t>HS đọc thông tin mục 3 SGK trang 6</a:t>
            </a:r>
          </a:p>
          <a:p>
            <a:pPr algn="just"/>
            <a:r>
              <a:rPr lang="en-US" sz="2400">
                <a:solidFill>
                  <a:schemeClr val="bg1"/>
                </a:solidFill>
                <a:latin typeface="Times New Roman" panose="02020603050405020304" pitchFamily="18" charset="0"/>
                <a:cs typeface="Times New Roman" panose="02020603050405020304" pitchFamily="18" charset="0"/>
              </a:rPr>
              <a:t>- Bước 1: Suy nghĩ độc lập (Viết ra giấy câu trả lời)</a:t>
            </a:r>
          </a:p>
          <a:p>
            <a:pPr algn="just"/>
            <a:r>
              <a:rPr lang="en-US" sz="2400">
                <a:solidFill>
                  <a:schemeClr val="bg1"/>
                </a:solidFill>
                <a:latin typeface="Times New Roman" panose="02020603050405020304" pitchFamily="18" charset="0"/>
                <a:cs typeface="Times New Roman" panose="02020603050405020304" pitchFamily="18" charset="0"/>
              </a:rPr>
              <a:t>- Bước 2: Chia sẻ với nhóm</a:t>
            </a:r>
          </a:p>
          <a:p>
            <a:pPr algn="just"/>
            <a:r>
              <a:rPr lang="en-US" sz="2400">
                <a:solidFill>
                  <a:schemeClr val="bg1"/>
                </a:solidFill>
                <a:latin typeface="Times New Roman" panose="02020603050405020304" pitchFamily="18" charset="0"/>
                <a:cs typeface="Times New Roman" panose="02020603050405020304" pitchFamily="18" charset="0"/>
              </a:rPr>
              <a:t>- Bước 3: Thống nhất trong nhóm và cử địa diện trình bày trước lớp</a:t>
            </a:r>
          </a:p>
          <a:p>
            <a:pPr algn="just"/>
            <a:endParaRPr lang="en-US" sz="2400">
              <a:solidFill>
                <a:schemeClr val="bg1"/>
              </a:solidFill>
              <a:latin typeface="Times New Roman" panose="02020603050405020304" pitchFamily="18" charset="0"/>
              <a:cs typeface="Times New Roman" panose="02020603050405020304" pitchFamily="18" charset="0"/>
            </a:endParaRPr>
          </a:p>
          <a:p>
            <a:pPr algn="just"/>
            <a:r>
              <a:rPr lang="en-US" sz="2400" b="1">
                <a:solidFill>
                  <a:schemeClr val="bg1"/>
                </a:solidFill>
                <a:latin typeface="Times New Roman" panose="02020603050405020304" pitchFamily="18" charset="0"/>
                <a:cs typeface="Times New Roman" panose="02020603050405020304" pitchFamily="18" charset="0"/>
              </a:rPr>
              <a:t>TỔ 1+2: TÌNH HUỐNG 1</a:t>
            </a:r>
          </a:p>
          <a:p>
            <a:pPr algn="just"/>
            <a:r>
              <a:rPr lang="vi-VN" sz="2400">
                <a:solidFill>
                  <a:schemeClr val="bg1"/>
                </a:solidFill>
                <a:latin typeface="Times New Roman" panose="02020603050405020304" pitchFamily="18" charset="0"/>
                <a:cs typeface="Times New Roman" panose="02020603050405020304" pitchFamily="18" charset="0"/>
              </a:rPr>
              <a:t>Theo em việc làm của Linh và gia đình sẽ mang đến cảm xúc như thế nào cho người thân?</a:t>
            </a:r>
            <a:endParaRPr lang="en-US" sz="2400">
              <a:solidFill>
                <a:schemeClr val="bg1"/>
              </a:solidFill>
              <a:latin typeface="Times New Roman" panose="02020603050405020304" pitchFamily="18" charset="0"/>
              <a:cs typeface="Times New Roman" panose="02020603050405020304" pitchFamily="18" charset="0"/>
            </a:endParaRPr>
          </a:p>
          <a:p>
            <a:pPr algn="just"/>
            <a:r>
              <a:rPr lang="en-US" sz="2400" b="1">
                <a:solidFill>
                  <a:schemeClr val="bg1"/>
                </a:solidFill>
                <a:latin typeface="Times New Roman" panose="02020603050405020304" pitchFamily="18" charset="0"/>
                <a:cs typeface="Times New Roman" panose="02020603050405020304" pitchFamily="18" charset="0"/>
              </a:rPr>
              <a:t>TỔ 3+4: TÌNH HUỐNG 2</a:t>
            </a:r>
          </a:p>
          <a:p>
            <a:pPr algn="just"/>
            <a:r>
              <a:rPr lang="vi-VN" sz="2400">
                <a:solidFill>
                  <a:schemeClr val="bg1"/>
                </a:solidFill>
                <a:latin typeface="Times New Roman" panose="02020603050405020304" pitchFamily="18" charset="0"/>
                <a:cs typeface="Times New Roman" panose="02020603050405020304" pitchFamily="18" charset="0"/>
              </a:rPr>
              <a:t>Em có suy nghĩ gì về mong muốn của bạn An?</a:t>
            </a:r>
            <a:endParaRPr lang="vi-VN" sz="2400" dirty="0">
              <a:solidFill>
                <a:schemeClr val="bg1"/>
              </a:solidFill>
              <a:latin typeface="Times New Roman" panose="02020603050405020304" pitchFamily="18" charset="0"/>
              <a:cs typeface="Times New Roman" panose="02020603050405020304"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504176" y="1510518"/>
            <a:ext cx="401836" cy="401836"/>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a:extLst>
                <a:ext uri="{FF2B5EF4-FFF2-40B4-BE49-F238E27FC236}">
                  <a16:creationId xmlns:a16="http://schemas.microsoft.com/office/drawing/2014/main" id="{32BB0388-5E54-4D4A-B184-93139FE4D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3" name="Hộp Văn bản 2">
            <a:extLst>
              <a:ext uri="{FF2B5EF4-FFF2-40B4-BE49-F238E27FC236}">
                <a16:creationId xmlns:a16="http://schemas.microsoft.com/office/drawing/2014/main" id="{05AC7E2E-8893-4062-9B09-23ACA0104254}"/>
              </a:ext>
            </a:extLst>
          </p:cNvPr>
          <p:cNvSpPr txBox="1"/>
          <p:nvPr/>
        </p:nvSpPr>
        <p:spPr>
          <a:xfrm>
            <a:off x="7969424" y="1420370"/>
            <a:ext cx="3831089" cy="4801314"/>
          </a:xfrm>
          <a:prstGeom prst="rect">
            <a:avLst/>
          </a:prstGeom>
          <a:noFill/>
        </p:spPr>
        <p:txBody>
          <a:bodyPr wrap="square" rtlCol="0">
            <a:spAutoFit/>
          </a:bodyPr>
          <a:lstStyle/>
          <a:p>
            <a:pPr algn="just"/>
            <a:r>
              <a:rPr lang="en-US" b="1">
                <a:solidFill>
                  <a:schemeClr val="bg1"/>
                </a:solidFill>
                <a:latin typeface="+mj-lt"/>
              </a:rPr>
              <a:t>Trả lời</a:t>
            </a:r>
            <a:r>
              <a:rPr lang="vi-VN" b="1">
                <a:solidFill>
                  <a:schemeClr val="bg1"/>
                </a:solidFill>
                <a:latin typeface="+mj-lt"/>
              </a:rPr>
              <a:t>:</a:t>
            </a:r>
            <a:endParaRPr lang="vi-VN" b="1" dirty="0">
              <a:solidFill>
                <a:schemeClr val="bg1"/>
              </a:solidFill>
              <a:latin typeface="+mj-lt"/>
            </a:endParaRPr>
          </a:p>
          <a:p>
            <a:pPr algn="just"/>
            <a:r>
              <a:rPr lang="vi-VN">
                <a:solidFill>
                  <a:schemeClr val="bg1"/>
                </a:solidFill>
                <a:latin typeface="+mj-lt"/>
              </a:rPr>
              <a:t>a. Bạn Linh đã phát huy truyền thống gia đình kính trên nhường dưới, yêu thương ông bà, giữ gìn văn hóa truyền thống của dân tộc bằng hành động cùng gia đình sum họp, sưu tầm lời chúc ý nghĩa để chúc mừng ông bà, bố mẹ và những người thân. Những việc làm của Linh giúp cho người thân hạnh phúc, tự hào. Đó chính là việc làm thể hiện sự tự hào về truyền thống gia đình và tiếp nối, phát huy truyền thống tốt đẹp đó</a:t>
            </a:r>
          </a:p>
          <a:p>
            <a:pPr algn="just"/>
            <a:r>
              <a:rPr lang="vi-VN">
                <a:solidFill>
                  <a:schemeClr val="bg1"/>
                </a:solidFill>
                <a:latin typeface="+mj-lt"/>
              </a:rPr>
              <a:t>b. Bạn An đã phát huy truyền thống của gia đình bằng cách tiếp tục học tập, chăm chỉ luyện tập đàn bầu và mong muốn giới thiệu nhạc cụ truyền thống của dân tộc Việt Nam với thế giới.</a:t>
            </a:r>
          </a:p>
        </p:txBody>
      </p:sp>
      <p:cxnSp>
        <p:nvCxnSpPr>
          <p:cNvPr id="21" name="Đường nối Thẳng 20">
            <a:extLst>
              <a:ext uri="{FF2B5EF4-FFF2-40B4-BE49-F238E27FC236}">
                <a16:creationId xmlns:a16="http://schemas.microsoft.com/office/drawing/2014/main" id="{13209CD5-F896-4EF6-9055-633BCD6CBF12}"/>
              </a:ext>
            </a:extLst>
          </p:cNvPr>
          <p:cNvCxnSpPr>
            <a:cxnSpLocks/>
          </p:cNvCxnSpPr>
          <p:nvPr/>
        </p:nvCxnSpPr>
        <p:spPr>
          <a:xfrm>
            <a:off x="7935869" y="2150483"/>
            <a:ext cx="0" cy="396020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4194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Giáng Sinh Vui Tươi đầy Màu Sắc Ornamen Nền, Ngày Lễ, Đầy Màu Sắc, Giáng  Sinh Hình nền Vector để tải xuống miễn phí">
            <a:extLst>
              <a:ext uri="{FF2B5EF4-FFF2-40B4-BE49-F238E27FC236}">
                <a16:creationId xmlns:a16="http://schemas.microsoft.com/office/drawing/2014/main" id="{D0667E23-2E64-45BF-87FD-938DB15E0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id="{7A400CBA-80B4-46A6-B17F-AE4D259D6BFA}"/>
              </a:ext>
            </a:extLst>
          </p:cNvPr>
          <p:cNvSpPr txBox="1"/>
          <p:nvPr/>
        </p:nvSpPr>
        <p:spPr>
          <a:xfrm>
            <a:off x="536895" y="926985"/>
            <a:ext cx="2152476"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2226577" y="831373"/>
            <a:ext cx="462794" cy="553454"/>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920300" y="1530795"/>
            <a:ext cx="8282884"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Kết luận - </a:t>
            </a:r>
            <a:r>
              <a:rPr lang="vi-VN" sz="2000" b="1">
                <a:solidFill>
                  <a:schemeClr val="bg1"/>
                </a:solidFill>
                <a:latin typeface="Times New Roman" panose="02020603050405020304" pitchFamily="18" charset="0"/>
                <a:cs typeface="Times New Roman" panose="02020603050405020304" pitchFamily="18" charset="0"/>
              </a:rPr>
              <a:t>3. Giữ gìn truyền thống gia đình, dòng họ</a:t>
            </a:r>
            <a:endParaRPr lang="vi-VN" sz="2000" b="1" dirty="0">
              <a:solidFill>
                <a:schemeClr val="bg1"/>
              </a:solidFill>
              <a:latin typeface="Times New Roman" panose="02020603050405020304" pitchFamily="18" charset="0"/>
              <a:cs typeface="Times New Roman" panose="02020603050405020304"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504176" y="1510518"/>
            <a:ext cx="401836" cy="401836"/>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1501908" y="1401606"/>
            <a:ext cx="9784080" cy="478231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3200">
                <a:latin typeface="+mj-lt"/>
              </a:rPr>
              <a:t>- Tìm hiểu về truyền thống của gia đình mình qua việc hỏi han, trò chuyện với ông bà, bố mẹ</a:t>
            </a:r>
            <a:endParaRPr lang="en-US" sz="3200">
              <a:latin typeface="+mj-lt"/>
            </a:endParaRPr>
          </a:p>
          <a:p>
            <a:pPr algn="just"/>
            <a:endParaRPr lang="vi-VN" sz="3200">
              <a:latin typeface="+mj-lt"/>
            </a:endParaRPr>
          </a:p>
          <a:p>
            <a:pPr algn="just"/>
            <a:r>
              <a:rPr lang="vi-VN" sz="3200">
                <a:latin typeface="+mj-lt"/>
              </a:rPr>
              <a:t>- Tìm hiểu về truyền thống của gia đình mình bằng các việc làm cụ thể, phù hợp với độ tuổi như: chăm học, chăm làm, yêu thương bạn bè và thầy cô, yêu nước, kính trọng người lớn tuổi…</a:t>
            </a:r>
          </a:p>
        </p:txBody>
      </p:sp>
    </p:spTree>
    <p:extLst>
      <p:ext uri="{BB962C8B-B14F-4D97-AF65-F5344CB8AC3E}">
        <p14:creationId xmlns:p14="http://schemas.microsoft.com/office/powerpoint/2010/main" val="360856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Giáng Sinh Vui Tươi đầy Màu Sắc Ornamen Nền, Ngày Lễ, Đầy Màu Sắc, Giáng  Sinh Hình nền Vector để tải xuống miễn phí">
            <a:extLst>
              <a:ext uri="{FF2B5EF4-FFF2-40B4-BE49-F238E27FC236}">
                <a16:creationId xmlns:a16="http://schemas.microsoft.com/office/drawing/2014/main" id="{F60ED80D-0BF0-4BF8-917A-6CC767B01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Hộp Văn bản 5">
            <a:extLst>
              <a:ext uri="{FF2B5EF4-FFF2-40B4-BE49-F238E27FC236}">
                <a16:creationId xmlns:a16="http://schemas.microsoft.com/office/drawing/2014/main" id="{7A400CBA-80B4-46A6-B17F-AE4D259D6BFA}"/>
              </a:ext>
            </a:extLst>
          </p:cNvPr>
          <p:cNvSpPr txBox="1"/>
          <p:nvPr/>
        </p:nvSpPr>
        <p:spPr>
          <a:xfrm>
            <a:off x="536895" y="926985"/>
            <a:ext cx="2152476"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9416644" y="923434"/>
            <a:ext cx="1248561"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Luyện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9499089" y="1254871"/>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2226577" y="831373"/>
            <a:ext cx="462794" cy="553454"/>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906012" y="1530795"/>
            <a:ext cx="9974509" cy="400110"/>
          </a:xfrm>
          <a:prstGeom prst="rect">
            <a:avLst/>
          </a:prstGeom>
          <a:noFill/>
        </p:spPr>
        <p:txBody>
          <a:bodyPr wrap="square" rtlCol="0">
            <a:spAutoFit/>
          </a:bodyPr>
          <a:lstStyle/>
          <a:p>
            <a:r>
              <a:rPr lang="en-US" sz="2000" b="1">
                <a:solidFill>
                  <a:schemeClr val="bg1"/>
                </a:solidFill>
                <a:latin typeface="Times New Roman (Headings)"/>
              </a:rPr>
              <a:t>Bài tập 2 - Xử lý tình huống</a:t>
            </a:r>
            <a:endParaRPr lang="vi-VN" sz="2000" b="1" dirty="0">
              <a:solidFill>
                <a:schemeClr val="bg1"/>
              </a:solidFill>
              <a:latin typeface="Times New Roman (Headings)"/>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504176" y="1510518"/>
            <a:ext cx="401836" cy="401836"/>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a:extLst>
                <a:ext uri="{FF2B5EF4-FFF2-40B4-BE49-F238E27FC236}">
                  <a16:creationId xmlns:a16="http://schemas.microsoft.com/office/drawing/2014/main" id="{32BB0388-5E54-4D4A-B184-93139FE4D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3" name="Flowchart: Sequential Access Storage 2">
            <a:extLst>
              <a:ext uri="{FF2B5EF4-FFF2-40B4-BE49-F238E27FC236}">
                <a16:creationId xmlns:a16="http://schemas.microsoft.com/office/drawing/2014/main" id="{BFFE37D6-69D2-4DBE-934D-2F50332E9072}"/>
              </a:ext>
            </a:extLst>
          </p:cNvPr>
          <p:cNvSpPr/>
          <p:nvPr/>
        </p:nvSpPr>
        <p:spPr>
          <a:xfrm flipH="1">
            <a:off x="7272558" y="2095424"/>
            <a:ext cx="4351406" cy="4137594"/>
          </a:xfrm>
          <a:prstGeom prst="flowChartMagneticTap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9Slide.vn 13">
            <a:extLst>
              <a:ext uri="{FF2B5EF4-FFF2-40B4-BE49-F238E27FC236}">
                <a16:creationId xmlns:a16="http://schemas.microsoft.com/office/drawing/2014/main" id="{86E437E4-377F-43E1-A9A1-360FC38ABE39}"/>
              </a:ext>
            </a:extLst>
          </p:cNvPr>
          <p:cNvSpPr txBox="1"/>
          <p:nvPr/>
        </p:nvSpPr>
        <p:spPr>
          <a:xfrm rot="21417129">
            <a:off x="7856564" y="2761226"/>
            <a:ext cx="3118912" cy="369332"/>
          </a:xfrm>
          <a:prstGeom prst="rect">
            <a:avLst/>
          </a:prstGeom>
          <a:noFill/>
          <a:ln>
            <a:solidFill>
              <a:schemeClr val="bg1"/>
            </a:solidFill>
          </a:ln>
        </p:spPr>
        <p:txBody>
          <a:bodyPr wrap="square" rtlCol="0">
            <a:spAutoFit/>
          </a:bodyPr>
          <a:lstStyle/>
          <a:p>
            <a:pPr algn="ctr">
              <a:lnSpc>
                <a:spcPct val="90000"/>
              </a:lnSpc>
            </a:pPr>
            <a:r>
              <a:rPr lang="en-US" sz="2000">
                <a:solidFill>
                  <a:srgbClr val="0A0A0A"/>
                </a:solidFill>
                <a:latin typeface="#9Slide03 Quicksand" panose="00000500000000000000" pitchFamily="2" charset="0"/>
                <a:cs typeface="Kalam" panose="02000000000000000000" pitchFamily="2" charset="0"/>
              </a:rPr>
              <a:t>Tình huống 1</a:t>
            </a:r>
            <a:endParaRPr lang="en-US" sz="2000" dirty="0">
              <a:solidFill>
                <a:srgbClr val="0A0A0A"/>
              </a:solidFill>
              <a:latin typeface="#9Slide03 Quicksand" panose="00000500000000000000" pitchFamily="2" charset="0"/>
              <a:cs typeface="Kalam" panose="02000000000000000000" pitchFamily="2" charset="0"/>
            </a:endParaRPr>
          </a:p>
        </p:txBody>
      </p:sp>
      <p:sp>
        <p:nvSpPr>
          <p:cNvPr id="32" name="9Slide.vn 13">
            <a:extLst>
              <a:ext uri="{FF2B5EF4-FFF2-40B4-BE49-F238E27FC236}">
                <a16:creationId xmlns:a16="http://schemas.microsoft.com/office/drawing/2014/main" id="{D84A2CD8-3095-4352-A861-3C37F10A1E1C}"/>
              </a:ext>
            </a:extLst>
          </p:cNvPr>
          <p:cNvSpPr txBox="1"/>
          <p:nvPr/>
        </p:nvSpPr>
        <p:spPr>
          <a:xfrm rot="21417129">
            <a:off x="7810540" y="3135364"/>
            <a:ext cx="3336665" cy="2834622"/>
          </a:xfrm>
          <a:prstGeom prst="rect">
            <a:avLst/>
          </a:prstGeom>
          <a:noFill/>
        </p:spPr>
        <p:txBody>
          <a:bodyPr wrap="square" rtlCol="0">
            <a:spAutoFit/>
          </a:bodyPr>
          <a:lstStyle/>
          <a:p>
            <a:pPr algn="just">
              <a:lnSpc>
                <a:spcPct val="90000"/>
              </a:lnSpc>
            </a:pPr>
            <a:r>
              <a:rPr lang="vi-VN">
                <a:solidFill>
                  <a:srgbClr val="0A0A0A"/>
                </a:solidFill>
                <a:latin typeface="Times New Roman (Headings)"/>
                <a:cs typeface="Kalam" panose="02000000000000000000" pitchFamily="2" charset="0"/>
              </a:rPr>
              <a:t>+ Ngưỡng mộ các anh chị, mong muốn được như các anh chị</a:t>
            </a:r>
          </a:p>
          <a:p>
            <a:pPr algn="just">
              <a:lnSpc>
                <a:spcPct val="90000"/>
              </a:lnSpc>
            </a:pPr>
            <a:r>
              <a:rPr lang="vi-VN">
                <a:solidFill>
                  <a:srgbClr val="0A0A0A"/>
                </a:solidFill>
                <a:latin typeface="Times New Roman (Headings)"/>
                <a:cs typeface="Kalam" panose="02000000000000000000" pitchFamily="2" charset="0"/>
              </a:rPr>
              <a:t>+ Suy nghĩ và dự tính về trường đại học mình muốn học</a:t>
            </a:r>
          </a:p>
          <a:p>
            <a:pPr algn="just">
              <a:lnSpc>
                <a:spcPct val="90000"/>
              </a:lnSpc>
            </a:pPr>
            <a:r>
              <a:rPr lang="vi-VN">
                <a:solidFill>
                  <a:srgbClr val="0A0A0A"/>
                </a:solidFill>
                <a:latin typeface="Times New Roman (Headings)"/>
                <a:cs typeface="Kalam" panose="02000000000000000000" pitchFamily="2" charset="0"/>
              </a:rPr>
              <a:t>+ Lập kế hoạch học tập, sử dụng và quản lý thời gian, dành nhiều thời gian hơn để học tập, tham gia các lớp học thêm, lập nhóm bạn cùng học, đọc thêm sách tham khảo, thậm chí có kế hoạch tiết kiệm tiền để mua sách…</a:t>
            </a:r>
          </a:p>
        </p:txBody>
      </p:sp>
      <p:pic>
        <p:nvPicPr>
          <p:cNvPr id="5" name="Picture 4">
            <a:extLst>
              <a:ext uri="{FF2B5EF4-FFF2-40B4-BE49-F238E27FC236}">
                <a16:creationId xmlns:a16="http://schemas.microsoft.com/office/drawing/2014/main" id="{FF1389D7-51E9-4C0F-8BFE-266BA6CF5FE2}"/>
              </a:ext>
            </a:extLst>
          </p:cNvPr>
          <p:cNvPicPr>
            <a:picLocks noChangeAspect="1"/>
          </p:cNvPicPr>
          <p:nvPr/>
        </p:nvPicPr>
        <p:blipFill>
          <a:blip r:embed="rId5"/>
          <a:stretch>
            <a:fillRect/>
          </a:stretch>
        </p:blipFill>
        <p:spPr>
          <a:xfrm>
            <a:off x="705094" y="2190999"/>
            <a:ext cx="6552420" cy="2352426"/>
          </a:xfrm>
          <a:prstGeom prst="rect">
            <a:avLst/>
          </a:prstGeom>
        </p:spPr>
      </p:pic>
    </p:spTree>
    <p:extLst>
      <p:ext uri="{BB962C8B-B14F-4D97-AF65-F5344CB8AC3E}">
        <p14:creationId xmlns:p14="http://schemas.microsoft.com/office/powerpoint/2010/main" val="194232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Giáng Sinh Vui Tươi đầy Màu Sắc Ornamen Nền, Ngày Lễ, Đầy Màu Sắc, Giáng  Sinh Hình nền Vector để tải xuống miễn phí">
            <a:extLst>
              <a:ext uri="{FF2B5EF4-FFF2-40B4-BE49-F238E27FC236}">
                <a16:creationId xmlns:a16="http://schemas.microsoft.com/office/drawing/2014/main" id="{F60ED80D-0BF0-4BF8-917A-6CC767B01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Hộp Văn bản 5">
            <a:extLst>
              <a:ext uri="{FF2B5EF4-FFF2-40B4-BE49-F238E27FC236}">
                <a16:creationId xmlns:a16="http://schemas.microsoft.com/office/drawing/2014/main" id="{7A400CBA-80B4-46A6-B17F-AE4D259D6BFA}"/>
              </a:ext>
            </a:extLst>
          </p:cNvPr>
          <p:cNvSpPr txBox="1"/>
          <p:nvPr/>
        </p:nvSpPr>
        <p:spPr>
          <a:xfrm>
            <a:off x="536895" y="926985"/>
            <a:ext cx="2152476"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9416644" y="923434"/>
            <a:ext cx="1248561"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Luyện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9499089" y="1254871"/>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2226577" y="831373"/>
            <a:ext cx="462794" cy="553454"/>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906012" y="1530795"/>
            <a:ext cx="9974509" cy="400110"/>
          </a:xfrm>
          <a:prstGeom prst="rect">
            <a:avLst/>
          </a:prstGeom>
          <a:noFill/>
        </p:spPr>
        <p:txBody>
          <a:bodyPr wrap="square" rtlCol="0">
            <a:spAutoFit/>
          </a:bodyPr>
          <a:lstStyle/>
          <a:p>
            <a:r>
              <a:rPr lang="en-US" sz="2000" b="1">
                <a:solidFill>
                  <a:schemeClr val="bg1"/>
                </a:solidFill>
                <a:latin typeface="Times New Roman (Headings)"/>
              </a:rPr>
              <a:t>Bài tập 2 - Xử lý tình huống</a:t>
            </a:r>
            <a:endParaRPr lang="vi-VN" sz="2000" b="1" dirty="0">
              <a:solidFill>
                <a:schemeClr val="bg1"/>
              </a:solidFill>
              <a:latin typeface="Times New Roman (Headings)"/>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504176" y="1510518"/>
            <a:ext cx="401836" cy="401836"/>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a:extLst>
                <a:ext uri="{FF2B5EF4-FFF2-40B4-BE49-F238E27FC236}">
                  <a16:creationId xmlns:a16="http://schemas.microsoft.com/office/drawing/2014/main" id="{32BB0388-5E54-4D4A-B184-93139FE4D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3" name="Flowchart: Sequential Access Storage 2">
            <a:extLst>
              <a:ext uri="{FF2B5EF4-FFF2-40B4-BE49-F238E27FC236}">
                <a16:creationId xmlns:a16="http://schemas.microsoft.com/office/drawing/2014/main" id="{BFFE37D6-69D2-4DBE-934D-2F50332E9072}"/>
              </a:ext>
            </a:extLst>
          </p:cNvPr>
          <p:cNvSpPr/>
          <p:nvPr/>
        </p:nvSpPr>
        <p:spPr>
          <a:xfrm flipH="1">
            <a:off x="7272558" y="2095424"/>
            <a:ext cx="4351406" cy="4137594"/>
          </a:xfrm>
          <a:prstGeom prst="flowChartMagneticTap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9Slide.vn 13">
            <a:extLst>
              <a:ext uri="{FF2B5EF4-FFF2-40B4-BE49-F238E27FC236}">
                <a16:creationId xmlns:a16="http://schemas.microsoft.com/office/drawing/2014/main" id="{86E437E4-377F-43E1-A9A1-360FC38ABE39}"/>
              </a:ext>
            </a:extLst>
          </p:cNvPr>
          <p:cNvSpPr txBox="1"/>
          <p:nvPr/>
        </p:nvSpPr>
        <p:spPr>
          <a:xfrm rot="21417129">
            <a:off x="7856564" y="2761226"/>
            <a:ext cx="3118912" cy="369332"/>
          </a:xfrm>
          <a:prstGeom prst="rect">
            <a:avLst/>
          </a:prstGeom>
          <a:noFill/>
          <a:ln>
            <a:solidFill>
              <a:schemeClr val="bg1"/>
            </a:solidFill>
          </a:ln>
        </p:spPr>
        <p:txBody>
          <a:bodyPr wrap="square" rtlCol="0">
            <a:spAutoFit/>
          </a:bodyPr>
          <a:lstStyle/>
          <a:p>
            <a:pPr algn="ctr">
              <a:lnSpc>
                <a:spcPct val="90000"/>
              </a:lnSpc>
            </a:pPr>
            <a:r>
              <a:rPr lang="en-US" sz="2000">
                <a:solidFill>
                  <a:srgbClr val="0A0A0A"/>
                </a:solidFill>
                <a:latin typeface="#9Slide03 Quicksand" panose="00000500000000000000" pitchFamily="2" charset="0"/>
                <a:cs typeface="Kalam" panose="02000000000000000000" pitchFamily="2" charset="0"/>
              </a:rPr>
              <a:t>Tình huống 2</a:t>
            </a:r>
            <a:endParaRPr lang="en-US" sz="2000" dirty="0">
              <a:solidFill>
                <a:srgbClr val="0A0A0A"/>
              </a:solidFill>
              <a:latin typeface="#9Slide03 Quicksand" panose="00000500000000000000" pitchFamily="2" charset="0"/>
              <a:cs typeface="Kalam" panose="02000000000000000000" pitchFamily="2" charset="0"/>
            </a:endParaRPr>
          </a:p>
        </p:txBody>
      </p:sp>
      <p:sp>
        <p:nvSpPr>
          <p:cNvPr id="32" name="9Slide.vn 13">
            <a:extLst>
              <a:ext uri="{FF2B5EF4-FFF2-40B4-BE49-F238E27FC236}">
                <a16:creationId xmlns:a16="http://schemas.microsoft.com/office/drawing/2014/main" id="{D84A2CD8-3095-4352-A861-3C37F10A1E1C}"/>
              </a:ext>
            </a:extLst>
          </p:cNvPr>
          <p:cNvSpPr txBox="1"/>
          <p:nvPr/>
        </p:nvSpPr>
        <p:spPr>
          <a:xfrm rot="21417129">
            <a:off x="7810540" y="3176913"/>
            <a:ext cx="3336665" cy="2751522"/>
          </a:xfrm>
          <a:prstGeom prst="rect">
            <a:avLst/>
          </a:prstGeom>
          <a:noFill/>
        </p:spPr>
        <p:txBody>
          <a:bodyPr wrap="square" rtlCol="0">
            <a:spAutoFit/>
          </a:bodyPr>
          <a:lstStyle/>
          <a:p>
            <a:pPr algn="just">
              <a:lnSpc>
                <a:spcPct val="90000"/>
              </a:lnSpc>
            </a:pPr>
            <a:r>
              <a:rPr lang="vi-VN" sz="1600">
                <a:solidFill>
                  <a:srgbClr val="0A0A0A"/>
                </a:solidFill>
                <a:latin typeface="Times New Roman (Headings)"/>
                <a:cs typeface="Kalam" panose="02000000000000000000" pitchFamily="2" charset="0"/>
              </a:rPr>
              <a:t>+ Tự hào về bố mẹ</a:t>
            </a:r>
          </a:p>
          <a:p>
            <a:pPr algn="just">
              <a:lnSpc>
                <a:spcPct val="90000"/>
              </a:lnSpc>
            </a:pPr>
            <a:r>
              <a:rPr lang="vi-VN" sz="1600">
                <a:solidFill>
                  <a:srgbClr val="0A0A0A"/>
                </a:solidFill>
                <a:latin typeface="Times New Roman (Headings)"/>
                <a:cs typeface="Kalam" panose="02000000000000000000" pitchFamily="2" charset="0"/>
              </a:rPr>
              <a:t>+ Thêm yêu thương và kính trọng bố mẹ, trân trọng nghề truyền thống của gia đình mình</a:t>
            </a:r>
          </a:p>
          <a:p>
            <a:pPr algn="just">
              <a:lnSpc>
                <a:spcPct val="90000"/>
              </a:lnSpc>
            </a:pPr>
            <a:r>
              <a:rPr lang="vi-VN" sz="1600">
                <a:solidFill>
                  <a:srgbClr val="0A0A0A"/>
                </a:solidFill>
                <a:latin typeface="Times New Roman (Headings)"/>
                <a:cs typeface="Kalam" panose="02000000000000000000" pitchFamily="2" charset="0"/>
              </a:rPr>
              <a:t>+ Tìm hiểu thêm về mẫu mã đồ chơi trung thu, dành thời gian phụ giúp bố mẹ</a:t>
            </a:r>
          </a:p>
          <a:p>
            <a:pPr algn="just">
              <a:lnSpc>
                <a:spcPct val="90000"/>
              </a:lnSpc>
            </a:pPr>
            <a:r>
              <a:rPr lang="vi-VN" sz="1600">
                <a:solidFill>
                  <a:srgbClr val="0A0A0A"/>
                </a:solidFill>
                <a:latin typeface="Times New Roman (Headings)"/>
                <a:cs typeface="Kalam" panose="02000000000000000000" pitchFamily="2" charset="0"/>
              </a:rPr>
              <a:t>+ Chọn theo nghề truyền thống của gia đình mình hay không là quyết định của cá nhân. Điều quan trọng là em vẫn trân trọng thời gian phụ giúp công việc của bố mẹ.</a:t>
            </a:r>
          </a:p>
        </p:txBody>
      </p:sp>
      <p:pic>
        <p:nvPicPr>
          <p:cNvPr id="4" name="Picture 3">
            <a:extLst>
              <a:ext uri="{FF2B5EF4-FFF2-40B4-BE49-F238E27FC236}">
                <a16:creationId xmlns:a16="http://schemas.microsoft.com/office/drawing/2014/main" id="{68B00174-ED35-4F27-9DED-0916BEBC39AE}"/>
              </a:ext>
            </a:extLst>
          </p:cNvPr>
          <p:cNvPicPr>
            <a:picLocks noChangeAspect="1"/>
          </p:cNvPicPr>
          <p:nvPr/>
        </p:nvPicPr>
        <p:blipFill>
          <a:blip r:embed="rId5"/>
          <a:stretch>
            <a:fillRect/>
          </a:stretch>
        </p:blipFill>
        <p:spPr>
          <a:xfrm>
            <a:off x="705094" y="2038328"/>
            <a:ext cx="6262664" cy="4125406"/>
          </a:xfrm>
          <a:prstGeom prst="rect">
            <a:avLst/>
          </a:prstGeom>
        </p:spPr>
      </p:pic>
    </p:spTree>
    <p:extLst>
      <p:ext uri="{BB962C8B-B14F-4D97-AF65-F5344CB8AC3E}">
        <p14:creationId xmlns:p14="http://schemas.microsoft.com/office/powerpoint/2010/main" val="3774768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Giáng Sinh Vui Tươi đầy Màu Sắc Ornamen Nền, Ngày Lễ, Đầy Màu Sắc, Giáng  Sinh Hình nền Vector để tải xuống miễn phí">
            <a:extLst>
              <a:ext uri="{FF2B5EF4-FFF2-40B4-BE49-F238E27FC236}">
                <a16:creationId xmlns:a16="http://schemas.microsoft.com/office/drawing/2014/main" id="{F60ED80D-0BF0-4BF8-917A-6CC767B01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Hộp Văn bản 5">
            <a:extLst>
              <a:ext uri="{FF2B5EF4-FFF2-40B4-BE49-F238E27FC236}">
                <a16:creationId xmlns:a16="http://schemas.microsoft.com/office/drawing/2014/main" id="{7A400CBA-80B4-46A6-B17F-AE4D259D6BFA}"/>
              </a:ext>
            </a:extLst>
          </p:cNvPr>
          <p:cNvSpPr txBox="1"/>
          <p:nvPr/>
        </p:nvSpPr>
        <p:spPr>
          <a:xfrm>
            <a:off x="536895" y="926985"/>
            <a:ext cx="2152476"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9416644" y="923434"/>
            <a:ext cx="1248561"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Luyện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9499089" y="1254871"/>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2226577" y="831373"/>
            <a:ext cx="462794" cy="553454"/>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906012" y="1530795"/>
            <a:ext cx="9974509" cy="400110"/>
          </a:xfrm>
          <a:prstGeom prst="rect">
            <a:avLst/>
          </a:prstGeom>
          <a:noFill/>
        </p:spPr>
        <p:txBody>
          <a:bodyPr wrap="square" rtlCol="0">
            <a:spAutoFit/>
          </a:bodyPr>
          <a:lstStyle/>
          <a:p>
            <a:r>
              <a:rPr lang="en-US" sz="2000" b="1">
                <a:solidFill>
                  <a:schemeClr val="bg1"/>
                </a:solidFill>
                <a:latin typeface="Times New Roman (Headings)"/>
              </a:rPr>
              <a:t>Bài tập 2 - Xử lý tình huống</a:t>
            </a:r>
            <a:endParaRPr lang="vi-VN" sz="2000" b="1" dirty="0">
              <a:solidFill>
                <a:schemeClr val="bg1"/>
              </a:solidFill>
              <a:latin typeface="Times New Roman (Headings)"/>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504176" y="1510518"/>
            <a:ext cx="401836" cy="401836"/>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a:extLst>
                <a:ext uri="{FF2B5EF4-FFF2-40B4-BE49-F238E27FC236}">
                  <a16:creationId xmlns:a16="http://schemas.microsoft.com/office/drawing/2014/main" id="{32BB0388-5E54-4D4A-B184-93139FE4D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3" name="Flowchart: Sequential Access Storage 2">
            <a:extLst>
              <a:ext uri="{FF2B5EF4-FFF2-40B4-BE49-F238E27FC236}">
                <a16:creationId xmlns:a16="http://schemas.microsoft.com/office/drawing/2014/main" id="{BFFE37D6-69D2-4DBE-934D-2F50332E9072}"/>
              </a:ext>
            </a:extLst>
          </p:cNvPr>
          <p:cNvSpPr/>
          <p:nvPr/>
        </p:nvSpPr>
        <p:spPr>
          <a:xfrm flipH="1">
            <a:off x="7272558" y="2095424"/>
            <a:ext cx="4351406" cy="4137594"/>
          </a:xfrm>
          <a:prstGeom prst="flowChartMagneticTap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9Slide.vn 13">
            <a:extLst>
              <a:ext uri="{FF2B5EF4-FFF2-40B4-BE49-F238E27FC236}">
                <a16:creationId xmlns:a16="http://schemas.microsoft.com/office/drawing/2014/main" id="{86E437E4-377F-43E1-A9A1-360FC38ABE39}"/>
              </a:ext>
            </a:extLst>
          </p:cNvPr>
          <p:cNvSpPr txBox="1"/>
          <p:nvPr/>
        </p:nvSpPr>
        <p:spPr>
          <a:xfrm rot="21417129">
            <a:off x="7856564" y="2761226"/>
            <a:ext cx="3118912" cy="369332"/>
          </a:xfrm>
          <a:prstGeom prst="rect">
            <a:avLst/>
          </a:prstGeom>
          <a:noFill/>
          <a:ln>
            <a:solidFill>
              <a:schemeClr val="bg1"/>
            </a:solidFill>
          </a:ln>
        </p:spPr>
        <p:txBody>
          <a:bodyPr wrap="square" rtlCol="0">
            <a:spAutoFit/>
          </a:bodyPr>
          <a:lstStyle/>
          <a:p>
            <a:pPr algn="ctr">
              <a:lnSpc>
                <a:spcPct val="90000"/>
              </a:lnSpc>
            </a:pPr>
            <a:r>
              <a:rPr lang="en-US" sz="2000">
                <a:solidFill>
                  <a:srgbClr val="0A0A0A"/>
                </a:solidFill>
                <a:latin typeface="#9Slide03 Quicksand" panose="00000500000000000000" pitchFamily="2" charset="0"/>
                <a:cs typeface="Kalam" panose="02000000000000000000" pitchFamily="2" charset="0"/>
              </a:rPr>
              <a:t>Tình huống 3</a:t>
            </a:r>
            <a:endParaRPr lang="en-US" sz="2000" dirty="0">
              <a:solidFill>
                <a:srgbClr val="0A0A0A"/>
              </a:solidFill>
              <a:latin typeface="#9Slide03 Quicksand" panose="00000500000000000000" pitchFamily="2" charset="0"/>
              <a:cs typeface="Kalam" panose="02000000000000000000" pitchFamily="2" charset="0"/>
            </a:endParaRPr>
          </a:p>
        </p:txBody>
      </p:sp>
      <p:sp>
        <p:nvSpPr>
          <p:cNvPr id="32" name="9Slide.vn 13">
            <a:extLst>
              <a:ext uri="{FF2B5EF4-FFF2-40B4-BE49-F238E27FC236}">
                <a16:creationId xmlns:a16="http://schemas.microsoft.com/office/drawing/2014/main" id="{D84A2CD8-3095-4352-A861-3C37F10A1E1C}"/>
              </a:ext>
            </a:extLst>
          </p:cNvPr>
          <p:cNvSpPr txBox="1"/>
          <p:nvPr/>
        </p:nvSpPr>
        <p:spPr>
          <a:xfrm rot="21417129">
            <a:off x="7810540" y="3260012"/>
            <a:ext cx="3336665" cy="2585323"/>
          </a:xfrm>
          <a:prstGeom prst="rect">
            <a:avLst/>
          </a:prstGeom>
          <a:noFill/>
        </p:spPr>
        <p:txBody>
          <a:bodyPr wrap="square" rtlCol="0">
            <a:spAutoFit/>
          </a:bodyPr>
          <a:lstStyle/>
          <a:p>
            <a:pPr algn="just">
              <a:lnSpc>
                <a:spcPct val="90000"/>
              </a:lnSpc>
            </a:pPr>
            <a:r>
              <a:rPr lang="vi-VN" sz="2000">
                <a:solidFill>
                  <a:srgbClr val="0A0A0A"/>
                </a:solidFill>
                <a:latin typeface="Times New Roman (Headings)"/>
                <a:cs typeface="Kalam" panose="02000000000000000000" pitchFamily="2" charset="0"/>
              </a:rPr>
              <a:t>Đồng ý với ý kiến của bạn Tuấn vì tiếp nối truyền thống gia đình không chỉ là tiếp nối nghề nghiệp, công việc được truyền từ đời cha ông mà quan trọng là tiếp nối các giá trị của gia đình như: yêu nước, cần cù lao động, yêu thương con người,...</a:t>
            </a:r>
          </a:p>
        </p:txBody>
      </p:sp>
      <p:pic>
        <p:nvPicPr>
          <p:cNvPr id="5" name="Picture 4">
            <a:extLst>
              <a:ext uri="{FF2B5EF4-FFF2-40B4-BE49-F238E27FC236}">
                <a16:creationId xmlns:a16="http://schemas.microsoft.com/office/drawing/2014/main" id="{871480A4-9CE4-4E29-ADCC-63A85F87BD08}"/>
              </a:ext>
            </a:extLst>
          </p:cNvPr>
          <p:cNvPicPr>
            <a:picLocks noChangeAspect="1"/>
          </p:cNvPicPr>
          <p:nvPr/>
        </p:nvPicPr>
        <p:blipFill>
          <a:blip r:embed="rId5"/>
          <a:stretch>
            <a:fillRect/>
          </a:stretch>
        </p:blipFill>
        <p:spPr>
          <a:xfrm>
            <a:off x="705094" y="2273821"/>
            <a:ext cx="6514333" cy="3201111"/>
          </a:xfrm>
          <a:prstGeom prst="rect">
            <a:avLst/>
          </a:prstGeom>
        </p:spPr>
      </p:pic>
    </p:spTree>
    <p:extLst>
      <p:ext uri="{BB962C8B-B14F-4D97-AF65-F5344CB8AC3E}">
        <p14:creationId xmlns:p14="http://schemas.microsoft.com/office/powerpoint/2010/main" val="3910777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Giáng Sinh Vui Tươi đầy Màu Sắc Ornamen Nền, Ngày Lễ, Đầy Màu Sắc, Giáng  Sinh Hình nền Vector để tải xuống miễn phí">
            <a:extLst>
              <a:ext uri="{FF2B5EF4-FFF2-40B4-BE49-F238E27FC236}">
                <a16:creationId xmlns:a16="http://schemas.microsoft.com/office/drawing/2014/main" id="{F2934940-6B47-4096-B6E6-84DC1236F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Hộp Văn bản 5">
            <a:extLst>
              <a:ext uri="{FF2B5EF4-FFF2-40B4-BE49-F238E27FC236}">
                <a16:creationId xmlns:a16="http://schemas.microsoft.com/office/drawing/2014/main" id="{7A400CBA-80B4-46A6-B17F-AE4D259D6BFA}"/>
              </a:ext>
            </a:extLst>
          </p:cNvPr>
          <p:cNvSpPr txBox="1"/>
          <p:nvPr/>
        </p:nvSpPr>
        <p:spPr>
          <a:xfrm>
            <a:off x="536895" y="926985"/>
            <a:ext cx="2152476"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9416644" y="923434"/>
            <a:ext cx="1248561"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Luyện</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tập</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10584110" y="923434"/>
            <a:ext cx="1199997"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Vận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8221213" y="923434"/>
            <a:ext cx="1339423" cy="400110"/>
          </a:xfrm>
          <a:prstGeom prst="rect">
            <a:avLst/>
          </a:prstGeom>
          <a:noFill/>
        </p:spPr>
        <p:txBody>
          <a:bodyPr wrap="square" rtlCol="0">
            <a:spAutoFit/>
          </a:bodyPr>
          <a:lstStyle/>
          <a:p>
            <a:r>
              <a:rPr lang="en-US" sz="2000" dirty="0" err="1">
                <a:solidFill>
                  <a:srgbClr val="B7B7B7"/>
                </a:solidFill>
                <a:latin typeface="Times New Roman" panose="02020603050405020304" pitchFamily="18" charset="0"/>
                <a:cs typeface="Times New Roman" panose="02020603050405020304" pitchFamily="18" charset="0"/>
              </a:rPr>
              <a:t>Khám</a:t>
            </a:r>
            <a:r>
              <a:rPr lang="en-US" sz="2000" dirty="0">
                <a:solidFill>
                  <a:srgbClr val="B7B7B7"/>
                </a:solidFill>
                <a:latin typeface="Times New Roman" panose="02020603050405020304" pitchFamily="18" charset="0"/>
                <a:cs typeface="Times New Roman" panose="02020603050405020304" pitchFamily="18" charset="0"/>
              </a:rPr>
              <a:t> </a:t>
            </a:r>
            <a:r>
              <a:rPr lang="en-US" sz="2000" dirty="0" err="1">
                <a:solidFill>
                  <a:srgbClr val="B7B7B7"/>
                </a:solidFill>
                <a:latin typeface="Times New Roman" panose="02020603050405020304" pitchFamily="18" charset="0"/>
                <a:cs typeface="Times New Roman" panose="02020603050405020304" pitchFamily="18" charset="0"/>
              </a:rPr>
              <a:t>phá</a:t>
            </a:r>
            <a:endParaRPr lang="vi-VN" sz="2000" dirty="0">
              <a:solidFill>
                <a:srgbClr val="B7B7B7"/>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10665205" y="1246482"/>
            <a:ext cx="108502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343948" y="1383068"/>
            <a:ext cx="1149012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2226577" y="831373"/>
            <a:ext cx="462794" cy="553454"/>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906012" y="1530795"/>
            <a:ext cx="9974509" cy="2862322"/>
          </a:xfrm>
          <a:prstGeom prst="rect">
            <a:avLst/>
          </a:prstGeom>
          <a:noFill/>
        </p:spPr>
        <p:txBody>
          <a:bodyPr wrap="square" rtlCol="0">
            <a:spAutoFit/>
          </a:bodyPr>
          <a:lstStyle/>
          <a:p>
            <a:pPr algn="just"/>
            <a:r>
              <a:rPr lang="vi-VN" sz="3600" b="1">
                <a:solidFill>
                  <a:schemeClr val="bg1"/>
                </a:solidFill>
                <a:latin typeface="+mj-lt"/>
              </a:rPr>
              <a:t>Viết thư cho ông bà, bố mẹ để nói lên niềm tự hào của em về truyền thống gia đình, dòng họ và chia sẻ những việc làm để kế thừa và tiếp nối những truyền thống tốt đẹp đó</a:t>
            </a:r>
            <a:endParaRPr lang="en-US" sz="3600" b="1">
              <a:solidFill>
                <a:schemeClr val="bg1"/>
              </a:solidFill>
              <a:latin typeface="+mj-lt"/>
            </a:endParaRPr>
          </a:p>
          <a:p>
            <a:pPr algn="just"/>
            <a:r>
              <a:rPr lang="en-US" sz="3600">
                <a:solidFill>
                  <a:schemeClr val="bg1"/>
                </a:solidFill>
                <a:latin typeface="+mj-lt"/>
              </a:rPr>
              <a:t>(Thực hiện ra giấy - Tuần sau nộp cho GV)</a:t>
            </a:r>
            <a:endParaRPr lang="vi-VN" sz="3600" dirty="0">
              <a:solidFill>
                <a:schemeClr val="bg1"/>
              </a:solidFill>
              <a:latin typeface="+mj-lt"/>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504176" y="1510518"/>
            <a:ext cx="401836" cy="401836"/>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a:extLst>
                <a:ext uri="{FF2B5EF4-FFF2-40B4-BE49-F238E27FC236}">
                  <a16:creationId xmlns:a16="http://schemas.microsoft.com/office/drawing/2014/main" id="{32BB0388-5E54-4D4A-B184-93139FE4DE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4176" y="1510518"/>
              <a:ext cx="401836" cy="401836"/>
            </a:xfrm>
            <a:prstGeom prst="rect">
              <a:avLst/>
            </a:prstGeom>
          </p:spPr>
        </p:pic>
      </p:grpSp>
    </p:spTree>
    <p:extLst>
      <p:ext uri="{BB962C8B-B14F-4D97-AF65-F5344CB8AC3E}">
        <p14:creationId xmlns:p14="http://schemas.microsoft.com/office/powerpoint/2010/main" val="1490824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iên thể">
  <a:themeElements>
    <a:clrScheme name="Thiên thể">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Thiên th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iên thể">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753</TotalTime>
  <Words>929</Words>
  <Application>Microsoft Office PowerPoint</Application>
  <PresentationFormat>Widescreen</PresentationFormat>
  <Paragraphs>91</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#9Slide03 AllRoundGothic</vt:lpstr>
      <vt:lpstr>#9Slide03 Quicksand</vt:lpstr>
      <vt:lpstr>#9Slide03 Quicksand Bold</vt:lpstr>
      <vt:lpstr>Arial</vt:lpstr>
      <vt:lpstr>Calibri</vt:lpstr>
      <vt:lpstr>Calibri Light</vt:lpstr>
      <vt:lpstr>Times New Roman</vt:lpstr>
      <vt:lpstr>Times New Roman (Headings)</vt:lpstr>
      <vt:lpstr>Thiên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LY TRAN</dc:creator>
  <dc:description>9Slide.vn</dc:description>
  <cp:lastModifiedBy>9Slide</cp:lastModifiedBy>
  <cp:revision>115</cp:revision>
  <dcterms:created xsi:type="dcterms:W3CDTF">2022-05-07T08:47:16Z</dcterms:created>
  <dcterms:modified xsi:type="dcterms:W3CDTF">2023-11-14T17:32:21Z</dcterms:modified>
  <cp:category>9Slide.vn</cp:category>
</cp:coreProperties>
</file>