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38" r:id="rId3"/>
  </p:sldMasterIdLst>
  <p:notesMasterIdLst>
    <p:notesMasterId r:id="rId20"/>
  </p:notesMasterIdLst>
  <p:sldIdLst>
    <p:sldId id="283" r:id="rId4"/>
    <p:sldId id="376" r:id="rId5"/>
    <p:sldId id="377" r:id="rId6"/>
    <p:sldId id="378" r:id="rId7"/>
    <p:sldId id="379" r:id="rId8"/>
    <p:sldId id="380" r:id="rId9"/>
    <p:sldId id="381" r:id="rId10"/>
    <p:sldId id="382" r:id="rId11"/>
    <p:sldId id="383" r:id="rId12"/>
    <p:sldId id="385" r:id="rId13"/>
    <p:sldId id="384" r:id="rId14"/>
    <p:sldId id="386" r:id="rId15"/>
    <p:sldId id="387" r:id="rId16"/>
    <p:sldId id="388" r:id="rId17"/>
    <p:sldId id="389"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C20D8D1-DF49-4709-BA14-3B98238ADC30}">
          <p14:sldIdLst>
            <p14:sldId id="283"/>
          </p14:sldIdLst>
        </p14:section>
        <p14:section name="Trạng ngữ" id="{D9E16FF6-B8B5-4078-B0C3-B69D67755CD0}">
          <p14:sldIdLst>
            <p14:sldId id="376"/>
            <p14:sldId id="377"/>
            <p14:sldId id="378"/>
            <p14:sldId id="379"/>
            <p14:sldId id="380"/>
            <p14:sldId id="381"/>
            <p14:sldId id="382"/>
            <p14:sldId id="383"/>
            <p14:sldId id="385"/>
            <p14:sldId id="384"/>
            <p14:sldId id="386"/>
            <p14:sldId id="387"/>
            <p14:sldId id="388"/>
            <p14:sldId id="389"/>
            <p14:sldId id="274"/>
          </p14:sldIdLst>
        </p14:section>
      </p14:sectionLst>
    </p:ext>
    <p:ext uri="{EFAFB233-063F-42B5-8137-9DF3F51BA10A}">
      <p15:sldGuideLst xmlns:p15="http://schemas.microsoft.com/office/powerpoint/2012/main">
        <p15:guide id="1" pos="432" userDrawn="1">
          <p15:clr>
            <a:srgbClr val="A4A3A4"/>
          </p15:clr>
        </p15:guide>
        <p15:guide id="2" pos="7224" userDrawn="1">
          <p15:clr>
            <a:srgbClr val="A4A3A4"/>
          </p15:clr>
        </p15:guide>
        <p15:guide id="3" orient="horz" pos="624" userDrawn="1">
          <p15:clr>
            <a:srgbClr val="A4A3A4"/>
          </p15:clr>
        </p15:guide>
        <p15:guide id="4" orient="horz" pos="744" userDrawn="1">
          <p15:clr>
            <a:srgbClr val="A4A3A4"/>
          </p15:clr>
        </p15:guide>
        <p15:guide id="5" orient="horz" pos="3912" userDrawn="1">
          <p15:clr>
            <a:srgbClr val="A4A3A4"/>
          </p15:clr>
        </p15:guide>
        <p15:guide id="6" orient="horz"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53" d="100"/>
          <a:sy n="53" d="100"/>
        </p:scale>
        <p:origin x="442" y="58"/>
      </p:cViewPr>
      <p:guideLst>
        <p:guide pos="432"/>
        <p:guide pos="7224"/>
        <p:guide orient="horz" pos="624"/>
        <p:guide orient="horz" pos="744"/>
        <p:guide orient="horz" pos="3912"/>
        <p:guide orient="horz"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48BACD-967E-49EE-923D-87CBC8DC5B9E}" type="datetimeFigureOut">
              <a:rPr lang="en-US" smtClean="0"/>
              <a:t>4/12/2023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848BF6-AD85-4B60-86CF-1B4440BBCC16}" type="slidenum">
              <a:rPr lang="en-US" smtClean="0"/>
              <a:t>‹#›</a:t>
            </a:fld>
            <a:endParaRPr lang="en-US"/>
          </a:p>
        </p:txBody>
      </p:sp>
    </p:spTree>
    <p:extLst>
      <p:ext uri="{BB962C8B-B14F-4D97-AF65-F5344CB8AC3E}">
        <p14:creationId xmlns:p14="http://schemas.microsoft.com/office/powerpoint/2010/main" val="2382364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0FA4386-A195-4990-B60D-8F0D8BCB2A7B}"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6E271-1971-40C7-958D-5038ED03456D}" type="slidenum">
              <a:rPr lang="en-US" smtClean="0"/>
              <a:t>‹#›</a:t>
            </a:fld>
            <a:endParaRPr lang="en-US"/>
          </a:p>
        </p:txBody>
      </p:sp>
    </p:spTree>
    <p:extLst>
      <p:ext uri="{BB962C8B-B14F-4D97-AF65-F5344CB8AC3E}">
        <p14:creationId xmlns:p14="http://schemas.microsoft.com/office/powerpoint/2010/main" val="1010337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FA4386-A195-4990-B60D-8F0D8BCB2A7B}"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6E271-1971-40C7-958D-5038ED03456D}" type="slidenum">
              <a:rPr lang="en-US" smtClean="0"/>
              <a:t>‹#›</a:t>
            </a:fld>
            <a:endParaRPr lang="en-US"/>
          </a:p>
        </p:txBody>
      </p:sp>
    </p:spTree>
    <p:extLst>
      <p:ext uri="{BB962C8B-B14F-4D97-AF65-F5344CB8AC3E}">
        <p14:creationId xmlns:p14="http://schemas.microsoft.com/office/powerpoint/2010/main" val="930798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FA4386-A195-4990-B60D-8F0D8BCB2A7B}"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6E271-1971-40C7-958D-5038ED03456D}" type="slidenum">
              <a:rPr lang="en-US" smtClean="0"/>
              <a:t>‹#›</a:t>
            </a:fld>
            <a:endParaRPr lang="en-US"/>
          </a:p>
        </p:txBody>
      </p:sp>
    </p:spTree>
    <p:extLst>
      <p:ext uri="{BB962C8B-B14F-4D97-AF65-F5344CB8AC3E}">
        <p14:creationId xmlns:p14="http://schemas.microsoft.com/office/powerpoint/2010/main" val="1370667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4/12/2023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a:xfrm>
            <a:off x="2692397" y="5037663"/>
            <a:ext cx="5214635" cy="2794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a:xfrm>
            <a:off x="8956900" y="5037663"/>
            <a:ext cx="551167" cy="2794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5068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4/12/2023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919562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4/12/2023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34326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4/12/2023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728204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4/12/2023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1194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4/12/2023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7991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4/12/2023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3775576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4/12/2023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3280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FA4386-A195-4990-B60D-8F0D8BCB2A7B}"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6E271-1971-40C7-958D-5038ED03456D}" type="slidenum">
              <a:rPr lang="en-US" smtClean="0"/>
              <a:t>‹#›</a:t>
            </a:fld>
            <a:endParaRPr lang="en-US"/>
          </a:p>
        </p:txBody>
      </p:sp>
    </p:spTree>
    <p:extLst>
      <p:ext uri="{BB962C8B-B14F-4D97-AF65-F5344CB8AC3E}">
        <p14:creationId xmlns:p14="http://schemas.microsoft.com/office/powerpoint/2010/main" val="3992091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4/12/2023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9632002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4/12/2023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42543282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4/12/2023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31911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4/12/2023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Garamond" panose="02020404030301010803"/>
                <a:ea typeface="+mn-ea"/>
                <a:cs typeface="+mn-cs"/>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Garamond" panose="02020404030301010803"/>
                <a:ea typeface="+mn-ea"/>
                <a:cs typeface="+mn-cs"/>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71097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4/12/2023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3622808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4/12/2023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Garamond" panose="02020404030301010803"/>
                <a:ea typeface="+mn-ea"/>
                <a:cs typeface="+mn-cs"/>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Garamond" panose="02020404030301010803"/>
                <a:ea typeface="+mn-ea"/>
                <a:cs typeface="+mn-cs"/>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43438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4/12/2023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73779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4/12/2023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44179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4/12/2023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13391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12/04/2023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64176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FA4386-A195-4990-B60D-8F0D8BCB2A7B}"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6E271-1971-40C7-958D-5038ED03456D}" type="slidenum">
              <a:rPr lang="en-US" smtClean="0"/>
              <a:t>‹#›</a:t>
            </a:fld>
            <a:endParaRPr lang="en-US"/>
          </a:p>
        </p:txBody>
      </p:sp>
    </p:spTree>
    <p:extLst>
      <p:ext uri="{BB962C8B-B14F-4D97-AF65-F5344CB8AC3E}">
        <p14:creationId xmlns:p14="http://schemas.microsoft.com/office/powerpoint/2010/main" val="2211767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12/04/2023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595788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12/04/2023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335090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12/04/2023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957859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12/04/2023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136919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12/04/2023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874913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12/04/2023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042444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12/04/2023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97851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12/04/2023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299003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12/04/2023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207331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12/04/2023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59296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FA4386-A195-4990-B60D-8F0D8BCB2A7B}"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56E271-1971-40C7-958D-5038ED03456D}" type="slidenum">
              <a:rPr lang="en-US" smtClean="0"/>
              <a:t>‹#›</a:t>
            </a:fld>
            <a:endParaRPr lang="en-US"/>
          </a:p>
        </p:txBody>
      </p:sp>
    </p:spTree>
    <p:extLst>
      <p:ext uri="{BB962C8B-B14F-4D97-AF65-F5344CB8AC3E}">
        <p14:creationId xmlns:p14="http://schemas.microsoft.com/office/powerpoint/2010/main" val="1228305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FA4386-A195-4990-B60D-8F0D8BCB2A7B}" type="datetimeFigureOut">
              <a:rPr lang="en-US" smtClean="0"/>
              <a:t>4/12/2023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56E271-1971-40C7-958D-5038ED03456D}" type="slidenum">
              <a:rPr lang="en-US" smtClean="0"/>
              <a:t>‹#›</a:t>
            </a:fld>
            <a:endParaRPr lang="en-US"/>
          </a:p>
        </p:txBody>
      </p:sp>
    </p:spTree>
    <p:extLst>
      <p:ext uri="{BB962C8B-B14F-4D97-AF65-F5344CB8AC3E}">
        <p14:creationId xmlns:p14="http://schemas.microsoft.com/office/powerpoint/2010/main" val="370302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FA4386-A195-4990-B60D-8F0D8BCB2A7B}" type="datetimeFigureOut">
              <a:rPr lang="en-US" smtClean="0"/>
              <a:t>4/12/2023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56E271-1971-40C7-958D-5038ED03456D}" type="slidenum">
              <a:rPr lang="en-US" smtClean="0"/>
              <a:t>‹#›</a:t>
            </a:fld>
            <a:endParaRPr lang="en-US"/>
          </a:p>
        </p:txBody>
      </p:sp>
    </p:spTree>
    <p:extLst>
      <p:ext uri="{BB962C8B-B14F-4D97-AF65-F5344CB8AC3E}">
        <p14:creationId xmlns:p14="http://schemas.microsoft.com/office/powerpoint/2010/main" val="1760505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FA4386-A195-4990-B60D-8F0D8BCB2A7B}" type="datetimeFigureOut">
              <a:rPr lang="en-US" smtClean="0"/>
              <a:t>4/12/2023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56E271-1971-40C7-958D-5038ED03456D}" type="slidenum">
              <a:rPr lang="en-US" smtClean="0"/>
              <a:t>‹#›</a:t>
            </a:fld>
            <a:endParaRPr lang="en-US"/>
          </a:p>
        </p:txBody>
      </p:sp>
    </p:spTree>
    <p:extLst>
      <p:ext uri="{BB962C8B-B14F-4D97-AF65-F5344CB8AC3E}">
        <p14:creationId xmlns:p14="http://schemas.microsoft.com/office/powerpoint/2010/main" val="2981725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0FA4386-A195-4990-B60D-8F0D8BCB2A7B}"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56E271-1971-40C7-958D-5038ED03456D}" type="slidenum">
              <a:rPr lang="en-US" smtClean="0"/>
              <a:t>‹#›</a:t>
            </a:fld>
            <a:endParaRPr lang="en-US"/>
          </a:p>
        </p:txBody>
      </p:sp>
    </p:spTree>
    <p:extLst>
      <p:ext uri="{BB962C8B-B14F-4D97-AF65-F5344CB8AC3E}">
        <p14:creationId xmlns:p14="http://schemas.microsoft.com/office/powerpoint/2010/main" val="3485289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0FA4386-A195-4990-B60D-8F0D8BCB2A7B}"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56E271-1971-40C7-958D-5038ED03456D}" type="slidenum">
              <a:rPr lang="en-US" smtClean="0"/>
              <a:t>‹#›</a:t>
            </a:fld>
            <a:endParaRPr lang="en-US"/>
          </a:p>
        </p:txBody>
      </p:sp>
    </p:spTree>
    <p:extLst>
      <p:ext uri="{BB962C8B-B14F-4D97-AF65-F5344CB8AC3E}">
        <p14:creationId xmlns:p14="http://schemas.microsoft.com/office/powerpoint/2010/main" val="2189462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7.jp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9Slide.vn - 2019">
            <a:extLst>
              <a:ext uri="{FF2B5EF4-FFF2-40B4-BE49-F238E27FC236}">
                <a16:creationId xmlns:a16="http://schemas.microsoft.com/office/drawing/2014/main" id="{67574E49-3AF0-46F2-A34A-D0940F7EE7BB}"/>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FA4386-A195-4990-B60D-8F0D8BCB2A7B}" type="datetimeFigureOut">
              <a:rPr lang="en-US" smtClean="0"/>
              <a:t>4/12/2023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56E271-1971-40C7-958D-5038ED03456D}" type="slidenum">
              <a:rPr lang="en-US" smtClean="0"/>
              <a:t>‹#›</a:t>
            </a:fld>
            <a:endParaRPr lang="en-US"/>
          </a:p>
        </p:txBody>
      </p:sp>
    </p:spTree>
    <p:extLst>
      <p:ext uri="{BB962C8B-B14F-4D97-AF65-F5344CB8AC3E}">
        <p14:creationId xmlns:p14="http://schemas.microsoft.com/office/powerpoint/2010/main" val="3038032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4" name="9Slide.vn - 2019">
            <a:extLst>
              <a:ext uri="{FF2B5EF4-FFF2-40B4-BE49-F238E27FC236}">
                <a16:creationId xmlns:a16="http://schemas.microsoft.com/office/drawing/2014/main" id="{E0FCBF93-1C8A-4A6E-821A-945347CB2207}"/>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4/12/2023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1787763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2000"/>
            <a:lum/>
          </a:blip>
          <a:srcRect/>
          <a:stretch>
            <a:fillRect l="-5000" r="-5000"/>
          </a:stretch>
        </a:blipFill>
        <a:effectLst/>
      </p:bgPr>
    </p:bg>
    <p:spTree>
      <p:nvGrpSpPr>
        <p:cNvPr id="1" name=""/>
        <p:cNvGrpSpPr/>
        <p:nvPr/>
      </p:nvGrpSpPr>
      <p:grpSpPr>
        <a:xfrm>
          <a:off x="0" y="0"/>
          <a:ext cx="0" cy="0"/>
          <a:chOff x="0" y="0"/>
          <a:chExt cx="0" cy="0"/>
        </a:xfrm>
      </p:grpSpPr>
      <p:sp>
        <p:nvSpPr>
          <p:cNvPr id="9" name="9Slide.vn - 2019">
            <a:extLst>
              <a:ext uri="{FF2B5EF4-FFF2-40B4-BE49-F238E27FC236}">
                <a16:creationId xmlns:a16="http://schemas.microsoft.com/office/drawing/2014/main" id="{F7C0F25D-FF66-4A9C-AEAF-FA59B6AC6CA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12/04/2023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7758027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30.xml"/><Relationship Id="rId4" Type="http://schemas.openxmlformats.org/officeDocument/2006/relationships/image" Target="../media/image14.gif"/></Relationships>
</file>

<file path=ppt/slides/_rels/slide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audio" Target="../media/audio1.wav"/><Relationship Id="rId1" Type="http://schemas.openxmlformats.org/officeDocument/2006/relationships/slideLayout" Target="../slideLayouts/slideLayout30.xml"/><Relationship Id="rId4" Type="http://schemas.openxmlformats.org/officeDocument/2006/relationships/slide" Target="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audio" Target="../media/audio1.wav"/><Relationship Id="rId1" Type="http://schemas.openxmlformats.org/officeDocument/2006/relationships/slideLayout" Target="../slideLayouts/slideLayout30.xml"/><Relationship Id="rId4" Type="http://schemas.openxmlformats.org/officeDocument/2006/relationships/slide" Target="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audio" Target="../media/audio1.wav"/><Relationship Id="rId1" Type="http://schemas.openxmlformats.org/officeDocument/2006/relationships/slideLayout" Target="../slideLayouts/slideLayout30.xml"/><Relationship Id="rId4" Type="http://schemas.openxmlformats.org/officeDocument/2006/relationships/slide" Target="slide1.xml"/></Relationships>
</file>

<file path=ppt/slides/_rels/slide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audio" Target="../media/audio1.wav"/><Relationship Id="rId1" Type="http://schemas.openxmlformats.org/officeDocument/2006/relationships/slideLayout" Target="../slideLayouts/slideLayout30.xml"/><Relationship Id="rId4" Type="http://schemas.openxmlformats.org/officeDocument/2006/relationships/slide" Target="slide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3326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3256535" y="1580506"/>
            <a:ext cx="5806461" cy="1969963"/>
          </a:xfrm>
          <a:prstGeom prst="rect">
            <a:avLst/>
          </a:prstGeom>
          <a:noFill/>
        </p:spPr>
        <p:txBody>
          <a:bodyPr wrap="none" rtlCol="0">
            <a:spAutoFit/>
          </a:bodyPr>
          <a:lstStyle/>
          <a:p>
            <a:pPr algn="ctr"/>
            <a:r>
              <a:rPr lang="en-US" sz="2400" b="1">
                <a:ln w="38100">
                  <a:noFill/>
                </a:ln>
                <a:solidFill>
                  <a:srgbClr val="FF0000"/>
                </a:solidFill>
                <a:latin typeface="Times New Roman" panose="02020603050405020304" pitchFamily="18" charset="0"/>
                <a:cs typeface="Times New Roman" panose="02020603050405020304" pitchFamily="18" charset="0"/>
              </a:rPr>
              <a:t>BÀI GIẢNG ĐIỆN TỬ MÔN NGỮ VĂN 6</a:t>
            </a:r>
          </a:p>
          <a:p>
            <a:pPr algn="ctr"/>
            <a:endParaRPr lang="en-US" b="1">
              <a:ln w="38100">
                <a:noFill/>
              </a:ln>
              <a:solidFill>
                <a:srgbClr val="FF0000"/>
              </a:solidFill>
              <a:latin typeface="Times New Roman" panose="02020603050405020304" pitchFamily="18" charset="0"/>
              <a:cs typeface="Times New Roman" panose="02020603050405020304" pitchFamily="18" charset="0"/>
            </a:endParaRPr>
          </a:p>
          <a:p>
            <a:pPr algn="ctr"/>
            <a:r>
              <a:rPr lang="en-US" sz="2667" b="1">
                <a:ln w="38100">
                  <a:noFill/>
                </a:ln>
                <a:solidFill>
                  <a:srgbClr val="FFFF00"/>
                </a:solidFill>
                <a:latin typeface="Times New Roman" panose="02020603050405020304" pitchFamily="18" charset="0"/>
                <a:cs typeface="Times New Roman" panose="02020603050405020304" pitchFamily="18" charset="0"/>
              </a:rPr>
              <a:t>BÀI 9:</a:t>
            </a:r>
          </a:p>
          <a:p>
            <a:pPr algn="ctr"/>
            <a:r>
              <a:rPr lang="en-US" sz="2667" b="1">
                <a:ln w="38100">
                  <a:noFill/>
                </a:ln>
                <a:solidFill>
                  <a:srgbClr val="FFFF00"/>
                </a:solidFill>
                <a:latin typeface="Times New Roman" panose="02020603050405020304" pitchFamily="18" charset="0"/>
                <a:cs typeface="Times New Roman" panose="02020603050405020304" pitchFamily="18" charset="0"/>
              </a:rPr>
              <a:t>Tiết 117: THỰC HÀNH TIẾNG VIỆT:</a:t>
            </a:r>
          </a:p>
          <a:p>
            <a:pPr algn="ctr"/>
            <a:r>
              <a:rPr lang="en-US" sz="2667" b="1">
                <a:ln w="38100">
                  <a:noFill/>
                </a:ln>
                <a:solidFill>
                  <a:srgbClr val="FFFF00"/>
                </a:solidFill>
                <a:latin typeface="Times New Roman" panose="02020603050405020304" pitchFamily="18" charset="0"/>
                <a:cs typeface="Times New Roman" panose="02020603050405020304" pitchFamily="18" charset="0"/>
              </a:rPr>
              <a:t>TRẠNG NGỮ</a:t>
            </a: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379988" y="239535"/>
            <a:ext cx="1027821" cy="1035299"/>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3605058" y="3561063"/>
            <a:ext cx="3917034" cy="954107"/>
          </a:xfrm>
          <a:prstGeom prst="rect">
            <a:avLst/>
          </a:prstGeom>
          <a:noFill/>
        </p:spPr>
        <p:txBody>
          <a:bodyPr wrap="none" rtlCol="0">
            <a:spAutoFit/>
          </a:bodyPr>
          <a:lstStyle/>
          <a:p>
            <a:r>
              <a:rPr lang="en-US" sz="2800" b="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Trần Thị Hương Ly</a:t>
            </a:r>
          </a:p>
          <a:p>
            <a:r>
              <a:rPr lang="en-US" sz="2800" b="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 Xã hội</a:t>
            </a:r>
            <a:endParaRPr lang="en-VN"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3508495" y="616470"/>
            <a:ext cx="5302542" cy="553998"/>
          </a:xfrm>
          <a:prstGeom prst="rect">
            <a:avLst/>
          </a:prstGeom>
          <a:noFill/>
        </p:spPr>
        <p:txBody>
          <a:bodyPr wrap="none" rtlCol="0">
            <a:spAutoFit/>
          </a:bodyPr>
          <a:lstStyle/>
          <a:p>
            <a:r>
              <a:rPr lang="en-US" sz="3000" b="1">
                <a:ln w="38100">
                  <a:noFill/>
                </a:ln>
                <a:solidFill>
                  <a:schemeClr val="bg1"/>
                </a:solidFill>
                <a:latin typeface="Times New Roman" panose="02020603050405020304" pitchFamily="18" charset="0"/>
                <a:cs typeface="Times New Roman" panose="02020603050405020304" pitchFamily="18" charset="0"/>
              </a:rPr>
              <a:t>TRƯỜNG THCS LONG BIÊN</a:t>
            </a:r>
            <a:endParaRPr lang="en-VN" sz="3000"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513140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4" name="Rectangle 3"/>
          <p:cNvSpPr/>
          <p:nvPr/>
        </p:nvSpPr>
        <p:spPr>
          <a:xfrm>
            <a:off x="2576440" y="86508"/>
            <a:ext cx="700101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THỰC HÀNH TIẾNG VIỆT: </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TRẠNG NGỮ</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4288640" y="667973"/>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Hình thành kiến thức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568717" y="952001"/>
            <a:ext cx="6096000" cy="954107"/>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2.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Kết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luận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Chức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năng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685800" y="1753003"/>
            <a:ext cx="10782300" cy="4539191"/>
          </a:xfrm>
          <a:prstGeom prst="rect">
            <a:avLst/>
          </a:prstGeom>
        </p:spPr>
        <p:txBody>
          <a:bodyPr>
            <a:spAutoFit/>
          </a:bodyPr>
          <a:lstStyle/>
          <a:p>
            <a:pPr algn="just">
              <a:lnSpc>
                <a:spcPct val="150000"/>
              </a:lnSpc>
              <a:spcAft>
                <a:spcPts val="0"/>
              </a:spcAft>
              <a:tabLst>
                <a:tab pos="1386840" algn="l"/>
              </a:tabLst>
            </a:pP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Trạng</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ngữ</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là</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thành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phần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phụ</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trong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câu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chỉ</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bối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cảnh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thời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gian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vị</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trí</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nguyên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nhân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mục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đích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phương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tiện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tính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chất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sự</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việc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nêu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trong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câu</a:t>
            </a:r>
            <a:r>
              <a:rPr lang="en-US" sz="2800" dirty="0">
                <a:solidFill>
                  <a:srgbClr val="0D0D0D"/>
                </a:solidFill>
                <a:latin typeface="Times New Roman" panose="02020603050405020304" pitchFamily="18" charset="0"/>
                <a:ea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a:p>
            <a:pPr algn="just">
              <a:lnSpc>
                <a:spcPct val="150000"/>
              </a:lnSpc>
              <a:spcAft>
                <a:spcPts val="0"/>
              </a:spcAft>
              <a:tabLst>
                <a:tab pos="1386840" algn="l"/>
              </a:tabLst>
            </a:pP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Trạng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ngữ</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có</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khi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được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dùng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để</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liên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kết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các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câu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trong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đoạn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các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đoạn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trong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văn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bản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Trong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giao</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tiếp</a:t>
            </a:r>
            <a:r>
              <a:rPr lang="en-US" sz="2800" dirty="0">
                <a:solidFill>
                  <a:srgbClr val="0D0D0D"/>
                </a:solidFill>
                <a:latin typeface="Times New Roman" panose="02020603050405020304" pitchFamily="18" charset="0"/>
                <a:ea typeface="Times New Roman" panose="02020603050405020304" pitchFamily="18" charset="0"/>
              </a:rPr>
              <a:t>, ở </a:t>
            </a:r>
            <a:r>
              <a:rPr lang="en-US" sz="2800" dirty="0" err="1">
                <a:solidFill>
                  <a:srgbClr val="0D0D0D"/>
                </a:solidFill>
                <a:latin typeface="Times New Roman" panose="02020603050405020304" pitchFamily="18" charset="0"/>
                <a:ea typeface="Times New Roman" panose="02020603050405020304" pitchFamily="18" charset="0"/>
              </a:rPr>
              <a:t>những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câu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cụ</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thể</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việc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lược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bỏ</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trạng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ngữ</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sẽ</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làm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cho</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câu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thiếu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thông</a:t>
            </a:r>
            <a:r>
              <a:rPr lang="en-US" sz="2800" dirty="0">
                <a:solidFill>
                  <a:srgbClr val="0D0D0D"/>
                </a:solidFill>
                <a:latin typeface="Times New Roman" panose="02020603050405020304" pitchFamily="18" charset="0"/>
                <a:ea typeface="Times New Roman" panose="02020603050405020304" pitchFamily="18" charset="0"/>
              </a:rPr>
              <a:t> tin, </a:t>
            </a:r>
            <a:r>
              <a:rPr lang="en-US" sz="2800" dirty="0" err="1">
                <a:solidFill>
                  <a:srgbClr val="0D0D0D"/>
                </a:solidFill>
                <a:latin typeface="Times New Roman" panose="02020603050405020304" pitchFamily="18" charset="0"/>
                <a:ea typeface="Times New Roman" panose="02020603050405020304" pitchFamily="18" charset="0"/>
              </a:rPr>
              <a:t>thậm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chí</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thiếu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thông</a:t>
            </a:r>
            <a:r>
              <a:rPr lang="en-US" sz="2800" dirty="0">
                <a:solidFill>
                  <a:srgbClr val="0D0D0D"/>
                </a:solidFill>
                <a:latin typeface="Times New Roman" panose="02020603050405020304" pitchFamily="18" charset="0"/>
                <a:ea typeface="Times New Roman" panose="02020603050405020304" pitchFamily="18" charset="0"/>
              </a:rPr>
              <a:t> tin </a:t>
            </a:r>
            <a:r>
              <a:rPr lang="en-US" sz="2800" dirty="0" err="1">
                <a:solidFill>
                  <a:srgbClr val="0D0D0D"/>
                </a:solidFill>
                <a:latin typeface="Times New Roman" panose="02020603050405020304" pitchFamily="18" charset="0"/>
                <a:ea typeface="Times New Roman" panose="02020603050405020304" pitchFamily="18" charset="0"/>
              </a:rPr>
              <a:t>chính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hoặc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không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liên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kết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được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với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các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câu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khác</a:t>
            </a:r>
            <a:r>
              <a:rPr lang="en-US" sz="2800" dirty="0">
                <a:solidFill>
                  <a:srgbClr val="0D0D0D"/>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256556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4" name="Rectangle 3"/>
          <p:cNvSpPr/>
          <p:nvPr/>
        </p:nvSpPr>
        <p:spPr>
          <a:xfrm>
            <a:off x="2576440" y="86508"/>
            <a:ext cx="700101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THỰC HÀNH TIẾNG VIỆT: </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TRẠNG NGỮ</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4288640" y="667973"/>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Hình thành kiến thức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568717" y="952001"/>
            <a:ext cx="6096000" cy="954107"/>
          </a:xfrm>
          <a:prstGeom prst="rect">
            <a:avLst/>
          </a:prstGeom>
        </p:spPr>
        <p:txBody>
          <a:bodyPr>
            <a:spAutoFit/>
          </a:bodyPr>
          <a:lstStyle/>
          <a:p>
            <a:pPr>
              <a:spcAft>
                <a:spcPts val="0"/>
              </a:spcAft>
              <a:tabLst>
                <a:tab pos="1386840" algn="l"/>
              </a:tabLst>
            </a:pPr>
            <a:r>
              <a:rPr lang="en-US" sz="2800" b="1" dirty="0">
                <a:latin typeface="Times New Roman" panose="02020603050405020304" pitchFamily="18" charset="0"/>
                <a:ea typeface="Times New Roman" panose="02020603050405020304" pitchFamily="18" charset="0"/>
              </a:rPr>
              <a:t>2. </a:t>
            </a:r>
            <a:r>
              <a:rPr lang="en-US" sz="2800" b="1" dirty="0" err="1">
                <a:latin typeface="Times New Roman" panose="02020603050405020304" pitchFamily="18" charset="0"/>
                <a:ea typeface="Times New Roman" panose="02020603050405020304" pitchFamily="18" charset="0"/>
              </a:rPr>
              <a:t>Kết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luận</a:t>
            </a:r>
            <a:r>
              <a:rPr lang="en-US" sz="2800" b="1" dirty="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spcAft>
                <a:spcPts val="0"/>
              </a:spcAft>
              <a:tabLst>
                <a:tab pos="1386840" algn="l"/>
              </a:tabLst>
            </a:pP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Chức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năng</a:t>
            </a:r>
            <a:r>
              <a:rPr lang="en-US" sz="2800" b="1"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12" name="Rectangle 11"/>
          <p:cNvSpPr/>
          <p:nvPr/>
        </p:nvSpPr>
        <p:spPr>
          <a:xfrm>
            <a:off x="685800" y="1808560"/>
            <a:ext cx="10782300" cy="4524315"/>
          </a:xfrm>
          <a:prstGeom prst="rect">
            <a:avLst/>
          </a:prstGeom>
        </p:spPr>
        <p:txBody>
          <a:bodyPr>
            <a:spAutoFit/>
          </a:bodyPr>
          <a:lstStyle/>
          <a:p>
            <a:pPr algn="just">
              <a:spcAft>
                <a:spcPts val="0"/>
              </a:spcAft>
              <a:tabLst>
                <a:tab pos="1386840" algn="l"/>
              </a:tabLst>
            </a:pP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Đặc</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điểm</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hình</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thức</a:t>
            </a:r>
            <a:r>
              <a:rPr lang="en-US" sz="3200" dirty="0">
                <a:solidFill>
                  <a:srgbClr val="0D0D0D"/>
                </a:solidFill>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algn="just">
              <a:spcAft>
                <a:spcPts val="0"/>
              </a:spcAft>
              <a:tabLst>
                <a:tab pos="1386840" algn="l"/>
              </a:tabLst>
            </a:pP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Trạng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ngữ</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có</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thể</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được</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biểu</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hiện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bằng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từ</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cụm</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từ</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và</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thường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trả</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lời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cho</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các</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câu</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hỏi</a:t>
            </a:r>
            <a:r>
              <a:rPr lang="en-US" sz="3200"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Khi</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nào</a:t>
            </a:r>
            <a:r>
              <a:rPr lang="en-US" sz="3200" i="1">
                <a:solidFill>
                  <a:srgbClr val="0D0D0D"/>
                </a:solidFill>
                <a:latin typeface="Times New Roman" panose="02020603050405020304" pitchFamily="18" charset="0"/>
                <a:ea typeface="Times New Roman" panose="02020603050405020304" pitchFamily="18" charset="0"/>
              </a:rPr>
              <a:t>?, Ở </a:t>
            </a:r>
            <a:r>
              <a:rPr lang="en-US" sz="3200" i="1" dirty="0" err="1">
                <a:solidFill>
                  <a:srgbClr val="0D0D0D"/>
                </a:solidFill>
                <a:latin typeface="Times New Roman" panose="02020603050405020304" pitchFamily="18" charset="0"/>
                <a:ea typeface="Times New Roman" panose="02020603050405020304" pitchFamily="18" charset="0"/>
              </a:rPr>
              <a:t>đâu</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Vì</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sao</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Để</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làm</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gì</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Bằng</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gì</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Như</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thế</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nào</a:t>
            </a:r>
            <a:r>
              <a:rPr lang="en-US" sz="3200" i="1" dirty="0">
                <a:solidFill>
                  <a:srgbClr val="0D0D0D"/>
                </a:solidFill>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algn="just">
              <a:spcAft>
                <a:spcPts val="0"/>
              </a:spcAft>
              <a:tabLst>
                <a:tab pos="1386840" algn="l"/>
              </a:tabLst>
            </a:pP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Vị</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trí</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trạng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ngữ</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có</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thể</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đứng</a:t>
            </a:r>
            <a:r>
              <a:rPr lang="en-US" sz="3200" dirty="0">
                <a:solidFill>
                  <a:srgbClr val="0D0D0D"/>
                </a:solidFill>
                <a:latin typeface="Times New Roman" panose="02020603050405020304" pitchFamily="18" charset="0"/>
                <a:ea typeface="Times New Roman" panose="02020603050405020304" pitchFamily="18" charset="0"/>
              </a:rPr>
              <a:t> ở:</a:t>
            </a:r>
            <a:endParaRPr lang="en-US" sz="3200" dirty="0">
              <a:latin typeface="Times New Roman" panose="02020603050405020304" pitchFamily="18" charset="0"/>
              <a:ea typeface="Times New Roman" panose="02020603050405020304" pitchFamily="18" charset="0"/>
            </a:endParaRPr>
          </a:p>
          <a:p>
            <a:pPr algn="just">
              <a:spcAft>
                <a:spcPts val="0"/>
              </a:spcAft>
              <a:tabLst>
                <a:tab pos="1386840" algn="l"/>
              </a:tabLst>
            </a:pP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Đầu</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câu</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cuối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câu</a:t>
            </a:r>
            <a:r>
              <a:rPr lang="en-US" sz="3200" dirty="0">
                <a:solidFill>
                  <a:srgbClr val="0D0D0D"/>
                </a:solidFill>
                <a:latin typeface="Times New Roman" panose="02020603050405020304" pitchFamily="18" charset="0"/>
                <a:ea typeface="Times New Roman" panose="02020603050405020304" pitchFamily="18" charset="0"/>
              </a:rPr>
              <a:t> hay </a:t>
            </a:r>
            <a:r>
              <a:rPr lang="en-US" sz="3200" dirty="0" err="1">
                <a:solidFill>
                  <a:srgbClr val="0D0D0D"/>
                </a:solidFill>
                <a:latin typeface="Times New Roman" panose="02020603050405020304" pitchFamily="18" charset="0"/>
                <a:ea typeface="Times New Roman" panose="02020603050405020304" pitchFamily="18" charset="0"/>
              </a:rPr>
              <a:t>giữa</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câu</a:t>
            </a:r>
            <a:r>
              <a:rPr lang="en-US" sz="3200" dirty="0">
                <a:solidFill>
                  <a:srgbClr val="0D0D0D"/>
                </a:solidFill>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algn="just">
              <a:spcAft>
                <a:spcPts val="0"/>
              </a:spcAft>
              <a:tabLst>
                <a:tab pos="1386840" algn="l"/>
              </a:tabLst>
            </a:pP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Vị</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trí</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phổ</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biến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là</a:t>
            </a:r>
            <a:r>
              <a:rPr lang="en-US" sz="3200" dirty="0">
                <a:solidFill>
                  <a:srgbClr val="0D0D0D"/>
                </a:solidFill>
                <a:latin typeface="Times New Roman" panose="02020603050405020304" pitchFamily="18" charset="0"/>
                <a:ea typeface="Times New Roman" panose="02020603050405020304" pitchFamily="18" charset="0"/>
              </a:rPr>
              <a:t> ở </a:t>
            </a:r>
            <a:r>
              <a:rPr lang="en-US" sz="3200" dirty="0" err="1">
                <a:solidFill>
                  <a:srgbClr val="0D0D0D"/>
                </a:solidFill>
                <a:latin typeface="Times New Roman" panose="02020603050405020304" pitchFamily="18" charset="0"/>
                <a:ea typeface="Times New Roman" panose="02020603050405020304" pitchFamily="18" charset="0"/>
              </a:rPr>
              <a:t>đầu</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câu</a:t>
            </a:r>
            <a:endParaRPr lang="en-US" sz="3200" dirty="0">
              <a:latin typeface="Times New Roman" panose="02020603050405020304" pitchFamily="18" charset="0"/>
              <a:ea typeface="Times New Roman" panose="02020603050405020304" pitchFamily="18" charset="0"/>
            </a:endParaRPr>
          </a:p>
          <a:p>
            <a:pPr algn="just">
              <a:spcAft>
                <a:spcPts val="0"/>
              </a:spcAft>
              <a:tabLst>
                <a:tab pos="1386840" algn="l"/>
              </a:tabLst>
            </a:pPr>
            <a:r>
              <a:rPr lang="en-US" sz="3200" b="1"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Trạng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ngữ</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tách</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khỏi</a:t>
            </a:r>
            <a:r>
              <a:rPr lang="en-US" sz="3200" b="1"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nòng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cốt</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câu</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bằng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một</a:t>
            </a:r>
            <a:r>
              <a:rPr lang="en-US" sz="3200"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quãng</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nghỉ</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khi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nói</a:t>
            </a:r>
            <a:r>
              <a:rPr lang="en-US" sz="3200" dirty="0">
                <a:solidFill>
                  <a:srgbClr val="0D0D0D"/>
                </a:solidFill>
                <a:latin typeface="Times New Roman" panose="02020603050405020304" pitchFamily="18" charset="0"/>
                <a:ea typeface="Times New Roman" panose="02020603050405020304" pitchFamily="18" charset="0"/>
              </a:rPr>
              <a:t> hay </a:t>
            </a:r>
            <a:r>
              <a:rPr lang="en-US" sz="3200" dirty="0" err="1">
                <a:solidFill>
                  <a:srgbClr val="0D0D0D"/>
                </a:solidFill>
                <a:latin typeface="Times New Roman" panose="02020603050405020304" pitchFamily="18" charset="0"/>
                <a:ea typeface="Times New Roman" panose="02020603050405020304" pitchFamily="18" charset="0"/>
              </a:rPr>
              <a:t>một</a:t>
            </a:r>
            <a:r>
              <a:rPr lang="en-US" sz="3200"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dấu</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phẩy</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khi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viết</a:t>
            </a:r>
            <a:r>
              <a:rPr lang="en-US" sz="3200" dirty="0">
                <a:solidFill>
                  <a:srgbClr val="0D0D0D"/>
                </a:solidFill>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472678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wipe(down)">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wipe(down)">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wipe(down)">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wipe(down)">
                                      <p:cBhvr>
                                        <p:cTn id="22" dur="500"/>
                                        <p:tgtEl>
                                          <p:spTgt spid="1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wipe(down)">
                                      <p:cBhvr>
                                        <p:cTn id="27"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4" name="Rectangle 3"/>
          <p:cNvSpPr/>
          <p:nvPr/>
        </p:nvSpPr>
        <p:spPr>
          <a:xfrm>
            <a:off x="2576440" y="86508"/>
            <a:ext cx="700101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THỰC HÀNH TIẾNG VIỆT: </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TRẠNG NGỮ</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4605304" y="667973"/>
            <a:ext cx="3423758" cy="523220"/>
          </a:xfrm>
          <a:prstGeom prst="rect">
            <a:avLst/>
          </a:prstGeom>
        </p:spPr>
        <p:txBody>
          <a:bodyPr wrap="none">
            <a:spAutoFit/>
          </a:bodyPr>
          <a:lstStyle/>
          <a:p>
            <a:pPr algn="ctr">
              <a:spcAft>
                <a:spcPts val="0"/>
              </a:spcAft>
              <a:tabLst>
                <a:tab pos="2110105" algn="l"/>
              </a:tabLst>
            </a:pPr>
            <a:r>
              <a:rPr lang="pt-BR" sz="2800" b="1" dirty="0">
                <a:solidFill>
                  <a:srgbClr val="7030A0"/>
                </a:solidFill>
                <a:latin typeface="Times New Roman" panose="02020603050405020304" pitchFamily="18" charset="0"/>
                <a:ea typeface="MS Mincho"/>
              </a:rPr>
              <a:t>Thực hành tiếng Việt</a:t>
            </a:r>
            <a:endParaRPr lang="en-US" sz="2800" dirty="0">
              <a:effectLst/>
              <a:latin typeface="Times New Roman" panose="02020603050405020304" pitchFamily="18" charset="0"/>
              <a:ea typeface="Times New Roman" panose="02020603050405020304" pitchFamily="18" charset="0"/>
            </a:endParaRPr>
          </a:p>
        </p:txBody>
      </p:sp>
      <p:sp>
        <p:nvSpPr>
          <p:cNvPr id="9" name="Rectangle 8"/>
          <p:cNvSpPr/>
          <p:nvPr/>
        </p:nvSpPr>
        <p:spPr>
          <a:xfrm>
            <a:off x="472627" y="1433482"/>
            <a:ext cx="3677610" cy="523220"/>
          </a:xfrm>
          <a:prstGeom prst="rect">
            <a:avLst/>
          </a:prstGeom>
        </p:spPr>
        <p:txBody>
          <a:bodyPr wrap="none">
            <a:spAutoFit/>
          </a:bodyPr>
          <a:lstStyle/>
          <a:p>
            <a:pPr>
              <a:spcAft>
                <a:spcPts val="0"/>
              </a:spcAft>
              <a:tabLst>
                <a:tab pos="1386840" algn="l"/>
              </a:tabLst>
            </a:pPr>
            <a:r>
              <a:rPr lang="en-US" sz="2800" b="1" dirty="0" err="1">
                <a:solidFill>
                  <a:srgbClr val="0070C0"/>
                </a:solidFill>
                <a:latin typeface="Times New Roman" panose="02020603050405020304" pitchFamily="18" charset="0"/>
                <a:ea typeface="Times New Roman" panose="02020603050405020304" pitchFamily="18" charset="0"/>
              </a:rPr>
              <a:t>Bài</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tập</a:t>
            </a:r>
            <a:r>
              <a:rPr lang="en-US" sz="2800" b="1" dirty="0">
                <a:solidFill>
                  <a:srgbClr val="0070C0"/>
                </a:solidFill>
                <a:latin typeface="Times New Roman" panose="02020603050405020304" pitchFamily="18" charset="0"/>
                <a:ea typeface="Times New Roman" panose="02020603050405020304" pitchFamily="18" charset="0"/>
              </a:rPr>
              <a:t> 1:</a:t>
            </a:r>
            <a:r>
              <a:rPr lang="en-US" sz="2800" dirty="0">
                <a:solidFill>
                  <a:srgbClr val="0D0D0D"/>
                </a:solidFill>
                <a:latin typeface="Times New Roman" panose="02020603050405020304" pitchFamily="18" charset="0"/>
                <a:ea typeface="Times New Roman" panose="02020603050405020304" pitchFamily="18" charset="0"/>
              </a:rPr>
              <a:t>SGK </a:t>
            </a:r>
            <a:r>
              <a:rPr lang="en-US" sz="2800" dirty="0" err="1">
                <a:solidFill>
                  <a:srgbClr val="0D0D0D"/>
                </a:solidFill>
                <a:latin typeface="Times New Roman" panose="02020603050405020304" pitchFamily="18" charset="0"/>
                <a:ea typeface="Times New Roman" panose="02020603050405020304" pitchFamily="18" charset="0"/>
              </a:rPr>
              <a:t>trang</a:t>
            </a:r>
            <a:r>
              <a:rPr lang="en-US" sz="2800" dirty="0">
                <a:solidFill>
                  <a:srgbClr val="0D0D0D"/>
                </a:solidFill>
                <a:latin typeface="Times New Roman" panose="02020603050405020304" pitchFamily="18" charset="0"/>
                <a:ea typeface="Times New Roman" panose="02020603050405020304" pitchFamily="18" charset="0"/>
              </a:rPr>
              <a:t> 75</a:t>
            </a:r>
            <a:endParaRPr lang="en-US" sz="2800" dirty="0">
              <a:effectLst/>
              <a:latin typeface="Times New Roman" panose="02020603050405020304" pitchFamily="18" charset="0"/>
              <a:ea typeface="Times New Roman" panose="02020603050405020304" pitchFamily="18" charset="0"/>
            </a:endParaRPr>
          </a:p>
        </p:txBody>
      </p:sp>
      <p:sp>
        <p:nvSpPr>
          <p:cNvPr id="10" name="Rectangle 9"/>
          <p:cNvSpPr/>
          <p:nvPr/>
        </p:nvSpPr>
        <p:spPr>
          <a:xfrm>
            <a:off x="507555" y="919490"/>
            <a:ext cx="2236510" cy="523220"/>
          </a:xfrm>
          <a:prstGeom prst="rect">
            <a:avLst/>
          </a:prstGeom>
        </p:spPr>
        <p:txBody>
          <a:bodyPr wrap="none">
            <a:spAutoFit/>
          </a:bodyPr>
          <a:lstStyle/>
          <a:p>
            <a:pPr>
              <a:spcAft>
                <a:spcPts val="0"/>
              </a:spcAft>
              <a:tabLst>
                <a:tab pos="1386840" algn="l"/>
              </a:tabLst>
            </a:pPr>
            <a:r>
              <a:rPr lang="en-US" sz="2800" b="1" dirty="0" err="1">
                <a:solidFill>
                  <a:srgbClr val="FF0000"/>
                </a:solidFill>
                <a:latin typeface="Times New Roman" panose="02020603050405020304" pitchFamily="18" charset="0"/>
                <a:ea typeface="Times New Roman" panose="02020603050405020304" pitchFamily="18" charset="0"/>
              </a:rPr>
              <a:t>II.Thực</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hành</a:t>
            </a:r>
            <a:endParaRPr lang="en-US" sz="2800" dirty="0">
              <a:effectLst/>
              <a:latin typeface="Times New Roman" panose="02020603050405020304" pitchFamily="18" charset="0"/>
              <a:ea typeface="Times New Roman" panose="02020603050405020304" pitchFamily="18" charset="0"/>
            </a:endParaRPr>
          </a:p>
        </p:txBody>
      </p:sp>
      <p:sp>
        <p:nvSpPr>
          <p:cNvPr id="15" name="Rectangle 14"/>
          <p:cNvSpPr/>
          <p:nvPr/>
        </p:nvSpPr>
        <p:spPr>
          <a:xfrm>
            <a:off x="685800" y="1981005"/>
            <a:ext cx="10782300" cy="3831818"/>
          </a:xfrm>
          <a:prstGeom prst="rect">
            <a:avLst/>
          </a:prstGeom>
        </p:spPr>
        <p:txBody>
          <a:bodyPr>
            <a:spAutoFit/>
          </a:bodyPr>
          <a:lstStyle/>
          <a:p>
            <a:pPr algn="just">
              <a:spcAft>
                <a:spcPts val="0"/>
              </a:spcAft>
            </a:pP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Cụm</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từ</a:t>
            </a:r>
            <a:r>
              <a:rPr lang="en-US" sz="2600" dirty="0">
                <a:latin typeface="Times New Roman" panose="02020603050405020304" pitchFamily="18" charset="0"/>
                <a:ea typeface="Times New Roman" panose="02020603050405020304" pitchFamily="18" charset="0"/>
              </a:rPr>
              <a:t> </a:t>
            </a:r>
            <a:r>
              <a:rPr lang="en-US" sz="2600" b="1" i="1" dirty="0" err="1">
                <a:latin typeface="Times New Roman" panose="02020603050405020304" pitchFamily="18" charset="0"/>
                <a:ea typeface="Times New Roman" panose="02020603050405020304" pitchFamily="18" charset="0"/>
              </a:rPr>
              <a:t>ngày</a:t>
            </a:r>
            <a:r>
              <a:rPr lang="en-US" sz="2600" b="1" i="1" dirty="0">
                <a:latin typeface="Times New Roman" panose="02020603050405020304" pitchFamily="18" charset="0"/>
                <a:ea typeface="Times New Roman" panose="02020603050405020304" pitchFamily="18" charset="0"/>
              </a:rPr>
              <a:t> </a:t>
            </a:r>
            <a:r>
              <a:rPr lang="en-US" sz="2600" b="1" i="1" dirty="0" err="1">
                <a:latin typeface="Times New Roman" panose="02020603050405020304" pitchFamily="18" charset="0"/>
                <a:ea typeface="Times New Roman" panose="02020603050405020304" pitchFamily="18" charset="0"/>
              </a:rPr>
              <a:t>hôm</a:t>
            </a:r>
            <a:r>
              <a:rPr lang="en-US" sz="2600" b="1" i="1" dirty="0">
                <a:latin typeface="Times New Roman" panose="02020603050405020304" pitchFamily="18" charset="0"/>
                <a:ea typeface="Times New Roman" panose="02020603050405020304" pitchFamily="18" charset="0"/>
              </a:rPr>
              <a:t> nay</a:t>
            </a:r>
            <a:r>
              <a:rPr lang="en-US" sz="2600" dirty="0">
                <a:latin typeface="Times New Roman" panose="02020603050405020304" pitchFamily="18" charset="0"/>
                <a:ea typeface="Times New Roman" panose="02020603050405020304" pitchFamily="18" charset="0"/>
              </a:rPr>
              <a:t> ở </a:t>
            </a:r>
            <a:r>
              <a:rPr lang="en-US" sz="2600" dirty="0" err="1">
                <a:latin typeface="Times New Roman" panose="02020603050405020304" pitchFamily="18" charset="0"/>
                <a:ea typeface="Times New Roman" panose="02020603050405020304" pitchFamily="18" charset="0"/>
              </a:rPr>
              <a:t>câu</a:t>
            </a:r>
            <a:r>
              <a:rPr lang="en-US" sz="2600" dirty="0">
                <a:latin typeface="Times New Roman" panose="02020603050405020304" pitchFamily="18" charset="0"/>
                <a:ea typeface="Times New Roman" panose="02020603050405020304" pitchFamily="18" charset="0"/>
              </a:rPr>
              <a:t> a </a:t>
            </a:r>
            <a:r>
              <a:rPr lang="en-US" sz="2600" dirty="0" err="1">
                <a:latin typeface="Times New Roman" panose="02020603050405020304" pitchFamily="18" charset="0"/>
                <a:ea typeface="Times New Roman" panose="02020603050405020304" pitchFamily="18" charset="0"/>
              </a:rPr>
              <a:t>là</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chủ</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ngữ</a:t>
            </a:r>
            <a:r>
              <a:rPr lang="en-US" sz="2600" dirty="0">
                <a:latin typeface="Times New Roman" panose="02020603050405020304" pitchFamily="18" charset="0"/>
                <a:ea typeface="Times New Roman" panose="02020603050405020304" pitchFamily="18" charset="0"/>
              </a:rPr>
              <a:t>.</a:t>
            </a:r>
          </a:p>
          <a:p>
            <a:pPr lvl="0" algn="just">
              <a:spcBef>
                <a:spcPts val="600"/>
              </a:spcBef>
              <a:spcAft>
                <a:spcPts val="600"/>
              </a:spcAft>
              <a:buSzPts val="1400"/>
            </a:pP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Cụm</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từ</a:t>
            </a:r>
            <a:r>
              <a:rPr lang="en-US" sz="2600" dirty="0">
                <a:latin typeface="Times New Roman" panose="02020603050405020304" pitchFamily="18" charset="0"/>
                <a:ea typeface="Times New Roman" panose="02020603050405020304" pitchFamily="18" charset="0"/>
              </a:rPr>
              <a:t> </a:t>
            </a:r>
            <a:r>
              <a:rPr lang="en-US" sz="2600" b="1" i="1" dirty="0" err="1">
                <a:latin typeface="Times New Roman" panose="02020603050405020304" pitchFamily="18" charset="0"/>
                <a:ea typeface="Times New Roman" panose="02020603050405020304" pitchFamily="18" charset="0"/>
              </a:rPr>
              <a:t>ngày</a:t>
            </a:r>
            <a:r>
              <a:rPr lang="en-US" sz="2600" b="1" i="1" dirty="0">
                <a:latin typeface="Times New Roman" panose="02020603050405020304" pitchFamily="18" charset="0"/>
                <a:ea typeface="Times New Roman" panose="02020603050405020304" pitchFamily="18" charset="0"/>
              </a:rPr>
              <a:t> </a:t>
            </a:r>
            <a:r>
              <a:rPr lang="en-US" sz="2600" b="1" i="1" dirty="0" err="1">
                <a:latin typeface="Times New Roman" panose="02020603050405020304" pitchFamily="18" charset="0"/>
                <a:ea typeface="Times New Roman" panose="02020603050405020304" pitchFamily="18" charset="0"/>
              </a:rPr>
              <a:t>hôm</a:t>
            </a:r>
            <a:r>
              <a:rPr lang="en-US" sz="2600" b="1" i="1" dirty="0">
                <a:latin typeface="Times New Roman" panose="02020603050405020304" pitchFamily="18" charset="0"/>
                <a:ea typeface="Times New Roman" panose="02020603050405020304" pitchFamily="18" charset="0"/>
              </a:rPr>
              <a:t> nay</a:t>
            </a:r>
            <a:r>
              <a:rPr lang="en-US" sz="2600" dirty="0">
                <a:latin typeface="Times New Roman" panose="02020603050405020304" pitchFamily="18" charset="0"/>
                <a:ea typeface="Times New Roman" panose="02020603050405020304" pitchFamily="18" charset="0"/>
              </a:rPr>
              <a:t> ở </a:t>
            </a:r>
            <a:r>
              <a:rPr lang="en-US" sz="2600" dirty="0" err="1">
                <a:latin typeface="Times New Roman" panose="02020603050405020304" pitchFamily="18" charset="0"/>
                <a:ea typeface="Times New Roman" panose="02020603050405020304" pitchFamily="18" charset="0"/>
              </a:rPr>
              <a:t>câu</a:t>
            </a:r>
            <a:r>
              <a:rPr lang="en-US" sz="2600" dirty="0">
                <a:latin typeface="Times New Roman" panose="02020603050405020304" pitchFamily="18" charset="0"/>
                <a:ea typeface="Times New Roman" panose="02020603050405020304" pitchFamily="18" charset="0"/>
              </a:rPr>
              <a:t> b </a:t>
            </a:r>
            <a:r>
              <a:rPr lang="en-US" sz="2600" dirty="0" err="1">
                <a:latin typeface="Times New Roman" panose="02020603050405020304" pitchFamily="18" charset="0"/>
                <a:ea typeface="Times New Roman" panose="02020603050405020304" pitchFamily="18" charset="0"/>
              </a:rPr>
              <a:t>là</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trạng</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ngữ</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vì</a:t>
            </a:r>
            <a:r>
              <a:rPr lang="en-US" sz="2600" dirty="0">
                <a:latin typeface="Times New Roman" panose="02020603050405020304" pitchFamily="18" charset="0"/>
                <a:ea typeface="Times New Roman" panose="02020603050405020304" pitchFamily="18" charset="0"/>
              </a:rPr>
              <a:t>:</a:t>
            </a:r>
          </a:p>
          <a:p>
            <a:pPr algn="just">
              <a:spcBef>
                <a:spcPts val="600"/>
              </a:spcBef>
              <a:spcAft>
                <a:spcPts val="600"/>
              </a:spcAft>
            </a:pPr>
            <a:r>
              <a:rPr lang="en-US" sz="2600">
                <a:latin typeface="Times New Roman" panose="02020603050405020304" pitchFamily="18" charset="0"/>
                <a:ea typeface="Times New Roman" panose="02020603050405020304" pitchFamily="18" charset="0"/>
              </a:rPr>
              <a:t> + Về </a:t>
            </a:r>
            <a:r>
              <a:rPr lang="en-US" sz="2600" dirty="0" err="1">
                <a:latin typeface="Times New Roman" panose="02020603050405020304" pitchFamily="18" charset="0"/>
                <a:ea typeface="Times New Roman" panose="02020603050405020304" pitchFamily="18" charset="0"/>
              </a:rPr>
              <a:t>vai</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trò</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ngữ</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pháp</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cụm</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từ</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ngày</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hôm</a:t>
            </a:r>
            <a:r>
              <a:rPr lang="en-US" sz="2600" dirty="0">
                <a:latin typeface="Times New Roman" panose="02020603050405020304" pitchFamily="18" charset="0"/>
                <a:ea typeface="Times New Roman" panose="02020603050405020304" pitchFamily="18" charset="0"/>
              </a:rPr>
              <a:t> nay” </a:t>
            </a:r>
            <a:r>
              <a:rPr lang="en-US" sz="2600" dirty="0" err="1">
                <a:latin typeface="Times New Roman" panose="02020603050405020304" pitchFamily="18" charset="0"/>
                <a:ea typeface="Times New Roman" panose="02020603050405020304" pitchFamily="18" charset="0"/>
              </a:rPr>
              <a:t>là</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thành</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phần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không</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bắt</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buộc</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trong</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câu</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có</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thể</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lược</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bỏ</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mà</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không</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ảnh</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hưởng</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đến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tính</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trọn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vẹn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của</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câu</a:t>
            </a:r>
            <a:r>
              <a:rPr lang="en-US" sz="2600" dirty="0">
                <a:latin typeface="Times New Roman" panose="02020603050405020304" pitchFamily="18" charset="0"/>
                <a:ea typeface="Times New Roman" panose="02020603050405020304" pitchFamily="18" charset="0"/>
              </a:rPr>
              <a:t>.</a:t>
            </a:r>
          </a:p>
          <a:p>
            <a:pPr algn="just">
              <a:spcBef>
                <a:spcPts val="600"/>
              </a:spcBef>
              <a:spcAft>
                <a:spcPts val="600"/>
              </a:spcAft>
            </a:pP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Về</a:t>
            </a:r>
            <a:r>
              <a:rPr lang="en-US" sz="2600" dirty="0">
                <a:latin typeface="Times New Roman" panose="02020603050405020304" pitchFamily="18" charset="0"/>
                <a:ea typeface="Times New Roman" panose="02020603050405020304" pitchFamily="18" charset="0"/>
              </a:rPr>
              <a:t> ý </a:t>
            </a:r>
            <a:r>
              <a:rPr lang="en-US" sz="2600" dirty="0" err="1">
                <a:latin typeface="Times New Roman" panose="02020603050405020304" pitchFamily="18" charset="0"/>
                <a:ea typeface="Times New Roman" panose="02020603050405020304" pitchFamily="18" charset="0"/>
              </a:rPr>
              <a:t>nghĩa</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cụm</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từ</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ngày</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hôm</a:t>
            </a:r>
            <a:r>
              <a:rPr lang="en-US" sz="2600" dirty="0">
                <a:latin typeface="Times New Roman" panose="02020603050405020304" pitchFamily="18" charset="0"/>
                <a:ea typeface="Times New Roman" panose="02020603050405020304" pitchFamily="18" charset="0"/>
              </a:rPr>
              <a:t> nay” (</a:t>
            </a:r>
            <a:r>
              <a:rPr lang="en-US" sz="2600" dirty="0" err="1">
                <a:latin typeface="Times New Roman" panose="02020603050405020304" pitchFamily="18" charset="0"/>
                <a:ea typeface="Times New Roman" panose="02020603050405020304" pitchFamily="18" charset="0"/>
              </a:rPr>
              <a:t>Câu</a:t>
            </a:r>
            <a:r>
              <a:rPr lang="en-US" sz="2600" dirty="0">
                <a:latin typeface="Times New Roman" panose="02020603050405020304" pitchFamily="18" charset="0"/>
                <a:ea typeface="Times New Roman" panose="02020603050405020304" pitchFamily="18" charset="0"/>
              </a:rPr>
              <a:t> b) </a:t>
            </a:r>
            <a:r>
              <a:rPr lang="en-US" sz="2600" dirty="0" err="1">
                <a:latin typeface="Times New Roman" panose="02020603050405020304" pitchFamily="18" charset="0"/>
                <a:ea typeface="Times New Roman" panose="02020603050405020304" pitchFamily="18" charset="0"/>
              </a:rPr>
              <a:t>chỉ</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thời</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gian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diễn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ra</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sự</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việc</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nêu</a:t>
            </a:r>
            <a:r>
              <a:rPr lang="en-US" sz="2600" dirty="0">
                <a:latin typeface="Times New Roman" panose="02020603050405020304" pitchFamily="18" charset="0"/>
                <a:ea typeface="Times New Roman" panose="02020603050405020304" pitchFamily="18" charset="0"/>
              </a:rPr>
              <a:t> ở </a:t>
            </a:r>
            <a:r>
              <a:rPr lang="en-US" sz="2600" dirty="0" err="1">
                <a:latin typeface="Times New Roman" panose="02020603050405020304" pitchFamily="18" charset="0"/>
                <a:ea typeface="Times New Roman" panose="02020603050405020304" pitchFamily="18" charset="0"/>
              </a:rPr>
              <a:t>vị</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ngữ</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Đây</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là</a:t>
            </a:r>
            <a:r>
              <a:rPr lang="en-US" sz="2600" dirty="0">
                <a:latin typeface="Times New Roman" panose="02020603050405020304" pitchFamily="18" charset="0"/>
                <a:ea typeface="Times New Roman" panose="02020603050405020304" pitchFamily="18" charset="0"/>
              </a:rPr>
              <a:t> ý </a:t>
            </a:r>
            <a:r>
              <a:rPr lang="en-US" sz="2600" dirty="0" err="1">
                <a:latin typeface="Times New Roman" panose="02020603050405020304" pitchFamily="18" charset="0"/>
                <a:ea typeface="Times New Roman" panose="02020603050405020304" pitchFamily="18" charset="0"/>
              </a:rPr>
              <a:t>nghĩa</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đặc</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trưng</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của</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trạng</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ngữ</a:t>
            </a:r>
            <a:r>
              <a:rPr lang="en-US" sz="2600" dirty="0">
                <a:latin typeface="Times New Roman" panose="02020603050405020304" pitchFamily="18" charset="0"/>
                <a:ea typeface="Times New Roman" panose="02020603050405020304" pitchFamily="18" charset="0"/>
              </a:rPr>
              <a:t>.</a:t>
            </a:r>
          </a:p>
          <a:p>
            <a:pPr algn="just">
              <a:spcBef>
                <a:spcPts val="600"/>
              </a:spcBef>
              <a:spcAft>
                <a:spcPts val="600"/>
              </a:spcAft>
            </a:pP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Về</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hình</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thức</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cụm</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từ</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ngày</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hôm</a:t>
            </a:r>
            <a:r>
              <a:rPr lang="en-US" sz="2600" dirty="0">
                <a:latin typeface="Times New Roman" panose="02020603050405020304" pitchFamily="18" charset="0"/>
                <a:ea typeface="Times New Roman" panose="02020603050405020304" pitchFamily="18" charset="0"/>
              </a:rPr>
              <a:t> nay” (</a:t>
            </a:r>
            <a:r>
              <a:rPr lang="en-US" sz="2600" dirty="0" err="1">
                <a:latin typeface="Times New Roman" panose="02020603050405020304" pitchFamily="18" charset="0"/>
                <a:ea typeface="Times New Roman" panose="02020603050405020304" pitchFamily="18" charset="0"/>
              </a:rPr>
              <a:t>Câu</a:t>
            </a:r>
            <a:r>
              <a:rPr lang="en-US" sz="2600" dirty="0">
                <a:latin typeface="Times New Roman" panose="02020603050405020304" pitchFamily="18" charset="0"/>
                <a:ea typeface="Times New Roman" panose="02020603050405020304" pitchFamily="18" charset="0"/>
              </a:rPr>
              <a:t> b) </a:t>
            </a:r>
            <a:r>
              <a:rPr lang="en-US" sz="2600" dirty="0" err="1">
                <a:latin typeface="Times New Roman" panose="02020603050405020304" pitchFamily="18" charset="0"/>
                <a:ea typeface="Times New Roman" panose="02020603050405020304" pitchFamily="18" charset="0"/>
              </a:rPr>
              <a:t>trả</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lời</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cho</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câu</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hỏi</a:t>
            </a:r>
            <a:r>
              <a:rPr lang="en-US" sz="2600" dirty="0">
                <a:latin typeface="Times New Roman" panose="02020603050405020304" pitchFamily="18" charset="0"/>
                <a:ea typeface="Times New Roman" panose="02020603050405020304" pitchFamily="18" charset="0"/>
              </a:rPr>
              <a:t> </a:t>
            </a:r>
            <a:r>
              <a:rPr lang="en-US" sz="2600" i="1" dirty="0" err="1">
                <a:latin typeface="Times New Roman" panose="02020603050405020304" pitchFamily="18" charset="0"/>
                <a:ea typeface="Times New Roman" panose="02020603050405020304" pitchFamily="18" charset="0"/>
              </a:rPr>
              <a:t>Khi</a:t>
            </a:r>
            <a:r>
              <a:rPr lang="en-US" sz="2600" i="1" dirty="0">
                <a:latin typeface="Times New Roman" panose="02020603050405020304" pitchFamily="18" charset="0"/>
                <a:ea typeface="Times New Roman" panose="02020603050405020304" pitchFamily="18" charset="0"/>
              </a:rPr>
              <a:t> </a:t>
            </a:r>
            <a:r>
              <a:rPr lang="en-US" sz="2600" i="1" dirty="0" err="1">
                <a:latin typeface="Times New Roman" panose="02020603050405020304" pitchFamily="18" charset="0"/>
                <a:ea typeface="Times New Roman" panose="02020603050405020304" pitchFamily="18" charset="0"/>
              </a:rPr>
              <a:t>nào</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đứng</a:t>
            </a:r>
            <a:r>
              <a:rPr lang="en-US" sz="2600" dirty="0">
                <a:latin typeface="Times New Roman" panose="02020603050405020304" pitchFamily="18" charset="0"/>
                <a:ea typeface="Times New Roman" panose="02020603050405020304" pitchFamily="18" charset="0"/>
              </a:rPr>
              <a:t> ở </a:t>
            </a:r>
            <a:r>
              <a:rPr lang="en-US" sz="2600" dirty="0" err="1">
                <a:latin typeface="Times New Roman" panose="02020603050405020304" pitchFamily="18" charset="0"/>
                <a:ea typeface="Times New Roman" panose="02020603050405020304" pitchFamily="18" charset="0"/>
              </a:rPr>
              <a:t>đầu</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câu</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và</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ngăn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cách</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bằng</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dấu</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phẩy</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với</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các</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thành</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phần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khác</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của</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câu</a:t>
            </a:r>
            <a:r>
              <a:rPr lang="en-US" sz="2600" dirty="0">
                <a:latin typeface="Times New Roman" panose="02020603050405020304" pitchFamily="18" charset="0"/>
                <a:ea typeface="Times New Roman" panose="02020603050405020304" pitchFamily="18" charset="0"/>
              </a:rPr>
              <a:t>.</a:t>
            </a:r>
            <a:endParaRPr lang="en-US" sz="2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677821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xEl>
                                              <p:pRg st="1" end="1"/>
                                            </p:txEl>
                                          </p:spTgt>
                                        </p:tgtEl>
                                        <p:attrNameLst>
                                          <p:attrName>style.visibility</p:attrName>
                                        </p:attrNameLst>
                                      </p:cBhvr>
                                      <p:to>
                                        <p:strVal val="visible"/>
                                      </p:to>
                                    </p:set>
                                    <p:animEffect transition="in" filter="fade">
                                      <p:cBhvr>
                                        <p:cTn id="14" dur="1000"/>
                                        <p:tgtEl>
                                          <p:spTgt spid="15">
                                            <p:txEl>
                                              <p:pRg st="1" end="1"/>
                                            </p:txEl>
                                          </p:spTgt>
                                        </p:tgtEl>
                                      </p:cBhvr>
                                    </p:animEffect>
                                    <p:anim calcmode="lin" valueType="num">
                                      <p:cBhvr>
                                        <p:cTn id="1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xEl>
                                              <p:pRg st="2" end="2"/>
                                            </p:txEl>
                                          </p:spTgt>
                                        </p:tgtEl>
                                        <p:attrNameLst>
                                          <p:attrName>style.visibility</p:attrName>
                                        </p:attrNameLst>
                                      </p:cBhvr>
                                      <p:to>
                                        <p:strVal val="visible"/>
                                      </p:to>
                                    </p:set>
                                    <p:animEffect transition="in" filter="fade">
                                      <p:cBhvr>
                                        <p:cTn id="21" dur="1000"/>
                                        <p:tgtEl>
                                          <p:spTgt spid="15">
                                            <p:txEl>
                                              <p:pRg st="2" end="2"/>
                                            </p:txEl>
                                          </p:spTgt>
                                        </p:tgtEl>
                                      </p:cBhvr>
                                    </p:animEffect>
                                    <p:anim calcmode="lin" valueType="num">
                                      <p:cBhvr>
                                        <p:cTn id="22"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xEl>
                                              <p:pRg st="3" end="3"/>
                                            </p:txEl>
                                          </p:spTgt>
                                        </p:tgtEl>
                                        <p:attrNameLst>
                                          <p:attrName>style.visibility</p:attrName>
                                        </p:attrNameLst>
                                      </p:cBhvr>
                                      <p:to>
                                        <p:strVal val="visible"/>
                                      </p:to>
                                    </p:set>
                                    <p:animEffect transition="in" filter="fade">
                                      <p:cBhvr>
                                        <p:cTn id="28" dur="1000"/>
                                        <p:tgtEl>
                                          <p:spTgt spid="15">
                                            <p:txEl>
                                              <p:pRg st="3" end="3"/>
                                            </p:txEl>
                                          </p:spTgt>
                                        </p:tgtEl>
                                      </p:cBhvr>
                                    </p:animEffect>
                                    <p:anim calcmode="lin" valueType="num">
                                      <p:cBhvr>
                                        <p:cTn id="29"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5">
                                            <p:txEl>
                                              <p:pRg st="4" end="4"/>
                                            </p:txEl>
                                          </p:spTgt>
                                        </p:tgtEl>
                                        <p:attrNameLst>
                                          <p:attrName>style.visibility</p:attrName>
                                        </p:attrNameLst>
                                      </p:cBhvr>
                                      <p:to>
                                        <p:strVal val="visible"/>
                                      </p:to>
                                    </p:set>
                                    <p:animEffect transition="in" filter="fade">
                                      <p:cBhvr>
                                        <p:cTn id="35" dur="1000"/>
                                        <p:tgtEl>
                                          <p:spTgt spid="15">
                                            <p:txEl>
                                              <p:pRg st="4" end="4"/>
                                            </p:txEl>
                                          </p:spTgt>
                                        </p:tgtEl>
                                      </p:cBhvr>
                                    </p:animEffect>
                                    <p:anim calcmode="lin" valueType="num">
                                      <p:cBhvr>
                                        <p:cTn id="36" dur="10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4" name="Rectangle 3"/>
          <p:cNvSpPr/>
          <p:nvPr/>
        </p:nvSpPr>
        <p:spPr>
          <a:xfrm>
            <a:off x="2576440" y="86508"/>
            <a:ext cx="700101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THỰC HÀNH TIẾNG VIỆT: </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TRẠNG NGỮ</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4605304" y="667973"/>
            <a:ext cx="3423758"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Thực hành tiếng Việt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507555" y="919490"/>
            <a:ext cx="223651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II.Thực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hành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507555" y="1316344"/>
            <a:ext cx="4036682" cy="523220"/>
          </a:xfrm>
          <a:prstGeom prst="rect">
            <a:avLst/>
          </a:prstGeom>
        </p:spPr>
        <p:txBody>
          <a:bodyPr wrap="none">
            <a:spAutoFit/>
          </a:bodyPr>
          <a:lstStyle/>
          <a:p>
            <a:pPr lvl="0">
              <a:tabLst>
                <a:tab pos="1386840" algn="l"/>
              </a:tabLst>
              <a:defRPr/>
            </a:pPr>
            <a:r>
              <a:rPr lang="en-US" sz="2800" b="1" dirty="0">
                <a:solidFill>
                  <a:srgbClr val="0070C0"/>
                </a:solidFill>
                <a:latin typeface="Times New Roman" panose="02020603050405020304" pitchFamily="18" charset="0"/>
                <a:ea typeface="Arial" panose="020B0604020202020204" pitchFamily="34" charset="0"/>
              </a:rPr>
              <a:t>2. </a:t>
            </a:r>
            <a:r>
              <a:rPr lang="en-US" sz="2800" b="1" dirty="0" err="1">
                <a:solidFill>
                  <a:srgbClr val="0070C0"/>
                </a:solidFill>
                <a:latin typeface="Times New Roman" panose="02020603050405020304" pitchFamily="18" charset="0"/>
                <a:ea typeface="Arial" panose="020B0604020202020204" pitchFamily="34" charset="0"/>
              </a:rPr>
              <a:t>Bài</a:t>
            </a:r>
            <a:r>
              <a:rPr lang="en-US" sz="2800" b="1" dirty="0">
                <a:solidFill>
                  <a:srgbClr val="0070C0"/>
                </a:solidFill>
                <a:latin typeface="Times New Roman" panose="02020603050405020304" pitchFamily="18" charset="0"/>
                <a:ea typeface="Arial" panose="020B0604020202020204" pitchFamily="34" charset="0"/>
              </a:rPr>
              <a:t> </a:t>
            </a:r>
            <a:r>
              <a:rPr lang="en-US" sz="2800" b="1" dirty="0" err="1">
                <a:solidFill>
                  <a:srgbClr val="0070C0"/>
                </a:solidFill>
                <a:latin typeface="Times New Roman" panose="02020603050405020304" pitchFamily="18" charset="0"/>
                <a:ea typeface="Arial" panose="020B0604020202020204" pitchFamily="34" charset="0"/>
              </a:rPr>
              <a:t>tập</a:t>
            </a:r>
            <a:r>
              <a:rPr lang="en-US" sz="2800" b="1" dirty="0">
                <a:solidFill>
                  <a:srgbClr val="0070C0"/>
                </a:solidFill>
                <a:latin typeface="Times New Roman" panose="02020603050405020304" pitchFamily="18" charset="0"/>
                <a:ea typeface="Arial" panose="020B0604020202020204" pitchFamily="34" charset="0"/>
              </a:rPr>
              <a:t> 2</a:t>
            </a:r>
            <a:r>
              <a:rPr lang="en-US" sz="2800" b="1" dirty="0">
                <a:solidFill>
                  <a:srgbClr val="0070C0"/>
                </a:solidFill>
                <a:latin typeface="Times New Roman" panose="02020603050405020304" pitchFamily="18" charset="0"/>
                <a:ea typeface="Times New Roman" panose="02020603050405020304" pitchFamily="18" charset="0"/>
              </a:rPr>
              <a:t>:</a:t>
            </a:r>
            <a:r>
              <a:rPr lang="en-US" sz="2800" dirty="0">
                <a:solidFill>
                  <a:srgbClr val="0D0D0D"/>
                </a:solidFill>
                <a:latin typeface="Times New Roman" panose="02020603050405020304" pitchFamily="18" charset="0"/>
                <a:ea typeface="Times New Roman" panose="02020603050405020304" pitchFamily="18" charset="0"/>
              </a:rPr>
              <a:t>SGK </a:t>
            </a:r>
            <a:r>
              <a:rPr lang="en-US" sz="2800" dirty="0" err="1">
                <a:solidFill>
                  <a:srgbClr val="0D0D0D"/>
                </a:solidFill>
                <a:latin typeface="Times New Roman" panose="02020603050405020304" pitchFamily="18" charset="0"/>
                <a:ea typeface="Times New Roman" panose="02020603050405020304" pitchFamily="18" charset="0"/>
              </a:rPr>
              <a:t>trang</a:t>
            </a:r>
            <a:r>
              <a:rPr lang="en-US" sz="2800" dirty="0">
                <a:solidFill>
                  <a:srgbClr val="0D0D0D"/>
                </a:solidFill>
                <a:latin typeface="Times New Roman" panose="02020603050405020304" pitchFamily="18" charset="0"/>
                <a:ea typeface="Times New Roman" panose="02020603050405020304" pitchFamily="18" charset="0"/>
              </a:rPr>
              <a:t> 75</a:t>
            </a:r>
            <a:endParaRPr lang="en-US" sz="2800" dirty="0">
              <a:solidFill>
                <a:prstClr val="black"/>
              </a:solidFill>
              <a:latin typeface="Times New Roman" panose="02020603050405020304" pitchFamily="18" charset="0"/>
              <a:ea typeface="Times New Roman" panose="02020603050405020304" pitchFamily="18" charset="0"/>
            </a:endParaRPr>
          </a:p>
        </p:txBody>
      </p:sp>
      <p:sp>
        <p:nvSpPr>
          <p:cNvPr id="6" name="Rectangle 5"/>
          <p:cNvSpPr/>
          <p:nvPr/>
        </p:nvSpPr>
        <p:spPr>
          <a:xfrm>
            <a:off x="685800" y="1776186"/>
            <a:ext cx="10782300" cy="4524315"/>
          </a:xfrm>
          <a:prstGeom prst="rect">
            <a:avLst/>
          </a:prstGeom>
        </p:spPr>
        <p:txBody>
          <a:bodyPr>
            <a:spAutoFit/>
          </a:bodyPr>
          <a:lstStyle/>
          <a:p>
            <a:pPr algn="just">
              <a:spcAft>
                <a:spcPts val="0"/>
              </a:spcAft>
            </a:pPr>
            <a:r>
              <a:rPr lang="en-US" sz="3200" dirty="0">
                <a:solidFill>
                  <a:srgbClr val="0D0D0D"/>
                </a:solidFill>
                <a:latin typeface="Times New Roman" panose="02020603050405020304" pitchFamily="18" charset="0"/>
                <a:ea typeface="Times New Roman" panose="02020603050405020304" pitchFamily="18" charset="0"/>
              </a:rPr>
              <a:t>- 3 </a:t>
            </a:r>
            <a:r>
              <a:rPr lang="en-US" sz="3200" dirty="0" err="1">
                <a:solidFill>
                  <a:srgbClr val="0D0D0D"/>
                </a:solidFill>
                <a:latin typeface="Times New Roman" panose="02020603050405020304" pitchFamily="18" charset="0"/>
                <a:ea typeface="Times New Roman" panose="02020603050405020304" pitchFamily="18" charset="0"/>
              </a:rPr>
              <a:t>trạng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ngữ</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chỉ</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thời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gian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trong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truyện</a:t>
            </a:r>
            <a:r>
              <a:rPr lang="en-US" sz="3200"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Bức</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tranh</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của</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em</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gái</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tôi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Tạ</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Duy</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Anh</a:t>
            </a:r>
            <a:r>
              <a:rPr lang="en-US" sz="3200" dirty="0">
                <a:solidFill>
                  <a:srgbClr val="0D0D0D"/>
                </a:solidFill>
                <a:latin typeface="Times New Roman" panose="02020603050405020304" pitchFamily="18" charset="0"/>
                <a:ea typeface="Times New Roman" panose="02020603050405020304" pitchFamily="18" charset="0"/>
              </a:rPr>
              <a:t>): </a:t>
            </a:r>
            <a:r>
              <a:rPr lang="en-US" sz="3200" b="1" i="1" dirty="0" err="1">
                <a:solidFill>
                  <a:srgbClr val="0D0D0D"/>
                </a:solidFill>
                <a:latin typeface="Times New Roman" panose="02020603050405020304" pitchFamily="18" charset="0"/>
                <a:ea typeface="Times New Roman" panose="02020603050405020304" pitchFamily="18" charset="0"/>
              </a:rPr>
              <a:t>một</a:t>
            </a:r>
            <a:r>
              <a:rPr lang="en-US" sz="3200" b="1" i="1" dirty="0">
                <a:solidFill>
                  <a:srgbClr val="0D0D0D"/>
                </a:solidFill>
                <a:latin typeface="Times New Roman" panose="02020603050405020304" pitchFamily="18" charset="0"/>
                <a:ea typeface="Times New Roman" panose="02020603050405020304" pitchFamily="18" charset="0"/>
              </a:rPr>
              <a:t> </a:t>
            </a:r>
            <a:r>
              <a:rPr lang="en-US" sz="3200" b="1" i="1" dirty="0" err="1">
                <a:solidFill>
                  <a:srgbClr val="0D0D0D"/>
                </a:solidFill>
                <a:latin typeface="Times New Roman" panose="02020603050405020304" pitchFamily="18" charset="0"/>
                <a:ea typeface="Times New Roman" panose="02020603050405020304" pitchFamily="18" charset="0"/>
              </a:rPr>
              <a:t>hôm</a:t>
            </a:r>
            <a:r>
              <a:rPr lang="en-US" sz="3200" b="1" i="1" dirty="0">
                <a:solidFill>
                  <a:srgbClr val="0D0D0D"/>
                </a:solidFill>
                <a:latin typeface="Times New Roman" panose="02020603050405020304" pitchFamily="18" charset="0"/>
                <a:ea typeface="Times New Roman" panose="02020603050405020304" pitchFamily="18" charset="0"/>
              </a:rPr>
              <a:t>, </a:t>
            </a:r>
            <a:r>
              <a:rPr lang="en-US" sz="3200" b="1" i="1" dirty="0" err="1">
                <a:solidFill>
                  <a:srgbClr val="0D0D0D"/>
                </a:solidFill>
                <a:latin typeface="Times New Roman" panose="02020603050405020304" pitchFamily="18" charset="0"/>
                <a:ea typeface="Times New Roman" panose="02020603050405020304" pitchFamily="18" charset="0"/>
              </a:rPr>
              <a:t>kể</a:t>
            </a:r>
            <a:r>
              <a:rPr lang="en-US" sz="3200" b="1" i="1" dirty="0">
                <a:solidFill>
                  <a:srgbClr val="0D0D0D"/>
                </a:solidFill>
                <a:latin typeface="Times New Roman" panose="02020603050405020304" pitchFamily="18" charset="0"/>
                <a:ea typeface="Times New Roman" panose="02020603050405020304" pitchFamily="18" charset="0"/>
              </a:rPr>
              <a:t> </a:t>
            </a:r>
            <a:r>
              <a:rPr lang="en-US" sz="3200" b="1" i="1" dirty="0" err="1">
                <a:solidFill>
                  <a:srgbClr val="0D0D0D"/>
                </a:solidFill>
                <a:latin typeface="Times New Roman" panose="02020603050405020304" pitchFamily="18" charset="0"/>
                <a:ea typeface="Times New Roman" panose="02020603050405020304" pitchFamily="18" charset="0"/>
              </a:rPr>
              <a:t>từ</a:t>
            </a:r>
            <a:r>
              <a:rPr lang="en-US" sz="3200" b="1" i="1" dirty="0">
                <a:solidFill>
                  <a:srgbClr val="0D0D0D"/>
                </a:solidFill>
                <a:latin typeface="Times New Roman" panose="02020603050405020304" pitchFamily="18" charset="0"/>
                <a:ea typeface="Times New Roman" panose="02020603050405020304" pitchFamily="18" charset="0"/>
              </a:rPr>
              <a:t> </a:t>
            </a:r>
            <a:r>
              <a:rPr lang="en-US" sz="3200" b="1" i="1" dirty="0" err="1">
                <a:solidFill>
                  <a:srgbClr val="0D0D0D"/>
                </a:solidFill>
                <a:latin typeface="Times New Roman" panose="02020603050405020304" pitchFamily="18" charset="0"/>
                <a:ea typeface="Times New Roman" panose="02020603050405020304" pitchFamily="18" charset="0"/>
              </a:rPr>
              <a:t>hôm</a:t>
            </a:r>
            <a:r>
              <a:rPr lang="en-US" sz="3200" b="1" i="1" dirty="0">
                <a:solidFill>
                  <a:srgbClr val="0D0D0D"/>
                </a:solidFill>
                <a:latin typeface="Times New Roman" panose="02020603050405020304" pitchFamily="18" charset="0"/>
                <a:ea typeface="Times New Roman" panose="02020603050405020304" pitchFamily="18" charset="0"/>
              </a:rPr>
              <a:t> </a:t>
            </a:r>
            <a:r>
              <a:rPr lang="en-US" sz="3200" b="1" i="1" dirty="0" err="1">
                <a:solidFill>
                  <a:srgbClr val="0D0D0D"/>
                </a:solidFill>
                <a:latin typeface="Times New Roman" panose="02020603050405020304" pitchFamily="18" charset="0"/>
                <a:ea typeface="Times New Roman" panose="02020603050405020304" pitchFamily="18" charset="0"/>
              </a:rPr>
              <a:t>đó</a:t>
            </a:r>
            <a:r>
              <a:rPr lang="en-US" sz="3200" b="1" i="1" dirty="0">
                <a:solidFill>
                  <a:srgbClr val="0D0D0D"/>
                </a:solidFill>
                <a:latin typeface="Times New Roman" panose="02020603050405020304" pitchFamily="18" charset="0"/>
                <a:ea typeface="Times New Roman" panose="02020603050405020304" pitchFamily="18" charset="0"/>
              </a:rPr>
              <a:t>, </a:t>
            </a:r>
            <a:r>
              <a:rPr lang="en-US" sz="3200" b="1" i="1" dirty="0" err="1">
                <a:solidFill>
                  <a:srgbClr val="0D0D0D"/>
                </a:solidFill>
                <a:latin typeface="Times New Roman" panose="02020603050405020304" pitchFamily="18" charset="0"/>
                <a:ea typeface="Times New Roman" panose="02020603050405020304" pitchFamily="18" charset="0"/>
              </a:rPr>
              <a:t>trước</a:t>
            </a:r>
            <a:r>
              <a:rPr lang="en-US" sz="3200" b="1" i="1" dirty="0">
                <a:solidFill>
                  <a:srgbClr val="0D0D0D"/>
                </a:solidFill>
                <a:latin typeface="Times New Roman" panose="02020603050405020304" pitchFamily="18" charset="0"/>
                <a:ea typeface="Times New Roman" panose="02020603050405020304" pitchFamily="18" charset="0"/>
              </a:rPr>
              <a:t> </a:t>
            </a:r>
            <a:r>
              <a:rPr lang="en-US" sz="3200" b="1" i="1" dirty="0" err="1">
                <a:solidFill>
                  <a:srgbClr val="0D0D0D"/>
                </a:solidFill>
                <a:latin typeface="Times New Roman" panose="02020603050405020304" pitchFamily="18" charset="0"/>
                <a:ea typeface="Times New Roman" panose="02020603050405020304" pitchFamily="18" charset="0"/>
              </a:rPr>
              <a:t>khi</a:t>
            </a:r>
            <a:r>
              <a:rPr lang="en-US" sz="3200" b="1" i="1" dirty="0">
                <a:solidFill>
                  <a:srgbClr val="0D0D0D"/>
                </a:solidFill>
                <a:latin typeface="Times New Roman" panose="02020603050405020304" pitchFamily="18" charset="0"/>
                <a:ea typeface="Times New Roman" panose="02020603050405020304" pitchFamily="18" charset="0"/>
              </a:rPr>
              <a:t> </a:t>
            </a:r>
            <a:r>
              <a:rPr lang="en-US" sz="3200" b="1" i="1" dirty="0" err="1">
                <a:solidFill>
                  <a:srgbClr val="0D0D0D"/>
                </a:solidFill>
                <a:latin typeface="Times New Roman" panose="02020603050405020304" pitchFamily="18" charset="0"/>
                <a:ea typeface="Times New Roman" panose="02020603050405020304" pitchFamily="18" charset="0"/>
              </a:rPr>
              <a:t>đi</a:t>
            </a:r>
            <a:r>
              <a:rPr lang="en-US" sz="3200" b="1" i="1" dirty="0">
                <a:solidFill>
                  <a:srgbClr val="0D0D0D"/>
                </a:solidFill>
                <a:latin typeface="Times New Roman" panose="02020603050405020304" pitchFamily="18" charset="0"/>
                <a:ea typeface="Times New Roman" panose="02020603050405020304" pitchFamily="18" charset="0"/>
              </a:rPr>
              <a:t> </a:t>
            </a:r>
            <a:r>
              <a:rPr lang="en-US" sz="3200" b="1" i="1" dirty="0" err="1">
                <a:solidFill>
                  <a:srgbClr val="0D0D0D"/>
                </a:solidFill>
                <a:latin typeface="Times New Roman" panose="02020603050405020304" pitchFamily="18" charset="0"/>
                <a:ea typeface="Times New Roman" panose="02020603050405020304" pitchFamily="18" charset="0"/>
              </a:rPr>
              <a:t>thi</a:t>
            </a:r>
            <a:r>
              <a:rPr lang="en-US" sz="3200" b="1" i="1" dirty="0">
                <a:solidFill>
                  <a:srgbClr val="0D0D0D"/>
                </a:solidFill>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algn="just">
              <a:spcAft>
                <a:spcPts val="0"/>
              </a:spcAft>
            </a:pPr>
            <a:r>
              <a:rPr lang="en-US" sz="3200" i="1" dirty="0">
                <a:solidFill>
                  <a:srgbClr val="0D0D0D"/>
                </a:solidFill>
                <a:latin typeface="Times New Roman" panose="02020603050405020304" pitchFamily="18" charset="0"/>
                <a:ea typeface="Times New Roman" panose="02020603050405020304" pitchFamily="18" charset="0"/>
              </a:rPr>
              <a:t>+ </a:t>
            </a:r>
            <a:r>
              <a:rPr lang="en-US" sz="3200" b="1" i="1" dirty="0" err="1">
                <a:solidFill>
                  <a:srgbClr val="0D0D0D"/>
                </a:solidFill>
                <a:latin typeface="Times New Roman" panose="02020603050405020304" pitchFamily="18" charset="0"/>
                <a:ea typeface="Times New Roman" panose="02020603050405020304" pitchFamily="18" charset="0"/>
              </a:rPr>
              <a:t>Một</a:t>
            </a:r>
            <a:r>
              <a:rPr lang="en-US" sz="3200" b="1" i="1" dirty="0">
                <a:solidFill>
                  <a:srgbClr val="0D0D0D"/>
                </a:solidFill>
                <a:latin typeface="Times New Roman" panose="02020603050405020304" pitchFamily="18" charset="0"/>
                <a:ea typeface="Times New Roman" panose="02020603050405020304" pitchFamily="18" charset="0"/>
              </a:rPr>
              <a:t> </a:t>
            </a:r>
            <a:r>
              <a:rPr lang="en-US" sz="3200" b="1" i="1" dirty="0" err="1">
                <a:solidFill>
                  <a:srgbClr val="0D0D0D"/>
                </a:solidFill>
                <a:latin typeface="Times New Roman" panose="02020603050405020304" pitchFamily="18" charset="0"/>
                <a:ea typeface="Times New Roman" panose="02020603050405020304" pitchFamily="18" charset="0"/>
              </a:rPr>
              <a:t>hôm</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tôi</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bắt</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gặp</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nó</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nhào</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một</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thứ</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bột</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gì</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đó</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đen</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sì</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trông</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rất</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sợ</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thỉnh</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thoảng</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lại</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bôi</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bôi</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ra</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cổ</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tay</a:t>
            </a:r>
            <a:r>
              <a:rPr lang="en-US" sz="3200" i="1" dirty="0">
                <a:solidFill>
                  <a:srgbClr val="0D0D0D"/>
                </a:solidFill>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algn="just">
              <a:spcAft>
                <a:spcPts val="0"/>
              </a:spcAft>
            </a:pPr>
            <a:r>
              <a:rPr lang="en-US" sz="3200" i="1" dirty="0">
                <a:solidFill>
                  <a:srgbClr val="0D0D0D"/>
                </a:solidFill>
                <a:latin typeface="Times New Roman" panose="02020603050405020304" pitchFamily="18" charset="0"/>
                <a:ea typeface="Times New Roman" panose="02020603050405020304" pitchFamily="18" charset="0"/>
              </a:rPr>
              <a:t>+ </a:t>
            </a:r>
            <a:r>
              <a:rPr lang="en-US" sz="3200" b="1" i="1" dirty="0" err="1">
                <a:solidFill>
                  <a:srgbClr val="0D0D0D"/>
                </a:solidFill>
                <a:latin typeface="Times New Roman" panose="02020603050405020304" pitchFamily="18" charset="0"/>
                <a:ea typeface="Times New Roman" panose="02020603050405020304" pitchFamily="18" charset="0"/>
              </a:rPr>
              <a:t>Hôm</a:t>
            </a:r>
            <a:r>
              <a:rPr lang="en-US" sz="3200" b="1" i="1" dirty="0">
                <a:solidFill>
                  <a:srgbClr val="0D0D0D"/>
                </a:solidFill>
                <a:latin typeface="Times New Roman" panose="02020603050405020304" pitchFamily="18" charset="0"/>
                <a:ea typeface="Times New Roman" panose="02020603050405020304" pitchFamily="18" charset="0"/>
              </a:rPr>
              <a:t> </a:t>
            </a:r>
            <a:r>
              <a:rPr lang="en-US" sz="3200" b="1" i="1" dirty="0" err="1">
                <a:solidFill>
                  <a:srgbClr val="0D0D0D"/>
                </a:solidFill>
                <a:latin typeface="Times New Roman" panose="02020603050405020304" pitchFamily="18" charset="0"/>
                <a:ea typeface="Times New Roman" panose="02020603050405020304" pitchFamily="18" charset="0"/>
              </a:rPr>
              <a:t>đó</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chú</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Tiến</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Lê</a:t>
            </a:r>
            <a:r>
              <a:rPr lang="en-US" sz="3200" i="1" dirty="0">
                <a:solidFill>
                  <a:srgbClr val="0D0D0D"/>
                </a:solidFill>
                <a:latin typeface="Times New Roman" panose="02020603050405020304" pitchFamily="18" charset="0"/>
                <a:ea typeface="Times New Roman" panose="02020603050405020304" pitchFamily="18" charset="0"/>
              </a:rPr>
              <a:t> – </a:t>
            </a:r>
            <a:r>
              <a:rPr lang="en-US" sz="3200" i="1" dirty="0" err="1">
                <a:solidFill>
                  <a:srgbClr val="0D0D0D"/>
                </a:solidFill>
                <a:latin typeface="Times New Roman" panose="02020603050405020304" pitchFamily="18" charset="0"/>
                <a:ea typeface="Times New Roman" panose="02020603050405020304" pitchFamily="18" charset="0"/>
              </a:rPr>
              <a:t>hoạ</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sĩ</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bạn</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thân</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của</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bố</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tôi</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đưa</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theo</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bé</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Quỳnh</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đến</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chơi</a:t>
            </a:r>
            <a:r>
              <a:rPr lang="en-US" sz="3200" i="1" dirty="0">
                <a:solidFill>
                  <a:srgbClr val="0D0D0D"/>
                </a:solidFill>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algn="just">
              <a:spcAft>
                <a:spcPts val="0"/>
              </a:spcAft>
            </a:pPr>
            <a:r>
              <a:rPr lang="en-US" sz="3200" i="1" dirty="0">
                <a:solidFill>
                  <a:srgbClr val="0D0D0D"/>
                </a:solidFill>
                <a:latin typeface="Times New Roman" panose="02020603050405020304" pitchFamily="18" charset="0"/>
                <a:ea typeface="Times New Roman" panose="02020603050405020304" pitchFamily="18" charset="0"/>
              </a:rPr>
              <a:t>+ </a:t>
            </a:r>
            <a:r>
              <a:rPr lang="en-US" sz="3200" b="1" i="1" dirty="0" err="1">
                <a:solidFill>
                  <a:srgbClr val="0D0D0D"/>
                </a:solidFill>
                <a:latin typeface="Times New Roman" panose="02020603050405020304" pitchFamily="18" charset="0"/>
                <a:ea typeface="Times New Roman" panose="02020603050405020304" pitchFamily="18" charset="0"/>
              </a:rPr>
              <a:t>Kể</a:t>
            </a:r>
            <a:r>
              <a:rPr lang="en-US" sz="3200" b="1" i="1" dirty="0">
                <a:solidFill>
                  <a:srgbClr val="0D0D0D"/>
                </a:solidFill>
                <a:latin typeface="Times New Roman" panose="02020603050405020304" pitchFamily="18" charset="0"/>
                <a:ea typeface="Times New Roman" panose="02020603050405020304" pitchFamily="18" charset="0"/>
              </a:rPr>
              <a:t> </a:t>
            </a:r>
            <a:r>
              <a:rPr lang="en-US" sz="3200" b="1" i="1" dirty="0" err="1">
                <a:solidFill>
                  <a:srgbClr val="0D0D0D"/>
                </a:solidFill>
                <a:latin typeface="Times New Roman" panose="02020603050405020304" pitchFamily="18" charset="0"/>
                <a:ea typeface="Times New Roman" panose="02020603050405020304" pitchFamily="18" charset="0"/>
              </a:rPr>
              <a:t>từ</a:t>
            </a:r>
            <a:r>
              <a:rPr lang="en-US" sz="3200" b="1" i="1" dirty="0">
                <a:solidFill>
                  <a:srgbClr val="0D0D0D"/>
                </a:solidFill>
                <a:latin typeface="Times New Roman" panose="02020603050405020304" pitchFamily="18" charset="0"/>
                <a:ea typeface="Times New Roman" panose="02020603050405020304" pitchFamily="18" charset="0"/>
              </a:rPr>
              <a:t> </a:t>
            </a:r>
            <a:r>
              <a:rPr lang="en-US" sz="3200" b="1" i="1" dirty="0" err="1">
                <a:solidFill>
                  <a:srgbClr val="0D0D0D"/>
                </a:solidFill>
                <a:latin typeface="Times New Roman" panose="02020603050405020304" pitchFamily="18" charset="0"/>
                <a:ea typeface="Times New Roman" panose="02020603050405020304" pitchFamily="18" charset="0"/>
              </a:rPr>
              <a:t>hôm</a:t>
            </a:r>
            <a:r>
              <a:rPr lang="en-US" sz="3200" b="1" i="1" dirty="0">
                <a:solidFill>
                  <a:srgbClr val="0D0D0D"/>
                </a:solidFill>
                <a:latin typeface="Times New Roman" panose="02020603050405020304" pitchFamily="18" charset="0"/>
                <a:ea typeface="Times New Roman" panose="02020603050405020304" pitchFamily="18" charset="0"/>
              </a:rPr>
              <a:t> </a:t>
            </a:r>
            <a:r>
              <a:rPr lang="en-US" sz="3200" b="1" i="1" dirty="0" err="1">
                <a:solidFill>
                  <a:srgbClr val="0D0D0D"/>
                </a:solidFill>
                <a:latin typeface="Times New Roman" panose="02020603050405020304" pitchFamily="18" charset="0"/>
                <a:ea typeface="Times New Roman" panose="02020603050405020304" pitchFamily="18" charset="0"/>
              </a:rPr>
              <a:t>đó</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mặc</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dù</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mọi</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chuyện</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vẫn</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như</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cũ</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trong</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căn</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nhà</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của</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chúng</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tôi</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nhưng</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tôi</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luôn</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cảm</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thấy</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mình</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bất</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tài</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nên</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bị</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đẩy</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ra</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ngoài</a:t>
            </a:r>
            <a:r>
              <a:rPr lang="en-US" sz="3200" i="1" dirty="0">
                <a:solidFill>
                  <a:srgbClr val="0D0D0D"/>
                </a:solidFill>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667340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4" name="Rectangle 3"/>
          <p:cNvSpPr/>
          <p:nvPr/>
        </p:nvSpPr>
        <p:spPr>
          <a:xfrm>
            <a:off x="2576440" y="86508"/>
            <a:ext cx="700101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THỰC HÀNH TIẾNG VIỆT: </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TRẠNG NGỮ</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4605304" y="667973"/>
            <a:ext cx="3423758"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Thực hành tiếng Việt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507555" y="919490"/>
            <a:ext cx="223651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II.Thực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hành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507555" y="1316344"/>
            <a:ext cx="403668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 panose="020B0604020202020204" pitchFamily="34" charset="0"/>
                <a:cs typeface="+mn-cs"/>
              </a:rPr>
              <a:t>2.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Arial" panose="020B0604020202020204" pitchFamily="34" charset="0"/>
                <a:cs typeface="+mn-cs"/>
              </a:rPr>
              <a:t>Bài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 panose="020B0604020202020204" pitchFamily="34"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Arial" panose="020B0604020202020204" pitchFamily="34" charset="0"/>
                <a:cs typeface="+mn-cs"/>
              </a:rPr>
              <a:t>tập</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 panose="020B0604020202020204" pitchFamily="34" charset="0"/>
                <a:cs typeface="+mn-cs"/>
              </a:rPr>
              <a:t> 2</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SGK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trang</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75</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9" name="Rectangle 8"/>
          <p:cNvSpPr/>
          <p:nvPr/>
        </p:nvSpPr>
        <p:spPr>
          <a:xfrm>
            <a:off x="685800" y="1818570"/>
            <a:ext cx="10782300" cy="4524315"/>
          </a:xfrm>
          <a:prstGeom prst="rect">
            <a:avLst/>
          </a:prstGeom>
        </p:spPr>
        <p:txBody>
          <a:bodyPr>
            <a:spAutoFit/>
          </a:bodyPr>
          <a:lstStyle/>
          <a:p>
            <a:pPr lvl="0" algn="just">
              <a:spcAft>
                <a:spcPts val="0"/>
              </a:spcAft>
              <a:buSzPts val="1400"/>
            </a:pPr>
            <a:r>
              <a:rPr lang="pt-BR" sz="3200" dirty="0">
                <a:solidFill>
                  <a:srgbClr val="0D0D0D"/>
                </a:solidFill>
                <a:latin typeface="Times New Roman" panose="02020603050405020304" pitchFamily="18" charset="0"/>
                <a:ea typeface="MS Mincho"/>
              </a:rPr>
              <a:t>- Tác dụng liên kết  câu của các trạng ngữ: các trạng ngữ chỉ thời gian tạo bối cảnh thời gian chung cho các sự việc nêu ở các câu trong đoạn:</a:t>
            </a:r>
            <a:endParaRPr lang="en-US" sz="3200" dirty="0">
              <a:latin typeface="Times New Roman" panose="02020603050405020304" pitchFamily="18" charset="0"/>
              <a:ea typeface="Times New Roman" panose="02020603050405020304" pitchFamily="18" charset="0"/>
            </a:endParaRPr>
          </a:p>
          <a:p>
            <a:pPr algn="just">
              <a:spcAft>
                <a:spcPts val="0"/>
              </a:spcAft>
            </a:pPr>
            <a:r>
              <a:rPr lang="pt-BR" sz="3200" dirty="0">
                <a:solidFill>
                  <a:srgbClr val="0000FF"/>
                </a:solidFill>
                <a:latin typeface="Times New Roman" panose="02020603050405020304" pitchFamily="18" charset="0"/>
                <a:ea typeface="MS Mincho"/>
              </a:rPr>
              <a:t>+ </a:t>
            </a:r>
            <a:r>
              <a:rPr lang="pt-BR" sz="3200" dirty="0">
                <a:solidFill>
                  <a:srgbClr val="0D0D0D"/>
                </a:solidFill>
                <a:latin typeface="Times New Roman" panose="02020603050405020304" pitchFamily="18" charset="0"/>
                <a:ea typeface="MS Mincho"/>
              </a:rPr>
              <a:t>Trạng ngữ “Một hôm”: nêu bối cảnh thời gian chung của câu văn chứa nó và các câu còn lại để nói về thời gian mà nhân vật Kiều Phương bị anh trai phát hiện việc tự chế và trộn màu vẽ.</a:t>
            </a:r>
            <a:endParaRPr lang="en-US" sz="3200" dirty="0">
              <a:latin typeface="Times New Roman" panose="02020603050405020304" pitchFamily="18" charset="0"/>
              <a:ea typeface="Times New Roman" panose="02020603050405020304" pitchFamily="18" charset="0"/>
            </a:endParaRPr>
          </a:p>
          <a:p>
            <a:pPr algn="just">
              <a:spcAft>
                <a:spcPts val="0"/>
              </a:spcAft>
            </a:pPr>
            <a:r>
              <a:rPr lang="pt-BR" sz="3200" dirty="0">
                <a:solidFill>
                  <a:srgbClr val="0D0D0D"/>
                </a:solidFill>
                <a:latin typeface="Times New Roman" panose="02020603050405020304" pitchFamily="18" charset="0"/>
                <a:ea typeface="MS Mincho"/>
              </a:rPr>
              <a:t>+ Trạng ngữ “Hôm đó” chỉ bối cảnh thời gian chung cho cả đoạn xoay quanh sự kiện mọi người phát hiện ra tài năng của bé Kiều Phương trong truyện.</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03001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4" name="Rectangle 3"/>
          <p:cNvSpPr/>
          <p:nvPr/>
        </p:nvSpPr>
        <p:spPr>
          <a:xfrm>
            <a:off x="2576440" y="86508"/>
            <a:ext cx="700101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THỰC HÀNH TIẾNG VIỆT: </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TRẠNG NGỮ</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4605304" y="667973"/>
            <a:ext cx="3423758"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Thực hành tiếng Việt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507555" y="919490"/>
            <a:ext cx="223651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II.Thực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hành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507555" y="1316344"/>
            <a:ext cx="403668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 panose="020B0604020202020204" pitchFamily="34" charset="0"/>
                <a:cs typeface="+mn-cs"/>
              </a:rPr>
              <a:t>2.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Arial" panose="020B0604020202020204" pitchFamily="34" charset="0"/>
                <a:cs typeface="+mn-cs"/>
              </a:rPr>
              <a:t>Bài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 panose="020B0604020202020204" pitchFamily="34"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Arial" panose="020B0604020202020204" pitchFamily="34" charset="0"/>
                <a:cs typeface="+mn-cs"/>
              </a:rPr>
              <a:t>tập</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 panose="020B0604020202020204" pitchFamily="34" charset="0"/>
                <a:cs typeface="+mn-cs"/>
              </a:rPr>
              <a:t> 2</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SGK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trang</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75</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Rectangle 5"/>
          <p:cNvSpPr/>
          <p:nvPr/>
        </p:nvSpPr>
        <p:spPr>
          <a:xfrm>
            <a:off x="673894" y="1830020"/>
            <a:ext cx="10782300" cy="2229393"/>
          </a:xfrm>
          <a:prstGeom prst="rect">
            <a:avLst/>
          </a:prstGeom>
        </p:spPr>
        <p:txBody>
          <a:bodyPr>
            <a:spAutoFit/>
          </a:bodyPr>
          <a:lstStyle/>
          <a:p>
            <a:pPr>
              <a:lnSpc>
                <a:spcPct val="150000"/>
              </a:lnSpc>
            </a:pPr>
            <a:r>
              <a:rPr lang="pt-BR" sz="3200" dirty="0">
                <a:solidFill>
                  <a:srgbClr val="0D0D0D"/>
                </a:solidFill>
                <a:latin typeface="Times New Roman" panose="02020603050405020304" pitchFamily="18" charset="0"/>
                <a:ea typeface="MS Mincho"/>
              </a:rPr>
              <a:t>+ Trạng ngữ “Kể từ hôm đó” đánh dấu một mốc thời gian mới găn với sự chuyển đổi tâm lí của nhân vật người anh sau khi tài năng của người em gái được mọi người phát hiện.</a:t>
            </a:r>
            <a:endParaRPr lang="en-US" sz="3200" dirty="0"/>
          </a:p>
        </p:txBody>
      </p:sp>
    </p:spTree>
    <p:extLst>
      <p:ext uri="{BB962C8B-B14F-4D97-AF65-F5344CB8AC3E}">
        <p14:creationId xmlns:p14="http://schemas.microsoft.com/office/powerpoint/2010/main" val="265122762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7383" t="2965" r="8224" b="8072"/>
          <a:stretch>
            <a:fillRect/>
          </a:stretch>
        </p:blipFill>
        <p:spPr>
          <a:xfrm>
            <a:off x="0" y="0"/>
            <a:ext cx="12192000" cy="6858000"/>
          </a:xfrm>
          <a:prstGeom prst="rect">
            <a:avLst/>
          </a:prstGeom>
        </p:spPr>
      </p:pic>
      <p:pic>
        <p:nvPicPr>
          <p:cNvPr id="3" name="Picture 3"/>
          <p:cNvPicPr>
            <a:picLocks noChangeAspect="1"/>
          </p:cNvPicPr>
          <p:nvPr/>
        </p:nvPicPr>
        <p:blipFill>
          <a:blip r:embed="rId3"/>
          <a:srcRect b="137"/>
          <a:stretch>
            <a:fillRect/>
          </a:stretch>
        </p:blipFill>
        <p:spPr>
          <a:xfrm>
            <a:off x="0" y="4860203"/>
            <a:ext cx="4918181" cy="3043125"/>
          </a:xfrm>
          <a:prstGeom prst="rect">
            <a:avLst/>
          </a:prstGeom>
        </p:spPr>
      </p:pic>
      <p:pic>
        <p:nvPicPr>
          <p:cNvPr id="4" name="Picture 4"/>
          <p:cNvPicPr>
            <a:picLocks noChangeAspect="1"/>
          </p:cNvPicPr>
          <p:nvPr/>
        </p:nvPicPr>
        <p:blipFill>
          <a:blip r:embed="rId4"/>
          <a:srcRect b="21"/>
          <a:stretch>
            <a:fillRect/>
          </a:stretch>
        </p:blipFill>
        <p:spPr>
          <a:xfrm>
            <a:off x="10138030" y="-886720"/>
            <a:ext cx="2736342" cy="2743200"/>
          </a:xfrm>
          <a:prstGeom prst="rect">
            <a:avLst/>
          </a:prstGeom>
        </p:spPr>
      </p:pic>
      <p:pic>
        <p:nvPicPr>
          <p:cNvPr id="6" name="Picture 6"/>
          <p:cNvPicPr>
            <a:picLocks noChangeAspect="1"/>
          </p:cNvPicPr>
          <p:nvPr/>
        </p:nvPicPr>
        <p:blipFill>
          <a:blip r:embed="rId3"/>
          <a:srcRect b="137"/>
          <a:stretch>
            <a:fillRect/>
          </a:stretch>
        </p:blipFill>
        <p:spPr>
          <a:xfrm>
            <a:off x="1177819" y="5113722"/>
            <a:ext cx="4918181" cy="3043125"/>
          </a:xfrm>
          <a:prstGeom prst="rect">
            <a:avLst/>
          </a:prstGeom>
        </p:spPr>
      </p:pic>
      <p:pic>
        <p:nvPicPr>
          <p:cNvPr id="7" name="Picture 7"/>
          <p:cNvPicPr>
            <a:picLocks noChangeAspect="1"/>
          </p:cNvPicPr>
          <p:nvPr/>
        </p:nvPicPr>
        <p:blipFill>
          <a:blip r:embed="rId5"/>
          <a:srcRect/>
          <a:stretch>
            <a:fillRect/>
          </a:stretch>
        </p:blipFill>
        <p:spPr>
          <a:xfrm rot="-2195006">
            <a:off x="8971890" y="1551917"/>
            <a:ext cx="1297267" cy="1410073"/>
          </a:xfrm>
          <a:prstGeom prst="rect">
            <a:avLst/>
          </a:prstGeom>
        </p:spPr>
      </p:pic>
      <p:sp>
        <p:nvSpPr>
          <p:cNvPr id="8" name="TextBox 8"/>
          <p:cNvSpPr txBox="1"/>
          <p:nvPr/>
        </p:nvSpPr>
        <p:spPr>
          <a:xfrm>
            <a:off x="-2286000" y="266985"/>
            <a:ext cx="10761957" cy="1989968"/>
          </a:xfrm>
          <a:prstGeom prst="rect">
            <a:avLst/>
          </a:prstGeom>
        </p:spPr>
        <p:txBody>
          <a:bodyPr lIns="0" tIns="0" rIns="0" bIns="0" rtlCol="0" anchor="t">
            <a:spAutoFit/>
          </a:bodyPr>
          <a:lstStyle/>
          <a:p>
            <a:pPr algn="ctr">
              <a:lnSpc>
                <a:spcPts val="7999"/>
              </a:lnSpc>
            </a:pPr>
            <a:r>
              <a:rPr lang="en-US" sz="6666">
                <a:solidFill>
                  <a:srgbClr val="7D876E"/>
                </a:solidFill>
                <a:latin typeface="Fraunces"/>
              </a:rPr>
              <a:t>XIN CHÀO VÀ</a:t>
            </a:r>
          </a:p>
          <a:p>
            <a:pPr algn="ctr">
              <a:lnSpc>
                <a:spcPts val="8000"/>
              </a:lnSpc>
            </a:pPr>
            <a:r>
              <a:rPr lang="en-US" sz="6666">
                <a:solidFill>
                  <a:srgbClr val="7D876E"/>
                </a:solidFill>
                <a:latin typeface="Fraunces"/>
              </a:rPr>
              <a:t> HẸN GẶP LẠI!</a:t>
            </a:r>
          </a:p>
        </p:txBody>
      </p:sp>
      <p:pic>
        <p:nvPicPr>
          <p:cNvPr id="9" name="Picture 9"/>
          <p:cNvPicPr>
            <a:picLocks noChangeAspect="1"/>
          </p:cNvPicPr>
          <p:nvPr/>
        </p:nvPicPr>
        <p:blipFill>
          <a:blip r:embed="rId3"/>
          <a:srcRect b="137"/>
          <a:stretch>
            <a:fillRect/>
          </a:stretch>
        </p:blipFill>
        <p:spPr>
          <a:xfrm>
            <a:off x="2459091" y="5336438"/>
            <a:ext cx="4918181" cy="3043125"/>
          </a:xfrm>
          <a:prstGeom prst="rect">
            <a:avLst/>
          </a:prstGeom>
        </p:spPr>
      </p:pic>
      <p:sp>
        <p:nvSpPr>
          <p:cNvPr id="10" name="Rectangle 9">
            <a:extLst>
              <a:ext uri="{FF2B5EF4-FFF2-40B4-BE49-F238E27FC236}">
                <a16:creationId xmlns:a16="http://schemas.microsoft.com/office/drawing/2014/main" id="{723EB8B9-1776-4177-B27E-0537A563C92B}"/>
              </a:ext>
            </a:extLst>
          </p:cNvPr>
          <p:cNvSpPr/>
          <p:nvPr/>
        </p:nvSpPr>
        <p:spPr>
          <a:xfrm>
            <a:off x="337458" y="2722176"/>
            <a:ext cx="10782300" cy="1635063"/>
          </a:xfrm>
          <a:prstGeom prst="rect">
            <a:avLst/>
          </a:prstGeom>
        </p:spPr>
        <p:txBody>
          <a:bodyPr>
            <a:spAutoFit/>
          </a:bodyPr>
          <a:lstStyle/>
          <a:p>
            <a:pPr>
              <a:lnSpc>
                <a:spcPct val="150000"/>
              </a:lnSpc>
              <a:spcAft>
                <a:spcPts val="1200"/>
              </a:spcAft>
            </a:pPr>
            <a:r>
              <a:rPr lang="en-US" sz="3200">
                <a:latin typeface="+mj-lt"/>
                <a:ea typeface="Times New Roman" panose="02020603050405020304" pitchFamily="18" charset="0"/>
              </a:rPr>
              <a:t>- Ôn tập lại kiến thức về trạng ngữ</a:t>
            </a:r>
          </a:p>
          <a:p>
            <a:pPr>
              <a:lnSpc>
                <a:spcPct val="150000"/>
              </a:lnSpc>
              <a:spcAft>
                <a:spcPts val="1200"/>
              </a:spcAft>
            </a:pPr>
            <a:r>
              <a:rPr lang="en-US" sz="3200">
                <a:effectLst/>
                <a:latin typeface="+mj-lt"/>
                <a:ea typeface="Times New Roman" panose="02020603050405020304" pitchFamily="18" charset="0"/>
              </a:rPr>
              <a:t>- Chuẩn bị bài: </a:t>
            </a:r>
            <a:r>
              <a:rPr lang="en-US" sz="3200">
                <a:latin typeface="+mj-lt"/>
                <a:ea typeface="Times New Roman" panose="02020603050405020304" pitchFamily="18" charset="0"/>
              </a:rPr>
              <a:t>Thực hành các bài tập còn lại về trạng ngữ</a:t>
            </a:r>
            <a:endParaRPr lang="en-US" sz="3200" dirty="0">
              <a:effectLst/>
              <a:latin typeface="+mj-lt"/>
              <a:ea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fade">
                                      <p:cBhvr>
                                        <p:cTn id="13" dur="1000"/>
                                        <p:tgtEl>
                                          <p:spTgt spid="10">
                                            <p:txEl>
                                              <p:pRg st="1" end="1"/>
                                            </p:txEl>
                                          </p:spTgt>
                                        </p:tgtEl>
                                      </p:cBhvr>
                                    </p:animEffect>
                                    <p:anim calcmode="lin" valueType="num">
                                      <p:cBhvr>
                                        <p:cTn id="14"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4" name="Rectangle 3"/>
          <p:cNvSpPr/>
          <p:nvPr/>
        </p:nvSpPr>
        <p:spPr>
          <a:xfrm>
            <a:off x="2576440" y="86508"/>
            <a:ext cx="7001019" cy="523220"/>
          </a:xfrm>
          <a:prstGeom prst="rect">
            <a:avLst/>
          </a:prstGeom>
        </p:spPr>
        <p:txBody>
          <a:bodyPr wrap="none">
            <a:spAutoFit/>
          </a:bodyPr>
          <a:lstStyle/>
          <a:p>
            <a:pPr>
              <a:spcAft>
                <a:spcPts val="0"/>
              </a:spcAft>
            </a:pPr>
            <a:r>
              <a:rPr lang="en-US" sz="2800" b="1" dirty="0">
                <a:solidFill>
                  <a:srgbClr val="C00000"/>
                </a:solidFill>
                <a:latin typeface="Times New Roman" panose="02020603050405020304" pitchFamily="18" charset="0"/>
                <a:ea typeface="Times New Roman" panose="02020603050405020304" pitchFamily="18" charset="0"/>
              </a:rPr>
              <a:t>THỰC HÀNH TIẾNG VIỆT: </a:t>
            </a:r>
            <a:r>
              <a:rPr lang="en-US" sz="2800" b="1" dirty="0">
                <a:solidFill>
                  <a:srgbClr val="0070C0"/>
                </a:solidFill>
                <a:latin typeface="Times New Roman" panose="02020603050405020304" pitchFamily="18" charset="0"/>
                <a:ea typeface="Times New Roman" panose="02020603050405020304" pitchFamily="18" charset="0"/>
              </a:rPr>
              <a:t>TRẠNG NGỮ</a:t>
            </a:r>
            <a:endParaRPr lang="en-US" sz="2800" dirty="0">
              <a:effectLst/>
              <a:latin typeface="Times New Roman" panose="02020603050405020304" pitchFamily="18" charset="0"/>
              <a:ea typeface="Times New Roman" panose="02020603050405020304" pitchFamily="18" charset="0"/>
            </a:endParaRPr>
          </a:p>
        </p:txBody>
      </p:sp>
      <p:sp>
        <p:nvSpPr>
          <p:cNvPr id="10" name="Rectangle 9"/>
          <p:cNvSpPr/>
          <p:nvPr/>
        </p:nvSpPr>
        <p:spPr>
          <a:xfrm>
            <a:off x="5469628" y="655796"/>
            <a:ext cx="1811714" cy="523220"/>
          </a:xfrm>
          <a:prstGeom prst="rect">
            <a:avLst/>
          </a:prstGeom>
        </p:spPr>
        <p:txBody>
          <a:bodyPr wrap="none">
            <a:spAutoFit/>
          </a:bodyPr>
          <a:lstStyle/>
          <a:p>
            <a:r>
              <a:rPr lang="en-US" sz="2800" b="1" dirty="0" err="1">
                <a:solidFill>
                  <a:srgbClr val="7030A0"/>
                </a:solidFill>
                <a:latin typeface="Times New Roman" panose="02020603050405020304" pitchFamily="18" charset="0"/>
                <a:ea typeface="Arial" panose="020B0604020202020204" pitchFamily="34" charset="0"/>
              </a:rPr>
              <a:t>Khởi</a:t>
            </a:r>
            <a:r>
              <a:rPr lang="en-US" sz="2800" b="1" dirty="0">
                <a:solidFill>
                  <a:srgbClr val="7030A0"/>
                </a:solidFill>
                <a:latin typeface="Times New Roman" panose="02020603050405020304" pitchFamily="18" charset="0"/>
                <a:ea typeface="Arial" panose="020B0604020202020204" pitchFamily="34" charset="0"/>
              </a:rPr>
              <a:t> </a:t>
            </a:r>
            <a:r>
              <a:rPr lang="en-US" sz="2800" b="1" dirty="0" err="1">
                <a:solidFill>
                  <a:srgbClr val="7030A0"/>
                </a:solidFill>
                <a:latin typeface="Times New Roman" panose="02020603050405020304" pitchFamily="18" charset="0"/>
                <a:ea typeface="Arial" panose="020B0604020202020204" pitchFamily="34" charset="0"/>
              </a:rPr>
              <a:t>động</a:t>
            </a:r>
            <a:endParaRPr lang="en-US" sz="2800" dirty="0"/>
          </a:p>
        </p:txBody>
      </p:sp>
      <p:pic>
        <p:nvPicPr>
          <p:cNvPr id="12" name="Picture 11"/>
          <p:cNvPicPr>
            <a:picLocks noChangeAspect="1"/>
          </p:cNvPicPr>
          <p:nvPr/>
        </p:nvPicPr>
        <p:blipFill>
          <a:blip r:embed="rId5"/>
          <a:stretch>
            <a:fillRect/>
          </a:stretch>
        </p:blipFill>
        <p:spPr>
          <a:xfrm>
            <a:off x="3274388" y="1326437"/>
            <a:ext cx="5605124" cy="1240019"/>
          </a:xfrm>
          <a:prstGeom prst="rect">
            <a:avLst/>
          </a:prstGeom>
          <a:effectLst>
            <a:glow rad="139700">
              <a:schemeClr val="accent2">
                <a:satMod val="175000"/>
                <a:alpha val="40000"/>
              </a:schemeClr>
            </a:glow>
          </a:effectLst>
        </p:spPr>
      </p:pic>
      <p:pic>
        <p:nvPicPr>
          <p:cNvPr id="15" name="Picture 14"/>
          <p:cNvPicPr>
            <a:picLocks noChangeAspect="1"/>
          </p:cNvPicPr>
          <p:nvPr/>
        </p:nvPicPr>
        <p:blipFill rotWithShape="1">
          <a:blip r:embed="rId6"/>
          <a:srcRect b="6941"/>
          <a:stretch/>
        </p:blipFill>
        <p:spPr>
          <a:xfrm>
            <a:off x="1230970" y="2701700"/>
            <a:ext cx="9730059" cy="3522118"/>
          </a:xfrm>
          <a:prstGeom prst="rect">
            <a:avLst/>
          </a:prstGeom>
        </p:spPr>
      </p:pic>
      <p:sp>
        <p:nvSpPr>
          <p:cNvPr id="16" name="Rectangle 15"/>
          <p:cNvSpPr/>
          <p:nvPr/>
        </p:nvSpPr>
        <p:spPr>
          <a:xfrm>
            <a:off x="2040192" y="3545146"/>
            <a:ext cx="8111613" cy="1569660"/>
          </a:xfrm>
          <a:prstGeom prst="rect">
            <a:avLst/>
          </a:prstGeom>
        </p:spPr>
        <p:txBody>
          <a:bodyPr wrap="square">
            <a:spAutoFit/>
          </a:bodyPr>
          <a:lstStyle/>
          <a:p>
            <a:pPr>
              <a:spcAft>
                <a:spcPts val="0"/>
              </a:spcAft>
              <a:tabLst>
                <a:tab pos="1386840" algn="l"/>
              </a:tabLst>
            </a:pPr>
            <a:r>
              <a:rPr lang="en-US" sz="3200">
                <a:latin typeface="Times New Roman" panose="02020603050405020304" pitchFamily="18" charset="0"/>
                <a:ea typeface="Times New Roman" panose="02020603050405020304" pitchFamily="18" charset="0"/>
              </a:rPr>
              <a:t>GV </a:t>
            </a:r>
            <a:r>
              <a:rPr lang="en-US" sz="3200" dirty="0" err="1">
                <a:latin typeface="Times New Roman" panose="02020603050405020304" pitchFamily="18" charset="0"/>
                <a:ea typeface="Times New Roman" panose="02020603050405020304" pitchFamily="18" charset="0"/>
              </a:rPr>
              <a:t>đọc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câu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hỏi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ai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có</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câu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trả</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lời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sẽ</a:t>
            </a:r>
            <a:r>
              <a:rPr lang="en-US" sz="3200" dirty="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giơ</a:t>
            </a:r>
            <a:r>
              <a:rPr lang="en-US" sz="3200">
                <a:latin typeface="Times New Roman" panose="02020603050405020304" pitchFamily="18" charset="0"/>
                <a:ea typeface="Times New Roman" panose="02020603050405020304" pitchFamily="18" charset="0"/>
              </a:rPr>
              <a:t> tay, </a:t>
            </a:r>
            <a:r>
              <a:rPr lang="en-US" sz="3200" dirty="0" err="1">
                <a:latin typeface="Times New Roman" panose="02020603050405020304" pitchFamily="18" charset="0"/>
                <a:ea typeface="Times New Roman" panose="02020603050405020304" pitchFamily="18" charset="0"/>
              </a:rPr>
              <a:t>bạn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nào</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nhanh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nhất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sẽ</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được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gọi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Người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chiến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thắng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rPr>
              <a:t> HS </a:t>
            </a:r>
            <a:r>
              <a:rPr lang="en-US" sz="3200" dirty="0" err="1">
                <a:latin typeface="Times New Roman" panose="02020603050405020304" pitchFamily="18" charset="0"/>
                <a:ea typeface="Times New Roman" panose="02020603050405020304" pitchFamily="18" charset="0"/>
              </a:rPr>
              <a:t>có</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câu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trả</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lời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chính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xác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nhanh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rõ</a:t>
            </a:r>
            <a:r>
              <a:rPr lang="en-US" sz="3200" dirty="0">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0777555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754743" y="478933"/>
            <a:ext cx="10682514" cy="2107866"/>
          </a:xfrm>
          <a:prstGeom prst="snip2DiagRect">
            <a:avLst/>
          </a:prstGeom>
          <a:solidFill>
            <a:schemeClr val="bg1">
              <a:alpha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1386840" algn="l"/>
              </a:tabLst>
            </a:pPr>
            <a:r>
              <a:rPr lang="en-US" sz="3600" b="1">
                <a:solidFill>
                  <a:schemeClr val="tx1"/>
                </a:solidFill>
                <a:latin typeface="Times New Roman" panose="02020603050405020304" pitchFamily="18" charset="0"/>
                <a:ea typeface="Times New Roman" panose="02020603050405020304" pitchFamily="18" charset="0"/>
              </a:rPr>
              <a:t>Câu 1</a:t>
            </a:r>
            <a:r>
              <a:rPr lang="en-US" sz="3600">
                <a:solidFill>
                  <a:schemeClr val="tx1"/>
                </a:solidFill>
                <a:latin typeface="Times New Roman" panose="02020603050405020304" pitchFamily="18" charset="0"/>
                <a:ea typeface="Times New Roman" panose="02020603050405020304" pitchFamily="18" charset="0"/>
              </a:rPr>
              <a:t>: Xét về cấu tạo ngữ pháp của câu Tiếng Việt, câu có mấy thành phần chính? Kể tên?</a:t>
            </a:r>
            <a:endParaRPr lang="en-US" sz="3200">
              <a:solidFill>
                <a:schemeClr val="tx1"/>
              </a:solidFill>
              <a:effectLst/>
              <a:latin typeface="Times New Roman" panose="02020603050405020304" pitchFamily="18" charset="0"/>
              <a:ea typeface="Times New Roman" panose="02020603050405020304" pitchFamily="18" charset="0"/>
            </a:endParaRPr>
          </a:p>
        </p:txBody>
      </p:sp>
      <p:sp>
        <p:nvSpPr>
          <p:cNvPr id="5" name="Snip Diagonal Corner Rectangle 4"/>
          <p:cNvSpPr/>
          <p:nvPr/>
        </p:nvSpPr>
        <p:spPr>
          <a:xfrm>
            <a:off x="1225286" y="2920885"/>
            <a:ext cx="9593943" cy="1341400"/>
          </a:xfrm>
          <a:prstGeom prst="snip2DiagRect">
            <a:avLst/>
          </a:prstGeom>
          <a:solidFill>
            <a:srgbClr val="7030A0">
              <a:alpha val="75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1386840" algn="l"/>
              </a:tabLst>
            </a:pPr>
            <a:r>
              <a:rPr lang="en-US" sz="3200">
                <a:latin typeface="Times New Roman" panose="02020603050405020304" pitchFamily="18" charset="0"/>
                <a:ea typeface="Times New Roman" panose="02020603050405020304" pitchFamily="18" charset="0"/>
              </a:rPr>
              <a:t>Xét về cấu tạo ngữ pháp của câu Tiếng Việt, câu có </a:t>
            </a:r>
            <a:r>
              <a:rPr lang="en-US" sz="3200" b="1">
                <a:solidFill>
                  <a:srgbClr val="FF0000"/>
                </a:solidFill>
                <a:latin typeface="Times New Roman" panose="02020603050405020304" pitchFamily="18" charset="0"/>
                <a:ea typeface="Times New Roman" panose="02020603050405020304" pitchFamily="18" charset="0"/>
              </a:rPr>
              <a:t>hai</a:t>
            </a:r>
            <a:r>
              <a:rPr lang="en-US" sz="3200">
                <a:latin typeface="Times New Roman" panose="02020603050405020304" pitchFamily="18" charset="0"/>
                <a:ea typeface="Times New Roman" panose="02020603050405020304" pitchFamily="18" charset="0"/>
              </a:rPr>
              <a:t> thành phần chính: </a:t>
            </a:r>
            <a:r>
              <a:rPr lang="en-US" sz="3200" b="1">
                <a:solidFill>
                  <a:srgbClr val="FF0000"/>
                </a:solidFill>
                <a:latin typeface="Times New Roman" panose="02020603050405020304" pitchFamily="18" charset="0"/>
                <a:ea typeface="Times New Roman" panose="02020603050405020304" pitchFamily="18" charset="0"/>
              </a:rPr>
              <a:t>chủ ngữ và vị ngữ.</a:t>
            </a:r>
            <a:endParaRPr lang="en-US" sz="2800">
              <a:effectLst/>
              <a:latin typeface="Times New Roman" panose="02020603050405020304" pitchFamily="18" charset="0"/>
              <a:ea typeface="Times New Roman" panose="02020603050405020304" pitchFamily="18" charset="0"/>
            </a:endParaRPr>
          </a:p>
        </p:txBody>
      </p:sp>
      <p:sp>
        <p:nvSpPr>
          <p:cNvPr id="6" name="Pentagon 5">
            <a:hlinkClick r:id="rId3" action="ppaction://hlinksldjump"/>
          </p:cNvPr>
          <p:cNvSpPr/>
          <p:nvPr/>
        </p:nvSpPr>
        <p:spPr>
          <a:xfrm flipH="1">
            <a:off x="8911772" y="5617029"/>
            <a:ext cx="3062514" cy="1001485"/>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5B9BD5">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QUAY VỀ</a:t>
            </a:r>
            <a:endParaRPr kumimoji="0" lang="vi-VN" sz="3200" b="1" i="0" u="none" strike="noStrike" kern="1200" cap="none" spc="0" normalizeH="0" baseline="0" noProof="0" dirty="0">
              <a:ln>
                <a:noFill/>
              </a:ln>
              <a:solidFill>
                <a:srgbClr val="5B9BD5">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8932"/>
            <a:ext cx="754744" cy="1045068"/>
          </a:xfrm>
          <a:prstGeom prst="rect">
            <a:avLst/>
          </a:prstGeom>
        </p:spPr>
      </p:pic>
    </p:spTree>
    <p:extLst>
      <p:ext uri="{BB962C8B-B14F-4D97-AF65-F5344CB8AC3E}">
        <p14:creationId xmlns:p14="http://schemas.microsoft.com/office/powerpoint/2010/main" val="27848270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900" decel="100000" fill="hold"/>
                                        <p:tgtEl>
                                          <p:spTgt spid="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754742" y="696686"/>
            <a:ext cx="11340801" cy="2104571"/>
          </a:xfrm>
          <a:prstGeom prst="snip2DiagRect">
            <a:avLst/>
          </a:prstGeom>
          <a:solidFill>
            <a:schemeClr val="bg1">
              <a:alpha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1386840" algn="l"/>
              </a:tabLst>
            </a:pPr>
            <a:r>
              <a:rPr lang="en-US" sz="3200" b="1">
                <a:solidFill>
                  <a:schemeClr val="tx1"/>
                </a:solidFill>
                <a:latin typeface="Times New Roman" panose="02020603050405020304" pitchFamily="18" charset="0"/>
                <a:ea typeface="Times New Roman" panose="02020603050405020304" pitchFamily="18" charset="0"/>
              </a:rPr>
              <a:t>Câu 2</a:t>
            </a:r>
            <a:r>
              <a:rPr lang="en-US" sz="3200">
                <a:solidFill>
                  <a:schemeClr val="tx1"/>
                </a:solidFill>
                <a:latin typeface="Times New Roman" panose="02020603050405020304" pitchFamily="18" charset="0"/>
                <a:ea typeface="Times New Roman" panose="02020603050405020304" pitchFamily="18" charset="0"/>
              </a:rPr>
              <a:t>: Trạng ngữ là thành phần chính hay thành phần phụ của câu?</a:t>
            </a:r>
            <a:endParaRPr lang="en-US" sz="2800">
              <a:solidFill>
                <a:schemeClr val="tx1"/>
              </a:solidFill>
              <a:effectLst/>
              <a:latin typeface="Times New Roman" panose="02020603050405020304" pitchFamily="18" charset="0"/>
              <a:ea typeface="Times New Roman" panose="02020603050405020304" pitchFamily="18" charset="0"/>
            </a:endParaRPr>
          </a:p>
        </p:txBody>
      </p:sp>
      <p:sp>
        <p:nvSpPr>
          <p:cNvPr id="5" name="Snip Diagonal Corner Rectangle 4"/>
          <p:cNvSpPr/>
          <p:nvPr/>
        </p:nvSpPr>
        <p:spPr>
          <a:xfrm>
            <a:off x="1299028" y="3156858"/>
            <a:ext cx="9593943" cy="1890111"/>
          </a:xfrm>
          <a:prstGeom prst="snip2DiagRect">
            <a:avLst/>
          </a:prstGeom>
          <a:solidFill>
            <a:srgbClr val="7030A0">
              <a:alpha val="75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a:latin typeface="Times New Roman" panose="02020603050405020304" pitchFamily="18" charset="0"/>
                <a:ea typeface="Times New Roman" panose="02020603050405020304" pitchFamily="18" charset="0"/>
              </a:rPr>
              <a:t>Trạng ngữ là thành phần </a:t>
            </a:r>
            <a:r>
              <a:rPr lang="en-US" sz="3200" b="1">
                <a:solidFill>
                  <a:srgbClr val="FF0000"/>
                </a:solidFill>
                <a:latin typeface="Times New Roman" panose="02020603050405020304" pitchFamily="18" charset="0"/>
                <a:ea typeface="Times New Roman" panose="02020603050405020304" pitchFamily="18" charset="0"/>
              </a:rPr>
              <a:t>phụ</a:t>
            </a:r>
            <a:r>
              <a:rPr lang="en-US" sz="3200">
                <a:latin typeface="Times New Roman" panose="02020603050405020304" pitchFamily="18" charset="0"/>
                <a:ea typeface="Times New Roman" panose="02020603050405020304" pitchFamily="18" charset="0"/>
              </a:rPr>
              <a:t> của câu.</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25" y="751599"/>
            <a:ext cx="934892" cy="1099779"/>
          </a:xfrm>
          <a:prstGeom prst="rect">
            <a:avLst/>
          </a:prstGeom>
        </p:spPr>
      </p:pic>
      <p:sp>
        <p:nvSpPr>
          <p:cNvPr id="8" name="Pentagon 7">
            <a:hlinkClick r:id="rId4" action="ppaction://hlinksldjump"/>
          </p:cNvPr>
          <p:cNvSpPr/>
          <p:nvPr/>
        </p:nvSpPr>
        <p:spPr>
          <a:xfrm flipH="1">
            <a:off x="8911772" y="5617029"/>
            <a:ext cx="3062514" cy="1001485"/>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5B9BD5">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QUAY VỀ</a:t>
            </a:r>
            <a:endParaRPr kumimoji="0" lang="vi-VN" sz="3200" b="1" i="0" u="none" strike="noStrike" kern="1200" cap="none" spc="0" normalizeH="0" baseline="0" noProof="0" dirty="0">
              <a:ln>
                <a:noFill/>
              </a:ln>
              <a:solidFill>
                <a:srgbClr val="5B9BD5">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086621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900" decel="100000" fill="hold"/>
                                        <p:tgtEl>
                                          <p:spTgt spid="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754742" y="696686"/>
            <a:ext cx="11219543" cy="2104571"/>
          </a:xfrm>
          <a:prstGeom prst="snip2DiagRect">
            <a:avLst/>
          </a:prstGeom>
          <a:solidFill>
            <a:schemeClr val="bg1">
              <a:alpha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1386840" algn="l"/>
              </a:tabLst>
            </a:pPr>
            <a:r>
              <a:rPr lang="en-US" sz="3200" b="1">
                <a:solidFill>
                  <a:schemeClr val="tx1"/>
                </a:solidFill>
                <a:latin typeface="Times New Roman" panose="02020603050405020304" pitchFamily="18" charset="0"/>
                <a:ea typeface="Times New Roman" panose="02020603050405020304" pitchFamily="18" charset="0"/>
              </a:rPr>
              <a:t>Câu 3:</a:t>
            </a:r>
            <a:r>
              <a:rPr lang="en-US" sz="3200">
                <a:solidFill>
                  <a:schemeClr val="tx1"/>
                </a:solidFill>
                <a:latin typeface="Times New Roman" panose="02020603050405020304" pitchFamily="18" charset="0"/>
                <a:ea typeface="Times New Roman" panose="02020603050405020304" pitchFamily="18" charset="0"/>
              </a:rPr>
              <a:t> Trạng ngữ của câu: “Trên sân trường, các bạn đang nô đùa ầm ĩ” là:  .....</a:t>
            </a:r>
            <a:endParaRPr lang="en-US" sz="2800">
              <a:solidFill>
                <a:schemeClr val="tx1"/>
              </a:solidFill>
              <a:effectLst/>
              <a:latin typeface="Times New Roman" panose="02020603050405020304" pitchFamily="18" charset="0"/>
              <a:ea typeface="Times New Roman" panose="02020603050405020304" pitchFamily="18" charset="0"/>
            </a:endParaRPr>
          </a:p>
        </p:txBody>
      </p:sp>
      <p:sp>
        <p:nvSpPr>
          <p:cNvPr id="5" name="Snip Diagonal Corner Rectangle 4"/>
          <p:cNvSpPr/>
          <p:nvPr/>
        </p:nvSpPr>
        <p:spPr>
          <a:xfrm>
            <a:off x="1299028" y="3156858"/>
            <a:ext cx="9593943" cy="1282407"/>
          </a:xfrm>
          <a:prstGeom prst="snip2DiagRect">
            <a:avLst/>
          </a:prstGeom>
          <a:solidFill>
            <a:srgbClr val="7030A0">
              <a:alpha val="75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1386840" algn="l"/>
              </a:tabLst>
            </a:pPr>
            <a:r>
              <a:rPr lang="en-US" sz="3200">
                <a:latin typeface="Times New Roman" panose="02020603050405020304" pitchFamily="18" charset="0"/>
                <a:ea typeface="Times New Roman" panose="02020603050405020304" pitchFamily="18" charset="0"/>
              </a:rPr>
              <a:t>Trạng ngữ của câu: “</a:t>
            </a:r>
            <a:r>
              <a:rPr lang="en-US" sz="3200" i="1">
                <a:latin typeface="Times New Roman" panose="02020603050405020304" pitchFamily="18" charset="0"/>
                <a:ea typeface="Times New Roman" panose="02020603050405020304" pitchFamily="18" charset="0"/>
              </a:rPr>
              <a:t>Trên sân trường, các bạn đang nô đùa ầm ĩ</a:t>
            </a:r>
            <a:r>
              <a:rPr lang="en-US" sz="3200">
                <a:latin typeface="Times New Roman" panose="02020603050405020304" pitchFamily="18" charset="0"/>
                <a:ea typeface="Times New Roman" panose="02020603050405020304" pitchFamily="18" charset="0"/>
              </a:rPr>
              <a:t>.” là cụm từ  </a:t>
            </a:r>
            <a:r>
              <a:rPr lang="en-US" sz="3200" b="1">
                <a:solidFill>
                  <a:srgbClr val="FF0000"/>
                </a:solidFill>
                <a:latin typeface="Times New Roman" panose="02020603050405020304" pitchFamily="18" charset="0"/>
                <a:ea typeface="Times New Roman" panose="02020603050405020304" pitchFamily="18" charset="0"/>
              </a:rPr>
              <a:t>Trên sân trường. </a:t>
            </a:r>
            <a:endParaRPr lang="en-US" sz="2800">
              <a:effectLst/>
              <a:latin typeface="Times New Roman" panose="02020603050405020304" pitchFamily="18" charset="0"/>
              <a:ea typeface="Times New Roman" panose="02020603050405020304"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25" y="751600"/>
            <a:ext cx="957469" cy="1190090"/>
          </a:xfrm>
          <a:prstGeom prst="rect">
            <a:avLst/>
          </a:prstGeom>
        </p:spPr>
      </p:pic>
      <p:sp>
        <p:nvSpPr>
          <p:cNvPr id="8" name="Pentagon 7">
            <a:hlinkClick r:id="rId4" action="ppaction://hlinksldjump"/>
          </p:cNvPr>
          <p:cNvSpPr/>
          <p:nvPr/>
        </p:nvSpPr>
        <p:spPr>
          <a:xfrm flipH="1">
            <a:off x="8911772" y="5617029"/>
            <a:ext cx="3062514" cy="1001485"/>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5B9BD5">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QUAY VỀ</a:t>
            </a:r>
            <a:endParaRPr kumimoji="0" lang="vi-VN" sz="3200" b="1" i="0" u="none" strike="noStrike" kern="1200" cap="none" spc="0" normalizeH="0" baseline="0" noProof="0" dirty="0">
              <a:ln>
                <a:noFill/>
              </a:ln>
              <a:solidFill>
                <a:srgbClr val="5B9BD5">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106360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900" decel="100000" fill="hold"/>
                                        <p:tgtEl>
                                          <p:spTgt spid="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754743" y="696686"/>
            <a:ext cx="10682514" cy="2104571"/>
          </a:xfrm>
          <a:prstGeom prst="snip2DiagRect">
            <a:avLst/>
          </a:prstGeom>
          <a:solidFill>
            <a:schemeClr val="bg1">
              <a:alpha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1386840" algn="l"/>
              </a:tabLst>
            </a:pPr>
            <a:r>
              <a:rPr lang="en-US" sz="3200" b="1">
                <a:solidFill>
                  <a:schemeClr val="tx1"/>
                </a:solidFill>
                <a:latin typeface="Times New Roman" panose="02020603050405020304" pitchFamily="18" charset="0"/>
                <a:ea typeface="Times New Roman" panose="02020603050405020304" pitchFamily="18" charset="0"/>
              </a:rPr>
              <a:t>Câu 4:</a:t>
            </a:r>
            <a:r>
              <a:rPr lang="en-US" sz="3200">
                <a:solidFill>
                  <a:schemeClr val="tx1"/>
                </a:solidFill>
                <a:latin typeface="Times New Roman" panose="02020603050405020304" pitchFamily="18" charset="0"/>
                <a:ea typeface="Times New Roman" panose="02020603050405020304" pitchFamily="18" charset="0"/>
              </a:rPr>
              <a:t> Trạng ngữ trong câu văn trên nằm ở vị trí nào trong câu?</a:t>
            </a:r>
            <a:endParaRPr lang="en-US" sz="2800">
              <a:solidFill>
                <a:schemeClr val="tx1"/>
              </a:solidFill>
              <a:effectLst/>
              <a:latin typeface="Times New Roman" panose="02020603050405020304" pitchFamily="18" charset="0"/>
              <a:ea typeface="Times New Roman" panose="02020603050405020304" pitchFamily="18" charset="0"/>
            </a:endParaRPr>
          </a:p>
        </p:txBody>
      </p:sp>
      <p:sp>
        <p:nvSpPr>
          <p:cNvPr id="5" name="Snip Diagonal Corner Rectangle 4"/>
          <p:cNvSpPr/>
          <p:nvPr/>
        </p:nvSpPr>
        <p:spPr>
          <a:xfrm>
            <a:off x="1299028" y="3156858"/>
            <a:ext cx="9593943" cy="1311903"/>
          </a:xfrm>
          <a:prstGeom prst="snip2DiagRect">
            <a:avLst/>
          </a:prstGeom>
          <a:solidFill>
            <a:srgbClr val="7030A0">
              <a:alpha val="75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a:latin typeface="Times New Roman" panose="02020603050405020304" pitchFamily="18" charset="0"/>
                <a:ea typeface="Times New Roman" panose="02020603050405020304" pitchFamily="18" charset="0"/>
              </a:rPr>
              <a:t>Trạng ngữ trong câu văn trên nằm ở vị trí </a:t>
            </a:r>
            <a:r>
              <a:rPr lang="en-US" sz="3200" b="1">
                <a:solidFill>
                  <a:srgbClr val="FF0000"/>
                </a:solidFill>
                <a:latin typeface="Times New Roman" panose="02020603050405020304" pitchFamily="18" charset="0"/>
                <a:ea typeface="Times New Roman" panose="02020603050405020304" pitchFamily="18" charset="0"/>
              </a:rPr>
              <a:t>đầu</a:t>
            </a:r>
            <a:r>
              <a:rPr lang="en-US" sz="3200">
                <a:latin typeface="Times New Roman" panose="02020603050405020304" pitchFamily="18" charset="0"/>
                <a:ea typeface="Times New Roman" panose="02020603050405020304" pitchFamily="18" charset="0"/>
              </a:rPr>
              <a:t> câu.</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25" y="751600"/>
            <a:ext cx="933177" cy="1088776"/>
          </a:xfrm>
          <a:prstGeom prst="rect">
            <a:avLst/>
          </a:prstGeom>
        </p:spPr>
      </p:pic>
      <p:sp>
        <p:nvSpPr>
          <p:cNvPr id="8" name="Pentagon 7">
            <a:hlinkClick r:id="rId4" action="ppaction://hlinksldjump"/>
          </p:cNvPr>
          <p:cNvSpPr/>
          <p:nvPr/>
        </p:nvSpPr>
        <p:spPr>
          <a:xfrm flipH="1">
            <a:off x="8911772" y="5617029"/>
            <a:ext cx="3062514" cy="1001485"/>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5B9BD5">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QUAY VỀ</a:t>
            </a:r>
            <a:endParaRPr kumimoji="0" lang="vi-VN" sz="3200" b="1" i="0" u="none" strike="noStrike" kern="1200" cap="none" spc="0" normalizeH="0" baseline="0" noProof="0" dirty="0">
              <a:ln>
                <a:noFill/>
              </a:ln>
              <a:solidFill>
                <a:srgbClr val="5B9BD5">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113877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900" decel="100000" fill="hold"/>
                                        <p:tgtEl>
                                          <p:spTgt spid="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754743" y="696686"/>
            <a:ext cx="10682514" cy="2104571"/>
          </a:xfrm>
          <a:prstGeom prst="snip2DiagRect">
            <a:avLst/>
          </a:prstGeom>
          <a:solidFill>
            <a:schemeClr val="bg1">
              <a:alpha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1386840" algn="l"/>
              </a:tabLst>
            </a:pPr>
            <a:r>
              <a:rPr lang="en-US" sz="3600" b="1">
                <a:solidFill>
                  <a:schemeClr val="tx1"/>
                </a:solidFill>
                <a:latin typeface="Times New Roman" panose="02020603050405020304" pitchFamily="18" charset="0"/>
                <a:ea typeface="Times New Roman" panose="02020603050405020304" pitchFamily="18" charset="0"/>
              </a:rPr>
              <a:t>Câu 5:</a:t>
            </a:r>
            <a:r>
              <a:rPr lang="en-US" sz="3600">
                <a:solidFill>
                  <a:schemeClr val="tx1"/>
                </a:solidFill>
                <a:latin typeface="Times New Roman" panose="02020603050405020304" pitchFamily="18" charset="0"/>
                <a:ea typeface="Times New Roman" panose="02020603050405020304" pitchFamily="18" charset="0"/>
              </a:rPr>
              <a:t> Trạng ngữ trong câu văn trên được dùng để nêu thêm thông tin về mặt.......cho sự việc được nói đến trong câu?</a:t>
            </a:r>
            <a:endParaRPr lang="en-US" sz="3200">
              <a:solidFill>
                <a:schemeClr val="tx1"/>
              </a:solidFill>
              <a:effectLst/>
              <a:latin typeface="Times New Roman" panose="02020603050405020304" pitchFamily="18" charset="0"/>
              <a:ea typeface="Times New Roman" panose="02020603050405020304" pitchFamily="18" charset="0"/>
            </a:endParaRPr>
          </a:p>
        </p:txBody>
      </p:sp>
      <p:sp>
        <p:nvSpPr>
          <p:cNvPr id="5" name="Snip Diagonal Corner Rectangle 4"/>
          <p:cNvSpPr/>
          <p:nvPr/>
        </p:nvSpPr>
        <p:spPr>
          <a:xfrm>
            <a:off x="1299028" y="3156858"/>
            <a:ext cx="9593943" cy="1890111"/>
          </a:xfrm>
          <a:prstGeom prst="snip2DiagRect">
            <a:avLst/>
          </a:prstGeom>
          <a:solidFill>
            <a:srgbClr val="7030A0">
              <a:alpha val="75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1386840" algn="l"/>
              </a:tabLst>
            </a:pPr>
            <a:r>
              <a:rPr lang="en-US" sz="3200">
                <a:latin typeface="Times New Roman" panose="02020603050405020304" pitchFamily="18" charset="0"/>
                <a:ea typeface="Times New Roman" panose="02020603050405020304" pitchFamily="18" charset="0"/>
              </a:rPr>
              <a:t>Trạng ngữ trong câu văn trên được dùng để nêu thêm thông tin về mặt </a:t>
            </a:r>
            <a:r>
              <a:rPr lang="en-US" sz="3200" b="1">
                <a:solidFill>
                  <a:srgbClr val="FF0000"/>
                </a:solidFill>
                <a:latin typeface="Times New Roman" panose="02020603050405020304" pitchFamily="18" charset="0"/>
                <a:ea typeface="Times New Roman" panose="02020603050405020304" pitchFamily="18" charset="0"/>
              </a:rPr>
              <a:t>địa điểm </a:t>
            </a:r>
            <a:r>
              <a:rPr lang="en-US" sz="3200">
                <a:latin typeface="Times New Roman" panose="02020603050405020304" pitchFamily="18" charset="0"/>
                <a:ea typeface="Times New Roman" panose="02020603050405020304" pitchFamily="18" charset="0"/>
              </a:rPr>
              <a:t>cho sự việc được nói đến trong câu.</a:t>
            </a:r>
            <a:endParaRPr lang="en-US" sz="2800">
              <a:effectLst/>
              <a:latin typeface="Times New Roman" panose="02020603050405020304" pitchFamily="18" charset="0"/>
              <a:ea typeface="Times New Roman" panose="02020603050405020304"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668" y="943510"/>
            <a:ext cx="928411" cy="1246535"/>
          </a:xfrm>
          <a:prstGeom prst="rect">
            <a:avLst/>
          </a:prstGeom>
        </p:spPr>
      </p:pic>
      <p:sp>
        <p:nvSpPr>
          <p:cNvPr id="8" name="Pentagon 7">
            <a:hlinkClick r:id="rId4" action="ppaction://hlinksldjump"/>
          </p:cNvPr>
          <p:cNvSpPr/>
          <p:nvPr/>
        </p:nvSpPr>
        <p:spPr>
          <a:xfrm flipH="1">
            <a:off x="8911772" y="5617029"/>
            <a:ext cx="3062514" cy="1001485"/>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5B9BD5">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QUAY VỀ</a:t>
            </a:r>
            <a:endParaRPr kumimoji="0" lang="vi-VN" sz="3200" b="1" i="0" u="none" strike="noStrike" kern="1200" cap="none" spc="0" normalizeH="0" baseline="0" noProof="0" dirty="0">
              <a:ln>
                <a:noFill/>
              </a:ln>
              <a:solidFill>
                <a:srgbClr val="5B9BD5">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722540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900" decel="100000" fill="hold"/>
                                        <p:tgtEl>
                                          <p:spTgt spid="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4" name="Rectangle 3"/>
          <p:cNvSpPr/>
          <p:nvPr/>
        </p:nvSpPr>
        <p:spPr>
          <a:xfrm>
            <a:off x="2576440" y="86508"/>
            <a:ext cx="700101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THỰC HÀNH TIẾNG VIỆT: </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TRẠNG NGỮ</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4288640" y="667973"/>
            <a:ext cx="3576620" cy="523220"/>
          </a:xfrm>
          <a:prstGeom prst="rect">
            <a:avLst/>
          </a:prstGeom>
        </p:spPr>
        <p:txBody>
          <a:bodyPr wrap="none">
            <a:spAutoFit/>
          </a:bodyPr>
          <a:lstStyle/>
          <a:p>
            <a:r>
              <a:rPr lang="pt-BR" sz="2800" b="1" dirty="0">
                <a:solidFill>
                  <a:srgbClr val="7030A0"/>
                </a:solidFill>
                <a:latin typeface="Times New Roman" panose="02020603050405020304" pitchFamily="18" charset="0"/>
                <a:ea typeface="MS Mincho"/>
              </a:rPr>
              <a:t>Hình thành kiến thức </a:t>
            </a:r>
            <a:endParaRPr lang="en-US" sz="2800" dirty="0"/>
          </a:p>
        </p:txBody>
      </p:sp>
      <p:sp>
        <p:nvSpPr>
          <p:cNvPr id="3" name="Rectangle 2"/>
          <p:cNvSpPr/>
          <p:nvPr/>
        </p:nvSpPr>
        <p:spPr>
          <a:xfrm>
            <a:off x="507555" y="1132948"/>
            <a:ext cx="6096000" cy="954107"/>
          </a:xfrm>
          <a:prstGeom prst="rect">
            <a:avLst/>
          </a:prstGeom>
        </p:spPr>
        <p:txBody>
          <a:bodyPr>
            <a:spAutoFit/>
          </a:bodyPr>
          <a:lstStyle/>
          <a:p>
            <a:pPr>
              <a:spcAft>
                <a:spcPts val="0"/>
              </a:spcAft>
            </a:pPr>
            <a:r>
              <a:rPr lang="en-US" sz="2800" b="1" dirty="0">
                <a:solidFill>
                  <a:srgbClr val="FF0000"/>
                </a:solidFill>
                <a:latin typeface="Times New Roman" panose="02020603050405020304" pitchFamily="18" charset="0"/>
                <a:ea typeface="Arial" panose="020B0604020202020204" pitchFamily="34" charset="0"/>
              </a:rPr>
              <a:t>I. </a:t>
            </a:r>
            <a:r>
              <a:rPr lang="en-US" sz="2800" b="1" dirty="0" err="1">
                <a:solidFill>
                  <a:srgbClr val="FF0000"/>
                </a:solidFill>
                <a:latin typeface="Times New Roman" panose="02020603050405020304" pitchFamily="18" charset="0"/>
                <a:ea typeface="Arial" panose="020B0604020202020204" pitchFamily="34" charset="0"/>
              </a:rPr>
              <a:t>Lý</a:t>
            </a:r>
            <a:r>
              <a:rPr lang="en-US" sz="2800" b="1" dirty="0">
                <a:solidFill>
                  <a:srgbClr val="FF0000"/>
                </a:solidFill>
                <a:latin typeface="Times New Roman" panose="02020603050405020304" pitchFamily="18" charset="0"/>
                <a:ea typeface="Arial" panose="020B0604020202020204" pitchFamily="34" charset="0"/>
              </a:rPr>
              <a:t> </a:t>
            </a:r>
            <a:r>
              <a:rPr lang="en-US" sz="2800" b="1" dirty="0" err="1">
                <a:solidFill>
                  <a:srgbClr val="FF0000"/>
                </a:solidFill>
                <a:latin typeface="Times New Roman" panose="02020603050405020304" pitchFamily="18" charset="0"/>
                <a:ea typeface="Arial" panose="020B0604020202020204" pitchFamily="34" charset="0"/>
              </a:rPr>
              <a:t>thuyết</a:t>
            </a:r>
            <a:r>
              <a:rPr lang="en-US" sz="2800" b="1" dirty="0">
                <a:solidFill>
                  <a:srgbClr val="FF0000"/>
                </a:solidFill>
                <a:latin typeface="Times New Roman" panose="02020603050405020304" pitchFamily="18" charset="0"/>
                <a:ea typeface="Arial" panose="020B0604020202020204" pitchFamily="34" charset="0"/>
              </a:rPr>
              <a:t> </a:t>
            </a:r>
            <a:r>
              <a:rPr lang="en-US" sz="2800" b="1" dirty="0" err="1">
                <a:solidFill>
                  <a:srgbClr val="FF0000"/>
                </a:solidFill>
                <a:latin typeface="Times New Roman" panose="02020603050405020304" pitchFamily="18" charset="0"/>
                <a:ea typeface="Arial" panose="020B0604020202020204" pitchFamily="34" charset="0"/>
              </a:rPr>
              <a:t>về</a:t>
            </a:r>
            <a:r>
              <a:rPr lang="en-US" sz="2800" b="1" dirty="0">
                <a:solidFill>
                  <a:srgbClr val="FF0000"/>
                </a:solidFill>
                <a:latin typeface="Times New Roman" panose="02020603050405020304" pitchFamily="18" charset="0"/>
                <a:ea typeface="Arial" panose="020B0604020202020204" pitchFamily="34" charset="0"/>
              </a:rPr>
              <a:t> </a:t>
            </a:r>
            <a:r>
              <a:rPr lang="en-US" sz="2800" b="1" dirty="0" err="1">
                <a:solidFill>
                  <a:srgbClr val="FF0000"/>
                </a:solidFill>
                <a:latin typeface="Times New Roman" panose="02020603050405020304" pitchFamily="18" charset="0"/>
                <a:ea typeface="Arial" panose="020B0604020202020204" pitchFamily="34" charset="0"/>
              </a:rPr>
              <a:t>trạng</a:t>
            </a:r>
            <a:r>
              <a:rPr lang="en-US" sz="2800" b="1" dirty="0">
                <a:solidFill>
                  <a:srgbClr val="FF0000"/>
                </a:solidFill>
                <a:latin typeface="Times New Roman" panose="02020603050405020304" pitchFamily="18" charset="0"/>
                <a:ea typeface="Arial" panose="020B0604020202020204" pitchFamily="34" charset="0"/>
              </a:rPr>
              <a:t> </a:t>
            </a:r>
            <a:r>
              <a:rPr lang="en-US" sz="2800" b="1" dirty="0" err="1">
                <a:solidFill>
                  <a:srgbClr val="FF0000"/>
                </a:solidFill>
                <a:latin typeface="Times New Roman" panose="02020603050405020304" pitchFamily="18" charset="0"/>
                <a:ea typeface="Arial" panose="020B0604020202020204" pitchFamily="34" charset="0"/>
              </a:rPr>
              <a:t>ngữ</a:t>
            </a:r>
            <a:endParaRPr lang="en-US" sz="2800" dirty="0">
              <a:latin typeface="Times New Roman" panose="02020603050405020304" pitchFamily="18" charset="0"/>
              <a:ea typeface="Times New Roman" panose="02020603050405020304" pitchFamily="18" charset="0"/>
            </a:endParaRPr>
          </a:p>
          <a:p>
            <a:r>
              <a:rPr lang="en-US" sz="2800" b="1" dirty="0">
                <a:latin typeface="Times New Roman" panose="02020603050405020304" pitchFamily="18" charset="0"/>
                <a:ea typeface="Times New Roman" panose="02020603050405020304" pitchFamily="18" charset="0"/>
              </a:rPr>
              <a:t>1. </a:t>
            </a:r>
            <a:r>
              <a:rPr lang="en-US" sz="2800" b="1" dirty="0" err="1">
                <a:latin typeface="Times New Roman" panose="02020603050405020304" pitchFamily="18" charset="0"/>
                <a:ea typeface="Times New Roman" panose="02020603050405020304" pitchFamily="18" charset="0"/>
              </a:rPr>
              <a:t>Xét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ví</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dụ</a:t>
            </a:r>
            <a:r>
              <a:rPr lang="en-US" sz="2800" b="1" dirty="0">
                <a:latin typeface="Times New Roman" panose="02020603050405020304" pitchFamily="18" charset="0"/>
                <a:ea typeface="Times New Roman" panose="02020603050405020304" pitchFamily="18" charset="0"/>
              </a:rPr>
              <a:t>:</a:t>
            </a:r>
            <a:endParaRPr lang="en-US" sz="2800" dirty="0"/>
          </a:p>
        </p:txBody>
      </p:sp>
      <p:sp>
        <p:nvSpPr>
          <p:cNvPr id="6" name="Rectangle 5"/>
          <p:cNvSpPr/>
          <p:nvPr/>
        </p:nvSpPr>
        <p:spPr>
          <a:xfrm>
            <a:off x="4597217" y="1610001"/>
            <a:ext cx="2959465" cy="523220"/>
          </a:xfrm>
          <a:prstGeom prst="rect">
            <a:avLst/>
          </a:prstGeom>
        </p:spPr>
        <p:txBody>
          <a:bodyPr wrap="none">
            <a:spAutoFit/>
          </a:bodyPr>
          <a:lstStyle/>
          <a:p>
            <a:pPr algn="ctr">
              <a:spcAft>
                <a:spcPts val="0"/>
              </a:spcAft>
              <a:tabLst>
                <a:tab pos="2110105" algn="l"/>
              </a:tabLst>
            </a:pPr>
            <a:r>
              <a:rPr lang="en-US" sz="2800" b="1" dirty="0" err="1">
                <a:solidFill>
                  <a:srgbClr val="0070C0"/>
                </a:solidFill>
                <a:latin typeface="Times New Roman" panose="02020603050405020304" pitchFamily="18" charset="0"/>
                <a:ea typeface="Times New Roman" panose="02020603050405020304" pitchFamily="18" charset="0"/>
              </a:rPr>
              <a:t>Phiếu</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học</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tập</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số</a:t>
            </a:r>
            <a:r>
              <a:rPr lang="en-US" sz="2800" b="1" dirty="0">
                <a:solidFill>
                  <a:srgbClr val="0070C0"/>
                </a:solidFill>
                <a:latin typeface="Times New Roman" panose="02020603050405020304" pitchFamily="18" charset="0"/>
                <a:ea typeface="Times New Roman" panose="02020603050405020304" pitchFamily="18" charset="0"/>
              </a:rPr>
              <a:t> 1</a:t>
            </a:r>
            <a:endParaRPr lang="en-US" sz="2800" dirty="0">
              <a:effectLst/>
              <a:latin typeface="Times New Roman" panose="02020603050405020304" pitchFamily="18" charset="0"/>
              <a:ea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418716409"/>
              </p:ext>
            </p:extLst>
          </p:nvPr>
        </p:nvGraphicFramePr>
        <p:xfrm>
          <a:off x="685800" y="2168417"/>
          <a:ext cx="10782300" cy="4023360"/>
        </p:xfrm>
        <a:graphic>
          <a:graphicData uri="http://schemas.openxmlformats.org/drawingml/2006/table">
            <a:tbl>
              <a:tblPr firstRow="1" firstCol="1" lastRow="1" lastCol="1" bandRow="1" bandCol="1"/>
              <a:tblGrid>
                <a:gridCol w="4792133">
                  <a:extLst>
                    <a:ext uri="{9D8B030D-6E8A-4147-A177-3AD203B41FA5}">
                      <a16:colId xmlns:a16="http://schemas.microsoft.com/office/drawing/2014/main" val="1327354851"/>
                    </a:ext>
                  </a:extLst>
                </a:gridCol>
                <a:gridCol w="2242660">
                  <a:extLst>
                    <a:ext uri="{9D8B030D-6E8A-4147-A177-3AD203B41FA5}">
                      <a16:colId xmlns:a16="http://schemas.microsoft.com/office/drawing/2014/main" val="1401664892"/>
                    </a:ext>
                  </a:extLst>
                </a:gridCol>
                <a:gridCol w="1450059">
                  <a:extLst>
                    <a:ext uri="{9D8B030D-6E8A-4147-A177-3AD203B41FA5}">
                      <a16:colId xmlns:a16="http://schemas.microsoft.com/office/drawing/2014/main" val="3778529084"/>
                    </a:ext>
                  </a:extLst>
                </a:gridCol>
                <a:gridCol w="2297448">
                  <a:extLst>
                    <a:ext uri="{9D8B030D-6E8A-4147-A177-3AD203B41FA5}">
                      <a16:colId xmlns:a16="http://schemas.microsoft.com/office/drawing/2014/main" val="2233785753"/>
                    </a:ext>
                  </a:extLst>
                </a:gridCol>
              </a:tblGrid>
              <a:tr h="0">
                <a:tc>
                  <a:txBody>
                    <a:bodyPr/>
                    <a:lstStyle/>
                    <a:p>
                      <a:pPr algn="ctr">
                        <a:spcAft>
                          <a:spcPts val="0"/>
                        </a:spcAft>
                        <a:tabLst>
                          <a:tab pos="2110105" algn="l"/>
                        </a:tabLs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Ví dụ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110105" algn="l"/>
                        </a:tabLs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Trạng ngữ</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110105" algn="l"/>
                        </a:tabLs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Vị trí</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110105" algn="l"/>
                        </a:tabLs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Chức năng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2274575"/>
                  </a:ext>
                </a:extLst>
              </a:tr>
              <a:tr h="0">
                <a:tc>
                  <a:txBody>
                    <a:bodyPr/>
                    <a:lstStyle/>
                    <a:p>
                      <a:pPr algn="just">
                        <a:spcAft>
                          <a:spcPts val="0"/>
                        </a:spcAft>
                        <a:tabLst>
                          <a:tab pos="2110105" algn="l"/>
                        </a:tabLst>
                      </a:pP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(1) Để trở thành học sinh giỏi, em cần phải không ngừng cố găng tự học.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2110105" algn="l"/>
                        </a:tabLst>
                      </a:pP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tabLst>
                          <a:tab pos="2110105" algn="l"/>
                        </a:tabLs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2110105" algn="l"/>
                        </a:tabLst>
                      </a:pP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8949543"/>
                  </a:ext>
                </a:extLst>
              </a:tr>
              <a:tr h="0">
                <a:tc>
                  <a:txBody>
                    <a:bodyPr/>
                    <a:lstStyle/>
                    <a:p>
                      <a:pPr algn="just">
                        <a:spcAft>
                          <a:spcPts val="0"/>
                        </a:spcAft>
                        <a:tabLst>
                          <a:tab pos="2110105" algn="l"/>
                        </a:tabLst>
                      </a:pP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(2) Nhiều người thường cãi nhau chỉ vì những bất đồng nhỏ.</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tabLst>
                          <a:tab pos="2110105" algn="l"/>
                        </a:tabLst>
                      </a:pP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tabLst>
                          <a:tab pos="2110105" algn="l"/>
                        </a:tabLs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2110105" algn="l"/>
                        </a:tabLst>
                      </a:pP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8845378"/>
                  </a:ext>
                </a:extLst>
              </a:tr>
              <a:tr h="0">
                <a:tc>
                  <a:txBody>
                    <a:bodyPr/>
                    <a:lstStyle/>
                    <a:p>
                      <a:pPr algn="just">
                        <a:spcAft>
                          <a:spcPts val="0"/>
                        </a:spcAft>
                        <a:tabLst>
                          <a:tab pos="2110105" algn="l"/>
                        </a:tabLst>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lẽ</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xưa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vượt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kên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nhờ</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noi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gương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2110105" algn="l"/>
                        </a:tabLst>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2110105" algn="l"/>
                        </a:tabLst>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tabLst>
                          <a:tab pos="2110105" algn="l"/>
                        </a:tabLs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tabLst>
                          <a:tab pos="2110105" algn="l"/>
                        </a:tabLs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2110105" algn="l"/>
                        </a:tabLst>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2110105" algn="l"/>
                        </a:tabLst>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5871776"/>
                  </a:ext>
                </a:extLst>
              </a:tr>
              <a:tr h="0">
                <a:tc>
                  <a:txBody>
                    <a:bodyPr/>
                    <a:lstStyle/>
                    <a:p>
                      <a:pPr algn="just">
                        <a:spcAft>
                          <a:spcPts val="0"/>
                        </a:spcAft>
                        <a:tabLst>
                          <a:tab pos="2110105" algn="l"/>
                        </a:tabLst>
                      </a:pP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(4) Rón rén, chị Dậu bưng một bát cháo lớn đến chỗ chồng nằm.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tabLst>
                          <a:tab pos="2110105" algn="l"/>
                        </a:tabLs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2110105" algn="l"/>
                        </a:tabLst>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4512072"/>
                  </a:ext>
                </a:extLst>
              </a:tr>
            </a:tbl>
          </a:graphicData>
        </a:graphic>
      </p:graphicFrame>
    </p:spTree>
    <p:extLst>
      <p:ext uri="{BB962C8B-B14F-4D97-AF65-F5344CB8AC3E}">
        <p14:creationId xmlns:p14="http://schemas.microsoft.com/office/powerpoint/2010/main" val="36516497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4" name="Rectangle 3"/>
          <p:cNvSpPr/>
          <p:nvPr/>
        </p:nvSpPr>
        <p:spPr>
          <a:xfrm>
            <a:off x="2576440" y="86508"/>
            <a:ext cx="700101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THỰC HÀNH TIẾNG VIỆT: </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TRẠNG NGỮ</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4288640" y="667973"/>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Hình thành kiến thức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p:cNvSpPr/>
          <p:nvPr/>
        </p:nvSpPr>
        <p:spPr>
          <a:xfrm>
            <a:off x="507555" y="1132948"/>
            <a:ext cx="6096000" cy="52322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1.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Xét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ví</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dụ</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0" name="Table 9"/>
          <p:cNvGraphicFramePr>
            <a:graphicFrameLocks noGrp="1"/>
          </p:cNvGraphicFramePr>
          <p:nvPr>
            <p:extLst>
              <p:ext uri="{D42A27DB-BD31-4B8C-83A1-F6EECF244321}">
                <p14:modId xmlns:p14="http://schemas.microsoft.com/office/powerpoint/2010/main" val="20061904"/>
              </p:ext>
            </p:extLst>
          </p:nvPr>
        </p:nvGraphicFramePr>
        <p:xfrm>
          <a:off x="698499" y="1737530"/>
          <a:ext cx="10782299" cy="4389120"/>
        </p:xfrm>
        <a:graphic>
          <a:graphicData uri="http://schemas.openxmlformats.org/drawingml/2006/table">
            <a:tbl>
              <a:tblPr firstRow="1" firstCol="1" lastRow="1" lastCol="1" bandRow="1" bandCol="1"/>
              <a:tblGrid>
                <a:gridCol w="4667865">
                  <a:extLst>
                    <a:ext uri="{9D8B030D-6E8A-4147-A177-3AD203B41FA5}">
                      <a16:colId xmlns:a16="http://schemas.microsoft.com/office/drawing/2014/main" val="2962022869"/>
                    </a:ext>
                  </a:extLst>
                </a:gridCol>
                <a:gridCol w="2050025">
                  <a:extLst>
                    <a:ext uri="{9D8B030D-6E8A-4147-A177-3AD203B41FA5}">
                      <a16:colId xmlns:a16="http://schemas.microsoft.com/office/drawing/2014/main" val="3608087592"/>
                    </a:ext>
                  </a:extLst>
                </a:gridCol>
                <a:gridCol w="1755058">
                  <a:extLst>
                    <a:ext uri="{9D8B030D-6E8A-4147-A177-3AD203B41FA5}">
                      <a16:colId xmlns:a16="http://schemas.microsoft.com/office/drawing/2014/main" val="1992198767"/>
                    </a:ext>
                  </a:extLst>
                </a:gridCol>
                <a:gridCol w="2309351">
                  <a:extLst>
                    <a:ext uri="{9D8B030D-6E8A-4147-A177-3AD203B41FA5}">
                      <a16:colId xmlns:a16="http://schemas.microsoft.com/office/drawing/2014/main" val="2449242839"/>
                    </a:ext>
                  </a:extLst>
                </a:gridCol>
              </a:tblGrid>
              <a:tr h="0">
                <a:tc>
                  <a:txBody>
                    <a:bodyPr/>
                    <a:lstStyle/>
                    <a:p>
                      <a:pPr algn="ctr">
                        <a:spcAft>
                          <a:spcPts val="0"/>
                        </a:spcAft>
                        <a:tabLst>
                          <a:tab pos="2110105" algn="l"/>
                        </a:tabLs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Ví dụ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110105" algn="l"/>
                        </a:tabLs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Trạng ngữ</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110105" algn="l"/>
                        </a:tabLs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Vị trí</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110105" algn="l"/>
                        </a:tabLs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Chức năng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030716"/>
                  </a:ext>
                </a:extLst>
              </a:tr>
              <a:tr h="0">
                <a:tc>
                  <a:txBody>
                    <a:bodyPr/>
                    <a:lstStyle/>
                    <a:p>
                      <a:pPr algn="just">
                        <a:spcAft>
                          <a:spcPts val="0"/>
                        </a:spcAft>
                        <a:tabLst>
                          <a:tab pos="2110105" algn="l"/>
                        </a:tabLst>
                      </a:pP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(1) Để trở thành học sinh giỏi, em cần phải không ngừng cố găng tự học.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 Để trở thành học sinh giỏi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đầu câu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chỉ mục đích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7046051"/>
                  </a:ext>
                </a:extLst>
              </a:tr>
              <a:tr h="0">
                <a:tc>
                  <a:txBody>
                    <a:bodyPr/>
                    <a:lstStyle/>
                    <a:p>
                      <a:pPr algn="just">
                        <a:spcAft>
                          <a:spcPts val="0"/>
                        </a:spcAft>
                        <a:tabLst>
                          <a:tab pos="2110105" algn="l"/>
                        </a:tabLst>
                      </a:pP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(2) Nhiều người thường cãi nhau chỉ vì những bất đồng nhỏ.</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vì những bất đồng nhỏ</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cuối câu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chỉ nguyên nhân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2391948"/>
                  </a:ext>
                </a:extLst>
              </a:tr>
              <a:tr h="0">
                <a:tc>
                  <a:txBody>
                    <a:bodyPr/>
                    <a:lstStyle/>
                    <a:p>
                      <a:pPr algn="just">
                        <a:spcAft>
                          <a:spcPts val="0"/>
                        </a:spcAft>
                        <a:tabLst>
                          <a:tab pos="2110105" algn="l"/>
                        </a:tabLst>
                      </a:pP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(3) Vì lẽ đó, xưa nay, không ít người tự vượt kên chính mình nhờ noi gương những cá nhân xuất chúng.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lẽ</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đó</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2110105" algn="l"/>
                        </a:tabLst>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xưa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nay</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 chỉ nguyên nhân, liên kết với câu trước đó</a:t>
                      </a:r>
                    </a:p>
                    <a:p>
                      <a:pPr algn="just">
                        <a:spcAft>
                          <a:spcPts val="0"/>
                        </a:spcAft>
                        <a:tabLst>
                          <a:tab pos="2110105" algn="l"/>
                        </a:tabLs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 chỉ thời gian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5276906"/>
                  </a:ext>
                </a:extLst>
              </a:tr>
              <a:tr h="0">
                <a:tc>
                  <a:txBody>
                    <a:bodyPr/>
                    <a:lstStyle/>
                    <a:p>
                      <a:pPr algn="just">
                        <a:spcAft>
                          <a:spcPts val="0"/>
                        </a:spcAft>
                        <a:tabLst>
                          <a:tab pos="2110105" algn="l"/>
                        </a:tabLst>
                      </a:pP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(4) Rón rén, chị Dậu bưng một bát cháo lớn đến chỗ chồng nằm.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Rón rén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Đầu câu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1617603"/>
                  </a:ext>
                </a:extLst>
              </a:tr>
            </a:tbl>
          </a:graphicData>
        </a:graphic>
      </p:graphicFrame>
    </p:spTree>
    <p:extLst>
      <p:ext uri="{BB962C8B-B14F-4D97-AF65-F5344CB8AC3E}">
        <p14:creationId xmlns:p14="http://schemas.microsoft.com/office/powerpoint/2010/main" val="158803570"/>
      </p:ext>
    </p:extLst>
  </p:cSld>
  <p:clrMapOvr>
    <a:masterClrMapping/>
  </p:clrMapOvr>
  <p:transition>
    <p:fade/>
  </p:transition>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2085</TotalTime>
  <Words>1435</Words>
  <Application>Microsoft Office PowerPoint</Application>
  <PresentationFormat>Widescreen</PresentationFormat>
  <Paragraphs>157</Paragraphs>
  <Slides>16</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16</vt:i4>
      </vt:variant>
    </vt:vector>
  </HeadingPairs>
  <TitlesOfParts>
    <vt:vector size="27" baseType="lpstr">
      <vt:lpstr>Arial</vt:lpstr>
      <vt:lpstr>Calibri</vt:lpstr>
      <vt:lpstr>Calibri Light</vt:lpstr>
      <vt:lpstr>Fraunces</vt:lpstr>
      <vt:lpstr>Garamond</vt:lpstr>
      <vt:lpstr>Lucida Handwriting</vt:lpstr>
      <vt:lpstr>Tahoma</vt:lpstr>
      <vt:lpstr>Times New Roman</vt:lpstr>
      <vt:lpstr>Office Theme</vt:lpstr>
      <vt:lpstr>Organic</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LY TRAN</dc:creator>
  <dc:description>9Slide.vn</dc:description>
  <cp:lastModifiedBy>9Slide</cp:lastModifiedBy>
  <cp:revision>106</cp:revision>
  <dcterms:created xsi:type="dcterms:W3CDTF">2021-09-08T13:36:36Z</dcterms:created>
  <dcterms:modified xsi:type="dcterms:W3CDTF">2023-04-11T18:46:58Z</dcterms:modified>
  <cp:category>9Slide.vn</cp:category>
</cp:coreProperties>
</file>