
<file path=[Content_Types].xml><?xml version="1.0" encoding="utf-8"?>
<Types xmlns="http://schemas.openxmlformats.org/package/2006/content-types">
  <Default Extension="xml" ContentType="application/xml"/>
  <Default Extension="svg" ContentType="image/svg+xml"/>
  <Default Extension="jpeg" ContentType="image/jpeg"/>
  <Default Extension="mp3" ContentType="audi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5" r:id="rId2"/>
    <p:sldId id="276" r:id="rId3"/>
    <p:sldId id="256" r:id="rId4"/>
    <p:sldId id="267" r:id="rId5"/>
    <p:sldId id="257" r:id="rId6"/>
    <p:sldId id="258" r:id="rId7"/>
    <p:sldId id="259" r:id="rId8"/>
    <p:sldId id="260" r:id="rId9"/>
    <p:sldId id="262" r:id="rId10"/>
    <p:sldId id="265" r:id="rId11"/>
    <p:sldId id="292" r:id="rId12"/>
    <p:sldId id="263" r:id="rId13"/>
    <p:sldId id="264" r:id="rId14"/>
    <p:sldId id="279" r:id="rId15"/>
    <p:sldId id="261" r:id="rId16"/>
    <p:sldId id="293" r:id="rId17"/>
    <p:sldId id="294" r:id="rId18"/>
    <p:sldId id="270" r:id="rId19"/>
    <p:sldId id="290" r:id="rId20"/>
    <p:sldId id="281" r:id="rId21"/>
    <p:sldId id="295" r:id="rId22"/>
    <p:sldId id="296" r:id="rId23"/>
    <p:sldId id="291" r:id="rId24"/>
    <p:sldId id="289" r:id="rId25"/>
    <p:sldId id="271" r:id="rId26"/>
    <p:sldId id="288" r:id="rId27"/>
    <p:sldId id="277" r:id="rId2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927C"/>
    <a:srgbClr val="FFFAF6"/>
    <a:srgbClr val="22423D"/>
    <a:srgbClr val="35A072"/>
    <a:srgbClr val="D7AE9D"/>
    <a:srgbClr val="EAD3CA"/>
    <a:srgbClr val="DDB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186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15/10/23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4" Type="http://schemas.openxmlformats.org/officeDocument/2006/relationships/image" Target="../media/image2.png"/><Relationship Id="rId5" Type="http://schemas.openxmlformats.org/officeDocument/2006/relationships/image" Target="../media/image4.sv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4" Type="http://schemas.openxmlformats.org/officeDocument/2006/relationships/image" Target="../media/image18.png"/><Relationship Id="rId5" Type="http://schemas.openxmlformats.org/officeDocument/2006/relationships/image" Target="../media/image28.svg"/><Relationship Id="rId6"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4" Type="http://schemas.openxmlformats.org/officeDocument/2006/relationships/image" Target="../media/image3.png"/><Relationship Id="rId5" Type="http://schemas.openxmlformats.org/officeDocument/2006/relationships/image" Target="../media/image6.sv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1.svg"/><Relationship Id="rId4" Type="http://schemas.openxmlformats.org/officeDocument/2006/relationships/image" Target="../media/image7.png"/><Relationship Id="rId5" Type="http://schemas.openxmlformats.org/officeDocument/2006/relationships/image" Target="../media/image14.svg"/><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4" Type="http://schemas.openxmlformats.org/officeDocument/2006/relationships/image" Target="../media/image21.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4" Type="http://schemas.openxmlformats.org/officeDocument/2006/relationships/image" Target="../media/image3.png"/><Relationship Id="rId5" Type="http://schemas.openxmlformats.org/officeDocument/2006/relationships/image" Target="../media/image6.sv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4.svg"/><Relationship Id="rId4" Type="http://schemas.openxmlformats.org/officeDocument/2006/relationships/image" Target="../media/image23.png"/><Relationship Id="rId5" Type="http://schemas.openxmlformats.org/officeDocument/2006/relationships/image" Target="../media/image36.svg"/><Relationship Id="rId6"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tailieugiaovien.edu.vn/lesson/powerpoint-van-8-canh-die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4" Type="http://schemas.openxmlformats.org/officeDocument/2006/relationships/image" Target="../media/image26.png"/><Relationship Id="rId5" Type="http://schemas.openxmlformats.org/officeDocument/2006/relationships/image" Target="../media/image40.sv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media" Target="../media/media2.mp3"/><Relationship Id="rId4" Type="http://schemas.openxmlformats.org/officeDocument/2006/relationships/audio" Target="../media/media2.mp3"/><Relationship Id="rId5" Type="http://schemas.openxmlformats.org/officeDocument/2006/relationships/slideLayout" Target="../slideLayouts/slideLayout7.xml"/><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47.svg"/><Relationship Id="rId10" Type="http://schemas.openxmlformats.org/officeDocument/2006/relationships/image" Target="../media/image33.png"/><Relationship Id="rId11" Type="http://schemas.openxmlformats.org/officeDocument/2006/relationships/image" Target="../media/image49.svg"/><Relationship Id="rId1" Type="http://schemas.microsoft.com/office/2007/relationships/media" Target="../media/media1.mp3"/><Relationship Id="rId2" Type="http://schemas.openxmlformats.org/officeDocument/2006/relationships/audio" Target="../media/media1.mp3"/></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tailieugiaovien.edu.vn/lesson/powerpoint-van-8-canh-die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4"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1.svg"/><Relationship Id="rId4" Type="http://schemas.openxmlformats.org/officeDocument/2006/relationships/image" Target="../media/image26.png"/><Relationship Id="rId5" Type="http://schemas.openxmlformats.org/officeDocument/2006/relationships/image" Target="../media/image40.sv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6.sv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4" Type="http://schemas.openxmlformats.org/officeDocument/2006/relationships/image" Target="../media/image2.png"/><Relationship Id="rId5" Type="http://schemas.openxmlformats.org/officeDocument/2006/relationships/image" Target="../media/image4.sv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svg"/><Relationship Id="rId5" Type="http://schemas.openxmlformats.org/officeDocument/2006/relationships/image" Target="../media/image2.png"/><Relationship Id="rId6" Type="http://schemas.openxmlformats.org/officeDocument/2006/relationships/image" Target="../media/image4.sv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4" Type="http://schemas.openxmlformats.org/officeDocument/2006/relationships/image" Target="../media/image3.png"/><Relationship Id="rId5" Type="http://schemas.openxmlformats.org/officeDocument/2006/relationships/image" Target="../media/image6.sv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4" Type="http://schemas.openxmlformats.org/officeDocument/2006/relationships/image" Target="../media/image8.png"/><Relationship Id="rId5" Type="http://schemas.openxmlformats.org/officeDocument/2006/relationships/image" Target="../media/image16.sv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4" Type="http://schemas.openxmlformats.org/officeDocument/2006/relationships/image" Target="../media/image3.png"/><Relationship Id="rId5" Type="http://schemas.openxmlformats.org/officeDocument/2006/relationships/image" Target="../media/image6.svg"/><Relationship Id="rId6"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4" Type="http://schemas.openxmlformats.org/officeDocument/2006/relationships/image" Target="../media/image3.png"/><Relationship Id="rId5" Type="http://schemas.openxmlformats.org/officeDocument/2006/relationships/image" Target="../media/image6.svg"/><Relationship Id="rId6"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4" Type="http://schemas.openxmlformats.org/officeDocument/2006/relationships/image" Target="../media/image16.png"/><Relationship Id="rId5" Type="http://schemas.openxmlformats.org/officeDocument/2006/relationships/image" Target="../media/image25.svg"/><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562172" y="-668293"/>
            <a:ext cx="2446436" cy="4114800"/>
          </a:xfrm>
          <a:custGeom>
            <a:avLst/>
            <a:gdLst/>
            <a:ahLst/>
            <a:cxnLst/>
            <a:rect l="l" t="t" r="r" b="b"/>
            <a:pathLst>
              <a:path w="2446436" h="4114800">
                <a:moveTo>
                  <a:pt x="0" y="0"/>
                </a:moveTo>
                <a:lnTo>
                  <a:pt x="2446436" y="0"/>
                </a:lnTo>
                <a:lnTo>
                  <a:pt x="2446436"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15864009" y="6950278"/>
            <a:ext cx="2423991" cy="4114800"/>
          </a:xfrm>
          <a:custGeom>
            <a:avLst/>
            <a:gdLst/>
            <a:ahLst/>
            <a:cxnLst/>
            <a:rect l="l" t="t" r="r" b="b"/>
            <a:pathLst>
              <a:path w="2423991" h="4114800">
                <a:moveTo>
                  <a:pt x="0" y="0"/>
                </a:moveTo>
                <a:lnTo>
                  <a:pt x="2423991" y="0"/>
                </a:lnTo>
                <a:lnTo>
                  <a:pt x="2423991"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5" name="TextBox 4"/>
          <p:cNvSpPr txBox="1"/>
          <p:nvPr/>
        </p:nvSpPr>
        <p:spPr>
          <a:xfrm>
            <a:off x="1219200" y="3009900"/>
            <a:ext cx="16422392" cy="3557512"/>
          </a:xfrm>
          <a:prstGeom prst="rect">
            <a:avLst/>
          </a:prstGeom>
          <a:noFill/>
        </p:spPr>
        <p:txBody>
          <a:bodyPr wrap="square" rtlCol="0">
            <a:spAutoFit/>
          </a:bodyPr>
          <a:lstStyle/>
          <a:p>
            <a:pPr algn="ctr">
              <a:lnSpc>
                <a:spcPct val="150000"/>
              </a:lnSpc>
            </a:pPr>
            <a:r>
              <a:rPr lang="en-US" sz="8000" b="1" dirty="0">
                <a:solidFill>
                  <a:srgbClr val="35A072"/>
                </a:solidFill>
                <a:latin typeface="Arial" panose="020B0604020202020204" pitchFamily="34" charset="0"/>
                <a:cs typeface="Arial" panose="020B0604020202020204" pitchFamily="34" charset="0"/>
              </a:rPr>
              <a:t>VUI MỪNG CHÀO ĐÓN CÁC EM TỚI BUỔI HỌC NGÀY HÔM NAY!</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rot="10560813">
            <a:off x="14799103" y="-1300480"/>
            <a:ext cx="4813501" cy="5492584"/>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0" y="6172200"/>
            <a:ext cx="1803031" cy="4114800"/>
          </a:xfrm>
          <a:custGeom>
            <a:avLst/>
            <a:gdLst/>
            <a:ahLst/>
            <a:cxnLst/>
            <a:rect l="l" t="t" r="r" b="b"/>
            <a:pathLst>
              <a:path w="1803031" h="4114800">
                <a:moveTo>
                  <a:pt x="0" y="0"/>
                </a:moveTo>
                <a:lnTo>
                  <a:pt x="1803030" y="0"/>
                </a:lnTo>
                <a:lnTo>
                  <a:pt x="180303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4" name="TextBox 3"/>
          <p:cNvSpPr txBox="1"/>
          <p:nvPr/>
        </p:nvSpPr>
        <p:spPr>
          <a:xfrm>
            <a:off x="5562600" y="647700"/>
            <a:ext cx="7010400" cy="1063433"/>
          </a:xfrm>
          <a:prstGeom prst="rect">
            <a:avLst/>
          </a:prstGeom>
          <a:noFill/>
        </p:spPr>
        <p:txBody>
          <a:bodyPr wrap="square" rtlCol="0">
            <a:spAutoFit/>
          </a:bodyPr>
          <a:lstStyle/>
          <a:p>
            <a:pPr algn="just">
              <a:lnSpc>
                <a:spcPct val="150000"/>
              </a:lnSpc>
            </a:pPr>
            <a:r>
              <a:rPr lang="en-US" sz="4800" b="1" dirty="0">
                <a:solidFill>
                  <a:srgbClr val="CA927C"/>
                </a:solidFill>
                <a:latin typeface="Arial" panose="020B0604020202020204" pitchFamily="34" charset="0"/>
                <a:cs typeface="Arial" panose="020B0604020202020204" pitchFamily="34" charset="0"/>
              </a:rPr>
              <a:t>a. </a:t>
            </a:r>
            <a:r>
              <a:rPr lang="vi-VN" sz="4800" b="1" dirty="0">
                <a:solidFill>
                  <a:srgbClr val="CA927C"/>
                </a:solidFill>
                <a:cs typeface="Arial" panose="020B0604020202020204" pitchFamily="34" charset="0"/>
              </a:rPr>
              <a:t>Đặc điểm về thể thơ</a:t>
            </a:r>
            <a:endParaRPr lang="en-US" sz="4800" b="1" dirty="0">
              <a:solidFill>
                <a:srgbClr val="CA927C"/>
              </a:solidFill>
              <a:latin typeface="Arial" panose="020B0604020202020204" pitchFamily="34" charset="0"/>
              <a:cs typeface="Arial" panose="020B0604020202020204" pitchFamily="34" charset="0"/>
            </a:endParaRPr>
          </a:p>
        </p:txBody>
      </p:sp>
      <p:sp>
        <p:nvSpPr>
          <p:cNvPr id="5" name="Rounded Rectangle 4"/>
          <p:cNvSpPr/>
          <p:nvPr/>
        </p:nvSpPr>
        <p:spPr>
          <a:xfrm>
            <a:off x="4495800" y="2414988"/>
            <a:ext cx="8763000" cy="3991227"/>
          </a:xfrm>
          <a:prstGeom prst="roundRect">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lgn="just">
              <a:lnSpc>
                <a:spcPct val="150000"/>
              </a:lnSpc>
            </a:pPr>
            <a:r>
              <a:rPr lang="en-US" sz="4000" i="1" dirty="0">
                <a:solidFill>
                  <a:sysClr val="windowText" lastClr="000000"/>
                </a:solidFill>
                <a:latin typeface="Arial" panose="020B0604020202020204" pitchFamily="34" charset="0"/>
                <a:cs typeface="Arial" panose="020B0604020202020204" pitchFamily="34" charset="0"/>
              </a:rPr>
              <a:t>Nếu mai em về Chiêm Hóa </a:t>
            </a:r>
          </a:p>
          <a:p>
            <a:pPr marL="914400" algn="just">
              <a:lnSpc>
                <a:spcPct val="150000"/>
              </a:lnSpc>
            </a:pPr>
            <a:r>
              <a:rPr lang="en-US" sz="4000" i="1" dirty="0">
                <a:solidFill>
                  <a:sysClr val="windowText" lastClr="000000"/>
                </a:solidFill>
                <a:latin typeface="Arial" panose="020B0604020202020204" pitchFamily="34" charset="0"/>
                <a:cs typeface="Arial" panose="020B0604020202020204" pitchFamily="34" charset="0"/>
              </a:rPr>
              <a:t>Cho ta gửi nỗi nhớ cùng</a:t>
            </a:r>
          </a:p>
          <a:p>
            <a:pPr marL="914400" algn="just">
              <a:lnSpc>
                <a:spcPct val="150000"/>
              </a:lnSpc>
            </a:pPr>
            <a:r>
              <a:rPr lang="en-US" sz="4000" i="1" dirty="0">
                <a:solidFill>
                  <a:sysClr val="windowText" lastClr="000000"/>
                </a:solidFill>
                <a:latin typeface="Arial" panose="020B0604020202020204" pitchFamily="34" charset="0"/>
                <a:cs typeface="Arial" panose="020B0604020202020204" pitchFamily="34" charset="0"/>
              </a:rPr>
              <a:t>Tháng Giêng mưa tơ rét lộc</a:t>
            </a:r>
          </a:p>
          <a:p>
            <a:pPr marL="914400" algn="just">
              <a:lnSpc>
                <a:spcPct val="150000"/>
              </a:lnSpc>
            </a:pPr>
            <a:r>
              <a:rPr lang="en-US" sz="4000" i="1" dirty="0">
                <a:solidFill>
                  <a:sysClr val="windowText" lastClr="000000"/>
                </a:solidFill>
                <a:latin typeface="Arial" panose="020B0604020202020204" pitchFamily="34" charset="0"/>
                <a:cs typeface="Arial" panose="020B0604020202020204" pitchFamily="34" charset="0"/>
              </a:rPr>
              <a:t>Em về vừa kịp mùa măng.</a:t>
            </a:r>
            <a:endParaRPr lang="vi-VN" sz="4000" i="1" dirty="0">
              <a:solidFill>
                <a:sysClr val="windowText" lastClr="000000"/>
              </a:solidFill>
              <a:latin typeface="Arial" panose="020B0604020202020204" pitchFamily="34" charset="0"/>
              <a:cs typeface="Arial" panose="020B0604020202020204" pitchFamily="34" charset="0"/>
            </a:endParaRPr>
          </a:p>
        </p:txBody>
      </p:sp>
      <p:sp>
        <p:nvSpPr>
          <p:cNvPr id="6" name="TextBox 5"/>
          <p:cNvSpPr txBox="1"/>
          <p:nvPr/>
        </p:nvSpPr>
        <p:spPr>
          <a:xfrm>
            <a:off x="877864" y="2253112"/>
            <a:ext cx="3157378" cy="1938992"/>
          </a:xfrm>
          <a:prstGeom prst="rect">
            <a:avLst/>
          </a:prstGeom>
          <a:noFill/>
        </p:spPr>
        <p:txBody>
          <a:bodyPr wrap="square" rtlCol="0">
            <a:spAutoFit/>
          </a:bodyPr>
          <a:lstStyle/>
          <a:p>
            <a:pPr algn="just">
              <a:lnSpc>
                <a:spcPct val="150000"/>
              </a:lnSpc>
            </a:pPr>
            <a:r>
              <a:rPr lang="vi-VN" sz="4000" dirty="0">
                <a:cs typeface="Arial" panose="020B0604020202020204" pitchFamily="34" charset="0"/>
              </a:rPr>
              <a:t>Mỗi dòng có </a:t>
            </a:r>
            <a:r>
              <a:rPr lang="en-US" sz="4000" dirty="0">
                <a:latin typeface="Arial" panose="020B0604020202020204" pitchFamily="34" charset="0"/>
                <a:cs typeface="Arial" panose="020B0604020202020204" pitchFamily="34" charset="0"/>
              </a:rPr>
              <a:t>sáu</a:t>
            </a:r>
            <a:r>
              <a:rPr lang="vi-VN" sz="4000" dirty="0">
                <a:cs typeface="Arial" panose="020B0604020202020204" pitchFamily="34" charset="0"/>
              </a:rPr>
              <a:t> chữ</a:t>
            </a:r>
          </a:p>
        </p:txBody>
      </p:sp>
      <p:sp>
        <p:nvSpPr>
          <p:cNvPr id="7" name="TextBox 6"/>
          <p:cNvSpPr txBox="1"/>
          <p:nvPr/>
        </p:nvSpPr>
        <p:spPr>
          <a:xfrm>
            <a:off x="1019075" y="6734132"/>
            <a:ext cx="8784143" cy="2862322"/>
          </a:xfrm>
          <a:prstGeom prst="rect">
            <a:avLst/>
          </a:prstGeom>
          <a:noFill/>
        </p:spPr>
        <p:txBody>
          <a:bodyPr wrap="square" rtlCol="0">
            <a:spAutoFit/>
          </a:bodyPr>
          <a:lstStyle/>
          <a:p>
            <a:pPr algn="just">
              <a:lnSpc>
                <a:spcPct val="150000"/>
              </a:lnSpc>
            </a:pPr>
            <a:r>
              <a:rPr lang="vi-VN" sz="4000" dirty="0">
                <a:cs typeface="Arial" panose="020B0604020202020204" pitchFamily="34" charset="0"/>
              </a:rPr>
              <a:t>Ngắt nhịp: 2/2/2, 2/4, 4/2</a:t>
            </a:r>
            <a:endParaRPr lang="en-US" sz="4000" dirty="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Đ</a:t>
            </a:r>
            <a:r>
              <a:rPr lang="vi-VN" sz="4000" dirty="0">
                <a:cs typeface="Arial" panose="020B0604020202020204" pitchFamily="34" charset="0"/>
              </a:rPr>
              <a:t>a dạng</a:t>
            </a:r>
            <a:r>
              <a:rPr lang="en-US" sz="4000" dirty="0">
                <a:latin typeface="Arial" panose="020B0604020202020204" pitchFamily="34" charset="0"/>
                <a:cs typeface="Arial" panose="020B0604020202020204" pitchFamily="34" charset="0"/>
              </a:rPr>
              <a:t>,</a:t>
            </a:r>
            <a:r>
              <a:rPr lang="en-US" sz="4000" dirty="0">
                <a:cs typeface="Arial" panose="020B0604020202020204" pitchFamily="34" charset="0"/>
              </a:rPr>
              <a:t> </a:t>
            </a:r>
            <a:r>
              <a:rPr lang="vi-VN" sz="4000" dirty="0">
                <a:cs typeface="Arial" panose="020B0604020202020204" pitchFamily="34" charset="0"/>
              </a:rPr>
              <a:t>nhịp nhàng, phù hợp với tâm trạng của chủ thể trữ tình</a:t>
            </a:r>
          </a:p>
        </p:txBody>
      </p:sp>
      <p:sp>
        <p:nvSpPr>
          <p:cNvPr id="8" name="TextBox 7"/>
          <p:cNvSpPr txBox="1"/>
          <p:nvPr/>
        </p:nvSpPr>
        <p:spPr>
          <a:xfrm>
            <a:off x="10896600" y="6935226"/>
            <a:ext cx="6755893" cy="2862322"/>
          </a:xfrm>
          <a:prstGeom prst="rect">
            <a:avLst/>
          </a:prstGeom>
          <a:noFill/>
        </p:spPr>
        <p:txBody>
          <a:bodyPr wrap="square" rtlCol="0">
            <a:spAutoFit/>
          </a:bodyPr>
          <a:lstStyle/>
          <a:p>
            <a:pPr algn="just">
              <a:lnSpc>
                <a:spcPct val="150000"/>
              </a:lnSpc>
            </a:pPr>
            <a:r>
              <a:rPr lang="vi-VN" sz="4000" dirty="0">
                <a:cs typeface="Arial" panose="020B0604020202020204" pitchFamily="34" charset="0"/>
              </a:rPr>
              <a:t>Gieo vần: vần chân liền và vần chân cách</a:t>
            </a:r>
            <a:endParaRPr lang="en-US" sz="4000" dirty="0">
              <a:cs typeface="Arial" panose="020B0604020202020204" pitchFamily="34" charset="0"/>
            </a:endParaRPr>
          </a:p>
          <a:p>
            <a:pPr marL="571500" indent="-571500" algn="just">
              <a:lnSpc>
                <a:spcPct val="150000"/>
              </a:lnSpc>
              <a:buFont typeface="Symbol" panose="05050102010706020507" pitchFamily="18" charset="2"/>
              <a:buChar char="®"/>
            </a:pPr>
            <a:r>
              <a:rPr lang="vi-VN" sz="4000" dirty="0">
                <a:cs typeface="Arial" panose="020B0604020202020204" pitchFamily="34" charset="0"/>
              </a:rPr>
              <a:t> Tạo nhạc tính cho bài thơ</a:t>
            </a:r>
          </a:p>
        </p:txBody>
      </p:sp>
      <p:pic>
        <p:nvPicPr>
          <p:cNvPr id="9" name="Picture 8"/>
          <p:cNvPicPr>
            <a:picLocks noChangeAspect="1"/>
          </p:cNvPicPr>
          <p:nvPr/>
        </p:nvPicPr>
        <p:blipFill>
          <a:blip r:embed="rId6"/>
          <a:stretch>
            <a:fillRect/>
          </a:stretch>
        </p:blipFill>
        <p:spPr>
          <a:xfrm rot="20131736" flipV="1">
            <a:off x="3038897" y="3458064"/>
            <a:ext cx="1843420" cy="1026534"/>
          </a:xfrm>
          <a:prstGeom prst="rect">
            <a:avLst/>
          </a:prstGeom>
        </p:spPr>
      </p:pic>
      <p:pic>
        <p:nvPicPr>
          <p:cNvPr id="10" name="Picture 9"/>
          <p:cNvPicPr>
            <a:picLocks noChangeAspect="1"/>
          </p:cNvPicPr>
          <p:nvPr/>
        </p:nvPicPr>
        <p:blipFill>
          <a:blip r:embed="rId6"/>
          <a:stretch>
            <a:fillRect/>
          </a:stretch>
        </p:blipFill>
        <p:spPr>
          <a:xfrm>
            <a:off x="3448970" y="5495154"/>
            <a:ext cx="1606331" cy="1187083"/>
          </a:xfrm>
          <a:prstGeom prst="rect">
            <a:avLst/>
          </a:prstGeom>
        </p:spPr>
      </p:pic>
      <p:pic>
        <p:nvPicPr>
          <p:cNvPr id="11" name="Picture 10"/>
          <p:cNvPicPr>
            <a:picLocks noChangeAspect="1"/>
          </p:cNvPicPr>
          <p:nvPr/>
        </p:nvPicPr>
        <p:blipFill>
          <a:blip r:embed="rId6"/>
          <a:stretch>
            <a:fillRect/>
          </a:stretch>
        </p:blipFill>
        <p:spPr>
          <a:xfrm rot="12164848" flipV="1">
            <a:off x="12398240" y="5989805"/>
            <a:ext cx="1660307" cy="957112"/>
          </a:xfrm>
          <a:prstGeom prst="rect">
            <a:avLst/>
          </a:prstGeom>
        </p:spPr>
      </p:pic>
      <p:cxnSp>
        <p:nvCxnSpPr>
          <p:cNvPr id="12" name="Straight Connector 11"/>
          <p:cNvCxnSpPr/>
          <p:nvPr/>
        </p:nvCxnSpPr>
        <p:spPr>
          <a:xfrm flipH="1">
            <a:off x="8610600" y="4410601"/>
            <a:ext cx="152400" cy="92860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0439400" y="4400291"/>
            <a:ext cx="152400" cy="92860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162800" y="5352104"/>
            <a:ext cx="152400" cy="92860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128654" y="2658063"/>
            <a:ext cx="152400" cy="92860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6" presetClass="entr" presetSubtype="2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16" presetClass="entr" presetSubtype="21"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16" presetClass="entr" presetSubtype="2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232469" y="-1406956"/>
            <a:ext cx="4813501" cy="5492584"/>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14714339" y="7024473"/>
            <a:ext cx="3573661" cy="3262527"/>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4" name="Rounded Rectangle 3"/>
          <p:cNvSpPr/>
          <p:nvPr/>
        </p:nvSpPr>
        <p:spPr>
          <a:xfrm>
            <a:off x="5181600" y="503940"/>
            <a:ext cx="8458200"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dirty="0">
                <a:solidFill>
                  <a:srgbClr val="CA927C"/>
                </a:solidFill>
                <a:latin typeface="Arial" panose="020B0604020202020204" pitchFamily="34" charset="0"/>
                <a:cs typeface="Arial" panose="020B0604020202020204" pitchFamily="34" charset="0"/>
              </a:rPr>
              <a:t>b. </a:t>
            </a:r>
            <a:r>
              <a:rPr lang="vi-VN" sz="4800" b="1" dirty="0">
                <a:solidFill>
                  <a:srgbClr val="CA927C"/>
                </a:solidFill>
                <a:latin typeface="Arial" panose="020B0604020202020204" pitchFamily="34" charset="0"/>
                <a:cs typeface="Arial" panose="020B0604020202020204" pitchFamily="34" charset="0"/>
              </a:rPr>
              <a:t>Bố cục, mạch cảm xúc</a:t>
            </a:r>
            <a:endParaRPr lang="en-US" sz="4800" b="1" dirty="0">
              <a:solidFill>
                <a:srgbClr val="CA927C"/>
              </a:solidFill>
              <a:latin typeface="Arial" panose="020B0604020202020204" pitchFamily="34" charset="0"/>
              <a:cs typeface="Arial" panose="020B0604020202020204" pitchFamily="34" charset="0"/>
            </a:endParaRPr>
          </a:p>
        </p:txBody>
      </p:sp>
      <p:sp>
        <p:nvSpPr>
          <p:cNvPr id="5" name="Rounded Rectangle 4"/>
          <p:cNvSpPr/>
          <p:nvPr/>
        </p:nvSpPr>
        <p:spPr>
          <a:xfrm>
            <a:off x="228601" y="4114215"/>
            <a:ext cx="2405306" cy="3085030"/>
          </a:xfrm>
          <a:prstGeom prst="roundRect">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ysClr val="windowText" lastClr="000000"/>
                </a:solidFill>
                <a:latin typeface="Arial" panose="020B0604020202020204" pitchFamily="34" charset="0"/>
                <a:cs typeface="Arial" panose="020B0604020202020204" pitchFamily="34" charset="0"/>
              </a:rPr>
              <a:t>Bố cục</a:t>
            </a:r>
            <a:endParaRPr lang="vi-VN" sz="4000" b="1" dirty="0">
              <a:solidFill>
                <a:sysClr val="windowText" lastClr="000000"/>
              </a:solidFill>
              <a:latin typeface="Arial" panose="020B0604020202020204" pitchFamily="34" charset="0"/>
              <a:cs typeface="Arial" panose="020B0604020202020204" pitchFamily="34" charset="0"/>
            </a:endParaRPr>
          </a:p>
        </p:txBody>
      </p:sp>
      <p:sp>
        <p:nvSpPr>
          <p:cNvPr id="6" name="Rounded Rectangle 5"/>
          <p:cNvSpPr/>
          <p:nvPr/>
        </p:nvSpPr>
        <p:spPr>
          <a:xfrm>
            <a:off x="4290191" y="2476500"/>
            <a:ext cx="3487957" cy="2127019"/>
          </a:xfrm>
          <a:prstGeom prst="roundRect">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ysClr val="windowText" lastClr="000000"/>
                </a:solidFill>
                <a:latin typeface="Arial" panose="020B0604020202020204" pitchFamily="34" charset="0"/>
                <a:cs typeface="Arial" panose="020B0604020202020204" pitchFamily="34" charset="0"/>
              </a:rPr>
              <a:t>Hai khổ đầu</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7" name="Rounded Rectangle 6"/>
          <p:cNvSpPr/>
          <p:nvPr/>
        </p:nvSpPr>
        <p:spPr>
          <a:xfrm>
            <a:off x="4199770" y="6859075"/>
            <a:ext cx="3578378" cy="1938707"/>
          </a:xfrm>
          <a:prstGeom prst="roundRect">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ysClr val="windowText" lastClr="000000"/>
                </a:solidFill>
                <a:latin typeface="Arial" panose="020B0604020202020204" pitchFamily="34" charset="0"/>
                <a:cs typeface="Arial" panose="020B0604020202020204" pitchFamily="34" charset="0"/>
              </a:rPr>
              <a:t>Ba khổ cuối</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8" name="Rounded Rectangle 7"/>
          <p:cNvSpPr/>
          <p:nvPr/>
        </p:nvSpPr>
        <p:spPr>
          <a:xfrm>
            <a:off x="8610600" y="2476500"/>
            <a:ext cx="9214386" cy="2127019"/>
          </a:xfrm>
          <a:prstGeom prst="roundRect">
            <a:avLst>
              <a:gd name="adj" fmla="val 7711"/>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ysClr val="windowText" lastClr="000000"/>
                </a:solidFill>
                <a:latin typeface="Arial" panose="020B0604020202020204" pitchFamily="34" charset="0"/>
                <a:cs typeface="Arial" panose="020B0604020202020204" pitchFamily="34" charset="0"/>
              </a:rPr>
              <a:t>Cảm xúc của tác giả về vẻ đẹp của thiên nhiên</a:t>
            </a:r>
          </a:p>
        </p:txBody>
      </p:sp>
      <p:sp>
        <p:nvSpPr>
          <p:cNvPr id="9" name="Rounded Rectangle 8"/>
          <p:cNvSpPr/>
          <p:nvPr/>
        </p:nvSpPr>
        <p:spPr>
          <a:xfrm>
            <a:off x="8551642" y="6859075"/>
            <a:ext cx="9273344" cy="1938708"/>
          </a:xfrm>
          <a:prstGeom prst="roundRect">
            <a:avLst>
              <a:gd name="adj" fmla="val 5953"/>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ysClr val="windowText" lastClr="000000"/>
                </a:solidFill>
                <a:latin typeface="Arial" panose="020B0604020202020204" pitchFamily="34" charset="0"/>
                <a:cs typeface="Arial" panose="020B0604020202020204" pitchFamily="34" charset="0"/>
              </a:rPr>
              <a:t>Cảm nhận của tác giả về con người và các phong tục quê hương</a:t>
            </a:r>
          </a:p>
        </p:txBody>
      </p:sp>
      <p:cxnSp>
        <p:nvCxnSpPr>
          <p:cNvPr id="10" name="Straight Connector 9"/>
          <p:cNvCxnSpPr/>
          <p:nvPr/>
        </p:nvCxnSpPr>
        <p:spPr>
          <a:xfrm>
            <a:off x="7778147" y="7828428"/>
            <a:ext cx="773495" cy="0"/>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78148" y="3536718"/>
            <a:ext cx="773495" cy="0"/>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rot="16200000">
            <a:off x="1263491" y="4907134"/>
            <a:ext cx="4291711" cy="1550880"/>
            <a:chOff x="-1" y="-862189"/>
            <a:chExt cx="18288009" cy="1846285"/>
          </a:xfrm>
        </p:grpSpPr>
        <p:cxnSp>
          <p:nvCxnSpPr>
            <p:cNvPr id="13" name="Straight Connector 12"/>
            <p:cNvCxnSpPr/>
            <p:nvPr/>
          </p:nvCxnSpPr>
          <p:spPr>
            <a:xfrm>
              <a:off x="-1" y="1"/>
              <a:ext cx="18288001" cy="0"/>
            </a:xfrm>
            <a:prstGeom prst="line">
              <a:avLst/>
            </a:prstGeom>
            <a:ln w="101600">
              <a:solidFill>
                <a:srgbClr val="22423D"/>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0"/>
              <a:ext cx="0" cy="952500"/>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 idx="3"/>
            </p:cNvCxnSpPr>
            <p:nvPr/>
          </p:nvCxnSpPr>
          <p:spPr>
            <a:xfrm rot="5400000">
              <a:off x="8800418" y="-453711"/>
              <a:ext cx="862189" cy="45233"/>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288008" y="31596"/>
              <a:ext cx="0" cy="952500"/>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139271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4" name="Freeform 4"/>
          <p:cNvSpPr/>
          <p:nvPr/>
        </p:nvSpPr>
        <p:spPr>
          <a:xfrm>
            <a:off x="-212159" y="7277100"/>
            <a:ext cx="4246531" cy="3888424"/>
          </a:xfrm>
          <a:custGeom>
            <a:avLst/>
            <a:gdLst/>
            <a:ahLst/>
            <a:cxnLst/>
            <a:rect l="l" t="t" r="r" b="b"/>
            <a:pathLst>
              <a:path w="4868329" h="5014197">
                <a:moveTo>
                  <a:pt x="0" y="0"/>
                </a:moveTo>
                <a:lnTo>
                  <a:pt x="4868330" y="0"/>
                </a:lnTo>
                <a:lnTo>
                  <a:pt x="4868330" y="5014197"/>
                </a:lnTo>
                <a:lnTo>
                  <a:pt x="0" y="50141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5" name="Freeform 5"/>
          <p:cNvSpPr/>
          <p:nvPr/>
        </p:nvSpPr>
        <p:spPr>
          <a:xfrm>
            <a:off x="-297884" y="7117872"/>
            <a:ext cx="4213139" cy="4238152"/>
          </a:xfrm>
          <a:custGeom>
            <a:avLst/>
            <a:gdLst/>
            <a:ahLst/>
            <a:cxnLst/>
            <a:rect l="l" t="t" r="r" b="b"/>
            <a:pathLst>
              <a:path w="4868329" h="5014197">
                <a:moveTo>
                  <a:pt x="0" y="0"/>
                </a:moveTo>
                <a:lnTo>
                  <a:pt x="4868330" y="0"/>
                </a:lnTo>
                <a:lnTo>
                  <a:pt x="4868330" y="5014197"/>
                </a:lnTo>
                <a:lnTo>
                  <a:pt x="0" y="50141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6" name="Rounded Rectangle 5"/>
          <p:cNvSpPr/>
          <p:nvPr/>
        </p:nvSpPr>
        <p:spPr>
          <a:xfrm>
            <a:off x="667980" y="3098980"/>
            <a:ext cx="2836237" cy="3085030"/>
          </a:xfrm>
          <a:prstGeom prst="roundRect">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ysClr val="windowText" lastClr="000000"/>
                </a:solidFill>
                <a:latin typeface="Arial" panose="020B0604020202020204" pitchFamily="34" charset="0"/>
                <a:cs typeface="Arial" panose="020B0604020202020204" pitchFamily="34" charset="0"/>
              </a:rPr>
              <a:t>Mạch cảm xúc</a:t>
            </a:r>
            <a:endParaRPr lang="vi-VN" sz="4000" b="1" dirty="0">
              <a:solidFill>
                <a:sysClr val="windowText" lastClr="000000"/>
              </a:solidFill>
              <a:latin typeface="Arial" panose="020B0604020202020204" pitchFamily="34" charset="0"/>
              <a:cs typeface="Arial" panose="020B0604020202020204" pitchFamily="34" charset="0"/>
            </a:endParaRPr>
          </a:p>
        </p:txBody>
      </p:sp>
      <p:sp>
        <p:nvSpPr>
          <p:cNvPr id="7" name="Rounded Rectangle 6"/>
          <p:cNvSpPr/>
          <p:nvPr/>
        </p:nvSpPr>
        <p:spPr>
          <a:xfrm>
            <a:off x="5203574" y="1562100"/>
            <a:ext cx="3429000" cy="1815637"/>
          </a:xfrm>
          <a:prstGeom prst="roundRect">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ysClr val="windowText" lastClr="000000"/>
                </a:solidFill>
                <a:latin typeface="Arial" panose="020B0604020202020204" pitchFamily="34" charset="0"/>
                <a:cs typeface="Arial" panose="020B0604020202020204" pitchFamily="34" charset="0"/>
              </a:rPr>
              <a:t>Hai khổ đầu</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8" name="Rounded Rectangle 7"/>
          <p:cNvSpPr/>
          <p:nvPr/>
        </p:nvSpPr>
        <p:spPr>
          <a:xfrm>
            <a:off x="5203574" y="5846527"/>
            <a:ext cx="3460896" cy="1938707"/>
          </a:xfrm>
          <a:prstGeom prst="roundRect">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ysClr val="windowText" lastClr="000000"/>
                </a:solidFill>
                <a:latin typeface="Arial" panose="020B0604020202020204" pitchFamily="34" charset="0"/>
                <a:cs typeface="Arial" panose="020B0604020202020204" pitchFamily="34" charset="0"/>
              </a:rPr>
              <a:t>Ba khổ cuối</a:t>
            </a:r>
          </a:p>
        </p:txBody>
      </p:sp>
      <p:sp>
        <p:nvSpPr>
          <p:cNvPr id="9" name="Rounded Rectangle 8"/>
          <p:cNvSpPr/>
          <p:nvPr/>
        </p:nvSpPr>
        <p:spPr>
          <a:xfrm>
            <a:off x="9296400" y="1562100"/>
            <a:ext cx="8248181" cy="1997997"/>
          </a:xfrm>
          <a:prstGeom prst="roundRect">
            <a:avLst>
              <a:gd name="adj" fmla="val 7711"/>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ysClr val="windowText" lastClr="000000"/>
                </a:solidFill>
                <a:latin typeface="Arial" panose="020B0604020202020204" pitchFamily="34" charset="0"/>
                <a:cs typeface="Arial" panose="020B0604020202020204" pitchFamily="34" charset="0"/>
              </a:rPr>
              <a:t>Nỗi nhớ vẻ đẹp thiên nhiên mùa xuân của vùng đất Chiêm Hoá</a:t>
            </a:r>
          </a:p>
        </p:txBody>
      </p:sp>
      <p:sp>
        <p:nvSpPr>
          <p:cNvPr id="10" name="Rounded Rectangle 9"/>
          <p:cNvSpPr/>
          <p:nvPr/>
        </p:nvSpPr>
        <p:spPr>
          <a:xfrm>
            <a:off x="9296400" y="4918490"/>
            <a:ext cx="8274785" cy="3789163"/>
          </a:xfrm>
          <a:prstGeom prst="roundRect">
            <a:avLst>
              <a:gd name="adj" fmla="val 5953"/>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ysClr val="windowText" lastClr="000000"/>
                </a:solidFill>
                <a:cs typeface="Arial" panose="020B0604020202020204" pitchFamily="34" charset="0"/>
              </a:rPr>
              <a:t>Cảm xúc ngỡ ngàng trước vẻ đẹp tình tứ, đầy sức sống của con người vào mùa xuân nơi vùng đất quê hương</a:t>
            </a:r>
            <a:endParaRPr lang="vi-VN" sz="4000" dirty="0">
              <a:solidFill>
                <a:sysClr val="windowText" lastClr="000000"/>
              </a:solidFill>
              <a:latin typeface="Arial" panose="020B0604020202020204" pitchFamily="34" charset="0"/>
              <a:cs typeface="Arial" panose="020B0604020202020204" pitchFamily="34" charset="0"/>
            </a:endParaRPr>
          </a:p>
        </p:txBody>
      </p:sp>
      <p:cxnSp>
        <p:nvCxnSpPr>
          <p:cNvPr id="11" name="Straight Connector 10"/>
          <p:cNvCxnSpPr>
            <a:stCxn id="8" idx="3"/>
            <a:endCxn id="10" idx="1"/>
          </p:cNvCxnSpPr>
          <p:nvPr/>
        </p:nvCxnSpPr>
        <p:spPr>
          <a:xfrm flipV="1">
            <a:off x="8664470" y="6813072"/>
            <a:ext cx="631930" cy="2809"/>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3"/>
          </p:cNvCxnSpPr>
          <p:nvPr/>
        </p:nvCxnSpPr>
        <p:spPr>
          <a:xfrm flipV="1">
            <a:off x="8632574" y="2469918"/>
            <a:ext cx="663827" cy="1"/>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rot="16200000">
            <a:off x="2135464" y="3837540"/>
            <a:ext cx="4343156" cy="1607911"/>
            <a:chOff x="-1" y="-930083"/>
            <a:chExt cx="18288009" cy="1914179"/>
          </a:xfrm>
        </p:grpSpPr>
        <p:cxnSp>
          <p:nvCxnSpPr>
            <p:cNvPr id="14" name="Straight Connector 13"/>
            <p:cNvCxnSpPr/>
            <p:nvPr/>
          </p:nvCxnSpPr>
          <p:spPr>
            <a:xfrm>
              <a:off x="-1" y="1"/>
              <a:ext cx="18288001" cy="0"/>
            </a:xfrm>
            <a:prstGeom prst="line">
              <a:avLst/>
            </a:prstGeom>
            <a:ln w="101600">
              <a:solidFill>
                <a:srgbClr val="22423D"/>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0"/>
              <a:ext cx="0" cy="952500"/>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V="1">
              <a:off x="8743855" y="-465043"/>
              <a:ext cx="930083" cy="3"/>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8" y="31596"/>
              <a:ext cx="0" cy="952500"/>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4" name="Freeform 4"/>
          <p:cNvSpPr/>
          <p:nvPr/>
        </p:nvSpPr>
        <p:spPr>
          <a:xfrm>
            <a:off x="-45719" y="6972300"/>
            <a:ext cx="1264920" cy="3650324"/>
          </a:xfrm>
          <a:custGeom>
            <a:avLst/>
            <a:gdLst/>
            <a:ahLst/>
            <a:cxnLst/>
            <a:rect l="l" t="t" r="r" b="b"/>
            <a:pathLst>
              <a:path w="1803031" h="4114800">
                <a:moveTo>
                  <a:pt x="0" y="0"/>
                </a:moveTo>
                <a:lnTo>
                  <a:pt x="1803030" y="0"/>
                </a:lnTo>
                <a:lnTo>
                  <a:pt x="180303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5" name="Rounded Rectangle 4"/>
          <p:cNvSpPr/>
          <p:nvPr/>
        </p:nvSpPr>
        <p:spPr>
          <a:xfrm>
            <a:off x="5181600" y="503940"/>
            <a:ext cx="8458200"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dirty="0">
                <a:solidFill>
                  <a:srgbClr val="CA927C"/>
                </a:solidFill>
                <a:latin typeface="Arial" panose="020B0604020202020204" pitchFamily="34" charset="0"/>
                <a:cs typeface="Arial" panose="020B0604020202020204" pitchFamily="34" charset="0"/>
              </a:rPr>
              <a:t>c. </a:t>
            </a:r>
            <a:r>
              <a:rPr lang="vi-VN" sz="4800" b="1" dirty="0">
                <a:solidFill>
                  <a:srgbClr val="CA927C"/>
                </a:solidFill>
                <a:latin typeface="Arial" panose="020B0604020202020204" pitchFamily="34" charset="0"/>
                <a:cs typeface="Arial" panose="020B0604020202020204" pitchFamily="34" charset="0"/>
              </a:rPr>
              <a:t>Nhan đề</a:t>
            </a:r>
            <a:endParaRPr lang="en-US" sz="4800" b="1" dirty="0">
              <a:solidFill>
                <a:srgbClr val="CA927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a:srcRect b="898"/>
          <a:stretch/>
        </p:blipFill>
        <p:spPr>
          <a:xfrm>
            <a:off x="5772863" y="3021316"/>
            <a:ext cx="7239000" cy="40600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335715" y="1189740"/>
            <a:ext cx="5105400" cy="470898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N</a:t>
            </a:r>
            <a:r>
              <a:rPr lang="vi-VN" sz="4000" dirty="0">
                <a:cs typeface="Arial" panose="020B0604020202020204" pitchFamily="34" charset="0"/>
              </a:rPr>
              <a:t>hững ấn tượng đặc biệt của thiên nhiên, con người trong mùa xuân của mảnh đất quê hương</a:t>
            </a:r>
          </a:p>
        </p:txBody>
      </p:sp>
      <p:sp>
        <p:nvSpPr>
          <p:cNvPr id="7" name="TextBox 6"/>
          <p:cNvSpPr txBox="1"/>
          <p:nvPr/>
        </p:nvSpPr>
        <p:spPr>
          <a:xfrm>
            <a:off x="2590800" y="7581900"/>
            <a:ext cx="14594128" cy="1824923"/>
          </a:xfrm>
          <a:prstGeom prst="rect">
            <a:avLst/>
          </a:prstGeom>
          <a:noFill/>
        </p:spPr>
        <p:txBody>
          <a:bodyPr wrap="square" rtlCol="0">
            <a:spAutoFit/>
          </a:bodyPr>
          <a:lstStyle/>
          <a:p>
            <a:pPr algn="just">
              <a:lnSpc>
                <a:spcPct val="150000"/>
              </a:lnSpc>
            </a:pPr>
            <a:r>
              <a:rPr lang="vi-VN" sz="4000" b="1" dirty="0">
                <a:solidFill>
                  <a:srgbClr val="22423D"/>
                </a:solidFill>
                <a:cs typeface="Arial" panose="020B0604020202020204" pitchFamily="34" charset="0"/>
              </a:rPr>
              <a:t>Mảnh đất Chiêm Hoá, là một phần của kí ức, là quê hương mà mỗi người con dù ở đâu cũng đau đáu hướng về.</a:t>
            </a:r>
          </a:p>
        </p:txBody>
      </p:sp>
      <p:sp>
        <p:nvSpPr>
          <p:cNvPr id="8" name="TextBox 7"/>
          <p:cNvSpPr txBox="1"/>
          <p:nvPr/>
        </p:nvSpPr>
        <p:spPr>
          <a:xfrm>
            <a:off x="13675360" y="2768581"/>
            <a:ext cx="4653276" cy="1938992"/>
          </a:xfrm>
          <a:prstGeom prst="rect">
            <a:avLst/>
          </a:prstGeom>
          <a:noFill/>
        </p:spPr>
        <p:txBody>
          <a:bodyPr wrap="square" rtlCol="0">
            <a:spAutoFit/>
          </a:bodyPr>
          <a:lstStyle/>
          <a:p>
            <a:pPr algn="just">
              <a:lnSpc>
                <a:spcPct val="150000"/>
              </a:lnSpc>
            </a:pPr>
            <a:r>
              <a:rPr lang="vi-VN" sz="4000" dirty="0">
                <a:cs typeface="Arial" panose="020B0604020202020204" pitchFamily="34" charset="0"/>
              </a:rPr>
              <a:t>Với từ “về”, gợi sự thân thuộc, gần gũi.</a:t>
            </a:r>
            <a:endParaRPr lang="en-US" sz="4000" dirty="0">
              <a:cs typeface="Arial" panose="020B0604020202020204" pitchFamily="34" charset="0"/>
            </a:endParaRPr>
          </a:p>
        </p:txBody>
      </p:sp>
      <p:sp>
        <p:nvSpPr>
          <p:cNvPr id="9" name="Right Arrow 8"/>
          <p:cNvSpPr/>
          <p:nvPr/>
        </p:nvSpPr>
        <p:spPr>
          <a:xfrm>
            <a:off x="1150185" y="7810380"/>
            <a:ext cx="1440615" cy="1367962"/>
          </a:xfrm>
          <a:prstGeom prst="rightArrow">
            <a:avLst/>
          </a:prstGeom>
          <a:solidFill>
            <a:srgbClr val="22423D"/>
          </a:solidFill>
          <a:ln>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rot="17725266" flipV="1">
            <a:off x="13579001" y="4733362"/>
            <a:ext cx="1660307" cy="925787"/>
          </a:xfrm>
          <a:prstGeom prst="rect">
            <a:avLst/>
          </a:prstGeom>
        </p:spPr>
      </p:pic>
      <p:pic>
        <p:nvPicPr>
          <p:cNvPr id="11" name="Picture 10"/>
          <p:cNvPicPr>
            <a:picLocks noChangeAspect="1"/>
          </p:cNvPicPr>
          <p:nvPr/>
        </p:nvPicPr>
        <p:blipFill>
          <a:blip r:embed="rId5"/>
          <a:stretch>
            <a:fillRect/>
          </a:stretch>
        </p:blipFill>
        <p:spPr>
          <a:xfrm rot="14433744">
            <a:off x="3803314" y="4902651"/>
            <a:ext cx="1660307" cy="1062999"/>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500"/>
                                        <p:tgtEl>
                                          <p:spTgt spid="9"/>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838200" y="-1028700"/>
            <a:ext cx="5194501" cy="5791200"/>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13563600" y="6210300"/>
            <a:ext cx="4709160" cy="40767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4" name="Rounded Rectangle 3"/>
          <p:cNvSpPr/>
          <p:nvPr/>
        </p:nvSpPr>
        <p:spPr>
          <a:xfrm>
            <a:off x="2514600" y="2991463"/>
            <a:ext cx="14589228" cy="3703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a:solidFill>
                  <a:srgbClr val="35A072"/>
                </a:solidFill>
                <a:latin typeface="Arial" panose="020B0604020202020204" pitchFamily="34" charset="0"/>
                <a:cs typeface="Arial" panose="020B0604020202020204" pitchFamily="34" charset="0"/>
              </a:rPr>
              <a:t>II. TÌM HIỂU CHI TIẾT</a:t>
            </a:r>
          </a:p>
        </p:txBody>
      </p:sp>
    </p:spTree>
    <p:extLst>
      <p:ext uri="{BB962C8B-B14F-4D97-AF65-F5344CB8AC3E}">
        <p14:creationId xmlns:p14="http://schemas.microsoft.com/office/powerpoint/2010/main" val="128160936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rot="-10800000">
            <a:off x="15316200" y="7962900"/>
            <a:ext cx="4216289" cy="3043394"/>
          </a:xfrm>
          <a:custGeom>
            <a:avLst/>
            <a:gdLst/>
            <a:ahLst/>
            <a:cxnLst/>
            <a:rect l="l" t="t" r="r" b="b"/>
            <a:pathLst>
              <a:path w="4216289" h="3043394">
                <a:moveTo>
                  <a:pt x="0" y="0"/>
                </a:moveTo>
                <a:lnTo>
                  <a:pt x="4216289" y="0"/>
                </a:lnTo>
                <a:lnTo>
                  <a:pt x="4216289" y="3043394"/>
                </a:lnTo>
                <a:lnTo>
                  <a:pt x="0" y="30433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4" name="Freeform 4"/>
          <p:cNvSpPr/>
          <p:nvPr/>
        </p:nvSpPr>
        <p:spPr>
          <a:xfrm>
            <a:off x="0" y="0"/>
            <a:ext cx="2423991" cy="4114800"/>
          </a:xfrm>
          <a:custGeom>
            <a:avLst/>
            <a:gdLst/>
            <a:ahLst/>
            <a:cxnLst/>
            <a:rect l="l" t="t" r="r" b="b"/>
            <a:pathLst>
              <a:path w="2423991" h="4114800">
                <a:moveTo>
                  <a:pt x="0" y="0"/>
                </a:moveTo>
                <a:lnTo>
                  <a:pt x="2423991" y="0"/>
                </a:lnTo>
                <a:lnTo>
                  <a:pt x="2423991"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5" name="TextBox 4"/>
          <p:cNvSpPr txBox="1"/>
          <p:nvPr/>
        </p:nvSpPr>
        <p:spPr>
          <a:xfrm>
            <a:off x="2667000" y="266700"/>
            <a:ext cx="13792200" cy="2400657"/>
          </a:xfrm>
          <a:prstGeom prst="rect">
            <a:avLst/>
          </a:prstGeom>
          <a:noFill/>
        </p:spPr>
        <p:txBody>
          <a:bodyPr wrap="square" rtlCol="0">
            <a:spAutoFit/>
          </a:bodyPr>
          <a:lstStyle/>
          <a:p>
            <a:pPr algn="just">
              <a:lnSpc>
                <a:spcPct val="150000"/>
              </a:lnSpc>
            </a:pPr>
            <a:r>
              <a:rPr lang="en-US" sz="5000" b="1" dirty="0">
                <a:latin typeface="Arial" panose="020B0604020202020204" pitchFamily="34" charset="0"/>
                <a:cs typeface="Arial" panose="020B0604020202020204" pitchFamily="34" charset="0"/>
              </a:rPr>
              <a:t>1. </a:t>
            </a:r>
            <a:r>
              <a:rPr lang="vi-VN" sz="5000" b="1" dirty="0">
                <a:cs typeface="Arial" panose="020B0604020202020204" pitchFamily="34" charset="0"/>
              </a:rPr>
              <a:t>Nỗi nhớ vẻ đẹp thiên nhiên mùa xuân </a:t>
            </a:r>
            <a:r>
              <a:rPr lang="en-US" sz="5000" b="1" dirty="0">
                <a:latin typeface="Arial" panose="020B0604020202020204" pitchFamily="34" charset="0"/>
                <a:cs typeface="Arial" panose="020B0604020202020204" pitchFamily="34" charset="0"/>
              </a:rPr>
              <a:t>ở</a:t>
            </a:r>
            <a:r>
              <a:rPr lang="vi-VN" sz="5000" b="1" dirty="0">
                <a:latin typeface="Arial" panose="020B0604020202020204" pitchFamily="34" charset="0"/>
                <a:cs typeface="Arial" panose="020B0604020202020204" pitchFamily="34" charset="0"/>
              </a:rPr>
              <a:t> </a:t>
            </a:r>
            <a:r>
              <a:rPr lang="vi-VN" sz="5000" b="1" dirty="0">
                <a:cs typeface="Arial" panose="020B0604020202020204" pitchFamily="34" charset="0"/>
              </a:rPr>
              <a:t>vùng đất Chiêm Hoá</a:t>
            </a:r>
            <a:endParaRPr lang="en-US" sz="5000" b="1" dirty="0">
              <a:latin typeface="Arial" panose="020B0604020202020204" pitchFamily="34" charset="0"/>
              <a:cs typeface="Arial" panose="020B0604020202020204" pitchFamily="34" charset="0"/>
            </a:endParaRPr>
          </a:p>
        </p:txBody>
      </p:sp>
      <p:sp>
        <p:nvSpPr>
          <p:cNvPr id="6" name="Rounded Rectangle 5"/>
          <p:cNvSpPr/>
          <p:nvPr/>
        </p:nvSpPr>
        <p:spPr>
          <a:xfrm>
            <a:off x="6134100" y="2838628"/>
            <a:ext cx="6248400"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a:solidFill>
                  <a:srgbClr val="35A072"/>
                </a:solidFill>
                <a:latin typeface="Arial" panose="020B0604020202020204" pitchFamily="34" charset="0"/>
                <a:cs typeface="Arial" panose="020B0604020202020204" pitchFamily="34" charset="0"/>
              </a:rPr>
              <a:t>HOẠT ĐỘNG NHÓM</a:t>
            </a:r>
          </a:p>
        </p:txBody>
      </p:sp>
      <p:sp>
        <p:nvSpPr>
          <p:cNvPr id="7" name="Rounded Rectangle 6"/>
          <p:cNvSpPr/>
          <p:nvPr/>
        </p:nvSpPr>
        <p:spPr>
          <a:xfrm>
            <a:off x="1828800" y="4381500"/>
            <a:ext cx="14859000" cy="5562600"/>
          </a:xfrm>
          <a:prstGeom prst="roundRect">
            <a:avLst/>
          </a:prstGeom>
          <a:solidFill>
            <a:schemeClr val="bg1"/>
          </a:solidFill>
          <a:ln>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rgbClr val="C00000"/>
                </a:solidFill>
                <a:latin typeface="Arial" panose="020B0604020202020204" pitchFamily="34" charset="0"/>
                <a:cs typeface="Arial" panose="020B0604020202020204" pitchFamily="34" charset="0"/>
              </a:rPr>
              <a:t>Em hãy trả lời các câu hỏi sau:</a:t>
            </a:r>
          </a:p>
          <a:p>
            <a:pPr marL="685800" indent="-6858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Tác giả đã sử dụng những hình ảnh, chi tiết nào để thể hiện bức tranh thiên nhiên trong mùa xuân?</a:t>
            </a:r>
          </a:p>
          <a:p>
            <a:pPr marL="685800" indent="-6858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Chia sẻ ấn tượng của em và nêu nhận xét về bức tranh đó</a:t>
            </a:r>
          </a:p>
          <a:p>
            <a:pPr marL="685800" indent="-6858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Chỉ ra và phân tích tác dụng của biện pháp tu từ nhân hoá được sử dụng trong khổ hai của văn bản</a:t>
            </a:r>
            <a:r>
              <a:rPr lang="en-US" sz="4000" dirty="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stretch>
            <a:fillRect/>
          </a:stretch>
        </p:blipFill>
        <p:spPr>
          <a:xfrm>
            <a:off x="14325600" y="1638300"/>
            <a:ext cx="2832100" cy="3521216"/>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 calcmode="lin" valueType="num">
                                      <p:cBhvr>
                                        <p:cTn id="23" dur="500" fill="hold"/>
                                        <p:tgtEl>
                                          <p:spTgt spid="3"/>
                                        </p:tgtEl>
                                        <p:attrNameLst>
                                          <p:attrName>style.rotation</p:attrName>
                                        </p:attrNameLst>
                                      </p:cBhvr>
                                      <p:tavLst>
                                        <p:tav tm="0">
                                          <p:val>
                                            <p:fltVal val="90"/>
                                          </p:val>
                                        </p:tav>
                                        <p:tav tm="100000">
                                          <p:val>
                                            <p:fltVal val="0"/>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F184846-5912-4472-0775-958254DCCE23}"/>
              </a:ext>
            </a:extLst>
          </p:cNvPr>
          <p:cNvSpPr txBox="1"/>
          <p:nvPr/>
        </p:nvSpPr>
        <p:spPr>
          <a:xfrm>
            <a:off x="3200400" y="6594233"/>
            <a:ext cx="13243560" cy="2031325"/>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200" b="0" i="0" u="none" strike="noStrike" kern="1200" cap="none" spc="0" normalizeH="0" baseline="0" noProof="0">
                <a:ln>
                  <a:noFill/>
                </a:ln>
                <a:solidFill>
                  <a:prstClr val="black"/>
                </a:solidFill>
                <a:effectLst/>
                <a:uLnTx/>
                <a:uFillTx/>
                <a:latin typeface="Arial" panose="020B0604020202020204" pitchFamily="34" charset="0"/>
                <a:ea typeface="+mn-ea"/>
                <a:cs typeface="+mn-cs"/>
                <a:hlinkClick r:id="rId2"/>
              </a:rPr>
              <a:t>https://tailieugiaovien.edu.vn/lesson/powerpoint-van-8-canh-dieu/</a:t>
            </a:r>
            <a:endParaRPr kumimoji="0" lang="vi-VN" sz="4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4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xmlns="" id="{CF8C0AD4-1ED5-2390-32B6-942E3DF72C20}"/>
              </a:ext>
            </a:extLst>
          </p:cNvPr>
          <p:cNvSpPr txBox="1"/>
          <p:nvPr/>
        </p:nvSpPr>
        <p:spPr>
          <a:xfrm>
            <a:off x="2529840" y="1615275"/>
            <a:ext cx="12161520" cy="1477328"/>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9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Còn nữa….</a:t>
            </a:r>
          </a:p>
        </p:txBody>
      </p:sp>
      <p:sp>
        <p:nvSpPr>
          <p:cNvPr id="5" name="TextBox 4">
            <a:extLst>
              <a:ext uri="{FF2B5EF4-FFF2-40B4-BE49-F238E27FC236}">
                <a16:creationId xmlns:a16="http://schemas.microsoft.com/office/drawing/2014/main" xmlns="" id="{247B08A3-ACF2-9C05-FBCB-714D8C3B9FF3}"/>
              </a:ext>
            </a:extLst>
          </p:cNvPr>
          <p:cNvSpPr txBox="1"/>
          <p:nvPr/>
        </p:nvSpPr>
        <p:spPr>
          <a:xfrm>
            <a:off x="3048000" y="3692768"/>
            <a:ext cx="13243560" cy="2175596"/>
          </a:xfrm>
          <a:prstGeom prst="rect">
            <a:avLst/>
          </a:prstGeom>
          <a:noFill/>
        </p:spPr>
        <p:txBody>
          <a:bodyPr wrap="square" rtlCol="0">
            <a:spAutoFit/>
          </a:bodyPr>
          <a:lstStyle/>
          <a:p>
            <a:pPr marL="0" marR="0" lvl="0" indent="0" algn="l" defTabSz="1371600" rtl="0" eaLnBrk="1" fontAlgn="auto" latinLnBrk="0" hangingPunct="1">
              <a:lnSpc>
                <a:spcPct val="150000"/>
              </a:lnSpc>
              <a:spcBef>
                <a:spcPts val="0"/>
              </a:spcBef>
              <a:spcAft>
                <a:spcPts val="0"/>
              </a:spcAft>
              <a:buClrTx/>
              <a:buSzTx/>
              <a:buFontTx/>
              <a:buNone/>
              <a:tabLst/>
              <a:defRPr/>
            </a:pPr>
            <a:r>
              <a:rPr kumimoji="0" lang="vi-VN" sz="4800" b="1" i="1"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Có đủ bộ word và powerpoint cả năm tất cả các bài môn: Ngữ Văn 8 Cánh diều</a:t>
            </a:r>
          </a:p>
        </p:txBody>
      </p:sp>
    </p:spTree>
    <p:extLst>
      <p:ext uri="{BB962C8B-B14F-4D97-AF65-F5344CB8AC3E}">
        <p14:creationId xmlns:p14="http://schemas.microsoft.com/office/powerpoint/2010/main" val="379201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6C8BE4A-693B-AE26-8B54-2C6F29835BCF}"/>
              </a:ext>
            </a:extLst>
          </p:cNvPr>
          <p:cNvPicPr>
            <a:picLocks noChangeAspect="1"/>
          </p:cNvPicPr>
          <p:nvPr/>
        </p:nvPicPr>
        <p:blipFill>
          <a:blip r:embed="rId2"/>
          <a:stretch>
            <a:fillRect/>
          </a:stretch>
        </p:blipFill>
        <p:spPr>
          <a:xfrm>
            <a:off x="840528" y="155016"/>
            <a:ext cx="16606944" cy="9976968"/>
          </a:xfrm>
          <a:prstGeom prst="rect">
            <a:avLst/>
          </a:prstGeom>
        </p:spPr>
      </p:pic>
    </p:spTree>
    <p:extLst>
      <p:ext uri="{BB962C8B-B14F-4D97-AF65-F5344CB8AC3E}">
        <p14:creationId xmlns:p14="http://schemas.microsoft.com/office/powerpoint/2010/main" val="213735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207440" y="-1193295"/>
            <a:ext cx="4813501" cy="5492584"/>
          </a:xfrm>
          <a:custGeom>
            <a:avLst/>
            <a:gdLst/>
            <a:ahLst/>
            <a:cxnLst/>
            <a:rect l="l" t="t" r="r" b="b"/>
            <a:pathLst>
              <a:path w="4813501" h="5492584">
                <a:moveTo>
                  <a:pt x="0" y="0"/>
                </a:moveTo>
                <a:lnTo>
                  <a:pt x="4813501" y="0"/>
                </a:lnTo>
                <a:lnTo>
                  <a:pt x="4813501" y="5492585"/>
                </a:lnTo>
                <a:lnTo>
                  <a:pt x="0" y="54925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14716446" y="-1469230"/>
            <a:ext cx="5085708" cy="4114800"/>
          </a:xfrm>
          <a:custGeom>
            <a:avLst/>
            <a:gdLst/>
            <a:ahLst/>
            <a:cxnLst/>
            <a:rect l="l" t="t" r="r" b="b"/>
            <a:pathLst>
              <a:path w="5085708" h="4114800">
                <a:moveTo>
                  <a:pt x="0" y="0"/>
                </a:moveTo>
                <a:lnTo>
                  <a:pt x="5085708" y="0"/>
                </a:lnTo>
                <a:lnTo>
                  <a:pt x="508570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4" name="TextBox 3"/>
          <p:cNvSpPr txBox="1"/>
          <p:nvPr/>
        </p:nvSpPr>
        <p:spPr>
          <a:xfrm>
            <a:off x="5184420" y="1062980"/>
            <a:ext cx="7007580" cy="1103892"/>
          </a:xfrm>
          <a:prstGeom prst="rect">
            <a:avLst/>
          </a:prstGeom>
          <a:noFill/>
        </p:spPr>
        <p:txBody>
          <a:bodyPr wrap="square" rtlCol="0">
            <a:spAutoFit/>
          </a:bodyPr>
          <a:lstStyle/>
          <a:p>
            <a:pPr>
              <a:lnSpc>
                <a:spcPct val="150000"/>
              </a:lnSpc>
            </a:pPr>
            <a:r>
              <a:rPr lang="vi-VN" sz="5000" b="1" dirty="0">
                <a:cs typeface="Arial" panose="020B0604020202020204" pitchFamily="34" charset="0"/>
              </a:rPr>
              <a:t>3. Đặc trưng thể loại</a:t>
            </a:r>
            <a:endParaRPr lang="en-US" sz="5000" b="1" dirty="0">
              <a:solidFill>
                <a:srgbClr val="4B4439"/>
              </a:solidFill>
              <a:latin typeface="Arial" panose="020B0604020202020204" pitchFamily="34" charset="0"/>
              <a:cs typeface="Arial" panose="020B0604020202020204" pitchFamily="34" charset="0"/>
            </a:endParaRPr>
          </a:p>
        </p:txBody>
      </p:sp>
      <p:grpSp>
        <p:nvGrpSpPr>
          <p:cNvPr id="5" name="Group 4"/>
          <p:cNvGrpSpPr/>
          <p:nvPr/>
        </p:nvGrpSpPr>
        <p:grpSpPr>
          <a:xfrm>
            <a:off x="2630792" y="3019042"/>
            <a:ext cx="3770609" cy="5689649"/>
            <a:chOff x="2133600" y="3003041"/>
            <a:chExt cx="3770609" cy="5689649"/>
          </a:xfrm>
        </p:grpSpPr>
        <p:sp>
          <p:nvSpPr>
            <p:cNvPr id="6" name="Rounded Rectangle 5"/>
            <p:cNvSpPr/>
            <p:nvPr/>
          </p:nvSpPr>
          <p:spPr>
            <a:xfrm>
              <a:off x="2611423" y="3003041"/>
              <a:ext cx="2703810" cy="1419784"/>
            </a:xfrm>
            <a:prstGeom prst="roundRect">
              <a:avLst>
                <a:gd name="adj" fmla="val 8386"/>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chemeClr val="tx1"/>
                  </a:solidFill>
                  <a:cs typeface="Arial" panose="020B0604020202020204" pitchFamily="34" charset="0"/>
                </a:rPr>
                <a:t>Bố cục</a:t>
              </a:r>
              <a:endParaRPr lang="en-US" sz="4000" b="1"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2133600" y="5067300"/>
              <a:ext cx="3770609" cy="3625390"/>
            </a:xfrm>
            <a:prstGeom prst="roundRect">
              <a:avLst>
                <a:gd name="adj" fmla="val 8386"/>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Tuân thủ theo đúng luật thơ sáu chữ</a:t>
              </a:r>
              <a:r>
                <a:rPr lang="en-US" sz="4000" dirty="0">
                  <a:solidFill>
                    <a:schemeClr val="tx1"/>
                  </a:solidFill>
                  <a:latin typeface="Arial" panose="020B0604020202020204" pitchFamily="34" charset="0"/>
                  <a:cs typeface="Arial" panose="020B0604020202020204" pitchFamily="34" charset="0"/>
                </a:rPr>
                <a:t>.</a:t>
              </a:r>
            </a:p>
          </p:txBody>
        </p:sp>
        <p:sp>
          <p:nvSpPr>
            <p:cNvPr id="8" name="Down Arrow 7"/>
            <p:cNvSpPr/>
            <p:nvPr/>
          </p:nvSpPr>
          <p:spPr>
            <a:xfrm>
              <a:off x="3239428" y="4422825"/>
              <a:ext cx="1447800" cy="894019"/>
            </a:xfrm>
            <a:prstGeom prst="downArrow">
              <a:avLst/>
            </a:prstGeom>
            <a:solidFill>
              <a:schemeClr val="accent2"/>
            </a:solidFill>
            <a:ln>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9" name="Group 8"/>
          <p:cNvGrpSpPr/>
          <p:nvPr/>
        </p:nvGrpSpPr>
        <p:grpSpPr>
          <a:xfrm>
            <a:off x="7489515" y="3019042"/>
            <a:ext cx="9143999" cy="5689649"/>
            <a:chOff x="7489515" y="3019042"/>
            <a:chExt cx="9143999" cy="5689649"/>
          </a:xfrm>
        </p:grpSpPr>
        <p:sp>
          <p:nvSpPr>
            <p:cNvPr id="10" name="Rounded Rectangle 9"/>
            <p:cNvSpPr/>
            <p:nvPr/>
          </p:nvSpPr>
          <p:spPr>
            <a:xfrm>
              <a:off x="10439765" y="3019042"/>
              <a:ext cx="2973654" cy="1419784"/>
            </a:xfrm>
            <a:prstGeom prst="roundRect">
              <a:avLst>
                <a:gd name="adj" fmla="val 8386"/>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cs typeface="Arial" panose="020B0604020202020204" pitchFamily="34" charset="0"/>
                </a:rPr>
                <a:t>Ngôn ngữ</a:t>
              </a:r>
              <a:endParaRPr lang="en-US" sz="4000" b="1"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7489515" y="5083301"/>
              <a:ext cx="9143999" cy="3625390"/>
            </a:xfrm>
            <a:prstGeom prst="roundRect">
              <a:avLst>
                <a:gd name="adj" fmla="val 8386"/>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Ngôn ngữ cô đọng, giản dị và giàu sức biểu cảm.</a:t>
              </a:r>
            </a:p>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Các chi tiết, hình ảnh được sử dụng mang tính tiêu biểu, chân thực</a:t>
              </a:r>
            </a:p>
          </p:txBody>
        </p:sp>
        <p:sp>
          <p:nvSpPr>
            <p:cNvPr id="12" name="Down Arrow 11"/>
            <p:cNvSpPr/>
            <p:nvPr/>
          </p:nvSpPr>
          <p:spPr>
            <a:xfrm>
              <a:off x="11202692" y="4438826"/>
              <a:ext cx="1447800" cy="894019"/>
            </a:xfrm>
            <a:prstGeom prst="downArrow">
              <a:avLst/>
            </a:prstGeom>
            <a:solidFill>
              <a:schemeClr val="accent2"/>
            </a:solidFill>
            <a:ln>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3" name="Freeform 4"/>
          <p:cNvSpPr/>
          <p:nvPr/>
        </p:nvSpPr>
        <p:spPr>
          <a:xfrm rot="16200000">
            <a:off x="-196846" y="6813551"/>
            <a:ext cx="3695698" cy="32512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4" name="Freeform 4"/>
          <p:cNvSpPr/>
          <p:nvPr/>
        </p:nvSpPr>
        <p:spPr>
          <a:xfrm rot="16200000" flipV="1">
            <a:off x="14842929" y="6827960"/>
            <a:ext cx="3695698" cy="3194444"/>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5" name="Rounded Rectangle 4"/>
          <p:cNvSpPr/>
          <p:nvPr/>
        </p:nvSpPr>
        <p:spPr>
          <a:xfrm>
            <a:off x="5874007" y="1104900"/>
            <a:ext cx="6438900" cy="1828800"/>
          </a:xfrm>
          <a:prstGeom prst="roundRect">
            <a:avLst/>
          </a:prstGeom>
          <a:solidFill>
            <a:schemeClr val="bg1"/>
          </a:solidFill>
          <a:ln>
            <a:solidFill>
              <a:srgbClr val="D7A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a:solidFill>
                  <a:srgbClr val="CA927C"/>
                </a:solidFill>
                <a:latin typeface="Arial" panose="020B0604020202020204" pitchFamily="34" charset="0"/>
                <a:cs typeface="Arial" panose="020B0604020202020204" pitchFamily="34" charset="0"/>
              </a:rPr>
              <a:t>LUYỆN TẬP</a:t>
            </a:r>
          </a:p>
        </p:txBody>
      </p:sp>
      <p:sp>
        <p:nvSpPr>
          <p:cNvPr id="8" name="TextBox 7"/>
          <p:cNvSpPr txBox="1"/>
          <p:nvPr/>
        </p:nvSpPr>
        <p:spPr>
          <a:xfrm>
            <a:off x="1340107" y="3924300"/>
            <a:ext cx="7753350" cy="2041456"/>
          </a:xfrm>
          <a:prstGeom prst="rect">
            <a:avLst/>
          </a:prstGeom>
          <a:noFill/>
        </p:spPr>
        <p:txBody>
          <a:bodyPr wrap="square" rtlCol="0">
            <a:spAutoFit/>
          </a:bodyPr>
          <a:lstStyle/>
          <a:p>
            <a:pPr algn="ctr">
              <a:lnSpc>
                <a:spcPct val="150000"/>
              </a:lnSpc>
            </a:pPr>
            <a:r>
              <a:rPr lang="en-US" sz="4500" b="1" dirty="0">
                <a:solidFill>
                  <a:srgbClr val="C00000"/>
                </a:solidFill>
                <a:latin typeface="Arial" panose="020B0604020202020204" pitchFamily="34" charset="0"/>
                <a:cs typeface="Arial" panose="020B0604020202020204" pitchFamily="34" charset="0"/>
              </a:rPr>
              <a:t>Nhiệm vụ 1</a:t>
            </a:r>
          </a:p>
          <a:p>
            <a:pPr algn="ctr">
              <a:lnSpc>
                <a:spcPct val="150000"/>
              </a:lnSpc>
            </a:pPr>
            <a:r>
              <a:rPr lang="en-US" sz="4500" b="1" dirty="0">
                <a:latin typeface="Arial" panose="020B0604020202020204" pitchFamily="34" charset="0"/>
                <a:cs typeface="Arial" panose="020B0604020202020204" pitchFamily="34" charset="0"/>
              </a:rPr>
              <a:t>Trả lời câu hỏi trắc nghiệm </a:t>
            </a:r>
          </a:p>
        </p:txBody>
      </p:sp>
      <p:pic>
        <p:nvPicPr>
          <p:cNvPr id="2" name="Picture 1"/>
          <p:cNvPicPr>
            <a:picLocks noChangeAspect="1"/>
          </p:cNvPicPr>
          <p:nvPr/>
        </p:nvPicPr>
        <p:blipFill>
          <a:blip r:embed="rId4"/>
          <a:stretch>
            <a:fillRect/>
          </a:stretch>
        </p:blipFill>
        <p:spPr>
          <a:xfrm>
            <a:off x="9919533" y="3924300"/>
            <a:ext cx="7456031" cy="5539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5"/>
          <a:stretch>
            <a:fillRect/>
          </a:stretch>
        </p:blipFill>
        <p:spPr>
          <a:xfrm>
            <a:off x="3075996" y="7013138"/>
            <a:ext cx="1870122" cy="1833880"/>
          </a:xfrm>
          <a:prstGeom prst="rect">
            <a:avLst/>
          </a:prstGeom>
        </p:spPr>
      </p:pic>
      <p:pic>
        <p:nvPicPr>
          <p:cNvPr id="9" name="Picture 8"/>
          <p:cNvPicPr>
            <a:picLocks noChangeAspect="1"/>
          </p:cNvPicPr>
          <p:nvPr/>
        </p:nvPicPr>
        <p:blipFill>
          <a:blip r:embed="rId6"/>
          <a:stretch>
            <a:fillRect/>
          </a:stretch>
        </p:blipFill>
        <p:spPr>
          <a:xfrm>
            <a:off x="5610814" y="6591302"/>
            <a:ext cx="2597121" cy="2255716"/>
          </a:xfrm>
          <a:prstGeom prst="rect">
            <a:avLst/>
          </a:prstGeom>
        </p:spPr>
      </p:pic>
    </p:spTree>
    <p:extLst>
      <p:ext uri="{BB962C8B-B14F-4D97-AF65-F5344CB8AC3E}">
        <p14:creationId xmlns:p14="http://schemas.microsoft.com/office/powerpoint/2010/main" val="383253834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90"/>
                                          </p:val>
                                        </p:tav>
                                        <p:tav tm="100000">
                                          <p:val>
                                            <p:fltVal val="0"/>
                                          </p:val>
                                        </p:tav>
                                      </p:tavLst>
                                    </p:anim>
                                    <p:animEffect transition="in" filter="fade">
                                      <p:cBhvr>
                                        <p:cTn id="21" dur="500"/>
                                        <p:tgtEl>
                                          <p:spTgt spid="7"/>
                                        </p:tgtEl>
                                      </p:cBhvr>
                                    </p:animEffect>
                                  </p:childTnLst>
                                </p:cTn>
                              </p:par>
                              <p:par>
                                <p:cTn id="22" presetID="3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90"/>
                                          </p:val>
                                        </p:tav>
                                        <p:tav tm="100000">
                                          <p:val>
                                            <p:fltVal val="0"/>
                                          </p:val>
                                        </p:tav>
                                      </p:tavLst>
                                    </p:anim>
                                    <p:animEffect transition="in" filter="fade">
                                      <p:cBhvr>
                                        <p:cTn id="27" dur="500"/>
                                        <p:tgtEl>
                                          <p:spTgt spid="9"/>
                                        </p:tgtEl>
                                      </p:cBhvr>
                                    </p:animEffect>
                                  </p:childTnLst>
                                </p:cTn>
                              </p:par>
                              <p:par>
                                <p:cTn id="28" presetID="6" presetClass="entr" presetSubtype="16"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3" name="Freeform 4"/>
          <p:cNvSpPr/>
          <p:nvPr/>
        </p:nvSpPr>
        <p:spPr>
          <a:xfrm rot="16200000">
            <a:off x="-196846" y="6813551"/>
            <a:ext cx="3695698" cy="32512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4" name="Freeform 4"/>
          <p:cNvSpPr/>
          <p:nvPr/>
        </p:nvSpPr>
        <p:spPr>
          <a:xfrm rot="16200000" flipV="1">
            <a:off x="14842929" y="6827960"/>
            <a:ext cx="3695698" cy="3194444"/>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5" name="Rounded Rectangle 4"/>
          <p:cNvSpPr/>
          <p:nvPr/>
        </p:nvSpPr>
        <p:spPr>
          <a:xfrm>
            <a:off x="5638800" y="723900"/>
            <a:ext cx="6438900" cy="1828800"/>
          </a:xfrm>
          <a:prstGeom prst="roundRect">
            <a:avLst/>
          </a:prstGeom>
          <a:solidFill>
            <a:schemeClr val="bg1"/>
          </a:solidFill>
          <a:ln>
            <a:solidFill>
              <a:srgbClr val="D7A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a:solidFill>
                  <a:srgbClr val="CA927C"/>
                </a:solidFill>
                <a:latin typeface="Arial" panose="020B0604020202020204" pitchFamily="34" charset="0"/>
                <a:cs typeface="Arial" panose="020B0604020202020204" pitchFamily="34" charset="0"/>
              </a:rPr>
              <a:t>KHỞI ĐỘNG</a:t>
            </a:r>
          </a:p>
        </p:txBody>
      </p:sp>
      <p:sp>
        <p:nvSpPr>
          <p:cNvPr id="6" name="Rounded Rectangle 5"/>
          <p:cNvSpPr/>
          <p:nvPr/>
        </p:nvSpPr>
        <p:spPr>
          <a:xfrm>
            <a:off x="9067800" y="3238500"/>
            <a:ext cx="8434638" cy="5334000"/>
          </a:xfrm>
          <a:prstGeom prst="roundRect">
            <a:avLst/>
          </a:prstGeom>
          <a:solidFill>
            <a:schemeClr val="bg1"/>
          </a:solidFill>
          <a:ln>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a:solidFill>
                  <a:srgbClr val="C00000"/>
                </a:solidFill>
                <a:latin typeface="Arial" panose="020B0604020202020204" pitchFamily="34" charset="0"/>
                <a:cs typeface="Arial" panose="020B0604020202020204" pitchFamily="34" charset="0"/>
              </a:rPr>
              <a:t>Hãy thực hiện yêu cầu sau:</a:t>
            </a:r>
          </a:p>
          <a:p>
            <a:pPr algn="just">
              <a:lnSpc>
                <a:spcPct val="150000"/>
              </a:lnSpc>
            </a:pPr>
            <a:r>
              <a:rPr lang="vi-VN" sz="4000" dirty="0">
                <a:solidFill>
                  <a:srgbClr val="22423D"/>
                </a:solidFill>
                <a:cs typeface="Arial" panose="020B0604020202020204" pitchFamily="34" charset="0"/>
              </a:rPr>
              <a:t>Em hãy chia sẻ cảm nhận về vẻ đẹp của thiên nhiên và con người quê hương mình vào mùa xuân</a:t>
            </a:r>
            <a:endParaRPr lang="vi-VN" sz="4000" b="1" dirty="0">
              <a:solidFill>
                <a:srgbClr val="22423D"/>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721197" y="3238500"/>
            <a:ext cx="8137053" cy="533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1958502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7AE9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0"/>
            <a:ext cx="1804572" cy="4115157"/>
          </a:xfrm>
          <a:prstGeom prst="rect">
            <a:avLst/>
          </a:prstGeom>
        </p:spPr>
      </p:pic>
      <p:sp>
        <p:nvSpPr>
          <p:cNvPr id="4" name="Câu hỏi">
            <a:extLst>
              <a:ext uri="{FF2B5EF4-FFF2-40B4-BE49-F238E27FC236}">
                <a16:creationId xmlns:a16="http://schemas.microsoft.com/office/drawing/2014/main" xmlns="" id="{4ADFFF1A-F500-CC57-185E-00F4826D0836}"/>
              </a:ext>
            </a:extLst>
          </p:cNvPr>
          <p:cNvSpPr/>
          <p:nvPr/>
        </p:nvSpPr>
        <p:spPr>
          <a:xfrm>
            <a:off x="1981200" y="1184571"/>
            <a:ext cx="14256328"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800" b="1" noProof="1">
                <a:solidFill>
                  <a:schemeClr val="tx1"/>
                </a:solidFill>
                <a:latin typeface="Arial" panose="020B0604020202020204" pitchFamily="34" charset="0"/>
                <a:cs typeface="Arial" panose="020B0604020202020204" pitchFamily="34" charset="0"/>
              </a:rPr>
              <a:t>Câu hỏi </a:t>
            </a:r>
            <a:r>
              <a:rPr lang="en-US" sz="4800" b="1" noProof="1">
                <a:solidFill>
                  <a:schemeClr val="tx1"/>
                </a:solidFill>
                <a:latin typeface="Arial" panose="020B0604020202020204" pitchFamily="34" charset="0"/>
                <a:cs typeface="Arial" panose="020B0604020202020204" pitchFamily="34" charset="0"/>
              </a:rPr>
              <a:t>1: </a:t>
            </a:r>
            <a:r>
              <a:rPr lang="vi-VN" sz="4800" noProof="1">
                <a:solidFill>
                  <a:schemeClr val="tx1"/>
                </a:solidFill>
                <a:latin typeface="Arial" panose="020B0604020202020204" pitchFamily="34" charset="0"/>
                <a:cs typeface="Arial" panose="020B0604020202020204" pitchFamily="34" charset="0"/>
              </a:rPr>
              <a:t>Bài thơ </a:t>
            </a:r>
            <a:r>
              <a:rPr lang="vi-VN" sz="4800" i="1" noProof="1">
                <a:solidFill>
                  <a:schemeClr val="tx1"/>
                </a:solidFill>
                <a:latin typeface="Arial" panose="020B0604020202020204" pitchFamily="34" charset="0"/>
                <a:cs typeface="Arial" panose="020B0604020202020204" pitchFamily="34" charset="0"/>
              </a:rPr>
              <a:t>“Nếu mai em về Chiêm Hoá” </a:t>
            </a:r>
            <a:r>
              <a:rPr lang="vi-VN" sz="4800" noProof="1">
                <a:solidFill>
                  <a:schemeClr val="tx1"/>
                </a:solidFill>
                <a:latin typeface="Arial" panose="020B0604020202020204" pitchFamily="34" charset="0"/>
                <a:cs typeface="Arial" panose="020B0604020202020204" pitchFamily="34" charset="0"/>
              </a:rPr>
              <a:t>viết theo thể thơ nào?</a:t>
            </a:r>
          </a:p>
        </p:txBody>
      </p:sp>
      <p:sp>
        <p:nvSpPr>
          <p:cNvPr id="5" name="Đáp án đúng">
            <a:extLst>
              <a:ext uri="{FF2B5EF4-FFF2-40B4-BE49-F238E27FC236}">
                <a16:creationId xmlns:a16="http://schemas.microsoft.com/office/drawing/2014/main" xmlns="" id="{8B66CBE4-2DB9-BCF7-D1C4-281B894BFE17}"/>
              </a:ext>
            </a:extLst>
          </p:cNvPr>
          <p:cNvSpPr/>
          <p:nvPr/>
        </p:nvSpPr>
        <p:spPr>
          <a:xfrm>
            <a:off x="9663544"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noProof="1">
                <a:solidFill>
                  <a:schemeClr val="tx1"/>
                </a:solidFill>
                <a:latin typeface="Arial" panose="020B0604020202020204" pitchFamily="34" charset="0"/>
                <a:cs typeface="Arial" panose="020B0604020202020204" pitchFamily="34" charset="0"/>
              </a:rPr>
              <a:t>D. Sáu chữ</a:t>
            </a:r>
            <a:endParaRPr lang="vi-VN" sz="48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xmlns=""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noProof="1">
                <a:solidFill>
                  <a:schemeClr val="tx1"/>
                </a:solidFill>
                <a:latin typeface="Arial" panose="020B0604020202020204" pitchFamily="34" charset="0"/>
                <a:cs typeface="Arial" panose="020B0604020202020204" pitchFamily="34" charset="0"/>
              </a:rPr>
              <a:t>A. Bảy chữ</a:t>
            </a:r>
            <a:endParaRPr lang="vi-VN" sz="48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xmlns=""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noProof="1">
                <a:solidFill>
                  <a:schemeClr val="tx1"/>
                </a:solidFill>
                <a:latin typeface="Arial" panose="020B0604020202020204" pitchFamily="34" charset="0"/>
                <a:cs typeface="Arial" panose="020B0604020202020204" pitchFamily="34" charset="0"/>
              </a:rPr>
              <a:t>B. Tự do</a:t>
            </a:r>
            <a:endParaRPr lang="vi-VN" sz="48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xmlns="" id="{2E7D83A4-3758-8699-4DD0-010A80780539}"/>
              </a:ext>
            </a:extLst>
          </p:cNvPr>
          <p:cNvSpPr/>
          <p:nvPr/>
        </p:nvSpPr>
        <p:spPr>
          <a:xfrm>
            <a:off x="9663544" y="461529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noProof="1">
                <a:solidFill>
                  <a:schemeClr val="tx1"/>
                </a:solidFill>
                <a:latin typeface="Arial" panose="020B0604020202020204" pitchFamily="34" charset="0"/>
                <a:cs typeface="Arial" panose="020B0604020202020204" pitchFamily="34" charset="0"/>
              </a:rPr>
              <a:t>C. Lục bát</a:t>
            </a:r>
            <a:endParaRPr lang="vi-VN" sz="4800" noProof="1">
              <a:solidFill>
                <a:schemeClr val="tx1"/>
              </a:solidFill>
              <a:latin typeface="Arial" panose="020B0604020202020204" pitchFamily="34" charset="0"/>
              <a:cs typeface="Arial" panose="020B0604020202020204" pitchFamily="34" charset="0"/>
            </a:endParaRPr>
          </a:p>
        </p:txBody>
      </p:sp>
      <p:pic>
        <p:nvPicPr>
          <p:cNvPr id="9"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90943" y="7519367"/>
            <a:ext cx="1279569" cy="1113741"/>
          </a:xfrm>
          <a:prstGeom prst="rect">
            <a:avLst/>
          </a:prstGeom>
        </p:spPr>
      </p:pic>
      <p:pic>
        <p:nvPicPr>
          <p:cNvPr id="11" name="Picture 10">
            <a:extLst>
              <a:ext uri="{FF2B5EF4-FFF2-40B4-BE49-F238E27FC236}">
                <a16:creationId xmlns:a16="http://schemas.microsoft.com/office/drawing/2014/main" xmlns="" id="{4B31FD67-694B-8D1E-89C7-5C3C61578F6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xmlns="" id="{A47525BE-8DC6-1E4E-AED4-3C6DAB364AF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90943" y="5022271"/>
            <a:ext cx="1275183" cy="1136072"/>
          </a:xfrm>
          <a:prstGeom prst="rect">
            <a:avLst/>
          </a:prstGeom>
        </p:spPr>
      </p:pic>
      <p:pic>
        <p:nvPicPr>
          <p:cNvPr id="13" name="Picture 10">
            <a:extLst>
              <a:ext uri="{FF2B5EF4-FFF2-40B4-BE49-F238E27FC236}">
                <a16:creationId xmlns:a16="http://schemas.microsoft.com/office/drawing/2014/main" xmlns="" id="{65C423E0-743C-7316-FEF3-4CE8613F3E0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229036" y="5022272"/>
            <a:ext cx="1275183" cy="1136072"/>
          </a:xfrm>
          <a:prstGeom prst="rect">
            <a:avLst/>
          </a:prstGeom>
        </p:spPr>
      </p:pic>
      <p:pic>
        <p:nvPicPr>
          <p:cNvPr id="14"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64647837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9"/>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6"/>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6"/>
                                        </p:tgtEl>
                                        <p:attrNameLst>
                                          <p:attrName>fillcolor</p:attrName>
                                        </p:attrNameLst>
                                      </p:cBhvr>
                                      <p:to>
                                        <a:srgbClr val="D99694"/>
                                      </p:to>
                                    </p:animClr>
                                    <p:set>
                                      <p:cBhvr>
                                        <p:cTn id="41" dur="500" fill="hold"/>
                                        <p:tgtEl>
                                          <p:spTgt spid="6"/>
                                        </p:tgtEl>
                                        <p:attrNameLst>
                                          <p:attrName>fill.type</p:attrName>
                                        </p:attrNameLst>
                                      </p:cBhvr>
                                      <p:to>
                                        <p:strVal val="solid"/>
                                      </p:to>
                                    </p:set>
                                    <p:set>
                                      <p:cBhvr>
                                        <p:cTn id="42" dur="500" fill="hold"/>
                                        <p:tgtEl>
                                          <p:spTgt spid="6"/>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4"/>
                                        </p:tgtEl>
                                      </p:cBhvr>
                                    </p:cmd>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26" presetClass="emph" presetSubtype="0" repeatCount="2000" fill="hold" grpId="1" nodeType="withEffect">
                                  <p:stCondLst>
                                    <p:cond delay="0"/>
                                  </p:stCondLst>
                                  <p:childTnLst>
                                    <p:animEffect transition="out" filter="fade">
                                      <p:cBhvr>
                                        <p:cTn id="48" dur="500" tmFilter="0, 0; .2, .5; .8, .5; 1, 0"/>
                                        <p:tgtEl>
                                          <p:spTgt spid="6"/>
                                        </p:tgtEl>
                                      </p:cBhvr>
                                    </p:animEffect>
                                    <p:animScale>
                                      <p:cBhvr>
                                        <p:cTn id="49"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7"/>
                                        </p:tgtEl>
                                        <p:attrNameLst>
                                          <p:attrName>fillcolor</p:attrName>
                                        </p:attrNameLst>
                                      </p:cBhvr>
                                      <p:to>
                                        <a:srgbClr val="D99694"/>
                                      </p:to>
                                    </p:animClr>
                                    <p:set>
                                      <p:cBhvr>
                                        <p:cTn id="55" dur="500" fill="hold"/>
                                        <p:tgtEl>
                                          <p:spTgt spid="7"/>
                                        </p:tgtEl>
                                        <p:attrNameLst>
                                          <p:attrName>fill.type</p:attrName>
                                        </p:attrNameLst>
                                      </p:cBhvr>
                                      <p:to>
                                        <p:strVal val="solid"/>
                                      </p:to>
                                    </p:set>
                                    <p:set>
                                      <p:cBhvr>
                                        <p:cTn id="56" dur="500" fill="hold"/>
                                        <p:tgtEl>
                                          <p:spTgt spid="7"/>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4"/>
                                        </p:tgtEl>
                                      </p:cBhvr>
                                    </p:cmd>
                                  </p:childTnLst>
                                </p:cTn>
                              </p:par>
                              <p:par>
                                <p:cTn id="59" presetID="1" presetClass="entr" presetSubtype="0" fill="hold" nodeType="withEffect">
                                  <p:stCondLst>
                                    <p:cond delay="0"/>
                                  </p:stCondLst>
                                  <p:childTnLst>
                                    <p:set>
                                      <p:cBhvr>
                                        <p:cTn id="60" dur="1" fill="hold">
                                          <p:stCondLst>
                                            <p:cond delay="9"/>
                                          </p:stCondLst>
                                        </p:cTn>
                                        <p:tgtEl>
                                          <p:spTgt spid="11"/>
                                        </p:tgtEl>
                                        <p:attrNameLst>
                                          <p:attrName>style.visibility</p:attrName>
                                        </p:attrNameLst>
                                      </p:cBhvr>
                                      <p:to>
                                        <p:strVal val="visible"/>
                                      </p:to>
                                    </p:set>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7"/>
                                        </p:tgtEl>
                                      </p:cBhvr>
                                    </p:animEffect>
                                    <p:animScale>
                                      <p:cBhvr>
                                        <p:cTn id="63"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4" restart="whenNotActive" fill="hold" evtFilter="cancelBubble" nodeType="interactiveSeq">
                <p:stCondLst>
                  <p:cond evt="onClick" delay="0">
                    <p:tgtEl>
                      <p:spTgt spid="8"/>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8"/>
                                        </p:tgtEl>
                                        <p:attrNameLst>
                                          <p:attrName>fillcolor</p:attrName>
                                        </p:attrNameLst>
                                      </p:cBhvr>
                                      <p:to>
                                        <a:srgbClr val="D99694"/>
                                      </p:to>
                                    </p:animClr>
                                    <p:set>
                                      <p:cBhvr>
                                        <p:cTn id="69" dur="500" fill="hold"/>
                                        <p:tgtEl>
                                          <p:spTgt spid="8"/>
                                        </p:tgtEl>
                                        <p:attrNameLst>
                                          <p:attrName>fill.type</p:attrName>
                                        </p:attrNameLst>
                                      </p:cBhvr>
                                      <p:to>
                                        <p:strVal val="solid"/>
                                      </p:to>
                                    </p:set>
                                    <p:set>
                                      <p:cBhvr>
                                        <p:cTn id="70" dur="500" fill="hold"/>
                                        <p:tgtEl>
                                          <p:spTgt spid="8"/>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4"/>
                                        </p:tgtEl>
                                      </p:cBhvr>
                                    </p:cmd>
                                  </p:childTnLst>
                                </p:cTn>
                              </p:par>
                              <p:par>
                                <p:cTn id="73" presetID="1" presetClass="entr" presetSubtype="0" fill="hold" nodeType="withEffect">
                                  <p:stCondLst>
                                    <p:cond delay="0"/>
                                  </p:stCondLst>
                                  <p:childTnLst>
                                    <p:set>
                                      <p:cBhvr>
                                        <p:cTn id="74" dur="1" fill="hold">
                                          <p:stCondLst>
                                            <p:cond delay="9"/>
                                          </p:stCondLst>
                                        </p:cTn>
                                        <p:tgtEl>
                                          <p:spTgt spid="12"/>
                                        </p:tgtEl>
                                        <p:attrNameLst>
                                          <p:attrName>style.visibility</p:attrName>
                                        </p:attrNameLst>
                                      </p:cBhvr>
                                      <p:to>
                                        <p:strVal val="visible"/>
                                      </p:to>
                                    </p:set>
                                  </p:childTnLst>
                                </p:cTn>
                              </p:par>
                              <p:par>
                                <p:cTn id="75" presetID="26" presetClass="emph" presetSubtype="0" repeatCount="2000" fill="hold" grpId="1" nodeType="withEffect">
                                  <p:stCondLst>
                                    <p:cond delay="0"/>
                                  </p:stCondLst>
                                  <p:childTnLst>
                                    <p:animEffect transition="out" filter="fade">
                                      <p:cBhvr>
                                        <p:cTn id="76" dur="500" tmFilter="0, 0; .2, .5; .8, .5; 1, 0"/>
                                        <p:tgtEl>
                                          <p:spTgt spid="8"/>
                                        </p:tgtEl>
                                      </p:cBhvr>
                                    </p:animEffect>
                                    <p:animScale>
                                      <p:cBhvr>
                                        <p:cTn id="77" dur="250" autoRev="1" fill="hold"/>
                                        <p:tgtEl>
                                          <p:spTgt spid="8"/>
                                        </p:tgtEl>
                                      </p:cBhvr>
                                      <p:by x="105000" y="105000"/>
                                    </p:animScale>
                                  </p:childTnLst>
                                </p:cTn>
                              </p:par>
                            </p:childTnLst>
                          </p:cTn>
                        </p:par>
                      </p:childTnLst>
                    </p:cTn>
                  </p:par>
                </p:childTnLst>
              </p:cTn>
              <p:nextCondLst>
                <p:cond evt="onClick" delay="0">
                  <p:tgtEl>
                    <p:spTgt spid="8"/>
                  </p:tgtEl>
                </p:cond>
              </p:nextCondLst>
            </p:seq>
            <p:audio>
              <p:cMediaNode vol="80000">
                <p:cTn id="78" fill="hold" display="0">
                  <p:stCondLst>
                    <p:cond delay="indefinite"/>
                  </p:stCondLst>
                  <p:endCondLst>
                    <p:cond evt="onStopAudio" delay="0">
                      <p:tgtEl>
                        <p:sldTgt/>
                      </p:tgtEl>
                    </p:cond>
                  </p:endCondLst>
                </p:cTn>
                <p:tgtEl>
                  <p:spTgt spid="9"/>
                </p:tgtEl>
              </p:cMediaNode>
            </p:audio>
            <p:audio>
              <p:cMediaNode vol="80000">
                <p:cTn id="79" fill="hold" display="0">
                  <p:stCondLst>
                    <p:cond delay="indefinite"/>
                  </p:stCondLst>
                  <p:endCondLst>
                    <p:cond evt="onStopAudio" delay="0">
                      <p:tgtEl>
                        <p:sldTgt/>
                      </p:tgtEl>
                    </p:cond>
                  </p:endCondLst>
                </p:cTn>
                <p:tgtEl>
                  <p:spTgt spid="14"/>
                </p:tgtEl>
              </p:cMediaNode>
            </p:audio>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F184846-5912-4472-0775-958254DCCE23}"/>
              </a:ext>
            </a:extLst>
          </p:cNvPr>
          <p:cNvSpPr txBox="1"/>
          <p:nvPr/>
        </p:nvSpPr>
        <p:spPr>
          <a:xfrm>
            <a:off x="3200400" y="6594233"/>
            <a:ext cx="13243560" cy="2031325"/>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200" b="0" i="0" u="none" strike="noStrike" kern="1200" cap="none" spc="0" normalizeH="0" baseline="0" noProof="0">
                <a:ln>
                  <a:noFill/>
                </a:ln>
                <a:solidFill>
                  <a:prstClr val="black"/>
                </a:solidFill>
                <a:effectLst/>
                <a:uLnTx/>
                <a:uFillTx/>
                <a:latin typeface="Arial" panose="020B0604020202020204" pitchFamily="34" charset="0"/>
                <a:ea typeface="+mn-ea"/>
                <a:cs typeface="+mn-cs"/>
                <a:hlinkClick r:id="rId2"/>
              </a:rPr>
              <a:t>https://tailieugiaovien.edu.vn/lesson/powerpoint-van-8-canh-dieu/</a:t>
            </a:r>
            <a:endParaRPr kumimoji="0" lang="vi-VN" sz="4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4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xmlns="" id="{CF8C0AD4-1ED5-2390-32B6-942E3DF72C20}"/>
              </a:ext>
            </a:extLst>
          </p:cNvPr>
          <p:cNvSpPr txBox="1"/>
          <p:nvPr/>
        </p:nvSpPr>
        <p:spPr>
          <a:xfrm>
            <a:off x="2529840" y="1615275"/>
            <a:ext cx="12161520" cy="1477328"/>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9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Còn nữa….</a:t>
            </a:r>
          </a:p>
        </p:txBody>
      </p:sp>
      <p:sp>
        <p:nvSpPr>
          <p:cNvPr id="5" name="TextBox 4">
            <a:extLst>
              <a:ext uri="{FF2B5EF4-FFF2-40B4-BE49-F238E27FC236}">
                <a16:creationId xmlns:a16="http://schemas.microsoft.com/office/drawing/2014/main" xmlns="" id="{247B08A3-ACF2-9C05-FBCB-714D8C3B9FF3}"/>
              </a:ext>
            </a:extLst>
          </p:cNvPr>
          <p:cNvSpPr txBox="1"/>
          <p:nvPr/>
        </p:nvSpPr>
        <p:spPr>
          <a:xfrm>
            <a:off x="3048000" y="3692768"/>
            <a:ext cx="13243560" cy="2175596"/>
          </a:xfrm>
          <a:prstGeom prst="rect">
            <a:avLst/>
          </a:prstGeom>
          <a:noFill/>
        </p:spPr>
        <p:txBody>
          <a:bodyPr wrap="square" rtlCol="0">
            <a:spAutoFit/>
          </a:bodyPr>
          <a:lstStyle/>
          <a:p>
            <a:pPr marL="0" marR="0" lvl="0" indent="0" algn="l" defTabSz="1371600" rtl="0" eaLnBrk="1" fontAlgn="auto" latinLnBrk="0" hangingPunct="1">
              <a:lnSpc>
                <a:spcPct val="150000"/>
              </a:lnSpc>
              <a:spcBef>
                <a:spcPts val="0"/>
              </a:spcBef>
              <a:spcAft>
                <a:spcPts val="0"/>
              </a:spcAft>
              <a:buClrTx/>
              <a:buSzTx/>
              <a:buFontTx/>
              <a:buNone/>
              <a:tabLst/>
              <a:defRPr/>
            </a:pPr>
            <a:r>
              <a:rPr kumimoji="0" lang="vi-VN" sz="4800" b="1" i="1"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Có đủ bộ word và powerpoint cả năm tất cả các bài môn: Ngữ Văn 8 Cánh diều</a:t>
            </a:r>
          </a:p>
        </p:txBody>
      </p:sp>
    </p:spTree>
    <p:extLst>
      <p:ext uri="{BB962C8B-B14F-4D97-AF65-F5344CB8AC3E}">
        <p14:creationId xmlns:p14="http://schemas.microsoft.com/office/powerpoint/2010/main" val="2304593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6C8BE4A-693B-AE26-8B54-2C6F29835BCF}"/>
              </a:ext>
            </a:extLst>
          </p:cNvPr>
          <p:cNvPicPr>
            <a:picLocks noChangeAspect="1"/>
          </p:cNvPicPr>
          <p:nvPr/>
        </p:nvPicPr>
        <p:blipFill>
          <a:blip r:embed="rId2"/>
          <a:stretch>
            <a:fillRect/>
          </a:stretch>
        </p:blipFill>
        <p:spPr>
          <a:xfrm>
            <a:off x="840528" y="155016"/>
            <a:ext cx="16606944" cy="9976968"/>
          </a:xfrm>
          <a:prstGeom prst="rect">
            <a:avLst/>
          </a:prstGeom>
        </p:spPr>
      </p:pic>
    </p:spTree>
    <p:extLst>
      <p:ext uri="{BB962C8B-B14F-4D97-AF65-F5344CB8AC3E}">
        <p14:creationId xmlns:p14="http://schemas.microsoft.com/office/powerpoint/2010/main" val="3645597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3" name="Freeform 4"/>
          <p:cNvSpPr/>
          <p:nvPr/>
        </p:nvSpPr>
        <p:spPr>
          <a:xfrm rot="16200000">
            <a:off x="-196846" y="6813551"/>
            <a:ext cx="3695698" cy="32512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4" name="Freeform 4"/>
          <p:cNvSpPr/>
          <p:nvPr/>
        </p:nvSpPr>
        <p:spPr>
          <a:xfrm rot="16200000" flipV="1">
            <a:off x="14842929" y="6827960"/>
            <a:ext cx="3695698" cy="3194444"/>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5" name="Rounded Rectangle 4"/>
          <p:cNvSpPr/>
          <p:nvPr/>
        </p:nvSpPr>
        <p:spPr>
          <a:xfrm>
            <a:off x="6092411" y="282543"/>
            <a:ext cx="6438900" cy="1828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a:solidFill>
                  <a:srgbClr val="CA927C"/>
                </a:solidFill>
                <a:latin typeface="Arial" panose="020B0604020202020204" pitchFamily="34" charset="0"/>
                <a:cs typeface="Arial" panose="020B0604020202020204" pitchFamily="34" charset="0"/>
              </a:rPr>
              <a:t>LUYỆN TẬP</a:t>
            </a:r>
          </a:p>
        </p:txBody>
      </p:sp>
      <p:sp>
        <p:nvSpPr>
          <p:cNvPr id="6" name="Rounded Rectangle 5"/>
          <p:cNvSpPr/>
          <p:nvPr/>
        </p:nvSpPr>
        <p:spPr>
          <a:xfrm>
            <a:off x="1412680" y="4610100"/>
            <a:ext cx="15544800" cy="4876803"/>
          </a:xfrm>
          <a:prstGeom prst="roundRect">
            <a:avLst/>
          </a:prstGeom>
          <a:solidFill>
            <a:schemeClr val="bg1"/>
          </a:solidFill>
          <a:ln>
            <a:solidFill>
              <a:srgbClr val="D7A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rgbClr val="C00000"/>
                </a:solidFill>
                <a:latin typeface="Arial" panose="020B0604020202020204" pitchFamily="34" charset="0"/>
                <a:cs typeface="Arial" panose="020B0604020202020204" pitchFamily="34" charset="0"/>
              </a:rPr>
              <a:t>Hãy thực hiện yêu cầu sau:</a:t>
            </a:r>
          </a:p>
          <a:p>
            <a:pPr algn="just">
              <a:lnSpc>
                <a:spcPct val="150000"/>
              </a:lnSpc>
            </a:pPr>
            <a:r>
              <a:rPr lang="vi-VN" sz="4000" dirty="0">
                <a:solidFill>
                  <a:schemeClr val="tx1"/>
                </a:solidFill>
                <a:cs typeface="Arial" panose="020B0604020202020204" pitchFamily="34" charset="0"/>
              </a:rPr>
              <a:t>Giả sử sau dấu ba chấm </a:t>
            </a:r>
            <a:r>
              <a:rPr lang="vi-VN" sz="4000" i="1" dirty="0">
                <a:solidFill>
                  <a:schemeClr val="tx1"/>
                </a:solidFill>
                <a:cs typeface="Arial" panose="020B0604020202020204" pitchFamily="34" charset="0"/>
              </a:rPr>
              <a:t>Nếu mai em về… </a:t>
            </a:r>
            <a:r>
              <a:rPr lang="vi-VN" sz="4000" dirty="0">
                <a:solidFill>
                  <a:schemeClr val="tx1"/>
                </a:solidFill>
                <a:cs typeface="Arial" panose="020B0604020202020204" pitchFamily="34" charset="0"/>
              </a:rPr>
              <a:t>là tên vùng đất quê hương em, thì em sẽ chia sẻ những hình ảnh, chi tiết nào của quê hương mình? Vì sao em lại chọn các chi tiết, hình ảnh ấy? (Trình bày dưới dạng một đoạn văn ngắn)</a:t>
            </a:r>
            <a:endParaRPr lang="vi-VN" sz="4000" b="1" dirty="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1541509" y="2111343"/>
            <a:ext cx="7346123" cy="2258054"/>
          </a:xfrm>
          <a:prstGeom prst="rect">
            <a:avLst/>
          </a:prstGeom>
          <a:noFill/>
        </p:spPr>
        <p:txBody>
          <a:bodyPr wrap="square" rtlCol="0">
            <a:spAutoFit/>
          </a:bodyPr>
          <a:lstStyle/>
          <a:p>
            <a:pPr algn="ctr">
              <a:lnSpc>
                <a:spcPct val="150000"/>
              </a:lnSpc>
            </a:pPr>
            <a:r>
              <a:rPr lang="en-US" sz="5000" b="1" dirty="0">
                <a:solidFill>
                  <a:srgbClr val="C00000"/>
                </a:solidFill>
                <a:latin typeface="Arial" panose="020B0604020202020204" pitchFamily="34" charset="0"/>
                <a:cs typeface="Arial" panose="020B0604020202020204" pitchFamily="34" charset="0"/>
              </a:rPr>
              <a:t>Nhiệm vụ 2</a:t>
            </a:r>
            <a:endParaRPr lang="vi-VN" sz="5000" b="1" dirty="0">
              <a:solidFill>
                <a:srgbClr val="C00000"/>
              </a:solidFill>
              <a:latin typeface="Arial" panose="020B0604020202020204" pitchFamily="34" charset="0"/>
              <a:cs typeface="Arial" panose="020B0604020202020204" pitchFamily="34" charset="0"/>
            </a:endParaRPr>
          </a:p>
          <a:p>
            <a:pPr algn="ctr">
              <a:lnSpc>
                <a:spcPct val="150000"/>
              </a:lnSpc>
            </a:pPr>
            <a:r>
              <a:rPr lang="vi-VN" sz="5000" b="1" dirty="0">
                <a:solidFill>
                  <a:srgbClr val="35A072"/>
                </a:solidFill>
                <a:latin typeface="Arial" panose="020B0604020202020204" pitchFamily="34" charset="0"/>
                <a:cs typeface="Arial" panose="020B0604020202020204" pitchFamily="34" charset="0"/>
              </a:rPr>
              <a:t>Luyện tập theo văn bản</a:t>
            </a:r>
            <a:endParaRPr lang="en-US" sz="5000" b="1" dirty="0">
              <a:solidFill>
                <a:srgbClr val="35A07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11658600" y="1067739"/>
            <a:ext cx="6314548" cy="4260216"/>
          </a:xfrm>
          <a:prstGeom prst="rect">
            <a:avLst/>
          </a:prstGeom>
        </p:spPr>
      </p:pic>
    </p:spTree>
    <p:extLst>
      <p:ext uri="{BB962C8B-B14F-4D97-AF65-F5344CB8AC3E}">
        <p14:creationId xmlns:p14="http://schemas.microsoft.com/office/powerpoint/2010/main" val="344203214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90"/>
                                          </p:val>
                                        </p:tav>
                                        <p:tav tm="100000">
                                          <p:val>
                                            <p:fltVal val="0"/>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3" name="Freeform 4"/>
          <p:cNvSpPr/>
          <p:nvPr/>
        </p:nvSpPr>
        <p:spPr>
          <a:xfrm rot="16200000">
            <a:off x="-196846" y="6813551"/>
            <a:ext cx="3695698" cy="32512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4" name="Freeform 4"/>
          <p:cNvSpPr/>
          <p:nvPr/>
        </p:nvSpPr>
        <p:spPr>
          <a:xfrm rot="16200000" flipV="1">
            <a:off x="14842929" y="6827960"/>
            <a:ext cx="3695698" cy="3194444"/>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5" name="Rounded Rectangle 4"/>
          <p:cNvSpPr/>
          <p:nvPr/>
        </p:nvSpPr>
        <p:spPr>
          <a:xfrm>
            <a:off x="5763415" y="1028700"/>
            <a:ext cx="6438900" cy="1828800"/>
          </a:xfrm>
          <a:prstGeom prst="roundRect">
            <a:avLst/>
          </a:prstGeom>
          <a:solidFill>
            <a:schemeClr val="bg1"/>
          </a:solidFill>
          <a:ln>
            <a:solidFill>
              <a:srgbClr val="D7A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a:solidFill>
                  <a:srgbClr val="CA927C"/>
                </a:solidFill>
                <a:latin typeface="Arial" panose="020B0604020202020204" pitchFamily="34" charset="0"/>
                <a:cs typeface="Arial" panose="020B0604020202020204" pitchFamily="34" charset="0"/>
              </a:rPr>
              <a:t>VẬN DỤNG</a:t>
            </a:r>
          </a:p>
        </p:txBody>
      </p:sp>
      <p:sp>
        <p:nvSpPr>
          <p:cNvPr id="8" name="TextBox 7"/>
          <p:cNvSpPr txBox="1"/>
          <p:nvPr/>
        </p:nvSpPr>
        <p:spPr>
          <a:xfrm>
            <a:off x="8229600" y="3793490"/>
            <a:ext cx="7996230" cy="2862322"/>
          </a:xfrm>
          <a:prstGeom prst="rect">
            <a:avLst/>
          </a:prstGeom>
          <a:noFill/>
        </p:spPr>
        <p:txBody>
          <a:bodyPr wrap="square" rtlCol="0">
            <a:spAutoFit/>
          </a:bodyPr>
          <a:lstStyle/>
          <a:p>
            <a:pPr algn="ctr">
              <a:lnSpc>
                <a:spcPct val="150000"/>
              </a:lnSpc>
            </a:pPr>
            <a:r>
              <a:rPr lang="vi-VN" sz="4000" b="1" u="sng" dirty="0">
                <a:solidFill>
                  <a:srgbClr val="C00000"/>
                </a:solidFill>
                <a:latin typeface="Arial" panose="020B0604020202020204" pitchFamily="34" charset="0"/>
                <a:cs typeface="Arial" panose="020B0604020202020204" pitchFamily="34" charset="0"/>
              </a:rPr>
              <a:t>Em hãy trả lời câu hỏi sau:</a:t>
            </a:r>
          </a:p>
          <a:p>
            <a:pPr>
              <a:lnSpc>
                <a:spcPct val="150000"/>
              </a:lnSpc>
            </a:pPr>
            <a:r>
              <a:rPr lang="vi-VN" sz="4000" dirty="0">
                <a:latin typeface="Arial" panose="020B0604020202020204" pitchFamily="34" charset="0"/>
                <a:cs typeface="Arial" panose="020B0604020202020204" pitchFamily="34" charset="0"/>
              </a:rPr>
              <a:t>Phân tích bài thơ </a:t>
            </a:r>
            <a:r>
              <a:rPr lang="en-US" sz="4000" i="1" dirty="0">
                <a:latin typeface="Arial" panose="020B0604020202020204" pitchFamily="34" charset="0"/>
                <a:cs typeface="Arial" panose="020B0604020202020204" pitchFamily="34" charset="0"/>
              </a:rPr>
              <a:t>“</a:t>
            </a:r>
            <a:r>
              <a:rPr lang="vi-VN" sz="4000" i="1" dirty="0">
                <a:latin typeface="Arial" panose="020B0604020202020204" pitchFamily="34" charset="0"/>
                <a:cs typeface="Arial" panose="020B0604020202020204" pitchFamily="34" charset="0"/>
              </a:rPr>
              <a:t>Nếu mai em về Chiêm Hoá</a:t>
            </a:r>
            <a:r>
              <a:rPr lang="en-US" sz="4000" i="1" dirty="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 của tác giả Mai Liễu</a:t>
            </a:r>
            <a:endParaRPr lang="en-US" sz="4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43937" y="3390900"/>
            <a:ext cx="7504277" cy="5869682"/>
          </a:xfrm>
          <a:prstGeom prst="rect">
            <a:avLst/>
          </a:prstGeom>
          <a:ln>
            <a:noFill/>
          </a:ln>
          <a:effectLst>
            <a:softEdge rad="112500"/>
          </a:effectLst>
        </p:spPr>
      </p:pic>
      <p:pic>
        <p:nvPicPr>
          <p:cNvPr id="6" name="Picture 5"/>
          <p:cNvPicPr>
            <a:picLocks noChangeAspect="1"/>
          </p:cNvPicPr>
          <p:nvPr/>
        </p:nvPicPr>
        <p:blipFill>
          <a:blip r:embed="rId5"/>
          <a:stretch>
            <a:fillRect/>
          </a:stretch>
        </p:blipFill>
        <p:spPr>
          <a:xfrm>
            <a:off x="10756901" y="7007627"/>
            <a:ext cx="2890827" cy="2913589"/>
          </a:xfrm>
          <a:prstGeom prst="rect">
            <a:avLst/>
          </a:prstGeom>
        </p:spPr>
      </p:pic>
    </p:spTree>
    <p:extLst>
      <p:ext uri="{BB962C8B-B14F-4D97-AF65-F5344CB8AC3E}">
        <p14:creationId xmlns:p14="http://schemas.microsoft.com/office/powerpoint/2010/main" val="213382095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90"/>
                                          </p:val>
                                        </p:tav>
                                        <p:tav tm="100000">
                                          <p:val>
                                            <p:fltVal val="0"/>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207440" y="-1193295"/>
            <a:ext cx="4813501" cy="5492584"/>
          </a:xfrm>
          <a:custGeom>
            <a:avLst/>
            <a:gdLst/>
            <a:ahLst/>
            <a:cxnLst/>
            <a:rect l="l" t="t" r="r" b="b"/>
            <a:pathLst>
              <a:path w="4813501" h="5492584">
                <a:moveTo>
                  <a:pt x="0" y="0"/>
                </a:moveTo>
                <a:lnTo>
                  <a:pt x="4813501" y="0"/>
                </a:lnTo>
                <a:lnTo>
                  <a:pt x="4813501" y="5492585"/>
                </a:lnTo>
                <a:lnTo>
                  <a:pt x="0" y="54925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14716446" y="-1469230"/>
            <a:ext cx="5085708" cy="4114800"/>
          </a:xfrm>
          <a:custGeom>
            <a:avLst/>
            <a:gdLst/>
            <a:ahLst/>
            <a:cxnLst/>
            <a:rect l="l" t="t" r="r" b="b"/>
            <a:pathLst>
              <a:path w="5085708" h="4114800">
                <a:moveTo>
                  <a:pt x="0" y="0"/>
                </a:moveTo>
                <a:lnTo>
                  <a:pt x="5085708" y="0"/>
                </a:lnTo>
                <a:lnTo>
                  <a:pt x="508570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9" name="Rounded Rectangle 8"/>
          <p:cNvSpPr/>
          <p:nvPr/>
        </p:nvSpPr>
        <p:spPr>
          <a:xfrm>
            <a:off x="5943600" y="1714500"/>
            <a:ext cx="11211200" cy="1095183"/>
          </a:xfrm>
          <a:prstGeom prst="roundRect">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Giới thiệu tác giả, tác phẩm </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10" name="Rounded Rectangle 9"/>
          <p:cNvSpPr/>
          <p:nvPr/>
        </p:nvSpPr>
        <p:spPr>
          <a:xfrm>
            <a:off x="5943602" y="3511997"/>
            <a:ext cx="11211197" cy="1408643"/>
          </a:xfrm>
          <a:prstGeom prst="roundRect">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ysClr val="windowText" lastClr="000000"/>
                </a:solidFill>
                <a:latin typeface="Arial" panose="020B0604020202020204" pitchFamily="34" charset="0"/>
                <a:cs typeface="Arial" panose="020B0604020202020204" pitchFamily="34" charset="0"/>
              </a:rPr>
              <a:t>Bức tranh thiên </a:t>
            </a:r>
            <a:r>
              <a:rPr lang="en-US" sz="4000" dirty="0">
                <a:solidFill>
                  <a:sysClr val="windowText" lastClr="000000"/>
                </a:solidFill>
                <a:latin typeface="Arial" panose="020B0604020202020204" pitchFamily="34" charset="0"/>
                <a:cs typeface="Arial" panose="020B0604020202020204" pitchFamily="34" charset="0"/>
              </a:rPr>
              <a:t>mùa xuân rực rỡ ở Chiêm Hóa</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11" name="Rounded Rectangle 10"/>
          <p:cNvSpPr/>
          <p:nvPr/>
        </p:nvSpPr>
        <p:spPr>
          <a:xfrm>
            <a:off x="5915008" y="5191353"/>
            <a:ext cx="11209974" cy="1405735"/>
          </a:xfrm>
          <a:prstGeom prst="roundRect">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Bức tranh con người ở Chiêm Hóa</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12" name="Rounded Rectangle 11"/>
          <p:cNvSpPr/>
          <p:nvPr/>
        </p:nvSpPr>
        <p:spPr>
          <a:xfrm>
            <a:off x="1199310" y="1746618"/>
            <a:ext cx="3137948" cy="1025888"/>
          </a:xfrm>
          <a:prstGeom prst="roundRect">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ysClr val="windowText" lastClr="000000"/>
                </a:solidFill>
                <a:latin typeface="Arial" panose="020B0604020202020204" pitchFamily="34" charset="0"/>
                <a:cs typeface="Arial" panose="020B0604020202020204" pitchFamily="34" charset="0"/>
              </a:rPr>
              <a:t>Mở bài </a:t>
            </a:r>
            <a:endParaRPr lang="vi-VN" sz="4000" b="1" dirty="0">
              <a:solidFill>
                <a:sysClr val="windowText" lastClr="000000"/>
              </a:solidFill>
              <a:latin typeface="Arial" panose="020B0604020202020204" pitchFamily="34" charset="0"/>
              <a:cs typeface="Arial" panose="020B0604020202020204" pitchFamily="34" charset="0"/>
            </a:endParaRPr>
          </a:p>
        </p:txBody>
      </p:sp>
      <p:sp>
        <p:nvSpPr>
          <p:cNvPr id="13" name="Rounded Rectangle 12"/>
          <p:cNvSpPr/>
          <p:nvPr/>
        </p:nvSpPr>
        <p:spPr>
          <a:xfrm>
            <a:off x="1207494" y="5254330"/>
            <a:ext cx="3137948" cy="1123470"/>
          </a:xfrm>
          <a:prstGeom prst="roundRect">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ysClr val="windowText" lastClr="000000"/>
                </a:solidFill>
                <a:latin typeface="Arial" panose="020B0604020202020204" pitchFamily="34" charset="0"/>
                <a:cs typeface="Arial" panose="020B0604020202020204" pitchFamily="34" charset="0"/>
              </a:rPr>
              <a:t>Thân bài </a:t>
            </a:r>
            <a:endParaRPr lang="vi-VN" sz="4000" b="1" dirty="0">
              <a:solidFill>
                <a:sysClr val="windowText" lastClr="000000"/>
              </a:solidFill>
              <a:latin typeface="Arial" panose="020B0604020202020204" pitchFamily="34" charset="0"/>
              <a:cs typeface="Arial" panose="020B0604020202020204" pitchFamily="34" charset="0"/>
            </a:endParaRPr>
          </a:p>
        </p:txBody>
      </p:sp>
      <p:sp>
        <p:nvSpPr>
          <p:cNvPr id="14" name="Rounded Rectangle 13"/>
          <p:cNvSpPr/>
          <p:nvPr/>
        </p:nvSpPr>
        <p:spPr>
          <a:xfrm>
            <a:off x="1207494" y="8731021"/>
            <a:ext cx="3137946" cy="1123470"/>
          </a:xfrm>
          <a:prstGeom prst="roundRect">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ysClr val="windowText" lastClr="000000"/>
                </a:solidFill>
                <a:latin typeface="Arial" panose="020B0604020202020204" pitchFamily="34" charset="0"/>
                <a:cs typeface="Arial" panose="020B0604020202020204" pitchFamily="34" charset="0"/>
              </a:rPr>
              <a:t>Kết bài </a:t>
            </a:r>
            <a:endParaRPr lang="vi-VN" sz="4000" b="1" dirty="0">
              <a:solidFill>
                <a:sysClr val="windowText" lastClr="000000"/>
              </a:solidFill>
              <a:latin typeface="Arial" panose="020B0604020202020204" pitchFamily="34" charset="0"/>
              <a:cs typeface="Arial" panose="020B0604020202020204" pitchFamily="34" charset="0"/>
            </a:endParaRPr>
          </a:p>
        </p:txBody>
      </p:sp>
      <p:sp>
        <p:nvSpPr>
          <p:cNvPr id="15" name="Rounded Rectangle 14"/>
          <p:cNvSpPr/>
          <p:nvPr/>
        </p:nvSpPr>
        <p:spPr>
          <a:xfrm>
            <a:off x="5943602" y="6867801"/>
            <a:ext cx="11211198" cy="1302118"/>
          </a:xfrm>
          <a:prstGeom prst="roundRect">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Đánh giá nội dung và nghệ thuật của bài thơ</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16" name="Rounded Rectangle 15"/>
          <p:cNvSpPr/>
          <p:nvPr/>
        </p:nvSpPr>
        <p:spPr>
          <a:xfrm>
            <a:off x="5943601" y="8759626"/>
            <a:ext cx="11211198" cy="1094865"/>
          </a:xfrm>
          <a:prstGeom prst="roundRect">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Khẳng định giá trị của tác phẩm</a:t>
            </a:r>
            <a:endParaRPr lang="vi-VN" sz="4000" dirty="0">
              <a:solidFill>
                <a:sysClr val="windowText" lastClr="000000"/>
              </a:solidFill>
              <a:latin typeface="Arial" panose="020B0604020202020204" pitchFamily="34" charset="0"/>
              <a:cs typeface="Arial" panose="020B0604020202020204" pitchFamily="34" charset="0"/>
            </a:endParaRPr>
          </a:p>
        </p:txBody>
      </p:sp>
      <p:cxnSp>
        <p:nvCxnSpPr>
          <p:cNvPr id="17" name="Straight Arrow Connector 16"/>
          <p:cNvCxnSpPr>
            <a:stCxn id="12" idx="3"/>
            <a:endCxn id="9" idx="1"/>
          </p:cNvCxnSpPr>
          <p:nvPr/>
        </p:nvCxnSpPr>
        <p:spPr>
          <a:xfrm>
            <a:off x="4337258" y="2259562"/>
            <a:ext cx="1606342" cy="2530"/>
          </a:xfrm>
          <a:prstGeom prst="straightConnector1">
            <a:avLst/>
          </a:prstGeom>
          <a:ln w="38100">
            <a:solidFill>
              <a:srgbClr val="CA927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3"/>
            <a:endCxn id="10" idx="1"/>
          </p:cNvCxnSpPr>
          <p:nvPr/>
        </p:nvCxnSpPr>
        <p:spPr>
          <a:xfrm flipV="1">
            <a:off x="4345442" y="4216319"/>
            <a:ext cx="1598160" cy="1599746"/>
          </a:xfrm>
          <a:prstGeom prst="straightConnector1">
            <a:avLst/>
          </a:prstGeom>
          <a:ln w="38100">
            <a:solidFill>
              <a:srgbClr val="CA927C"/>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3"/>
            <a:endCxn id="11" idx="1"/>
          </p:cNvCxnSpPr>
          <p:nvPr/>
        </p:nvCxnSpPr>
        <p:spPr>
          <a:xfrm>
            <a:off x="4345442" y="5816065"/>
            <a:ext cx="1569566" cy="78156"/>
          </a:xfrm>
          <a:prstGeom prst="straightConnector1">
            <a:avLst/>
          </a:prstGeom>
          <a:ln w="38100">
            <a:solidFill>
              <a:srgbClr val="CA927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3"/>
            <a:endCxn id="15" idx="1"/>
          </p:cNvCxnSpPr>
          <p:nvPr/>
        </p:nvCxnSpPr>
        <p:spPr>
          <a:xfrm>
            <a:off x="4345442" y="5816065"/>
            <a:ext cx="1598160" cy="1702795"/>
          </a:xfrm>
          <a:prstGeom prst="straightConnector1">
            <a:avLst/>
          </a:prstGeom>
          <a:ln w="38100">
            <a:solidFill>
              <a:srgbClr val="CA927C"/>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3"/>
            <a:endCxn id="16" idx="1"/>
          </p:cNvCxnSpPr>
          <p:nvPr/>
        </p:nvCxnSpPr>
        <p:spPr>
          <a:xfrm>
            <a:off x="4345440" y="9292756"/>
            <a:ext cx="1598161" cy="14303"/>
          </a:xfrm>
          <a:prstGeom prst="straightConnector1">
            <a:avLst/>
          </a:prstGeom>
          <a:ln w="38100">
            <a:solidFill>
              <a:srgbClr val="CA927C"/>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486400" y="231422"/>
            <a:ext cx="8097181" cy="1157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a:solidFill>
                  <a:srgbClr val="C00000"/>
                </a:solidFill>
                <a:latin typeface="Arial" panose="020B0604020202020204" pitchFamily="34" charset="0"/>
                <a:cs typeface="Arial" panose="020B0604020202020204" pitchFamily="34" charset="0"/>
              </a:rPr>
              <a:t>Gợi ý trả lời</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anim calcmode="lin" valueType="num">
                                      <p:cBhvr>
                                        <p:cTn id="57" dur="500" fill="hold"/>
                                        <p:tgtEl>
                                          <p:spTgt spid="14"/>
                                        </p:tgtEl>
                                        <p:attrNameLst>
                                          <p:attrName>ppt_x</p:attrName>
                                        </p:attrNameLst>
                                      </p:cBhvr>
                                      <p:tavLst>
                                        <p:tav tm="0">
                                          <p:val>
                                            <p:strVal val="#ppt_x"/>
                                          </p:val>
                                        </p:tav>
                                        <p:tav tm="100000">
                                          <p:val>
                                            <p:strVal val="#ppt_x"/>
                                          </p:val>
                                        </p:tav>
                                      </p:tavLst>
                                    </p:anim>
                                    <p:anim calcmode="lin" valueType="num">
                                      <p:cBhvr>
                                        <p:cTn id="58" dur="500" fill="hold"/>
                                        <p:tgtEl>
                                          <p:spTgt spid="14"/>
                                        </p:tgtEl>
                                        <p:attrNameLst>
                                          <p:attrName>ppt_y</p:attrName>
                                        </p:attrNameLst>
                                      </p:cBhvr>
                                      <p:tavLst>
                                        <p:tav tm="0">
                                          <p:val>
                                            <p:strVal val="#ppt_y+.1"/>
                                          </p:val>
                                        </p:tav>
                                        <p:tav tm="100000">
                                          <p:val>
                                            <p:strVal val="#ppt_y"/>
                                          </p:val>
                                        </p:tav>
                                      </p:tavLst>
                                    </p:anim>
                                  </p:childTnLst>
                                </p:cTn>
                              </p:par>
                              <p:par>
                                <p:cTn id="59" presetID="16" presetClass="entr" presetSubtype="21"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arn(inVertical)">
                                      <p:cBhvr>
                                        <p:cTn id="61" dur="500"/>
                                        <p:tgtEl>
                                          <p:spTgt spid="21"/>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randombar(horizontal)">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3" name="Freeform 4"/>
          <p:cNvSpPr/>
          <p:nvPr/>
        </p:nvSpPr>
        <p:spPr>
          <a:xfrm rot="16200000">
            <a:off x="-196846" y="6813551"/>
            <a:ext cx="3695698" cy="32512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4" name="Freeform 4"/>
          <p:cNvSpPr/>
          <p:nvPr/>
        </p:nvSpPr>
        <p:spPr>
          <a:xfrm rot="16200000" flipV="1">
            <a:off x="14842929" y="6827960"/>
            <a:ext cx="3695698" cy="3194444"/>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5" name="Rounded Rectangle 4"/>
          <p:cNvSpPr/>
          <p:nvPr/>
        </p:nvSpPr>
        <p:spPr>
          <a:xfrm>
            <a:off x="4491817" y="1257300"/>
            <a:ext cx="9454756" cy="1828800"/>
          </a:xfrm>
          <a:prstGeom prst="roundRect">
            <a:avLst/>
          </a:prstGeom>
          <a:solidFill>
            <a:schemeClr val="bg1"/>
          </a:solidFill>
          <a:ln>
            <a:solidFill>
              <a:srgbClr val="D7A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a:solidFill>
                  <a:srgbClr val="CA927C"/>
                </a:solidFill>
                <a:latin typeface="Arial" panose="020B0604020202020204" pitchFamily="34" charset="0"/>
                <a:cs typeface="Arial" panose="020B0604020202020204" pitchFamily="34" charset="0"/>
              </a:rPr>
              <a:t>HƯỚNG DẪN VỀ NHÀ</a:t>
            </a:r>
          </a:p>
        </p:txBody>
      </p:sp>
      <p:sp>
        <p:nvSpPr>
          <p:cNvPr id="8" name="Rounded Rectangle 7"/>
          <p:cNvSpPr/>
          <p:nvPr/>
        </p:nvSpPr>
        <p:spPr>
          <a:xfrm>
            <a:off x="1173920" y="4000500"/>
            <a:ext cx="7613676" cy="3975996"/>
          </a:xfrm>
          <a:prstGeom prst="roundRect">
            <a:avLst/>
          </a:prstGeom>
          <a:solidFill>
            <a:schemeClr val="bg1"/>
          </a:solidFill>
          <a:ln>
            <a:solidFill>
              <a:srgbClr val="D7A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a:solidFill>
                  <a:schemeClr val="tx1"/>
                </a:solidFill>
                <a:latin typeface="Arial" panose="020B0604020202020204" pitchFamily="34" charset="0"/>
                <a:cs typeface="Arial" panose="020B0604020202020204" pitchFamily="34" charset="0"/>
              </a:rPr>
              <a:t>Ôn tập Văn bản:</a:t>
            </a:r>
          </a:p>
          <a:p>
            <a:pPr algn="ctr">
              <a:lnSpc>
                <a:spcPct val="150000"/>
              </a:lnSpc>
            </a:pPr>
            <a:r>
              <a:rPr lang="en-US" sz="4500" dirty="0">
                <a:solidFill>
                  <a:schemeClr val="tx1"/>
                </a:solidFill>
                <a:latin typeface="Arial" panose="020B0604020202020204" pitchFamily="34" charset="0"/>
                <a:cs typeface="Arial" panose="020B0604020202020204" pitchFamily="34" charset="0"/>
              </a:rPr>
              <a:t>Mai em về Chiêm Hóa – Mai Liễu </a:t>
            </a:r>
            <a:endParaRPr lang="vi-VN" sz="45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9219195" y="4000500"/>
            <a:ext cx="7956725" cy="3975996"/>
          </a:xfrm>
          <a:prstGeom prst="roundRect">
            <a:avLst/>
          </a:prstGeom>
          <a:solidFill>
            <a:schemeClr val="bg1"/>
          </a:solidFill>
          <a:ln>
            <a:solidFill>
              <a:srgbClr val="D7A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a:solidFill>
                  <a:schemeClr val="tx1"/>
                </a:solidFill>
                <a:latin typeface="Arial" panose="020B0604020202020204" pitchFamily="34" charset="0"/>
                <a:cs typeface="Arial" panose="020B0604020202020204" pitchFamily="34" charset="0"/>
              </a:rPr>
              <a:t>Soạn Thực hành đọc hiểu:</a:t>
            </a:r>
          </a:p>
          <a:p>
            <a:pPr algn="ctr">
              <a:lnSpc>
                <a:spcPct val="150000"/>
              </a:lnSpc>
            </a:pPr>
            <a:r>
              <a:rPr lang="vi-VN" sz="4500" dirty="0">
                <a:solidFill>
                  <a:schemeClr val="tx1"/>
                </a:solidFill>
                <a:cs typeface="Arial" panose="020B0604020202020204" pitchFamily="34" charset="0"/>
              </a:rPr>
              <a:t>Đường về quê mẹ - Đoàn Văn Cừ</a:t>
            </a:r>
            <a:endParaRPr lang="vi-VN" sz="4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20830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562172" y="-668293"/>
            <a:ext cx="2446436" cy="4114800"/>
          </a:xfrm>
          <a:custGeom>
            <a:avLst/>
            <a:gdLst/>
            <a:ahLst/>
            <a:cxnLst/>
            <a:rect l="l" t="t" r="r" b="b"/>
            <a:pathLst>
              <a:path w="2446436" h="4114800">
                <a:moveTo>
                  <a:pt x="0" y="0"/>
                </a:moveTo>
                <a:lnTo>
                  <a:pt x="2446436" y="0"/>
                </a:lnTo>
                <a:lnTo>
                  <a:pt x="2446436"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15864009" y="6950278"/>
            <a:ext cx="2423991" cy="4114800"/>
          </a:xfrm>
          <a:custGeom>
            <a:avLst/>
            <a:gdLst/>
            <a:ahLst/>
            <a:cxnLst/>
            <a:rect l="l" t="t" r="r" b="b"/>
            <a:pathLst>
              <a:path w="2423991" h="4114800">
                <a:moveTo>
                  <a:pt x="0" y="0"/>
                </a:moveTo>
                <a:lnTo>
                  <a:pt x="2423991" y="0"/>
                </a:lnTo>
                <a:lnTo>
                  <a:pt x="2423991"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5" name="TextBox 4"/>
          <p:cNvSpPr txBox="1"/>
          <p:nvPr/>
        </p:nvSpPr>
        <p:spPr>
          <a:xfrm>
            <a:off x="3962400" y="2247900"/>
            <a:ext cx="10363200" cy="5632311"/>
          </a:xfrm>
          <a:prstGeom prst="rect">
            <a:avLst/>
          </a:prstGeom>
          <a:noFill/>
        </p:spPr>
        <p:txBody>
          <a:bodyPr wrap="square" rtlCol="0">
            <a:spAutoFit/>
          </a:bodyPr>
          <a:lstStyle/>
          <a:p>
            <a:pPr algn="ctr">
              <a:lnSpc>
                <a:spcPct val="150000"/>
              </a:lnSpc>
            </a:pPr>
            <a:r>
              <a:rPr lang="vi-VN" sz="8000" b="1" dirty="0">
                <a:solidFill>
                  <a:srgbClr val="35A072"/>
                </a:solidFill>
                <a:cs typeface="Arial" panose="020B0604020202020204" pitchFamily="34" charset="0"/>
              </a:rPr>
              <a:t>BÀI HỌC KẾT THÚC, CẢM ƠN CÁC EM ĐÃ LẮNG NGHE</a:t>
            </a:r>
            <a:r>
              <a:rPr lang="en-US" sz="8000" b="1" dirty="0">
                <a:solidFill>
                  <a:srgbClr val="35A07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4616688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2743200" y="1391647"/>
            <a:ext cx="11754560" cy="9030878"/>
          </a:xfrm>
          <a:custGeom>
            <a:avLst/>
            <a:gdLst/>
            <a:ahLst/>
            <a:cxnLst/>
            <a:rect l="l" t="t" r="r" b="b"/>
            <a:pathLst>
              <a:path w="13902753" h="13381400">
                <a:moveTo>
                  <a:pt x="0" y="0"/>
                </a:moveTo>
                <a:lnTo>
                  <a:pt x="13902754" y="0"/>
                </a:lnTo>
                <a:lnTo>
                  <a:pt x="13902754" y="13381400"/>
                </a:lnTo>
                <a:lnTo>
                  <a:pt x="0" y="13381400"/>
                </a:lnTo>
                <a:lnTo>
                  <a:pt x="0" y="0"/>
                </a:lnTo>
                <a:close/>
              </a:path>
            </a:pathLst>
          </a:custGeom>
          <a:blipFill>
            <a:blip r:embed="rId2"/>
            <a:stretch>
              <a:fillRect/>
            </a:stretch>
          </a:blipFill>
        </p:spPr>
        <p:txBody>
          <a:bodyPr/>
          <a:lstStyle/>
          <a:p>
            <a:endParaRPr lang="vi-VN"/>
          </a:p>
        </p:txBody>
      </p:sp>
      <p:sp>
        <p:nvSpPr>
          <p:cNvPr id="3" name="Freeform 3"/>
          <p:cNvSpPr/>
          <p:nvPr/>
        </p:nvSpPr>
        <p:spPr>
          <a:xfrm>
            <a:off x="562172" y="-668293"/>
            <a:ext cx="2446436" cy="4114800"/>
          </a:xfrm>
          <a:custGeom>
            <a:avLst/>
            <a:gdLst/>
            <a:ahLst/>
            <a:cxnLst/>
            <a:rect l="l" t="t" r="r" b="b"/>
            <a:pathLst>
              <a:path w="2446436" h="4114800">
                <a:moveTo>
                  <a:pt x="0" y="0"/>
                </a:moveTo>
                <a:lnTo>
                  <a:pt x="2446436" y="0"/>
                </a:lnTo>
                <a:lnTo>
                  <a:pt x="244643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vi-VN"/>
          </a:p>
        </p:txBody>
      </p:sp>
      <p:sp>
        <p:nvSpPr>
          <p:cNvPr id="4" name="Freeform 4"/>
          <p:cNvSpPr/>
          <p:nvPr/>
        </p:nvSpPr>
        <p:spPr>
          <a:xfrm>
            <a:off x="15864009" y="6950278"/>
            <a:ext cx="2423991" cy="4114800"/>
          </a:xfrm>
          <a:custGeom>
            <a:avLst/>
            <a:gdLst/>
            <a:ahLst/>
            <a:cxnLst/>
            <a:rect l="l" t="t" r="r" b="b"/>
            <a:pathLst>
              <a:path w="2423991" h="4114800">
                <a:moveTo>
                  <a:pt x="0" y="0"/>
                </a:moveTo>
                <a:lnTo>
                  <a:pt x="2423991" y="0"/>
                </a:lnTo>
                <a:lnTo>
                  <a:pt x="2423991"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a:p>
        </p:txBody>
      </p:sp>
      <p:sp>
        <p:nvSpPr>
          <p:cNvPr id="9" name="TextBox 8"/>
          <p:cNvSpPr txBox="1"/>
          <p:nvPr/>
        </p:nvSpPr>
        <p:spPr>
          <a:xfrm>
            <a:off x="3158724" y="501718"/>
            <a:ext cx="12492959" cy="1508555"/>
          </a:xfrm>
          <a:prstGeom prst="rect">
            <a:avLst/>
          </a:prstGeom>
          <a:noFill/>
        </p:spPr>
        <p:txBody>
          <a:bodyPr wrap="square" rtlCol="0">
            <a:spAutoFit/>
          </a:bodyPr>
          <a:lstStyle/>
          <a:p>
            <a:pPr algn="just">
              <a:lnSpc>
                <a:spcPct val="150000"/>
              </a:lnSpc>
            </a:pPr>
            <a:r>
              <a:rPr lang="en-US" sz="7000" b="1" dirty="0">
                <a:solidFill>
                  <a:srgbClr val="35A072"/>
                </a:solidFill>
                <a:latin typeface="Arial" panose="020B0604020202020204" pitchFamily="34" charset="0"/>
                <a:cs typeface="Arial" panose="020B0604020202020204" pitchFamily="34" charset="0"/>
              </a:rPr>
              <a:t>Bài 2: Thơ sáu chữ, bảy chữ</a:t>
            </a:r>
          </a:p>
        </p:txBody>
      </p:sp>
      <p:sp>
        <p:nvSpPr>
          <p:cNvPr id="10" name="TextBox 9"/>
          <p:cNvSpPr txBox="1"/>
          <p:nvPr/>
        </p:nvSpPr>
        <p:spPr>
          <a:xfrm>
            <a:off x="396816" y="2628900"/>
            <a:ext cx="17757182" cy="5401479"/>
          </a:xfrm>
          <a:prstGeom prst="rect">
            <a:avLst/>
          </a:prstGeom>
          <a:noFill/>
        </p:spPr>
        <p:txBody>
          <a:bodyPr wrap="square" rtlCol="0">
            <a:spAutoFit/>
          </a:bodyPr>
          <a:lstStyle/>
          <a:p>
            <a:pPr algn="ctr">
              <a:lnSpc>
                <a:spcPct val="150000"/>
              </a:lnSpc>
            </a:pPr>
            <a:r>
              <a:rPr lang="en-US" sz="110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Văn bản </a:t>
            </a:r>
          </a:p>
          <a:p>
            <a:pPr algn="ctr">
              <a:lnSpc>
                <a:spcPct val="150000"/>
              </a:lnSpc>
            </a:pPr>
            <a:r>
              <a:rPr lang="en-US" sz="12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 EM VỀ CHIÊM HÓA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838200" y="-1028700"/>
            <a:ext cx="5194501" cy="5791200"/>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13563600" y="6210300"/>
            <a:ext cx="4709160" cy="40767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4" name="Rounded Rectangle 3"/>
          <p:cNvSpPr/>
          <p:nvPr/>
        </p:nvSpPr>
        <p:spPr>
          <a:xfrm>
            <a:off x="2514600" y="2991463"/>
            <a:ext cx="14589228" cy="3703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a:solidFill>
                  <a:srgbClr val="35A072"/>
                </a:solidFill>
                <a:latin typeface="Arial" panose="020B0604020202020204" pitchFamily="34" charset="0"/>
                <a:cs typeface="Arial" panose="020B0604020202020204" pitchFamily="34" charset="0"/>
              </a:rPr>
              <a:t>I. </a:t>
            </a:r>
            <a:r>
              <a:rPr lang="en-US" sz="7000" b="1" dirty="0" smtClean="0">
                <a:solidFill>
                  <a:srgbClr val="35A072"/>
                </a:solidFill>
                <a:latin typeface="Arial" panose="020B0604020202020204" pitchFamily="34" charset="0"/>
                <a:cs typeface="Arial" panose="020B0604020202020204" pitchFamily="34" charset="0"/>
              </a:rPr>
              <a:t>ĐỌC- </a:t>
            </a:r>
            <a:r>
              <a:rPr lang="en-US" sz="7000" b="1" dirty="0" smtClean="0">
                <a:solidFill>
                  <a:srgbClr val="35A072"/>
                </a:solidFill>
                <a:latin typeface="Arial" panose="020B0604020202020204" pitchFamily="34" charset="0"/>
                <a:cs typeface="Arial" panose="020B0604020202020204" pitchFamily="34" charset="0"/>
              </a:rPr>
              <a:t>TÌM </a:t>
            </a:r>
            <a:r>
              <a:rPr lang="en-US" sz="7000" b="1" dirty="0">
                <a:solidFill>
                  <a:srgbClr val="35A072"/>
                </a:solidFill>
                <a:latin typeface="Arial" panose="020B0604020202020204" pitchFamily="34" charset="0"/>
                <a:cs typeface="Arial" panose="020B0604020202020204" pitchFamily="34" charset="0"/>
              </a:rPr>
              <a:t>HIỂU CHUNG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3" name="Freeform 3"/>
          <p:cNvSpPr/>
          <p:nvPr/>
        </p:nvSpPr>
        <p:spPr>
          <a:xfrm>
            <a:off x="-1131147" y="7220542"/>
            <a:ext cx="4868329" cy="5014197"/>
          </a:xfrm>
          <a:custGeom>
            <a:avLst/>
            <a:gdLst/>
            <a:ahLst/>
            <a:cxnLst/>
            <a:rect l="l" t="t" r="r" b="b"/>
            <a:pathLst>
              <a:path w="4868329" h="5014197">
                <a:moveTo>
                  <a:pt x="0" y="0"/>
                </a:moveTo>
                <a:lnTo>
                  <a:pt x="4868329" y="0"/>
                </a:lnTo>
                <a:lnTo>
                  <a:pt x="4868329" y="5014196"/>
                </a:lnTo>
                <a:lnTo>
                  <a:pt x="0" y="50141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6" name="Freeform 6"/>
          <p:cNvSpPr/>
          <p:nvPr/>
        </p:nvSpPr>
        <p:spPr>
          <a:xfrm>
            <a:off x="-1045422" y="7030042"/>
            <a:ext cx="4868329" cy="5014197"/>
          </a:xfrm>
          <a:custGeom>
            <a:avLst/>
            <a:gdLst/>
            <a:ahLst/>
            <a:cxnLst/>
            <a:rect l="l" t="t" r="r" b="b"/>
            <a:pathLst>
              <a:path w="4868329" h="5014197">
                <a:moveTo>
                  <a:pt x="0" y="0"/>
                </a:moveTo>
                <a:lnTo>
                  <a:pt x="4868329" y="0"/>
                </a:lnTo>
                <a:lnTo>
                  <a:pt x="4868329" y="5014196"/>
                </a:lnTo>
                <a:lnTo>
                  <a:pt x="0" y="50141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17" name="Rounded Rectangle 16"/>
          <p:cNvSpPr/>
          <p:nvPr/>
        </p:nvSpPr>
        <p:spPr>
          <a:xfrm>
            <a:off x="4953000" y="800100"/>
            <a:ext cx="8953500" cy="1251865"/>
          </a:xfrm>
          <a:prstGeom prst="roundRect">
            <a:avLst/>
          </a:prstGeom>
          <a:solidFill>
            <a:schemeClr val="bg1"/>
          </a:solidFill>
          <a:ln>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000" b="1" dirty="0">
                <a:solidFill>
                  <a:srgbClr val="CA927C"/>
                </a:solidFill>
                <a:latin typeface="Arial" panose="020B0604020202020204" pitchFamily="34" charset="0"/>
                <a:cs typeface="Arial" panose="020B0604020202020204" pitchFamily="34" charset="0"/>
              </a:rPr>
              <a:t>1. Tác giả, tác phẩm</a:t>
            </a:r>
          </a:p>
        </p:txBody>
      </p:sp>
      <p:sp>
        <p:nvSpPr>
          <p:cNvPr id="18" name="Rounded Rectangle 17"/>
          <p:cNvSpPr/>
          <p:nvPr/>
        </p:nvSpPr>
        <p:spPr>
          <a:xfrm>
            <a:off x="2209800" y="2991442"/>
            <a:ext cx="7696200"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a:solidFill>
                  <a:srgbClr val="35A072"/>
                </a:solidFill>
                <a:latin typeface="Arial" panose="020B0604020202020204" pitchFamily="34" charset="0"/>
                <a:cs typeface="Arial" panose="020B0604020202020204" pitchFamily="34" charset="0"/>
              </a:rPr>
              <a:t>HOẠT ĐỘNG NHÓM</a:t>
            </a:r>
          </a:p>
        </p:txBody>
      </p:sp>
      <p:sp>
        <p:nvSpPr>
          <p:cNvPr id="19" name="Rounded Rectangle 18"/>
          <p:cNvSpPr/>
          <p:nvPr/>
        </p:nvSpPr>
        <p:spPr>
          <a:xfrm>
            <a:off x="1066800" y="4553542"/>
            <a:ext cx="9982200" cy="4572000"/>
          </a:xfrm>
          <a:prstGeom prst="roundRect">
            <a:avLst/>
          </a:prstGeom>
          <a:solidFill>
            <a:schemeClr val="bg1"/>
          </a:solidFill>
          <a:ln>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rgbClr val="C00000"/>
                </a:solidFill>
                <a:latin typeface="Arial" panose="020B0604020202020204" pitchFamily="34" charset="0"/>
                <a:cs typeface="Arial" panose="020B0604020202020204" pitchFamily="34" charset="0"/>
              </a:rPr>
              <a:t>Em hãy trả lời các câu hỏi sau:</a:t>
            </a:r>
          </a:p>
          <a:p>
            <a:pPr marL="685800" indent="-685800" algn="just">
              <a:lnSpc>
                <a:spcPct val="150000"/>
              </a:lnSpc>
              <a:buFont typeface="Arial" panose="020B0604020202020204" pitchFamily="34" charset="0"/>
              <a:buChar char="•"/>
            </a:pPr>
            <a:r>
              <a:rPr lang="vi-VN" sz="4000" dirty="0">
                <a:solidFill>
                  <a:schemeClr val="tx1"/>
                </a:solidFill>
                <a:latin typeface="Arial" panose="020B0604020202020204" pitchFamily="34" charset="0"/>
                <a:cs typeface="Arial" panose="020B0604020202020204" pitchFamily="34" charset="0"/>
              </a:rPr>
              <a:t>Trình bày hiểu biết của em về tác giả Mai Liễu?</a:t>
            </a:r>
            <a:endParaRPr lang="en-US" sz="4000" dirty="0">
              <a:solidFill>
                <a:schemeClr val="tx1"/>
              </a:solidFill>
              <a:latin typeface="Arial" panose="020B0604020202020204" pitchFamily="34" charset="0"/>
              <a:cs typeface="Arial" panose="020B0604020202020204" pitchFamily="34" charset="0"/>
            </a:endParaRPr>
          </a:p>
          <a:p>
            <a:pPr marL="685800" indent="-685800" algn="just">
              <a:lnSpc>
                <a:spcPct val="150000"/>
              </a:lnSpc>
              <a:buFont typeface="Arial" panose="020B0604020202020204" pitchFamily="34" charset="0"/>
              <a:buChar char="•"/>
            </a:pPr>
            <a:r>
              <a:rPr lang="vi-VN" sz="4000" dirty="0">
                <a:solidFill>
                  <a:schemeClr val="tx1"/>
                </a:solidFill>
                <a:latin typeface="Arial" panose="020B0604020202020204" pitchFamily="34" charset="0"/>
                <a:cs typeface="Arial" panose="020B0604020202020204" pitchFamily="34" charset="0"/>
              </a:rPr>
              <a:t>Em hãy trình bày xuất xứ của văn bản “</a:t>
            </a:r>
            <a:r>
              <a:rPr lang="en-US" sz="4000" dirty="0">
                <a:solidFill>
                  <a:schemeClr val="tx1"/>
                </a:solidFill>
                <a:latin typeface="Arial" panose="020B0604020202020204" pitchFamily="34" charset="0"/>
                <a:cs typeface="Arial" panose="020B0604020202020204" pitchFamily="34" charset="0"/>
              </a:rPr>
              <a:t>Mai em về Chiêm Hóa</a:t>
            </a:r>
            <a:r>
              <a:rPr lang="vi-VN" sz="4000" dirty="0">
                <a:solidFill>
                  <a:schemeClr val="tx1"/>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6"/>
          <a:stretch>
            <a:fillRect/>
          </a:stretch>
        </p:blipFill>
        <p:spPr>
          <a:xfrm>
            <a:off x="11494043" y="5295900"/>
            <a:ext cx="6762059" cy="4776603"/>
          </a:xfrm>
          <a:prstGeom prst="rect">
            <a:avLst/>
          </a:prstGeom>
          <a:ln>
            <a:noFill/>
          </a:ln>
          <a:effectLst>
            <a:softEdge rad="112500"/>
          </a:effectLst>
        </p:spPr>
      </p:pic>
      <p:pic>
        <p:nvPicPr>
          <p:cNvPr id="4" name="Picture 3"/>
          <p:cNvPicPr>
            <a:picLocks noChangeAspect="1"/>
          </p:cNvPicPr>
          <p:nvPr/>
        </p:nvPicPr>
        <p:blipFill>
          <a:blip r:embed="rId7"/>
          <a:stretch>
            <a:fillRect/>
          </a:stretch>
        </p:blipFill>
        <p:spPr>
          <a:xfrm>
            <a:off x="13335000" y="2352132"/>
            <a:ext cx="3934327" cy="294376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6"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500"/>
                                        <p:tgtEl>
                                          <p:spTgt spid="2"/>
                                        </p:tgtEl>
                                      </p:cBhvr>
                                    </p:animEffect>
                                  </p:childTnLst>
                                </p:cTn>
                              </p:par>
                              <p:par>
                                <p:cTn id="21" presetID="42"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4" name="Freeform 4"/>
          <p:cNvSpPr/>
          <p:nvPr/>
        </p:nvSpPr>
        <p:spPr>
          <a:xfrm>
            <a:off x="-557230" y="6765405"/>
            <a:ext cx="5085708" cy="4114800"/>
          </a:xfrm>
          <a:custGeom>
            <a:avLst/>
            <a:gdLst/>
            <a:ahLst/>
            <a:cxnLst/>
            <a:rect l="l" t="t" r="r" b="b"/>
            <a:pathLst>
              <a:path w="5085708" h="4114800">
                <a:moveTo>
                  <a:pt x="0" y="0"/>
                </a:moveTo>
                <a:lnTo>
                  <a:pt x="5085708" y="0"/>
                </a:lnTo>
                <a:lnTo>
                  <a:pt x="508570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grpSp>
        <p:nvGrpSpPr>
          <p:cNvPr id="7" name="Group 6"/>
          <p:cNvGrpSpPr/>
          <p:nvPr/>
        </p:nvGrpSpPr>
        <p:grpSpPr>
          <a:xfrm>
            <a:off x="621366" y="2492623"/>
            <a:ext cx="5805767" cy="7129582"/>
            <a:chOff x="621366" y="2492623"/>
            <a:chExt cx="5805767" cy="7129582"/>
          </a:xfrm>
        </p:grpSpPr>
        <p:pic>
          <p:nvPicPr>
            <p:cNvPr id="5" name="Picture 4"/>
            <p:cNvPicPr>
              <a:picLocks noChangeAspect="1"/>
            </p:cNvPicPr>
            <p:nvPr/>
          </p:nvPicPr>
          <p:blipFill>
            <a:blip r:embed="rId4"/>
            <a:stretch>
              <a:fillRect/>
            </a:stretch>
          </p:blipFill>
          <p:spPr>
            <a:xfrm>
              <a:off x="1143000" y="2492623"/>
              <a:ext cx="4762500" cy="6829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ounded Rectangle 5"/>
            <p:cNvSpPr/>
            <p:nvPr/>
          </p:nvSpPr>
          <p:spPr>
            <a:xfrm>
              <a:off x="621366" y="8618642"/>
              <a:ext cx="5805767" cy="1003563"/>
            </a:xfrm>
            <a:prstGeom prst="roundRect">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chemeClr val="tx1"/>
                  </a:solidFill>
                  <a:latin typeface="Arial" panose="020B0604020202020204" pitchFamily="34" charset="0"/>
                  <a:cs typeface="Arial" panose="020B0604020202020204" pitchFamily="34" charset="0"/>
                </a:rPr>
                <a:t>Mai Liễu </a:t>
              </a:r>
              <a:r>
                <a:rPr lang="vi-VN" sz="4000" dirty="0">
                  <a:solidFill>
                    <a:schemeClr val="tx1"/>
                  </a:solidFill>
                  <a:latin typeface="Arial" panose="020B0604020202020204" pitchFamily="34" charset="0"/>
                  <a:cs typeface="Arial" panose="020B0604020202020204" pitchFamily="34" charset="0"/>
                </a:rPr>
                <a:t>(1949 – 2020)</a:t>
              </a:r>
            </a:p>
          </p:txBody>
        </p:sp>
      </p:grpSp>
      <p:sp>
        <p:nvSpPr>
          <p:cNvPr id="8" name="TextBox 7"/>
          <p:cNvSpPr txBox="1"/>
          <p:nvPr/>
        </p:nvSpPr>
        <p:spPr>
          <a:xfrm>
            <a:off x="7391400" y="2110215"/>
            <a:ext cx="10107192" cy="7478970"/>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dirty="0">
                <a:latin typeface="Arial" panose="020B0604020202020204" pitchFamily="34" charset="0"/>
                <a:cs typeface="Arial" panose="020B0604020202020204" pitchFamily="34" charset="0"/>
              </a:rPr>
              <a:t>Tên thật: Ma Văn Liễu, dân tộc Tày</a:t>
            </a:r>
          </a:p>
          <a:p>
            <a:pPr marL="571500" indent="-571500" algn="just">
              <a:lnSpc>
                <a:spcPct val="150000"/>
              </a:lnSpc>
              <a:buFont typeface="Arial" panose="020B0604020202020204" pitchFamily="34" charset="0"/>
              <a:buChar char="•"/>
            </a:pPr>
            <a:r>
              <a:rPr lang="en-US" sz="4000" dirty="0">
                <a:latin typeface="Arial" panose="020B0604020202020204" pitchFamily="34" charset="0"/>
                <a:cs typeface="Arial" panose="020B0604020202020204" pitchFamily="34" charset="0"/>
              </a:rPr>
              <a:t>Quê quán: Tuyên Quang</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Thơ của </a:t>
            </a:r>
            <a:r>
              <a:rPr lang="en-US" sz="4000" dirty="0">
                <a:latin typeface="Arial" panose="020B0604020202020204" pitchFamily="34" charset="0"/>
                <a:cs typeface="Arial" panose="020B0604020202020204" pitchFamily="34" charset="0"/>
              </a:rPr>
              <a:t>ông </a:t>
            </a:r>
            <a:r>
              <a:rPr lang="vi-VN" sz="4000" dirty="0">
                <a:latin typeface="Arial" panose="020B0604020202020204" pitchFamily="34" charset="0"/>
                <a:cs typeface="Arial" panose="020B0604020202020204" pitchFamily="34" charset="0"/>
              </a:rPr>
              <a:t>chân thật và thấm đẫm tình cảm</a:t>
            </a:r>
            <a:r>
              <a:rPr lang="en-US" sz="4000" dirty="0">
                <a:latin typeface="Arial" panose="020B0604020202020204" pitchFamily="34" charset="0"/>
                <a:cs typeface="Arial" panose="020B0604020202020204" pitchFamily="34" charset="0"/>
              </a:rPr>
              <a:t>, đặc biệt là</a:t>
            </a:r>
            <a:r>
              <a:rPr lang="vi-VN" sz="4000" dirty="0">
                <a:latin typeface="Arial" panose="020B0604020202020204" pitchFamily="34" charset="0"/>
                <a:cs typeface="Arial" panose="020B0604020202020204" pitchFamily="34" charset="0"/>
              </a:rPr>
              <a:t> tình cảm giữa người với người và tình yêu quê hương, miền núi</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Các </a:t>
            </a:r>
            <a:r>
              <a:rPr lang="en-US" sz="4000" dirty="0">
                <a:latin typeface="Arial" panose="020B0604020202020204" pitchFamily="34" charset="0"/>
                <a:cs typeface="Arial" panose="020B0604020202020204" pitchFamily="34" charset="0"/>
              </a:rPr>
              <a:t>tác phẩm </a:t>
            </a:r>
            <a:r>
              <a:rPr lang="vi-VN" sz="4000" dirty="0">
                <a:latin typeface="Arial" panose="020B0604020202020204" pitchFamily="34" charset="0"/>
                <a:cs typeface="Arial" panose="020B0604020202020204" pitchFamily="34" charset="0"/>
              </a:rPr>
              <a:t>tiêu biểu: </a:t>
            </a:r>
            <a:r>
              <a:rPr lang="vi-VN" sz="4000" i="1" dirty="0">
                <a:latin typeface="Arial" panose="020B0604020202020204" pitchFamily="34" charset="0"/>
                <a:cs typeface="Arial" panose="020B0604020202020204" pitchFamily="34" charset="0"/>
              </a:rPr>
              <a:t>“Suối làng” </a:t>
            </a:r>
            <a:r>
              <a:rPr lang="vi-VN" sz="4000" dirty="0">
                <a:latin typeface="Arial" panose="020B0604020202020204" pitchFamily="34" charset="0"/>
                <a:cs typeface="Arial" panose="020B0604020202020204" pitchFamily="34" charset="0"/>
              </a:rPr>
              <a:t>(1994), </a:t>
            </a:r>
            <a:r>
              <a:rPr lang="vi-VN" sz="4000" i="1" dirty="0">
                <a:latin typeface="Arial" panose="020B0604020202020204" pitchFamily="34" charset="0"/>
                <a:cs typeface="Arial" panose="020B0604020202020204" pitchFamily="34" charset="0"/>
              </a:rPr>
              <a:t>“Mây vẫn bay về núi”</a:t>
            </a:r>
            <a:r>
              <a:rPr lang="vi-VN" sz="4000" dirty="0">
                <a:latin typeface="Arial" panose="020B0604020202020204" pitchFamily="34" charset="0"/>
                <a:cs typeface="Arial" panose="020B0604020202020204" pitchFamily="34" charset="0"/>
              </a:rPr>
              <a:t> (1995</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Tuyển tập </a:t>
            </a:r>
            <a:r>
              <a:rPr lang="vi-VN" sz="4000" i="1" dirty="0">
                <a:latin typeface="Arial" panose="020B0604020202020204" pitchFamily="34" charset="0"/>
                <a:cs typeface="Arial" panose="020B0604020202020204" pitchFamily="34" charset="0"/>
              </a:rPr>
              <a:t>“Thơ Mai Liễu”</a:t>
            </a:r>
            <a:r>
              <a:rPr lang="vi-VN" sz="4000" dirty="0">
                <a:latin typeface="Arial" panose="020B0604020202020204" pitchFamily="34" charset="0"/>
                <a:cs typeface="Arial" panose="020B0604020202020204" pitchFamily="34" charset="0"/>
              </a:rPr>
              <a:t>…</a:t>
            </a:r>
          </a:p>
        </p:txBody>
      </p:sp>
      <p:sp>
        <p:nvSpPr>
          <p:cNvPr id="9" name="TextBox 8"/>
          <p:cNvSpPr txBox="1"/>
          <p:nvPr/>
        </p:nvSpPr>
        <p:spPr>
          <a:xfrm>
            <a:off x="3311007" y="662193"/>
            <a:ext cx="3487371" cy="1103892"/>
          </a:xfrm>
          <a:prstGeom prst="rect">
            <a:avLst/>
          </a:prstGeom>
          <a:noFill/>
        </p:spPr>
        <p:txBody>
          <a:bodyPr wrap="square" rtlCol="0">
            <a:spAutoFit/>
          </a:bodyPr>
          <a:lstStyle/>
          <a:p>
            <a:pPr algn="just">
              <a:lnSpc>
                <a:spcPct val="150000"/>
              </a:lnSpc>
            </a:pPr>
            <a:r>
              <a:rPr lang="en-US" sz="4800" b="1" dirty="0">
                <a:solidFill>
                  <a:srgbClr val="CA927C"/>
                </a:solidFill>
                <a:latin typeface="Arial" panose="020B0604020202020204" pitchFamily="34" charset="0"/>
                <a:cs typeface="Arial" panose="020B0604020202020204" pitchFamily="34" charset="0"/>
              </a:rPr>
              <a:t>a. Tác giả</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207440" y="-349084"/>
            <a:ext cx="4813501" cy="5492584"/>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4" name="Freeform 4"/>
          <p:cNvSpPr/>
          <p:nvPr/>
        </p:nvSpPr>
        <p:spPr>
          <a:xfrm>
            <a:off x="14365267" y="7366108"/>
            <a:ext cx="4734603" cy="41148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5" name="TextBox 4"/>
          <p:cNvSpPr txBox="1"/>
          <p:nvPr/>
        </p:nvSpPr>
        <p:spPr>
          <a:xfrm>
            <a:off x="7048500" y="1638300"/>
            <a:ext cx="4800600" cy="1103892"/>
          </a:xfrm>
          <a:prstGeom prst="rect">
            <a:avLst/>
          </a:prstGeom>
          <a:noFill/>
        </p:spPr>
        <p:txBody>
          <a:bodyPr wrap="square" rtlCol="0">
            <a:spAutoFit/>
          </a:bodyPr>
          <a:lstStyle/>
          <a:p>
            <a:pPr algn="just">
              <a:lnSpc>
                <a:spcPct val="150000"/>
              </a:lnSpc>
            </a:pPr>
            <a:r>
              <a:rPr lang="en-US" sz="4800" b="1" dirty="0">
                <a:solidFill>
                  <a:srgbClr val="CA927C"/>
                </a:solidFill>
                <a:latin typeface="Arial" panose="020B0604020202020204" pitchFamily="34" charset="0"/>
                <a:cs typeface="Arial" panose="020B0604020202020204" pitchFamily="34" charset="0"/>
              </a:rPr>
              <a:t>b. Tác phẩm</a:t>
            </a:r>
          </a:p>
        </p:txBody>
      </p:sp>
      <p:sp>
        <p:nvSpPr>
          <p:cNvPr id="7" name="TextBox 6"/>
          <p:cNvSpPr txBox="1"/>
          <p:nvPr/>
        </p:nvSpPr>
        <p:spPr>
          <a:xfrm>
            <a:off x="9448800" y="4594995"/>
            <a:ext cx="7620000" cy="2748253"/>
          </a:xfrm>
          <a:prstGeom prst="rect">
            <a:avLst/>
          </a:prstGeom>
          <a:noFill/>
        </p:spPr>
        <p:txBody>
          <a:bodyPr wrap="square" rtlCol="0">
            <a:spAutoFit/>
          </a:bodyPr>
          <a:lstStyle/>
          <a:p>
            <a:pPr algn="just">
              <a:lnSpc>
                <a:spcPct val="150000"/>
              </a:lnSpc>
            </a:pPr>
            <a:r>
              <a:rPr lang="en-US" sz="4000" dirty="0">
                <a:solidFill>
                  <a:srgbClr val="4B4439"/>
                </a:solidFill>
                <a:latin typeface="Arial" panose="020B0604020202020204" pitchFamily="34" charset="0"/>
                <a:cs typeface="Arial" panose="020B0604020202020204" pitchFamily="34" charset="0"/>
              </a:rPr>
              <a:t>Văn bản “Mai em về Chiêm Hóa” </a:t>
            </a:r>
            <a:r>
              <a:rPr lang="vi-VN" sz="4000" dirty="0">
                <a:solidFill>
                  <a:srgbClr val="4B4439"/>
                </a:solidFill>
                <a:latin typeface="Arial" panose="020B0604020202020204" pitchFamily="34" charset="0"/>
                <a:cs typeface="Arial" panose="020B0604020202020204" pitchFamily="34" charset="0"/>
              </a:rPr>
              <a:t>trích trong </a:t>
            </a:r>
            <a:r>
              <a:rPr lang="en-US" sz="4000" dirty="0">
                <a:solidFill>
                  <a:srgbClr val="4B4439"/>
                </a:solidFill>
                <a:latin typeface="Arial" panose="020B0604020202020204" pitchFamily="34" charset="0"/>
                <a:cs typeface="Arial" panose="020B0604020202020204" pitchFamily="34" charset="0"/>
              </a:rPr>
              <a:t>“</a:t>
            </a:r>
            <a:r>
              <a:rPr lang="vi-VN" sz="4000" i="1" dirty="0">
                <a:solidFill>
                  <a:srgbClr val="4B4439"/>
                </a:solidFill>
                <a:latin typeface="Arial" panose="020B0604020202020204" pitchFamily="34" charset="0"/>
                <a:cs typeface="Arial" panose="020B0604020202020204" pitchFamily="34" charset="0"/>
              </a:rPr>
              <a:t>Thơ Mai Liễu</a:t>
            </a:r>
            <a:r>
              <a:rPr lang="en-US" sz="4000" i="1" dirty="0">
                <a:solidFill>
                  <a:srgbClr val="4B4439"/>
                </a:solidFill>
                <a:latin typeface="Arial" panose="020B0604020202020204" pitchFamily="34" charset="0"/>
                <a:cs typeface="Arial" panose="020B0604020202020204" pitchFamily="34" charset="0"/>
              </a:rPr>
              <a:t>”</a:t>
            </a:r>
            <a:r>
              <a:rPr lang="vi-VN" sz="4000" dirty="0">
                <a:solidFill>
                  <a:srgbClr val="4B4439"/>
                </a:solidFill>
                <a:latin typeface="Arial" panose="020B0604020202020204" pitchFamily="34" charset="0"/>
                <a:cs typeface="Arial" panose="020B0604020202020204" pitchFamily="34" charset="0"/>
              </a:rPr>
              <a:t>, NXB Nhà văn, Hà Nội, 2015</a:t>
            </a:r>
            <a:endParaRPr lang="en-US" sz="4000" dirty="0">
              <a:solidFill>
                <a:srgbClr val="4B4439"/>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stretch>
            <a:fillRect/>
          </a:stretch>
        </p:blipFill>
        <p:spPr>
          <a:xfrm>
            <a:off x="990600" y="3557472"/>
            <a:ext cx="7423684" cy="4823297"/>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457200" y="190500"/>
            <a:ext cx="1887220" cy="1899920"/>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16230600" y="7629971"/>
            <a:ext cx="3266440" cy="30099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4" name="Rounded Rectangle 3"/>
          <p:cNvSpPr/>
          <p:nvPr/>
        </p:nvSpPr>
        <p:spPr>
          <a:xfrm>
            <a:off x="1390650" y="975956"/>
            <a:ext cx="15981680" cy="2145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5000" b="1" dirty="0">
                <a:solidFill>
                  <a:srgbClr val="CA927C"/>
                </a:solidFill>
                <a:latin typeface="Arial" panose="020B0604020202020204" pitchFamily="34" charset="0"/>
                <a:cs typeface="Arial" panose="020B0604020202020204" pitchFamily="34" charset="0"/>
              </a:rPr>
              <a:t>2. </a:t>
            </a:r>
            <a:r>
              <a:rPr lang="vi-VN" sz="5000" b="1" dirty="0">
                <a:solidFill>
                  <a:srgbClr val="CA927C"/>
                </a:solidFill>
                <a:latin typeface="Arial" panose="020B0604020202020204" pitchFamily="34" charset="0"/>
                <a:cs typeface="Arial" panose="020B0604020202020204" pitchFamily="34" charset="0"/>
              </a:rPr>
              <a:t>Đặc điểm về thể thơ, bố cục và mạch cảm xúc của bài thơ</a:t>
            </a:r>
            <a:endParaRPr lang="en-US" sz="5000" b="1" dirty="0">
              <a:solidFill>
                <a:srgbClr val="CA927C"/>
              </a:solidFill>
              <a:latin typeface="Arial" panose="020B0604020202020204" pitchFamily="34" charset="0"/>
              <a:cs typeface="Arial" panose="020B0604020202020204" pitchFamily="34" charset="0"/>
            </a:endParaRPr>
          </a:p>
        </p:txBody>
      </p:sp>
      <p:sp>
        <p:nvSpPr>
          <p:cNvPr id="6" name="Rounded Rectangle 5"/>
          <p:cNvSpPr/>
          <p:nvPr/>
        </p:nvSpPr>
        <p:spPr>
          <a:xfrm>
            <a:off x="8035290" y="2528449"/>
            <a:ext cx="7696200"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a:solidFill>
                  <a:srgbClr val="35A072"/>
                </a:solidFill>
                <a:latin typeface="Arial" panose="020B0604020202020204" pitchFamily="34" charset="0"/>
                <a:cs typeface="Arial" panose="020B0604020202020204" pitchFamily="34" charset="0"/>
              </a:rPr>
              <a:t>HOẠT ĐỘNG NHÓM</a:t>
            </a:r>
          </a:p>
        </p:txBody>
      </p:sp>
      <p:sp>
        <p:nvSpPr>
          <p:cNvPr id="7" name="TextBox 6"/>
          <p:cNvSpPr txBox="1"/>
          <p:nvPr/>
        </p:nvSpPr>
        <p:spPr>
          <a:xfrm>
            <a:off x="6318250" y="3859235"/>
            <a:ext cx="11130280" cy="5632311"/>
          </a:xfrm>
          <a:prstGeom prst="rect">
            <a:avLst/>
          </a:prstGeom>
          <a:noFill/>
        </p:spPr>
        <p:txBody>
          <a:bodyPr wrap="square" rtlCol="0">
            <a:spAutoFit/>
          </a:bodyPr>
          <a:lstStyle/>
          <a:p>
            <a:pPr algn="ctr">
              <a:lnSpc>
                <a:spcPct val="150000"/>
              </a:lnSpc>
            </a:pPr>
            <a:r>
              <a:rPr lang="en-US" sz="4000" b="1" dirty="0">
                <a:solidFill>
                  <a:srgbClr val="C00000"/>
                </a:solidFill>
                <a:latin typeface="Arial" panose="020B0604020202020204" pitchFamily="34" charset="0"/>
                <a:cs typeface="Arial" panose="020B0604020202020204" pitchFamily="34" charset="0"/>
              </a:rPr>
              <a:t>Em hãy trả lời các câu hỏi sau:</a:t>
            </a:r>
          </a:p>
          <a:p>
            <a:pPr marL="571500" indent="-571500" algn="just">
              <a:lnSpc>
                <a:spcPct val="150000"/>
              </a:lnSpc>
              <a:buFont typeface="Arial" panose="020B0604020202020204" pitchFamily="34" charset="0"/>
              <a:buChar char="•"/>
            </a:pPr>
            <a:r>
              <a:rPr lang="vi-VN" sz="4000" dirty="0">
                <a:solidFill>
                  <a:srgbClr val="4B4439"/>
                </a:solidFill>
                <a:cs typeface="Arial" panose="020B0604020202020204" pitchFamily="34" charset="0"/>
              </a:rPr>
              <a:t>Những đặc điểm của thể thơ sáu chữ được thể hiện như thế nào qua bài thơ Nếu mai em về Chiêm Hoá?</a:t>
            </a:r>
          </a:p>
          <a:p>
            <a:pPr marL="571500" indent="-571500" algn="just">
              <a:lnSpc>
                <a:spcPct val="150000"/>
              </a:lnSpc>
              <a:buFont typeface="Arial" panose="020B0604020202020204" pitchFamily="34" charset="0"/>
              <a:buChar char="•"/>
            </a:pPr>
            <a:r>
              <a:rPr lang="vi-VN" sz="4000" dirty="0">
                <a:solidFill>
                  <a:srgbClr val="4B4439"/>
                </a:solidFill>
                <a:cs typeface="Arial" panose="020B0604020202020204" pitchFamily="34" charset="0"/>
              </a:rPr>
              <a:t>Bài thơ viết về ai, viết về điều gì? Người đang bày tỏ cảm xúc, suy nghĩ trong bài thơ là ai?</a:t>
            </a:r>
          </a:p>
        </p:txBody>
      </p:sp>
      <p:pic>
        <p:nvPicPr>
          <p:cNvPr id="8" name="Picture 7"/>
          <p:cNvPicPr>
            <a:picLocks noChangeAspect="1"/>
          </p:cNvPicPr>
          <p:nvPr/>
        </p:nvPicPr>
        <p:blipFill>
          <a:blip r:embed="rId6"/>
          <a:stretch>
            <a:fillRect/>
          </a:stretch>
        </p:blipFill>
        <p:spPr>
          <a:xfrm>
            <a:off x="78284" y="4215861"/>
            <a:ext cx="6209486" cy="4919060"/>
          </a:xfrm>
          <a:prstGeom prst="rect">
            <a:avLst/>
          </a:prstGeom>
          <a:ln>
            <a:noFill/>
          </a:ln>
          <a:effectLst>
            <a:softEdge rad="112500"/>
          </a:effec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3" name="Freeform 3"/>
          <p:cNvSpPr/>
          <p:nvPr/>
        </p:nvSpPr>
        <p:spPr>
          <a:xfrm>
            <a:off x="-1101746" y="-1717592"/>
            <a:ext cx="4813501" cy="5492584"/>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8" name="Freeform 8"/>
          <p:cNvSpPr/>
          <p:nvPr/>
        </p:nvSpPr>
        <p:spPr>
          <a:xfrm>
            <a:off x="14782800" y="-38100"/>
            <a:ext cx="3505200" cy="2743200"/>
          </a:xfrm>
          <a:custGeom>
            <a:avLst/>
            <a:gdLst/>
            <a:ahLst/>
            <a:cxnLst/>
            <a:rect l="l" t="t" r="r" b="b"/>
            <a:pathLst>
              <a:path w="5085708" h="4114800">
                <a:moveTo>
                  <a:pt x="0" y="0"/>
                </a:moveTo>
                <a:lnTo>
                  <a:pt x="5085708" y="0"/>
                </a:lnTo>
                <a:lnTo>
                  <a:pt x="508570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rcRect/>
            <a:stretch>
              <a:fillRect t="-50000" r="-45090"/>
            </a:stretch>
          </a:blipFill>
        </p:spPr>
        <p:txBody>
          <a:bodyPr/>
          <a:lstStyle/>
          <a:p>
            <a:endParaRPr lang="vi-VN"/>
          </a:p>
        </p:txBody>
      </p:sp>
      <p:sp>
        <p:nvSpPr>
          <p:cNvPr id="6" name="Rounded Rectangle 5"/>
          <p:cNvSpPr/>
          <p:nvPr/>
        </p:nvSpPr>
        <p:spPr>
          <a:xfrm>
            <a:off x="5819670" y="2705100"/>
            <a:ext cx="6343859"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a:solidFill>
                  <a:srgbClr val="35A072"/>
                </a:solidFill>
                <a:latin typeface="Arial" panose="020B0604020202020204" pitchFamily="34" charset="0"/>
                <a:cs typeface="Arial" panose="020B0604020202020204" pitchFamily="34" charset="0"/>
              </a:rPr>
              <a:t>HOẠT ĐỘNG NHÓM</a:t>
            </a:r>
          </a:p>
        </p:txBody>
      </p:sp>
      <p:sp>
        <p:nvSpPr>
          <p:cNvPr id="7" name="Rounded Rectangle 6"/>
          <p:cNvSpPr/>
          <p:nvPr/>
        </p:nvSpPr>
        <p:spPr>
          <a:xfrm>
            <a:off x="457200" y="4610100"/>
            <a:ext cx="17297400" cy="5410200"/>
          </a:xfrm>
          <a:prstGeom prst="roundRect">
            <a:avLst/>
          </a:prstGeom>
          <a:solidFill>
            <a:schemeClr val="bg1"/>
          </a:solidFill>
          <a:ln>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a:solidFill>
                  <a:srgbClr val="C00000"/>
                </a:solidFill>
                <a:latin typeface="Arial" panose="020B0604020202020204" pitchFamily="34" charset="0"/>
                <a:cs typeface="Arial" panose="020B0604020202020204" pitchFamily="34" charset="0"/>
              </a:rPr>
              <a:t>Em hãy trả lời các câu hỏi sau:</a:t>
            </a:r>
          </a:p>
          <a:p>
            <a:pPr marL="685800" indent="-6858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Bài thơ có thể chia làm mấy phần? Xác định mạch cảm xúc qua các phần của bài thơ</a:t>
            </a:r>
          </a:p>
          <a:p>
            <a:pPr marL="685800" indent="-6858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Em có nhận xét gì về cách đặt nhan đề của tác giả? </a:t>
            </a:r>
          </a:p>
          <a:p>
            <a:pPr marL="685800" indent="-6858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Tìm các từ có thể thay thế cho từ “về” trong nhan đề của bài thơ. Theo em, vì sao nên chọn từ “về”?</a:t>
            </a:r>
          </a:p>
        </p:txBody>
      </p:sp>
      <p:pic>
        <p:nvPicPr>
          <p:cNvPr id="4" name="Picture 3"/>
          <p:cNvPicPr>
            <a:picLocks noChangeAspect="1"/>
          </p:cNvPicPr>
          <p:nvPr/>
        </p:nvPicPr>
        <p:blipFill>
          <a:blip r:embed="rId6"/>
          <a:stretch>
            <a:fillRect/>
          </a:stretch>
        </p:blipFill>
        <p:spPr>
          <a:xfrm>
            <a:off x="857434" y="67485"/>
            <a:ext cx="5708642" cy="5275230"/>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3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90"/>
                                          </p:val>
                                        </p:tav>
                                        <p:tav tm="100000">
                                          <p:val>
                                            <p:fltVal val="0"/>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1094</Words>
  <Application>Microsoft Macintosh PowerPoint</Application>
  <PresentationFormat>Custom</PresentationFormat>
  <Paragraphs>106</Paragraphs>
  <Slides>27</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MacBook Air</cp:lastModifiedBy>
  <cp:revision>2</cp:revision>
  <dcterms:created xsi:type="dcterms:W3CDTF">2006-08-16T00:00:00Z</dcterms:created>
  <dcterms:modified xsi:type="dcterms:W3CDTF">2023-10-15T07:27:58Z</dcterms:modified>
  <dc:identifier>DAFrTFKW1xs</dc:identifier>
</cp:coreProperties>
</file>