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0" r:id="rId2"/>
    <p:sldId id="256" r:id="rId3"/>
    <p:sldId id="259" r:id="rId4"/>
    <p:sldId id="257" r:id="rId5"/>
    <p:sldId id="261" r:id="rId6"/>
    <p:sldId id="263" r:id="rId7"/>
    <p:sldId id="264" r:id="rId8"/>
    <p:sldId id="265" r:id="rId9"/>
    <p:sldId id="266" r:id="rId10"/>
    <p:sldId id="281" r:id="rId11"/>
    <p:sldId id="283" r:id="rId12"/>
    <p:sldId id="282" r:id="rId13"/>
    <p:sldId id="284" r:id="rId14"/>
    <p:sldId id="287" r:id="rId15"/>
    <p:sldId id="285" r:id="rId16"/>
    <p:sldId id="286" r:id="rId17"/>
    <p:sldId id="267" r:id="rId18"/>
    <p:sldId id="269" r:id="rId19"/>
    <p:sldId id="290" r:id="rId20"/>
    <p:sldId id="319" r:id="rId21"/>
    <p:sldId id="322" r:id="rId22"/>
    <p:sldId id="323" r:id="rId23"/>
    <p:sldId id="324" r:id="rId24"/>
    <p:sldId id="32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59" d="100"/>
          <a:sy n="59" d="100"/>
        </p:scale>
        <p:origin x="1432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1F64A-6593-494F-9727-97F227A8588C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E7A73-7AD1-45B5-86B8-61692E54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02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1.jpg"/><Relationship Id="rId7" Type="http://schemas.openxmlformats.org/officeDocument/2006/relationships/image" Target="../media/image48.emf"/><Relationship Id="rId12" Type="http://schemas.openxmlformats.org/officeDocument/2006/relationships/image" Target="../media/image50.emf"/><Relationship Id="rId2" Type="http://schemas.openxmlformats.org/officeDocument/2006/relationships/image" Target="../media/image71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9.emf"/><Relationship Id="rId5" Type="http://schemas.openxmlformats.org/officeDocument/2006/relationships/image" Target="../media/image3.png"/><Relationship Id="rId15" Type="http://schemas.openxmlformats.org/officeDocument/2006/relationships/image" Target="../media/image51.emf"/><Relationship Id="rId10" Type="http://schemas.openxmlformats.org/officeDocument/2006/relationships/image" Target="../media/image76.png"/><Relationship Id="rId4" Type="http://schemas.openxmlformats.org/officeDocument/2006/relationships/image" Target="../media/image47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52.emf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microsoft.com/office/2007/relationships/hdphoto" Target="../media/hdphoto1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microsoft.com/office/2007/relationships/hdphoto" Target="../media/hdphoto15.wdp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4.emf"/><Relationship Id="rId7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9.wdp"/><Relationship Id="rId18" Type="http://schemas.openxmlformats.org/officeDocument/2006/relationships/slide" Target="slide5.xml"/><Relationship Id="rId26" Type="http://schemas.openxmlformats.org/officeDocument/2006/relationships/image" Target="../media/image22.png"/><Relationship Id="rId3" Type="http://schemas.openxmlformats.org/officeDocument/2006/relationships/image" Target="../media/image11.jpeg"/><Relationship Id="rId21" Type="http://schemas.openxmlformats.org/officeDocument/2006/relationships/slide" Target="slide8.xml"/><Relationship Id="rId7" Type="http://schemas.microsoft.com/office/2007/relationships/hdphoto" Target="../media/hdphoto6.wdp"/><Relationship Id="rId12" Type="http://schemas.openxmlformats.org/officeDocument/2006/relationships/image" Target="../media/image16.png"/><Relationship Id="rId17" Type="http://schemas.microsoft.com/office/2007/relationships/hdphoto" Target="../media/hdphoto11.wdp"/><Relationship Id="rId25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slide" Target="slide7.xml"/><Relationship Id="rId29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8.wdp"/><Relationship Id="rId24" Type="http://schemas.openxmlformats.org/officeDocument/2006/relationships/image" Target="../media/image20.gif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openxmlformats.org/officeDocument/2006/relationships/image" Target="../media/image19.gif"/><Relationship Id="rId28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slide" Target="slide6.xml"/><Relationship Id="rId4" Type="http://schemas.openxmlformats.org/officeDocument/2006/relationships/image" Target="../media/image12.png"/><Relationship Id="rId9" Type="http://schemas.microsoft.com/office/2007/relationships/hdphoto" Target="../media/hdphoto7.wdp"/><Relationship Id="rId14" Type="http://schemas.openxmlformats.org/officeDocument/2006/relationships/image" Target="../media/image17.png"/><Relationship Id="rId22" Type="http://schemas.openxmlformats.org/officeDocument/2006/relationships/slide" Target="slide9.xml"/><Relationship Id="rId27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3.wdp"/><Relationship Id="rId1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3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slide" Target="slide4.xml"/><Relationship Id="rId5" Type="http://schemas.openxmlformats.org/officeDocument/2006/relationships/image" Target="../media/image33.png"/><Relationship Id="rId15" Type="http://schemas.openxmlformats.org/officeDocument/2006/relationships/image" Target="../media/image27.emf"/><Relationship Id="rId10" Type="http://schemas.openxmlformats.org/officeDocument/2006/relationships/image" Target="../media/image24.jpe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25.png"/><Relationship Id="rId5" Type="http://schemas.openxmlformats.org/officeDocument/2006/relationships/image" Target="../media/image40.png"/><Relationship Id="rId15" Type="http://schemas.openxmlformats.org/officeDocument/2006/relationships/image" Target="../media/image46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4.jpe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5.png"/><Relationship Id="rId18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slide" Target="slide4.xml"/><Relationship Id="rId17" Type="http://schemas.openxmlformats.org/officeDocument/2006/relationships/oleObject" Target="../embeddings/oleObject2.bin"/><Relationship Id="rId2" Type="http://schemas.openxmlformats.org/officeDocument/2006/relationships/audio" Target="../media/audio1.wav"/><Relationship Id="rId16" Type="http://schemas.openxmlformats.org/officeDocument/2006/relationships/image" Target="../media/image3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24.jpe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52.png"/><Relationship Id="rId19" Type="http://schemas.openxmlformats.org/officeDocument/2006/relationships/image" Target="../media/image33.emf"/><Relationship Id="rId4" Type="http://schemas.openxmlformats.org/officeDocument/2006/relationships/audio" Target="../media/audio2.wav"/><Relationship Id="rId9" Type="http://schemas.openxmlformats.org/officeDocument/2006/relationships/image" Target="../media/image51.png"/><Relationship Id="rId1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25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4.jpeg"/><Relationship Id="rId1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255000" cy="619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76" y="4772730"/>
            <a:ext cx="1752606" cy="1752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4" b="99057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95400"/>
            <a:ext cx="1561201" cy="1390650"/>
          </a:xfrm>
          <a:prstGeom prst="rect">
            <a:avLst/>
          </a:prstGeom>
        </p:spPr>
      </p:pic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800097" y="1328098"/>
            <a:ext cx="5334000" cy="157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HỌC 9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838200" y="3429000"/>
            <a:ext cx="4876800" cy="9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err="1">
                <a:solidFill>
                  <a:srgbClr val="0F1F6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>
                <a:solidFill>
                  <a:srgbClr val="0F1F6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F1F6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>
                <a:solidFill>
                  <a:srgbClr val="0F1F61"/>
                </a:solidFill>
                <a:latin typeface="Times New Roman" pitchFamily="18" charset="0"/>
                <a:cs typeface="Times New Roman" pitchFamily="18" charset="0"/>
              </a:rPr>
              <a:t>: …. </a:t>
            </a:r>
          </a:p>
          <a:p>
            <a:pPr>
              <a:lnSpc>
                <a:spcPct val="120000"/>
              </a:lnSpc>
            </a:pPr>
            <a:r>
              <a:rPr lang="en-US" sz="2400" b="1" err="1">
                <a:solidFill>
                  <a:srgbClr val="0F1F61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400" b="1">
                <a:solidFill>
                  <a:srgbClr val="0F1F61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400" b="1">
                <a:solidFill>
                  <a:srgbClr val="0F1F61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36" y="2997200"/>
            <a:ext cx="3733800" cy="373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" b="100000" l="9778" r="89778">
                        <a14:foregroundMark x1="38667" y1="40741" x2="57778" y2="85679"/>
                        <a14:foregroundMark x1="60000" y1="42716" x2="48889" y2="78272"/>
                        <a14:foregroundMark x1="32889" y1="47160" x2="29778" y2="56296"/>
                        <a14:foregroundMark x1="63556" y1="45432" x2="62222" y2="54074"/>
                        <a14:foregroundMark x1="50222" y1="44938" x2="58222" y2="58765"/>
                        <a14:foregroundMark x1="40889" y1="83457" x2="50222" y2="95556"/>
                        <a14:foregroundMark x1="54667" y1="85185" x2="62222" y2="92840"/>
                        <a14:foregroundMark x1="36000" y1="92346" x2="43111" y2="88395"/>
                        <a14:foregroundMark x1="59111" y1="22716" x2="65333" y2="29630"/>
                        <a14:foregroundMark x1="32889" y1="23457" x2="52444" y2="27160"/>
                        <a14:foregroundMark x1="35111" y1="35802" x2="60889" y2="32593"/>
                        <a14:foregroundMark x1="42222" y1="32593" x2="58667" y2="35309"/>
                        <a14:foregroundMark x1="47556" y1="36790" x2="51556" y2="3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09" y="4815282"/>
            <a:ext cx="993734" cy="17887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8870" l="10000" r="96512">
                        <a14:foregroundMark x1="34070" y1="80000" x2="36977" y2="87739"/>
                        <a14:foregroundMark x1="38023" y1="79043" x2="40930" y2="84348"/>
                        <a14:foregroundMark x1="64070" y1="93304" x2="72093" y2="93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350" y="4859911"/>
            <a:ext cx="1268896" cy="16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Video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67" y="914400"/>
            <a:ext cx="85629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Video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7"/>
          <a:stretch/>
        </p:blipFill>
        <p:spPr bwMode="auto">
          <a:xfrm>
            <a:off x="1676400" y="231985"/>
            <a:ext cx="5638800" cy="635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1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Video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385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7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ownloads\Video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1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dministrator\Downloads\Video\nguoi-dan-tp-hcm-nau-5000-banh-chung-banh-tet-gui-vung-lu-mien-trung-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8" y="609600"/>
            <a:ext cx="9052762" cy="579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7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Video\122023988_10160288594767437_515096226849821831_n_jf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6" y="685800"/>
            <a:ext cx="8379854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4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Video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823913"/>
            <a:ext cx="7810500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78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Video\835a72453306da588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" y="0"/>
            <a:ext cx="9089327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512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… ÔN TẬP CHƯƠNG I</a:t>
            </a:r>
          </a:p>
        </p:txBody>
      </p:sp>
      <p:pic>
        <p:nvPicPr>
          <p:cNvPr id="2050" name="Picture 2" descr="C:\Users\Administrator\Downloads\Video\20577a5368997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8234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95" b="14432"/>
          <a:stretch/>
        </p:blipFill>
        <p:spPr bwMode="auto">
          <a:xfrm>
            <a:off x="1371600" y="1648690"/>
            <a:ext cx="6096000" cy="42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178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219200" y="4545227"/>
                <a:ext cx="7391400" cy="18555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>
                    <a:latin typeface="+mj-lt"/>
                  </a:rPr>
                  <a:t>Một người đứng cách nơi thả khinh khí cầu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800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800">
                    <a:latin typeface="+mj-lt"/>
                  </a:rPr>
                  <a:t>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nhìn thấy nó với góc nghiêng</a:t>
                </a:r>
                <a:r>
                  <a:rPr lang="en-US" sz="2800">
                    <a:latin typeface="+mj-lt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38</m:t>
                        </m:r>
                      </m:e>
                      <m:sup>
                        <m:r>
                          <a:rPr lang="en-US" sz="28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>
                    <a:latin typeface="+mj-lt"/>
                  </a:rPr>
                  <a:t>.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độ cao của khinh khí cầu</a:t>
                </a:r>
                <a:r>
                  <a:rPr lang="en-US" sz="2800">
                    <a:latin typeface="+mj-lt"/>
                  </a:rPr>
                  <a:t>. </a:t>
                </a:r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biết khoảng cách từ mặt đất đến mắt người đó là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1,5 </m:t>
                    </m:r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545227"/>
                <a:ext cx="7391400" cy="1855573"/>
              </a:xfrm>
              <a:prstGeom prst="rect">
                <a:avLst/>
              </a:prstGeom>
              <a:blipFill rotWithShape="0">
                <a:blip r:embed="rId2"/>
                <a:stretch>
                  <a:fillRect l="-1649" t="-3947" r="-1566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371600" y="304800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07" y="685800"/>
            <a:ext cx="4973300" cy="3581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20" y="3093720"/>
            <a:ext cx="1066800" cy="1066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4" b="99057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60" y="952500"/>
            <a:ext cx="1062129" cy="9460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355" y="1752600"/>
            <a:ext cx="2146725" cy="2050998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4495800" y="4145280"/>
            <a:ext cx="38635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696200" y="1719766"/>
                <a:ext cx="42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1719766"/>
                <a:ext cx="4262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750140" y="3124200"/>
                <a:ext cx="42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0140" y="3124200"/>
                <a:ext cx="4262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560236" y="2893814"/>
                <a:ext cx="42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236" y="2893814"/>
                <a:ext cx="426295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5753096" y="3387370"/>
            <a:ext cx="0" cy="75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703807" y="3382604"/>
            <a:ext cx="0" cy="756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/>
          <a:srcRect l="43484" t="27260" r="17415" b="14548"/>
          <a:stretch/>
        </p:blipFill>
        <p:spPr>
          <a:xfrm>
            <a:off x="5715000" y="3962400"/>
            <a:ext cx="228600" cy="228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/>
          <a:srcRect l="34756" t="20176" b="40726"/>
          <a:stretch/>
        </p:blipFill>
        <p:spPr>
          <a:xfrm>
            <a:off x="7543800" y="3962400"/>
            <a:ext cx="250322" cy="22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538770" y="4111104"/>
                <a:ext cx="42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770" y="4111104"/>
                <a:ext cx="426295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490659" y="4145280"/>
                <a:ext cx="426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659" y="4145280"/>
                <a:ext cx="426295" cy="3693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40815" y="1453434"/>
            <a:ext cx="2640015" cy="3060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998845" y="1474573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1474573"/>
                <a:ext cx="304800" cy="369332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626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-0.50556 -3.7037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9" grpId="0"/>
      <p:bldP spid="31" grpId="0"/>
      <p:bldP spid="32" grpId="0"/>
      <p:bldP spid="39" grpId="0"/>
      <p:bldP spid="40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—Pngtree—scary typhoon flooding the house_39551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29600" cy="5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16" y="554873"/>
            <a:ext cx="4680783" cy="127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7" action="ppaction://hlinksldjump"/>
          </p:cNvPr>
          <p:cNvSpPr/>
          <p:nvPr/>
        </p:nvSpPr>
        <p:spPr>
          <a:xfrm>
            <a:off x="1896315" y="775687"/>
            <a:ext cx="23855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MIỀN TRUNG </a:t>
            </a:r>
          </a:p>
          <a:p>
            <a:pPr algn="ctr"/>
            <a:r>
              <a:rPr lang="en-US" sz="2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VÙNG LŨ</a:t>
            </a:r>
          </a:p>
        </p:txBody>
      </p:sp>
      <p:pic>
        <p:nvPicPr>
          <p:cNvPr id="7" name="Ảnh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3822" y="5397326"/>
            <a:ext cx="2286778" cy="887364"/>
          </a:xfrm>
          <a:prstGeom prst="rect">
            <a:avLst/>
          </a:prstGeom>
        </p:spPr>
      </p:pic>
      <p:pic>
        <p:nvPicPr>
          <p:cNvPr id="2" name="TiengM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00" y="250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3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314980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8600" y="1074003"/>
                <a:ext cx="54864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>
                    <a:latin typeface="+mj-lt"/>
                    <a:ea typeface="Calibri" panose="020F0502020204030204" pitchFamily="34" charset="0"/>
                  </a:rPr>
                  <a:t>Gọi khoảng cách từ mặt đất đến mắt người đó là </a:t>
                </a:r>
                <a:r>
                  <a:rPr lang="en-US" sz="240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𝐶𝐷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=1,5 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endParaRPr lang="en-US" sz="2400">
                  <a:latin typeface="+mj-lt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74003"/>
                <a:ext cx="5486400" cy="830997"/>
              </a:xfrm>
              <a:prstGeom prst="rect">
                <a:avLst/>
              </a:prstGeom>
              <a:blipFill rotWithShape="0">
                <a:blip r:embed="rId2"/>
                <a:stretch>
                  <a:fillRect l="-1778" t="-5839" r="-1333" b="-14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8600" y="2140803"/>
                <a:ext cx="54864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cao của khinh khí cầu là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𝐵𝐸</m:t>
                    </m:r>
                  </m:oMath>
                </a14:m>
                <a:endParaRPr lang="en-US" sz="24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140803"/>
                <a:ext cx="5486400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77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54000" y="2726941"/>
                <a:ext cx="6680200" cy="1146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 đó nhìn khinh khí cầu với một góc nghiêng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𝑥𝐵𝐶</m:t>
                        </m:r>
                      </m:e>
                    </m:acc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38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" y="2726941"/>
                <a:ext cx="6680200" cy="1146852"/>
              </a:xfrm>
              <a:prstGeom prst="rect">
                <a:avLst/>
              </a:prstGeom>
              <a:blipFill rotWithShape="0">
                <a:blip r:embed="rId4"/>
                <a:stretch>
                  <a:fillRect l="-1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985" y="0"/>
            <a:ext cx="2640015" cy="3060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28600" y="3998266"/>
                <a:ext cx="791633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 cách từ người đó đứng đến nơi thả khinh khí cầu là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=800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US" sz="24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998266"/>
                <a:ext cx="7916333" cy="830997"/>
              </a:xfrm>
              <a:prstGeom prst="rect">
                <a:avLst/>
              </a:prstGeom>
              <a:blipFill rotWithShape="0">
                <a:blip r:embed="rId6"/>
                <a:stretch>
                  <a:fillRect l="-1233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71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505200" y="3036989"/>
            <a:ext cx="4991100" cy="19558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200" y="960227"/>
                <a:ext cx="7696200" cy="17727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Khung thành trên sân bóng đá có chiều rộng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7,32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(đoạn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điểm đặt quả bóng phạt đền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Góc sút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quả phạt đền là bao nhiêu độ?</a:t>
                </a:r>
                <a:endParaRPr lang="en-US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960227"/>
                <a:ext cx="7696200" cy="1772793"/>
              </a:xfrm>
              <a:prstGeom prst="rect">
                <a:avLst/>
              </a:prstGeom>
              <a:blipFill rotWithShape="0">
                <a:blip r:embed="rId2"/>
                <a:stretch>
                  <a:fillRect l="-1268" r="-1189" b="-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28600" y="457200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</p:txBody>
      </p:sp>
      <p:sp>
        <p:nvSpPr>
          <p:cNvPr id="9" name="Rectangle 8"/>
          <p:cNvSpPr/>
          <p:nvPr/>
        </p:nvSpPr>
        <p:spPr>
          <a:xfrm>
            <a:off x="3505200" y="5030888"/>
            <a:ext cx="4991100" cy="152231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3240532"/>
            <a:ext cx="3124200" cy="188354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876800" y="5018189"/>
            <a:ext cx="2819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6787" y1="72201" x2="68066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11111" r="27778" b="11111"/>
          <a:stretch/>
        </p:blipFill>
        <p:spPr>
          <a:xfrm rot="20875056">
            <a:off x="3454400" y="4851098"/>
            <a:ext cx="1143000" cy="16002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943600" y="6237389"/>
            <a:ext cx="762000" cy="2286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344" y1="19375" x2="41250" y2="71250"/>
                        <a14:foregroundMark x1="33594" y1="34531" x2="71406" y2="59531"/>
                        <a14:foregroundMark x1="68281" y1="30469" x2="58906" y2="55000"/>
                        <a14:foregroundMark x1="65000" y1="64531" x2="65000" y2="64531"/>
                        <a14:foregroundMark x1="50781" y1="77656" x2="50781" y2="77656"/>
                        <a14:foregroundMark x1="32656" y1="66094" x2="53281" y2="77969"/>
                        <a14:foregroundMark x1="67344" y1="65469" x2="58125" y2="70781"/>
                        <a14:foregroundMark x1="77969" y1="59531" x2="76250" y2="62969"/>
                        <a14:foregroundMark x1="77031" y1="38594" x2="78125" y2="46094"/>
                        <a14:foregroundMark x1="23906" y1="37344" x2="21875" y2="4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1111" r="16667" b="16667"/>
          <a:stretch/>
        </p:blipFill>
        <p:spPr>
          <a:xfrm>
            <a:off x="6148754" y="6012606"/>
            <a:ext cx="351692" cy="3810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6315075" y="5011927"/>
            <a:ext cx="0" cy="10197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6" idx="0"/>
          </p:cNvCxnSpPr>
          <p:nvPr/>
        </p:nvCxnSpPr>
        <p:spPr>
          <a:xfrm>
            <a:off x="4876800" y="5030888"/>
            <a:ext cx="1447800" cy="9817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324600" y="5030887"/>
            <a:ext cx="1371600" cy="9817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264015" y="4427106"/>
                <a:ext cx="54136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015" y="4427106"/>
                <a:ext cx="541367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718424" y="4408101"/>
                <a:ext cx="55797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424" y="4408101"/>
                <a:ext cx="557973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6471692" y="5688737"/>
                <a:ext cx="55797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692" y="5688737"/>
                <a:ext cx="557973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6324600" y="5027716"/>
            <a:ext cx="180000" cy="216000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101526" y="4427106"/>
                <a:ext cx="44614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𝐼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1526" y="4427106"/>
                <a:ext cx="446148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944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6" grpId="0"/>
      <p:bldP spid="9" grpId="0" animBg="1"/>
      <p:bldP spid="15" grpId="0" animBg="1"/>
      <p:bldP spid="26" grpId="0"/>
      <p:bldP spid="27" grpId="0"/>
      <p:bldP spid="28" grpId="0"/>
      <p:bldP spid="29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8600" y="1066800"/>
                <a:ext cx="8610600" cy="2068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24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Một cái tháp được dựng bên bờ một con sông, từ một điểm đối diện với tháp ngay bờ bên kia người ta nhìn thấy đỉnh tháp với góc nâng</a:t>
                </a:r>
                <a:r>
                  <a:rPr lang="en-US" sz="24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lang="vi-VN" sz="24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Từ một điểm khác cách điểm ban đầu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4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 ta cũng nhìn thấy đỉnh tháp với góc nâng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vi-VN" sz="24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chiều cao của tháp và bề rộng của sông.</a:t>
                </a:r>
                <a:endParaRPr lang="en-US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66800"/>
                <a:ext cx="8610600" cy="2068195"/>
              </a:xfrm>
              <a:prstGeom prst="rect">
                <a:avLst/>
              </a:prstGeom>
              <a:blipFill rotWithShape="0">
                <a:blip r:embed="rId2"/>
                <a:stretch>
                  <a:fillRect l="-1133" t="-2360" r="-1062" b="-4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28600" y="314980"/>
            <a:ext cx="137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63595"/>
            <a:ext cx="4724400" cy="318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80" y="3666068"/>
            <a:ext cx="3946320" cy="2658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00600" y="5486400"/>
                <a:ext cx="609600" cy="370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486400"/>
                <a:ext cx="609600" cy="3702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05400" y="3439795"/>
                <a:ext cx="609600" cy="370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439795"/>
                <a:ext cx="609600" cy="37020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400800" y="5878195"/>
                <a:ext cx="609600" cy="370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5878195"/>
                <a:ext cx="609600" cy="37020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96200" y="6019800"/>
                <a:ext cx="609600" cy="370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6019800"/>
                <a:ext cx="609600" cy="37020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67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33400" y="990600"/>
                <a:ext cx="8153400" cy="1687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 trên một ngọn hải đăng cao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 ta quan sát hai lần thấy một chiếc thuyền đang hướng về phía hải đăng với góc hạ lần lượt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4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Hỏi thuyền đi được bao nhiêu mét giữa hai lần quan sát?</a:t>
                </a:r>
                <a:endParaRPr lang="en-US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990600"/>
                <a:ext cx="8153400" cy="1687450"/>
              </a:xfrm>
              <a:prstGeom prst="rect">
                <a:avLst/>
              </a:prstGeom>
              <a:blipFill rotWithShape="0">
                <a:blip r:embed="rId2"/>
                <a:stretch>
                  <a:fillRect l="-1197" t="-2899" r="-1122" b="-5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28600" y="314980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nhà:</a:t>
            </a: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71800"/>
            <a:ext cx="7391400" cy="36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1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249" y="-174171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674751" y="1340757"/>
            <a:ext cx="7239000" cy="4648200"/>
            <a:chOff x="1584" y="1776"/>
            <a:chExt cx="4176" cy="2304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1584" y="1776"/>
              <a:ext cx="4176" cy="2304"/>
              <a:chOff x="204" y="0"/>
              <a:chExt cx="2457" cy="2087"/>
            </a:xfrm>
          </p:grpSpPr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47" y="0"/>
                <a:ext cx="2414" cy="2073"/>
                <a:chOff x="1644" y="2382"/>
                <a:chExt cx="2346" cy="1774"/>
              </a:xfrm>
            </p:grpSpPr>
            <p:pic>
              <p:nvPicPr>
                <p:cNvPr id="8" name="Picture 22" descr="BIRTHD~3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47" y="2476"/>
                  <a:ext cx="2322" cy="1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644" y="2382"/>
                  <a:ext cx="2346" cy="504"/>
                  <a:chOff x="1644" y="2406"/>
                  <a:chExt cx="2346" cy="504"/>
                </a:xfrm>
              </p:grpSpPr>
              <p:sp>
                <p:nvSpPr>
                  <p:cNvPr id="1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668" y="2475"/>
                    <a:ext cx="2322" cy="435"/>
                  </a:xfrm>
                  <a:prstGeom prst="flowChartTerminator">
                    <a:avLst/>
                  </a:prstGeom>
                  <a:solidFill>
                    <a:srgbClr val="FFFF99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 sz="2400" b="1">
                      <a:solidFill>
                        <a:schemeClr val="accent2"/>
                      </a:solidFill>
                      <a:latin typeface=".VnArial" panose="020B7200000000000000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Freeform 25"/>
                  <p:cNvSpPr>
                    <a:spLocks/>
                  </p:cNvSpPr>
                  <p:nvPr/>
                </p:nvSpPr>
                <p:spPr bwMode="auto">
                  <a:xfrm>
                    <a:off x="1644" y="2406"/>
                    <a:ext cx="2340" cy="492"/>
                  </a:xfrm>
                  <a:custGeom>
                    <a:avLst/>
                    <a:gdLst>
                      <a:gd name="T0" fmla="*/ 192 w 2340"/>
                      <a:gd name="T1" fmla="*/ 492 h 492"/>
                      <a:gd name="T2" fmla="*/ 156 w 2340"/>
                      <a:gd name="T3" fmla="*/ 456 h 492"/>
                      <a:gd name="T4" fmla="*/ 84 w 2340"/>
                      <a:gd name="T5" fmla="*/ 432 h 492"/>
                      <a:gd name="T6" fmla="*/ 48 w 2340"/>
                      <a:gd name="T7" fmla="*/ 408 h 492"/>
                      <a:gd name="T8" fmla="*/ 24 w 2340"/>
                      <a:gd name="T9" fmla="*/ 372 h 492"/>
                      <a:gd name="T10" fmla="*/ 0 w 2340"/>
                      <a:gd name="T11" fmla="*/ 300 h 492"/>
                      <a:gd name="T12" fmla="*/ 12 w 2340"/>
                      <a:gd name="T13" fmla="*/ 240 h 492"/>
                      <a:gd name="T14" fmla="*/ 144 w 2340"/>
                      <a:gd name="T15" fmla="*/ 132 h 492"/>
                      <a:gd name="T16" fmla="*/ 936 w 2340"/>
                      <a:gd name="T17" fmla="*/ 72 h 492"/>
                      <a:gd name="T18" fmla="*/ 1248 w 2340"/>
                      <a:gd name="T19" fmla="*/ 84 h 492"/>
                      <a:gd name="T20" fmla="*/ 1944 w 2340"/>
                      <a:gd name="T21" fmla="*/ 96 h 492"/>
                      <a:gd name="T22" fmla="*/ 2292 w 2340"/>
                      <a:gd name="T23" fmla="*/ 168 h 492"/>
                      <a:gd name="T24" fmla="*/ 2316 w 2340"/>
                      <a:gd name="T25" fmla="*/ 204 h 492"/>
                      <a:gd name="T26" fmla="*/ 2340 w 2340"/>
                      <a:gd name="T27" fmla="*/ 276 h 492"/>
                      <a:gd name="T28" fmla="*/ 2316 w 2340"/>
                      <a:gd name="T29" fmla="*/ 372 h 492"/>
                      <a:gd name="T30" fmla="*/ 2208 w 2340"/>
                      <a:gd name="T31" fmla="*/ 432 h 492"/>
                      <a:gd name="T32" fmla="*/ 2160 w 2340"/>
                      <a:gd name="T33" fmla="*/ 492 h 4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340" h="492">
                        <a:moveTo>
                          <a:pt x="192" y="492"/>
                        </a:moveTo>
                        <a:cubicBezTo>
                          <a:pt x="180" y="480"/>
                          <a:pt x="171" y="464"/>
                          <a:pt x="156" y="456"/>
                        </a:cubicBezTo>
                        <a:cubicBezTo>
                          <a:pt x="134" y="444"/>
                          <a:pt x="105" y="446"/>
                          <a:pt x="84" y="432"/>
                        </a:cubicBezTo>
                        <a:cubicBezTo>
                          <a:pt x="72" y="424"/>
                          <a:pt x="60" y="416"/>
                          <a:pt x="48" y="408"/>
                        </a:cubicBezTo>
                        <a:cubicBezTo>
                          <a:pt x="40" y="396"/>
                          <a:pt x="30" y="385"/>
                          <a:pt x="24" y="372"/>
                        </a:cubicBezTo>
                        <a:cubicBezTo>
                          <a:pt x="14" y="349"/>
                          <a:pt x="0" y="300"/>
                          <a:pt x="0" y="300"/>
                        </a:cubicBezTo>
                        <a:cubicBezTo>
                          <a:pt x="4" y="280"/>
                          <a:pt x="7" y="260"/>
                          <a:pt x="12" y="240"/>
                        </a:cubicBezTo>
                        <a:cubicBezTo>
                          <a:pt x="39" y="142"/>
                          <a:pt x="40" y="149"/>
                          <a:pt x="144" y="132"/>
                        </a:cubicBezTo>
                        <a:cubicBezTo>
                          <a:pt x="343" y="0"/>
                          <a:pt x="893" y="73"/>
                          <a:pt x="936" y="72"/>
                        </a:cubicBezTo>
                        <a:cubicBezTo>
                          <a:pt x="1041" y="51"/>
                          <a:pt x="1146" y="81"/>
                          <a:pt x="1248" y="84"/>
                        </a:cubicBezTo>
                        <a:cubicBezTo>
                          <a:pt x="1480" y="92"/>
                          <a:pt x="1712" y="92"/>
                          <a:pt x="1944" y="96"/>
                        </a:cubicBezTo>
                        <a:cubicBezTo>
                          <a:pt x="2062" y="106"/>
                          <a:pt x="2190" y="100"/>
                          <a:pt x="2292" y="168"/>
                        </a:cubicBezTo>
                        <a:cubicBezTo>
                          <a:pt x="2300" y="180"/>
                          <a:pt x="2310" y="191"/>
                          <a:pt x="2316" y="204"/>
                        </a:cubicBezTo>
                        <a:cubicBezTo>
                          <a:pt x="2326" y="227"/>
                          <a:pt x="2340" y="276"/>
                          <a:pt x="2340" y="276"/>
                        </a:cubicBezTo>
                        <a:cubicBezTo>
                          <a:pt x="2339" y="279"/>
                          <a:pt x="2326" y="360"/>
                          <a:pt x="2316" y="372"/>
                        </a:cubicBezTo>
                        <a:cubicBezTo>
                          <a:pt x="2293" y="400"/>
                          <a:pt x="2238" y="412"/>
                          <a:pt x="2208" y="432"/>
                        </a:cubicBezTo>
                        <a:cubicBezTo>
                          <a:pt x="2178" y="477"/>
                          <a:pt x="2194" y="458"/>
                          <a:pt x="2160" y="492"/>
                        </a:cubicBezTo>
                      </a:path>
                    </a:pathLst>
                  </a:custGeom>
                  <a:noFill/>
                  <a:ln w="28575" cap="flat" cmpd="sng">
                    <a:solidFill>
                      <a:schemeClr val="bg2"/>
                    </a:solidFill>
                    <a:prstDash val="solid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204" y="1762"/>
                <a:ext cx="2449" cy="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" name="Text Box 27"/>
            <p:cNvSpPr txBox="1">
              <a:spLocks noChangeArrowheads="1"/>
            </p:cNvSpPr>
            <p:nvPr/>
          </p:nvSpPr>
          <p:spPr bwMode="auto">
            <a:xfrm>
              <a:off x="1728" y="1872"/>
              <a:ext cx="4032" cy="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491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6341" y="651237"/>
            <a:ext cx="757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vi-VN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468" y="1981199"/>
            <a:ext cx="79502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Có 5 bạn học sinh đang bị kẹt trong đợt lũ. </a:t>
            </a: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Hãy giải cứu các bạn bằng cách vượt qua 5 câu hỏi.</a:t>
            </a:r>
          </a:p>
          <a:p>
            <a:pPr algn="just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Với mỗi câu hỏi trả lời đúng là em cứu được một bạn lên thuyền.</a:t>
            </a:r>
          </a:p>
          <a:p>
            <a:pPr algn="just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thành công!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istrator\Downloads\Video\banjir-ilustrasi-1024x5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1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8" b="100000" l="9728" r="94942">
                        <a14:foregroundMark x1="36187" y1="20690" x2="41634" y2="1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3126624"/>
            <a:ext cx="1143000" cy="141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Administrator\Downloads\Video\depositphotos_129621658-stock-illustration-isolated-image-of-a-carto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51" b="95503" l="9719" r="95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6" y="3203317"/>
            <a:ext cx="1206224" cy="144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Video\happy-kids-umbrella-rain_97632-6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95" b="89936" l="9904" r="89936">
                        <a14:backgroundMark x1="29393" y1="82748" x2="29393" y2="82748"/>
                        <a14:backgroundMark x1="17891" y1="82748" x2="43131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2" r="21227"/>
          <a:stretch/>
        </p:blipFill>
        <p:spPr bwMode="auto">
          <a:xfrm>
            <a:off x="7594600" y="2169362"/>
            <a:ext cx="1143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ownloads\Video\girl-with-yellow-umbrella-vector-1980161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63" b="93241" l="0" r="97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70"/>
          <a:stretch/>
        </p:blipFill>
        <p:spPr bwMode="auto">
          <a:xfrm>
            <a:off x="2781300" y="3051614"/>
            <a:ext cx="1146175" cy="152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istrator\Downloads\Video\images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54" b="100000" l="0" r="94915">
                        <a14:foregroundMark x1="61017" y1="92632" x2="64972" y2="97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810213"/>
            <a:ext cx="919162" cy="14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8" b="97778" l="584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82908"/>
            <a:ext cx="6273801" cy="22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6159499"/>
            <a:ext cx="9271000" cy="730250"/>
            <a:chOff x="25400" y="6159499"/>
            <a:chExt cx="9271000" cy="730250"/>
          </a:xfrm>
        </p:grpSpPr>
        <p:pic>
          <p:nvPicPr>
            <p:cNvPr id="1040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-38100" y="5861048"/>
            <a:ext cx="9271000" cy="730250"/>
            <a:chOff x="25400" y="6159499"/>
            <a:chExt cx="9271000" cy="730250"/>
          </a:xfrm>
        </p:grpSpPr>
        <p:pic>
          <p:nvPicPr>
            <p:cNvPr id="22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432594"/>
            <a:ext cx="9271000" cy="730250"/>
            <a:chOff x="25400" y="6159499"/>
            <a:chExt cx="9271000" cy="730250"/>
          </a:xfrm>
        </p:grpSpPr>
        <p:pic>
          <p:nvPicPr>
            <p:cNvPr id="26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val 3">
            <a:hlinkClick r:id="rId18" action="ppaction://hlinksldjump"/>
          </p:cNvPr>
          <p:cNvSpPr/>
          <p:nvPr/>
        </p:nvSpPr>
        <p:spPr>
          <a:xfrm>
            <a:off x="373209" y="419100"/>
            <a:ext cx="5334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Oval 29">
            <a:hlinkClick r:id="rId19" action="ppaction://hlinksldjump"/>
          </p:cNvPr>
          <p:cNvSpPr/>
          <p:nvPr/>
        </p:nvSpPr>
        <p:spPr>
          <a:xfrm>
            <a:off x="1062184" y="419100"/>
            <a:ext cx="5334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Oval 30">
            <a:hlinkClick r:id="rId20" action="ppaction://hlinksldjump"/>
          </p:cNvPr>
          <p:cNvSpPr/>
          <p:nvPr/>
        </p:nvSpPr>
        <p:spPr>
          <a:xfrm>
            <a:off x="1774971" y="419100"/>
            <a:ext cx="5334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2487758" y="419100"/>
            <a:ext cx="5334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Oval 32">
            <a:hlinkClick r:id="rId22" action="ppaction://hlinksldjump"/>
          </p:cNvPr>
          <p:cNvSpPr/>
          <p:nvPr/>
        </p:nvSpPr>
        <p:spPr>
          <a:xfrm>
            <a:off x="3200545" y="419100"/>
            <a:ext cx="533400" cy="533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042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1374087"/>
            <a:ext cx="1768475" cy="1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48" y="1676738"/>
            <a:ext cx="1143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1671802"/>
            <a:ext cx="11430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419624"/>
            <a:ext cx="1768475" cy="164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dministrator\Downloads\Video\hinh-nen-dong-day-ngang-dep-1-101_104237166.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5342719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dministrator\Downloads\Picture1.pn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2984" r="9007" b="35452"/>
          <a:stretch/>
        </p:blipFill>
        <p:spPr bwMode="auto">
          <a:xfrm>
            <a:off x="7052358" y="13854"/>
            <a:ext cx="2063067" cy="90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dministrator\Downloads\Video\images (4).jpg">
            <a:hlinkClick r:id="rId2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78" b="18830"/>
          <a:stretch/>
        </p:blipFill>
        <p:spPr bwMode="auto">
          <a:xfrm>
            <a:off x="5986462" y="166255"/>
            <a:ext cx="930275" cy="94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8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37014 0.138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0399 0.2157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14722 0.2296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22483 0.1997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9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05973 0.2884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1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8349" y="778328"/>
                <a:ext cx="7469868" cy="2732314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US" sz="2400" b="1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1: </a:t>
                </a:r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[</a:t>
                </a:r>
                <a:r>
                  <a:rPr lang="en-US" sz="24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TS10 – </a:t>
                </a:r>
                <a:r>
                  <a:rPr lang="en-US" sz="240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Cần</a:t>
                </a:r>
                <a:r>
                  <a:rPr lang="en-US" sz="24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Thơ 18-19</a:t>
                </a:r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] Cho tam </a:t>
                </a:r>
                <a:r>
                  <a:rPr lang="en-US" sz="240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𝐴𝐵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=5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;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𝐴𝐶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=12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;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𝐵𝐶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=13 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 </a:t>
                </a:r>
                <a:r>
                  <a:rPr lang="en-US" sz="240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𝑆𝑖𝑛𝐶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endParaRPr lang="vi-VN"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349" y="778328"/>
                <a:ext cx="7469868" cy="2732314"/>
              </a:xfrm>
              <a:prstGeom prst="rect">
                <a:avLst/>
              </a:prstGeom>
              <a:blipFill rotWithShape="0">
                <a:blip r:embed="rId5"/>
                <a:stretch>
                  <a:fillRect l="-814" r="-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3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08" y="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ownloads\Video\images (2)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228600" y="55207"/>
            <a:ext cx="768349" cy="6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A"/>
              <p:cNvSpPr/>
              <p:nvPr/>
            </p:nvSpPr>
            <p:spPr>
              <a:xfrm>
                <a:off x="533400" y="5453742"/>
                <a:ext cx="3606820" cy="10232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5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453742"/>
                <a:ext cx="3606820" cy="102325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B"/>
              <p:cNvSpPr/>
              <p:nvPr/>
            </p:nvSpPr>
            <p:spPr>
              <a:xfrm>
                <a:off x="533400" y="3984171"/>
                <a:ext cx="3606820" cy="10232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A.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984171"/>
                <a:ext cx="3606820" cy="102325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"/>
              <p:cNvSpPr/>
              <p:nvPr/>
            </p:nvSpPr>
            <p:spPr>
              <a:xfrm flipH="1">
                <a:off x="4968190" y="3984171"/>
                <a:ext cx="3603243" cy="10232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968190" y="3984171"/>
                <a:ext cx="3603243" cy="1023258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D"/>
              <p:cNvSpPr/>
              <p:nvPr/>
            </p:nvSpPr>
            <p:spPr>
              <a:xfrm flipH="1">
                <a:off x="4989961" y="5453742"/>
                <a:ext cx="3603243" cy="10232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989961" y="5453742"/>
                <a:ext cx="3603243" cy="1023258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381000" y="3849531"/>
            <a:ext cx="8498847" cy="3008469"/>
            <a:chOff x="340353" y="3849531"/>
            <a:chExt cx="8498847" cy="3008469"/>
          </a:xfrm>
        </p:grpSpPr>
        <p:grpSp>
          <p:nvGrpSpPr>
            <p:cNvPr id="7" name="Group 6"/>
            <p:cNvGrpSpPr/>
            <p:nvPr/>
          </p:nvGrpSpPr>
          <p:grpSpPr>
            <a:xfrm>
              <a:off x="4456696" y="3849531"/>
              <a:ext cx="4382504" cy="3008469"/>
              <a:chOff x="-242284" y="3564261"/>
              <a:chExt cx="4382504" cy="300846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-242284" y="3564261"/>
                <a:ext cx="4292620" cy="300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083" y="3754372"/>
                <a:ext cx="4116137" cy="236220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340353" y="3849531"/>
                  <a:ext cx="4292620" cy="12997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𝑆𝑖𝑛𝐶</m:t>
                        </m:r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den>
                        </m:f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353" y="3849531"/>
                  <a:ext cx="4292620" cy="1299794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378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9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2774" y="778328"/>
                <a:ext cx="7625443" cy="2732314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200000"/>
                  </a:lnSpc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 2. 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[</a:t>
                </a:r>
                <a:r>
                  <a:rPr lang="en-US" sz="24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TS10 Bắc Ninh 20-21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] Cho tam giác vuông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, đường cao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𝐴𝐻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, biết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𝐻𝐵</m:t>
                    </m:r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=4</m:t>
                    </m:r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; </m:t>
                    </m:r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𝐻𝐶</m:t>
                    </m:r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=9</m:t>
                    </m:r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. Độ dài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𝐴𝐻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bằng:</a:t>
                </a:r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74" y="778328"/>
                <a:ext cx="7625443" cy="273231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"/>
              <p:cNvSpPr/>
              <p:nvPr/>
            </p:nvSpPr>
            <p:spPr>
              <a:xfrm flipH="1">
                <a:off x="4659087" y="5105400"/>
                <a:ext cx="388619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6 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59087" y="5105400"/>
                <a:ext cx="3886198" cy="79466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"/>
              <p:cNvSpPr/>
              <p:nvPr/>
            </p:nvSpPr>
            <p:spPr>
              <a:xfrm>
                <a:off x="228602" y="3984171"/>
                <a:ext cx="388619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A.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13</m:t>
                        </m:r>
                      </m:e>
                    </m:rad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2" y="3984171"/>
                <a:ext cx="3886198" cy="7946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"/>
              <p:cNvSpPr/>
              <p:nvPr/>
            </p:nvSpPr>
            <p:spPr>
              <a:xfrm flipH="1">
                <a:off x="4663393" y="3984171"/>
                <a:ext cx="3882344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C.</a:t>
                </a:r>
                <a:r>
                  <a:rPr lang="en-US" sz="240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6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cm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63393" y="3984171"/>
                <a:ext cx="3882344" cy="7946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"/>
              <p:cNvSpPr/>
              <p:nvPr/>
            </p:nvSpPr>
            <p:spPr>
              <a:xfrm>
                <a:off x="228601" y="5105400"/>
                <a:ext cx="3882344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9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cm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5105400"/>
                <a:ext cx="3882344" cy="79466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08" y="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228600" y="55207"/>
            <a:ext cx="768349" cy="6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28600" y="3697131"/>
            <a:ext cx="8644471" cy="3008469"/>
            <a:chOff x="118529" y="3722996"/>
            <a:chExt cx="8644471" cy="3008469"/>
          </a:xfrm>
        </p:grpSpPr>
        <p:grpSp>
          <p:nvGrpSpPr>
            <p:cNvPr id="38" name="Group 37"/>
            <p:cNvGrpSpPr/>
            <p:nvPr/>
          </p:nvGrpSpPr>
          <p:grpSpPr>
            <a:xfrm>
              <a:off x="118529" y="3722996"/>
              <a:ext cx="8644471" cy="3008469"/>
              <a:chOff x="77882" y="3722996"/>
              <a:chExt cx="8644471" cy="300846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7882" y="3722996"/>
                <a:ext cx="4292620" cy="300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/>
                  <p:cNvSpPr/>
                  <p:nvPr/>
                </p:nvSpPr>
                <p:spPr>
                  <a:xfrm>
                    <a:off x="4429733" y="3722996"/>
                    <a:ext cx="4292620" cy="12997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𝐴𝐻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𝐻𝐵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𝐻𝐶</m:t>
                          </m:r>
                          <m:r>
                            <a:rPr lang="en-US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 4.9=36</m:t>
                          </m:r>
                        </m:oMath>
                      </m:oMathPara>
                    </a14:m>
                    <a:endParaRPr 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⇒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𝐴𝐻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=6 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oMath>
                      </m:oMathPara>
                    </a14:m>
                    <a:endParaRPr 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0" name="Rectangle 3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9733" y="3722996"/>
                    <a:ext cx="4292620" cy="1299794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671" y="4044198"/>
              <a:ext cx="3603329" cy="2280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7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"/>
              <p:cNvSpPr/>
              <p:nvPr/>
            </p:nvSpPr>
            <p:spPr>
              <a:xfrm>
                <a:off x="4692422" y="3984171"/>
                <a:ext cx="384197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422" y="3984171"/>
                <a:ext cx="3841978" cy="79466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"/>
              <p:cNvSpPr/>
              <p:nvPr/>
            </p:nvSpPr>
            <p:spPr>
              <a:xfrm>
                <a:off x="381000" y="5148942"/>
                <a:ext cx="384197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25 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48942"/>
                <a:ext cx="3841978" cy="79466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"/>
              <p:cNvSpPr/>
              <p:nvPr/>
            </p:nvSpPr>
            <p:spPr>
              <a:xfrm flipH="1">
                <a:off x="381905" y="3984171"/>
                <a:ext cx="383816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5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1905" y="3984171"/>
                <a:ext cx="3838168" cy="7946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"/>
              <p:cNvSpPr/>
              <p:nvPr/>
            </p:nvSpPr>
            <p:spPr>
              <a:xfrm flipH="1">
                <a:off x="4685165" y="5148942"/>
                <a:ext cx="3838168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100 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85165" y="5148942"/>
                <a:ext cx="3838168" cy="7946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08" y="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228600" y="55207"/>
            <a:ext cx="768349" cy="6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8349" y="778328"/>
            <a:ext cx="8309420" cy="2732314"/>
            <a:chOff x="768349" y="778328"/>
            <a:chExt cx="8309420" cy="2732314"/>
          </a:xfrm>
        </p:grpSpPr>
        <p:sp>
          <p:nvSpPr>
            <p:cNvPr id="5" name="Rectangle 4"/>
            <p:cNvSpPr/>
            <p:nvPr/>
          </p:nvSpPr>
          <p:spPr>
            <a:xfrm>
              <a:off x="768349" y="778328"/>
              <a:ext cx="8309420" cy="2732314"/>
            </a:xfrm>
            <a:prstGeom prst="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 3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: [</a:t>
              </a:r>
              <a:r>
                <a:rPr lang="en-US" sz="24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TS10 An Giang – 20-21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]</a:t>
              </a:r>
            </a:p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  <a:p>
              <a:endParaRPr lang="en-US" sz="240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996949" y="1752600"/>
                  <a:ext cx="4287838" cy="156966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Cho tam giác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𝐴𝐵𝐶</m:t>
                      </m:r>
                    </m:oMath>
                  </a14:m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 vuông tại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𝐴</m:t>
                      </m:r>
                    </m:oMath>
                  </a14:m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, </a:t>
                  </a:r>
                </a:p>
                <a:p>
                  <a:pPr algn="just"/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đường cao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𝐴𝐻</m:t>
                      </m:r>
                    </m:oMath>
                  </a14:m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 (hình vẽ). </a:t>
                  </a:r>
                </a:p>
                <a:p>
                  <a:pPr algn="just"/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Biết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𝐵𝐻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=5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𝑐𝑚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; 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𝐵𝐶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=20 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𝑐𝑚</m:t>
                      </m:r>
                    </m:oMath>
                  </a14:m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. </a:t>
                  </a:r>
                </a:p>
                <a:p>
                  <a:pPr algn="just"/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Độ dài cạnh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𝐴𝐵</m:t>
                      </m:r>
                    </m:oMath>
                  </a14:m>
                  <a:r>
                    <a:rPr lang="en-US" sz="2400">
                      <a:latin typeface="Times New Roman" pitchFamily="18" charset="0"/>
                      <a:cs typeface="Times New Roman" pitchFamily="18" charset="0"/>
                    </a:rPr>
                    <a:t> bằng: </a:t>
                  </a:r>
                  <a:endParaRPr lang="vi-VN" sz="2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949" y="1752600"/>
                  <a:ext cx="4287838" cy="156966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276" t="-3113" b="-77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83129"/>
            <a:ext cx="3304985" cy="219967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600" y="3697131"/>
            <a:ext cx="8458200" cy="3008469"/>
            <a:chOff x="228600" y="3697131"/>
            <a:chExt cx="8458200" cy="3008469"/>
          </a:xfrm>
        </p:grpSpPr>
        <p:sp>
          <p:nvSpPr>
            <p:cNvPr id="40" name="Rectangle 39"/>
            <p:cNvSpPr/>
            <p:nvPr/>
          </p:nvSpPr>
          <p:spPr>
            <a:xfrm>
              <a:off x="228600" y="3697131"/>
              <a:ext cx="4292620" cy="30084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4064020" y="5029200"/>
                  <a:ext cx="4622780" cy="12997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𝐵𝐻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oMath>
                    </m:oMathPara>
                  </a14:m>
                  <a:endParaRPr lang="en-US" sz="2800" b="0" i="1">
                    <a:solidFill>
                      <a:srgbClr val="0000CC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 algn="ctr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=10 </m:t>
                        </m:r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4020" y="5029200"/>
                  <a:ext cx="4622780" cy="1299794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186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68349" y="778328"/>
                <a:ext cx="7469868" cy="2732314"/>
              </a:xfrm>
              <a:prstGeom prst="rect">
                <a:avLst/>
              </a:prstGeom>
              <a:noFill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 4: </a:t>
                </a:r>
                <a:r>
                  <a:rPr lang="en-US" sz="24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[TS10- Nam Định 20-21] 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𝐵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,  biết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A</m:t>
                    </m:r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𝐶</m:t>
                    </m:r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=10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2400"/>
              </a:p>
              <a:p>
                <a:pPr algn="ctr">
                  <a:lnSpc>
                    <a:spcPct val="150000"/>
                  </a:lnSpc>
                </a:pP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Độ dài cạnh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𝐴𝐵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bằng:</a:t>
                </a:r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349" y="778328"/>
                <a:ext cx="7469868" cy="2732314"/>
              </a:xfrm>
              <a:prstGeom prst="rect">
                <a:avLst/>
              </a:prstGeom>
              <a:blipFill rotWithShape="0">
                <a:blip r:embed="rId6"/>
                <a:stretch>
                  <a:fillRect l="-895" r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"/>
              <p:cNvSpPr/>
              <p:nvPr/>
            </p:nvSpPr>
            <p:spPr>
              <a:xfrm flipH="1">
                <a:off x="414220" y="5148942"/>
                <a:ext cx="3776780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14220" y="5148942"/>
                <a:ext cx="3776780" cy="7946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"/>
              <p:cNvSpPr/>
              <p:nvPr/>
            </p:nvSpPr>
            <p:spPr>
              <a:xfrm>
                <a:off x="4825353" y="3932462"/>
                <a:ext cx="3776780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 10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353" y="3932462"/>
                <a:ext cx="3776780" cy="7946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"/>
              <p:cNvSpPr/>
              <p:nvPr/>
            </p:nvSpPr>
            <p:spPr>
              <a:xfrm flipH="1">
                <a:off x="4837565" y="5148942"/>
                <a:ext cx="3773035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10</m:t>
                        </m:r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𝑐𝑚</m:t>
                    </m:r>
                  </m:oMath>
                </a14:m>
                <a:endParaRPr lang="vi-VN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837565" y="5148942"/>
                <a:ext cx="3773035" cy="79466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B"/>
              <p:cNvSpPr/>
              <p:nvPr/>
            </p:nvSpPr>
            <p:spPr>
              <a:xfrm>
                <a:off x="414220" y="3984171"/>
                <a:ext cx="3776780" cy="79466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220" y="3984171"/>
                <a:ext cx="3776780" cy="79466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17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08" y="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228600" y="55207"/>
            <a:ext cx="768349" cy="6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473173"/>
              </p:ext>
            </p:extLst>
          </p:nvPr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4120" imgH="177480" progId="Equation.DSMT4">
                  <p:embed/>
                </p:oleObj>
              </mc:Choice>
              <mc:Fallback>
                <p:oleObj name="Equation" r:id="rId15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112353"/>
              </p:ext>
            </p:extLst>
          </p:nvPr>
        </p:nvGraphicFramePr>
        <p:xfrm>
          <a:off x="4794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4120" imgH="177480" progId="Equation.DSMT4">
                  <p:embed/>
                </p:oleObj>
              </mc:Choice>
              <mc:Fallback>
                <p:oleObj name="Equation" r:id="rId17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94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379562" y="3679895"/>
            <a:ext cx="8410401" cy="3062374"/>
            <a:chOff x="379562" y="3679895"/>
            <a:chExt cx="8410401" cy="3062374"/>
          </a:xfrm>
        </p:grpSpPr>
        <p:grpSp>
          <p:nvGrpSpPr>
            <p:cNvPr id="37" name="Group 36"/>
            <p:cNvGrpSpPr/>
            <p:nvPr/>
          </p:nvGrpSpPr>
          <p:grpSpPr>
            <a:xfrm>
              <a:off x="379562" y="3679895"/>
              <a:ext cx="8410401" cy="3062374"/>
              <a:chOff x="338915" y="3795626"/>
              <a:chExt cx="8410401" cy="306237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456696" y="3849531"/>
                <a:ext cx="4292620" cy="30084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ectangle 38"/>
                  <p:cNvSpPr/>
                  <p:nvPr/>
                </p:nvSpPr>
                <p:spPr>
                  <a:xfrm>
                    <a:off x="338915" y="3795626"/>
                    <a:ext cx="4292620" cy="12997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28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sz="2800" b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en-US" sz="280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</a:t>
                    </a:r>
                    <a14:m>
                      <m:oMath xmlns:m="http://schemas.openxmlformats.org/officeDocument/2006/math">
                        <m:r>
                          <a:rPr lang="en-US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</m:t>
                        </m:r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0.</m:t>
                        </m:r>
                        <m:f>
                          <m:fPr>
                            <m:ctrlPr>
                              <a:rPr lang="en-US" sz="280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=5</m:t>
                        </m:r>
                        <m:r>
                          <a:rPr lang="en-US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cm</m:t>
                        </m:r>
                      </m:oMath>
                    </a14:m>
                    <a:endParaRPr lang="en-US" sz="280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9" name="Rectangle 3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8915" y="3795626"/>
                    <a:ext cx="4292620" cy="1299794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858630" y="3990995"/>
              <a:ext cx="3781890" cy="2069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2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790575"/>
            <a:ext cx="8382000" cy="270646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[TS10 Tuyên Quang 20-21]</a:t>
            </a:r>
          </a:p>
          <a:p>
            <a:pPr algn="ctr">
              <a:lnSpc>
                <a:spcPct val="200000"/>
              </a:lnSpc>
            </a:pPr>
            <a:endParaRPr lang="en-US" sz="240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4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"/>
              <p:cNvSpPr/>
              <p:nvPr/>
            </p:nvSpPr>
            <p:spPr>
              <a:xfrm flipH="1">
                <a:off x="197406" y="3984171"/>
                <a:ext cx="4343398" cy="10994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cot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𝐶𝐴𝐻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7406" y="3984171"/>
                <a:ext cx="4343398" cy="109945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"/>
              <p:cNvSpPr/>
              <p:nvPr/>
            </p:nvSpPr>
            <p:spPr>
              <a:xfrm>
                <a:off x="163287" y="5377542"/>
                <a:ext cx="4343398" cy="10994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cot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𝐶𝐴𝐻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87" y="5377542"/>
                <a:ext cx="4343398" cy="109945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"/>
              <p:cNvSpPr/>
              <p:nvPr/>
            </p:nvSpPr>
            <p:spPr>
              <a:xfrm flipH="1">
                <a:off x="4663393" y="3984171"/>
                <a:ext cx="4339091" cy="10994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C.</a:t>
                </a:r>
                <a:r>
                  <a:rPr lang="en-US" sz="2400">
                    <a:latin typeface="Times New Roman" pitchFamily="18" charset="0"/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cot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𝐶𝐴𝐻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>
                    <a:latin typeface="Times New Roman" pitchFamily="18" charset="0"/>
                    <a:ea typeface="Cambria Math"/>
                    <a:cs typeface="Times New Roman" pitchFamily="18" charset="0"/>
                  </a:rPr>
                  <a:t>.</a:t>
                </a:r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663393" y="3984171"/>
                <a:ext cx="4339091" cy="10994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D"/>
              <p:cNvSpPr/>
              <p:nvPr/>
            </p:nvSpPr>
            <p:spPr>
              <a:xfrm>
                <a:off x="4663392" y="5377542"/>
                <a:ext cx="4339091" cy="109945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cot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𝐶𝐴𝐻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6" name="D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392" y="5377542"/>
                <a:ext cx="4339091" cy="109945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805230" y="76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408" y="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228600" y="55207"/>
            <a:ext cx="768349" cy="6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74729" y="1709730"/>
                <a:ext cx="5137002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Cho tam giác vuông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𝐴𝐵𝐶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có đường cao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𝐴𝐻</m:t>
                    </m:r>
                  </m:oMath>
                </a14:m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 như hình vẽ. Khẳng định nào đúng?</a:t>
                </a:r>
                <a:endParaRPr lang="vi-VN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29" y="1709730"/>
                <a:ext cx="5137002" cy="1569660"/>
              </a:xfrm>
              <a:prstGeom prst="rect">
                <a:avLst/>
              </a:prstGeom>
              <a:blipFill rotWithShape="0">
                <a:blip r:embed="rId13"/>
                <a:stretch>
                  <a:fillRect l="-1898" r="-1186"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8362" y="1044543"/>
            <a:ext cx="2946038" cy="2384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016" y="3733800"/>
            <a:ext cx="8954467" cy="3008469"/>
            <a:chOff x="48016" y="3733800"/>
            <a:chExt cx="8954467" cy="30084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4638860" y="3733800"/>
                  <a:ext cx="4363623" cy="30084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1"/>
                  <a:r>
                    <a:rPr 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𝐶𝐴𝐻</m:t>
                          </m:r>
                        </m:e>
                      </m:acc>
                      <m:r>
                        <a:rPr lang="en-US" sz="2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𝐶𝐵𝐴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lvl="1"/>
                  <a:r>
                    <a:rPr lang="en-US"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(cùng phụ với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𝐴𝐻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sz="2400" b="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lvl="1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cot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𝐶𝐵𝐴</m:t>
                            </m:r>
                          </m:e>
                        </m:acc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𝐴𝐶</m:t>
                            </m:r>
                          </m:den>
                        </m:f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400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lvl="1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  <m:r>
                          <m:rPr>
                            <m:sty m:val="p"/>
                          </m:rPr>
                          <a:rPr lang="en-US" sz="24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cot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𝐶𝐴𝐻</m:t>
                            </m:r>
                          </m:e>
                        </m:acc>
                        <m: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8860" y="3733800"/>
                  <a:ext cx="4363623" cy="300846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ctangle 38"/>
            <p:cNvSpPr/>
            <p:nvPr/>
          </p:nvSpPr>
          <p:spPr>
            <a:xfrm>
              <a:off x="48016" y="5263052"/>
              <a:ext cx="4615376" cy="1299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03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793</Words>
  <Application>Microsoft Office PowerPoint</Application>
  <PresentationFormat>On-screen Show (4:3)</PresentationFormat>
  <Paragraphs>200</Paragraphs>
  <Slides>24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.VnArial</vt:lpstr>
      <vt:lpstr>Arial</vt:lpstr>
      <vt:lpstr>Calibri</vt:lpstr>
      <vt:lpstr>Cambria Math</vt:lpstr>
      <vt:lpstr>Palatino Linotype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… ÔN TẬP CHƯƠNG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Kinh Doanh Hatechno</cp:lastModifiedBy>
  <cp:revision>241</cp:revision>
  <dcterms:created xsi:type="dcterms:W3CDTF">2006-08-16T00:00:00Z</dcterms:created>
  <dcterms:modified xsi:type="dcterms:W3CDTF">2023-10-14T15:47:11Z</dcterms:modified>
</cp:coreProperties>
</file>