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m" ContentType="video/webm"/>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1" r:id="rId2"/>
    <p:sldId id="292" r:id="rId3"/>
    <p:sldId id="275" r:id="rId4"/>
    <p:sldId id="277" r:id="rId5"/>
    <p:sldId id="257" r:id="rId6"/>
    <p:sldId id="259" r:id="rId7"/>
    <p:sldId id="281" r:id="rId8"/>
    <p:sldId id="283" r:id="rId9"/>
    <p:sldId id="282" r:id="rId10"/>
    <p:sldId id="284" r:id="rId11"/>
    <p:sldId id="279" r:id="rId12"/>
    <p:sldId id="262" r:id="rId13"/>
    <p:sldId id="293" r:id="rId14"/>
    <p:sldId id="294" r:id="rId15"/>
    <p:sldId id="295" r:id="rId16"/>
    <p:sldId id="296" r:id="rId17"/>
    <p:sldId id="288" r:id="rId18"/>
    <p:sldId id="289" r:id="rId19"/>
    <p:sldId id="290" r:id="rId20"/>
    <p:sldId id="297" r:id="rId21"/>
    <p:sldId id="298" r:id="rId22"/>
    <p:sldId id="264" r:id="rId23"/>
    <p:sldId id="299" r:id="rId24"/>
    <p:sldId id="300" r:id="rId25"/>
    <p:sldId id="272" r:id="rId26"/>
    <p:sldId id="301" r:id="rId27"/>
    <p:sldId id="287" r:id="rId28"/>
    <p:sldId id="302" r:id="rId29"/>
    <p:sldId id="30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46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2204235-5D4A-43EE-9324-085107C9BBD1}" type="datetimeFigureOut">
              <a:rPr lang="en-US" smtClean="0"/>
              <a:t>17-11-2023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7F07C96-5BC4-4829-8377-BEB89D16B9F7}"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204235-5D4A-43EE-9324-085107C9BBD1}" type="datetimeFigureOut">
              <a:rPr lang="en-US" smtClean="0"/>
              <a:t>17-11-2023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204235-5D4A-43EE-9324-085107C9BBD1}" type="datetimeFigureOut">
              <a:rPr lang="en-US" smtClean="0"/>
              <a:t>17-11-2023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2204235-5D4A-43EE-9324-085107C9BBD1}" type="datetimeFigureOut">
              <a:rPr lang="en-US" smtClean="0"/>
              <a:t>17-11-2023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07C96-5BC4-4829-8377-BEB89D16B9F7}"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2204235-5D4A-43EE-9324-085107C9BBD1}" type="datetimeFigureOut">
              <a:rPr lang="en-US" smtClean="0"/>
              <a:t>17-11-2023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7F07C96-5BC4-4829-8377-BEB89D16B9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2204235-5D4A-43EE-9324-085107C9BBD1}" type="datetimeFigureOut">
              <a:rPr lang="en-US" smtClean="0"/>
              <a:t>17-11-2023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07C96-5BC4-4829-8377-BEB89D16B9F7}"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2204235-5D4A-43EE-9324-085107C9BBD1}" type="datetimeFigureOut">
              <a:rPr lang="en-US" smtClean="0"/>
              <a:t>17-11-2023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07C96-5BC4-4829-8377-BEB89D16B9F7}"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2204235-5D4A-43EE-9324-085107C9BBD1}" type="datetimeFigureOut">
              <a:rPr lang="en-US" smtClean="0"/>
              <a:t>17-11-2023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04235-5D4A-43EE-9324-085107C9BBD1}" type="datetimeFigureOut">
              <a:rPr lang="en-US" smtClean="0"/>
              <a:t>17-11-2023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t>17-11-2023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07C96-5BC4-4829-8377-BEB89D16B9F7}"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t>17-11-2023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7F07C96-5BC4-4829-8377-BEB89D16B9F7}"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04800" y="274638"/>
            <a:ext cx="8610600" cy="868362"/>
          </a:xfrm>
          <a:prstGeom prst="rect">
            <a:avLst/>
          </a:prstGeom>
        </p:spPr>
        <p:txBody>
          <a:bodyPr bIns="91440"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304800" y="1295400"/>
            <a:ext cx="8610600" cy="47244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2204235-5D4A-43EE-9324-085107C9BBD1}" type="datetimeFigureOut">
              <a:rPr lang="en-US" smtClean="0"/>
              <a:t>17-11-2023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7F07C96-5BC4-4829-8377-BEB89D16B9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b="1" kern="1200">
          <a:solidFill>
            <a:srgbClr val="FF0000"/>
          </a:solidFill>
          <a:latin typeface="Times New Roman" pitchFamily="18" charset="0"/>
          <a:ea typeface="+mj-ea"/>
          <a:cs typeface="Times New Roman" pitchFamily="18" charset="0"/>
        </a:defRPr>
      </a:lvl1pPr>
    </p:titleStyle>
    <p:bodyStyle>
      <a:lvl1pPr marL="274320" indent="-274320" algn="l" rtl="0" eaLnBrk="1" latinLnBrk="0" hangingPunct="1">
        <a:spcBef>
          <a:spcPts val="580"/>
        </a:spcBef>
        <a:buClr>
          <a:schemeClr val="accent1"/>
        </a:buClr>
        <a:buSzPct val="85000"/>
        <a:buFont typeface="Wingdings 2"/>
        <a:buChar char=""/>
        <a:defRPr kumimoji="0" sz="3200" kern="1200">
          <a:solidFill>
            <a:srgbClr val="002060"/>
          </a:solidFill>
          <a:latin typeface="Times New Roman" pitchFamily="18" charset="0"/>
          <a:ea typeface="+mn-ea"/>
          <a:cs typeface="Times New Roman" pitchFamily="18" charset="0"/>
        </a:defRPr>
      </a:lvl1pPr>
      <a:lvl2pPr marL="548640" indent="-228600" algn="l" rtl="0" eaLnBrk="1" latinLnBrk="0" hangingPunct="1">
        <a:spcBef>
          <a:spcPts val="370"/>
        </a:spcBef>
        <a:buClr>
          <a:schemeClr val="accent2"/>
        </a:buClr>
        <a:buSzPct val="85000"/>
        <a:buFont typeface="Wingdings 2"/>
        <a:buChar char=""/>
        <a:defRPr kumimoji="0" sz="3200" kern="1200">
          <a:solidFill>
            <a:srgbClr val="002060"/>
          </a:solidFill>
          <a:latin typeface="Times New Roman" pitchFamily="18" charset="0"/>
          <a:ea typeface="+mn-ea"/>
          <a:cs typeface="Times New Roman" pitchFamily="18" charset="0"/>
        </a:defRPr>
      </a:lvl2pPr>
      <a:lvl3pPr marL="822960" indent="-228600" algn="l" rtl="0" eaLnBrk="1" latinLnBrk="0" hangingPunct="1">
        <a:spcBef>
          <a:spcPts val="370"/>
        </a:spcBef>
        <a:buClr>
          <a:schemeClr val="accent1">
            <a:tint val="60000"/>
          </a:schemeClr>
        </a:buClr>
        <a:buSzPct val="85000"/>
        <a:buFont typeface="Wingdings 2"/>
        <a:buChar char=""/>
        <a:defRPr kumimoji="0" sz="3200" kern="1200">
          <a:solidFill>
            <a:srgbClr val="002060"/>
          </a:solidFill>
          <a:latin typeface="Times New Roman" pitchFamily="18" charset="0"/>
          <a:ea typeface="+mn-ea"/>
          <a:cs typeface="Times New Roman" pitchFamily="18" charset="0"/>
        </a:defRPr>
      </a:lvl3pPr>
      <a:lvl4pPr marL="1097280" indent="-228600" algn="l" rtl="0" eaLnBrk="1" latinLnBrk="0" hangingPunct="1">
        <a:spcBef>
          <a:spcPts val="370"/>
        </a:spcBef>
        <a:buClr>
          <a:schemeClr val="accent3"/>
        </a:buClr>
        <a:buSzPct val="80000"/>
        <a:buFont typeface="Wingdings 2"/>
        <a:buChar char=""/>
        <a:defRPr kumimoji="0" sz="3200" kern="1200">
          <a:solidFill>
            <a:srgbClr val="002060"/>
          </a:solidFill>
          <a:latin typeface="Times New Roman" pitchFamily="18" charset="0"/>
          <a:ea typeface="+mn-ea"/>
          <a:cs typeface="Times New Roman" pitchFamily="18" charset="0"/>
        </a:defRPr>
      </a:lvl4pPr>
      <a:lvl5pPr marL="1371600" indent="-228600" algn="l" rtl="0" eaLnBrk="1" latinLnBrk="0" hangingPunct="1">
        <a:spcBef>
          <a:spcPts val="370"/>
        </a:spcBef>
        <a:buClr>
          <a:schemeClr val="accent3"/>
        </a:buClr>
        <a:buFontTx/>
        <a:buChar char="o"/>
        <a:defRPr kumimoji="0" sz="3200" kern="1200">
          <a:solidFill>
            <a:srgbClr val="002060"/>
          </a:solidFill>
          <a:latin typeface="Times New Roman" pitchFamily="18" charset="0"/>
          <a:ea typeface="+mn-ea"/>
          <a:cs typeface="Times New Roman" pitchFamily="18"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hyperlink" Target="https://wordwall.net/resource/22640199" TargetMode="External"/><Relationship Id="rId4" Type="http://schemas.openxmlformats.org/officeDocument/2006/relationships/hyperlink" Target="https://www.wordwall.net/resource/22638442"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ebm"/><Relationship Id="rId1" Type="http://schemas.microsoft.com/office/2007/relationships/media" Target="../media/media1.webm"/><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品 11">
            <a:extLst>
              <a:ext uri="{FF2B5EF4-FFF2-40B4-BE49-F238E27FC236}">
                <a16:creationId xmlns:a16="http://schemas.microsoft.com/office/drawing/2014/main" id="{2EE64B87-38F6-481E-BF02-DBD2B7BF6746}"/>
              </a:ext>
            </a:extLst>
          </p:cNvPr>
          <p:cNvCxnSpPr>
            <a:cxnSpLocks/>
          </p:cNvCxnSpPr>
          <p:nvPr>
            <p:custDataLst>
              <p:tags r:id="rId1"/>
            </p:custDataLst>
          </p:nvPr>
        </p:nvCxnSpPr>
        <p:spPr>
          <a:xfrm flipV="1">
            <a:off x="457201" y="1011662"/>
            <a:ext cx="8485635" cy="58111"/>
          </a:xfrm>
          <a:prstGeom prst="line">
            <a:avLst/>
          </a:prstGeom>
          <a:noFill/>
          <a:ln w="6350" cap="flat" cmpd="sng" algn="ctr">
            <a:solidFill>
              <a:srgbClr val="6DC1B5"/>
            </a:solidFill>
            <a:prstDash val="solid"/>
            <a:miter lim="800000"/>
          </a:ln>
          <a:effectLst/>
        </p:spPr>
      </p:cxnSp>
      <p:pic>
        <p:nvPicPr>
          <p:cNvPr id="9" name="图片 11">
            <a:extLst>
              <a:ext uri="{FF2B5EF4-FFF2-40B4-BE49-F238E27FC236}">
                <a16:creationId xmlns:a16="http://schemas.microsoft.com/office/drawing/2014/main" id="{4E7DFA10-70C6-4944-BB45-3A5BA07D6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55623"/>
            <a:ext cx="9166269" cy="6002376"/>
          </a:xfrm>
          <a:prstGeom prst="rect">
            <a:avLst/>
          </a:prstGeom>
        </p:spPr>
      </p:pic>
      <p:sp>
        <p:nvSpPr>
          <p:cNvPr id="10" name="Rectangle 9"/>
          <p:cNvSpPr/>
          <p:nvPr/>
        </p:nvSpPr>
        <p:spPr>
          <a:xfrm>
            <a:off x="2304429" y="2793897"/>
            <a:ext cx="4089581" cy="923330"/>
          </a:xfrm>
          <a:prstGeom prst="rect">
            <a:avLst/>
          </a:prstGeom>
        </p:spPr>
        <p:txBody>
          <a:bodyPr wrap="none">
            <a:spAutoFit/>
          </a:bodyPr>
          <a:lstStyle/>
          <a:p>
            <a:pPr algn="ctr" defTabSz="457200"/>
            <a:r>
              <a:rPr lang="en-US" altLang="zh-CN" sz="5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KHỞI ĐỘNG</a:t>
            </a:r>
            <a:endParaRPr lang="zh-CN" altLang="en-US" sz="5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pic>
        <p:nvPicPr>
          <p:cNvPr id="11" name="图片 8"/>
          <p:cNvPicPr>
            <a:picLocks noChangeAspect="1"/>
          </p:cNvPicPr>
          <p:nvPr/>
        </p:nvPicPr>
        <p:blipFill rotWithShape="1">
          <a:blip r:embed="rId4" cstate="print">
            <a:extLst>
              <a:ext uri="{28A0092B-C50C-407E-A947-70E740481C1C}">
                <a14:useLocalDpi xmlns:a14="http://schemas.microsoft.com/office/drawing/2010/main" val="0"/>
              </a:ext>
            </a:extLst>
          </a:blip>
          <a:srcRect t="19148" b="13737"/>
          <a:stretch>
            <a:fillRect/>
          </a:stretch>
        </p:blipFill>
        <p:spPr>
          <a:xfrm rot="21422484">
            <a:off x="2189041" y="4612511"/>
            <a:ext cx="4101537" cy="1465024"/>
          </a:xfrm>
          <a:prstGeom prst="rect">
            <a:avLst/>
          </a:prstGeom>
        </p:spPr>
      </p:pic>
    </p:spTree>
    <p:extLst>
      <p:ext uri="{BB962C8B-B14F-4D97-AF65-F5344CB8AC3E}">
        <p14:creationId xmlns:p14="http://schemas.microsoft.com/office/powerpoint/2010/main" val="38668207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09800" y="2285999"/>
            <a:ext cx="4648200" cy="2514600"/>
            <a:chOff x="4082384" y="3529256"/>
            <a:chExt cx="4922243" cy="1842876"/>
          </a:xfrm>
        </p:grpSpPr>
        <p:sp>
          <p:nvSpPr>
            <p:cNvPr id="14" name="Cloud Callout 13"/>
            <p:cNvSpPr/>
            <p:nvPr/>
          </p:nvSpPr>
          <p:spPr>
            <a:xfrm>
              <a:off x="4082384" y="3529256"/>
              <a:ext cx="4922243" cy="1842876"/>
            </a:xfrm>
            <a:prstGeom prst="cloudCallout">
              <a:avLst>
                <a:gd name="adj1" fmla="val 26264"/>
                <a:gd name="adj2" fmla="val 4310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482008" y="3640946"/>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a:solidFill>
                    <a:schemeClr val="tx1"/>
                  </a:solidFill>
                  <a:latin typeface="Times New Roman" pitchFamily="18" charset="0"/>
                  <a:cs typeface="Times New Roman" pitchFamily="18" charset="0"/>
                </a:rPr>
                <a:t>Câu</a:t>
              </a:r>
              <a:r>
                <a:rPr lang="en-US" sz="3200" b="1" u="sng" dirty="0">
                  <a:solidFill>
                    <a:schemeClr val="tx1"/>
                  </a:solidFill>
                  <a:latin typeface="Times New Roman" pitchFamily="18" charset="0"/>
                  <a:cs typeface="Times New Roman" pitchFamily="18" charset="0"/>
                </a:rPr>
                <a:t> </a:t>
              </a:r>
              <a:r>
                <a:rPr lang="en-US" sz="3200" b="1" u="sng" dirty="0" err="1">
                  <a:solidFill>
                    <a:schemeClr val="tx1"/>
                  </a:solidFill>
                  <a:latin typeface="Times New Roman" pitchFamily="18" charset="0"/>
                  <a:cs typeface="Times New Roman" pitchFamily="18" charset="0"/>
                </a:rPr>
                <a:t>hỏi</a:t>
              </a:r>
              <a:r>
                <a:rPr lang="en-US" sz="3200" b="1" u="sng" dirty="0">
                  <a:solidFill>
                    <a:schemeClr val="tx1"/>
                  </a:solidFill>
                  <a:latin typeface="Times New Roman" pitchFamily="18" charset="0"/>
                  <a:cs typeface="Times New Roman" pitchFamily="18" charset="0"/>
                </a:rPr>
                <a:t> 5</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gồm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bước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3739593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381000" y="1676400"/>
            <a:ext cx="8382000" cy="304698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nl-NL"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Quá trình xử lí thông tin của con người gồm bốn hoạt động: </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 typeface="Wingdings" pitchFamily="2" charset="2"/>
              <a:buChar char="§"/>
            </a:pPr>
            <a:r>
              <a:rPr lang="en-US" sz="3200" dirty="0">
                <a:solidFill>
                  <a:srgbClr val="002060"/>
                </a:solidFill>
                <a:latin typeface="Times New Roman" pitchFamily="18" charset="0"/>
                <a:cs typeface="Times New Roman" pitchFamily="18" charset="0"/>
              </a:rPr>
              <a:t>Thu </a:t>
            </a:r>
            <a:r>
              <a:rPr lang="en-US" sz="3200" dirty="0" err="1">
                <a:solidFill>
                  <a:srgbClr val="002060"/>
                </a:solidFill>
                <a:latin typeface="Times New Roman" pitchFamily="18" charset="0"/>
                <a:cs typeface="Times New Roman" pitchFamily="18" charset="0"/>
              </a:rPr>
              <a:t>nhận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dirty="0" err="1">
                <a:solidFill>
                  <a:srgbClr val="002060"/>
                </a:solidFill>
                <a:latin typeface="Times New Roman" pitchFamily="18" charset="0"/>
                <a:cs typeface="Times New Roman" pitchFamily="18" charset="0"/>
              </a:rPr>
              <a:t>Lưu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trữ</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dirty="0" err="1">
                <a:solidFill>
                  <a:srgbClr val="002060"/>
                </a:solidFill>
                <a:latin typeface="Times New Roman" pitchFamily="18" charset="0"/>
                <a:cs typeface="Times New Roman" pitchFamily="18" charset="0"/>
              </a:rPr>
              <a:t>Xử</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lí</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p:txBody>
      </p:sp>
      <p:sp>
        <p:nvSpPr>
          <p:cNvPr id="5"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6"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60442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additive="base">
                                        <p:cTn id="7" dur="500" fill="hold"/>
                                        <p:tgtEl>
                                          <p:spTgt spid="203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779">
                                            <p:txEl>
                                              <p:pRg st="1" end="1"/>
                                            </p:txEl>
                                          </p:spTgt>
                                        </p:tgtEl>
                                        <p:attrNameLst>
                                          <p:attrName>style.visibility</p:attrName>
                                        </p:attrNameLst>
                                      </p:cBhvr>
                                      <p:to>
                                        <p:strVal val="visible"/>
                                      </p:to>
                                    </p:set>
                                    <p:anim calcmode="lin" valueType="num">
                                      <p:cBhvr additive="base">
                                        <p:cTn id="13" dur="5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9">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03779">
                                            <p:txEl>
                                              <p:pRg st="2" end="2"/>
                                            </p:txEl>
                                          </p:spTgt>
                                        </p:tgtEl>
                                        <p:attrNameLst>
                                          <p:attrName>style.visibility</p:attrName>
                                        </p:attrNameLst>
                                      </p:cBhvr>
                                      <p:to>
                                        <p:strVal val="visible"/>
                                      </p:to>
                                    </p:set>
                                    <p:anim calcmode="lin" valueType="num">
                                      <p:cBhvr additive="base">
                                        <p:cTn id="18" dur="5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03779">
                                            <p:txEl>
                                              <p:pRg st="3" end="3"/>
                                            </p:txEl>
                                          </p:spTgt>
                                        </p:tgtEl>
                                        <p:attrNameLst>
                                          <p:attrName>style.visibility</p:attrName>
                                        </p:attrNameLst>
                                      </p:cBhvr>
                                      <p:to>
                                        <p:strVal val="visible"/>
                                      </p:to>
                                    </p:set>
                                    <p:anim calcmode="lin" valueType="num">
                                      <p:cBhvr additive="base">
                                        <p:cTn id="23" dur="5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203779">
                                            <p:txEl>
                                              <p:pRg st="4" end="4"/>
                                            </p:txEl>
                                          </p:spTgt>
                                        </p:tgtEl>
                                        <p:attrNameLst>
                                          <p:attrName>style.visibility</p:attrName>
                                        </p:attrNameLst>
                                      </p:cBhvr>
                                      <p:to>
                                        <p:strVal val="visible"/>
                                      </p:to>
                                    </p:set>
                                    <p:anim calcmode="lin" valueType="num">
                                      <p:cBhvr additive="base">
                                        <p:cTn id="28" dur="500" fill="hold"/>
                                        <p:tgtEl>
                                          <p:spTgt spid="20377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037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 t="-931" r="-1"/>
          <a:stretch/>
        </p:blipFill>
        <p:spPr bwMode="auto">
          <a:xfrm>
            <a:off x="312056" y="1752600"/>
            <a:ext cx="861500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14"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1250927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307" y="1941016"/>
            <a:ext cx="6888823" cy="4154984"/>
          </a:xfrm>
          <a:prstGeom prst="rect">
            <a:avLst/>
          </a:prstGeom>
        </p:spPr>
        <p:txBody>
          <a:bodyPr wrap="square">
            <a:spAutoFit/>
          </a:bodyPr>
          <a:lstStyle/>
          <a:p>
            <a:pPr lvl="0" algn="just"/>
            <a:r>
              <a:rPr lang="en-US" sz="2400" b="1" u="sng" dirty="0" err="1">
                <a:solidFill>
                  <a:srgbClr val="FF0000"/>
                </a:solidFill>
                <a:latin typeface="Times New Roman" panose="02020603050405020304" pitchFamily="18" charset="0"/>
                <a:cs typeface="Times New Roman" panose="02020603050405020304" pitchFamily="18" charset="0"/>
              </a:rPr>
              <a:t>Câu</a:t>
            </a:r>
            <a:r>
              <a:rPr lang="en-US" sz="2400" b="1" u="sng" dirty="0">
                <a:solidFill>
                  <a:srgbClr val="FF0000"/>
                </a:solidFill>
                <a:latin typeface="Times New Roman" panose="02020603050405020304" pitchFamily="18" charset="0"/>
                <a:cs typeface="Times New Roman" panose="02020603050405020304" pitchFamily="18" charset="0"/>
              </a:rPr>
              <a:t> 1</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Thao </a:t>
            </a:r>
            <a:r>
              <a:rPr lang="en-US" sz="2400" dirty="0" err="1">
                <a:solidFill>
                  <a:srgbClr val="FF0000"/>
                </a:solidFill>
                <a:latin typeface="Times New Roman" panose="02020603050405020304" pitchFamily="18" charset="0"/>
                <a:cs typeface="Times New Roman" panose="02020603050405020304" pitchFamily="18" charset="0"/>
              </a:rPr>
              <a:t>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nhớ</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con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tin?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Thu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p>
          <a:p>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endParaRPr lang="en-US" sz="2400" dirty="0"/>
          </a:p>
        </p:txBody>
      </p:sp>
      <p:grpSp>
        <p:nvGrpSpPr>
          <p:cNvPr id="3" name="Group 2"/>
          <p:cNvGrpSpPr/>
          <p:nvPr/>
        </p:nvGrpSpPr>
        <p:grpSpPr>
          <a:xfrm>
            <a:off x="152400" y="1580723"/>
            <a:ext cx="1436066" cy="1524001"/>
            <a:chOff x="366766" y="2210636"/>
            <a:chExt cx="1994598" cy="1517301"/>
          </a:xfrm>
          <a:solidFill>
            <a:srgbClr val="FFFF00"/>
          </a:solidFill>
        </p:grpSpPr>
        <p:sp>
          <p:nvSpPr>
            <p:cNvPr id="4" name="16-Point Star 3"/>
            <p:cNvSpPr/>
            <p:nvPr/>
          </p:nvSpPr>
          <p:spPr>
            <a:xfrm>
              <a:off x="366766" y="2210636"/>
              <a:ext cx="1994598" cy="1517301"/>
            </a:xfrm>
            <a:prstGeom prst="star16">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72528" y="2210636"/>
              <a:ext cx="1383074" cy="1078789"/>
            </a:xfrm>
            <a:prstGeom prst="rect">
              <a:avLst/>
            </a:prstGeom>
            <a:noFill/>
            <a:scene3d>
              <a:camera prst="perspectiveContrastingRightFacing"/>
              <a:lightRig rig="threePt" dir="t"/>
            </a:scene3d>
          </p:spPr>
          <p:txBody>
            <a:bodyPr wrap="square" lIns="91440" tIns="45720" rIns="91440" bIns="45720">
              <a:spAutoFit/>
            </a:bodyPr>
            <a:lstStyle/>
            <a:p>
              <a:pPr algn="ctr"/>
              <a:r>
                <a:rPr lang="en-US" sz="8800" b="1" cap="none" spc="0" dirty="0">
                  <a:ln w="12700">
                    <a:solidFill>
                      <a:schemeClr val="tx2">
                        <a:lumMod val="75000"/>
                      </a:schemeClr>
                    </a:solidFill>
                    <a:prstDash val="solid"/>
                  </a:ln>
                  <a:solidFill>
                    <a:srgbClr val="DD6236"/>
                  </a:solidFill>
                  <a:effectLst>
                    <a:outerShdw dist="38100" dir="2640000" algn="bl" rotWithShape="0">
                      <a:schemeClr val="tx2">
                        <a:lumMod val="75000"/>
                      </a:schemeClr>
                    </a:outerShdw>
                  </a:effectLst>
                </a:rPr>
                <a:t>?</a:t>
              </a:r>
            </a:p>
          </p:txBody>
        </p:sp>
      </p:grpSp>
      <p:sp>
        <p:nvSpPr>
          <p:cNvPr id="6" name="Oval 5"/>
          <p:cNvSpPr/>
          <p:nvPr/>
        </p:nvSpPr>
        <p:spPr>
          <a:xfrm>
            <a:off x="1817365" y="4095323"/>
            <a:ext cx="546847" cy="5990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ordArt 25"/>
          <p:cNvSpPr>
            <a:spLocks noChangeArrowheads="1" noChangeShapeType="1" noTextEdit="1"/>
          </p:cNvSpPr>
          <p:nvPr/>
        </p:nvSpPr>
        <p:spPr bwMode="auto">
          <a:xfrm>
            <a:off x="1371600" y="517887"/>
            <a:ext cx="64770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LUYỆN TẬP</a:t>
            </a:r>
          </a:p>
        </p:txBody>
      </p:sp>
    </p:spTree>
    <p:extLst>
      <p:ext uri="{BB962C8B-B14F-4D97-AF65-F5344CB8AC3E}">
        <p14:creationId xmlns:p14="http://schemas.microsoft.com/office/powerpoint/2010/main" val="329170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 calcmode="lin" valueType="num">
                                      <p:cBhvr additive="base">
                                        <p:cTn id="3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307" y="1941016"/>
            <a:ext cx="6888823" cy="4154984"/>
          </a:xfrm>
          <a:prstGeom prst="rect">
            <a:avLst/>
          </a:prstGeom>
        </p:spPr>
        <p:txBody>
          <a:bodyPr wrap="square">
            <a:spAutoFit/>
          </a:bodyPr>
          <a:lstStyle/>
          <a:p>
            <a:pPr lvl="0" algn="just"/>
            <a:r>
              <a:rPr lang="en-US" sz="2400" b="1" u="sng" dirty="0" err="1">
                <a:solidFill>
                  <a:srgbClr val="FF0000"/>
                </a:solidFill>
                <a:latin typeface="Times New Roman" panose="02020603050405020304" pitchFamily="18" charset="0"/>
                <a:cs typeface="Times New Roman" panose="02020603050405020304" pitchFamily="18" charset="0"/>
              </a:rPr>
              <a:t>Câu</a:t>
            </a:r>
            <a:r>
              <a:rPr lang="en-US" sz="2400" b="1" u="sng" dirty="0">
                <a:solidFill>
                  <a:srgbClr val="FF0000"/>
                </a:solidFill>
                <a:latin typeface="Times New Roman" panose="02020603050405020304" pitchFamily="18" charset="0"/>
                <a:cs typeface="Times New Roman" panose="02020603050405020304" pitchFamily="18" charset="0"/>
              </a:rPr>
              <a:t> 2</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nhìn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thấy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nghe</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thấy</a:t>
            </a:r>
            <a:r>
              <a:rPr lang="en-US" sz="2400" dirty="0">
                <a:solidFill>
                  <a:srgbClr val="FF0000"/>
                </a:solidFill>
                <a:latin typeface="Times New Roman" panose="02020603050405020304" pitchFamily="18" charset="0"/>
                <a:cs typeface="Times New Roman" panose="02020603050405020304" pitchFamily="18" charset="0"/>
              </a:rPr>
              <a:t> ở con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tin?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Thu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p>
          <a:p>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endParaRPr lang="en-US" sz="2400" dirty="0"/>
          </a:p>
        </p:txBody>
      </p:sp>
      <p:sp>
        <p:nvSpPr>
          <p:cNvPr id="6" name="Oval 5"/>
          <p:cNvSpPr/>
          <p:nvPr/>
        </p:nvSpPr>
        <p:spPr>
          <a:xfrm>
            <a:off x="1817364" y="3333323"/>
            <a:ext cx="546847" cy="5990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52400" y="1580723"/>
            <a:ext cx="1436066" cy="1524001"/>
            <a:chOff x="366766" y="2210636"/>
            <a:chExt cx="1994598" cy="1517301"/>
          </a:xfrm>
          <a:solidFill>
            <a:srgbClr val="FFFF00"/>
          </a:solidFill>
        </p:grpSpPr>
        <p:sp>
          <p:nvSpPr>
            <p:cNvPr id="8" name="16-Point Star 7"/>
            <p:cNvSpPr/>
            <p:nvPr/>
          </p:nvSpPr>
          <p:spPr>
            <a:xfrm>
              <a:off x="366766" y="2210636"/>
              <a:ext cx="1994598" cy="1517301"/>
            </a:xfrm>
            <a:prstGeom prst="star16">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2528" y="2210636"/>
              <a:ext cx="1383074" cy="1078789"/>
            </a:xfrm>
            <a:prstGeom prst="rect">
              <a:avLst/>
            </a:prstGeom>
            <a:noFill/>
            <a:scene3d>
              <a:camera prst="perspectiveContrastingRightFacing"/>
              <a:lightRig rig="threePt" dir="t"/>
            </a:scene3d>
          </p:spPr>
          <p:txBody>
            <a:bodyPr wrap="square" lIns="91440" tIns="45720" rIns="91440" bIns="45720">
              <a:spAutoFit/>
            </a:bodyPr>
            <a:lstStyle/>
            <a:p>
              <a:pPr algn="ctr"/>
              <a:r>
                <a:rPr lang="en-US" sz="8800" b="1" cap="none" spc="0" dirty="0">
                  <a:ln w="12700">
                    <a:solidFill>
                      <a:schemeClr val="tx2">
                        <a:lumMod val="75000"/>
                      </a:schemeClr>
                    </a:solidFill>
                    <a:prstDash val="solid"/>
                  </a:ln>
                  <a:solidFill>
                    <a:srgbClr val="DD6236"/>
                  </a:solidFill>
                  <a:effectLst>
                    <a:outerShdw dist="38100" dir="2640000" algn="bl" rotWithShape="0">
                      <a:schemeClr val="tx2">
                        <a:lumMod val="75000"/>
                      </a:schemeClr>
                    </a:outerShdw>
                  </a:effectLst>
                </a:rPr>
                <a:t>?</a:t>
              </a:r>
            </a:p>
          </p:txBody>
        </p:sp>
      </p:grpSp>
      <p:sp>
        <p:nvSpPr>
          <p:cNvPr id="10" name="WordArt 25"/>
          <p:cNvSpPr>
            <a:spLocks noChangeArrowheads="1" noChangeShapeType="1" noTextEdit="1"/>
          </p:cNvSpPr>
          <p:nvPr/>
        </p:nvSpPr>
        <p:spPr bwMode="auto">
          <a:xfrm>
            <a:off x="1403581" y="609600"/>
            <a:ext cx="64770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LUYỆN TẬP</a:t>
            </a:r>
          </a:p>
        </p:txBody>
      </p:sp>
    </p:spTree>
    <p:extLst>
      <p:ext uri="{BB962C8B-B14F-4D97-AF65-F5344CB8AC3E}">
        <p14:creationId xmlns:p14="http://schemas.microsoft.com/office/powerpoint/2010/main" val="692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anim calcmode="lin" valueType="num">
                                      <p:cBhvr>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anim calcmode="lin" valueType="num">
                                      <p:cBhvr>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1000"/>
                                        <p:tgtEl>
                                          <p:spTgt spid="2">
                                            <p:txEl>
                                              <p:pRg st="8" end="8"/>
                                            </p:txEl>
                                          </p:spTgt>
                                        </p:tgtEl>
                                      </p:cBhvr>
                                    </p:animEffect>
                                    <p:anim calcmode="lin" valueType="num">
                                      <p:cBhvr>
                                        <p:cTn id="3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307" y="1960493"/>
            <a:ext cx="6888823" cy="4154984"/>
          </a:xfrm>
          <a:prstGeom prst="rect">
            <a:avLst/>
          </a:prstGeom>
        </p:spPr>
        <p:txBody>
          <a:bodyPr wrap="square">
            <a:spAutoFit/>
          </a:bodyPr>
          <a:lstStyle/>
          <a:p>
            <a:pPr lvl="0" algn="just"/>
            <a:r>
              <a:rPr lang="en-US" sz="2400" b="1" u="sng" dirty="0" err="1">
                <a:solidFill>
                  <a:srgbClr val="FF0000"/>
                </a:solidFill>
                <a:latin typeface="Times New Roman" panose="02020603050405020304" pitchFamily="18" charset="0"/>
                <a:cs typeface="Times New Roman" panose="02020603050405020304" pitchFamily="18" charset="0"/>
              </a:rPr>
              <a:t>Câu</a:t>
            </a:r>
            <a:r>
              <a:rPr lang="en-US" sz="2400" b="1" u="sng" dirty="0">
                <a:solidFill>
                  <a:srgbClr val="FF0000"/>
                </a:solidFill>
                <a:latin typeface="Times New Roman" panose="02020603050405020304" pitchFamily="18" charset="0"/>
                <a:cs typeface="Times New Roman" panose="02020603050405020304" pitchFamily="18" charset="0"/>
              </a:rPr>
              <a:t> 3</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thao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con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tin?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Thu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p>
          <a:p>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endParaRPr lang="en-US" sz="2400" dirty="0"/>
          </a:p>
        </p:txBody>
      </p:sp>
      <p:sp>
        <p:nvSpPr>
          <p:cNvPr id="6" name="Oval 5"/>
          <p:cNvSpPr/>
          <p:nvPr/>
        </p:nvSpPr>
        <p:spPr>
          <a:xfrm>
            <a:off x="1817363" y="4876800"/>
            <a:ext cx="546847" cy="5990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52400" y="1600200"/>
            <a:ext cx="1436066" cy="1524001"/>
            <a:chOff x="366766" y="2210636"/>
            <a:chExt cx="1994598" cy="1517301"/>
          </a:xfrm>
          <a:solidFill>
            <a:srgbClr val="FFFF00"/>
          </a:solidFill>
        </p:grpSpPr>
        <p:sp>
          <p:nvSpPr>
            <p:cNvPr id="8" name="16-Point Star 7"/>
            <p:cNvSpPr/>
            <p:nvPr/>
          </p:nvSpPr>
          <p:spPr>
            <a:xfrm>
              <a:off x="366766" y="2210636"/>
              <a:ext cx="1994598" cy="1517301"/>
            </a:xfrm>
            <a:prstGeom prst="star16">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2528" y="2210636"/>
              <a:ext cx="1383074" cy="1078789"/>
            </a:xfrm>
            <a:prstGeom prst="rect">
              <a:avLst/>
            </a:prstGeom>
            <a:noFill/>
            <a:scene3d>
              <a:camera prst="perspectiveContrastingRightFacing"/>
              <a:lightRig rig="threePt" dir="t"/>
            </a:scene3d>
          </p:spPr>
          <p:txBody>
            <a:bodyPr wrap="square" lIns="91440" tIns="45720" rIns="91440" bIns="45720">
              <a:spAutoFit/>
            </a:bodyPr>
            <a:lstStyle/>
            <a:p>
              <a:pPr algn="ctr"/>
              <a:r>
                <a:rPr lang="en-US" sz="8800" b="1" cap="none" spc="0" dirty="0">
                  <a:ln w="12700">
                    <a:solidFill>
                      <a:schemeClr val="tx2">
                        <a:lumMod val="75000"/>
                      </a:schemeClr>
                    </a:solidFill>
                    <a:prstDash val="solid"/>
                  </a:ln>
                  <a:solidFill>
                    <a:srgbClr val="DD6236"/>
                  </a:solidFill>
                  <a:effectLst>
                    <a:outerShdw dist="38100" dir="2640000" algn="bl" rotWithShape="0">
                      <a:schemeClr val="tx2">
                        <a:lumMod val="75000"/>
                      </a:schemeClr>
                    </a:outerShdw>
                  </a:effectLst>
                </a:rPr>
                <a:t>?</a:t>
              </a:r>
            </a:p>
          </p:txBody>
        </p:sp>
      </p:grpSp>
      <p:sp>
        <p:nvSpPr>
          <p:cNvPr id="10" name="WordArt 25"/>
          <p:cNvSpPr>
            <a:spLocks noChangeArrowheads="1" noChangeShapeType="1" noTextEdit="1"/>
          </p:cNvSpPr>
          <p:nvPr/>
        </p:nvSpPr>
        <p:spPr bwMode="auto">
          <a:xfrm>
            <a:off x="1615762" y="533400"/>
            <a:ext cx="64770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LUYỆN TẬP</a:t>
            </a:r>
          </a:p>
        </p:txBody>
      </p:sp>
    </p:spTree>
    <p:extLst>
      <p:ext uri="{BB962C8B-B14F-4D97-AF65-F5344CB8AC3E}">
        <p14:creationId xmlns:p14="http://schemas.microsoft.com/office/powerpoint/2010/main" val="274381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anim calcmode="lin" valueType="num">
                                      <p:cBhvr>
                                        <p:cTn id="2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anim calcmode="lin" valueType="num">
                                      <p:cBhvr>
                                        <p:cTn id="3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307" y="1636216"/>
            <a:ext cx="6888823" cy="4154984"/>
          </a:xfrm>
          <a:prstGeom prst="rect">
            <a:avLst/>
          </a:prstGeom>
        </p:spPr>
        <p:txBody>
          <a:bodyPr wrap="square">
            <a:spAutoFit/>
          </a:bodyPr>
          <a:lstStyle/>
          <a:p>
            <a:pPr lvl="0" algn="just"/>
            <a:r>
              <a:rPr lang="en-US" sz="2400" b="1" u="sng" dirty="0" err="1">
                <a:solidFill>
                  <a:srgbClr val="FF0000"/>
                </a:solidFill>
                <a:latin typeface="Times New Roman" panose="02020603050405020304" pitchFamily="18" charset="0"/>
                <a:cs typeface="Times New Roman" panose="02020603050405020304" pitchFamily="18" charset="0"/>
              </a:rPr>
              <a:t>Câu</a:t>
            </a:r>
            <a:r>
              <a:rPr lang="en-US" sz="2400" b="1" u="sng" dirty="0">
                <a:solidFill>
                  <a:srgbClr val="FF0000"/>
                </a:solidFill>
                <a:latin typeface="Times New Roman" panose="02020603050405020304" pitchFamily="18" charset="0"/>
                <a:cs typeface="Times New Roman" panose="02020603050405020304" pitchFamily="18" charset="0"/>
              </a:rPr>
              <a:t> 4</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thao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nói</a:t>
            </a:r>
            <a:r>
              <a:rPr lang="en-US" sz="2400" dirty="0">
                <a:solidFill>
                  <a:srgbClr val="FF0000"/>
                </a:solidFill>
                <a:latin typeface="Times New Roman" panose="02020603050405020304" pitchFamily="18" charset="0"/>
                <a:cs typeface="Times New Roman" panose="02020603050405020304" pitchFamily="18" charset="0"/>
              </a:rPr>
              <a:t>, 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trò</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con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tin?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Thu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p>
          <a:p>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endParaRPr lang="en-US" sz="2400" dirty="0"/>
          </a:p>
        </p:txBody>
      </p:sp>
      <p:sp>
        <p:nvSpPr>
          <p:cNvPr id="6" name="Oval 5"/>
          <p:cNvSpPr/>
          <p:nvPr/>
        </p:nvSpPr>
        <p:spPr>
          <a:xfrm>
            <a:off x="1764687" y="5192183"/>
            <a:ext cx="546847" cy="5990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78981" y="1447800"/>
            <a:ext cx="1436066" cy="1524001"/>
            <a:chOff x="366766" y="2210636"/>
            <a:chExt cx="1994598" cy="1517301"/>
          </a:xfrm>
          <a:solidFill>
            <a:srgbClr val="FFFF00"/>
          </a:solidFill>
        </p:grpSpPr>
        <p:sp>
          <p:nvSpPr>
            <p:cNvPr id="8" name="16-Point Star 7"/>
            <p:cNvSpPr/>
            <p:nvPr/>
          </p:nvSpPr>
          <p:spPr>
            <a:xfrm>
              <a:off x="366766" y="2210636"/>
              <a:ext cx="1994598" cy="1517301"/>
            </a:xfrm>
            <a:prstGeom prst="star16">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2528" y="2210636"/>
              <a:ext cx="1383074" cy="1078789"/>
            </a:xfrm>
            <a:prstGeom prst="rect">
              <a:avLst/>
            </a:prstGeom>
            <a:noFill/>
            <a:scene3d>
              <a:camera prst="perspectiveContrastingRightFacing"/>
              <a:lightRig rig="threePt" dir="t"/>
            </a:scene3d>
          </p:spPr>
          <p:txBody>
            <a:bodyPr wrap="square" lIns="91440" tIns="45720" rIns="91440" bIns="45720">
              <a:spAutoFit/>
            </a:bodyPr>
            <a:lstStyle/>
            <a:p>
              <a:pPr algn="ctr"/>
              <a:r>
                <a:rPr lang="en-US" sz="8800" b="1" cap="none" spc="0" dirty="0">
                  <a:ln w="12700">
                    <a:solidFill>
                      <a:schemeClr val="tx2">
                        <a:lumMod val="75000"/>
                      </a:schemeClr>
                    </a:solidFill>
                    <a:prstDash val="solid"/>
                  </a:ln>
                  <a:solidFill>
                    <a:srgbClr val="DD6236"/>
                  </a:solidFill>
                  <a:effectLst>
                    <a:outerShdw dist="38100" dir="2640000" algn="bl" rotWithShape="0">
                      <a:schemeClr val="tx2">
                        <a:lumMod val="75000"/>
                      </a:schemeClr>
                    </a:outerShdw>
                  </a:effectLst>
                </a:rPr>
                <a:t>?</a:t>
              </a:r>
            </a:p>
          </p:txBody>
        </p:sp>
      </p:grpSp>
      <p:sp>
        <p:nvSpPr>
          <p:cNvPr id="10" name="WordArt 25"/>
          <p:cNvSpPr>
            <a:spLocks noChangeArrowheads="1" noChangeShapeType="1" noTextEdit="1"/>
          </p:cNvSpPr>
          <p:nvPr/>
        </p:nvSpPr>
        <p:spPr bwMode="auto">
          <a:xfrm>
            <a:off x="1470235" y="491835"/>
            <a:ext cx="64770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LUYỆN TẬP</a:t>
            </a:r>
          </a:p>
        </p:txBody>
      </p:sp>
    </p:spTree>
    <p:extLst>
      <p:ext uri="{BB962C8B-B14F-4D97-AF65-F5344CB8AC3E}">
        <p14:creationId xmlns:p14="http://schemas.microsoft.com/office/powerpoint/2010/main" val="381830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anim calcmode="lin" valueType="num">
                                      <p:cBhvr>
                                        <p:cTn id="2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anim calcmode="lin" valueType="num">
                                      <p:cBhvr>
                                        <p:cTn id="3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WordArt 25"/>
          <p:cNvSpPr>
            <a:spLocks noChangeArrowheads="1" noChangeShapeType="1" noTextEdit="1"/>
          </p:cNvSpPr>
          <p:nvPr/>
        </p:nvSpPr>
        <p:spPr bwMode="auto">
          <a:xfrm>
            <a:off x="1371600" y="152400"/>
            <a:ext cx="64770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LUYỆN TẬP</a:t>
            </a:r>
          </a:p>
        </p:txBody>
      </p:sp>
      <p:sp>
        <p:nvSpPr>
          <p:cNvPr id="14" name="Rectangle 13"/>
          <p:cNvSpPr/>
          <p:nvPr/>
        </p:nvSpPr>
        <p:spPr>
          <a:xfrm>
            <a:off x="304800" y="1044003"/>
            <a:ext cx="8610600" cy="1077218"/>
          </a:xfrm>
          <a:prstGeom prst="rect">
            <a:avLst/>
          </a:prstGeom>
        </p:spPr>
        <p:txBody>
          <a:bodyPr wrap="square">
            <a:spAutoFit/>
          </a:bodyPr>
          <a:lstStyle/>
          <a:p>
            <a:r>
              <a:rPr lang="en-US" sz="3200" b="1" u="sng" dirty="0" err="1">
                <a:solidFill>
                  <a:srgbClr val="002060"/>
                </a:solidFill>
                <a:latin typeface="Times New Roman" pitchFamily="18" charset="0"/>
                <a:ea typeface="Times New Roman" pitchFamily="18" charset="0"/>
                <a:cs typeface="Times New Roman" pitchFamily="18" charset="0"/>
              </a:rPr>
              <a:t>Câu</a:t>
            </a:r>
            <a:r>
              <a:rPr lang="en-US" sz="3200" b="1" u="sng" dirty="0">
                <a:solidFill>
                  <a:srgbClr val="002060"/>
                </a:solidFill>
                <a:latin typeface="Times New Roman" pitchFamily="18" charset="0"/>
                <a:ea typeface="Times New Roman" pitchFamily="18" charset="0"/>
                <a:cs typeface="Times New Roman" pitchFamily="18" charset="0"/>
              </a:rPr>
              <a:t> 5</a:t>
            </a:r>
            <a:r>
              <a:rPr lang="en-US" sz="3200"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Phân</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loại</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những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công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việc</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theo</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hoạt</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động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xử</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lí</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thông</a:t>
            </a:r>
            <a:r>
              <a:rPr lang="en-US" sz="3200" b="1" dirty="0">
                <a:solidFill>
                  <a:srgbClr val="002060"/>
                </a:solidFill>
                <a:latin typeface="Times New Roman" pitchFamily="18" charset="0"/>
                <a:ea typeface="Times New Roman" pitchFamily="18" charset="0"/>
                <a:cs typeface="Times New Roman" pitchFamily="18" charset="0"/>
              </a:rPr>
              <a:t> tin.</a:t>
            </a:r>
          </a:p>
        </p:txBody>
      </p:sp>
      <p:sp>
        <p:nvSpPr>
          <p:cNvPr id="15" name="Rectangle 14"/>
          <p:cNvSpPr/>
          <p:nvPr/>
        </p:nvSpPr>
        <p:spPr>
          <a:xfrm>
            <a:off x="275771" y="2197417"/>
            <a:ext cx="4601029" cy="4001095"/>
          </a:xfrm>
          <a:prstGeom prst="rect">
            <a:avLst/>
          </a:prstGeom>
        </p:spPr>
        <p:txBody>
          <a:bodyPr wrap="square">
            <a:spAutoFit/>
          </a:bodyPr>
          <a:lstStyle/>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chiếc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tàu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biển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Ghi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chép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sự</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xuôi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Thuyết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lớp</a:t>
            </a:r>
            <a:r>
              <a:rPr lang="en-US" sz="2800" dirty="0">
                <a:solidFill>
                  <a:srgbClr val="002060"/>
                </a:solidFill>
                <a:latin typeface="Times New Roman" pitchFamily="18" charset="0"/>
                <a:cs typeface="Times New Roman" pitchFamily="18" charset="0"/>
              </a:rPr>
              <a:t>.</a:t>
            </a:r>
            <a:endParaRPr lang="vi-VN" sz="2800" dirty="0">
              <a:solidFill>
                <a:srgbClr val="002060"/>
              </a:solidFill>
              <a:latin typeface="Times New Roman" pitchFamily="18" charset="0"/>
              <a:cs typeface="Times New Roman" pitchFamily="18" charset="0"/>
            </a:endParaRPr>
          </a:p>
        </p:txBody>
      </p:sp>
      <p:sp>
        <p:nvSpPr>
          <p:cNvPr id="19" name="Rectangle 18"/>
          <p:cNvSpPr/>
          <p:nvPr/>
        </p:nvSpPr>
        <p:spPr>
          <a:xfrm>
            <a:off x="6324600" y="2197417"/>
            <a:ext cx="2438401" cy="4001095"/>
          </a:xfrm>
          <a:prstGeom prst="rect">
            <a:avLst/>
          </a:prstGeom>
        </p:spPr>
        <p:txBody>
          <a:bodyPr wrap="square">
            <a:spAutoFit/>
          </a:bodyPr>
          <a:lstStyle/>
          <a:p>
            <a:pPr marL="514350" indent="-514350">
              <a:spcBef>
                <a:spcPts val="1200"/>
              </a:spcBef>
              <a:buFont typeface="+mj-lt"/>
              <a:buAutoNum type="arabicPeriod"/>
            </a:pPr>
            <a:r>
              <a:rPr lang="en-US" sz="2800" dirty="0">
                <a:solidFill>
                  <a:srgbClr val="002060"/>
                </a:solidFill>
                <a:latin typeface="Times New Roman" pitchFamily="18" charset="0"/>
                <a:cs typeface="Times New Roman" pitchFamily="18" charset="0"/>
              </a:rPr>
              <a:t>Thu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Truyền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Lưu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trữ</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Xử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lý</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endParaRPr lang="vi-VN" sz="2800" i="1" dirty="0">
              <a:solidFill>
                <a:srgbClr val="002060"/>
              </a:solidFill>
              <a:latin typeface="Times New Roman" pitchFamily="18" charset="0"/>
              <a:ea typeface="Times New Roman" panose="02020603050405020304" pitchFamily="18" charset="0"/>
              <a:cs typeface="Times New Roman" pitchFamily="18" charset="0"/>
            </a:endParaRPr>
          </a:p>
        </p:txBody>
      </p:sp>
      <p:cxnSp>
        <p:nvCxnSpPr>
          <p:cNvPr id="4" name="Straight Connector 3"/>
          <p:cNvCxnSpPr/>
          <p:nvPr/>
        </p:nvCxnSpPr>
        <p:spPr>
          <a:xfrm>
            <a:off x="4876800" y="2590800"/>
            <a:ext cx="1440543" cy="762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69543" y="3505200"/>
            <a:ext cx="1447800" cy="9144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69543" y="4572000"/>
            <a:ext cx="1447800" cy="9144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898571" y="3505200"/>
            <a:ext cx="1447800" cy="213360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942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WordArt 25"/>
          <p:cNvSpPr>
            <a:spLocks noChangeArrowheads="1" noChangeShapeType="1" noTextEdit="1"/>
          </p:cNvSpPr>
          <p:nvPr/>
        </p:nvSpPr>
        <p:spPr bwMode="auto">
          <a:xfrm>
            <a:off x="1600200" y="152400"/>
            <a:ext cx="63246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VẬN DỤNG </a:t>
            </a:r>
          </a:p>
        </p:txBody>
      </p:sp>
      <p:sp>
        <p:nvSpPr>
          <p:cNvPr id="14" name="Rectangle 13"/>
          <p:cNvSpPr/>
          <p:nvPr/>
        </p:nvSpPr>
        <p:spPr>
          <a:xfrm>
            <a:off x="152400" y="914400"/>
            <a:ext cx="8839200" cy="1384995"/>
          </a:xfrm>
          <a:prstGeom prst="rect">
            <a:avLst/>
          </a:prstGeom>
        </p:spPr>
        <p:txBody>
          <a:bodyPr wrap="square">
            <a:spAutoFit/>
          </a:bodyPr>
          <a:lstStyle/>
          <a:p>
            <a:r>
              <a:rPr lang="en-US" sz="2800" b="1" dirty="0" err="1">
                <a:solidFill>
                  <a:srgbClr val="002060"/>
                </a:solidFill>
                <a:latin typeface="Times New Roman" pitchFamily="18" charset="0"/>
                <a:ea typeface="Times New Roman" pitchFamily="18" charset="0"/>
                <a:cs typeface="Times New Roman" pitchFamily="18" charset="0"/>
              </a:rPr>
              <a:t>Giả</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sử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em</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được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đi</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chơi</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xa</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nhà</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em</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hãy</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phân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tích</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các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bước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xử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lí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thông</a:t>
            </a:r>
            <a:r>
              <a:rPr lang="en-US" sz="2800" b="1" dirty="0">
                <a:solidFill>
                  <a:srgbClr val="002060"/>
                </a:solidFill>
                <a:latin typeface="Times New Roman" pitchFamily="18" charset="0"/>
                <a:ea typeface="Times New Roman" pitchFamily="18" charset="0"/>
                <a:cs typeface="Times New Roman" pitchFamily="18" charset="0"/>
              </a:rPr>
              <a:t> tin </a:t>
            </a:r>
            <a:r>
              <a:rPr lang="en-US" sz="2800" b="1" dirty="0" err="1">
                <a:solidFill>
                  <a:srgbClr val="002060"/>
                </a:solidFill>
                <a:latin typeface="Times New Roman" pitchFamily="18" charset="0"/>
                <a:ea typeface="Times New Roman" pitchFamily="18" charset="0"/>
                <a:cs typeface="Times New Roman" pitchFamily="18" charset="0"/>
              </a:rPr>
              <a:t>liên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quan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đến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việc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lên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kế</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hoạch</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cho</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chuyến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đi</a:t>
            </a:r>
            <a:r>
              <a:rPr lang="en-US" sz="2800" b="1" dirty="0">
                <a:solidFill>
                  <a:srgbClr val="002060"/>
                </a:solidFill>
                <a:latin typeface="Times New Roman" pitchFamily="18" charset="0"/>
                <a:ea typeface="Times New Roman" pitchFamily="18" charset="0"/>
                <a:cs typeface="Times New Roman" pitchFamily="18" charset="0"/>
              </a:rPr>
              <a:t>.</a:t>
            </a:r>
          </a:p>
        </p:txBody>
      </p:sp>
      <p:sp>
        <p:nvSpPr>
          <p:cNvPr id="2" name="Rectangle 1"/>
          <p:cNvSpPr/>
          <p:nvPr/>
        </p:nvSpPr>
        <p:spPr>
          <a:xfrm>
            <a:off x="228600" y="2209800"/>
            <a:ext cx="8534400" cy="3808735"/>
          </a:xfrm>
          <a:prstGeom prst="rect">
            <a:avLst/>
          </a:prstGeom>
        </p:spPr>
        <p:txBody>
          <a:bodyPr wrap="square">
            <a:spAutoFit/>
          </a:bodyPr>
          <a:lstStyle/>
          <a:p>
            <a:pPr>
              <a:spcBef>
                <a:spcPts val="200"/>
              </a:spcBef>
            </a:pPr>
            <a:r>
              <a:rPr lang="en-US" sz="2800" dirty="0" err="1">
                <a:solidFill>
                  <a:srgbClr val="002060"/>
                </a:solidFill>
                <a:latin typeface="Times New Roman" pitchFamily="18" charset="0"/>
                <a:cs typeface="Times New Roman" pitchFamily="18" charset="0"/>
              </a:rPr>
              <a:t>Phân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endParaRPr lang="en-US" sz="2800" u="sng" dirty="0">
              <a:solidFill>
                <a:srgbClr val="002060"/>
              </a:solidFill>
              <a:latin typeface="Times New Roman" pitchFamily="18" charset="0"/>
              <a:cs typeface="Times New Roman" pitchFamily="18" charset="0"/>
            </a:endParaRPr>
          </a:p>
          <a:p>
            <a:pPr marL="514350" indent="-514350">
              <a:spcBef>
                <a:spcPts val="200"/>
              </a:spcBef>
              <a:buAutoNum type="arabicParenBoth"/>
            </a:pPr>
            <a:r>
              <a:rPr lang="en-US" sz="2800" b="1" dirty="0">
                <a:solidFill>
                  <a:srgbClr val="002060"/>
                </a:solidFill>
                <a:latin typeface="Times New Roman" pitchFamily="18" charset="0"/>
                <a:cs typeface="Times New Roman" pitchFamily="18" charset="0"/>
              </a:rPr>
              <a:t>Thu </a:t>
            </a:r>
            <a:r>
              <a:rPr lang="en-US" sz="2800" b="1" dirty="0" err="1">
                <a:solidFill>
                  <a:srgbClr val="002060"/>
                </a:solidFill>
                <a:latin typeface="Times New Roman" pitchFamily="18" charset="0"/>
                <a:cs typeface="Times New Roman" pitchFamily="18" charset="0"/>
              </a:rPr>
              <a:t>nhận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a:t>
            </a:r>
          </a:p>
          <a:p>
            <a:pPr>
              <a:spcBef>
                <a:spcPts val="200"/>
              </a:spcBef>
            </a:pPr>
            <a:endParaRPr lang="en-US" sz="2800" u="sng"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(2) </a:t>
            </a:r>
            <a:r>
              <a:rPr lang="en-US" sz="2800" b="1" dirty="0" err="1">
                <a:solidFill>
                  <a:srgbClr val="002060"/>
                </a:solidFill>
                <a:latin typeface="Times New Roman" pitchFamily="18" charset="0"/>
                <a:cs typeface="Times New Roman" pitchFamily="18" charset="0"/>
              </a:rPr>
              <a:t>Lưu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 </a:t>
            </a:r>
          </a:p>
          <a:p>
            <a:pPr>
              <a:spcBef>
                <a:spcPts val="200"/>
              </a:spcBef>
            </a:pPr>
            <a:endParaRPr lang="en-US" sz="2800"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(3) </a:t>
            </a:r>
            <a:r>
              <a:rPr lang="en-US" sz="2800" b="1" dirty="0" err="1">
                <a:solidFill>
                  <a:srgbClr val="002060"/>
                </a:solidFill>
                <a:latin typeface="Times New Roman" pitchFamily="18" charset="0"/>
                <a:cs typeface="Times New Roman" pitchFamily="18" charset="0"/>
              </a:rPr>
              <a:t>Xử</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lý</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 </a:t>
            </a:r>
          </a:p>
          <a:p>
            <a:pPr>
              <a:spcBef>
                <a:spcPts val="200"/>
              </a:spcBef>
            </a:pPr>
            <a:endParaRPr lang="en-US" sz="2800"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(4) </a:t>
            </a:r>
            <a:r>
              <a:rPr lang="en-US" sz="2800" b="1" dirty="0" err="1">
                <a:solidFill>
                  <a:srgbClr val="002060"/>
                </a:solidFill>
                <a:latin typeface="Times New Roman" pitchFamily="18" charset="0"/>
                <a:cs typeface="Times New Roman" pitchFamily="18" charset="0"/>
              </a:rPr>
              <a:t>Truyền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a:t>
            </a:r>
            <a:endParaRPr lang="en-US" sz="2800" b="1" u="sng" dirty="0">
              <a:solidFill>
                <a:srgbClr val="002060"/>
              </a:solidFill>
              <a:latin typeface="Times New Roman" pitchFamily="18" charset="0"/>
              <a:cs typeface="Times New Roman" pitchFamily="18" charset="0"/>
            </a:endParaRPr>
          </a:p>
        </p:txBody>
      </p:sp>
      <p:sp>
        <p:nvSpPr>
          <p:cNvPr id="11" name="Rectangle 10"/>
          <p:cNvSpPr/>
          <p:nvPr/>
        </p:nvSpPr>
        <p:spPr>
          <a:xfrm>
            <a:off x="304800" y="2674465"/>
            <a:ext cx="8534400" cy="954107"/>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đâu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ai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2" name="Rectangle 11"/>
          <p:cNvSpPr/>
          <p:nvPr/>
        </p:nvSpPr>
        <p:spPr>
          <a:xfrm>
            <a:off x="228600" y="3548742"/>
            <a:ext cx="8839200" cy="954107"/>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chép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nội</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chuẩn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giấy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sổ</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3" name="Rectangle 12"/>
          <p:cNvSpPr/>
          <p:nvPr/>
        </p:nvSpPr>
        <p:spPr>
          <a:xfrm>
            <a:off x="228600" y="4448628"/>
            <a:ext cx="8839200" cy="954107"/>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nội</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phức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đồ</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kẻ</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6" name="Rectangle 15"/>
          <p:cNvSpPr/>
          <p:nvPr/>
        </p:nvSpPr>
        <p:spPr>
          <a:xfrm>
            <a:off x="228600" y="5392056"/>
            <a:ext cx="8763000" cy="1384995"/>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cũng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Chia </a:t>
            </a:r>
            <a:r>
              <a:rPr lang="en-US" sz="2800" dirty="0" err="1">
                <a:solidFill>
                  <a:srgbClr val="002060"/>
                </a:solidFill>
                <a:latin typeface="Times New Roman" pitchFamily="18" charset="0"/>
                <a:cs typeface="Times New Roman" pitchFamily="18" charset="0"/>
              </a:rPr>
              <a:t>sẻ</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tổ</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903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1" grpId="0"/>
      <p:bldP spid="12" grpId="0"/>
      <p:bldP spid="13"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品 11">
            <a:extLst>
              <a:ext uri="{FF2B5EF4-FFF2-40B4-BE49-F238E27FC236}">
                <a16:creationId xmlns:a16="http://schemas.microsoft.com/office/drawing/2014/main" id="{2EE64B87-38F6-481E-BF02-DBD2B7BF6746}"/>
              </a:ext>
            </a:extLst>
          </p:cNvPr>
          <p:cNvCxnSpPr>
            <a:cxnSpLocks/>
          </p:cNvCxnSpPr>
          <p:nvPr>
            <p:custDataLst>
              <p:tags r:id="rId1"/>
            </p:custDataLst>
          </p:nvPr>
        </p:nvCxnSpPr>
        <p:spPr>
          <a:xfrm flipV="1">
            <a:off x="457201" y="1011662"/>
            <a:ext cx="8485635" cy="58111"/>
          </a:xfrm>
          <a:prstGeom prst="line">
            <a:avLst/>
          </a:prstGeom>
          <a:noFill/>
          <a:ln w="6350" cap="flat" cmpd="sng" algn="ctr">
            <a:solidFill>
              <a:srgbClr val="6DC1B5"/>
            </a:solidFill>
            <a:prstDash val="solid"/>
            <a:miter lim="800000"/>
          </a:ln>
          <a:effectLst/>
        </p:spPr>
      </p:cxnSp>
      <p:pic>
        <p:nvPicPr>
          <p:cNvPr id="9" name="图片 11">
            <a:extLst>
              <a:ext uri="{FF2B5EF4-FFF2-40B4-BE49-F238E27FC236}">
                <a16:creationId xmlns:a16="http://schemas.microsoft.com/office/drawing/2014/main" id="{4E7DFA10-70C6-4944-BB45-3A5BA07D6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269" y="0"/>
            <a:ext cx="9166269" cy="6857999"/>
          </a:xfrm>
          <a:prstGeom prst="rect">
            <a:avLst/>
          </a:prstGeom>
        </p:spPr>
      </p:pic>
      <p:sp>
        <p:nvSpPr>
          <p:cNvPr id="10" name="Rectangle 9">
            <a:hlinkClick r:id="rId4"/>
          </p:cNvPr>
          <p:cNvSpPr/>
          <p:nvPr/>
        </p:nvSpPr>
        <p:spPr>
          <a:xfrm>
            <a:off x="1940596" y="2332232"/>
            <a:ext cx="5240537" cy="1107996"/>
          </a:xfrm>
          <a:prstGeom prst="rect">
            <a:avLst/>
          </a:prstGeom>
        </p:spPr>
        <p:txBody>
          <a:bodyPr wrap="none">
            <a:spAutoFit/>
          </a:bodyPr>
          <a:lstStyle/>
          <a:p>
            <a:pPr algn="ctr" defTabSz="457200"/>
            <a:r>
              <a:rPr lang="en-US" altLang="zh-CN"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字魂36号-正文宋楷" panose="02000000000000000000" pitchFamily="2" charset="-122"/>
                <a:cs typeface="Times New Roman" panose="02020603050405020304" pitchFamily="18" charset="0"/>
                <a:hlinkClick r:id="rId5"/>
              </a:rPr>
              <a:t>KHỞI ĐỘNG</a:t>
            </a:r>
            <a:endParaRPr lang="zh-CN" alt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pic>
        <p:nvPicPr>
          <p:cNvPr id="11" name="图片 8"/>
          <p:cNvPicPr>
            <a:picLocks noChangeAspect="1"/>
          </p:cNvPicPr>
          <p:nvPr/>
        </p:nvPicPr>
        <p:blipFill rotWithShape="1">
          <a:blip r:embed="rId6" cstate="print">
            <a:extLst>
              <a:ext uri="{28A0092B-C50C-407E-A947-70E740481C1C}">
                <a14:useLocalDpi xmlns:a14="http://schemas.microsoft.com/office/drawing/2010/main" val="0"/>
              </a:ext>
            </a:extLst>
          </a:blip>
          <a:srcRect t="19148" b="13737"/>
          <a:stretch>
            <a:fillRect/>
          </a:stretch>
        </p:blipFill>
        <p:spPr>
          <a:xfrm rot="21422484">
            <a:off x="2189041" y="4612511"/>
            <a:ext cx="4101537" cy="1465024"/>
          </a:xfrm>
          <a:prstGeom prst="rect">
            <a:avLst/>
          </a:prstGeom>
        </p:spPr>
      </p:pic>
    </p:spTree>
    <p:extLst>
      <p:ext uri="{BB962C8B-B14F-4D97-AF65-F5344CB8AC3E}">
        <p14:creationId xmlns:p14="http://schemas.microsoft.com/office/powerpoint/2010/main" val="3859819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185057" y="145649"/>
            <a:ext cx="8382000" cy="52322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800" b="1" dirty="0">
                <a:solidFill>
                  <a:schemeClr val="accent1"/>
                </a:solidFill>
                <a:latin typeface="Times New Roman" pitchFamily="18" charset="0"/>
                <a:cs typeface="Times New Roman" pitchFamily="18" charset="0"/>
                <a:sym typeface="Wingdings" pitchFamily="2" charset="2"/>
              </a:rPr>
              <a:t>Video: </a:t>
            </a:r>
            <a:r>
              <a:rPr lang="en-US" sz="2800" b="1" dirty="0" err="1">
                <a:solidFill>
                  <a:schemeClr val="accent1"/>
                </a:solidFill>
                <a:latin typeface="Times New Roman" pitchFamily="18" charset="0"/>
                <a:cs typeface="Times New Roman" pitchFamily="18" charset="0"/>
                <a:sym typeface="Wingdings" pitchFamily="2" charset="2"/>
              </a:rPr>
              <a:t>Một</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cầu</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thủ</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bóng</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đá</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thực</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hiện</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quả</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phạt</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đền</a:t>
            </a:r>
            <a:endParaRPr lang="en-US" sz="2800" b="1" dirty="0">
              <a:solidFill>
                <a:schemeClr val="accent1"/>
              </a:solidFill>
              <a:latin typeface="Times New Roman" pitchFamily="18" charset="0"/>
              <a:cs typeface="Times New Roman" pitchFamily="18" charset="0"/>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123543" y="2523038"/>
            <a:ext cx="3461657" cy="3276600"/>
          </a:xfrm>
          <a:prstGeom prst="rect">
            <a:avLst/>
          </a:prstGeom>
          <a:noFill/>
          <a:ln>
            <a:noFill/>
          </a:ln>
        </p:spPr>
      </p:pic>
      <p:pic>
        <p:nvPicPr>
          <p:cNvPr id="2" name="Siêu phẩm sút phạt của Quang Hải , Cú đá phạt đền lạnh lùng của Quế Ngọc Hải, Việt Nam vs Yemen.web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7732" y="914400"/>
            <a:ext cx="9076268" cy="5105400"/>
          </a:xfrm>
          <a:prstGeom prst="rect">
            <a:avLst/>
          </a:prstGeom>
        </p:spPr>
      </p:pic>
    </p:spTree>
    <p:extLst>
      <p:ext uri="{BB962C8B-B14F-4D97-AF65-F5344CB8AC3E}">
        <p14:creationId xmlns:p14="http://schemas.microsoft.com/office/powerpoint/2010/main" val="2067827200"/>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auto">
          <a:xfrm>
            <a:off x="838200" y="2514600"/>
            <a:ext cx="7543800" cy="1905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XỬ LÍ THÔNG TIN </a:t>
            </a:r>
          </a:p>
        </p:txBody>
      </p:sp>
      <p:sp>
        <p:nvSpPr>
          <p:cNvPr id="69635" name="WordArt 3"/>
          <p:cNvSpPr>
            <a:spLocks noChangeArrowheads="1" noChangeShapeType="1" noTextEdit="1"/>
          </p:cNvSpPr>
          <p:nvPr/>
        </p:nvSpPr>
        <p:spPr bwMode="auto">
          <a:xfrm>
            <a:off x="381000" y="1295400"/>
            <a:ext cx="2590800" cy="628650"/>
          </a:xfrm>
          <a:prstGeom prst="rect">
            <a:avLst/>
          </a:prstGeom>
        </p:spPr>
        <p:txBody>
          <a:bodyPr wrap="none" fromWordArt="1">
            <a:prstTxWarp prst="textPlain">
              <a:avLst>
                <a:gd name="adj" fmla="val 50000"/>
              </a:avLst>
            </a:prstTxWarp>
          </a:bodyPr>
          <a:lstStyle/>
          <a:p>
            <a:pPr algn="ctr"/>
            <a:r>
              <a:rPr lang="en-US" sz="3600" b="1" kern="10" dirty="0">
                <a:ln w="19050">
                  <a:solidFill>
                    <a:schemeClr val="bg1"/>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BÀI 2:</a:t>
            </a:r>
          </a:p>
        </p:txBody>
      </p:sp>
      <p:sp>
        <p:nvSpPr>
          <p:cNvPr id="69636" name="Line 4"/>
          <p:cNvSpPr>
            <a:spLocks noChangeShapeType="1"/>
          </p:cNvSpPr>
          <p:nvPr/>
        </p:nvSpPr>
        <p:spPr bwMode="auto">
          <a:xfrm>
            <a:off x="381000" y="1981200"/>
            <a:ext cx="2590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2968171" y="4746171"/>
            <a:ext cx="32766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t>
            </a:r>
            <a:r>
              <a:rPr lang="en-US" sz="4800" dirty="0" err="1">
                <a:latin typeface="Times New Roman" panose="02020603050405020304" pitchFamily="18" charset="0"/>
                <a:cs typeface="Times New Roman" panose="02020603050405020304" pitchFamily="18" charset="0"/>
              </a:rPr>
              <a:t>Tiếp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theo</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5335327"/>
      </p:ext>
    </p:extLst>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Máy scan HP Scanjet Pro 3000 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272" y="39143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p:cNvSpPr txBox="1">
            <a:spLocks noChangeArrowheads="1"/>
          </p:cNvSpPr>
          <p:nvPr/>
        </p:nvSpPr>
        <p:spPr bwMode="auto">
          <a:xfrm>
            <a:off x="76200" y="7620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pic>
        <p:nvPicPr>
          <p:cNvPr id="1026" name="Picture 2" descr="Bàn phím cơ E-Dra EK3104 RGB Red Swi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035" y="1095277"/>
            <a:ext cx="2209800" cy="119072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Một vài bí kíp giúp bạn mua được chuột máy tính chất lượng - Thiết bị văn  phòng - Thuvienmuasam.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Một vài bí kíp giúp bạn mua được chuột máy tính chất lượng - Thiết bị văn  phòng - Thuvienmuasam.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Chuột máy tính không dây dùng cho văn phòng DareU LM115G (Black) Công ty  TNHH máy tính Khánh Hân - Khánh Hân 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377" y="722531"/>
            <a:ext cx="2057400" cy="146957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Máy scan HP Scanjet Enterprise 7000 S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Đánh giá] Tính năng nổi bật của Máy in Laser HP Neverstop 1000w (4RY23A) -  giá rẻ, chính hãng trên Thế Giới Di Độ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2163074"/>
            <a:ext cx="1786165" cy="17861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àn Hình 24 Kingview KV 2419H IPS 75Hz Full Viền - Máy Tính Hoàng Hà"/>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1260" y="2433356"/>
            <a:ext cx="1555479" cy="124559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PU là gì?"/>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5" y="3909398"/>
            <a:ext cx="2743200" cy="132457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hững điều có thể bạn chưa biết về ổ cứng | Bình Minh Phá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074" y="5461455"/>
            <a:ext cx="2015132" cy="125150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hẻ nhớ MicroSD 32 GB Class 10 giá rẻ, chính hãng, tốc độ ca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03743" y="5225739"/>
            <a:ext cx="1529887" cy="1529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00397" y="1095277"/>
            <a:ext cx="2343603" cy="523220"/>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Thiết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bị</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vào</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5575" y="722531"/>
            <a:ext cx="6626225" cy="144054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11283" y="2787835"/>
            <a:ext cx="2343603" cy="523220"/>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Thiết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bị</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ra</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95035" y="2329173"/>
            <a:ext cx="6626225" cy="14405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821260" y="4310075"/>
            <a:ext cx="2343603" cy="523220"/>
          </a:xfrm>
          <a:prstGeom prst="rect">
            <a:avLst/>
          </a:prstGeom>
          <a:noFill/>
        </p:spPr>
        <p:txBody>
          <a:bodyPr wrap="square" rtlCol="0">
            <a:spAutoFit/>
          </a:bodyPr>
          <a:lstStyle/>
          <a:p>
            <a:r>
              <a:rPr lang="en-US" sz="2800" dirty="0" err="1">
                <a:solidFill>
                  <a:srgbClr val="00B050"/>
                </a:solidFill>
                <a:latin typeface="Times New Roman" panose="02020603050405020304" pitchFamily="18" charset="0"/>
                <a:cs typeface="Times New Roman" panose="02020603050405020304" pitchFamily="18" charset="0"/>
              </a:rPr>
              <a:t>Bộ</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xử</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lí</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95035" y="3909398"/>
            <a:ext cx="6626225" cy="144054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40312" y="5993171"/>
            <a:ext cx="2343603" cy="523220"/>
          </a:xfrm>
          <a:prstGeom prst="rect">
            <a:avLst/>
          </a:prstGeom>
          <a:noFill/>
        </p:spPr>
        <p:txBody>
          <a:bodyPr wrap="square" rtlCol="0">
            <a:spAutoFit/>
          </a:bodyPr>
          <a:lstStyle/>
          <a:p>
            <a:r>
              <a:rPr lang="en-US" sz="2800" dirty="0" err="1">
                <a:solidFill>
                  <a:srgbClr val="7030A0"/>
                </a:solidFill>
                <a:latin typeface="Times New Roman" panose="02020603050405020304" pitchFamily="18" charset="0"/>
                <a:cs typeface="Times New Roman" panose="02020603050405020304" pitchFamily="18" charset="0"/>
              </a:rPr>
              <a:t>Bộ</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nhớ</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228600" y="5417457"/>
            <a:ext cx="6626225" cy="144054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37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barn(inVertical)">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barn(inVertical)">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barn(inVertical)">
                                      <p:cBhvr>
                                        <p:cTn id="22" dur="500"/>
                                        <p:tgtEl>
                                          <p:spTgt spid="10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40"/>
                                        </p:tgtEl>
                                        <p:attrNameLst>
                                          <p:attrName>style.visibility</p:attrName>
                                        </p:attrNameLst>
                                      </p:cBhvr>
                                      <p:to>
                                        <p:strVal val="visible"/>
                                      </p:to>
                                    </p:set>
                                    <p:animEffect transition="in" filter="barn(inVertical)">
                                      <p:cBhvr>
                                        <p:cTn id="27" dur="500"/>
                                        <p:tgtEl>
                                          <p:spTgt spid="104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42"/>
                                        </p:tgtEl>
                                        <p:attrNameLst>
                                          <p:attrName>style.visibility</p:attrName>
                                        </p:attrNameLst>
                                      </p:cBhvr>
                                      <p:to>
                                        <p:strVal val="visible"/>
                                      </p:to>
                                    </p:set>
                                    <p:animEffect transition="in" filter="barn(inVertical)">
                                      <p:cBhvr>
                                        <p:cTn id="32" dur="500"/>
                                        <p:tgtEl>
                                          <p:spTgt spid="10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44"/>
                                        </p:tgtEl>
                                        <p:attrNameLst>
                                          <p:attrName>style.visibility</p:attrName>
                                        </p:attrNameLst>
                                      </p:cBhvr>
                                      <p:to>
                                        <p:strVal val="visible"/>
                                      </p:to>
                                    </p:set>
                                    <p:animEffect transition="in" filter="barn(inVertical)">
                                      <p:cBhvr>
                                        <p:cTn id="37" dur="500"/>
                                        <p:tgtEl>
                                          <p:spTgt spid="104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46"/>
                                        </p:tgtEl>
                                        <p:attrNameLst>
                                          <p:attrName>style.visibility</p:attrName>
                                        </p:attrNameLst>
                                      </p:cBhvr>
                                      <p:to>
                                        <p:strVal val="visible"/>
                                      </p:to>
                                    </p:set>
                                    <p:animEffect transition="in" filter="barn(inVertical)">
                                      <p:cBhvr>
                                        <p:cTn id="42" dur="500"/>
                                        <p:tgtEl>
                                          <p:spTgt spid="104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childTnLst>
                          </p:cTn>
                        </p:par>
                        <p:par>
                          <p:cTn id="48" fill="hold">
                            <p:stCondLst>
                              <p:cond delay="2000"/>
                            </p:stCondLst>
                            <p:childTnLst>
                              <p:par>
                                <p:cTn id="49" presetID="6" presetClass="entr" presetSubtype="16"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ircle(in)">
                                      <p:cBhvr>
                                        <p:cTn id="51" dur="2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circle(in)">
                                      <p:cBhvr>
                                        <p:cTn id="56" dur="2000"/>
                                        <p:tgtEl>
                                          <p:spTgt spid="17"/>
                                        </p:tgtEl>
                                      </p:cBhvr>
                                    </p:animEffect>
                                  </p:childTnLst>
                                </p:cTn>
                              </p:par>
                            </p:childTnLst>
                          </p:cTn>
                        </p:par>
                        <p:par>
                          <p:cTn id="57" fill="hold">
                            <p:stCondLst>
                              <p:cond delay="2000"/>
                            </p:stCondLst>
                            <p:childTnLst>
                              <p:par>
                                <p:cTn id="58" presetID="6" presetClass="entr" presetSubtype="16"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in)">
                                      <p:cBhvr>
                                        <p:cTn id="60" dur="20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circle(in)">
                                      <p:cBhvr>
                                        <p:cTn id="65" dur="2000"/>
                                        <p:tgtEl>
                                          <p:spTgt spid="19"/>
                                        </p:tgtEl>
                                      </p:cBhvr>
                                    </p:animEffect>
                                  </p:childTnLst>
                                </p:cTn>
                              </p:par>
                            </p:childTnLst>
                          </p:cTn>
                        </p:par>
                        <p:par>
                          <p:cTn id="66" fill="hold">
                            <p:stCondLst>
                              <p:cond delay="2000"/>
                            </p:stCondLst>
                            <p:childTnLst>
                              <p:par>
                                <p:cTn id="67" presetID="6" presetClass="entr" presetSubtype="16"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circle(in)">
                                      <p:cBhvr>
                                        <p:cTn id="69" dur="20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circle(in)">
                                      <p:cBhvr>
                                        <p:cTn id="74" dur="2000"/>
                                        <p:tgtEl>
                                          <p:spTgt spid="21"/>
                                        </p:tgtEl>
                                      </p:cBhvr>
                                    </p:animEffect>
                                  </p:childTnLst>
                                </p:cTn>
                              </p:par>
                            </p:childTnLst>
                          </p:cTn>
                        </p:par>
                        <p:par>
                          <p:cTn id="75" fill="hold">
                            <p:stCondLst>
                              <p:cond delay="2000"/>
                            </p:stCondLst>
                            <p:childTnLst>
                              <p:par>
                                <p:cTn id="76" presetID="6" presetClass="entr" presetSubtype="16"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circle(in)">
                                      <p:cBhvr>
                                        <p:cTn id="7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7" grpId="0"/>
      <p:bldP spid="18" grpId="0" animBg="1"/>
      <p:bldP spid="19" grpId="0"/>
      <p:bldP spid="20" grpId="0" animBg="1"/>
      <p:bldP spid="21"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22860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2060"/>
              </a:solidFill>
            </a:endParaRPr>
          </a:p>
        </p:txBody>
      </p:sp>
      <p:pic>
        <p:nvPicPr>
          <p:cNvPr id="204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246" r="-7087" b="-8146"/>
          <a:stretch/>
        </p:blipFill>
        <p:spPr bwMode="auto">
          <a:xfrm>
            <a:off x="1447800" y="1447810"/>
            <a:ext cx="6701369" cy="36176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38200" y="5328057"/>
            <a:ext cx="7172156" cy="615553"/>
          </a:xfrm>
          <a:prstGeom prst="rect">
            <a:avLst/>
          </a:prstGeom>
        </p:spPr>
        <p:txBody>
          <a:bodyPr wrap="none">
            <a:spAutoFit/>
          </a:bodyPr>
          <a:lstStyle/>
          <a:p>
            <a:r>
              <a:rPr lang="en-US" sz="3400" b="1" i="1" dirty="0" err="1">
                <a:solidFill>
                  <a:srgbClr val="002060"/>
                </a:solidFill>
                <a:latin typeface="Times New Roman" pitchFamily="18" charset="0"/>
                <a:cs typeface="Times New Roman" pitchFamily="18" charset="0"/>
              </a:rPr>
              <a:t>Các</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bước</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xử</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lí</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thông</a:t>
            </a:r>
            <a:r>
              <a:rPr lang="en-US" sz="3400" b="1" i="1" dirty="0">
                <a:solidFill>
                  <a:srgbClr val="002060"/>
                </a:solidFill>
                <a:latin typeface="Times New Roman" pitchFamily="18" charset="0"/>
                <a:cs typeface="Times New Roman" pitchFamily="18" charset="0"/>
              </a:rPr>
              <a:t> tin </a:t>
            </a:r>
            <a:r>
              <a:rPr lang="en-US" sz="3400" b="1" i="1" dirty="0" err="1">
                <a:solidFill>
                  <a:srgbClr val="002060"/>
                </a:solidFill>
                <a:latin typeface="Times New Roman" pitchFamily="18" charset="0"/>
                <a:cs typeface="Times New Roman" pitchFamily="18" charset="0"/>
              </a:rPr>
              <a:t>của</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máy</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tính</a:t>
            </a:r>
            <a:endParaRPr lang="en-US" sz="34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6843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47597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sp>
        <p:nvSpPr>
          <p:cNvPr id="3" name="TextBox 2"/>
          <p:cNvSpPr txBox="1"/>
          <p:nvPr/>
        </p:nvSpPr>
        <p:spPr>
          <a:xfrm>
            <a:off x="546100" y="2057400"/>
            <a:ext cx="8229600" cy="304698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a:t>
            </a:r>
          </a:p>
        </p:txBody>
      </p:sp>
      <p:sp>
        <p:nvSpPr>
          <p:cNvPr id="4" name="AutoShape 2" descr="Top 10 Biện pháp rèn chữ viết cho học sinh tiểu học hiệu quả nhất -  Toplist.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Top 10 Biện pháp rèn chữ viết cho học sinh tiểu học hiệu quả nhất -  Toplist.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234797"/>
            <a:ext cx="1143000" cy="83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8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5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5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9500"/>
                            </p:stCondLst>
                            <p:childTnLst>
                              <p:par>
                                <p:cTn id="24" presetID="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2500"/>
                            </p:stCondLst>
                            <p:childTnLst>
                              <p:par>
                                <p:cTn id="29" presetID="2" presetClass="entr" presetSubtype="4"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04800" y="22860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87344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828800" y="26670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 y="41910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53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166894"/>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sp>
        <p:nvSpPr>
          <p:cNvPr id="203779" name="Text Box 3"/>
          <p:cNvSpPr txBox="1">
            <a:spLocks noChangeArrowheads="1"/>
          </p:cNvSpPr>
          <p:nvPr/>
        </p:nvSpPr>
        <p:spPr bwMode="auto">
          <a:xfrm>
            <a:off x="224972" y="809129"/>
            <a:ext cx="8759370" cy="954107"/>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Máy</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tính</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cụ</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hiệu</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quả</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thu</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xử</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lí</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lưu</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trữ</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truyền</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thông</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tin.</a:t>
            </a:r>
          </a:p>
        </p:txBody>
      </p:sp>
      <p:grpSp>
        <p:nvGrpSpPr>
          <p:cNvPr id="3" name="Group 2"/>
          <p:cNvGrpSpPr/>
          <p:nvPr/>
        </p:nvGrpSpPr>
        <p:grpSpPr>
          <a:xfrm>
            <a:off x="4793343" y="1313231"/>
            <a:ext cx="4190999" cy="4074368"/>
            <a:chOff x="3628572" y="2753618"/>
            <a:chExt cx="5105400" cy="2275582"/>
          </a:xfrm>
        </p:grpSpPr>
        <p:sp>
          <p:nvSpPr>
            <p:cNvPr id="9" name="Cloud Callout 8"/>
            <p:cNvSpPr/>
            <p:nvPr/>
          </p:nvSpPr>
          <p:spPr>
            <a:xfrm>
              <a:off x="3628572" y="2753618"/>
              <a:ext cx="5105400" cy="2275582"/>
            </a:xfrm>
            <a:prstGeom prst="cloudCallout">
              <a:avLst>
                <a:gd name="adj1" fmla="val 41825"/>
                <a:gd name="adj2" fmla="val 77110"/>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 name="Rectangle 7"/>
            <p:cNvSpPr/>
            <p:nvPr/>
          </p:nvSpPr>
          <p:spPr>
            <a:xfrm>
              <a:off x="3628573" y="2962945"/>
              <a:ext cx="5105399" cy="181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2060"/>
                  </a:solidFill>
                  <a:latin typeface="Times New Roman" pitchFamily="18" charset="0"/>
                  <a:cs typeface="Times New Roman" pitchFamily="18" charset="0"/>
                </a:rPr>
                <a:t>Nêu</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ví</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dụ</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về</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việc</a:t>
              </a:r>
              <a:br>
                <a:rPr lang="en-US" sz="2600" dirty="0">
                  <a:solidFill>
                    <a:srgbClr val="002060"/>
                  </a:solidFill>
                  <a:latin typeface="Times New Roman" pitchFamily="18" charset="0"/>
                  <a:cs typeface="Times New Roman" pitchFamily="18" charset="0"/>
                </a:rPr>
              </a:b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máy</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tính</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giúp</a:t>
              </a:r>
              <a:r>
                <a:rPr lang="en-US" sz="2600" dirty="0">
                  <a:solidFill>
                    <a:srgbClr val="002060"/>
                  </a:solidFill>
                  <a:latin typeface="Times New Roman" pitchFamily="18" charset="0"/>
                  <a:cs typeface="Times New Roman" pitchFamily="18" charset="0"/>
                </a:rPr>
                <a:t> con </a:t>
              </a:r>
              <a:r>
                <a:rPr lang="en-US" sz="2600" dirty="0" err="1">
                  <a:solidFill>
                    <a:srgbClr val="002060"/>
                  </a:solidFill>
                  <a:latin typeface="Times New Roman" pitchFamily="18" charset="0"/>
                  <a:cs typeface="Times New Roman" pitchFamily="18" charset="0"/>
                </a:rPr>
                <a:t>người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trong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các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hoạt</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động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sau</a:t>
              </a:r>
              <a:r>
                <a:rPr lang="en-US" sz="2600" dirty="0">
                  <a:solidFill>
                    <a:srgbClr val="002060"/>
                  </a:solidFill>
                  <a:latin typeface="Times New Roman" pitchFamily="18" charset="0"/>
                  <a:cs typeface="Times New Roman" pitchFamily="18" charset="0"/>
                </a:rPr>
                <a:t>: </a:t>
              </a:r>
              <a:r>
                <a:rPr lang="en-US" sz="2600" b="1" dirty="0">
                  <a:solidFill>
                    <a:srgbClr val="002060"/>
                  </a:solidFill>
                  <a:latin typeface="Times New Roman" pitchFamily="18" charset="0"/>
                  <a:cs typeface="Times New Roman" pitchFamily="18" charset="0"/>
                </a:rPr>
                <a:t>Thu </a:t>
              </a:r>
              <a:r>
                <a:rPr lang="en-US" sz="2600" b="1" dirty="0" err="1">
                  <a:solidFill>
                    <a:srgbClr val="002060"/>
                  </a:solidFill>
                  <a:latin typeface="Times New Roman" pitchFamily="18" charset="0"/>
                  <a:cs typeface="Times New Roman" pitchFamily="18" charset="0"/>
                </a:rPr>
                <a:t>nhận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xử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lưu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trữ</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và</a:t>
              </a:r>
              <a:r>
                <a:rPr lang="en-US" sz="2600" b="1" dirty="0">
                  <a:solidFill>
                    <a:srgbClr val="002060"/>
                  </a:solidFill>
                  <a:latin typeface="Times New Roman" pitchFamily="18" charset="0"/>
                  <a:cs typeface="Times New Roman" pitchFamily="18" charset="0"/>
                </a:rPr>
                <a:t> </a:t>
              </a:r>
              <a:br>
                <a:rPr lang="en-US" sz="2600" b="1" dirty="0">
                  <a:solidFill>
                    <a:srgbClr val="002060"/>
                  </a:solidFill>
                  <a:latin typeface="Times New Roman" pitchFamily="18" charset="0"/>
                  <a:cs typeface="Times New Roman" pitchFamily="18" charset="0"/>
                </a:rPr>
              </a:br>
              <a:r>
                <a:rPr lang="en-US" sz="2600" b="1" dirty="0" err="1">
                  <a:solidFill>
                    <a:srgbClr val="002060"/>
                  </a:solidFill>
                  <a:latin typeface="Times New Roman" pitchFamily="18" charset="0"/>
                  <a:cs typeface="Times New Roman" pitchFamily="18" charset="0"/>
                </a:rPr>
                <a:t>truyền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thông</a:t>
              </a:r>
              <a:r>
                <a:rPr lang="en-US" sz="2600" b="1" dirty="0">
                  <a:solidFill>
                    <a:srgbClr val="002060"/>
                  </a:solidFill>
                  <a:latin typeface="Times New Roman" pitchFamily="18" charset="0"/>
                  <a:cs typeface="Times New Roman" pitchFamily="18" charset="0"/>
                </a:rPr>
                <a:t> tin.</a:t>
              </a:r>
              <a:endParaRPr lang="en-US" sz="2600" b="1" u="sng" dirty="0">
                <a:solidFill>
                  <a:srgbClr val="002060"/>
                </a:solidFill>
                <a:latin typeface="Times New Roman" pitchFamily="18" charset="0"/>
                <a:cs typeface="Times New Roman" pitchFamily="18" charset="0"/>
              </a:endParaRPr>
            </a:p>
          </p:txBody>
        </p:sp>
      </p:grpSp>
      <p:sp>
        <p:nvSpPr>
          <p:cNvPr id="13" name="Text Box 3"/>
          <p:cNvSpPr txBox="1">
            <a:spLocks noChangeArrowheads="1"/>
          </p:cNvSpPr>
          <p:nvPr/>
        </p:nvSpPr>
        <p:spPr bwMode="auto">
          <a:xfrm>
            <a:off x="582385" y="2127171"/>
            <a:ext cx="8450942" cy="1384995"/>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tabLst>
                <a:tab pos="465138" algn="l"/>
              </a:tabLst>
            </a:pP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phim</a:t>
            </a:r>
            <a:r>
              <a:rPr lang="en-US" sz="2800" dirty="0">
                <a:latin typeface="Times New Roman" pitchFamily="18" charset="0"/>
                <a:cs typeface="Times New Roman" pitchFamily="18" charset="0"/>
              </a:rPr>
              <a:t>).</a:t>
            </a:r>
          </a:p>
          <a:p>
            <a:pPr algn="just">
              <a:tabLst>
                <a:tab pos="0" algn="l"/>
              </a:tabLst>
            </a:pPr>
            <a:r>
              <a:rPr lang="en-US" sz="2800" dirty="0">
                <a:latin typeface="Times New Roman" pitchFamily="18" charset="0"/>
                <a:cs typeface="Times New Roman" pitchFamily="18" charset="0"/>
              </a:rPr>
              <a:t> </a:t>
            </a:r>
          </a:p>
        </p:txBody>
      </p:sp>
      <p:sp>
        <p:nvSpPr>
          <p:cNvPr id="10" name="Text Box 3"/>
          <p:cNvSpPr txBox="1">
            <a:spLocks noChangeArrowheads="1"/>
          </p:cNvSpPr>
          <p:nvPr/>
        </p:nvSpPr>
        <p:spPr bwMode="auto">
          <a:xfrm>
            <a:off x="194129" y="1694155"/>
            <a:ext cx="4648200" cy="52322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en-US" sz="2800" b="1" i="1" dirty="0">
                <a:solidFill>
                  <a:srgbClr val="00B050"/>
                </a:solidFill>
                <a:latin typeface="Times New Roman" pitchFamily="18" charset="0"/>
                <a:cs typeface="Times New Roman" pitchFamily="18" charset="0"/>
              </a:rPr>
              <a:t>Thu </a:t>
            </a:r>
            <a:r>
              <a:rPr lang="en-US" sz="2800" b="1" i="1" dirty="0" err="1">
                <a:solidFill>
                  <a:srgbClr val="00B050"/>
                </a:solidFill>
                <a:latin typeface="Times New Roman" pitchFamily="18" charset="0"/>
                <a:cs typeface="Times New Roman" pitchFamily="18" charset="0"/>
              </a:rPr>
              <a:t>nhận</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thông</a:t>
            </a:r>
            <a:r>
              <a:rPr lang="en-US" sz="2800" b="1" i="1" dirty="0">
                <a:solidFill>
                  <a:srgbClr val="00B050"/>
                </a:solidFill>
                <a:latin typeface="Times New Roman" pitchFamily="18" charset="0"/>
                <a:cs typeface="Times New Roman" pitchFamily="18" charset="0"/>
              </a:rPr>
              <a:t> tin: </a:t>
            </a:r>
          </a:p>
        </p:txBody>
      </p:sp>
      <p:sp>
        <p:nvSpPr>
          <p:cNvPr id="11" name="Text Box 3"/>
          <p:cNvSpPr txBox="1">
            <a:spLocks noChangeArrowheads="1"/>
          </p:cNvSpPr>
          <p:nvPr/>
        </p:nvSpPr>
        <p:spPr bwMode="auto">
          <a:xfrm>
            <a:off x="125185" y="3084408"/>
            <a:ext cx="4648200" cy="523220"/>
          </a:xfrm>
          <a:prstGeom prst="rect">
            <a:avLst/>
          </a:prstGeom>
          <a:noFill/>
          <a:ln w="9525">
            <a:noFill/>
            <a:miter lim="800000"/>
            <a:headEnd/>
            <a:tailEnd/>
          </a:ln>
          <a:effectLst/>
        </p:spPr>
        <p:txBody>
          <a:bodyPr wrap="square">
            <a:spAutoFit/>
          </a:bodyPr>
          <a:lstStyle>
            <a:defPPr>
              <a:defRPr lang="en-US"/>
            </a:defPPr>
            <a:lvl1pPr algn="just">
              <a:defRPr sz="2800" b="1" i="1">
                <a:solidFill>
                  <a:srgbClr val="0070C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en-US" dirty="0" err="1">
                <a:solidFill>
                  <a:srgbClr val="00B050"/>
                </a:solidFill>
              </a:rPr>
              <a:t>Xử</a:t>
            </a:r>
            <a:r>
              <a:rPr lang="en-US" dirty="0">
                <a:solidFill>
                  <a:srgbClr val="00B050"/>
                </a:solidFill>
              </a:rPr>
              <a:t> </a:t>
            </a:r>
            <a:r>
              <a:rPr lang="en-US" dirty="0" err="1">
                <a:solidFill>
                  <a:srgbClr val="00B050"/>
                </a:solidFill>
              </a:rPr>
              <a:t>lí</a:t>
            </a:r>
            <a:r>
              <a:rPr lang="en-US" dirty="0">
                <a:solidFill>
                  <a:srgbClr val="00B050"/>
                </a:solidFill>
              </a:rPr>
              <a:t> </a:t>
            </a:r>
            <a:r>
              <a:rPr lang="en-US" dirty="0" err="1">
                <a:solidFill>
                  <a:srgbClr val="00B050"/>
                </a:solidFill>
              </a:rPr>
              <a:t>thông</a:t>
            </a:r>
            <a:r>
              <a:rPr lang="en-US" dirty="0">
                <a:solidFill>
                  <a:srgbClr val="00B050"/>
                </a:solidFill>
              </a:rPr>
              <a:t> tin: </a:t>
            </a:r>
          </a:p>
        </p:txBody>
      </p:sp>
      <p:sp>
        <p:nvSpPr>
          <p:cNvPr id="12" name="Text Box 3"/>
          <p:cNvSpPr txBox="1">
            <a:spLocks noChangeArrowheads="1"/>
          </p:cNvSpPr>
          <p:nvPr/>
        </p:nvSpPr>
        <p:spPr bwMode="auto">
          <a:xfrm>
            <a:off x="103414" y="4459209"/>
            <a:ext cx="4648200" cy="523220"/>
          </a:xfrm>
          <a:prstGeom prst="rect">
            <a:avLst/>
          </a:prstGeom>
          <a:noFill/>
          <a:ln w="9525">
            <a:noFill/>
            <a:miter lim="800000"/>
            <a:headEnd/>
            <a:tailEnd/>
          </a:ln>
          <a:effectLst/>
        </p:spPr>
        <p:txBody>
          <a:bodyPr wrap="square">
            <a:spAutoFit/>
          </a:bodyPr>
          <a:lstStyle>
            <a:defPPr>
              <a:defRPr lang="en-US"/>
            </a:defPPr>
            <a:lvl1pPr algn="just">
              <a:defRPr sz="2800" b="1" i="1">
                <a:solidFill>
                  <a:srgbClr val="0070C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en-US" dirty="0" err="1">
                <a:solidFill>
                  <a:srgbClr val="00B050"/>
                </a:solidFill>
              </a:rPr>
              <a:t>Lưu</a:t>
            </a:r>
            <a:r>
              <a:rPr lang="en-US" dirty="0">
                <a:solidFill>
                  <a:srgbClr val="00B050"/>
                </a:solidFill>
              </a:rPr>
              <a:t> </a:t>
            </a:r>
            <a:r>
              <a:rPr lang="en-US" dirty="0" err="1">
                <a:solidFill>
                  <a:srgbClr val="00B050"/>
                </a:solidFill>
              </a:rPr>
              <a:t>trữ</a:t>
            </a:r>
            <a:r>
              <a:rPr lang="en-US" dirty="0">
                <a:solidFill>
                  <a:srgbClr val="00B050"/>
                </a:solidFill>
              </a:rPr>
              <a:t> </a:t>
            </a:r>
            <a:r>
              <a:rPr lang="en-US" dirty="0" err="1">
                <a:solidFill>
                  <a:srgbClr val="00B050"/>
                </a:solidFill>
              </a:rPr>
              <a:t>thông</a:t>
            </a:r>
            <a:r>
              <a:rPr lang="en-US" dirty="0">
                <a:solidFill>
                  <a:srgbClr val="00B050"/>
                </a:solidFill>
              </a:rPr>
              <a:t> tin: </a:t>
            </a:r>
          </a:p>
        </p:txBody>
      </p:sp>
      <p:sp>
        <p:nvSpPr>
          <p:cNvPr id="14" name="Text Box 3"/>
          <p:cNvSpPr txBox="1">
            <a:spLocks noChangeArrowheads="1"/>
          </p:cNvSpPr>
          <p:nvPr/>
        </p:nvSpPr>
        <p:spPr bwMode="auto">
          <a:xfrm>
            <a:off x="194128" y="5420380"/>
            <a:ext cx="4648200" cy="523220"/>
          </a:xfrm>
          <a:prstGeom prst="rect">
            <a:avLst/>
          </a:prstGeom>
          <a:noFill/>
          <a:ln w="9525">
            <a:noFill/>
            <a:miter lim="800000"/>
            <a:headEnd/>
            <a:tailEnd/>
          </a:ln>
          <a:effectLst/>
        </p:spPr>
        <p:txBody>
          <a:bodyPr wrap="square">
            <a:spAutoFit/>
          </a:bodyPr>
          <a:lstStyle>
            <a:defPPr>
              <a:defRPr lang="en-US"/>
            </a:defPPr>
            <a:lvl1pPr algn="just">
              <a:defRPr sz="2800" b="1" i="1">
                <a:solidFill>
                  <a:srgbClr val="0070C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en-US" dirty="0" err="1">
                <a:solidFill>
                  <a:srgbClr val="00B050"/>
                </a:solidFill>
              </a:rPr>
              <a:t>Truyền</a:t>
            </a:r>
            <a:r>
              <a:rPr lang="en-US" dirty="0">
                <a:solidFill>
                  <a:srgbClr val="00B050"/>
                </a:solidFill>
              </a:rPr>
              <a:t> </a:t>
            </a:r>
            <a:r>
              <a:rPr lang="en-US" dirty="0" err="1">
                <a:solidFill>
                  <a:srgbClr val="00B050"/>
                </a:solidFill>
              </a:rPr>
              <a:t>thông</a:t>
            </a:r>
            <a:r>
              <a:rPr lang="en-US" dirty="0">
                <a:solidFill>
                  <a:srgbClr val="00B050"/>
                </a:solidFill>
              </a:rPr>
              <a:t> tin: </a:t>
            </a:r>
          </a:p>
        </p:txBody>
      </p:sp>
      <p:sp>
        <p:nvSpPr>
          <p:cNvPr id="15" name="Text Box 3"/>
          <p:cNvSpPr txBox="1">
            <a:spLocks noChangeArrowheads="1"/>
          </p:cNvSpPr>
          <p:nvPr/>
        </p:nvSpPr>
        <p:spPr bwMode="auto">
          <a:xfrm>
            <a:off x="582385" y="3541608"/>
            <a:ext cx="8450942" cy="1384995"/>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tabLst>
                <a:tab pos="465138" algn="l"/>
              </a:tabLst>
            </a:pP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nghỉ</a:t>
            </a:r>
            <a:endParaRPr lang="en-US" sz="2800" dirty="0">
              <a:latin typeface="Times New Roman" pitchFamily="18" charset="0"/>
              <a:cs typeface="Times New Roman" pitchFamily="18" charset="0"/>
            </a:endParaRPr>
          </a:p>
          <a:p>
            <a:pPr algn="just">
              <a:tabLst>
                <a:tab pos="0" algn="l"/>
              </a:tabLst>
            </a:pPr>
            <a:r>
              <a:rPr lang="en-US" sz="2800" dirty="0">
                <a:latin typeface="Times New Roman" pitchFamily="18" charset="0"/>
                <a:cs typeface="Times New Roman" pitchFamily="18" charset="0"/>
              </a:rPr>
              <a:t> </a:t>
            </a:r>
          </a:p>
        </p:txBody>
      </p:sp>
      <p:sp>
        <p:nvSpPr>
          <p:cNvPr id="16" name="Text Box 3"/>
          <p:cNvSpPr txBox="1">
            <a:spLocks noChangeArrowheads="1"/>
          </p:cNvSpPr>
          <p:nvPr/>
        </p:nvSpPr>
        <p:spPr bwMode="auto">
          <a:xfrm>
            <a:off x="616858" y="4927937"/>
            <a:ext cx="8450942" cy="954107"/>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tabLst>
                <a:tab pos="465138" algn="l"/>
              </a:tabLst>
            </a:pP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p>
            <a:pPr algn="just">
              <a:tabLst>
                <a:tab pos="0" algn="l"/>
              </a:tabLst>
            </a:pPr>
            <a:r>
              <a:rPr lang="en-US" sz="2800" dirty="0">
                <a:latin typeface="Times New Roman" pitchFamily="18" charset="0"/>
                <a:cs typeface="Times New Roman" pitchFamily="18" charset="0"/>
              </a:rPr>
              <a:t> </a:t>
            </a:r>
          </a:p>
        </p:txBody>
      </p:sp>
      <p:sp>
        <p:nvSpPr>
          <p:cNvPr id="17" name="Text Box 3"/>
          <p:cNvSpPr txBox="1">
            <a:spLocks noChangeArrowheads="1"/>
          </p:cNvSpPr>
          <p:nvPr/>
        </p:nvSpPr>
        <p:spPr bwMode="auto">
          <a:xfrm>
            <a:off x="567873" y="5867400"/>
            <a:ext cx="8450942" cy="1384995"/>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tabLst>
                <a:tab pos="465138" algn="l"/>
              </a:tabLst>
            </a:pP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nối</a:t>
            </a:r>
            <a:r>
              <a:rPr lang="en-US" sz="2800" dirty="0">
                <a:latin typeface="Times New Roman" pitchFamily="18" charset="0"/>
                <a:cs typeface="Times New Roman" pitchFamily="18" charset="0"/>
              </a:rPr>
              <a:t> Internet</a:t>
            </a:r>
          </a:p>
          <a:p>
            <a:pPr algn="just">
              <a:tabLst>
                <a:tab pos="0" algn="l"/>
              </a:tabLst>
            </a:pP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3549883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additive="base">
                                        <p:cTn id="7" dur="500" fill="hold"/>
                                        <p:tgtEl>
                                          <p:spTgt spid="203779"/>
                                        </p:tgtEl>
                                        <p:attrNameLst>
                                          <p:attrName>ppt_x</p:attrName>
                                        </p:attrNameLst>
                                      </p:cBhvr>
                                      <p:tavLst>
                                        <p:tav tm="0">
                                          <p:val>
                                            <p:strVal val="#ppt_x"/>
                                          </p:val>
                                        </p:tav>
                                        <p:tav tm="100000">
                                          <p:val>
                                            <p:strVal val="#ppt_x"/>
                                          </p:val>
                                        </p:tav>
                                      </p:tavLst>
                                    </p:anim>
                                    <p:anim calcmode="lin" valueType="num">
                                      <p:cBhvr additive="base">
                                        <p:cTn id="8" dur="500" fill="hold"/>
                                        <p:tgtEl>
                                          <p:spTgt spid="2037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13" grpId="0"/>
      <p:bldP spid="10" grpId="0"/>
      <p:bldP spid="11" grpId="0"/>
      <p:bldP spid="12"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47597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sp>
        <p:nvSpPr>
          <p:cNvPr id="3" name="TextBox 2"/>
          <p:cNvSpPr txBox="1"/>
          <p:nvPr/>
        </p:nvSpPr>
        <p:spPr>
          <a:xfrm>
            <a:off x="546100" y="2057400"/>
            <a:ext cx="8229600" cy="2554545"/>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trợ</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bỉ</a:t>
            </a:r>
            <a:endParaRPr lang="en-US" sz="3200" dirty="0">
              <a:latin typeface="Times New Roman" panose="02020603050405020304" pitchFamily="18" charset="0"/>
              <a:cs typeface="Times New Roman" panose="02020603050405020304" pitchFamily="18" charset="0"/>
            </a:endParaRPr>
          </a:p>
        </p:txBody>
      </p:sp>
      <p:sp>
        <p:nvSpPr>
          <p:cNvPr id="4" name="AutoShape 2" descr="Top 10 Biện pháp rèn chữ viết cho học sinh tiểu học hiệu quả nhất -  Toplist.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Top 10 Biện pháp rèn chữ viết cho học sinh tiểu học hiệu quả nhất -  Toplist.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234797"/>
            <a:ext cx="1143000" cy="83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79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WordArt 25"/>
          <p:cNvSpPr>
            <a:spLocks noChangeArrowheads="1" noChangeShapeType="1" noTextEdit="1"/>
          </p:cNvSpPr>
          <p:nvPr/>
        </p:nvSpPr>
        <p:spPr bwMode="auto">
          <a:xfrm>
            <a:off x="803728" y="152400"/>
            <a:ext cx="7502072"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LUYỆN TẬP</a:t>
            </a:r>
          </a:p>
        </p:txBody>
      </p:sp>
      <p:sp>
        <p:nvSpPr>
          <p:cNvPr id="14" name="Rectangle 13"/>
          <p:cNvSpPr/>
          <p:nvPr/>
        </p:nvSpPr>
        <p:spPr>
          <a:xfrm>
            <a:off x="304800" y="1044003"/>
            <a:ext cx="8610600" cy="2062103"/>
          </a:xfrm>
          <a:prstGeom prst="rect">
            <a:avLst/>
          </a:prstGeom>
        </p:spPr>
        <p:txBody>
          <a:bodyPr wrap="square">
            <a:spAutoFit/>
          </a:bodyPr>
          <a:lstStyle/>
          <a:p>
            <a:r>
              <a:rPr lang="en-US" sz="3200" b="1" u="sng" dirty="0" err="1">
                <a:solidFill>
                  <a:srgbClr val="002060"/>
                </a:solidFill>
                <a:latin typeface="Times New Roman" pitchFamily="18" charset="0"/>
                <a:ea typeface="Times New Roman" pitchFamily="18" charset="0"/>
                <a:cs typeface="Times New Roman" pitchFamily="18" charset="0"/>
              </a:rPr>
              <a:t>Câu</a:t>
            </a:r>
            <a:r>
              <a:rPr lang="en-US" sz="3200" b="1" u="sng" dirty="0">
                <a:solidFill>
                  <a:srgbClr val="002060"/>
                </a:solidFill>
                <a:latin typeface="Times New Roman" pitchFamily="18" charset="0"/>
                <a:ea typeface="Times New Roman" pitchFamily="18" charset="0"/>
                <a:cs typeface="Times New Roman" pitchFamily="18" charset="0"/>
              </a:rPr>
              <a:t> 1</a:t>
            </a:r>
            <a:r>
              <a:rPr lang="en-US" sz="3200" dirty="0">
                <a:solidFill>
                  <a:srgbClr val="002060"/>
                </a:solidFill>
                <a:latin typeface="Times New Roman" pitchFamily="18" charset="0"/>
                <a:ea typeface="Times New Roman" pitchFamily="18" charset="0"/>
                <a:cs typeface="Times New Roman" pitchFamily="18" charset="0"/>
              </a:rPr>
              <a:t>.</a:t>
            </a:r>
            <a:r>
              <a:rPr lang="en-US" sz="3200" b="1" dirty="0">
                <a:solidFill>
                  <a:srgbClr val="002060"/>
                </a:solidFill>
                <a:latin typeface="Times New Roman" pitchFamily="18" charset="0"/>
                <a:ea typeface="Times New Roman" pitchFamily="18" charset="0"/>
                <a:cs typeface="Times New Roman" pitchFamily="18" charset="0"/>
              </a:rPr>
              <a:t> </a:t>
            </a:r>
          </a:p>
          <a:p>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Vật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mang</a:t>
            </a:r>
            <a:r>
              <a:rPr lang="en-US" sz="3200" dirty="0">
                <a:solidFill>
                  <a:srgbClr val="002060"/>
                </a:solidFill>
                <a:latin typeface="Times New Roman" pitchFamily="18" charset="0"/>
                <a:ea typeface="Times New Roman" pitchFamily="18" charset="0"/>
                <a:cs typeface="Times New Roman" pitchFamily="18" charset="0"/>
              </a:rPr>
              <a:t> tin </a:t>
            </a:r>
            <a:r>
              <a:rPr lang="en-US" sz="3200" dirty="0" err="1">
                <a:solidFill>
                  <a:srgbClr val="002060"/>
                </a:solidFill>
                <a:latin typeface="Times New Roman" pitchFamily="18" charset="0"/>
                <a:ea typeface="Times New Roman" pitchFamily="18" charset="0"/>
                <a:cs typeface="Times New Roman" pitchFamily="18" charset="0"/>
              </a:rPr>
              <a:t>xuất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hiện</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trong</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bước</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nào</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của</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quá</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trình</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xử</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lí</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thông</a:t>
            </a:r>
            <a:r>
              <a:rPr lang="en-US" sz="3200" dirty="0">
                <a:solidFill>
                  <a:srgbClr val="002060"/>
                </a:solidFill>
                <a:latin typeface="Times New Roman" pitchFamily="18" charset="0"/>
                <a:ea typeface="Times New Roman" pitchFamily="18" charset="0"/>
                <a:cs typeface="Times New Roman" pitchFamily="18" charset="0"/>
              </a:rPr>
              <a:t> tin? </a:t>
            </a:r>
          </a:p>
          <a:p>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Bộ</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nhớ</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có</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là</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vật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mang</a:t>
            </a:r>
            <a:r>
              <a:rPr lang="en-US" sz="3200" dirty="0">
                <a:solidFill>
                  <a:srgbClr val="002060"/>
                </a:solidFill>
                <a:latin typeface="Times New Roman" pitchFamily="18" charset="0"/>
                <a:ea typeface="Times New Roman" pitchFamily="18" charset="0"/>
                <a:cs typeface="Times New Roman" pitchFamily="18" charset="0"/>
              </a:rPr>
              <a:t> tin </a:t>
            </a:r>
            <a:r>
              <a:rPr lang="en-US" sz="3200" dirty="0" err="1">
                <a:solidFill>
                  <a:srgbClr val="002060"/>
                </a:solidFill>
                <a:latin typeface="Times New Roman" pitchFamily="18" charset="0"/>
                <a:ea typeface="Times New Roman" pitchFamily="18" charset="0"/>
                <a:cs typeface="Times New Roman" pitchFamily="18" charset="0"/>
              </a:rPr>
              <a:t>không</a:t>
            </a:r>
            <a:r>
              <a:rPr lang="en-US" sz="3200" dirty="0">
                <a:solidFill>
                  <a:srgbClr val="002060"/>
                </a:solidFill>
                <a:latin typeface="Times New Roman" pitchFamily="18" charset="0"/>
                <a:ea typeface="Times New Roman" pitchFamily="18" charset="0"/>
                <a:cs typeface="Times New Roman" pitchFamily="18" charset="0"/>
              </a:rPr>
              <a:t>?</a:t>
            </a:r>
          </a:p>
        </p:txBody>
      </p:sp>
      <p:sp>
        <p:nvSpPr>
          <p:cNvPr id="45057" name="Rectangle 45056"/>
          <p:cNvSpPr/>
          <p:nvPr/>
        </p:nvSpPr>
        <p:spPr>
          <a:xfrm>
            <a:off x="304800" y="3287433"/>
            <a:ext cx="8458200" cy="2062103"/>
          </a:xfrm>
          <a:prstGeom prst="rect">
            <a:avLst/>
          </a:prstGeom>
        </p:spPr>
        <p:txBody>
          <a:bodyPr wrap="square">
            <a:spAutoFit/>
          </a:bodyPr>
          <a:lstStyle/>
          <a:p>
            <a:r>
              <a:rPr lang="en-US" sz="3200" b="1" u="sng" dirty="0" err="1">
                <a:solidFill>
                  <a:srgbClr val="002060"/>
                </a:solidFill>
                <a:latin typeface="Times New Roman" pitchFamily="18" charset="0"/>
                <a:ea typeface="Times New Roman" pitchFamily="18" charset="0"/>
                <a:cs typeface="Times New Roman" pitchFamily="18" charset="0"/>
              </a:rPr>
              <a:t>Trả</a:t>
            </a:r>
            <a:r>
              <a:rPr lang="en-US" sz="3200" b="1" u="sng" dirty="0">
                <a:solidFill>
                  <a:srgbClr val="002060"/>
                </a:solidFill>
                <a:latin typeface="Times New Roman" pitchFamily="18" charset="0"/>
                <a:ea typeface="Times New Roman" pitchFamily="18" charset="0"/>
                <a:cs typeface="Times New Roman" pitchFamily="18" charset="0"/>
              </a:rPr>
              <a:t> </a:t>
            </a:r>
            <a:r>
              <a:rPr lang="en-US" sz="3200" b="1" u="sng" dirty="0" err="1">
                <a:solidFill>
                  <a:srgbClr val="002060"/>
                </a:solidFill>
                <a:latin typeface="Times New Roman" pitchFamily="18" charset="0"/>
                <a:ea typeface="Times New Roman" pitchFamily="18" charset="0"/>
                <a:cs typeface="Times New Roman" pitchFamily="18" charset="0"/>
              </a:rPr>
              <a:t>lời</a:t>
            </a:r>
            <a:r>
              <a:rPr lang="en-US" sz="3200" b="1" dirty="0">
                <a:solidFill>
                  <a:srgbClr val="002060"/>
                </a:solidFill>
                <a:latin typeface="Times New Roman" pitchFamily="18" charset="0"/>
                <a:ea typeface="Times New Roman" pitchFamily="18" charset="0"/>
                <a:cs typeface="Times New Roman" pitchFamily="18" charset="0"/>
              </a:rPr>
              <a:t>: </a:t>
            </a:r>
          </a:p>
          <a:p>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Vật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mang</a:t>
            </a:r>
            <a:r>
              <a:rPr lang="en-US" sz="3200" dirty="0">
                <a:solidFill>
                  <a:srgbClr val="002060"/>
                </a:solidFill>
                <a:latin typeface="Times New Roman" pitchFamily="18" charset="0"/>
                <a:ea typeface="Times New Roman" pitchFamily="18" charset="0"/>
                <a:cs typeface="Times New Roman" pitchFamily="18" charset="0"/>
              </a:rPr>
              <a:t> tin </a:t>
            </a:r>
            <a:r>
              <a:rPr lang="en-US" sz="3200" dirty="0" err="1">
                <a:solidFill>
                  <a:srgbClr val="002060"/>
                </a:solidFill>
                <a:latin typeface="Times New Roman" pitchFamily="18" charset="0"/>
                <a:ea typeface="Times New Roman" pitchFamily="18" charset="0"/>
                <a:cs typeface="Times New Roman" pitchFamily="18" charset="0"/>
              </a:rPr>
              <a:t>xuất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hiện</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trong</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hoạt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động</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lưu</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trữ</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của</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quá</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trình</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xử</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lí</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thông</a:t>
            </a:r>
            <a:r>
              <a:rPr lang="en-US" sz="3200" dirty="0">
                <a:solidFill>
                  <a:srgbClr val="002060"/>
                </a:solidFill>
                <a:latin typeface="Times New Roman" pitchFamily="18" charset="0"/>
                <a:ea typeface="Times New Roman" pitchFamily="18" charset="0"/>
                <a:cs typeface="Times New Roman" pitchFamily="18" charset="0"/>
              </a:rPr>
              <a:t> tin. </a:t>
            </a:r>
          </a:p>
          <a:p>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Bộ</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nhớ</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ngoài</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là</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vật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mang</a:t>
            </a:r>
            <a:r>
              <a:rPr lang="en-US" sz="3200" dirty="0">
                <a:solidFill>
                  <a:srgbClr val="002060"/>
                </a:solidFill>
                <a:latin typeface="Times New Roman" pitchFamily="18" charset="0"/>
                <a:ea typeface="Times New Roman" pitchFamily="18" charset="0"/>
                <a:cs typeface="Times New Roman" pitchFamily="18" charset="0"/>
              </a:rPr>
              <a:t> tin</a:t>
            </a:r>
          </a:p>
        </p:txBody>
      </p:sp>
    </p:spTree>
    <p:extLst>
      <p:ext uri="{BB962C8B-B14F-4D97-AF65-F5344CB8AC3E}">
        <p14:creationId xmlns:p14="http://schemas.microsoft.com/office/powerpoint/2010/main" val="1643345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7"/>
                                        </p:tgtEl>
                                        <p:attrNameLst>
                                          <p:attrName>style.visibility</p:attrName>
                                        </p:attrNameLst>
                                      </p:cBhvr>
                                      <p:to>
                                        <p:strVal val="visible"/>
                                      </p:to>
                                    </p:set>
                                    <p:anim calcmode="lin" valueType="num">
                                      <p:cBhvr additive="base">
                                        <p:cTn id="13" dur="500" fill="hold"/>
                                        <p:tgtEl>
                                          <p:spTgt spid="45057"/>
                                        </p:tgtEl>
                                        <p:attrNameLst>
                                          <p:attrName>ppt_x</p:attrName>
                                        </p:attrNameLst>
                                      </p:cBhvr>
                                      <p:tavLst>
                                        <p:tav tm="0">
                                          <p:val>
                                            <p:strVal val="#ppt_x"/>
                                          </p:val>
                                        </p:tav>
                                        <p:tav tm="100000">
                                          <p:val>
                                            <p:strVal val="#ppt_x"/>
                                          </p:val>
                                        </p:tav>
                                      </p:tavLst>
                                    </p:anim>
                                    <p:anim calcmode="lin" valueType="num">
                                      <p:cBhvr additive="base">
                                        <p:cTn id="14" dur="500" fill="hold"/>
                                        <p:tgtEl>
                                          <p:spTgt spid="45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50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WordArt 25"/>
          <p:cNvSpPr>
            <a:spLocks noChangeArrowheads="1" noChangeShapeType="1" noTextEdit="1"/>
          </p:cNvSpPr>
          <p:nvPr/>
        </p:nvSpPr>
        <p:spPr bwMode="auto">
          <a:xfrm>
            <a:off x="1371600" y="152400"/>
            <a:ext cx="64770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LUYỆN TẬP</a:t>
            </a:r>
          </a:p>
        </p:txBody>
      </p:sp>
      <p:sp>
        <p:nvSpPr>
          <p:cNvPr id="14" name="Rectangle 13"/>
          <p:cNvSpPr/>
          <p:nvPr/>
        </p:nvSpPr>
        <p:spPr>
          <a:xfrm>
            <a:off x="304800" y="1044003"/>
            <a:ext cx="8610600" cy="1077218"/>
          </a:xfrm>
          <a:prstGeom prst="rect">
            <a:avLst/>
          </a:prstGeom>
        </p:spPr>
        <p:txBody>
          <a:bodyPr wrap="square">
            <a:spAutoFit/>
          </a:bodyPr>
          <a:lstStyle/>
          <a:p>
            <a:r>
              <a:rPr lang="en-US" sz="3200" b="1" u="sng" dirty="0" err="1">
                <a:solidFill>
                  <a:srgbClr val="002060"/>
                </a:solidFill>
                <a:latin typeface="Times New Roman" pitchFamily="18" charset="0"/>
                <a:ea typeface="Times New Roman" pitchFamily="18" charset="0"/>
                <a:cs typeface="Times New Roman" pitchFamily="18" charset="0"/>
              </a:rPr>
              <a:t>Câu</a:t>
            </a:r>
            <a:r>
              <a:rPr lang="en-US" sz="3200" b="1" u="sng" dirty="0">
                <a:solidFill>
                  <a:srgbClr val="002060"/>
                </a:solidFill>
                <a:latin typeface="Times New Roman" pitchFamily="18" charset="0"/>
                <a:ea typeface="Times New Roman" pitchFamily="18" charset="0"/>
                <a:cs typeface="Times New Roman" pitchFamily="18" charset="0"/>
              </a:rPr>
              <a:t> 2</a:t>
            </a:r>
            <a:r>
              <a:rPr lang="en-US" sz="3200"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Phân</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loại</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những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công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việc</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theo</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hoạt</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động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xử</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lí</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thông</a:t>
            </a:r>
            <a:r>
              <a:rPr lang="en-US" sz="3200" b="1" dirty="0">
                <a:solidFill>
                  <a:srgbClr val="002060"/>
                </a:solidFill>
                <a:latin typeface="Times New Roman" pitchFamily="18" charset="0"/>
                <a:ea typeface="Times New Roman" pitchFamily="18" charset="0"/>
                <a:cs typeface="Times New Roman" pitchFamily="18" charset="0"/>
              </a:rPr>
              <a:t> tin.</a:t>
            </a:r>
          </a:p>
        </p:txBody>
      </p:sp>
      <p:sp>
        <p:nvSpPr>
          <p:cNvPr id="15" name="Rectangle 14"/>
          <p:cNvSpPr/>
          <p:nvPr/>
        </p:nvSpPr>
        <p:spPr>
          <a:xfrm>
            <a:off x="275771" y="2197417"/>
            <a:ext cx="4601029" cy="4001095"/>
          </a:xfrm>
          <a:prstGeom prst="rect">
            <a:avLst/>
          </a:prstGeom>
        </p:spPr>
        <p:txBody>
          <a:bodyPr wrap="square">
            <a:spAutoFit/>
          </a:bodyPr>
          <a:lstStyle/>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chiếc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tàu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biển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Ghi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chép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sự</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xuôi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Thuyết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lớp</a:t>
            </a:r>
            <a:r>
              <a:rPr lang="en-US" sz="2800" dirty="0">
                <a:solidFill>
                  <a:srgbClr val="002060"/>
                </a:solidFill>
                <a:latin typeface="Times New Roman" pitchFamily="18" charset="0"/>
                <a:cs typeface="Times New Roman" pitchFamily="18" charset="0"/>
              </a:rPr>
              <a:t>.</a:t>
            </a:r>
            <a:endParaRPr lang="vi-VN" sz="2800" dirty="0">
              <a:solidFill>
                <a:srgbClr val="002060"/>
              </a:solidFill>
              <a:latin typeface="Times New Roman" pitchFamily="18" charset="0"/>
              <a:cs typeface="Times New Roman" pitchFamily="18" charset="0"/>
            </a:endParaRPr>
          </a:p>
        </p:txBody>
      </p:sp>
      <p:sp>
        <p:nvSpPr>
          <p:cNvPr id="19" name="Rectangle 18"/>
          <p:cNvSpPr/>
          <p:nvPr/>
        </p:nvSpPr>
        <p:spPr>
          <a:xfrm>
            <a:off x="6324600" y="2197417"/>
            <a:ext cx="2438401" cy="4001095"/>
          </a:xfrm>
          <a:prstGeom prst="rect">
            <a:avLst/>
          </a:prstGeom>
        </p:spPr>
        <p:txBody>
          <a:bodyPr wrap="square">
            <a:spAutoFit/>
          </a:bodyPr>
          <a:lstStyle/>
          <a:p>
            <a:pPr marL="514350" indent="-514350">
              <a:spcBef>
                <a:spcPts val="1200"/>
              </a:spcBef>
              <a:buFont typeface="+mj-lt"/>
              <a:buAutoNum type="arabicPeriod"/>
            </a:pPr>
            <a:r>
              <a:rPr lang="en-US" sz="2800" dirty="0">
                <a:solidFill>
                  <a:srgbClr val="002060"/>
                </a:solidFill>
                <a:latin typeface="Times New Roman" pitchFamily="18" charset="0"/>
                <a:cs typeface="Times New Roman" pitchFamily="18" charset="0"/>
              </a:rPr>
              <a:t>Thu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Truyền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Lưu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trữ</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Xử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lý</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endParaRPr lang="vi-VN" sz="2800" i="1" dirty="0">
              <a:solidFill>
                <a:srgbClr val="002060"/>
              </a:solidFill>
              <a:latin typeface="Times New Roman" pitchFamily="18" charset="0"/>
              <a:ea typeface="Times New Roman" panose="02020603050405020304" pitchFamily="18" charset="0"/>
              <a:cs typeface="Times New Roman" pitchFamily="18" charset="0"/>
            </a:endParaRPr>
          </a:p>
        </p:txBody>
      </p:sp>
      <p:cxnSp>
        <p:nvCxnSpPr>
          <p:cNvPr id="4" name="Straight Connector 3"/>
          <p:cNvCxnSpPr/>
          <p:nvPr/>
        </p:nvCxnSpPr>
        <p:spPr>
          <a:xfrm>
            <a:off x="4876800" y="2590800"/>
            <a:ext cx="1440543" cy="762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69543" y="3505200"/>
            <a:ext cx="1447800" cy="9144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69543" y="4572000"/>
            <a:ext cx="1447800" cy="9144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898571" y="3505200"/>
            <a:ext cx="1447800" cy="213360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511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720138"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1676400"/>
            <a:ext cx="304800" cy="584775"/>
          </a:xfrm>
          <a:prstGeom prst="rect">
            <a:avLst/>
          </a:prstGeom>
          <a:solidFill>
            <a:schemeClr val="bg1"/>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a:t>
            </a:r>
          </a:p>
        </p:txBody>
      </p:sp>
      <p:sp>
        <p:nvSpPr>
          <p:cNvPr id="5" name="WordArt 25"/>
          <p:cNvSpPr>
            <a:spLocks noChangeArrowheads="1" noChangeShapeType="1" noTextEdit="1"/>
          </p:cNvSpPr>
          <p:nvPr/>
        </p:nvSpPr>
        <p:spPr bwMode="auto">
          <a:xfrm>
            <a:off x="1426369" y="491835"/>
            <a:ext cx="63246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VẬN DỤNG </a:t>
            </a:r>
          </a:p>
        </p:txBody>
      </p:sp>
    </p:spTree>
    <p:extLst>
      <p:ext uri="{BB962C8B-B14F-4D97-AF65-F5344CB8AC3E}">
        <p14:creationId xmlns:p14="http://schemas.microsoft.com/office/powerpoint/2010/main" val="311232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17437" y="457199"/>
            <a:ext cx="4406106" cy="2810963"/>
            <a:chOff x="4082385" y="2962946"/>
            <a:chExt cx="4651587" cy="1627521"/>
          </a:xfrm>
        </p:grpSpPr>
        <p:sp>
          <p:nvSpPr>
            <p:cNvPr id="14" name="Cloud Callout 13"/>
            <p:cNvSpPr/>
            <p:nvPr/>
          </p:nvSpPr>
          <p:spPr>
            <a:xfrm>
              <a:off x="4082385" y="2962946"/>
              <a:ext cx="4651587" cy="1627521"/>
            </a:xfrm>
            <a:prstGeom prst="wedgeRoundRectCallout">
              <a:avLst>
                <a:gd name="adj1" fmla="val 45050"/>
                <a:gd name="adj2" fmla="val 80572"/>
                <a:gd name="adj3" fmla="val 16667"/>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082385" y="3007065"/>
              <a:ext cx="4651587" cy="1362806"/>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Cầu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thủ</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phải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thực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hoạt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động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thực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phạt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đền</a:t>
              </a:r>
              <a:r>
                <a:rPr lang="en-US" sz="3200" dirty="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gr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123543" y="2523038"/>
            <a:ext cx="3461657" cy="3276600"/>
          </a:xfrm>
          <a:prstGeom prst="rect">
            <a:avLst/>
          </a:prstGeom>
          <a:noFill/>
          <a:ln>
            <a:noFill/>
          </a:ln>
        </p:spPr>
      </p:pic>
      <p:grpSp>
        <p:nvGrpSpPr>
          <p:cNvPr id="9" name="Group 8"/>
          <p:cNvGrpSpPr/>
          <p:nvPr/>
        </p:nvGrpSpPr>
        <p:grpSpPr>
          <a:xfrm>
            <a:off x="5857072" y="762000"/>
            <a:ext cx="1994598" cy="1517301"/>
            <a:chOff x="366766" y="2210636"/>
            <a:chExt cx="1994598" cy="1517301"/>
          </a:xfrm>
        </p:grpSpPr>
        <p:sp>
          <p:nvSpPr>
            <p:cNvPr id="10" name="16-Point Star 9"/>
            <p:cNvSpPr/>
            <p:nvPr/>
          </p:nvSpPr>
          <p:spPr>
            <a:xfrm>
              <a:off x="366766" y="2210636"/>
              <a:ext cx="1994598" cy="1517301"/>
            </a:xfrm>
            <a:prstGeom prst="star16">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72528" y="2210636"/>
              <a:ext cx="1383074" cy="1446550"/>
            </a:xfrm>
            <a:prstGeom prst="rect">
              <a:avLst/>
            </a:prstGeom>
            <a:noFill/>
            <a:scene3d>
              <a:camera prst="perspectiveContrastingRightFacing"/>
              <a:lightRig rig="threePt" dir="t"/>
            </a:scene3d>
          </p:spPr>
          <p:txBody>
            <a:bodyPr wrap="square" lIns="91440" tIns="45720" rIns="91440" bIns="45720">
              <a:spAutoFit/>
            </a:bodyPr>
            <a:lstStyle/>
            <a:p>
              <a:pPr algn="ctr"/>
              <a:r>
                <a:rPr lang="en-US" sz="8800" b="1" cap="none" spc="0" dirty="0">
                  <a:ln w="12700">
                    <a:solidFill>
                      <a:schemeClr val="tx2">
                        <a:lumMod val="75000"/>
                      </a:schemeClr>
                    </a:solidFill>
                    <a:prstDash val="solid"/>
                  </a:ln>
                  <a:solidFill>
                    <a:srgbClr val="DD6236"/>
                  </a:solidFill>
                  <a:effectLst>
                    <a:outerShdw dist="38100" dir="2640000" algn="bl" rotWithShape="0">
                      <a:schemeClr val="tx2">
                        <a:lumMod val="75000"/>
                      </a:schemeClr>
                    </a:outerShdw>
                  </a:effectLst>
                </a:rPr>
                <a:t>?</a:t>
              </a:r>
            </a:p>
          </p:txBody>
        </p:sp>
      </p:grpSp>
    </p:spTree>
    <p:extLst>
      <p:ext uri="{BB962C8B-B14F-4D97-AF65-F5344CB8AC3E}">
        <p14:creationId xmlns:p14="http://schemas.microsoft.com/office/powerpoint/2010/main" val="3271488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15106" y="1066800"/>
            <a:ext cx="8624094" cy="304698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cầu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thủ</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đền</a:t>
            </a:r>
            <a:r>
              <a:rPr lang="en-US" sz="3200" b="1" dirty="0">
                <a:solidFill>
                  <a:srgbClr val="002060"/>
                </a:solidFill>
                <a:latin typeface="Times New Roman" pitchFamily="18" charset="0"/>
                <a:cs typeface="Times New Roman" pitchFamily="18" charset="0"/>
              </a:rPr>
              <a:t>:</a:t>
            </a:r>
          </a:p>
          <a:p>
            <a:pPr marL="457200" indent="-457200">
              <a:buFont typeface="Wingdings" pitchFamily="2" charset="2"/>
              <a:buChar char="§"/>
            </a:pPr>
            <a:r>
              <a:rPr lang="nl-NL" sz="3200" dirty="0">
                <a:solidFill>
                  <a:srgbClr val="002060"/>
                </a:solidFill>
                <a:latin typeface="Times New Roman" pitchFamily="18" charset="0"/>
                <a:cs typeface="Times New Roman" pitchFamily="18" charset="0"/>
              </a:rPr>
              <a:t>Mắt liên tục xác định vị trí của thủ môn.</a:t>
            </a:r>
          </a:p>
          <a:p>
            <a:pPr marL="457200" indent="-457200">
              <a:buFont typeface="Wingdings" pitchFamily="2" charset="2"/>
              <a:buChar char="§"/>
            </a:pPr>
            <a:r>
              <a:rPr lang="nl-NL" sz="3200" dirty="0">
                <a:solidFill>
                  <a:srgbClr val="002060"/>
                </a:solidFill>
                <a:latin typeface="Times New Roman" pitchFamily="18" charset="0"/>
                <a:cs typeface="Times New Roman" pitchFamily="18" charset="0"/>
              </a:rPr>
              <a:t>Đoán xem góc nào của khung thành là sơ hở nhất.</a:t>
            </a:r>
          </a:p>
          <a:p>
            <a:pPr marL="457200" indent="-457200">
              <a:buFont typeface="Wingdings" pitchFamily="2" charset="2"/>
              <a:buChar char="§"/>
            </a:pPr>
            <a:r>
              <a:rPr lang="nl-NL" sz="3200" dirty="0">
                <a:solidFill>
                  <a:srgbClr val="002060"/>
                </a:solidFill>
                <a:latin typeface="Times New Roman" pitchFamily="18" charset="0"/>
                <a:cs typeface="Times New Roman" pitchFamily="18" charset="0"/>
              </a:rPr>
              <a:t>Sải bước, lấy đà và sút mạnh </a:t>
            </a:r>
          </a:p>
        </p:txBody>
      </p:sp>
    </p:spTree>
    <p:extLst>
      <p:ext uri="{BB962C8B-B14F-4D97-AF65-F5344CB8AC3E}">
        <p14:creationId xmlns:p14="http://schemas.microsoft.com/office/powerpoint/2010/main" val="3431747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3779">
                                            <p:txEl>
                                              <p:pRg st="1" end="1"/>
                                            </p:txEl>
                                          </p:spTgt>
                                        </p:tgtEl>
                                        <p:attrNameLst>
                                          <p:attrName>style.visibility</p:attrName>
                                        </p:attrNameLst>
                                      </p:cBhvr>
                                      <p:to>
                                        <p:strVal val="visible"/>
                                      </p:to>
                                    </p:set>
                                    <p:anim calcmode="lin" valueType="num">
                                      <p:cBhvr additive="base">
                                        <p:cTn id="7" dur="5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9">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3779">
                                            <p:txEl>
                                              <p:pRg st="2" end="2"/>
                                            </p:txEl>
                                          </p:spTgt>
                                        </p:tgtEl>
                                        <p:attrNameLst>
                                          <p:attrName>style.visibility</p:attrName>
                                        </p:attrNameLst>
                                      </p:cBhvr>
                                      <p:to>
                                        <p:strVal val="visible"/>
                                      </p:to>
                                    </p:set>
                                    <p:anim calcmode="lin" valueType="num">
                                      <p:cBhvr additive="base">
                                        <p:cTn id="12" dur="5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3779">
                                            <p:txEl>
                                              <p:pRg st="3" end="3"/>
                                            </p:txEl>
                                          </p:spTgt>
                                        </p:tgtEl>
                                        <p:attrNameLst>
                                          <p:attrName>style.visibility</p:attrName>
                                        </p:attrNameLst>
                                      </p:cBhvr>
                                      <p:to>
                                        <p:strVal val="visible"/>
                                      </p:to>
                                    </p:set>
                                    <p:anim calcmode="lin" valueType="num">
                                      <p:cBhvr additive="base">
                                        <p:cTn id="17" dur="5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auto">
          <a:xfrm>
            <a:off x="838200" y="2514600"/>
            <a:ext cx="7543800" cy="1905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XỬ LÍ THÔNG TIN </a:t>
            </a:r>
          </a:p>
        </p:txBody>
      </p:sp>
      <p:sp>
        <p:nvSpPr>
          <p:cNvPr id="69635" name="WordArt 3"/>
          <p:cNvSpPr>
            <a:spLocks noChangeArrowheads="1" noChangeShapeType="1" noTextEdit="1"/>
          </p:cNvSpPr>
          <p:nvPr/>
        </p:nvSpPr>
        <p:spPr bwMode="auto">
          <a:xfrm>
            <a:off x="381000" y="1295400"/>
            <a:ext cx="2590800" cy="628650"/>
          </a:xfrm>
          <a:prstGeom prst="rect">
            <a:avLst/>
          </a:prstGeom>
        </p:spPr>
        <p:txBody>
          <a:bodyPr wrap="none" fromWordArt="1">
            <a:prstTxWarp prst="textPlain">
              <a:avLst>
                <a:gd name="adj" fmla="val 50000"/>
              </a:avLst>
            </a:prstTxWarp>
          </a:bodyPr>
          <a:lstStyle/>
          <a:p>
            <a:pPr algn="ctr"/>
            <a:r>
              <a:rPr lang="en-US" sz="3600" b="1" kern="10" dirty="0">
                <a:ln w="19050">
                  <a:solidFill>
                    <a:schemeClr val="bg1"/>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BÀI 2:</a:t>
            </a:r>
          </a:p>
        </p:txBody>
      </p:sp>
      <p:sp>
        <p:nvSpPr>
          <p:cNvPr id="69636" name="Line 4"/>
          <p:cNvSpPr>
            <a:spLocks noChangeShapeType="1"/>
          </p:cNvSpPr>
          <p:nvPr/>
        </p:nvSpPr>
        <p:spPr bwMode="auto">
          <a:xfrm>
            <a:off x="381000" y="1981200"/>
            <a:ext cx="2590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97695840"/>
      </p:ext>
    </p:extLst>
  </p:cSld>
  <p:clrMapOvr>
    <a:masterClrMapping/>
  </p:clrMapOvr>
  <p:transition spd="med">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4506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grpSp>
        <p:nvGrpSpPr>
          <p:cNvPr id="9" name="Group 8"/>
          <p:cNvGrpSpPr/>
          <p:nvPr/>
        </p:nvGrpSpPr>
        <p:grpSpPr>
          <a:xfrm>
            <a:off x="2819400" y="3256277"/>
            <a:ext cx="4392613" cy="2819400"/>
            <a:chOff x="4082384" y="3089151"/>
            <a:chExt cx="4651587" cy="2066255"/>
          </a:xfrm>
        </p:grpSpPr>
        <p:sp>
          <p:nvSpPr>
            <p:cNvPr id="10" name="Cloud Callout 9"/>
            <p:cNvSpPr/>
            <p:nvPr/>
          </p:nvSpPr>
          <p:spPr>
            <a:xfrm>
              <a:off x="4082384" y="3089151"/>
              <a:ext cx="4651587" cy="2066255"/>
            </a:xfrm>
            <a:prstGeom prst="cloudCallout">
              <a:avLst>
                <a:gd name="adj1" fmla="val 37071"/>
                <a:gd name="adj2" fmla="val 27067"/>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4356877" y="3336463"/>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a:solidFill>
                    <a:schemeClr val="tx1"/>
                  </a:solidFill>
                  <a:latin typeface="Times New Roman" pitchFamily="18" charset="0"/>
                  <a:cs typeface="Times New Roman" pitchFamily="18" charset="0"/>
                </a:rPr>
                <a:t>Câu</a:t>
              </a:r>
              <a:r>
                <a:rPr lang="en-US" sz="3200" b="1" u="sng" dirty="0">
                  <a:solidFill>
                    <a:schemeClr val="tx1"/>
                  </a:solidFill>
                  <a:latin typeface="Times New Roman" pitchFamily="18" charset="0"/>
                  <a:cs typeface="Times New Roman" pitchFamily="18" charset="0"/>
                </a:rPr>
                <a:t> </a:t>
              </a:r>
              <a:r>
                <a:rPr lang="en-US" sz="3200" b="1" u="sng" dirty="0" err="1">
                  <a:solidFill>
                    <a:schemeClr val="tx1"/>
                  </a:solidFill>
                  <a:latin typeface="Times New Roman" pitchFamily="18" charset="0"/>
                  <a:cs typeface="Times New Roman" pitchFamily="18" charset="0"/>
                </a:rPr>
                <a:t>hỏi</a:t>
              </a:r>
              <a:r>
                <a:rPr lang="en-US" sz="3200" b="1" u="sng" dirty="0">
                  <a:solidFill>
                    <a:schemeClr val="tx1"/>
                  </a:solidFill>
                  <a:latin typeface="Times New Roman" pitchFamily="18" charset="0"/>
                  <a:cs typeface="Times New Roman" pitchFamily="18" charset="0"/>
                </a:rPr>
                <a:t> 1</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p>
            <a:p>
              <a:pPr algn="ct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cầu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thủ</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nhận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từ</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quan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grpSp>
      <p:sp>
        <p:nvSpPr>
          <p:cNvPr id="13" name="Text Box 3"/>
          <p:cNvSpPr txBox="1">
            <a:spLocks noChangeArrowheads="1"/>
          </p:cNvSpPr>
          <p:nvPr/>
        </p:nvSpPr>
        <p:spPr bwMode="auto">
          <a:xfrm>
            <a:off x="381000" y="1676400"/>
            <a:ext cx="8382000" cy="107721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Mắt theo dõi thủ môn đối phương và vị trí quả bóng</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79646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81000" y="1676400"/>
            <a:ext cx="8382000" cy="107721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Thông tin về vị trí và động tác của thủ môn đối phương, vị trí quả bóng</a:t>
            </a:r>
            <a:endParaRPr lang="en-US" sz="3200" dirty="0">
              <a:solidFill>
                <a:srgbClr val="002060"/>
              </a:solidFill>
              <a:latin typeface="Times New Roman" pitchFamily="18" charset="0"/>
              <a:cs typeface="Times New Roman" pitchFamily="18" charset="0"/>
            </a:endParaRPr>
          </a:p>
        </p:txBody>
      </p:sp>
      <p:grpSp>
        <p:nvGrpSpPr>
          <p:cNvPr id="12" name="Group 11"/>
          <p:cNvGrpSpPr/>
          <p:nvPr/>
        </p:nvGrpSpPr>
        <p:grpSpPr>
          <a:xfrm>
            <a:off x="2788789" y="3256277"/>
            <a:ext cx="4392613" cy="2819400"/>
            <a:chOff x="4082384" y="3089151"/>
            <a:chExt cx="4651587" cy="2066255"/>
          </a:xfrm>
        </p:grpSpPr>
        <p:sp>
          <p:nvSpPr>
            <p:cNvPr id="14" name="Cloud Callout 13"/>
            <p:cNvSpPr/>
            <p:nvPr/>
          </p:nvSpPr>
          <p:spPr>
            <a:xfrm>
              <a:off x="4082384" y="3089151"/>
              <a:ext cx="4651587" cy="2066255"/>
            </a:xfrm>
            <a:prstGeom prst="cloudCallout">
              <a:avLst>
                <a:gd name="adj1" fmla="val 49957"/>
                <a:gd name="adj2" fmla="val 16771"/>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437570" y="3280619"/>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a:solidFill>
                    <a:schemeClr val="tx1"/>
                  </a:solidFill>
                  <a:latin typeface="Times New Roman" pitchFamily="18" charset="0"/>
                  <a:cs typeface="Times New Roman" pitchFamily="18" charset="0"/>
                </a:rPr>
                <a:t>Câu</a:t>
              </a:r>
              <a:r>
                <a:rPr lang="en-US" sz="3200" b="1" u="sng" dirty="0">
                  <a:solidFill>
                    <a:schemeClr val="tx1"/>
                  </a:solidFill>
                  <a:latin typeface="Times New Roman" pitchFamily="18" charset="0"/>
                  <a:cs typeface="Times New Roman" pitchFamily="18" charset="0"/>
                </a:rPr>
                <a:t> </a:t>
              </a:r>
              <a:r>
                <a:rPr lang="en-US" sz="3200" b="1" u="sng" dirty="0" err="1">
                  <a:solidFill>
                    <a:schemeClr val="tx1"/>
                  </a:solidFill>
                  <a:latin typeface="Times New Roman" pitchFamily="18" charset="0"/>
                  <a:cs typeface="Times New Roman" pitchFamily="18" charset="0"/>
                </a:rPr>
                <a:t>hỏi</a:t>
              </a:r>
              <a:r>
                <a:rPr lang="en-US" sz="3200" b="1" u="sng" dirty="0">
                  <a:solidFill>
                    <a:schemeClr val="tx1"/>
                  </a:solidFill>
                  <a:latin typeface="Times New Roman" pitchFamily="18" charset="0"/>
                  <a:cs typeface="Times New Roman" pitchFamily="18" charset="0"/>
                </a:rPr>
                <a:t> 2</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cầu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thủ</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nhớ</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dụng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phạt</a:t>
              </a:r>
              <a:r>
                <a:rPr lang="en-US" sz="3200" dirty="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684894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81000" y="1676400"/>
            <a:ext cx="8382000" cy="2062103"/>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Bộ não dùng kinh nghiệm để xử lí thông tin về vị trí của thủ môn thành điểm sơ hở khi bảo vệ khung thành, từ đó chuyển thành thông tin điều khiển đôi chân của cầu thủ.</a:t>
            </a:r>
            <a:endParaRPr lang="en-US" sz="3200" dirty="0">
              <a:solidFill>
                <a:srgbClr val="002060"/>
              </a:solidFill>
              <a:latin typeface="Times New Roman" pitchFamily="18" charset="0"/>
              <a:cs typeface="Times New Roman" pitchFamily="18" charset="0"/>
            </a:endParaRPr>
          </a:p>
        </p:txBody>
      </p:sp>
      <p:grpSp>
        <p:nvGrpSpPr>
          <p:cNvPr id="12" name="Group 11"/>
          <p:cNvGrpSpPr/>
          <p:nvPr/>
        </p:nvGrpSpPr>
        <p:grpSpPr>
          <a:xfrm>
            <a:off x="2788789" y="3856800"/>
            <a:ext cx="4392613" cy="2315400"/>
            <a:chOff x="4082384" y="3529256"/>
            <a:chExt cx="4651587" cy="1696888"/>
          </a:xfrm>
        </p:grpSpPr>
        <p:sp>
          <p:nvSpPr>
            <p:cNvPr id="14" name="Cloud Callout 13"/>
            <p:cNvSpPr/>
            <p:nvPr/>
          </p:nvSpPr>
          <p:spPr>
            <a:xfrm>
              <a:off x="4082384" y="3529256"/>
              <a:ext cx="4651587" cy="1626150"/>
            </a:xfrm>
            <a:prstGeom prst="cloudCallout">
              <a:avLst>
                <a:gd name="adj1" fmla="val 33106"/>
                <a:gd name="adj2" fmla="val 32293"/>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267906" y="3615686"/>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a:solidFill>
                    <a:schemeClr val="tx1"/>
                  </a:solidFill>
                  <a:latin typeface="Times New Roman" pitchFamily="18" charset="0"/>
                  <a:cs typeface="Times New Roman" pitchFamily="18" charset="0"/>
                </a:rPr>
                <a:t>Câu</a:t>
              </a:r>
              <a:r>
                <a:rPr lang="en-US" sz="3200" b="1" u="sng" dirty="0">
                  <a:solidFill>
                    <a:schemeClr val="tx1"/>
                  </a:solidFill>
                  <a:latin typeface="Times New Roman" pitchFamily="18" charset="0"/>
                  <a:cs typeface="Times New Roman" pitchFamily="18" charset="0"/>
                </a:rPr>
                <a:t> </a:t>
              </a:r>
              <a:r>
                <a:rPr lang="en-US" sz="3200" b="1" u="sng" dirty="0" err="1">
                  <a:solidFill>
                    <a:schemeClr val="tx1"/>
                  </a:solidFill>
                  <a:latin typeface="Times New Roman" pitchFamily="18" charset="0"/>
                  <a:cs typeface="Times New Roman" pitchFamily="18" charset="0"/>
                </a:rPr>
                <a:t>hỏi</a:t>
              </a:r>
              <a:r>
                <a:rPr lang="en-US" sz="3200" b="1" u="sng" dirty="0">
                  <a:solidFill>
                    <a:schemeClr val="tx1"/>
                  </a:solidFill>
                  <a:latin typeface="Times New Roman" pitchFamily="18" charset="0"/>
                  <a:cs typeface="Times New Roman" pitchFamily="18" charset="0"/>
                </a:rPr>
                <a:t> 3</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br>
                <a:rPr lang="en-US" sz="3200" dirty="0">
                  <a:solidFill>
                    <a:schemeClr val="tx1"/>
                  </a:solidFill>
                  <a:latin typeface="Times New Roman" pitchFamily="18" charset="0"/>
                  <a:cs typeface="Times New Roman" pitchFamily="18" charset="0"/>
                </a:rPr>
              </a:br>
              <a:r>
                <a:rPr lang="en-US" sz="3200" dirty="0" err="1">
                  <a:solidFill>
                    <a:schemeClr val="tx1"/>
                  </a:solidFill>
                  <a:latin typeface="Times New Roman" pitchFamily="18" charset="0"/>
                  <a:cs typeface="Times New Roman" pitchFamily="18" charset="0"/>
                </a:rPr>
                <a:t>biến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đổi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nhận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thành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2091746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81000" y="1676400"/>
            <a:ext cx="8382000" cy="2062103"/>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Bộ não chuyển thông tin điều khiển đến hệ thống cơ bắp, thành những thao tác vận động toàn thân, đặc biệt là sự di chuyển của đôi chân, thực hiện cú sút phạt với hiệu quả cao nhất.</a:t>
            </a:r>
            <a:endParaRPr lang="en-US" sz="3200" dirty="0">
              <a:solidFill>
                <a:srgbClr val="002060"/>
              </a:solidFill>
              <a:latin typeface="Times New Roman" pitchFamily="18" charset="0"/>
              <a:cs typeface="Times New Roman" pitchFamily="18" charset="0"/>
            </a:endParaRPr>
          </a:p>
        </p:txBody>
      </p:sp>
      <p:grpSp>
        <p:nvGrpSpPr>
          <p:cNvPr id="12" name="Group 11"/>
          <p:cNvGrpSpPr/>
          <p:nvPr/>
        </p:nvGrpSpPr>
        <p:grpSpPr>
          <a:xfrm>
            <a:off x="2788789" y="3856800"/>
            <a:ext cx="4392613" cy="2467800"/>
            <a:chOff x="4082384" y="3529256"/>
            <a:chExt cx="4651587" cy="1626150"/>
          </a:xfrm>
        </p:grpSpPr>
        <p:sp>
          <p:nvSpPr>
            <p:cNvPr id="14" name="Cloud Callout 13"/>
            <p:cNvSpPr/>
            <p:nvPr/>
          </p:nvSpPr>
          <p:spPr>
            <a:xfrm>
              <a:off x="4082384" y="3529256"/>
              <a:ext cx="4651587" cy="1626150"/>
            </a:xfrm>
            <a:prstGeom prst="cloudCallout">
              <a:avLst>
                <a:gd name="adj1" fmla="val 54583"/>
                <a:gd name="adj2" fmla="val 25973"/>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267906" y="3529256"/>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a:solidFill>
                    <a:schemeClr val="tx1"/>
                  </a:solidFill>
                  <a:latin typeface="Times New Roman" pitchFamily="18" charset="0"/>
                  <a:cs typeface="Times New Roman" pitchFamily="18" charset="0"/>
                </a:rPr>
                <a:t>Câu</a:t>
              </a:r>
              <a:r>
                <a:rPr lang="en-US" sz="3200" b="1" u="sng" dirty="0">
                  <a:solidFill>
                    <a:schemeClr val="tx1"/>
                  </a:solidFill>
                  <a:latin typeface="Times New Roman" pitchFamily="18" charset="0"/>
                  <a:cs typeface="Times New Roman" pitchFamily="18" charset="0"/>
                </a:rPr>
                <a:t> </a:t>
              </a:r>
              <a:r>
                <a:rPr lang="en-US" sz="3200" b="1" u="sng" dirty="0" err="1">
                  <a:solidFill>
                    <a:schemeClr val="tx1"/>
                  </a:solidFill>
                  <a:latin typeface="Times New Roman" pitchFamily="18" charset="0"/>
                  <a:cs typeface="Times New Roman" pitchFamily="18" charset="0"/>
                </a:rPr>
                <a:t>hỏi</a:t>
              </a:r>
              <a:r>
                <a:rPr lang="en-US" sz="3200" b="1" u="sng" dirty="0">
                  <a:solidFill>
                    <a:schemeClr val="tx1"/>
                  </a:solidFill>
                  <a:latin typeface="Times New Roman" pitchFamily="18" charset="0"/>
                  <a:cs typeface="Times New Roman" pitchFamily="18" charset="0"/>
                </a:rPr>
                <a:t> 4</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chuyển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điều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khiển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thành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thao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cầu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thủ</a:t>
              </a:r>
              <a:r>
                <a:rPr lang="en-US" sz="3200" dirty="0">
                  <a:solidFill>
                    <a:schemeClr val="tx1"/>
                  </a:solidFill>
                  <a:latin typeface="Times New Roman" pitchFamily="18" charset="0"/>
                  <a:cs typeface="Times New Roman" pitchFamily="18" charset="0"/>
                </a:rPr>
                <a:t>?</a:t>
              </a: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1421070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972</TotalTime>
  <Words>1387</Words>
  <Application>Microsoft Office PowerPoint</Application>
  <PresentationFormat>On-screen Show (4:3)</PresentationFormat>
  <Paragraphs>161</Paragraphs>
  <Slides>29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Franklin Gothic Book</vt:lpstr>
      <vt:lpstr>Perpetua</vt:lpstr>
      <vt:lpstr>Times New Roman</vt:lpstr>
      <vt:lpstr>Wingdings</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thuy trang</cp:lastModifiedBy>
  <cp:revision>121</cp:revision>
  <dcterms:created xsi:type="dcterms:W3CDTF">2021-07-05T09:11:44Z</dcterms:created>
  <dcterms:modified xsi:type="dcterms:W3CDTF">2023-11-17T13:32:40Z</dcterms:modified>
</cp:coreProperties>
</file>