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63" r:id="rId4"/>
    <p:sldId id="275" r:id="rId5"/>
    <p:sldId id="279" r:id="rId6"/>
    <p:sldId id="282" r:id="rId7"/>
    <p:sldId id="265" r:id="rId8"/>
    <p:sldId id="266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917"/>
    <a:srgbClr val="1C2C12"/>
    <a:srgbClr val="111B0B"/>
    <a:srgbClr val="233616"/>
    <a:srgbClr val="1D2C12"/>
    <a:srgbClr val="325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FFEC5-F2F6-7E5F-D5A8-C386DCBD9FE3}" v="12" dt="2021-12-19T01:30:5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D42D-31DF-4464-89DA-06560082BCCB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8036-5FC4-4CAC-9B77-37CF32379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1B33-0252-40C5-9444-D4F810C0B516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52F8-C420-440F-94C7-923BCF9A8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4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3A78-FF64-4CF3-AA5D-0CFD4EB7DF8C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8DDE-0363-4026-9AF6-EDCE47553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144-CF7E-4B9F-9FCC-0CC44B8E8BE6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D6FA-715B-4D7E-A3EB-6766F5F2E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BBA7-E692-4F44-9D56-6A790E4A1F32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E924-B164-4EA2-ACC1-2959C5A8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6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CC9A-2A26-4E28-A1BC-159ED0385F5B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E329-0574-4918-81F0-D832AC944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702D-7E72-4C65-B88C-01C99CA7758A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09BE-336F-4247-98BB-B78960832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1752-3D8F-495F-82E5-5E98C93332D7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D42F-EDE8-4290-BB3D-6BDF4E72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48A7-5CCD-4144-882C-92087037DFD0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718C-AC3B-44AD-93EF-49DE7D0B5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B58B-82E8-4BA6-9A31-41066825C19E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99AA-1287-4101-B361-9655D2DC0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8A4A-FA67-464E-AD50-67E75C9089EC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35BF-9EAE-4988-AE78-26C05976D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7EA8432-4A21-4184-BF29-DDA5DAFD4CAD}" type="datetimeFigureOut">
              <a:rPr lang="en-US"/>
              <a:pPr>
                <a:defRPr/>
              </a:pPr>
              <a:t>17-11-2023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93B7F9B-0CFB-48CC-A4CC-CA394C691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914400" y="1349375"/>
            <a:ext cx="10363200" cy="14700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2. MẠNG MÁY TÍNH VÀ INTERNET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MẠNG MÁY TÍNH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9" y="3112030"/>
            <a:ext cx="58134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8699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50" y="1149350"/>
            <a:ext cx="6894513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012825"/>
            <a:ext cx="50895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1350" y="1897063"/>
            <a:ext cx="487363" cy="487362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41350" y="2646363"/>
            <a:ext cx="487363" cy="487362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58813" y="4603750"/>
            <a:ext cx="487362" cy="485775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58813" y="4981575"/>
            <a:ext cx="487362" cy="487363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8699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38138" y="995363"/>
            <a:ext cx="11501437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563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TH1: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Phòng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thư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viện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trường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5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cần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thế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nhiêu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cách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ví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dụ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như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Hình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2.3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sgk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38"/>
              </a:spcAft>
            </a:pP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cách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khác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chúng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38"/>
              </a:spcAft>
            </a:pP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 </a:t>
            </a:r>
          </a:p>
          <a:p>
            <a:pPr algn="just">
              <a:spcAft>
                <a:spcPts val="38"/>
              </a:spcAft>
            </a:pPr>
            <a:endParaRPr lang="en-US" sz="250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just">
              <a:spcAft>
                <a:spcPts val="38"/>
              </a:spcAft>
            </a:pPr>
            <a:endParaRPr lang="en-US" sz="250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TH2: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Internet. Theo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539750" y="80327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419225" y="2886075"/>
          <a:ext cx="42767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561905" imgH="752381" progId="Paint.Picture">
                  <p:embed/>
                </p:oleObj>
              </mc:Choice>
              <mc:Fallback>
                <p:oleObj name="Bitmap Image" r:id="rId2" imgW="3561905" imgH="752381" progId="Paint.Picture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886075"/>
                        <a:ext cx="42767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7304088" y="467042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083425" y="2886075"/>
          <a:ext cx="27098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228571" imgH="1181265" progId="Paint.Picture">
                  <p:embed/>
                </p:oleObj>
              </mc:Choice>
              <mc:Fallback>
                <p:oleObj name="Bitmap Image" r:id="rId4" imgW="3228571" imgH="1181265" progId="Paint.Picture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2886075"/>
                        <a:ext cx="27098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6274" y="5416256"/>
            <a:ext cx="11366695" cy="163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modem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222250"/>
            <a:ext cx="17970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998538" y="368300"/>
            <a:ext cx="468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Mạng máy tính là gì?</a:t>
            </a:r>
            <a:endParaRPr 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>
              <a:solidFill>
                <a:srgbClr val="7030A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96644"/>
              </p:ext>
            </p:extLst>
          </p:nvPr>
        </p:nvGraphicFramePr>
        <p:xfrm>
          <a:off x="260350" y="1168400"/>
          <a:ext cx="11731625" cy="535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012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1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626">
                <a:tc>
                  <a:txBody>
                    <a:bodyPr/>
                    <a:lstStyle/>
                    <a:p>
                      <a:pPr lvl="1" algn="just"/>
                      <a:r>
                        <a:rPr lang="en-US" sz="2300" b="1" i="1" u="sng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b="1" i="1" u="sng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lvl="1" algn="just"/>
                      <a:endParaRPr lang="en-US" sz="2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en-US" sz="2300" b="1" i="1" u="sng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b="1" i="1" u="sng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lvl="1" algn="just"/>
                      <a:endParaRPr lang="en-US" sz="2300" u="sng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endParaRPr lang="en-US" sz="23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en-US" sz="2300" b="1" i="1" u="sng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b="1" i="1" u="sng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lvl="1" algn="just"/>
                      <a:endParaRPr lang="en-US" sz="2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b="0" i="0" u="sng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fr-FR" sz="2300" b="1" i="1" u="sng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fr-FR" sz="2300" b="1" i="1" u="sng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4.</a:t>
                      </a:r>
                      <a:r>
                        <a:rPr lang="fr-FR" sz="2300" i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fr-FR" sz="230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?</a:t>
                      </a:r>
                      <a:endParaRPr lang="en-US" sz="2300" u="sng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0350" y="2318769"/>
            <a:ext cx="117300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Hai hay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1138" y="3667501"/>
            <a:ext cx="11730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1138" y="4745681"/>
            <a:ext cx="118284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     con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1138" y="6113445"/>
            <a:ext cx="11730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qua mail ;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5943" y="1477370"/>
            <a:ext cx="7578725" cy="3023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spcBef>
                <a:spcPts val="2700"/>
              </a:spcBef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Hai hay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27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65125" y="658813"/>
            <a:ext cx="5018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68" y="979058"/>
            <a:ext cx="39719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0" y="1600200"/>
            <a:ext cx="6794500" cy="4525963"/>
          </a:xfrm>
          <a:noFill/>
        </p:spPr>
      </p:pic>
      <p:sp>
        <p:nvSpPr>
          <p:cNvPr id="5" name="Cloud Callout 4"/>
          <p:cNvSpPr/>
          <p:nvPr/>
        </p:nvSpPr>
        <p:spPr bwMode="auto">
          <a:xfrm flipH="1">
            <a:off x="274638" y="1531938"/>
            <a:ext cx="7107237" cy="3419475"/>
          </a:xfrm>
          <a:prstGeom prst="cloudCallout">
            <a:avLst>
              <a:gd name="adj1" fmla="val 18229"/>
              <a:gd name="adj2" fmla="val 54885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0"/>
            <a:ext cx="4281487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96913" y="115888"/>
            <a:ext cx="7332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19" y="872860"/>
            <a:ext cx="8993967" cy="5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90520" y="1787857"/>
            <a:ext cx="3618208" cy="2374710"/>
          </a:xfrm>
          <a:prstGeom prst="cloudCallout">
            <a:avLst>
              <a:gd name="adj1" fmla="val -56472"/>
              <a:gd name="adj2" fmla="val 11364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7415" y="1009934"/>
            <a:ext cx="2015829" cy="5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27594" y="1037229"/>
            <a:ext cx="2015829" cy="5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56726" y="1313858"/>
            <a:ext cx="1656419" cy="5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3220" y="3910083"/>
            <a:ext cx="2129925" cy="5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4907" y="4965160"/>
            <a:ext cx="1433480" cy="732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35033" y="5909481"/>
            <a:ext cx="1656419" cy="5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925" y="4826320"/>
            <a:ext cx="1656419" cy="5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68947" y="3071480"/>
            <a:ext cx="2307101" cy="166712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18363" y="4243508"/>
            <a:ext cx="1890997" cy="21290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5729049" y="1566341"/>
            <a:ext cx="4969337" cy="2374710"/>
          </a:xfrm>
          <a:prstGeom prst="cloudCallout">
            <a:avLst>
              <a:gd name="adj1" fmla="val 49401"/>
              <a:gd name="adj2" fmla="val 1366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" grpId="0" animBg="1"/>
      <p:bldP spid="4" grpId="1" animBg="1"/>
      <p:bldP spid="6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7" grpId="0" animBg="1"/>
      <p:bldP spid="19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63549" y="114869"/>
            <a:ext cx="81754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Máy vi tính để bàn (Desktop) - BuaXu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9" y="1048188"/>
            <a:ext cx="3412415" cy="22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Laptop Acer Aspire 7 A715-42G-R4ST R5-5500U 15.6 Inch NH.QAYSV.004 | Nguyễn  K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51" y="892777"/>
            <a:ext cx="2583489" cy="25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Điện thoại iPhone 12 Mini 64GB VN/A Xanh dương - Hàng chính hã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33" y="936528"/>
            <a:ext cx="3511939" cy="23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Nơi bán Máy in laser đen trắng Canon LBP2900 (LBP-2900) - A4 giá rẻ nhất  tháng 10/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81" y="3824835"/>
            <a:ext cx="2548445" cy="22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Máy quét Plustek OpticPro A360 Plus (A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77" y="3368172"/>
            <a:ext cx="2956115" cy="29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3144" y="6324287"/>
            <a:ext cx="597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ĐẦU CUỐI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03" y="3214657"/>
            <a:ext cx="314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3027" y="3193745"/>
            <a:ext cx="314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6108" y="3229606"/>
            <a:ext cx="341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5236" y="5843649"/>
            <a:ext cx="314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6950" y="5801067"/>
            <a:ext cx="314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07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1" name="Picture 21" descr="Dây Cáp Mạng Internet Bấm Sẵn 2 Đầu Dài 10M | Shopee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45" y="3724188"/>
            <a:ext cx="2199251" cy="21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USB THU WIFI CHO MÁY TÍNH | T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06" y="3625123"/>
            <a:ext cx="2322177" cy="23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63549" y="114869"/>
            <a:ext cx="81754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144" y="6324287"/>
            <a:ext cx="597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KẾT NỐI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415" y="3200968"/>
            <a:ext cx="314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1143" y="3229606"/>
            <a:ext cx="360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(Router)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14080" y="3229606"/>
            <a:ext cx="341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(Hub)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991" y="5797733"/>
            <a:ext cx="431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(Switch)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5206" y="5788843"/>
            <a:ext cx="314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651595"/>
            <a:ext cx="2542150" cy="25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32" y="911654"/>
            <a:ext cx="2479264" cy="230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51" y="1280432"/>
            <a:ext cx="3826626" cy="1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7" name="Picture 17" descr="Switch Wifi là gì? 4 Phân Loại Thiết Bị Chuyển Mạch Switch - T2QWIF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2" y="39146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71554" y="5782668"/>
            <a:ext cx="314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4" grpId="0"/>
      <p:bldP spid="15" grpId="0"/>
      <p:bldP spid="1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63550" y="258763"/>
            <a:ext cx="6696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Các thành phần của mạng máy tính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68450"/>
              </p:ext>
            </p:extLst>
          </p:nvPr>
        </p:nvGraphicFramePr>
        <p:xfrm>
          <a:off x="296863" y="1012825"/>
          <a:ext cx="11669712" cy="503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9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2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789">
                <a:tc>
                  <a:txBody>
                    <a:bodyPr/>
                    <a:lstStyle/>
                    <a:p>
                      <a:pPr lvl="1"/>
                      <a:r>
                        <a:rPr lang="vi-VN" sz="25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25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5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5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Đường truyền dữ liệu có mấy loại? Kể tên và lấy ví dụ cụ thể?</a:t>
                      </a:r>
                      <a:endParaRPr lang="en-US" sz="25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5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5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5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5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vi-VN" sz="25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 7.</a:t>
                      </a:r>
                      <a:r>
                        <a:rPr lang="vi-VN" sz="2500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Theo em loại đường truyền nào có nhiều ưu điểm nhất. Lấy ví  dụ minh họ</a:t>
                      </a:r>
                      <a:r>
                        <a:rPr lang="en-US" sz="25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2677" y="3900594"/>
            <a:ext cx="1151918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500" i="1" dirty="0">
                <a:latin typeface="Times New Roman" pitchFamily="18" charset="0"/>
                <a:cs typeface="Times New Roman" pitchFamily="18" charset="0"/>
              </a:rPr>
              <a:t>Đường truyền không dây có nhiều ưu điểm hơn, Các thiết bị trong mạng có thế linh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i="1" dirty="0">
                <a:latin typeface="Times New Roman" pitchFamily="18" charset="0"/>
                <a:cs typeface="Times New Roman" pitchFamily="18" charset="0"/>
              </a:rPr>
              <a:t>hoạt thay đổi vị trí mà vẫn duy trì kết nối mạng.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500" i="1" dirty="0">
                <a:latin typeface="Times New Roman" pitchFamily="18" charset="0"/>
                <a:cs typeface="Times New Roman" pitchFamily="18" charset="0"/>
              </a:rPr>
              <a:t>VD : T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rên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002" y="1986954"/>
            <a:ext cx="116105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) :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) :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Bluetooth,…)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012825"/>
            <a:ext cx="7059613" cy="3531879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ạng máy tính gồm: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thiết bị đầu cuối (máy tính, điện thoại, máy in, máy ảnh,...).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thiết bị kết nối (đường truyền dữ liệu, bộ chia, bộ chuyển mạch, bộ định tuyến,...).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Phần mềm mạng (ứng dụng truyền thông và phần mềm điều khiển quá trình truyền dữ liệu.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63550" y="258763"/>
            <a:ext cx="6450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thành phần của mạng máy tính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814388"/>
            <a:ext cx="4316413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895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Bitmap Image</vt:lpstr>
      <vt:lpstr>CHỦ ĐỀ 2. MẠNG MÁY TÍNH VÀ INTERNET BÀI 4: MẠNG MÁY TÍNH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HOẠT ĐỘNG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B. MẠNG MÁY TÍNH VÀ INTERNET BÀI 4: MẠNG MÁY TÍNH</dc:title>
  <dc:creator>Admin</dc:creator>
  <cp:lastModifiedBy>thuy trang</cp:lastModifiedBy>
  <cp:revision>60</cp:revision>
  <dcterms:created xsi:type="dcterms:W3CDTF">2021-07-10T14:44:17Z</dcterms:created>
  <dcterms:modified xsi:type="dcterms:W3CDTF">2023-11-17T13:34:19Z</dcterms:modified>
</cp:coreProperties>
</file>