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64" r:id="rId2"/>
    <p:sldId id="276" r:id="rId3"/>
    <p:sldId id="257" r:id="rId4"/>
    <p:sldId id="268" r:id="rId5"/>
    <p:sldId id="258" r:id="rId6"/>
    <p:sldId id="272" r:id="rId7"/>
    <p:sldId id="261" r:id="rId8"/>
    <p:sldId id="270" r:id="rId9"/>
    <p:sldId id="262" r:id="rId10"/>
    <p:sldId id="275" r:id="rId11"/>
    <p:sldId id="266" r:id="rId1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488" userDrawn="1">
          <p15:clr>
            <a:srgbClr val="A4A3A4"/>
          </p15:clr>
        </p15:guide>
        <p15:guide id="2" pos="2904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16649"/>
    <a:srgbClr val="AFDDFF"/>
    <a:srgbClr val="EAF2FA"/>
    <a:srgbClr val="1D9EFF"/>
    <a:srgbClr val="9CDDE0"/>
    <a:srgbClr val="79D1D5"/>
    <a:srgbClr val="A3E7FF"/>
    <a:srgbClr val="0D9FA3"/>
    <a:srgbClr val="0FB7BD"/>
    <a:srgbClr val="53C3C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4660"/>
  </p:normalViewPr>
  <p:slideViewPr>
    <p:cSldViewPr snapToGrid="0" showGuides="1">
      <p:cViewPr varScale="1">
        <p:scale>
          <a:sx n="83" d="100"/>
          <a:sy n="83" d="100"/>
        </p:scale>
        <p:origin x="1310" y="67"/>
      </p:cViewPr>
      <p:guideLst>
        <p:guide orient="horz" pos="1488"/>
        <p:guide pos="290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8/2/2021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18.png"/><Relationship Id="rId5" Type="http://schemas.openxmlformats.org/officeDocument/2006/relationships/image" Target="../media/image22.png"/><Relationship Id="rId4" Type="http://schemas.openxmlformats.org/officeDocument/2006/relationships/image" Target="../media/image1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13.jpeg"/><Relationship Id="rId11" Type="http://schemas.openxmlformats.org/officeDocument/2006/relationships/image" Target="../media/image18.png"/><Relationship Id="rId5" Type="http://schemas.openxmlformats.org/officeDocument/2006/relationships/image" Target="../media/image12.png"/><Relationship Id="rId10" Type="http://schemas.openxmlformats.org/officeDocument/2006/relationships/image" Target="../media/image17.png"/><Relationship Id="rId4" Type="http://schemas.openxmlformats.org/officeDocument/2006/relationships/image" Target="../media/image11.png"/><Relationship Id="rId9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18.png"/><Relationship Id="rId5" Type="http://schemas.openxmlformats.org/officeDocument/2006/relationships/image" Target="../media/image21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144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2931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6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6">
                  <a:lumMod val="60000"/>
                  <a:lumOff val="40000"/>
                  <a:tint val="23500"/>
                  <a:satMod val="160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38671"/>
            <a:ext cx="587409" cy="55384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02513"/>
            <a:ext cx="7827442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practise the chant. Notice the sounds /ɪ/ and /i:/.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2176896" y="1298864"/>
            <a:ext cx="47902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/>
              <a:t>MY NEIGHBOURHOOD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883462" y="1962245"/>
            <a:ext cx="4917898" cy="2287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My city is very noisy.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There are lots of trees growing.  The people here are busy. 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It’s a lively place to live in.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226102" y="4313697"/>
            <a:ext cx="4917898" cy="2287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800" dirty="0"/>
              <a:t>My village is very pretty.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There are lots of places to see.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The people here are friendly. </a:t>
            </a:r>
          </a:p>
          <a:p>
            <a:pPr>
              <a:lnSpc>
                <a:spcPct val="130000"/>
              </a:lnSpc>
            </a:pPr>
            <a:r>
              <a:rPr lang="en-US" sz="2800" dirty="0"/>
              <a:t>It’s a fantastic place to be.</a:t>
            </a:r>
          </a:p>
        </p:txBody>
      </p:sp>
      <p:pic>
        <p:nvPicPr>
          <p:cNvPr id="2" name="Bản sao của B1_26">
            <a:hlinkClick r:id="" action="ppaction://media"/>
            <a:extLst>
              <a:ext uri="{FF2B5EF4-FFF2-40B4-BE49-F238E27FC236}">
                <a16:creationId xmlns:a16="http://schemas.microsoft.com/office/drawing/2014/main" id="{4CEA8FBB-EAD3-4F9F-9E10-92D145F189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75287" y="50849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2915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84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9" y="19902"/>
            <a:ext cx="9095102" cy="6803136"/>
          </a:xfr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879C85B-8CF1-467C-90E2-2EFA7DD634B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0066" y="3490844"/>
            <a:ext cx="1327361" cy="1862055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A8DCC60-7CC6-4BB5-93C9-B6ABD7122B4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3147" y="3490392"/>
            <a:ext cx="1319185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953C47D-F5F3-4C8B-95AB-CB1D25CCA43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0482" y="3494196"/>
            <a:ext cx="1323683" cy="185535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F3DF6CF5-0997-49BE-A637-2641803BF9F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3180" y="3490390"/>
            <a:ext cx="1329112" cy="1862964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10B541C0-B76C-43AB-9EAF-B49801DFF85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900" y="3490391"/>
            <a:ext cx="1329112" cy="1862962"/>
          </a:xfrm>
          <a:prstGeom prst="rect">
            <a:avLst/>
          </a:prstGeom>
          <a:noFill/>
          <a:ln>
            <a:noFill/>
          </a:ln>
          <a:effectLst>
            <a:outerShdw blurRad="342900" dir="13500000" sy="23000" kx="1200000" algn="br" rotWithShape="0">
              <a:prstClr val="black">
                <a:alpha val="15000"/>
              </a:prstClr>
            </a:outerShdw>
          </a:effectLst>
          <a:scene3d>
            <a:camera prst="perspectiveRight">
              <a:rot lat="0" lon="20099996" rev="0"/>
            </a:camera>
            <a:lightRig rig="threePt" dir="t"/>
          </a:scene3d>
          <a:sp3d extrusionH="254000"/>
        </p:spPr>
      </p:pic>
    </p:spTree>
    <p:extLst>
      <p:ext uri="{BB962C8B-B14F-4D97-AF65-F5344CB8AC3E}">
        <p14:creationId xmlns:p14="http://schemas.microsoft.com/office/powerpoint/2010/main" val="5024821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9" dur="2000" spd="-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-7.40741E-7 L -0.07878 -7.40741E-7 " pathEditMode="relative" rAng="0" ptsTypes="AA">
                                      <p:cBhvr>
                                        <p:cTn id="14" dur="2000" spd="-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7.40741E-7 L -0.07878 -7.40741E-7 " pathEditMode="relative" rAng="0" ptsTypes="AA">
                                      <p:cBhvr>
                                        <p:cTn id="19" dur="2000" spd="-100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4" dur="2000" spd="-100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3" presetClass="path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22222E-6 L -0.07878 2.22222E-6 " pathEditMode="relative" rAng="0" ptsTypes="AA">
                                      <p:cBhvr>
                                        <p:cTn id="29" dur="2000" spd="-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945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00" y="2907793"/>
            <a:ext cx="8825875" cy="3197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33205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257" y="2454902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842" y="2542074"/>
            <a:ext cx="961782" cy="777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3946689"/>
            <a:ext cx="379594" cy="41244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424" y="4947265"/>
            <a:ext cx="408794" cy="4051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625" y="5787337"/>
            <a:ext cx="375944" cy="397844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5790" y="4400215"/>
            <a:ext cx="379595" cy="39054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619568" y="3972208"/>
            <a:ext cx="414127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Match the places below with the pictures. Then listen, check and repeat the words.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19567" y="4935530"/>
            <a:ext cx="38762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where you live.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43465" y="4372873"/>
            <a:ext cx="36066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repeat the words. Pay attention to the sounds </a:t>
            </a:r>
          </a:p>
          <a:p>
            <a:pPr algn="just"/>
            <a:r>
              <a:rPr lang="en-US" b="1"/>
              <a:t>/ɪ/ and /i:/</a:t>
            </a:r>
          </a:p>
          <a:p>
            <a:pPr algn="just"/>
            <a:endParaRPr lang="en-US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45396" y="3333417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Vocabulary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5000327" y="3333417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FB7BD"/>
                </a:solidFill>
              </a:rPr>
              <a:t>Pronunciation</a:t>
            </a:r>
          </a:p>
        </p:txBody>
      </p:sp>
      <p:sp>
        <p:nvSpPr>
          <p:cNvPr id="3" name="Rectangle 2"/>
          <p:cNvSpPr/>
          <p:nvPr/>
        </p:nvSpPr>
        <p:spPr>
          <a:xfrm>
            <a:off x="5111357" y="3786491"/>
            <a:ext cx="148149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200" b="1"/>
              <a:t>/ɪ/ and /i:/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220" y="5468541"/>
            <a:ext cx="383245" cy="36134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262992" y="5438782"/>
            <a:ext cx="38810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Listen and practise the chant. Notice the sounds /ɪ/ and /i:/.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8853992" cy="242108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619567" y="5752095"/>
            <a:ext cx="38762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>
                <a:latin typeface="Arial" panose="020B0604020202020204" pitchFamily="34" charset="0"/>
                <a:cs typeface="Arial" panose="020B0604020202020204" pitchFamily="34" charset="0"/>
              </a:rPr>
              <a:t>Work in groups. Ask and answer about your neighbourhood.  You can use the adjectives below.</a:t>
            </a:r>
          </a:p>
        </p:txBody>
      </p:sp>
    </p:spTree>
    <p:extLst>
      <p:ext uri="{BB962C8B-B14F-4D97-AF65-F5344CB8AC3E}">
        <p14:creationId xmlns:p14="http://schemas.microsoft.com/office/powerpoint/2010/main" val="860456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86610" y="2362200"/>
            <a:ext cx="4403125" cy="1670347"/>
            <a:chOff x="2315573" y="1811975"/>
            <a:chExt cx="4403125" cy="16703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Vocabulary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2131892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27043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956979" y="14645"/>
            <a:ext cx="75556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Match the places below with the pictures. Then listen, check and repeat the words.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8990" y="1241497"/>
            <a:ext cx="2802560" cy="1869436"/>
            <a:chOff x="98989" y="1241497"/>
            <a:chExt cx="3257150" cy="2172668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7944" y="1302036"/>
              <a:ext cx="3168195" cy="2112129"/>
            </a:xfrm>
            <a:prstGeom prst="roundRect">
              <a:avLst/>
            </a:prstGeom>
          </p:spPr>
        </p:pic>
        <p:sp>
          <p:nvSpPr>
            <p:cNvPr id="6" name="Oval 5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a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6357444" y="3858300"/>
            <a:ext cx="2474087" cy="2013332"/>
            <a:chOff x="98989" y="1241497"/>
            <a:chExt cx="2875396" cy="2339904"/>
          </a:xfrm>
        </p:grpSpPr>
        <p:grpSp>
          <p:nvGrpSpPr>
            <p:cNvPr id="29" name="Group 28"/>
            <p:cNvGrpSpPr/>
            <p:nvPr/>
          </p:nvGrpSpPr>
          <p:grpSpPr>
            <a:xfrm>
              <a:off x="200084" y="1360715"/>
              <a:ext cx="2774301" cy="2220686"/>
              <a:chOff x="1462289" y="1774371"/>
              <a:chExt cx="2257519" cy="1807029"/>
            </a:xfrm>
          </p:grpSpPr>
          <p:sp>
            <p:nvSpPr>
              <p:cNvPr id="31" name="Rounded Rectangle 30"/>
              <p:cNvSpPr/>
              <p:nvPr/>
            </p:nvSpPr>
            <p:spPr>
              <a:xfrm>
                <a:off x="1462289" y="1774371"/>
                <a:ext cx="2113206" cy="1807029"/>
              </a:xfrm>
              <a:prstGeom prst="roundRect">
                <a:avLst>
                  <a:gd name="adj" fmla="val 13655"/>
                </a:avLst>
              </a:prstGeom>
              <a:no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32" name="Picture 31"/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2290" y="1774372"/>
                <a:ext cx="2257518" cy="1506648"/>
              </a:xfrm>
              <a:prstGeom prst="roundRect">
                <a:avLst/>
              </a:prstGeom>
            </p:spPr>
          </p:pic>
        </p:grpSp>
        <p:sp>
          <p:nvSpPr>
            <p:cNvPr id="30" name="Oval 29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e</a:t>
              </a:r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3509325" y="3822753"/>
            <a:ext cx="2523918" cy="1760272"/>
            <a:chOff x="98989" y="1241497"/>
            <a:chExt cx="2933310" cy="2045797"/>
          </a:xfrm>
        </p:grpSpPr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8100" y="1398142"/>
              <a:ext cx="2834199" cy="1889152"/>
            </a:xfrm>
            <a:prstGeom prst="roundRect">
              <a:avLst/>
            </a:prstGeom>
          </p:spPr>
        </p:pic>
        <p:sp>
          <p:nvSpPr>
            <p:cNvPr id="35" name="Oval 34"/>
            <p:cNvSpPr/>
            <p:nvPr/>
          </p:nvSpPr>
          <p:spPr>
            <a:xfrm>
              <a:off x="98989" y="1241497"/>
              <a:ext cx="414709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d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245711" y="1141688"/>
            <a:ext cx="2723951" cy="1912048"/>
            <a:chOff x="-131558" y="1197453"/>
            <a:chExt cx="3165790" cy="2222192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66106" y="1352754"/>
              <a:ext cx="3100338" cy="2066891"/>
            </a:xfrm>
            <a:prstGeom prst="roundRect">
              <a:avLst/>
            </a:prstGeom>
          </p:spPr>
        </p:pic>
        <p:sp>
          <p:nvSpPr>
            <p:cNvPr id="40" name="Oval 39"/>
            <p:cNvSpPr/>
            <p:nvPr/>
          </p:nvSpPr>
          <p:spPr>
            <a:xfrm>
              <a:off x="-131558" y="1197453"/>
              <a:ext cx="414709" cy="414708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b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277404" y="3849808"/>
            <a:ext cx="2820735" cy="1745117"/>
            <a:chOff x="-2106" y="1241497"/>
            <a:chExt cx="3278271" cy="2028183"/>
          </a:xfrm>
        </p:grpSpPr>
        <p:pic>
          <p:nvPicPr>
            <p:cNvPr id="47" name="Picture 46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643" y="1366952"/>
              <a:ext cx="3208522" cy="1902728"/>
            </a:xfrm>
            <a:prstGeom prst="roundRect">
              <a:avLst/>
            </a:prstGeom>
          </p:spPr>
        </p:pic>
        <p:sp>
          <p:nvSpPr>
            <p:cNvPr id="45" name="Oval 44"/>
            <p:cNvSpPr/>
            <p:nvPr/>
          </p:nvSpPr>
          <p:spPr>
            <a:xfrm>
              <a:off x="-2106" y="1241497"/>
              <a:ext cx="414710" cy="414709"/>
            </a:xfrm>
            <a:prstGeom prst="ellipse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00" b="1">
                  <a:solidFill>
                    <a:srgbClr val="0070C0"/>
                  </a:solidFill>
                </a:rPr>
                <a:t>c</a:t>
              </a:r>
            </a:p>
          </p:txBody>
        </p:sp>
      </p:grpSp>
      <p:grpSp>
        <p:nvGrpSpPr>
          <p:cNvPr id="58" name="Group 57"/>
          <p:cNvGrpSpPr/>
          <p:nvPr/>
        </p:nvGrpSpPr>
        <p:grpSpPr>
          <a:xfrm>
            <a:off x="3596593" y="3267061"/>
            <a:ext cx="2317122" cy="430887"/>
            <a:chOff x="3233057" y="1679134"/>
            <a:chExt cx="2317122" cy="430887"/>
          </a:xfrm>
        </p:grpSpPr>
        <p:sp>
          <p:nvSpPr>
            <p:cNvPr id="59" name="Rounded Rectangle 58"/>
            <p:cNvSpPr/>
            <p:nvPr/>
          </p:nvSpPr>
          <p:spPr>
            <a:xfrm>
              <a:off x="3233057" y="1700906"/>
              <a:ext cx="223783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TextBox 59"/>
            <p:cNvSpPr txBox="1"/>
            <p:nvPr/>
          </p:nvSpPr>
          <p:spPr>
            <a:xfrm>
              <a:off x="3303810" y="1679134"/>
              <a:ext cx="22463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>
                  <a:solidFill>
                    <a:srgbClr val="0070C0"/>
                  </a:solidFill>
                </a:rPr>
                <a:t>5. </a:t>
              </a:r>
              <a:r>
                <a:rPr lang="en-US" sz="2200"/>
                <a:t>railway station</a:t>
              </a:r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789152" y="6343403"/>
            <a:ext cx="75656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Name some other places in your </a:t>
            </a:r>
            <a:r>
              <a:rPr lang="en-US" sz="2400" b="1" dirty="0" err="1">
                <a:solidFill>
                  <a:srgbClr val="FF0000"/>
                </a:solidFill>
              </a:rPr>
              <a:t>neighbourhood</a:t>
            </a:r>
            <a:r>
              <a:rPr lang="en-US" sz="2400" b="1" dirty="0">
                <a:solidFill>
                  <a:srgbClr val="FF0000"/>
                </a:solidFill>
              </a:rPr>
              <a:t>.</a:t>
            </a:r>
          </a:p>
        </p:txBody>
      </p:sp>
      <p:pic>
        <p:nvPicPr>
          <p:cNvPr id="2" name="Bản sao của B1_24">
            <a:hlinkClick r:id="" action="ppaction://media"/>
            <a:extLst>
              <a:ext uri="{FF2B5EF4-FFF2-40B4-BE49-F238E27FC236}">
                <a16:creationId xmlns:a16="http://schemas.microsoft.com/office/drawing/2014/main" id="{286AC5F5-C51A-410E-95AB-90825D0C48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691261" y="415593"/>
            <a:ext cx="487363" cy="487363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22B3E2AA-DE4F-4163-9794-BB5CEDCAC015}"/>
              </a:ext>
            </a:extLst>
          </p:cNvPr>
          <p:cNvGrpSpPr/>
          <p:nvPr/>
        </p:nvGrpSpPr>
        <p:grpSpPr>
          <a:xfrm>
            <a:off x="866405" y="5747771"/>
            <a:ext cx="1515805" cy="430887"/>
            <a:chOff x="3233057" y="1679133"/>
            <a:chExt cx="1515805" cy="430887"/>
          </a:xfrm>
        </p:grpSpPr>
        <p:sp>
          <p:nvSpPr>
            <p:cNvPr id="44" name="Rounded Rectangle 7">
              <a:extLst>
                <a:ext uri="{FF2B5EF4-FFF2-40B4-BE49-F238E27FC236}">
                  <a16:creationId xmlns:a16="http://schemas.microsoft.com/office/drawing/2014/main" id="{5694488D-64B3-42DE-8D96-E92FEDF94D20}"/>
                </a:ext>
              </a:extLst>
            </p:cNvPr>
            <p:cNvSpPr/>
            <p:nvPr/>
          </p:nvSpPr>
          <p:spPr>
            <a:xfrm>
              <a:off x="3233057" y="1700904"/>
              <a:ext cx="1515805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728DED9E-1CFC-4DF8-8FD8-75D90E5638F2}"/>
                </a:ext>
              </a:extLst>
            </p:cNvPr>
            <p:cNvSpPr txBox="1"/>
            <p:nvPr/>
          </p:nvSpPr>
          <p:spPr>
            <a:xfrm>
              <a:off x="3348832" y="1679133"/>
              <a:ext cx="12576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square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88074216-EAF6-44EC-A481-4CFEF1D52B6D}"/>
              </a:ext>
            </a:extLst>
          </p:cNvPr>
          <p:cNvGrpSpPr/>
          <p:nvPr/>
        </p:nvGrpSpPr>
        <p:grpSpPr>
          <a:xfrm>
            <a:off x="6905201" y="5734026"/>
            <a:ext cx="1785263" cy="430887"/>
            <a:chOff x="3233057" y="1679133"/>
            <a:chExt cx="1785263" cy="430887"/>
          </a:xfrm>
        </p:grpSpPr>
        <p:sp>
          <p:nvSpPr>
            <p:cNvPr id="62" name="Rounded Rectangle 49">
              <a:extLst>
                <a:ext uri="{FF2B5EF4-FFF2-40B4-BE49-F238E27FC236}">
                  <a16:creationId xmlns:a16="http://schemas.microsoft.com/office/drawing/2014/main" id="{7AAC20AD-F3A6-4885-90EF-28AD88416455}"/>
                </a:ext>
              </a:extLst>
            </p:cNvPr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08753045-9273-48E2-9E00-52CC0E2342FF}"/>
                </a:ext>
              </a:extLst>
            </p:cNvPr>
            <p:cNvSpPr txBox="1"/>
            <p:nvPr/>
          </p:nvSpPr>
          <p:spPr>
            <a:xfrm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art gallery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642E21D5-9A91-4E33-9ADF-69B4FA33773E}"/>
              </a:ext>
            </a:extLst>
          </p:cNvPr>
          <p:cNvGrpSpPr/>
          <p:nvPr/>
        </p:nvGrpSpPr>
        <p:grpSpPr>
          <a:xfrm>
            <a:off x="3908964" y="5751318"/>
            <a:ext cx="1813651" cy="430887"/>
            <a:chOff x="3233057" y="1679133"/>
            <a:chExt cx="1813651" cy="430887"/>
          </a:xfrm>
        </p:grpSpPr>
        <p:sp>
          <p:nvSpPr>
            <p:cNvPr id="65" name="Rounded Rectangle 52">
              <a:extLst>
                <a:ext uri="{FF2B5EF4-FFF2-40B4-BE49-F238E27FC236}">
                  <a16:creationId xmlns:a16="http://schemas.microsoft.com/office/drawing/2014/main" id="{B9163A09-382F-45C3-B59D-460A94F107BB}"/>
                </a:ext>
              </a:extLst>
            </p:cNvPr>
            <p:cNvSpPr/>
            <p:nvPr/>
          </p:nvSpPr>
          <p:spPr>
            <a:xfrm>
              <a:off x="3233057" y="1700906"/>
              <a:ext cx="1708311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TextBox 65">
              <a:extLst>
                <a:ext uri="{FF2B5EF4-FFF2-40B4-BE49-F238E27FC236}">
                  <a16:creationId xmlns:a16="http://schemas.microsoft.com/office/drawing/2014/main" id="{949D1B41-5FAB-4431-8190-784EB2B7D479}"/>
                </a:ext>
              </a:extLst>
            </p:cNvPr>
            <p:cNvSpPr txBox="1"/>
            <p:nvPr/>
          </p:nvSpPr>
          <p:spPr>
            <a:xfrm>
              <a:off x="3303814" y="1679133"/>
              <a:ext cx="17428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 err="1"/>
                <a:t>catherdral</a:t>
              </a:r>
              <a:endParaRPr lang="en-US" sz="2200" dirty="0"/>
            </a:p>
          </p:txBody>
        </p:sp>
      </p:grpSp>
      <p:grpSp>
        <p:nvGrpSpPr>
          <p:cNvPr id="67" name="Group 66">
            <a:extLst>
              <a:ext uri="{FF2B5EF4-FFF2-40B4-BE49-F238E27FC236}">
                <a16:creationId xmlns:a16="http://schemas.microsoft.com/office/drawing/2014/main" id="{C4DB64C9-3406-491F-BD56-16828DCD9909}"/>
              </a:ext>
            </a:extLst>
          </p:cNvPr>
          <p:cNvGrpSpPr/>
          <p:nvPr/>
        </p:nvGrpSpPr>
        <p:grpSpPr>
          <a:xfrm>
            <a:off x="899056" y="3273553"/>
            <a:ext cx="1344392" cy="430887"/>
            <a:chOff x="3233058" y="1679133"/>
            <a:chExt cx="1344392" cy="430887"/>
          </a:xfrm>
        </p:grpSpPr>
        <p:sp>
          <p:nvSpPr>
            <p:cNvPr id="68" name="Rounded Rectangle 55">
              <a:extLst>
                <a:ext uri="{FF2B5EF4-FFF2-40B4-BE49-F238E27FC236}">
                  <a16:creationId xmlns:a16="http://schemas.microsoft.com/office/drawing/2014/main" id="{9D01B27E-8A5B-4B37-ADCA-D21D733DEC18}"/>
                </a:ext>
              </a:extLst>
            </p:cNvPr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TextBox 68">
              <a:extLst>
                <a:ext uri="{FF2B5EF4-FFF2-40B4-BE49-F238E27FC236}">
                  <a16:creationId xmlns:a16="http://schemas.microsoft.com/office/drawing/2014/main" id="{07CE02B6-40B7-4925-81EC-7B836E885F6B}"/>
                </a:ext>
              </a:extLst>
            </p:cNvPr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4. </a:t>
              </a:r>
              <a:r>
                <a:rPr lang="en-US" sz="2200" dirty="0"/>
                <a:t>temple</a:t>
              </a:r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86378203-204D-466F-8492-E2C6E8249667}"/>
              </a:ext>
            </a:extLst>
          </p:cNvPr>
          <p:cNvGrpSpPr/>
          <p:nvPr/>
        </p:nvGrpSpPr>
        <p:grpSpPr>
          <a:xfrm>
            <a:off x="6556147" y="3212370"/>
            <a:ext cx="2317122" cy="430887"/>
            <a:chOff x="3233057" y="1679134"/>
            <a:chExt cx="2317122" cy="430887"/>
          </a:xfrm>
        </p:grpSpPr>
        <p:sp>
          <p:nvSpPr>
            <p:cNvPr id="71" name="Rounded Rectangle 58">
              <a:extLst>
                <a:ext uri="{FF2B5EF4-FFF2-40B4-BE49-F238E27FC236}">
                  <a16:creationId xmlns:a16="http://schemas.microsoft.com/office/drawing/2014/main" id="{6B69DB8B-214E-4F3A-88B3-970DFBD02B32}"/>
                </a:ext>
              </a:extLst>
            </p:cNvPr>
            <p:cNvSpPr/>
            <p:nvPr/>
          </p:nvSpPr>
          <p:spPr>
            <a:xfrm>
              <a:off x="3233057" y="1700906"/>
              <a:ext cx="223783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TextBox 71">
              <a:extLst>
                <a:ext uri="{FF2B5EF4-FFF2-40B4-BE49-F238E27FC236}">
                  <a16:creationId xmlns:a16="http://schemas.microsoft.com/office/drawing/2014/main" id="{2755DB1E-0C88-4006-89D5-B128A74C039F}"/>
                </a:ext>
              </a:extLst>
            </p:cNvPr>
            <p:cNvSpPr txBox="1"/>
            <p:nvPr/>
          </p:nvSpPr>
          <p:spPr>
            <a:xfrm>
              <a:off x="3303810" y="1679134"/>
              <a:ext cx="2246369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5. </a:t>
              </a:r>
              <a:r>
                <a:rPr lang="en-US" sz="2200" dirty="0"/>
                <a:t>railway station</a:t>
              </a:r>
            </a:p>
          </p:txBody>
        </p:sp>
      </p:grpSp>
      <p:grpSp>
        <p:nvGrpSpPr>
          <p:cNvPr id="55" name="Group 54"/>
          <p:cNvGrpSpPr/>
          <p:nvPr/>
        </p:nvGrpSpPr>
        <p:grpSpPr>
          <a:xfrm>
            <a:off x="4903973" y="2494246"/>
            <a:ext cx="1344392" cy="430887"/>
            <a:chOff x="3233058" y="1679133"/>
            <a:chExt cx="1344392" cy="430887"/>
          </a:xfrm>
        </p:grpSpPr>
        <p:sp>
          <p:nvSpPr>
            <p:cNvPr id="56" name="Rounded Rectangle 55"/>
            <p:cNvSpPr/>
            <p:nvPr/>
          </p:nvSpPr>
          <p:spPr>
            <a:xfrm>
              <a:off x="3233058" y="1700905"/>
              <a:ext cx="1344392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3303812" y="1679133"/>
              <a:ext cx="1273638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4. </a:t>
              </a:r>
              <a:r>
                <a:rPr lang="en-US" sz="2200" dirty="0"/>
                <a:t>temple</a:t>
              </a:r>
            </a:p>
          </p:txBody>
        </p:sp>
      </p:grpSp>
      <p:grpSp>
        <p:nvGrpSpPr>
          <p:cNvPr id="52" name="Group 51"/>
          <p:cNvGrpSpPr/>
          <p:nvPr/>
        </p:nvGrpSpPr>
        <p:grpSpPr>
          <a:xfrm>
            <a:off x="2972304" y="2486720"/>
            <a:ext cx="1813651" cy="430887"/>
            <a:chOff x="3233057" y="1679133"/>
            <a:chExt cx="1813651" cy="430887"/>
          </a:xfrm>
        </p:grpSpPr>
        <p:sp>
          <p:nvSpPr>
            <p:cNvPr id="53" name="Rounded Rectangle 52"/>
            <p:cNvSpPr/>
            <p:nvPr/>
          </p:nvSpPr>
          <p:spPr>
            <a:xfrm>
              <a:off x="3233057" y="1700906"/>
              <a:ext cx="1708311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TextBox 53"/>
            <p:cNvSpPr txBox="1"/>
            <p:nvPr/>
          </p:nvSpPr>
          <p:spPr>
            <a:xfrm>
              <a:off x="3303814" y="1679133"/>
              <a:ext cx="1742894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3. </a:t>
              </a:r>
              <a:r>
                <a:rPr lang="en-US" sz="2200" dirty="0" err="1"/>
                <a:t>catherdral</a:t>
              </a:r>
              <a:endParaRPr lang="en-US" sz="2200" dirty="0"/>
            </a:p>
          </p:txBody>
        </p:sp>
      </p:grpSp>
      <p:grpSp>
        <p:nvGrpSpPr>
          <p:cNvPr id="49" name="Group 48"/>
          <p:cNvGrpSpPr/>
          <p:nvPr/>
        </p:nvGrpSpPr>
        <p:grpSpPr>
          <a:xfrm>
            <a:off x="3189464" y="1831876"/>
            <a:ext cx="1785263" cy="430887"/>
            <a:chOff x="3233057" y="1679133"/>
            <a:chExt cx="1785263" cy="430887"/>
          </a:xfrm>
        </p:grpSpPr>
        <p:sp>
          <p:nvSpPr>
            <p:cNvPr id="50" name="Rounded Rectangle 49"/>
            <p:cNvSpPr/>
            <p:nvPr/>
          </p:nvSpPr>
          <p:spPr>
            <a:xfrm>
              <a:off x="3233057" y="1700905"/>
              <a:ext cx="1785263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TextBox 50"/>
            <p:cNvSpPr txBox="1"/>
            <p:nvPr/>
          </p:nvSpPr>
          <p:spPr>
            <a:xfrm>
              <a:off x="3303811" y="1679133"/>
              <a:ext cx="1643755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2. </a:t>
              </a:r>
              <a:r>
                <a:rPr lang="en-US" sz="2200" dirty="0"/>
                <a:t>art gallery</a:t>
              </a:r>
            </a:p>
          </p:txBody>
        </p:sp>
      </p:grpSp>
      <p:grpSp>
        <p:nvGrpSpPr>
          <p:cNvPr id="48" name="Group 47"/>
          <p:cNvGrpSpPr/>
          <p:nvPr/>
        </p:nvGrpSpPr>
        <p:grpSpPr>
          <a:xfrm>
            <a:off x="3761985" y="1231740"/>
            <a:ext cx="1515805" cy="430887"/>
            <a:chOff x="3233057" y="1679133"/>
            <a:chExt cx="1515805" cy="430887"/>
          </a:xfrm>
        </p:grpSpPr>
        <p:sp>
          <p:nvSpPr>
            <p:cNvPr id="8" name="Rounded Rectangle 7"/>
            <p:cNvSpPr/>
            <p:nvPr/>
          </p:nvSpPr>
          <p:spPr>
            <a:xfrm>
              <a:off x="3233057" y="1700904"/>
              <a:ext cx="1515805" cy="389152"/>
            </a:xfrm>
            <a:prstGeom prst="roundRect">
              <a:avLst>
                <a:gd name="adj" fmla="val 49416"/>
              </a:avLst>
            </a:prstGeom>
            <a:solidFill>
              <a:srgbClr val="9CDDE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358068" y="1679133"/>
              <a:ext cx="1257656" cy="4308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200" b="1" dirty="0">
                  <a:solidFill>
                    <a:srgbClr val="0070C0"/>
                  </a:solidFill>
                </a:rPr>
                <a:t>1. </a:t>
              </a:r>
              <a:r>
                <a:rPr lang="en-US" sz="2200" dirty="0"/>
                <a:t>square</a:t>
              </a: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F866D76E-726A-432D-95C4-4F08817E7BBB}"/>
              </a:ext>
            </a:extLst>
          </p:cNvPr>
          <p:cNvGrpSpPr/>
          <p:nvPr/>
        </p:nvGrpSpPr>
        <p:grpSpPr>
          <a:xfrm>
            <a:off x="1443084" y="1215042"/>
            <a:ext cx="2802560" cy="2462943"/>
            <a:chOff x="-918762" y="1753858"/>
            <a:chExt cx="2802560" cy="2462943"/>
          </a:xfrm>
        </p:grpSpPr>
        <p:grpSp>
          <p:nvGrpSpPr>
            <p:cNvPr id="73" name="Group 72">
              <a:extLst>
                <a:ext uri="{FF2B5EF4-FFF2-40B4-BE49-F238E27FC236}">
                  <a16:creationId xmlns:a16="http://schemas.microsoft.com/office/drawing/2014/main" id="{1A7D42C6-C5BA-48BC-A769-BE4BACE34ED8}"/>
                </a:ext>
              </a:extLst>
            </p:cNvPr>
            <p:cNvGrpSpPr/>
            <p:nvPr/>
          </p:nvGrpSpPr>
          <p:grpSpPr>
            <a:xfrm>
              <a:off x="-918762" y="1753858"/>
              <a:ext cx="2802560" cy="1869436"/>
              <a:chOff x="98989" y="1241497"/>
              <a:chExt cx="3257150" cy="2172668"/>
            </a:xfrm>
          </p:grpSpPr>
          <p:pic>
            <p:nvPicPr>
              <p:cNvPr id="74" name="Picture 73">
                <a:extLst>
                  <a:ext uri="{FF2B5EF4-FFF2-40B4-BE49-F238E27FC236}">
                    <a16:creationId xmlns:a16="http://schemas.microsoft.com/office/drawing/2014/main" id="{D67D3754-EC2C-4178-8A8D-40515B6D516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87944" y="1302036"/>
                <a:ext cx="3168195" cy="2112129"/>
              </a:xfrm>
              <a:prstGeom prst="roundRect">
                <a:avLst/>
              </a:prstGeom>
            </p:spPr>
          </p:pic>
          <p:sp>
            <p:nvSpPr>
              <p:cNvPr id="75" name="Oval 74">
                <a:extLst>
                  <a:ext uri="{FF2B5EF4-FFF2-40B4-BE49-F238E27FC236}">
                    <a16:creationId xmlns:a16="http://schemas.microsoft.com/office/drawing/2014/main" id="{FA7B4F1A-B2A9-4CD6-9399-B2A46BA2BA2F}"/>
                  </a:ext>
                </a:extLst>
              </p:cNvPr>
              <p:cNvSpPr/>
              <p:nvPr/>
            </p:nvSpPr>
            <p:spPr>
              <a:xfrm>
                <a:off x="98989" y="1241497"/>
                <a:ext cx="414709" cy="414709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a</a:t>
                </a:r>
              </a:p>
            </p:txBody>
          </p:sp>
        </p:grp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DE4FCC30-CB8E-45CA-B89B-4DE570BF266A}"/>
                </a:ext>
              </a:extLst>
            </p:cNvPr>
            <p:cNvGrpSpPr/>
            <p:nvPr/>
          </p:nvGrpSpPr>
          <p:grpSpPr>
            <a:xfrm>
              <a:off x="-118696" y="3785914"/>
              <a:ext cx="1344392" cy="430887"/>
              <a:chOff x="3233058" y="1679133"/>
              <a:chExt cx="1344392" cy="430887"/>
            </a:xfrm>
          </p:grpSpPr>
          <p:sp>
            <p:nvSpPr>
              <p:cNvPr id="77" name="Rounded Rectangle 55">
                <a:extLst>
                  <a:ext uri="{FF2B5EF4-FFF2-40B4-BE49-F238E27FC236}">
                    <a16:creationId xmlns:a16="http://schemas.microsoft.com/office/drawing/2014/main" id="{E144EA8D-AF7E-4D36-8602-6B85FC41C221}"/>
                  </a:ext>
                </a:extLst>
              </p:cNvPr>
              <p:cNvSpPr/>
              <p:nvPr/>
            </p:nvSpPr>
            <p:spPr>
              <a:xfrm>
                <a:off x="3233058" y="1700905"/>
                <a:ext cx="1344392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8" name="TextBox 77">
                <a:extLst>
                  <a:ext uri="{FF2B5EF4-FFF2-40B4-BE49-F238E27FC236}">
                    <a16:creationId xmlns:a16="http://schemas.microsoft.com/office/drawing/2014/main" id="{2D60B30F-1ED9-42C8-861E-AF3F849C4CD5}"/>
                  </a:ext>
                </a:extLst>
              </p:cNvPr>
              <p:cNvSpPr txBox="1"/>
              <p:nvPr/>
            </p:nvSpPr>
            <p:spPr>
              <a:xfrm>
                <a:off x="3303812" y="1679133"/>
                <a:ext cx="1273638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4. </a:t>
                </a:r>
                <a:r>
                  <a:rPr lang="en-US" sz="2200" dirty="0"/>
                  <a:t>temple</a:t>
                </a:r>
              </a:p>
            </p:txBody>
          </p:sp>
        </p:grp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A2A7784-56BE-42B7-8854-0B81294B5F6E}"/>
              </a:ext>
            </a:extLst>
          </p:cNvPr>
          <p:cNvGrpSpPr/>
          <p:nvPr/>
        </p:nvGrpSpPr>
        <p:grpSpPr>
          <a:xfrm>
            <a:off x="4645940" y="1148815"/>
            <a:ext cx="2723951" cy="2501569"/>
            <a:chOff x="6272343" y="1557210"/>
            <a:chExt cx="2723951" cy="2501569"/>
          </a:xfrm>
        </p:grpSpPr>
        <p:grpSp>
          <p:nvGrpSpPr>
            <p:cNvPr id="79" name="Group 78">
              <a:extLst>
                <a:ext uri="{FF2B5EF4-FFF2-40B4-BE49-F238E27FC236}">
                  <a16:creationId xmlns:a16="http://schemas.microsoft.com/office/drawing/2014/main" id="{E587A3EE-CF2C-4066-82D7-C417BF0C6281}"/>
                </a:ext>
              </a:extLst>
            </p:cNvPr>
            <p:cNvGrpSpPr/>
            <p:nvPr/>
          </p:nvGrpSpPr>
          <p:grpSpPr>
            <a:xfrm>
              <a:off x="6272343" y="1557210"/>
              <a:ext cx="2723951" cy="1912048"/>
              <a:chOff x="-131558" y="1197453"/>
              <a:chExt cx="3165790" cy="2222192"/>
            </a:xfrm>
          </p:grpSpPr>
          <p:pic>
            <p:nvPicPr>
              <p:cNvPr id="80" name="Picture 79">
                <a:extLst>
                  <a:ext uri="{FF2B5EF4-FFF2-40B4-BE49-F238E27FC236}">
                    <a16:creationId xmlns:a16="http://schemas.microsoft.com/office/drawing/2014/main" id="{695CEC6C-6329-49E4-8FB7-15ED91CC34A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66106" y="1352754"/>
                <a:ext cx="3100338" cy="2066891"/>
              </a:xfrm>
              <a:prstGeom prst="roundRect">
                <a:avLst/>
              </a:prstGeom>
            </p:spPr>
          </p:pic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5FA4881F-7361-4EE8-9285-39B48A0282CA}"/>
                  </a:ext>
                </a:extLst>
              </p:cNvPr>
              <p:cNvSpPr/>
              <p:nvPr/>
            </p:nvSpPr>
            <p:spPr>
              <a:xfrm>
                <a:off x="-131558" y="1197453"/>
                <a:ext cx="414709" cy="414708"/>
              </a:xfrm>
              <a:prstGeom prst="ellipse">
                <a:avLst/>
              </a:prstGeom>
              <a:solidFill>
                <a:schemeClr val="bg1"/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2400" b="1">
                    <a:solidFill>
                      <a:srgbClr val="0070C0"/>
                    </a:solidFill>
                  </a:rPr>
                  <a:t>b</a:t>
                </a:r>
              </a:p>
            </p:txBody>
          </p:sp>
        </p:grpSp>
        <p:grpSp>
          <p:nvGrpSpPr>
            <p:cNvPr id="82" name="Group 81">
              <a:extLst>
                <a:ext uri="{FF2B5EF4-FFF2-40B4-BE49-F238E27FC236}">
                  <a16:creationId xmlns:a16="http://schemas.microsoft.com/office/drawing/2014/main" id="{9759EE30-E7CC-420A-9959-959E4DF249D5}"/>
                </a:ext>
              </a:extLst>
            </p:cNvPr>
            <p:cNvGrpSpPr/>
            <p:nvPr/>
          </p:nvGrpSpPr>
          <p:grpSpPr>
            <a:xfrm>
              <a:off x="6582779" y="3627892"/>
              <a:ext cx="2317122" cy="430887"/>
              <a:chOff x="3233057" y="1679134"/>
              <a:chExt cx="2317122" cy="430887"/>
            </a:xfrm>
          </p:grpSpPr>
          <p:sp>
            <p:nvSpPr>
              <p:cNvPr id="83" name="Rounded Rectangle 58">
                <a:extLst>
                  <a:ext uri="{FF2B5EF4-FFF2-40B4-BE49-F238E27FC236}">
                    <a16:creationId xmlns:a16="http://schemas.microsoft.com/office/drawing/2014/main" id="{4E1BBF4A-7509-40CF-8DE7-CB636DE05E3B}"/>
                  </a:ext>
                </a:extLst>
              </p:cNvPr>
              <p:cNvSpPr/>
              <p:nvPr/>
            </p:nvSpPr>
            <p:spPr>
              <a:xfrm>
                <a:off x="3233057" y="1700906"/>
                <a:ext cx="2237833" cy="389152"/>
              </a:xfrm>
              <a:prstGeom prst="roundRect">
                <a:avLst>
                  <a:gd name="adj" fmla="val 49416"/>
                </a:avLst>
              </a:prstGeom>
              <a:solidFill>
                <a:srgbClr val="9CDDE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1C10F1CD-1FBF-417F-80D5-1F6E462A1F30}"/>
                  </a:ext>
                </a:extLst>
              </p:cNvPr>
              <p:cNvSpPr txBox="1"/>
              <p:nvPr/>
            </p:nvSpPr>
            <p:spPr>
              <a:xfrm>
                <a:off x="3303810" y="1679134"/>
                <a:ext cx="2246369" cy="4308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0070C0"/>
                    </a:solidFill>
                  </a:rPr>
                  <a:t>5. </a:t>
                </a:r>
                <a:r>
                  <a:rPr lang="en-US" sz="2200" dirty="0"/>
                  <a:t>railway station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12 -0.00139 L -0.31823 0.6585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764" y="329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0.00139 L 0.40712 0.56829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243" y="28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1.48148E-6 L 0.10226 0.4768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000" y="2384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1.11111E-6 L -0.43802 0.112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910" y="56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312 1.11111E-6 L 0.3243 -0.00833 " pathEditMode="relative" rAng="0" ptsTypes="AA">
                                      <p:cBhvr>
                                        <p:cTn id="43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059" y="-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000"/>
                            </p:stCondLst>
                            <p:childTnLst>
                              <p:par>
                                <p:cTn id="50" presetID="42" presetClass="path" presetSubtype="0" accel="50000" decel="5000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69 0.00231 L -0.17396 0.0002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733" y="-116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07 0.00231 L -0.17517 0.00162 " pathEditMode="relative" rAng="0" ptsTypes="AA">
                                      <p:cBhvr>
                                        <p:cTn id="53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802" y="-46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313 0.00555 L 0.1467 -0.00324 " pathEditMode="relative" rAng="0" ptsTypes="AA">
                                      <p:cBhvr>
                                        <p:cTn id="55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70" y="-440"/>
                                    </p:animMotion>
                                  </p:childTnLst>
                                </p:cTn>
                              </p:par>
                              <p:par>
                                <p:cTn id="56" presetID="42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0.00209 -1.11111E-6 L 0.14705 -0.00347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24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500"/>
                            </p:stCondLst>
                            <p:childTnLst>
                              <p:par>
                                <p:cTn id="5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500"/>
                            </p:stCondLst>
                            <p:childTnLst>
                              <p:par>
                                <p:cTn id="6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4500"/>
                            </p:stCondLst>
                            <p:childTnLst>
                              <p:par>
                                <p:cTn id="6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4500"/>
                            </p:stCondLst>
                            <p:childTnLst>
                              <p:par>
                                <p:cTn id="68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4500"/>
                            </p:stCondLst>
                            <p:childTnLst>
                              <p:par>
                                <p:cTn id="7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500"/>
                            </p:stCondLst>
                            <p:childTnLst>
                              <p:par>
                                <p:cTn id="7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4255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8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546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104779"/>
            <a:ext cx="627229" cy="62162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27313" y="6266"/>
            <a:ext cx="7287987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spc="-8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Ask and answer questions about where you live.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009889" y="1869757"/>
            <a:ext cx="2204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186535" y="2694984"/>
            <a:ext cx="6752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/>
              <a:t>A: </a:t>
            </a:r>
            <a:r>
              <a:rPr lang="en-US" sz="2800"/>
              <a:t>Is there a square in your neighbourhood?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</a:t>
            </a:r>
            <a:r>
              <a:rPr lang="en-US" sz="2800"/>
              <a:t>Yes, there is. / No, these isn’t.</a:t>
            </a:r>
          </a:p>
        </p:txBody>
      </p:sp>
    </p:spTree>
    <p:extLst>
      <p:ext uri="{BB962C8B-B14F-4D97-AF65-F5344CB8AC3E}">
        <p14:creationId xmlns:p14="http://schemas.microsoft.com/office/powerpoint/2010/main" val="137745264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444336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807403" y="190633"/>
            <a:ext cx="759636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groups. Ask and answer about your neighbourhood.  You can use the adjectives below.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04779"/>
            <a:ext cx="587409" cy="621628"/>
          </a:xfrm>
          <a:prstGeom prst="rect">
            <a:avLst/>
          </a:prstGeom>
        </p:spPr>
      </p:pic>
      <p:grpSp>
        <p:nvGrpSpPr>
          <p:cNvPr id="6" name="Group 5"/>
          <p:cNvGrpSpPr/>
          <p:nvPr/>
        </p:nvGrpSpPr>
        <p:grpSpPr>
          <a:xfrm>
            <a:off x="962397" y="1631373"/>
            <a:ext cx="7219207" cy="1101436"/>
            <a:chOff x="1184564" y="1631373"/>
            <a:chExt cx="7219207" cy="1101436"/>
          </a:xfrm>
        </p:grpSpPr>
        <p:sp>
          <p:nvSpPr>
            <p:cNvPr id="4" name="Rounded Rectangle 3"/>
            <p:cNvSpPr/>
            <p:nvPr/>
          </p:nvSpPr>
          <p:spPr>
            <a:xfrm>
              <a:off x="1184564" y="1631373"/>
              <a:ext cx="7219207" cy="1101436"/>
            </a:xfrm>
            <a:prstGeom prst="roundRect">
              <a:avLst/>
            </a:pr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808018" y="1724891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noisy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808017" y="2169238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quiet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375258" y="1724891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busy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3375257" y="2169238"/>
              <a:ext cx="1321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crowded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4942497" y="1724891"/>
              <a:ext cx="1253721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modern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4942496" y="2169238"/>
              <a:ext cx="100791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boring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6509737" y="1724891"/>
              <a:ext cx="132143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peaceful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6509736" y="2169238"/>
              <a:ext cx="13214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beautiful</a:t>
              </a: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1057394" y="3075250"/>
            <a:ext cx="2204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1234040" y="3900477"/>
            <a:ext cx="675212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1"/>
              <a:t>A: </a:t>
            </a:r>
            <a:r>
              <a:rPr lang="en-US" sz="2800"/>
              <a:t>Is your neighbourhood quiet?</a:t>
            </a:r>
          </a:p>
          <a:p>
            <a:pPr>
              <a:lnSpc>
                <a:spcPct val="150000"/>
              </a:lnSpc>
            </a:pPr>
            <a:r>
              <a:rPr lang="en-US" sz="2800" b="1" i="1"/>
              <a:t>B: </a:t>
            </a:r>
            <a:r>
              <a:rPr lang="en-US" sz="2800"/>
              <a:t>Yes, it is. / No, it’s noisy.</a:t>
            </a:r>
          </a:p>
        </p:txBody>
      </p:sp>
    </p:spTree>
    <p:extLst>
      <p:ext uri="{BB962C8B-B14F-4D97-AF65-F5344CB8AC3E}">
        <p14:creationId xmlns:p14="http://schemas.microsoft.com/office/powerpoint/2010/main" val="246835563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0" y="0"/>
            <a:ext cx="9144000" cy="6858000"/>
            <a:chOff x="193701" y="1590291"/>
            <a:chExt cx="8653859" cy="5137079"/>
          </a:xfrm>
        </p:grpSpPr>
        <p:sp>
          <p:nvSpPr>
            <p:cNvPr id="15" name="Rounded Rectangle 14"/>
            <p:cNvSpPr/>
            <p:nvPr/>
          </p:nvSpPr>
          <p:spPr>
            <a:xfrm>
              <a:off x="193701" y="1590291"/>
              <a:ext cx="8653859" cy="5137079"/>
            </a:xfrm>
            <a:prstGeom prst="roundRect">
              <a:avLst/>
            </a:prstGeom>
            <a:solidFill>
              <a:srgbClr val="C0E6EA"/>
            </a:solidFill>
            <a:ln>
              <a:solidFill>
                <a:srgbClr val="C0E6E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77403" y="1674687"/>
              <a:ext cx="8444374" cy="4900773"/>
            </a:xfrm>
            <a:prstGeom prst="roundRect">
              <a:avLst/>
            </a:prstGeom>
            <a:solidFill>
              <a:srgbClr val="05A0B8"/>
            </a:solidFill>
            <a:ln>
              <a:solidFill>
                <a:srgbClr val="05A0B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314872" y="1767152"/>
              <a:ext cx="8369436" cy="4952146"/>
            </a:xfrm>
            <a:prstGeom prst="roundRect">
              <a:avLst/>
            </a:prstGeom>
            <a:solidFill>
              <a:srgbClr val="E2F4F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70438" y="2215065"/>
            <a:ext cx="4403125" cy="2458647"/>
            <a:chOff x="2315573" y="1811975"/>
            <a:chExt cx="4403125" cy="2458647"/>
          </a:xfrm>
        </p:grpSpPr>
        <p:grpSp>
          <p:nvGrpSpPr>
            <p:cNvPr id="12" name="Group 11"/>
            <p:cNvGrpSpPr/>
            <p:nvPr/>
          </p:nvGrpSpPr>
          <p:grpSpPr>
            <a:xfrm>
              <a:off x="2315573" y="1811975"/>
              <a:ext cx="4403125" cy="820491"/>
              <a:chOff x="2321677" y="1811975"/>
              <a:chExt cx="4403125" cy="820491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209822" y="1811975"/>
                <a:ext cx="3514980" cy="768902"/>
              </a:xfrm>
              <a:prstGeom prst="rect">
                <a:avLst/>
              </a:prstGeom>
            </p:spPr>
          </p:pic>
          <p:pic>
            <p:nvPicPr>
              <p:cNvPr id="5" name="Picture 4"/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21677" y="1854855"/>
                <a:ext cx="961782" cy="777611"/>
              </a:xfrm>
              <a:prstGeom prst="rect">
                <a:avLst/>
              </a:prstGeom>
            </p:spPr>
          </p:pic>
        </p:grpSp>
        <p:sp>
          <p:nvSpPr>
            <p:cNvPr id="6" name="TextBox 5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>
                  <a:solidFill>
                    <a:srgbClr val="0084B1"/>
                  </a:solidFill>
                </a:rPr>
                <a:t>Pronunciation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74482" y="3685847"/>
              <a:ext cx="408530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/>
                <a:t>/ɪ/ and /i:/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000034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11802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994" y="113416"/>
            <a:ext cx="587409" cy="60435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807403" y="104154"/>
            <a:ext cx="8153811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and repeat the words. Pay attention to the sounds /ɪ/ and /</a:t>
            </a:r>
            <a:r>
              <a:rPr lang="en-US" sz="2500" b="1" dirty="0" err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:/.</a:t>
            </a:r>
          </a:p>
        </p:txBody>
      </p:sp>
      <p:graphicFrame>
        <p:nvGraphicFramePr>
          <p:cNvPr id="14" name="Table 1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11710680"/>
              </p:ext>
            </p:extLst>
          </p:nvPr>
        </p:nvGraphicFramePr>
        <p:xfrm>
          <a:off x="1523459" y="3547918"/>
          <a:ext cx="6083602" cy="3046845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304696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36635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04494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/ɪ/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/>
                        <a:t>/i:/</a:t>
                      </a:r>
                    </a:p>
                  </a:txBody>
                  <a:tcPr anchor="ctr"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342351"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800" b="0" dirty="0">
                        <a:solidFill>
                          <a:srgbClr val="F16649"/>
                        </a:solidFill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sp>
        <p:nvSpPr>
          <p:cNvPr id="10" name="Rounded Rectangle 9"/>
          <p:cNvSpPr/>
          <p:nvPr/>
        </p:nvSpPr>
        <p:spPr>
          <a:xfrm>
            <a:off x="962396" y="1506682"/>
            <a:ext cx="7219207" cy="110143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1419598" y="1600200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noisy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419597" y="2044547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clean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051490" y="1600200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cheap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2986836" y="2044547"/>
            <a:ext cx="1596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exciting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4554077" y="1600200"/>
            <a:ext cx="1514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peaceful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609492" y="2044547"/>
            <a:ext cx="151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friendly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195204" y="1600200"/>
            <a:ext cx="1730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expensive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121315" y="2044547"/>
            <a:ext cx="189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convenient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807403" y="2818248"/>
            <a:ext cx="7515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Now, in pairs put the words in the correct column.</a:t>
            </a:r>
          </a:p>
        </p:txBody>
      </p:sp>
      <p:pic>
        <p:nvPicPr>
          <p:cNvPr id="3" name="Bản sao của B1_25">
            <a:hlinkClick r:id="" action="ppaction://media"/>
            <a:extLst>
              <a:ext uri="{FF2B5EF4-FFF2-40B4-BE49-F238E27FC236}">
                <a16:creationId xmlns:a16="http://schemas.microsoft.com/office/drawing/2014/main" id="{C7AC0AF1-0455-4703-A875-39805EAF02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848186" y="529518"/>
            <a:ext cx="487363" cy="487363"/>
          </a:xfrm>
          <a:prstGeom prst="rect">
            <a:avLst/>
          </a:prstGeom>
        </p:spPr>
      </p:pic>
      <p:sp>
        <p:nvSpPr>
          <p:cNvPr id="29" name="TextBox 28">
            <a:extLst>
              <a:ext uri="{FF2B5EF4-FFF2-40B4-BE49-F238E27FC236}">
                <a16:creationId xmlns:a16="http://schemas.microsoft.com/office/drawing/2014/main" id="{23F95274-D4C9-4461-A330-E71D3EA957C5}"/>
              </a:ext>
            </a:extLst>
          </p:cNvPr>
          <p:cNvSpPr txBox="1"/>
          <p:nvPr/>
        </p:nvSpPr>
        <p:spPr>
          <a:xfrm>
            <a:off x="1419598" y="1595223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noisy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A2D5D6E5-2910-4F77-B199-C78D5D2A5F1E}"/>
              </a:ext>
            </a:extLst>
          </p:cNvPr>
          <p:cNvSpPr txBox="1"/>
          <p:nvPr/>
        </p:nvSpPr>
        <p:spPr>
          <a:xfrm>
            <a:off x="1419597" y="2039570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clean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E39698E-508E-45F4-9C0C-1B8A29E54C5A}"/>
              </a:ext>
            </a:extLst>
          </p:cNvPr>
          <p:cNvSpPr txBox="1"/>
          <p:nvPr/>
        </p:nvSpPr>
        <p:spPr>
          <a:xfrm>
            <a:off x="3051490" y="1595223"/>
            <a:ext cx="12175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cheap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7E72D8FF-2C4D-412F-9D2E-A92A64FDBD6A}"/>
              </a:ext>
            </a:extLst>
          </p:cNvPr>
          <p:cNvSpPr txBox="1"/>
          <p:nvPr/>
        </p:nvSpPr>
        <p:spPr>
          <a:xfrm>
            <a:off x="2986836" y="2039570"/>
            <a:ext cx="15962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exciting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AD79F8D4-AF9D-4CB2-9383-E77A3DC9B619}"/>
              </a:ext>
            </a:extLst>
          </p:cNvPr>
          <p:cNvSpPr txBox="1"/>
          <p:nvPr/>
        </p:nvSpPr>
        <p:spPr>
          <a:xfrm>
            <a:off x="4554077" y="1595223"/>
            <a:ext cx="15144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peaceful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161C6AE-1F74-425A-953A-03CA9AE159FA}"/>
              </a:ext>
            </a:extLst>
          </p:cNvPr>
          <p:cNvSpPr txBox="1"/>
          <p:nvPr/>
        </p:nvSpPr>
        <p:spPr>
          <a:xfrm>
            <a:off x="4609492" y="2039570"/>
            <a:ext cx="15144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friendly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9733DF5B-8A4D-4C49-9B14-BE5DF4B21D44}"/>
              </a:ext>
            </a:extLst>
          </p:cNvPr>
          <p:cNvSpPr txBox="1"/>
          <p:nvPr/>
        </p:nvSpPr>
        <p:spPr>
          <a:xfrm>
            <a:off x="6195204" y="1595223"/>
            <a:ext cx="17308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expensive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21C27DAB-19AF-4E2A-A8B0-DC5A7DA55BEF}"/>
              </a:ext>
            </a:extLst>
          </p:cNvPr>
          <p:cNvSpPr txBox="1"/>
          <p:nvPr/>
        </p:nvSpPr>
        <p:spPr>
          <a:xfrm>
            <a:off x="6121315" y="2039570"/>
            <a:ext cx="189403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convenient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D8BEB5A-2307-4D6F-A104-BCB8CF3BDB8D}"/>
              </a:ext>
            </a:extLst>
          </p:cNvPr>
          <p:cNvSpPr txBox="1"/>
          <p:nvPr/>
        </p:nvSpPr>
        <p:spPr>
          <a:xfrm>
            <a:off x="2516226" y="4246152"/>
            <a:ext cx="9412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noisy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4623435A-38A9-481F-B7CB-8A6EA43FECDF}"/>
              </a:ext>
            </a:extLst>
          </p:cNvPr>
          <p:cNvSpPr txBox="1"/>
          <p:nvPr/>
        </p:nvSpPr>
        <p:spPr>
          <a:xfrm>
            <a:off x="5169753" y="4246152"/>
            <a:ext cx="17975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convenient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0ED81175-5882-4291-B140-4EE52CD86415}"/>
              </a:ext>
            </a:extLst>
          </p:cNvPr>
          <p:cNvSpPr txBox="1"/>
          <p:nvPr/>
        </p:nvSpPr>
        <p:spPr>
          <a:xfrm>
            <a:off x="5536166" y="4822430"/>
            <a:ext cx="106471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cheap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F395BC97-E5B2-4827-8095-8CE436A6E786}"/>
              </a:ext>
            </a:extLst>
          </p:cNvPr>
          <p:cNvSpPr txBox="1"/>
          <p:nvPr/>
        </p:nvSpPr>
        <p:spPr>
          <a:xfrm>
            <a:off x="5406183" y="5420457"/>
            <a:ext cx="143026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peaceful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90509E44-FC93-4B2D-A239-0FD44574AF1C}"/>
              </a:ext>
            </a:extLst>
          </p:cNvPr>
          <p:cNvSpPr txBox="1"/>
          <p:nvPr/>
        </p:nvSpPr>
        <p:spPr>
          <a:xfrm>
            <a:off x="5636599" y="6018484"/>
            <a:ext cx="95731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clean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714063A6-DAD6-433E-9494-168D52192D34}"/>
              </a:ext>
            </a:extLst>
          </p:cNvPr>
          <p:cNvSpPr txBox="1"/>
          <p:nvPr/>
        </p:nvSpPr>
        <p:spPr>
          <a:xfrm>
            <a:off x="2237485" y="4822430"/>
            <a:ext cx="162801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expensive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2BB17ADD-8D5D-48EC-B832-5370EDE94CEC}"/>
              </a:ext>
            </a:extLst>
          </p:cNvPr>
          <p:cNvSpPr txBox="1"/>
          <p:nvPr/>
        </p:nvSpPr>
        <p:spPr>
          <a:xfrm>
            <a:off x="2337812" y="5446986"/>
            <a:ext cx="1298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exciting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90B9D326-6848-41E0-ADFE-54E87C9C197C}"/>
              </a:ext>
            </a:extLst>
          </p:cNvPr>
          <p:cNvSpPr txBox="1"/>
          <p:nvPr/>
        </p:nvSpPr>
        <p:spPr>
          <a:xfrm>
            <a:off x="2401312" y="6018484"/>
            <a:ext cx="13003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rgbClr val="F16649"/>
                </a:solidFill>
              </a:rPr>
              <a:t>friendly</a:t>
            </a:r>
          </a:p>
        </p:txBody>
      </p:sp>
    </p:spTree>
    <p:extLst>
      <p:ext uri="{BB962C8B-B14F-4D97-AF65-F5344CB8AC3E}">
        <p14:creationId xmlns:p14="http://schemas.microsoft.com/office/powerpoint/2010/main" val="11181354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8" dur="indefinite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9" dur="indefinite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"/>
                            </p:stCondLst>
                            <p:childTnLst>
                              <p:par>
                                <p:cTn id="21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313 -1.85185E-6 L 0.11979 0.3865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25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4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50"/>
                            </p:stCondLst>
                            <p:childTnLst>
                              <p:par>
                                <p:cTn id="36" presetID="42" presetClass="path" presetSubtype="0" accel="50000" decel="50000" fill="hold" grpId="3" nodeType="after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3.33333E-6 3.33333E-6 L -0.10348 0.32314 " pathEditMode="relative" rAng="0" ptsTypes="AA">
                                      <p:cBhvr>
                                        <p:cTn id="3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74" y="1615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25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48" dur="indefinite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9" dur="indefinite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3.61111E-6 0.00139 L 0.27153 0.47153 " pathEditMode="relative" rAng="0" ptsTypes="AA">
                                      <p:cBhvr>
                                        <p:cTn id="5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576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250"/>
                            </p:stCondLst>
                            <p:childTnLst>
                              <p:par>
                                <p:cTn id="5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3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104 -1.85185E-6 L 0.09271 0.55764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83" y="2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250"/>
                            </p:stCondLst>
                            <p:childTnLst>
                              <p:par>
                                <p:cTn id="6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6" dur="indefinite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7" dur="indefinite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208 -1.85185E-6 L -0.4316 0.47014 " pathEditMode="relative" rAng="0" ptsTypes="AA">
                                      <p:cBhvr>
                                        <p:cTn id="79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84" y="234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2250"/>
                            </p:stCondLst>
                            <p:childTnLst>
                              <p:par>
                                <p:cTn id="8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0" dur="indefinite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1" dur="indefinite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1.38889E-6 3.33333E-6 L 0.46215 0.58009 " pathEditMode="relative" rAng="0" ptsTypes="AA">
                                      <p:cBhvr>
                                        <p:cTn id="93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08" y="2900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25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05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0.00417 3.33333E-6 L -0.07136 0.49699 " pathEditMode="relative" rAng="0" ptsTypes="AA">
                                      <p:cBhvr>
                                        <p:cTn id="107" dur="2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785" y="2483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2250"/>
                            </p:stCondLst>
                            <p:childTnLst>
                              <p:par>
                                <p:cTn id="10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grpId="4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9" presetClass="emph" presetSubtype="0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9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42" presetClass="path" presetSubtype="0" accel="50000" decel="50000" fill="hold" grpId="3" nodeType="withEffect">
                                  <p:stCondLst>
                                    <p:cond delay="25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animMotion origin="layout" path="M -0.00208 0.00277 L -0.24167 0.58055 " pathEditMode="relative" rAng="0" ptsTypes="AA">
                                      <p:cBhvr>
                                        <p:cTn id="121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79" y="28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2" fill="hold">
                            <p:stCondLst>
                              <p:cond delay="2250"/>
                            </p:stCondLst>
                            <p:childTnLst>
                              <p:par>
                                <p:cTn id="1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2250"/>
                            </p:stCondLst>
                            <p:childTnLst>
                              <p:par>
                                <p:cTn id="126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2" dur="4097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2" grpId="0"/>
      <p:bldP spid="13" grpId="0"/>
      <p:bldP spid="15" grpId="0"/>
      <p:bldP spid="16" grpId="0"/>
      <p:bldP spid="17" grpId="0"/>
      <p:bldP spid="18" grpId="0"/>
      <p:bldP spid="19" grpId="0"/>
      <p:bldP spid="2" grpId="0"/>
      <p:bldP spid="29" grpId="0"/>
      <p:bldP spid="29" grpId="3"/>
      <p:bldP spid="29" grpId="4"/>
      <p:bldP spid="30" grpId="0"/>
      <p:bldP spid="30" grpId="3"/>
      <p:bldP spid="30" grpId="4"/>
      <p:bldP spid="31" grpId="0"/>
      <p:bldP spid="31" grpId="3"/>
      <p:bldP spid="31" grpId="4"/>
      <p:bldP spid="32" grpId="0"/>
      <p:bldP spid="32" grpId="3"/>
      <p:bldP spid="32" grpId="4"/>
      <p:bldP spid="33" grpId="0"/>
      <p:bldP spid="33" grpId="3"/>
      <p:bldP spid="33" grpId="4"/>
      <p:bldP spid="34" grpId="0"/>
      <p:bldP spid="34" grpId="3"/>
      <p:bldP spid="34" grpId="4"/>
      <p:bldP spid="35" grpId="0"/>
      <p:bldP spid="35" grpId="3"/>
      <p:bldP spid="35" grpId="4"/>
      <p:bldP spid="36" grpId="0"/>
      <p:bldP spid="36" grpId="3"/>
      <p:bldP spid="36" grpId="4"/>
      <p:bldP spid="37" grpId="0"/>
      <p:bldP spid="38" grpId="0"/>
      <p:bldP spid="39" grpId="0"/>
      <p:bldP spid="40" grpId="0"/>
      <p:bldP spid="41" grpId="0"/>
      <p:bldP spid="42" grpId="0"/>
      <p:bldP spid="43" grpId="0"/>
      <p:bldP spid="44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642</TotalTime>
  <Words>391</Words>
  <Application>Microsoft Office PowerPoint</Application>
  <PresentationFormat>On-screen Show (4:3)</PresentationFormat>
  <Paragraphs>86</Paragraphs>
  <Slides>11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5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Lenovo</cp:lastModifiedBy>
  <cp:revision>60</cp:revision>
  <dcterms:created xsi:type="dcterms:W3CDTF">2020-12-09T02:04:09Z</dcterms:created>
  <dcterms:modified xsi:type="dcterms:W3CDTF">2021-08-02T05:32:47Z</dcterms:modified>
</cp:coreProperties>
</file>