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10" r:id="rId2"/>
    <p:sldId id="595" r:id="rId3"/>
    <p:sldId id="6442" r:id="rId4"/>
    <p:sldId id="604" r:id="rId5"/>
    <p:sldId id="6462" r:id="rId6"/>
    <p:sldId id="6439" r:id="rId7"/>
    <p:sldId id="608" r:id="rId8"/>
    <p:sldId id="609" r:id="rId9"/>
    <p:sldId id="60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61AA5-8D40-4AB0-91F5-5FB201C9184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EFD65-D621-4058-9091-6D5A51CE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84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6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25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3468-429C-4D17-8D9A-D7BB2D090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ECA5F-9D2F-F715-2D77-5341147F4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D361E-047A-18A5-0B2D-99D992864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681D-D81C-80C1-7F92-15181953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C6AC6-0E7B-0900-FD11-2663338E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7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A3B5-28DF-CD0A-5B91-2367976D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F5DE6-722C-A3DC-9F9C-ADB8319A8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2466B-A2ED-B45C-7A7C-32850946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050E2-EC5F-3452-ECAA-97BB7001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B878-7A34-939F-ED2E-F31EBA4A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77047-41E4-C186-6C1D-12DBA373F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53780-822B-0362-1066-8B8850625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56934-2496-33F8-E1B3-B331183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BDAC-2500-039A-8479-F36685D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1BB7D-1213-4244-A3BB-1C18E9FF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34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7D5-F5C1-20ED-32A3-36A048C8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89F-24F2-A901-04C8-B837756B4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9183-C4E5-537E-A6E1-0A3D99DC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64590-E3C1-B2A0-C4EA-1643FB8B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871C2-F91D-AEB2-5DE2-480D8AF1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48D8-7F6B-D2FA-D288-E05D8948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1F4F7-8746-1B00-5E94-274ACFB93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5E3CE-BEF3-E288-C5FE-1E375F7A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9DF38-23DB-6E0A-6537-BAF99914F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19CC0-F39C-A14B-715F-450BCF78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2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E920-8C99-8ADC-5A6E-9B71E727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D950D-0E0A-7965-7B9B-098ADC76E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B6D15-278F-C18E-4296-8F64AA543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3B9C2-B712-5CEB-5427-DA3E6A92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FC60F-5EA4-FED1-5F55-DDC53E74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651C0-A164-8E75-A1B4-8BF45106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5B47-2FEF-4B85-93C0-AD63945E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7A6BE-0781-065A-7107-E92B91D3C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CC3CE-E254-B69A-96AE-030BEC3F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17434-4C71-0459-AC43-F044946C9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BFF53-A399-F34F-D7D0-15AB6C5C9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68848-17D5-152C-A3F0-A4FE7B3C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F709B3-5D9F-D0BA-DB62-BE93EE71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81BFF2-E85F-37D9-5795-A555CB98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1730-41E8-7104-33A0-E7DC026F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FC4EF-056B-2AEA-8138-0D5DA9C7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17BF1-F85B-8DDA-8174-58B1504B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4BE0-FDDC-8AC9-39FF-6551E9E5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7A9C9-592E-40B6-F790-619BEC18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938DE-F19D-AB93-5FBF-310439A7D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08C76-8966-1470-4137-5E3D0CF8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0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7CB0-BE8A-C2CF-1398-7CF22587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8F65-9201-34CC-CF03-494523EDA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67F60-836D-7DC5-1A06-7B48E2350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A336-198A-3D33-5DCF-8A474703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3B652-A3E5-01D8-C40F-72723F0E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E995A-D22E-B36D-9D6E-E3F90220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0517-5976-E1D8-FE96-4F5B6384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02550-305B-674F-E3C7-B93AA8F47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756A7-7B93-D362-EB99-9ECD3EDAE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B6DD1-CAC2-6C9F-4DE0-B96D8613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B7C1D-FDAF-6103-ED83-31DB5BF8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5F21-BB3B-A9FF-798E-F1F3E0E8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ABDF7-E5AC-A6C6-A377-4883AE6D4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6A11-B03C-E0F6-15F4-E9D18D8E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1A435-9BC6-F798-9069-741F7BD03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0E603-F33F-46F4-A296-165B97B0CA59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B246D-CB74-9308-D51A-D59F070A2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B2237-BC37-3185-D54A-417183317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60EC9-D417-4B55-8AE6-5E835CD43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623392" y="1700808"/>
            <a:ext cx="10945216" cy="949325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1658" y="4869161"/>
            <a:ext cx="10648684" cy="748988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2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6</a:t>
            </a:r>
          </a:p>
        </p:txBody>
      </p:sp>
    </p:spTree>
    <p:extLst>
      <p:ext uri="{BB962C8B-B14F-4D97-AF65-F5344CB8AC3E}">
        <p14:creationId xmlns:p14="http://schemas.microsoft.com/office/powerpoint/2010/main" val="235110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3501" y="2180862"/>
            <a:ext cx="8832980" cy="2208245"/>
            <a:chOff x="327636" y="711699"/>
            <a:chExt cx="4586909" cy="442800"/>
          </a:xfrm>
        </p:grpSpPr>
        <p:sp>
          <p:nvSpPr>
            <p:cNvPr id="3" name="Rounded Rectangle 2"/>
            <p:cNvSpPr/>
            <p:nvPr/>
          </p:nvSpPr>
          <p:spPr>
            <a:xfrm>
              <a:off x="327636" y="711699"/>
              <a:ext cx="4586909" cy="442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 txBox="1"/>
            <p:nvPr/>
          </p:nvSpPr>
          <p:spPr>
            <a:xfrm>
              <a:off x="349252" y="733315"/>
              <a:ext cx="4543677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1165" tIns="0" rIns="231165" bIns="0" numCol="1" spcCol="1270" anchor="ctr" anchorCtr="0">
              <a:noAutofit/>
            </a:bodyPr>
            <a:lstStyle/>
            <a:p>
              <a:pPr algn="ctr" defTabSz="888978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Hà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Văn Lang –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20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1424-2A5D-4A70-90AE-891C500CE2A1}"/>
              </a:ext>
            </a:extLst>
          </p:cNvPr>
          <p:cNvSpPr txBox="1"/>
          <p:nvPr/>
        </p:nvSpPr>
        <p:spPr>
          <a:xfrm>
            <a:off x="5910576" y="1007975"/>
            <a:ext cx="5022913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4">
              <a:defRPr/>
            </a:pP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733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Chia 4 </a:t>
            </a:r>
            <a:r>
              <a:rPr lang="en-US" sz="3733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3733" dirty="0">
              <a:solidFill>
                <a:srgbClr val="C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defTabSz="914354">
              <a:defRPr/>
            </a:pP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A0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0746" y="950007"/>
            <a:ext cx="7148337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4744941" y="2605857"/>
            <a:ext cx="7148339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733" b="1" dirty="0"/>
              <a:t>+ N1,2: </a:t>
            </a:r>
            <a:r>
              <a:rPr lang="fr-FR" sz="3733" dirty="0" err="1"/>
              <a:t>Tìm</a:t>
            </a:r>
            <a:r>
              <a:rPr lang="fr-FR" sz="3733" dirty="0"/>
              <a:t> </a:t>
            </a:r>
            <a:r>
              <a:rPr lang="fr-FR" sz="3733" dirty="0" err="1"/>
              <a:t>hiểu</a:t>
            </a:r>
            <a:r>
              <a:rPr lang="fr-FR" sz="3733" dirty="0"/>
              <a:t> </a:t>
            </a:r>
            <a:r>
              <a:rPr lang="fr-FR" sz="3733" dirty="0" err="1"/>
              <a:t>lịch</a:t>
            </a:r>
            <a:r>
              <a:rPr lang="fr-FR" sz="3733" dirty="0"/>
              <a:t> </a:t>
            </a:r>
            <a:r>
              <a:rPr lang="fr-FR" sz="3733" dirty="0" err="1"/>
              <a:t>sử</a:t>
            </a:r>
            <a:r>
              <a:rPr lang="fr-FR" sz="3733" dirty="0"/>
              <a:t> </a:t>
            </a:r>
            <a:r>
              <a:rPr lang="fr-FR" sz="3733" dirty="0" err="1"/>
              <a:t>Hà</a:t>
            </a:r>
            <a:r>
              <a:rPr lang="fr-FR" sz="3733" dirty="0"/>
              <a:t> </a:t>
            </a:r>
            <a:r>
              <a:rPr lang="fr-FR" sz="3733" dirty="0" err="1"/>
              <a:t>Nội</a:t>
            </a:r>
            <a:r>
              <a:rPr lang="fr-FR" sz="3733" dirty="0"/>
              <a:t> </a:t>
            </a:r>
            <a:r>
              <a:rPr lang="fr-FR" sz="3733" dirty="0" err="1"/>
              <a:t>thời</a:t>
            </a:r>
            <a:r>
              <a:rPr lang="fr-FR" sz="3733" dirty="0"/>
              <a:t> </a:t>
            </a:r>
            <a:r>
              <a:rPr lang="fr-FR" sz="3733" dirty="0" err="1"/>
              <a:t>kì</a:t>
            </a:r>
            <a:r>
              <a:rPr lang="fr-FR" sz="3733" dirty="0"/>
              <a:t> </a:t>
            </a:r>
            <a:r>
              <a:rPr lang="fr-FR" sz="3733" dirty="0" err="1"/>
              <a:t>Văn</a:t>
            </a:r>
            <a:r>
              <a:rPr lang="fr-FR" sz="3733" dirty="0"/>
              <a:t> Lang.</a:t>
            </a:r>
            <a:endParaRPr lang="en-US" sz="3733" dirty="0"/>
          </a:p>
          <a:p>
            <a:pPr algn="just">
              <a:lnSpc>
                <a:spcPct val="150000"/>
              </a:lnSpc>
            </a:pPr>
            <a:r>
              <a:rPr lang="fr-FR" sz="3733" b="1" dirty="0"/>
              <a:t>+ N3,4: </a:t>
            </a:r>
            <a:r>
              <a:rPr lang="fr-FR" sz="3733" dirty="0" err="1"/>
              <a:t>Tìm</a:t>
            </a:r>
            <a:r>
              <a:rPr lang="fr-FR" sz="3733" dirty="0"/>
              <a:t> </a:t>
            </a:r>
            <a:r>
              <a:rPr lang="fr-FR" sz="3733" dirty="0" err="1"/>
              <a:t>hiểu</a:t>
            </a:r>
            <a:r>
              <a:rPr lang="fr-FR" sz="3733" dirty="0"/>
              <a:t> </a:t>
            </a:r>
            <a:r>
              <a:rPr lang="fr-FR" sz="3733" dirty="0" err="1"/>
              <a:t>lịch</a:t>
            </a:r>
            <a:r>
              <a:rPr lang="fr-FR" sz="3733" dirty="0"/>
              <a:t> </a:t>
            </a:r>
            <a:r>
              <a:rPr lang="fr-FR" sz="3733" dirty="0" err="1"/>
              <a:t>sử</a:t>
            </a:r>
            <a:r>
              <a:rPr lang="fr-FR" sz="3733" dirty="0"/>
              <a:t> </a:t>
            </a:r>
            <a:r>
              <a:rPr lang="fr-FR" sz="3733" dirty="0" err="1"/>
              <a:t>Hà</a:t>
            </a:r>
            <a:r>
              <a:rPr lang="fr-FR" sz="3733" dirty="0"/>
              <a:t> </a:t>
            </a:r>
            <a:r>
              <a:rPr lang="fr-FR" sz="3733" dirty="0" err="1"/>
              <a:t>Nội</a:t>
            </a:r>
            <a:r>
              <a:rPr lang="fr-FR" sz="3733" dirty="0"/>
              <a:t> </a:t>
            </a:r>
            <a:r>
              <a:rPr lang="fr-FR" sz="3733" dirty="0" err="1"/>
              <a:t>thời</a:t>
            </a:r>
            <a:r>
              <a:rPr lang="fr-FR" sz="3733" dirty="0"/>
              <a:t> </a:t>
            </a:r>
            <a:r>
              <a:rPr lang="fr-FR" sz="3733" dirty="0" err="1"/>
              <a:t>kì</a:t>
            </a:r>
            <a:r>
              <a:rPr lang="fr-FR" sz="3733" dirty="0"/>
              <a:t> </a:t>
            </a:r>
            <a:r>
              <a:rPr lang="fr-FR" sz="3733" dirty="0" err="1"/>
              <a:t>Âu</a:t>
            </a:r>
            <a:r>
              <a:rPr lang="fr-FR" sz="3733" dirty="0"/>
              <a:t> </a:t>
            </a:r>
            <a:r>
              <a:rPr lang="fr-FR" sz="3733" dirty="0" err="1"/>
              <a:t>Lạc</a:t>
            </a:r>
            <a:r>
              <a:rPr lang="fr-FR" sz="3733" dirty="0"/>
              <a:t>.</a:t>
            </a:r>
            <a:endParaRPr lang="en-US" sz="37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121657" y="3822190"/>
            <a:ext cx="3722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99" y="-19669"/>
            <a:ext cx="12218787" cy="880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Hà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Lang –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2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1" y="1485178"/>
            <a:ext cx="2430651" cy="2426365"/>
          </a:xfrm>
          <a:prstGeom prst="rect">
            <a:avLst/>
          </a:prstGeom>
        </p:spPr>
      </p:pic>
      <p:pic>
        <p:nvPicPr>
          <p:cNvPr id="5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D96BA870-05EB-6CBE-F339-D9C715205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72" y="4513894"/>
            <a:ext cx="3721496" cy="20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9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9" y="1700808"/>
            <a:ext cx="5155189" cy="490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68" y="932723"/>
            <a:ext cx="5856651" cy="1143000"/>
          </a:xfrm>
        </p:spPr>
        <p:txBody>
          <a:bodyPr>
            <a:normAutofit/>
          </a:bodyPr>
          <a:lstStyle/>
          <a:p>
            <a:r>
              <a:rPr lang="en-US" sz="3733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90926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64" y="1410355"/>
            <a:ext cx="3623485" cy="5301160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314665" y="2715860"/>
            <a:ext cx="7537279" cy="4142141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69419" y="1579141"/>
            <a:ext cx="3078869" cy="548851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704811" y="2959056"/>
            <a:ext cx="6644440" cy="548851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6380" y="1705648"/>
            <a:ext cx="224325" cy="2541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67344" y="3085563"/>
            <a:ext cx="224325" cy="25419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38070" y="2097267"/>
            <a:ext cx="3176735" cy="239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/>
              <a:t>- </a:t>
            </a:r>
            <a:r>
              <a:rPr lang="en-US" sz="2667" dirty="0" err="1"/>
              <a:t>Là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vùng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 ở </a:t>
            </a:r>
            <a:r>
              <a:rPr lang="en-US" sz="2667" dirty="0" err="1"/>
              <a:t>phía</a:t>
            </a:r>
            <a:r>
              <a:rPr lang="en-US" sz="2667" dirty="0"/>
              <a:t> </a:t>
            </a:r>
            <a:r>
              <a:rPr lang="en-US" sz="2667" dirty="0" err="1"/>
              <a:t>nam</a:t>
            </a:r>
            <a:r>
              <a:rPr lang="en-US" sz="2667" dirty="0"/>
              <a:t> Phong Châu (</a:t>
            </a:r>
            <a:r>
              <a:rPr lang="en-US" sz="2667" dirty="0" err="1"/>
              <a:t>kinh</a:t>
            </a:r>
            <a:r>
              <a:rPr lang="en-US" sz="2667" dirty="0"/>
              <a:t> </a:t>
            </a:r>
            <a:r>
              <a:rPr lang="en-US" sz="2667" dirty="0" err="1"/>
              <a:t>đô</a:t>
            </a:r>
            <a:r>
              <a:rPr lang="en-US" sz="2667" dirty="0"/>
              <a:t> </a:t>
            </a:r>
            <a:r>
              <a:rPr lang="en-US" sz="2667" dirty="0" err="1"/>
              <a:t>nước</a:t>
            </a:r>
            <a:r>
              <a:rPr lang="en-US" sz="2667" dirty="0"/>
              <a:t> Văn Lang)</a:t>
            </a:r>
            <a:endParaRPr lang="en-US" sz="3200" dirty="0"/>
          </a:p>
        </p:txBody>
      </p:sp>
      <p:sp>
        <p:nvSpPr>
          <p:cNvPr id="28" name="TextBox 28"/>
          <p:cNvSpPr txBox="1"/>
          <p:nvPr/>
        </p:nvSpPr>
        <p:spPr>
          <a:xfrm>
            <a:off x="4619076" y="3553419"/>
            <a:ext cx="6739477" cy="2522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- </a:t>
            </a:r>
            <a:r>
              <a:rPr lang="en-US" sz="2667" dirty="0" err="1"/>
              <a:t>Tại</a:t>
            </a:r>
            <a:r>
              <a:rPr lang="en-US" sz="2667" dirty="0"/>
              <a:t> </a:t>
            </a:r>
            <a:r>
              <a:rPr lang="en-US" sz="2667" dirty="0" err="1"/>
              <a:t>các</a:t>
            </a:r>
            <a:r>
              <a:rPr lang="en-US" sz="2667" dirty="0"/>
              <a:t> di </a:t>
            </a:r>
            <a:r>
              <a:rPr lang="en-US" sz="2667" dirty="0" err="1"/>
              <a:t>chỉ</a:t>
            </a:r>
            <a:r>
              <a:rPr lang="en-US" sz="2667" dirty="0"/>
              <a:t> </a:t>
            </a:r>
            <a:r>
              <a:rPr lang="en-US" sz="2667" dirty="0" err="1"/>
              <a:t>khảo</a:t>
            </a:r>
            <a:r>
              <a:rPr lang="en-US" sz="2667" dirty="0"/>
              <a:t> </a:t>
            </a:r>
            <a:r>
              <a:rPr lang="en-US" sz="2667" dirty="0" err="1"/>
              <a:t>cổ</a:t>
            </a:r>
            <a:r>
              <a:rPr lang="en-US" sz="2667" dirty="0"/>
              <a:t>, </a:t>
            </a:r>
            <a:r>
              <a:rPr lang="en-US" sz="2667" dirty="0" err="1"/>
              <a:t>tìm</a:t>
            </a:r>
            <a:r>
              <a:rPr lang="en-US" sz="2667" dirty="0"/>
              <a:t> </a:t>
            </a:r>
            <a:r>
              <a:rPr lang="en-US" sz="2667" dirty="0" err="1"/>
              <a:t>thấy</a:t>
            </a:r>
            <a:r>
              <a:rPr lang="en-US" sz="2667" dirty="0"/>
              <a:t> </a:t>
            </a:r>
            <a:r>
              <a:rPr lang="en-US" sz="2667" dirty="0" err="1"/>
              <a:t>nhiều</a:t>
            </a:r>
            <a:r>
              <a:rPr lang="en-US" sz="2667" dirty="0"/>
              <a:t> </a:t>
            </a:r>
            <a:r>
              <a:rPr lang="en-US" sz="2667" dirty="0" err="1"/>
              <a:t>rìu</a:t>
            </a:r>
            <a:r>
              <a:rPr lang="en-US" sz="2667" dirty="0"/>
              <a:t>, </a:t>
            </a:r>
            <a:r>
              <a:rPr lang="en-US" sz="2667" dirty="0" err="1"/>
              <a:t>lưỡi</a:t>
            </a:r>
            <a:r>
              <a:rPr lang="en-US" sz="2667" dirty="0"/>
              <a:t> </a:t>
            </a:r>
            <a:r>
              <a:rPr lang="en-US" sz="2667" dirty="0" err="1"/>
              <a:t>cày</a:t>
            </a:r>
            <a:r>
              <a:rPr lang="en-US" sz="2667" dirty="0"/>
              <a:t>, </a:t>
            </a:r>
            <a:r>
              <a:rPr lang="en-US" sz="2667" dirty="0" err="1"/>
              <a:t>liềm</a:t>
            </a:r>
            <a:r>
              <a:rPr lang="en-US" sz="2667" dirty="0"/>
              <a:t>, </a:t>
            </a:r>
            <a:r>
              <a:rPr lang="en-US" sz="2667" dirty="0" err="1"/>
              <a:t>mũi</a:t>
            </a:r>
            <a:r>
              <a:rPr lang="en-US" sz="2667" dirty="0"/>
              <a:t> </a:t>
            </a:r>
            <a:r>
              <a:rPr lang="en-US" sz="2667" dirty="0" err="1"/>
              <a:t>tên</a:t>
            </a:r>
            <a:r>
              <a:rPr lang="en-US" sz="2667" dirty="0"/>
              <a:t> </a:t>
            </a:r>
            <a:r>
              <a:rPr lang="en-US" sz="2667" dirty="0" err="1"/>
              <a:t>bằng</a:t>
            </a:r>
            <a:r>
              <a:rPr lang="en-US" sz="2667" dirty="0"/>
              <a:t> </a:t>
            </a:r>
            <a:r>
              <a:rPr lang="en-US" sz="2667" dirty="0" err="1"/>
              <a:t>đồng</a:t>
            </a:r>
            <a:r>
              <a:rPr lang="en-US" sz="2667" dirty="0"/>
              <a:t>, </a:t>
            </a:r>
            <a:r>
              <a:rPr lang="en-US" sz="2667" dirty="0" err="1"/>
              <a:t>hạt</a:t>
            </a:r>
            <a:r>
              <a:rPr lang="en-US" sz="2667" dirty="0"/>
              <a:t> </a:t>
            </a:r>
            <a:r>
              <a:rPr lang="en-US" sz="2667" dirty="0" err="1"/>
              <a:t>na</a:t>
            </a:r>
            <a:r>
              <a:rPr lang="en-US" sz="2667" dirty="0"/>
              <a:t>, </a:t>
            </a:r>
            <a:r>
              <a:rPr lang="en-US" sz="2667" dirty="0" err="1"/>
              <a:t>hạt</a:t>
            </a:r>
            <a:r>
              <a:rPr lang="en-US" sz="2667" dirty="0"/>
              <a:t> </a:t>
            </a:r>
            <a:r>
              <a:rPr lang="en-US" sz="2667" dirty="0" err="1"/>
              <a:t>gạo</a:t>
            </a:r>
            <a:r>
              <a:rPr lang="en-US" sz="2667" dirty="0"/>
              <a:t> </a:t>
            </a:r>
            <a:r>
              <a:rPr lang="en-US" sz="2667" dirty="0" err="1"/>
              <a:t>cháy</a:t>
            </a:r>
            <a:r>
              <a:rPr lang="en-US" sz="2667" dirty="0"/>
              <a:t>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vỏ</a:t>
            </a:r>
            <a:r>
              <a:rPr lang="en-US" sz="2667" dirty="0"/>
              <a:t> </a:t>
            </a:r>
            <a:r>
              <a:rPr lang="en-US" sz="2667" dirty="0" err="1"/>
              <a:t>trấu</a:t>
            </a:r>
            <a:r>
              <a:rPr lang="en-US" sz="2667" dirty="0"/>
              <a:t>, </a:t>
            </a:r>
            <a:r>
              <a:rPr lang="en-US" sz="2667" dirty="0" err="1"/>
              <a:t>hòn</a:t>
            </a:r>
            <a:r>
              <a:rPr lang="en-US" sz="2667" dirty="0"/>
              <a:t> </a:t>
            </a:r>
            <a:r>
              <a:rPr lang="en-US" sz="2667" dirty="0" err="1"/>
              <a:t>chì</a:t>
            </a:r>
            <a:r>
              <a:rPr lang="en-US" sz="2667" dirty="0"/>
              <a:t> </a:t>
            </a:r>
            <a:r>
              <a:rPr lang="en-US" sz="2667" dirty="0" err="1"/>
              <a:t>lưới</a:t>
            </a:r>
            <a:r>
              <a:rPr lang="en-US" sz="2667" dirty="0"/>
              <a:t> </a:t>
            </a:r>
            <a:r>
              <a:rPr lang="en-US" sz="2667" dirty="0" err="1"/>
              <a:t>bằng</a:t>
            </a:r>
            <a:r>
              <a:rPr lang="en-US" sz="2667" dirty="0"/>
              <a:t> </a:t>
            </a:r>
            <a:r>
              <a:rPr lang="en-US" sz="2667" dirty="0" err="1"/>
              <a:t>đá</a:t>
            </a:r>
            <a:r>
              <a:rPr lang="en-US" sz="2667" dirty="0"/>
              <a:t>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 </a:t>
            </a:r>
            <a:r>
              <a:rPr lang="en-US" sz="2667" dirty="0" err="1"/>
              <a:t>nung</a:t>
            </a:r>
            <a:r>
              <a:rPr lang="en-US" sz="2667" dirty="0"/>
              <a:t>.</a:t>
            </a:r>
            <a:endParaRPr lang="en-US" sz="3733" dirty="0"/>
          </a:p>
        </p:txBody>
      </p:sp>
      <p:sp>
        <p:nvSpPr>
          <p:cNvPr id="29" name="TextBox 29"/>
          <p:cNvSpPr txBox="1"/>
          <p:nvPr/>
        </p:nvSpPr>
        <p:spPr>
          <a:xfrm>
            <a:off x="4956" y="246232"/>
            <a:ext cx="1219200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800" b="1" dirty="0" err="1"/>
              <a:t>Hà</a:t>
            </a:r>
            <a:r>
              <a:rPr lang="fr-FR" sz="4800" b="1" dirty="0"/>
              <a:t> </a:t>
            </a:r>
            <a:r>
              <a:rPr lang="fr-FR" sz="4800" b="1" dirty="0" err="1"/>
              <a:t>Nội</a:t>
            </a:r>
            <a:r>
              <a:rPr lang="fr-FR" sz="4800" b="1" dirty="0"/>
              <a:t> </a:t>
            </a:r>
            <a:r>
              <a:rPr lang="fr-FR" sz="4800" b="1" dirty="0" err="1"/>
              <a:t>thời</a:t>
            </a:r>
            <a:r>
              <a:rPr lang="fr-FR" sz="4800" b="1" dirty="0"/>
              <a:t> </a:t>
            </a:r>
            <a:r>
              <a:rPr lang="fr-FR" sz="4800" b="1" dirty="0" err="1"/>
              <a:t>kì</a:t>
            </a:r>
            <a:r>
              <a:rPr lang="fr-FR" sz="4800" b="1" dirty="0"/>
              <a:t> </a:t>
            </a:r>
            <a:r>
              <a:rPr lang="fr-FR" sz="4800" b="1" dirty="0" err="1"/>
              <a:t>Văn</a:t>
            </a:r>
            <a:r>
              <a:rPr lang="fr-FR" sz="4800" b="1" dirty="0"/>
              <a:t> Lang</a:t>
            </a:r>
            <a:endParaRPr lang="en-US" sz="4800" b="1" dirty="0"/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4917A309-4722-2BBC-1680-7BAF52401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4105" y="1027285"/>
            <a:ext cx="1817839" cy="1922715"/>
          </a:xfrm>
          <a:prstGeom prst="rect">
            <a:avLst/>
          </a:prstGeom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88AE1E30-E922-91E8-CAC9-FE19E8EDA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4677" y="1127124"/>
            <a:ext cx="1478156" cy="179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0589" y="1216028"/>
            <a:ext cx="3567803" cy="3906321"/>
            <a:chOff x="12700" y="12700"/>
            <a:chExt cx="1546122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91800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008203" y="1858918"/>
            <a:ext cx="3623485" cy="4673751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4317294" y="1579143"/>
            <a:ext cx="3474023" cy="4154115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</p:spPr>
      </p:sp>
      <p:grpSp>
        <p:nvGrpSpPr>
          <p:cNvPr id="16" name="Group 16"/>
          <p:cNvGrpSpPr/>
          <p:nvPr/>
        </p:nvGrpSpPr>
        <p:grpSpPr>
          <a:xfrm>
            <a:off x="769419" y="1579141"/>
            <a:ext cx="3078869" cy="548851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272530" y="1986409"/>
            <a:ext cx="3078869" cy="548851"/>
            <a:chOff x="0" y="0"/>
            <a:chExt cx="107362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23628" y="1796547"/>
            <a:ext cx="3078869" cy="548851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6380" y="1705648"/>
            <a:ext cx="224325" cy="2541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04512" y="2136897"/>
            <a:ext cx="224325" cy="254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91236" y="1943875"/>
            <a:ext cx="224325" cy="25419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71551" y="2207643"/>
            <a:ext cx="3176736" cy="17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/>
              <a:t>- </a:t>
            </a:r>
            <a:r>
              <a:rPr lang="en-US" sz="2667" dirty="0" err="1"/>
              <a:t>Vào</a:t>
            </a:r>
            <a:r>
              <a:rPr lang="en-US" sz="2667" dirty="0"/>
              <a:t> </a:t>
            </a:r>
            <a:r>
              <a:rPr lang="en-US" sz="2667" dirty="0" err="1"/>
              <a:t>thời</a:t>
            </a:r>
            <a:r>
              <a:rPr lang="en-US" sz="2667" dirty="0"/>
              <a:t> </a:t>
            </a:r>
            <a:r>
              <a:rPr lang="en-US" sz="2667" dirty="0" err="1"/>
              <a:t>kì</a:t>
            </a:r>
            <a:r>
              <a:rPr lang="en-US" sz="2667" dirty="0"/>
              <a:t> </a:t>
            </a:r>
            <a:r>
              <a:rPr lang="en-US" sz="2667" dirty="0" err="1"/>
              <a:t>Âu</a:t>
            </a:r>
            <a:r>
              <a:rPr lang="en-US" sz="2667" dirty="0"/>
              <a:t> </a:t>
            </a:r>
            <a:r>
              <a:rPr lang="en-US" sz="2667" dirty="0" err="1"/>
              <a:t>Lạc</a:t>
            </a:r>
            <a:r>
              <a:rPr lang="en-US" sz="2667" dirty="0"/>
              <a:t>, </a:t>
            </a:r>
            <a:r>
              <a:rPr lang="en-US" sz="2667" dirty="0" err="1"/>
              <a:t>Cổ</a:t>
            </a:r>
            <a:r>
              <a:rPr lang="en-US" sz="2667" dirty="0"/>
              <a:t> Loa </a:t>
            </a:r>
            <a:r>
              <a:rPr lang="en-US" sz="2667" dirty="0" err="1"/>
              <a:t>được</a:t>
            </a:r>
            <a:r>
              <a:rPr lang="en-US" sz="2667" dirty="0"/>
              <a:t> </a:t>
            </a:r>
            <a:r>
              <a:rPr lang="en-US" sz="2667" dirty="0" err="1"/>
              <a:t>chọn</a:t>
            </a:r>
            <a:r>
              <a:rPr lang="en-US" sz="2667" dirty="0"/>
              <a:t> </a:t>
            </a:r>
            <a:r>
              <a:rPr lang="en-US" sz="2667" dirty="0" err="1"/>
              <a:t>làm</a:t>
            </a:r>
            <a:r>
              <a:rPr lang="en-US" sz="2667" dirty="0"/>
              <a:t> </a:t>
            </a:r>
            <a:r>
              <a:rPr lang="en-US" sz="2667" dirty="0" err="1"/>
              <a:t>kinh</a:t>
            </a:r>
            <a:r>
              <a:rPr lang="en-US" sz="2667" dirty="0"/>
              <a:t> </a:t>
            </a:r>
            <a:r>
              <a:rPr lang="en-US" sz="2667" dirty="0" err="1"/>
              <a:t>đô</a:t>
            </a:r>
            <a:r>
              <a:rPr lang="en-US" sz="2667" dirty="0"/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57125" y="2328860"/>
            <a:ext cx="3194355" cy="301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/>
              <a:t>- Hà </a:t>
            </a:r>
            <a:r>
              <a:rPr lang="en-US" sz="2667" dirty="0" err="1"/>
              <a:t>Nội</a:t>
            </a:r>
            <a:r>
              <a:rPr lang="en-US" sz="2667" dirty="0"/>
              <a:t> </a:t>
            </a:r>
            <a:r>
              <a:rPr lang="en-US" sz="2667" dirty="0" err="1"/>
              <a:t>bắt</a:t>
            </a:r>
            <a:r>
              <a:rPr lang="en-US" sz="2667" dirty="0"/>
              <a:t> </a:t>
            </a:r>
            <a:r>
              <a:rPr lang="en-US" sz="2667" dirty="0" err="1"/>
              <a:t>đầu</a:t>
            </a:r>
            <a:r>
              <a:rPr lang="en-US" sz="2667" dirty="0"/>
              <a:t> </a:t>
            </a:r>
            <a:r>
              <a:rPr lang="en-US" sz="2667" dirty="0" err="1"/>
              <a:t>đi</a:t>
            </a:r>
            <a:r>
              <a:rPr lang="en-US" sz="2667" dirty="0"/>
              <a:t> </a:t>
            </a:r>
            <a:r>
              <a:rPr lang="en-US" sz="2667" dirty="0" err="1"/>
              <a:t>vào</a:t>
            </a:r>
            <a:r>
              <a:rPr lang="en-US" sz="2667" dirty="0"/>
              <a:t> </a:t>
            </a:r>
            <a:r>
              <a:rPr lang="en-US" sz="2667" dirty="0" err="1"/>
              <a:t>lịch</a:t>
            </a:r>
            <a:r>
              <a:rPr lang="en-US" sz="2667" dirty="0"/>
              <a:t> </a:t>
            </a:r>
            <a:r>
              <a:rPr lang="en-US" sz="2667" dirty="0" err="1"/>
              <a:t>sử</a:t>
            </a:r>
            <a:r>
              <a:rPr lang="en-US" sz="2667" dirty="0"/>
              <a:t> </a:t>
            </a:r>
            <a:r>
              <a:rPr lang="en-US" sz="2667" dirty="0" err="1"/>
              <a:t>với</a:t>
            </a:r>
            <a:r>
              <a:rPr lang="en-US" sz="2667" dirty="0"/>
              <a:t> </a:t>
            </a:r>
            <a:r>
              <a:rPr lang="en-US" sz="2667" dirty="0" err="1"/>
              <a:t>tư</a:t>
            </a:r>
            <a:r>
              <a:rPr lang="en-US" sz="2667" dirty="0"/>
              <a:t> </a:t>
            </a:r>
            <a:r>
              <a:rPr lang="en-US" sz="2667" dirty="0" err="1"/>
              <a:t>cách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trung</a:t>
            </a:r>
            <a:r>
              <a:rPr lang="en-US" sz="2667" dirty="0"/>
              <a:t> </a:t>
            </a:r>
            <a:r>
              <a:rPr lang="en-US" sz="2667" dirty="0" err="1"/>
              <a:t>tâm</a:t>
            </a:r>
            <a:r>
              <a:rPr lang="en-US" sz="2667" dirty="0"/>
              <a:t> </a:t>
            </a:r>
            <a:r>
              <a:rPr lang="en-US" sz="2667" dirty="0" err="1"/>
              <a:t>chính</a:t>
            </a:r>
            <a:r>
              <a:rPr lang="en-US" sz="2667" dirty="0"/>
              <a:t> </a:t>
            </a:r>
            <a:r>
              <a:rPr lang="en-US" sz="2667" dirty="0" err="1"/>
              <a:t>trị</a:t>
            </a:r>
            <a:r>
              <a:rPr lang="en-US" sz="2667" dirty="0"/>
              <a:t>, </a:t>
            </a:r>
            <a:r>
              <a:rPr lang="en-US" sz="2667" dirty="0" err="1"/>
              <a:t>xã</a:t>
            </a:r>
            <a:r>
              <a:rPr lang="en-US" sz="2667" dirty="0"/>
              <a:t> </a:t>
            </a:r>
            <a:r>
              <a:rPr lang="en-US" sz="2667" dirty="0" err="1"/>
              <a:t>hội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 </a:t>
            </a:r>
            <a:r>
              <a:rPr lang="en-US" sz="2667" dirty="0" err="1"/>
              <a:t>nước</a:t>
            </a:r>
            <a:r>
              <a:rPr lang="en-US" sz="2667" dirty="0"/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95763" y="2827703"/>
            <a:ext cx="3197293" cy="3266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- Thành </a:t>
            </a:r>
            <a:r>
              <a:rPr lang="en-US" sz="2400" dirty="0" err="1"/>
              <a:t>Cổ</a:t>
            </a:r>
            <a:r>
              <a:rPr lang="en-US" sz="2400" dirty="0"/>
              <a:t> Loa </a:t>
            </a:r>
            <a:r>
              <a:rPr lang="en-US" sz="2400" dirty="0" err="1"/>
              <a:t>được</a:t>
            </a:r>
            <a:r>
              <a:rPr lang="en-US" sz="2400" dirty="0"/>
              <a:t> An </a:t>
            </a:r>
            <a:r>
              <a:rPr lang="en-US" sz="2400" dirty="0" err="1"/>
              <a:t>Dương</a:t>
            </a:r>
            <a:r>
              <a:rPr lang="en-US" sz="2400" dirty="0"/>
              <a:t> </a:t>
            </a:r>
            <a:r>
              <a:rPr lang="en-US" sz="2400" dirty="0" err="1"/>
              <a:t>Vương</a:t>
            </a:r>
            <a:r>
              <a:rPr lang="en-US" sz="2400" dirty="0"/>
              <a:t> </a:t>
            </a:r>
            <a:r>
              <a:rPr lang="en-US" sz="2400" dirty="0" err="1"/>
              <a:t>xây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vững</a:t>
            </a:r>
            <a:r>
              <a:rPr lang="en-US" sz="2400" dirty="0"/>
              <a:t> </a:t>
            </a:r>
            <a:r>
              <a:rPr lang="en-US" sz="2400" dirty="0" err="1"/>
              <a:t>chắc</a:t>
            </a:r>
            <a:r>
              <a:rPr lang="en-US" sz="2400" dirty="0"/>
              <a:t>. </a:t>
            </a:r>
            <a:r>
              <a:rPr lang="en-US" sz="2400" dirty="0" err="1"/>
              <a:t>Khuôn</a:t>
            </a:r>
            <a:r>
              <a:rPr lang="en-US" sz="2400" dirty="0"/>
              <a:t> </a:t>
            </a:r>
            <a:r>
              <a:rPr lang="en-US" sz="2400" dirty="0" err="1"/>
              <a:t>đúc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, </a:t>
            </a:r>
            <a:r>
              <a:rPr lang="en-US" sz="2400" dirty="0" err="1"/>
              <a:t>lẫy</a:t>
            </a:r>
            <a:r>
              <a:rPr lang="en-US" sz="2400" dirty="0"/>
              <a:t> </a:t>
            </a:r>
            <a:r>
              <a:rPr lang="en-US" sz="2400" dirty="0" err="1"/>
              <a:t>nỏ</a:t>
            </a:r>
            <a:r>
              <a:rPr lang="en-US" sz="2400" dirty="0"/>
              <a:t>,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887" y="325333"/>
            <a:ext cx="12192000" cy="6566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267" b="1" dirty="0" err="1"/>
              <a:t>Hà</a:t>
            </a:r>
            <a:r>
              <a:rPr lang="fr-FR" sz="4267" b="1" dirty="0"/>
              <a:t> </a:t>
            </a:r>
            <a:r>
              <a:rPr lang="fr-FR" sz="4267" b="1" dirty="0" err="1"/>
              <a:t>Nội</a:t>
            </a:r>
            <a:r>
              <a:rPr lang="fr-FR" sz="4267" b="1" dirty="0"/>
              <a:t> </a:t>
            </a:r>
            <a:r>
              <a:rPr lang="fr-FR" sz="4267" b="1" dirty="0" err="1"/>
              <a:t>thời</a:t>
            </a:r>
            <a:r>
              <a:rPr lang="fr-FR" sz="4267" b="1" dirty="0"/>
              <a:t> </a:t>
            </a:r>
            <a:r>
              <a:rPr lang="fr-FR" sz="4267" b="1" dirty="0" err="1"/>
              <a:t>kì</a:t>
            </a:r>
            <a:r>
              <a:rPr lang="fr-FR" sz="4267" b="1" dirty="0"/>
              <a:t> </a:t>
            </a:r>
            <a:r>
              <a:rPr lang="fr-FR" sz="4267" b="1" dirty="0" err="1"/>
              <a:t>Âu</a:t>
            </a:r>
            <a:r>
              <a:rPr lang="fr-FR" sz="4267" b="1" dirty="0"/>
              <a:t> </a:t>
            </a:r>
            <a:r>
              <a:rPr lang="fr-FR" sz="4267" b="1" dirty="0" err="1"/>
              <a:t>Lạc</a:t>
            </a:r>
            <a:endParaRPr lang="en-US" sz="4267" b="1" dirty="0"/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1006" flipH="1">
            <a:off x="346103" y="294395"/>
            <a:ext cx="1552379" cy="1560892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9273">
            <a:off x="10381379" y="139127"/>
            <a:ext cx="1913664" cy="126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2A644-C044-FB45-EED4-EB84DB375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95" y="134106"/>
            <a:ext cx="8807411" cy="6589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436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94A3B-36CE-55FC-FCC3-EEF78AFD9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76324"/>
            <a:ext cx="5760639" cy="6705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42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ACAA7-37A0-8D11-4C9E-095AAC833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2"/>
            <a:ext cx="5964520" cy="535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30BBB-64EF-7EE4-4430-C7C6625B8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03" y="1988841"/>
            <a:ext cx="6262699" cy="493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03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Widescreen</PresentationFormat>
  <Paragraphs>22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Bebas Neue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</dc:creator>
  <cp:lastModifiedBy>Phương</cp:lastModifiedBy>
  <cp:revision>1</cp:revision>
  <dcterms:created xsi:type="dcterms:W3CDTF">2023-12-31T03:13:03Z</dcterms:created>
  <dcterms:modified xsi:type="dcterms:W3CDTF">2023-12-31T03:13:16Z</dcterms:modified>
</cp:coreProperties>
</file>