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63" r:id="rId3"/>
    <p:sldId id="319" r:id="rId4"/>
    <p:sldId id="522" r:id="rId5"/>
    <p:sldId id="264" r:id="rId6"/>
    <p:sldId id="304" r:id="rId7"/>
    <p:sldId id="305" r:id="rId8"/>
    <p:sldId id="306" r:id="rId9"/>
    <p:sldId id="307" r:id="rId10"/>
    <p:sldId id="310" r:id="rId11"/>
    <p:sldId id="308" r:id="rId12"/>
    <p:sldId id="336" r:id="rId13"/>
    <p:sldId id="312" r:id="rId14"/>
    <p:sldId id="318" r:id="rId15"/>
    <p:sldId id="301" r:id="rId16"/>
    <p:sldId id="521" r:id="rId17"/>
    <p:sldId id="520" r:id="rId18"/>
    <p:sldId id="314" r:id="rId19"/>
    <p:sldId id="315" r:id="rId20"/>
  </p:sldIdLst>
  <p:sldSz cx="9144000" cy="5143500" type="screen16x9"/>
  <p:notesSz cx="6858000" cy="9144000"/>
  <p:embeddedFontLst>
    <p:embeddedFont>
      <p:font typeface="Barlow Semi Condensed" panose="00000506000000000000" pitchFamily="2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veat Brush" pitchFamily="2" charset="0"/>
      <p:regular r:id="rId30"/>
    </p:embeddedFont>
    <p:embeddedFont>
      <p:font typeface="Fredoka One" panose="02000000000000000000" pitchFamily="2" charset="0"/>
      <p:regular r:id="rId31"/>
    </p:embeddedFont>
    <p:embeddedFont>
      <p:font typeface="Nunito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4E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284898-F1B1-472B-9CCE-BBD2683704FE}">
  <a:tblStyle styleId="{2D284898-F1B1-472B-9CCE-BBD2683704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4" autoAdjust="0"/>
    <p:restoredTop sz="90511" autoAdjust="0"/>
  </p:normalViewPr>
  <p:slideViewPr>
    <p:cSldViewPr snapToGrid="0">
      <p:cViewPr varScale="1">
        <p:scale>
          <a:sx n="82" d="100"/>
          <a:sy n="82" d="100"/>
        </p:scale>
        <p:origin x="876" y="78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7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25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436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8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a1942170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a1942170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25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54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7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14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34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39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8" r:id="rId7"/>
    <p:sldLayoutId id="214748366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3765754" y="1069014"/>
            <a:ext cx="5378246" cy="22050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Barlow Semi Condensed" panose="00000506000000000000" pitchFamily="2" charset="0"/>
              </a:rPr>
              <a:t>BÀI HỌC ĐƯỜNG ĐỜI ĐẦU TIÊN</a:t>
            </a:r>
            <a:endParaRPr sz="6600" b="1" dirty="0">
              <a:latin typeface="Barlow Semi Condensed" panose="00000506000000000000" pitchFamily="2" charset="0"/>
            </a:endParaRPr>
          </a:p>
        </p:txBody>
      </p:sp>
      <p:sp>
        <p:nvSpPr>
          <p:cNvPr id="146" name="Google Shape;146;p39"/>
          <p:cNvSpPr txBox="1">
            <a:spLocks noGrp="1"/>
          </p:cNvSpPr>
          <p:nvPr>
            <p:ph type="subTitle" idx="1"/>
          </p:nvPr>
        </p:nvSpPr>
        <p:spPr>
          <a:xfrm>
            <a:off x="5250426" y="3664730"/>
            <a:ext cx="4782841" cy="936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Barlow Semi Condensed" panose="00000506000000000000" pitchFamily="2" charset="0"/>
              </a:rPr>
              <a:t>Trích</a:t>
            </a:r>
            <a:r>
              <a:rPr lang="en" sz="2000" b="1" dirty="0">
                <a:latin typeface="Barlow Semi Condensed" panose="00000506000000000000" pitchFamily="2" charset="0"/>
              </a:rPr>
              <a:t>: Dế Mèn phiêu lưu kí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Barlow Semi Condensed" panose="00000506000000000000" pitchFamily="2" charset="0"/>
              </a:rPr>
              <a:t>Tô Hoài</a:t>
            </a:r>
            <a:endParaRPr sz="2000" b="1" dirty="0">
              <a:latin typeface="Barlow Semi Condensed" panose="00000506000000000000" pitchFamily="2" charset="0"/>
            </a:endParaRPr>
          </a:p>
        </p:txBody>
      </p:sp>
      <p:pic>
        <p:nvPicPr>
          <p:cNvPr id="1026" name="Picture 2" descr="Dế Mèn phiêu lưu ký - Chạm tới những thế giới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47" l="0" r="56000">
                        <a14:foregroundMark x1="15077" y1="95963" x2="56000" y2="97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546"/>
          <a:stretch/>
        </p:blipFill>
        <p:spPr bwMode="auto">
          <a:xfrm>
            <a:off x="10017" y="1"/>
            <a:ext cx="43539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42" y="100896"/>
            <a:ext cx="8101214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4128" y="673596"/>
            <a:ext cx="8298427" cy="62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Choắt</a:t>
            </a:r>
            <a:endParaRPr lang="vi-VN" sz="2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17649" y="1178032"/>
            <a:ext cx="5477885" cy="244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Bẩm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Gầy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nghêu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xổi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95" b="100000" l="49634" r="97657">
                        <a14:foregroundMark x1="70278" y1="73047" x2="64422" y2="78255"/>
                        <a14:foregroundMark x1="63177" y1="72135" x2="59956" y2="74870"/>
                        <a14:foregroundMark x1="62299" y1="95703" x2="56296" y2="98438"/>
                        <a14:foregroundMark x1="59956" y1="37370" x2="57980" y2="81250"/>
                        <a14:foregroundMark x1="60542" y1="37630" x2="76428" y2="58203"/>
                        <a14:foregroundMark x1="75988" y1="57943" x2="73939" y2="84766"/>
                        <a14:foregroundMark x1="97657" y1="61198" x2="97657" y2="61198"/>
                        <a14:backgroundMark x1="56296" y1="36589" x2="49780" y2="76563"/>
                        <a14:backgroundMark x1="55198" y1="24740" x2="50439" y2="467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180" t="29734" r="7545"/>
          <a:stretch/>
        </p:blipFill>
        <p:spPr>
          <a:xfrm flipH="1">
            <a:off x="5416504" y="2389239"/>
            <a:ext cx="3727496" cy="276398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18073" y="2784677"/>
            <a:ext cx="4134463" cy="118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bợ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41847" y="2920984"/>
            <a:ext cx="403123" cy="86523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Check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91" y="1324257"/>
            <a:ext cx="345358" cy="3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eck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91" y="1827664"/>
            <a:ext cx="345358" cy="3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eck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91" y="2284132"/>
            <a:ext cx="345358" cy="3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 uiExpand="1" build="p"/>
      <p:bldP spid="7" grpId="0" build="p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42" y="100896"/>
            <a:ext cx="8156970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4128" y="673596"/>
            <a:ext cx="8298427" cy="62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Choắt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284275" y="1163836"/>
            <a:ext cx="4087799" cy="168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tên: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Choắt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–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mày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Subtitle 4"/>
          <p:cNvSpPr txBox="1">
            <a:spLocks/>
          </p:cNvSpPr>
          <p:nvPr/>
        </p:nvSpPr>
        <p:spPr>
          <a:xfrm>
            <a:off x="571695" y="3253398"/>
            <a:ext cx="4274787" cy="136668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7625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bỉ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Choắt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7625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7625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Lối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91" r="97657">
                        <a14:foregroundMark x1="65081" y1="41536" x2="55198" y2="56510"/>
                        <a14:foregroundMark x1="63397" y1="26953" x2="88360" y2="41536"/>
                        <a14:foregroundMark x1="83895" y1="44531" x2="84407" y2="72266"/>
                        <a14:foregroundMark x1="83675" y1="74089" x2="76720" y2="91276"/>
                        <a14:foregroundMark x1="48755" y1="5339" x2="62152" y2="25130"/>
                        <a14:foregroundMark x1="40849" y1="10156" x2="47365" y2="16276"/>
                        <a14:foregroundMark x1="35725" y1="12891" x2="41874" y2="19271"/>
                        <a14:foregroundMark x1="37921" y1="88672" x2="44290" y2="93880"/>
                        <a14:foregroundMark x1="25549" y1="90234" x2="32284" y2="96745"/>
                        <a14:backgroundMark x1="31040" y1="87760" x2="40703" y2="96745"/>
                        <a14:backgroundMark x1="17423" y1="86849" x2="26061" y2="97917"/>
                        <a14:backgroundMark x1="29136" y1="2083" x2="26354" y2="7292"/>
                        <a14:backgroundMark x1="32943" y1="3516" x2="29283" y2="10286"/>
                        <a14:backgroundMark x1="36164" y1="1432" x2="30527" y2="1172"/>
                        <a14:backgroundMark x1="54246" y1="1693" x2="58565" y2="4427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615" r="6162"/>
          <a:stretch/>
        </p:blipFill>
        <p:spPr>
          <a:xfrm>
            <a:off x="4747246" y="2107042"/>
            <a:ext cx="4813688" cy="321334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50549" y="3419865"/>
            <a:ext cx="421146" cy="81246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 descr="Ar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626" y="1226748"/>
            <a:ext cx="461287" cy="4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344" y="1779900"/>
            <a:ext cx="461287" cy="4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84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/>
      <p:bldP spid="16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301" y="-44970"/>
            <a:ext cx="8090063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2786" y="351810"/>
            <a:ext cx="8298427" cy="62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4853" y="702778"/>
            <a:ext cx="5795415" cy="121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Ra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«Mày bảo còn sợ ai hơn tao nữa. Giương mắt ra mà xem tao trêu con mụ Cốc đây này»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 giọng véo von trêu chị Cốc.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uênh hoang, ngông cuồng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Khi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Chui tọt vào hang.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Núp tận đáy hang, nằm in thít.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 men bò lên.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èn nhát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Gây ra cái chết của Choắt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Choắc</a:t>
            </a:r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</a:t>
            </a:r>
            <a:r>
              <a:rPr lang="vi-VN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ốt hoảng, ân hận, xót thương Choắt.</a:t>
            </a:r>
            <a:endParaRPr lang="en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2" descr="Có thể là hình ảnh về chim cao cẳ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7" b="96356" l="0" r="100000">
                        <a14:foregroundMark x1="25820" y1="52227" x2="16803" y2="62686"/>
                        <a14:foregroundMark x1="10246" y1="72132" x2="8197" y2="75843"/>
                        <a14:foregroundMark x1="27869" y1="82254" x2="61393" y2="81916"/>
                        <a14:foregroundMark x1="34426" y1="84953" x2="64672" y2="84278"/>
                        <a14:foregroundMark x1="51148" y1="64035" x2="60984" y2="70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2" r="-1278" b="4568"/>
          <a:stretch/>
        </p:blipFill>
        <p:spPr bwMode="auto">
          <a:xfrm>
            <a:off x="5795415" y="1686387"/>
            <a:ext cx="3395191" cy="357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42" y="100896"/>
            <a:ext cx="8279634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9445" y="1319983"/>
            <a:ext cx="4405471" cy="54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Diến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0272" y="2111480"/>
            <a:ext cx="2493095" cy="89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Hung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xược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58660" y="2111480"/>
            <a:ext cx="2055560" cy="89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39513" y="2109025"/>
            <a:ext cx="2070309" cy="89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182437" y="3399506"/>
            <a:ext cx="3616123" cy="89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lầm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796831" y="3510166"/>
            <a:ext cx="385606" cy="6292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" b="89974" l="5564" r="89971">
                        <a14:foregroundMark x1="44656" y1="23177" x2="27745" y2="33464"/>
                        <a14:foregroundMark x1="34846" y1="23568" x2="20937" y2="38802"/>
                        <a14:foregroundMark x1="45315" y1="28125" x2="43338" y2="44531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166" t="10566" r="16885" b="6558"/>
          <a:stretch/>
        </p:blipFill>
        <p:spPr>
          <a:xfrm>
            <a:off x="0" y="2599163"/>
            <a:ext cx="3678700" cy="2859215"/>
          </a:xfrm>
          <a:prstGeom prst="rect">
            <a:avLst/>
          </a:prstGeom>
        </p:spPr>
      </p:pic>
      <p:pic>
        <p:nvPicPr>
          <p:cNvPr id="12290" name="Picture 2" descr="Hình ảnh Mũi Tên Vector, Mũi Tên Clipart, Mũi Tên, Màu đỏ miễn phí tải tập 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570" flipH="1">
            <a:off x="2573160" y="1700218"/>
            <a:ext cx="1039772" cy="83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Mũi Tên Vector, Mũi Tên Clipart, Mũi Tên, Màu đỏ miễn phí tải tập 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789" flipH="1">
            <a:off x="5518318" y="1750897"/>
            <a:ext cx="950609" cy="74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5" grpId="0"/>
      <p:bldP spid="1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41" y="100896"/>
            <a:ext cx="8123517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14118" y="643810"/>
            <a:ext cx="8298427" cy="62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68249" y="1211490"/>
            <a:ext cx="6308603" cy="104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hung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có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i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12764" y="1959372"/>
            <a:ext cx="6064087" cy="168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về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về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phải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động.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về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khiêm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dung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De-men-comic-2-7-6336-15744350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00" r="90000">
                        <a14:foregroundMark x1="38667" y1="42400" x2="41333" y2="46700"/>
                        <a14:foregroundMark x1="44533" y1="42300" x2="41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3" t="5860" r="176" b="18305"/>
          <a:stretch/>
        </p:blipFill>
        <p:spPr bwMode="auto">
          <a:xfrm>
            <a:off x="9831" y="944380"/>
            <a:ext cx="3935653" cy="41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626" y="1777021"/>
            <a:ext cx="3068320" cy="1667669"/>
          </a:xfrm>
        </p:spPr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Choắt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808480" y="294641"/>
            <a:ext cx="2804159" cy="1482380"/>
          </a:xfrm>
        </p:spPr>
        <p:txBody>
          <a:bodyPr/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Hung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xốc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>
          <a:xfrm>
            <a:off x="1066685" y="3015962"/>
            <a:ext cx="2742600" cy="1342678"/>
          </a:xfrm>
        </p:spPr>
        <p:txBody>
          <a:bodyPr/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Không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04560" y="1026160"/>
            <a:ext cx="2917375" cy="1452945"/>
          </a:xfrm>
        </p:spPr>
        <p:txBody>
          <a:bodyPr/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Choắt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3350" indent="0"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Gầy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lo cuộc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 descr="De-men-comic-2-4-3091-15744350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0" b="54400" l="30800" r="71600">
                        <a14:foregroundMark x1="64667" y1="9900" x2="62267" y2="14300"/>
                        <a14:foregroundMark x1="62400" y1="10500" x2="58133" y2="11800"/>
                        <a14:foregroundMark x1="64400" y1="11400" x2="70133" y2="14300"/>
                        <a14:foregroundMark x1="65867" y1="10200" x2="70933" y2="11400"/>
                        <a14:foregroundMark x1="64400" y1="15200" x2="68533" y2="16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78" t="5883" r="25909" b="43639"/>
          <a:stretch/>
        </p:blipFill>
        <p:spPr bwMode="auto">
          <a:xfrm>
            <a:off x="-49862" y="2780401"/>
            <a:ext cx="1787221" cy="23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ó thể là hình minh họ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9" b="100000" l="5839" r="100000">
                        <a14:foregroundMark x1="46628" y1="36572" x2="57730" y2="44678"/>
                        <a14:foregroundMark x1="58470" y1="34961" x2="66447" y2="43799"/>
                        <a14:foregroundMark x1="50822" y1="52734" x2="45148" y2="54199"/>
                        <a14:foregroundMark x1="60938" y1="56006" x2="49836" y2="58643"/>
                        <a14:foregroundMark x1="68914" y1="37158" x2="94655" y2="52881"/>
                        <a14:backgroundMark x1="81168" y1="49854" x2="92188" y2="67920"/>
                        <a14:backgroundMark x1="97204" y1="47412" x2="87089" y2="80469"/>
                        <a14:backgroundMark x1="87089" y1="40869" x2="86678" y2="58057"/>
                        <a14:backgroundMark x1="97697" y1="76123" x2="90789" y2="91943"/>
                        <a14:backgroundMark x1="93586" y1="93311" x2="89885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94"/>
          <a:stretch/>
        </p:blipFill>
        <p:spPr bwMode="auto">
          <a:xfrm>
            <a:off x="-134350" y="154086"/>
            <a:ext cx="2207175" cy="26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495" b="100000" l="49634" r="97657">
                        <a14:foregroundMark x1="70278" y1="73047" x2="64422" y2="78255"/>
                        <a14:foregroundMark x1="63177" y1="72135" x2="59956" y2="74870"/>
                        <a14:foregroundMark x1="62299" y1="95703" x2="56296" y2="98438"/>
                        <a14:foregroundMark x1="59956" y1="37370" x2="57980" y2="81250"/>
                        <a14:foregroundMark x1="60542" y1="37630" x2="76428" y2="58203"/>
                        <a14:foregroundMark x1="75988" y1="57943" x2="73939" y2="84766"/>
                        <a14:foregroundMark x1="97657" y1="61198" x2="97657" y2="61198"/>
                        <a14:backgroundMark x1="56296" y1="36589" x2="49780" y2="76563"/>
                        <a14:backgroundMark x1="55198" y1="24740" x2="50439" y2="46745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1180" t="29734" r="7545"/>
          <a:stretch/>
        </p:blipFill>
        <p:spPr>
          <a:xfrm>
            <a:off x="6939281" y="2587235"/>
            <a:ext cx="2092959" cy="20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7"/>
          <p:cNvSpPr txBox="1">
            <a:spLocks noGrp="1"/>
          </p:cNvSpPr>
          <p:nvPr>
            <p:ph type="title"/>
          </p:nvPr>
        </p:nvSpPr>
        <p:spPr>
          <a:xfrm>
            <a:off x="3352800" y="1421027"/>
            <a:ext cx="5261320" cy="21284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TỔNG KẾT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Drawn illustration of boy reading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100000" l="9904" r="89936">
                        <a14:foregroundMark x1="39617" y1="55431" x2="45847" y2="64058"/>
                        <a14:foregroundMark x1="59105" y1="51278" x2="53035" y2="61182"/>
                        <a14:foregroundMark x1="69649" y1="63419" x2="46805" y2="67093"/>
                        <a14:foregroundMark x1="61661" y1="61661" x2="66773" y2="78275"/>
                        <a14:foregroundMark x1="66773" y1="52396" x2="50160" y2="6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5827" r="18016"/>
          <a:stretch/>
        </p:blipFill>
        <p:spPr bwMode="auto">
          <a:xfrm>
            <a:off x="255638" y="863834"/>
            <a:ext cx="3529781" cy="41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0686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D6A73460-FF13-D414-16C7-B7FDA65F6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36" y="0"/>
            <a:ext cx="7944787" cy="48058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endParaRPr lang="en-US" altLang="en-US" sz="2000" b="1" i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 dụng các biện pháp tu từ: nhân hóa, so sánh…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None/>
              <a:defRPr/>
            </a:pP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kiêu căng, hống hách, ích kỉ sẽ dẫn đến tội ác khiến ta phải ân hận suốt đời.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tin,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khiêm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n-US" altLang="en-US" sz="20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Ý </a:t>
            </a:r>
            <a:r>
              <a:rPr lang="en-US" altLang="en-US" sz="2000" b="1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endParaRPr lang="en-US" altLang="en-US" sz="2000" b="1" i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vi-VN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quá đề cao bản thân trước mọi người.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vi-VN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biết lắng nghe, quan tâm, giúp đỡ mọi người xung quanh.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vi-VN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 luyện thân thể, sức khỏe cho chính bản thân mình.</a:t>
            </a:r>
          </a:p>
          <a:p>
            <a:pPr marL="0" indent="0">
              <a:lnSpc>
                <a:spcPct val="110000"/>
              </a:lnSpc>
              <a:spcBef>
                <a:spcPct val="50000"/>
              </a:spcBef>
              <a:buNone/>
              <a:defRPr/>
            </a:pPr>
            <a:endParaRPr lang="en-US" altLang="en-US" sz="2000" b="1" i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0" y="231664"/>
            <a:ext cx="4502240" cy="2978895"/>
          </a:xfrm>
        </p:spPr>
        <p:txBody>
          <a:bodyPr/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VIẾT KẾT NỐI VỚI ĐỌC</a:t>
            </a:r>
            <a:endParaRPr lang="vi-V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362" name="Picture 2" descr="Woman s hands holding pen and writing in diary. personal planning and organization. workplace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9" b="97573" l="1438" r="93131">
                        <a14:foregroundMark x1="49361" y1="37379" x2="52077" y2="81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5" y="1105852"/>
            <a:ext cx="596265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0423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360" y="272304"/>
            <a:ext cx="8119200" cy="713215"/>
          </a:xfrm>
        </p:spPr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03685" y="1442720"/>
            <a:ext cx="2742600" cy="3037840"/>
          </a:xfrm>
        </p:spPr>
        <p:txBody>
          <a:bodyPr anchor="t"/>
          <a:lstStyle/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đoặn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văn (5-7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>
          <a:xfrm>
            <a:off x="6055360" y="1442720"/>
            <a:ext cx="2899700" cy="3129280"/>
          </a:xfrm>
        </p:spPr>
        <p:txBody>
          <a:bodyPr/>
          <a:lstStyle/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Choắt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Theo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(5-7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129522" y="1488440"/>
            <a:ext cx="2742600" cy="303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2800" b="0" i="0" u="none" strike="noStrike" cap="none">
                <a:solidFill>
                  <a:schemeClr val="dk2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đoặn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văn (5-7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338" name="Picture 2" descr="Note premium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3" y="1192661"/>
            <a:ext cx="591557" cy="5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encil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02" y="1091185"/>
            <a:ext cx="703069" cy="7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encil premium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65" y="1136905"/>
            <a:ext cx="708108" cy="70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42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>
            <a:spLocks noGrp="1"/>
          </p:cNvSpPr>
          <p:nvPr>
            <p:ph type="title"/>
          </p:nvPr>
        </p:nvSpPr>
        <p:spPr>
          <a:xfrm>
            <a:off x="3539613" y="1615063"/>
            <a:ext cx="4992542" cy="21703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TÌM HIỂU CHUNG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appy cute little kids boy and girl read book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1" b="94620" l="2716" r="98243">
                        <a14:foregroundMark x1="27636" y1="79035" x2="50479" y2="81633"/>
                        <a14:foregroundMark x1="54313" y1="36364" x2="43291" y2="67347"/>
                        <a14:foregroundMark x1="58946" y1="45455" x2="67572" y2="68831"/>
                        <a14:foregroundMark x1="38818" y1="23748" x2="47284" y2="24861"/>
                        <a14:foregroundMark x1="36901" y1="17440" x2="34185" y2="2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052" y="527790"/>
            <a:ext cx="5232503" cy="45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073101"/>
            <a:ext cx="5741405" cy="797195"/>
          </a:xfrm>
        </p:spPr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Nhà 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(1920-2014)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76178" y="2671801"/>
            <a:ext cx="9022852" cy="211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 Sen.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nhà văn có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vốn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phong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sộ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436" name="Picture 4" descr="Tô Hoài. 100 năm ngày sinh nhà văn Tô Hoài. Độc đáo Tô Hoài | TTVH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0" y="152351"/>
            <a:ext cx="3334877" cy="18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3003185" y="-44970"/>
            <a:ext cx="292776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672590" y="332885"/>
            <a:ext cx="5261548" cy="188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1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phiêu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năm 1954 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phiêu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4773" cy="222513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2198382-366D-40CD-2DCC-C764E2706EE1}"/>
              </a:ext>
            </a:extLst>
          </p:cNvPr>
          <p:cNvSpPr txBox="1">
            <a:spLocks/>
          </p:cNvSpPr>
          <p:nvPr/>
        </p:nvSpPr>
        <p:spPr>
          <a:xfrm>
            <a:off x="1" y="2270102"/>
            <a:ext cx="4002374" cy="188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000" b="1" dirty="0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000" b="1" dirty="0" err="1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b="1" dirty="0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000" b="1" dirty="0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000" b="1" dirty="0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7E4E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000" b="1" dirty="0">
              <a:solidFill>
                <a:srgbClr val="7E4E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endParaRPr lang="en-US" sz="2000" i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BB7390D-B1BA-0773-1A2A-B280A8B1BF5F}"/>
              </a:ext>
            </a:extLst>
          </p:cNvPr>
          <p:cNvSpPr txBox="1">
            <a:spLocks/>
          </p:cNvSpPr>
          <p:nvPr/>
        </p:nvSpPr>
        <p:spPr>
          <a:xfrm>
            <a:off x="4002374" y="2264197"/>
            <a:ext cx="4931763" cy="188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P1: Từ đầu …sắp đứng đầu thiên hạ rồi.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chân dung tự hoạ của Dế Mèn.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P2: </a:t>
            </a:r>
            <a:r>
              <a:rPr lang="en-US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 lại: 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alt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học đường đời đầu tiên.</a:t>
            </a:r>
            <a:endParaRPr lang="en-US" altLang="en-US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9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7"/>
          <p:cNvSpPr txBox="1">
            <a:spLocks noGrp="1"/>
          </p:cNvSpPr>
          <p:nvPr>
            <p:ph type="title"/>
          </p:nvPr>
        </p:nvSpPr>
        <p:spPr>
          <a:xfrm>
            <a:off x="3352800" y="1421027"/>
            <a:ext cx="5261320" cy="21284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Drawn illustration of boy reading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100000" l="9904" r="89936">
                        <a14:foregroundMark x1="39617" y1="55431" x2="45847" y2="64058"/>
                        <a14:foregroundMark x1="59105" y1="51278" x2="53035" y2="61182"/>
                        <a14:foregroundMark x1="69649" y1="63419" x2="46805" y2="67093"/>
                        <a14:foregroundMark x1="61661" y1="61661" x2="66773" y2="78275"/>
                        <a14:foregroundMark x1="66773" y1="52396" x2="50160" y2="6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5827" r="18016"/>
          <a:stretch/>
        </p:blipFill>
        <p:spPr bwMode="auto">
          <a:xfrm>
            <a:off x="255638" y="863834"/>
            <a:ext cx="3529781" cy="41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875" y="111565"/>
            <a:ext cx="7704000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59436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vi-VN" sz="24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395692" y="1051311"/>
            <a:ext cx="5050183" cy="238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Vuốt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cứng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râu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409725" y="4497757"/>
            <a:ext cx="5599472" cy="53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khoắn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812034" y="4388310"/>
            <a:ext cx="451159" cy="723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2" name="Picture 8" descr="Sở Giáo Dục Và Đào Tạo Vĩnh Phú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" b="95915" l="6100" r="61600">
                        <a14:foregroundMark x1="35900" y1="22025" x2="37700" y2="35524"/>
                        <a14:foregroundMark x1="37800" y1="19538" x2="41200" y2="26465"/>
                        <a14:foregroundMark x1="31200" y1="25222" x2="33000" y2="31616"/>
                        <a14:foregroundMark x1="38600" y1="25755" x2="40600" y2="26998"/>
                        <a14:foregroundMark x1="30600" y1="14565" x2="26400" y2="11190"/>
                        <a14:foregroundMark x1="26700" y1="11723" x2="24100" y2="11723"/>
                        <a14:foregroundMark x1="22200" y1="19716" x2="28900" y2="20071"/>
                        <a14:backgroundMark x1="44900" y1="63055" x2="52800" y2="76909"/>
                        <a14:backgroundMark x1="44100" y1="13144" x2="48800" y2="29840"/>
                        <a14:backgroundMark x1="32200" y1="1954" x2="19600" y2="6039"/>
                        <a14:backgroundMark x1="37700" y1="6572" x2="45200" y2="12611"/>
                        <a14:backgroundMark x1="47500" y1="34458" x2="49000" y2="38188"/>
                        <a14:backgroundMark x1="18100" y1="30373" x2="13000" y2="41208"/>
                        <a14:backgroundMark x1="56100" y1="38721" x2="56300" y2="52753"/>
                        <a14:backgroundMark x1="51300" y1="73890" x2="60300" y2="74245"/>
                        <a14:backgroundMark x1="55300" y1="59858" x2="56100" y2="61634"/>
                        <a14:backgroundMark x1="55600" y1="71403" x2="51300" y2="71403"/>
                        <a14:backgroundMark x1="21400" y1="11723" x2="21600" y2="16341"/>
                        <a14:backgroundMark x1="27700" y1="30373" x2="23500" y2="36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08" r="38181"/>
          <a:stretch/>
        </p:blipFill>
        <p:spPr bwMode="auto">
          <a:xfrm>
            <a:off x="111511" y="1368116"/>
            <a:ext cx="2826439" cy="38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r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50" y="1235563"/>
            <a:ext cx="457742" cy="4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tar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67" y="1646765"/>
            <a:ext cx="457742" cy="4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Star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50" y="2123614"/>
            <a:ext cx="457742" cy="4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Star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13" y="2570156"/>
            <a:ext cx="457742" cy="4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Star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83" y="3037921"/>
            <a:ext cx="457742" cy="4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Star free icon">
            <a:extLst>
              <a:ext uri="{FF2B5EF4-FFF2-40B4-BE49-F238E27FC236}">
                <a16:creationId xmlns:a16="http://schemas.microsoft.com/office/drawing/2014/main" id="{7164EA4B-69C9-1670-457D-DF1E2A56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83" y="3552853"/>
            <a:ext cx="457742" cy="4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Star free icon">
            <a:extLst>
              <a:ext uri="{FF2B5EF4-FFF2-40B4-BE49-F238E27FC236}">
                <a16:creationId xmlns:a16="http://schemas.microsoft.com/office/drawing/2014/main" id="{211B126E-FA76-E5A0-C80A-0364ECF0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50" y="3988438"/>
            <a:ext cx="457742" cy="4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 uiExpand="1" build="p"/>
      <p:bldP spid="2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42" y="100896"/>
            <a:ext cx="7704000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41342" y="73450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động</a:t>
            </a:r>
            <a:endParaRPr lang="vi-VN" sz="24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92699" y="1368115"/>
            <a:ext cx="4995868" cy="215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cẳng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giòn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khịa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ghẹo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Có thể là hình minh họ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9" b="100000" l="5839" r="100000">
                        <a14:foregroundMark x1="46628" y1="36572" x2="57730" y2="44678"/>
                        <a14:foregroundMark x1="58470" y1="34961" x2="66447" y2="43799"/>
                        <a14:foregroundMark x1="50822" y1="52734" x2="45148" y2="54199"/>
                        <a14:foregroundMark x1="60938" y1="56006" x2="49836" y2="58643"/>
                        <a14:foregroundMark x1="68914" y1="37158" x2="94655" y2="52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94"/>
          <a:stretch/>
        </p:blipFill>
        <p:spPr bwMode="auto">
          <a:xfrm>
            <a:off x="5405120" y="738026"/>
            <a:ext cx="3738880" cy="44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07401" y="3799307"/>
            <a:ext cx="5024284" cy="106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trương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người.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1342" y="3799307"/>
            <a:ext cx="578792" cy="78658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60" name="Picture 12" descr="Ar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0" y="1494263"/>
            <a:ext cx="548069" cy="5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Ar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3" y="2372750"/>
            <a:ext cx="548069" cy="5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Ar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9" y="2862999"/>
            <a:ext cx="548069" cy="5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  <p:bldP spid="8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42" y="100896"/>
            <a:ext cx="7704000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41342" y="73450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vi-VN" sz="24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79638" y="1368116"/>
            <a:ext cx="4463845" cy="194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tợn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ghê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gớm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có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Có thể là hình minh họ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9" b="100000" l="5839" r="100000">
                        <a14:foregroundMark x1="46628" y1="36572" x2="57730" y2="44678"/>
                        <a14:foregroundMark x1="58470" y1="34961" x2="66447" y2="43799"/>
                        <a14:foregroundMark x1="50822" y1="52734" x2="45148" y2="54199"/>
                        <a14:foregroundMark x1="60938" y1="56006" x2="49836" y2="58643"/>
                        <a14:foregroundMark x1="68914" y1="37158" x2="94655" y2="52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94"/>
          <a:stretch/>
        </p:blipFill>
        <p:spPr bwMode="auto">
          <a:xfrm>
            <a:off x="5405120" y="874058"/>
            <a:ext cx="3738880" cy="44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77250" y="3610647"/>
            <a:ext cx="4463845" cy="89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Hung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ngạo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5368" y="3610647"/>
            <a:ext cx="471949" cy="6470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2" descr="Check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51" y="1502535"/>
            <a:ext cx="345358" cy="3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eck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80" y="2001716"/>
            <a:ext cx="345358" cy="3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eck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80" y="2500897"/>
            <a:ext cx="345358" cy="3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  <p:bldP spid="8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42" y="100896"/>
            <a:ext cx="7704000" cy="572700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47482" y="1079955"/>
            <a:ext cx="1809137" cy="82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Có thể là hình minh họ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9" b="100000" l="5839" r="100000">
                        <a14:foregroundMark x1="46628" y1="36572" x2="57730" y2="44678"/>
                        <a14:foregroundMark x1="58470" y1="34961" x2="66447" y2="43799"/>
                        <a14:foregroundMark x1="50822" y1="52734" x2="45148" y2="54199"/>
                        <a14:foregroundMark x1="60938" y1="56006" x2="49836" y2="58643"/>
                        <a14:foregroundMark x1="68914" y1="37158" x2="94655" y2="52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94"/>
          <a:stretch/>
        </p:blipFill>
        <p:spPr bwMode="auto">
          <a:xfrm>
            <a:off x="5405120" y="853082"/>
            <a:ext cx="3738880" cy="446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7482" y="1749172"/>
            <a:ext cx="1809137" cy="82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động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482" y="2468995"/>
            <a:ext cx="1809137" cy="82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4233" y="3155434"/>
            <a:ext cx="4768645" cy="151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căng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người.</a:t>
            </a:r>
            <a:endParaRPr lang="vi-VN" sz="2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68528" y="1493293"/>
            <a:ext cx="4070554" cy="133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just"/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hóa, so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,…của con người.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" descr="Hình ảnh Mũi Tên Vector, Mũi Tên Clipart, Mũi Tên, Màu đỏ miễn phí tải tập 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264" flipH="1">
            <a:off x="1777866" y="1106216"/>
            <a:ext cx="712249" cy="5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ình ảnh Mũi Tên Vector, Mũi Tên Clipart, Mũi Tên, Màu đỏ miễn phí tải tập 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570" flipH="1" flipV="1">
            <a:off x="1716577" y="2270281"/>
            <a:ext cx="884273" cy="7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ình ảnh Mũi Tên Vector, Mũi Tên Clipart, Mũi Tên, Màu đỏ miễn phí tải tập 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680" flipH="1">
            <a:off x="1809723" y="1749254"/>
            <a:ext cx="699647" cy="57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373627" y="3382417"/>
            <a:ext cx="533187" cy="7122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86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8" grpId="0"/>
      <p:bldP spid="9" grpId="0" build="p"/>
      <p:bldP spid="10" grpId="0"/>
      <p:bldP spid="21" grpId="0" animBg="1"/>
    </p:bld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1186</Words>
  <Application>Microsoft Office PowerPoint</Application>
  <PresentationFormat>On-screen Show (16:9)</PresentationFormat>
  <Paragraphs>119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Cambria</vt:lpstr>
      <vt:lpstr>Caveat Brush</vt:lpstr>
      <vt:lpstr>Fredoka One</vt:lpstr>
      <vt:lpstr>Times New Roman</vt:lpstr>
      <vt:lpstr>Nunito</vt:lpstr>
      <vt:lpstr>Barlow Semi Condensed</vt:lpstr>
      <vt:lpstr>Arial</vt:lpstr>
      <vt:lpstr>Question of the Day for Preschool by Slidesgo</vt:lpstr>
      <vt:lpstr>BÀI HỌC ĐƯỜNG ĐỜI ĐẦU TIÊN</vt:lpstr>
      <vt:lpstr>I. TÌM HIỂU CHUNG</vt:lpstr>
      <vt:lpstr>1. Nhà văn Tô Hoài (1920-2014)</vt:lpstr>
      <vt:lpstr>PowerPoint Presentation</vt:lpstr>
      <vt:lpstr>II. KHÁM PHÁ VĂN BẢN</vt:lpstr>
      <vt:lpstr>1. Bức chân dung tự họa của Dế Mèn.</vt:lpstr>
      <vt:lpstr>1. Bức chân dung tự họa của Dế Mèn.</vt:lpstr>
      <vt:lpstr>1. Bức chân dung tự họa của Dế Mèn.</vt:lpstr>
      <vt:lpstr>1. Bức chân dung tự họa của Dế Mèn.</vt:lpstr>
      <vt:lpstr>2. Bài học đường đời đầu tiên của Dế Mèn</vt:lpstr>
      <vt:lpstr>2. Bài học đường đời đầu tiên của Dế Mèn</vt:lpstr>
      <vt:lpstr>2. Bài học đường đời đầu tiên của Dế Mèn</vt:lpstr>
      <vt:lpstr>2. Bài học đường đời đầu tiên của Dế Mèn</vt:lpstr>
      <vt:lpstr>2. Bài học đường đời đầu tiên của Dế Mèn</vt:lpstr>
      <vt:lpstr>Cái chết của Dế Choắt</vt:lpstr>
      <vt:lpstr>III. TỔNG KẾT</vt:lpstr>
      <vt:lpstr>PowerPoint Presentation</vt:lpstr>
      <vt:lpstr>III. VIẾT KẾT NỐI VỚI ĐỌC</vt:lpstr>
      <vt:lpstr>Em hãy lựa chọn 1 trong những nhiệm vụ viết dưới đây để hoàn thành phần viết kết nối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ĐƯỜNG ĐỜI ĐẦU TIÊN</dc:title>
  <dc:creator>Dương Thị Tố Uyên (VSC-KTrH-MB)</dc:creator>
  <cp:lastModifiedBy>Admin_01</cp:lastModifiedBy>
  <cp:revision>63</cp:revision>
  <dcterms:modified xsi:type="dcterms:W3CDTF">2023-05-31T07:49:42Z</dcterms:modified>
</cp:coreProperties>
</file>