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58" r:id="rId3"/>
    <p:sldId id="261" r:id="rId4"/>
    <p:sldId id="278" r:id="rId5"/>
    <p:sldId id="266" r:id="rId6"/>
    <p:sldId id="268" r:id="rId7"/>
    <p:sldId id="269" r:id="rId8"/>
    <p:sldId id="273" r:id="rId9"/>
    <p:sldId id="274" r:id="rId10"/>
    <p:sldId id="275" r:id="rId11"/>
    <p:sldId id="263" r:id="rId12"/>
    <p:sldId id="264" r:id="rId13"/>
    <p:sldId id="260" r:id="rId14"/>
    <p:sldId id="276" r:id="rId15"/>
    <p:sldId id="287" r:id="rId16"/>
    <p:sldId id="286" r:id="rId17"/>
    <p:sldId id="291" r:id="rId18"/>
    <p:sldId id="284" r:id="rId19"/>
    <p:sldId id="282" r:id="rId20"/>
    <p:sldId id="283" r:id="rId21"/>
    <p:sldId id="288" r:id="rId22"/>
    <p:sldId id="293" r:id="rId23"/>
    <p:sldId id="297" r:id="rId24"/>
    <p:sldId id="304" r:id="rId25"/>
    <p:sldId id="299" r:id="rId26"/>
    <p:sldId id="300" r:id="rId27"/>
    <p:sldId id="302" r:id="rId28"/>
    <p:sldId id="307" r:id="rId29"/>
    <p:sldId id="310" r:id="rId30"/>
    <p:sldId id="314" r:id="rId31"/>
    <p:sldId id="315" r:id="rId32"/>
    <p:sldId id="316" r:id="rId33"/>
    <p:sldId id="317" r:id="rId34"/>
    <p:sldId id="319" r:id="rId35"/>
    <p:sldId id="320" r:id="rId36"/>
    <p:sldId id="318" r:id="rId37"/>
  </p:sldIdLst>
  <p:sldSz cx="9144000" cy="6858000" type="screen4x3"/>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858"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4D880B-E24A-4AB5-A41F-0D75AE3BA580}" type="datetimeFigureOut">
              <a:rPr lang="en-US" smtClean="0"/>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C1891D-73FA-424C-98AF-0272E0E1A7A7}" type="slidenum">
              <a:rPr lang="en-US" smtClean="0"/>
              <a:t>‹#›</a:t>
            </a:fld>
            <a:endParaRPr lang="en-US"/>
          </a:p>
        </p:txBody>
      </p:sp>
    </p:spTree>
    <p:extLst>
      <p:ext uri="{BB962C8B-B14F-4D97-AF65-F5344CB8AC3E}">
        <p14:creationId xmlns:p14="http://schemas.microsoft.com/office/powerpoint/2010/main" val="86894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4D880B-E24A-4AB5-A41F-0D75AE3BA580}" type="datetimeFigureOut">
              <a:rPr lang="en-US" smtClean="0"/>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C1891D-73FA-424C-98AF-0272E0E1A7A7}" type="slidenum">
              <a:rPr lang="en-US" smtClean="0"/>
              <a:t>‹#›</a:t>
            </a:fld>
            <a:endParaRPr lang="en-US"/>
          </a:p>
        </p:txBody>
      </p:sp>
    </p:spTree>
    <p:extLst>
      <p:ext uri="{BB962C8B-B14F-4D97-AF65-F5344CB8AC3E}">
        <p14:creationId xmlns:p14="http://schemas.microsoft.com/office/powerpoint/2010/main" val="587426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4D880B-E24A-4AB5-A41F-0D75AE3BA580}" type="datetimeFigureOut">
              <a:rPr lang="en-US" smtClean="0"/>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C1891D-73FA-424C-98AF-0272E0E1A7A7}" type="slidenum">
              <a:rPr lang="en-US" smtClean="0"/>
              <a:t>‹#›</a:t>
            </a:fld>
            <a:endParaRPr lang="en-US"/>
          </a:p>
        </p:txBody>
      </p:sp>
    </p:spTree>
    <p:extLst>
      <p:ext uri="{BB962C8B-B14F-4D97-AF65-F5344CB8AC3E}">
        <p14:creationId xmlns:p14="http://schemas.microsoft.com/office/powerpoint/2010/main" val="3412080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4D880B-E24A-4AB5-A41F-0D75AE3BA580}" type="datetimeFigureOut">
              <a:rPr lang="en-US" smtClean="0"/>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C1891D-73FA-424C-98AF-0272E0E1A7A7}" type="slidenum">
              <a:rPr lang="en-US" smtClean="0"/>
              <a:t>‹#›</a:t>
            </a:fld>
            <a:endParaRPr lang="en-US"/>
          </a:p>
        </p:txBody>
      </p:sp>
    </p:spTree>
    <p:extLst>
      <p:ext uri="{BB962C8B-B14F-4D97-AF65-F5344CB8AC3E}">
        <p14:creationId xmlns:p14="http://schemas.microsoft.com/office/powerpoint/2010/main" val="3046885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4D880B-E24A-4AB5-A41F-0D75AE3BA580}" type="datetimeFigureOut">
              <a:rPr lang="en-US" smtClean="0"/>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C1891D-73FA-424C-98AF-0272E0E1A7A7}" type="slidenum">
              <a:rPr lang="en-US" smtClean="0"/>
              <a:t>‹#›</a:t>
            </a:fld>
            <a:endParaRPr lang="en-US"/>
          </a:p>
        </p:txBody>
      </p:sp>
    </p:spTree>
    <p:extLst>
      <p:ext uri="{BB962C8B-B14F-4D97-AF65-F5344CB8AC3E}">
        <p14:creationId xmlns:p14="http://schemas.microsoft.com/office/powerpoint/2010/main" val="2369582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4D880B-E24A-4AB5-A41F-0D75AE3BA580}" type="datetimeFigureOut">
              <a:rPr lang="en-US" smtClean="0"/>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C1891D-73FA-424C-98AF-0272E0E1A7A7}" type="slidenum">
              <a:rPr lang="en-US" smtClean="0"/>
              <a:t>‹#›</a:t>
            </a:fld>
            <a:endParaRPr lang="en-US"/>
          </a:p>
        </p:txBody>
      </p:sp>
    </p:spTree>
    <p:extLst>
      <p:ext uri="{BB962C8B-B14F-4D97-AF65-F5344CB8AC3E}">
        <p14:creationId xmlns:p14="http://schemas.microsoft.com/office/powerpoint/2010/main" val="250157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4D880B-E24A-4AB5-A41F-0D75AE3BA580}" type="datetimeFigureOut">
              <a:rPr lang="en-US" smtClean="0"/>
              <a:t>8/4/2022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C1891D-73FA-424C-98AF-0272E0E1A7A7}" type="slidenum">
              <a:rPr lang="en-US" smtClean="0"/>
              <a:t>‹#›</a:t>
            </a:fld>
            <a:endParaRPr lang="en-US"/>
          </a:p>
        </p:txBody>
      </p:sp>
    </p:spTree>
    <p:extLst>
      <p:ext uri="{BB962C8B-B14F-4D97-AF65-F5344CB8AC3E}">
        <p14:creationId xmlns:p14="http://schemas.microsoft.com/office/powerpoint/2010/main" val="1270988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4D880B-E24A-4AB5-A41F-0D75AE3BA580}" type="datetimeFigureOut">
              <a:rPr lang="en-US" smtClean="0"/>
              <a:t>8/4/2022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C1891D-73FA-424C-98AF-0272E0E1A7A7}" type="slidenum">
              <a:rPr lang="en-US" smtClean="0"/>
              <a:t>‹#›</a:t>
            </a:fld>
            <a:endParaRPr lang="en-US"/>
          </a:p>
        </p:txBody>
      </p:sp>
    </p:spTree>
    <p:extLst>
      <p:ext uri="{BB962C8B-B14F-4D97-AF65-F5344CB8AC3E}">
        <p14:creationId xmlns:p14="http://schemas.microsoft.com/office/powerpoint/2010/main" val="3789635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4D880B-E24A-4AB5-A41F-0D75AE3BA580}" type="datetimeFigureOut">
              <a:rPr lang="en-US" smtClean="0"/>
              <a:t>8/4/2022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C1891D-73FA-424C-98AF-0272E0E1A7A7}" type="slidenum">
              <a:rPr lang="en-US" smtClean="0"/>
              <a:t>‹#›</a:t>
            </a:fld>
            <a:endParaRPr lang="en-US"/>
          </a:p>
        </p:txBody>
      </p:sp>
    </p:spTree>
    <p:extLst>
      <p:ext uri="{BB962C8B-B14F-4D97-AF65-F5344CB8AC3E}">
        <p14:creationId xmlns:p14="http://schemas.microsoft.com/office/powerpoint/2010/main" val="883682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4D880B-E24A-4AB5-A41F-0D75AE3BA580}" type="datetimeFigureOut">
              <a:rPr lang="en-US" smtClean="0"/>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C1891D-73FA-424C-98AF-0272E0E1A7A7}" type="slidenum">
              <a:rPr lang="en-US" smtClean="0"/>
              <a:t>‹#›</a:t>
            </a:fld>
            <a:endParaRPr lang="en-US"/>
          </a:p>
        </p:txBody>
      </p:sp>
    </p:spTree>
    <p:extLst>
      <p:ext uri="{BB962C8B-B14F-4D97-AF65-F5344CB8AC3E}">
        <p14:creationId xmlns:p14="http://schemas.microsoft.com/office/powerpoint/2010/main" val="665287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4D880B-E24A-4AB5-A41F-0D75AE3BA580}" type="datetimeFigureOut">
              <a:rPr lang="en-US" smtClean="0"/>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C1891D-73FA-424C-98AF-0272E0E1A7A7}" type="slidenum">
              <a:rPr lang="en-US" smtClean="0"/>
              <a:t>‹#›</a:t>
            </a:fld>
            <a:endParaRPr lang="en-US"/>
          </a:p>
        </p:txBody>
      </p:sp>
    </p:spTree>
    <p:extLst>
      <p:ext uri="{BB962C8B-B14F-4D97-AF65-F5344CB8AC3E}">
        <p14:creationId xmlns:p14="http://schemas.microsoft.com/office/powerpoint/2010/main" val="3413206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4D880B-E24A-4AB5-A41F-0D75AE3BA580}" type="datetimeFigureOut">
              <a:rPr lang="en-US" smtClean="0"/>
              <a:t>8/4/2022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C1891D-73FA-424C-98AF-0272E0E1A7A7}" type="slidenum">
              <a:rPr lang="en-US" smtClean="0"/>
              <a:t>‹#›</a:t>
            </a:fld>
            <a:endParaRPr lang="en-US"/>
          </a:p>
        </p:txBody>
      </p:sp>
    </p:spTree>
    <p:extLst>
      <p:ext uri="{BB962C8B-B14F-4D97-AF65-F5344CB8AC3E}">
        <p14:creationId xmlns:p14="http://schemas.microsoft.com/office/powerpoint/2010/main" val="142441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10" Type="http://schemas.openxmlformats.org/officeDocument/2006/relationships/image" Target="../media/image24.jpeg"/><Relationship Id="rId4" Type="http://schemas.openxmlformats.org/officeDocument/2006/relationships/image" Target="../media/image19.jpeg"/><Relationship Id="rId9" Type="http://schemas.openxmlformats.org/officeDocument/2006/relationships/slide" Target="slide4.xml"/></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6.jpeg"/><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slide" Target="slide4.xml"/><Relationship Id="rId5" Type="http://schemas.openxmlformats.org/officeDocument/2006/relationships/slide" Target="slide1.xml"/><Relationship Id="rId10" Type="http://schemas.openxmlformats.org/officeDocument/2006/relationships/image" Target="../media/image32.jpeg"/><Relationship Id="rId4" Type="http://schemas.openxmlformats.org/officeDocument/2006/relationships/image" Target="../media/image27.jpeg"/><Relationship Id="rId9"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wapedia.mobi/vi/N%C3%B4ng_nghi%E1%BB%87p" TargetMode="External"/><Relationship Id="rId7" Type="http://schemas.openxmlformats.org/officeDocument/2006/relationships/hyperlink" Target="http://wapedia.mobi/vi/Chi%E1%BA%BFu_%C4%91%E1%BB%8Bnh_quan_ch%E1%BA%BF" TargetMode="External"/><Relationship Id="rId2" Type="http://schemas.openxmlformats.org/officeDocument/2006/relationships/hyperlink" Target="http://wapedia.mobi/vi/Kinh_t%E1%BA%BF" TargetMode="External"/><Relationship Id="rId1" Type="http://schemas.openxmlformats.org/officeDocument/2006/relationships/slideLayout" Target="../slideLayouts/slideLayout7.xml"/><Relationship Id="rId6" Type="http://schemas.openxmlformats.org/officeDocument/2006/relationships/hyperlink" Target="http://wapedia.mobi/vi/Chi%E1%BA%BFu_l%E1%BA%ADp_%C4%91%E1%BB%93n_%C4%91i%E1%BB%81n" TargetMode="External"/><Relationship Id="rId5" Type="http://schemas.openxmlformats.org/officeDocument/2006/relationships/hyperlink" Target="http://wapedia.mobi/vi/Chi%E1%BA%BFu_khuy%E1%BA%BFn_n%C3%B4ng" TargetMode="External"/><Relationship Id="rId4" Type="http://schemas.openxmlformats.org/officeDocument/2006/relationships/hyperlink" Target="http://wapedia.mobi/vi/%C4%90%E1%BB%93n_%C4%91i%E1%BB%81n"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apedia.mobi/vi/Lu%E1%BA%ADt_H%E1%BB%93ng_%C4%90%E1%BB%A9c" TargetMode="External"/><Relationship Id="rId2" Type="http://schemas.openxmlformats.org/officeDocument/2006/relationships/hyperlink" Target="http://wapedia.mobi/vi/43_%C4%91i%E1%BB%81u_qu%C3%A2n_ch%C3%ADnh"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wapedia.mobi/vi/V%C4%83n_Mi%E1%BA%BFu-Qu%E1%BB%91c_T%E1%BB%AD_Gi%C3%A1m" TargetMode="External"/><Relationship Id="rId2" Type="http://schemas.openxmlformats.org/officeDocument/2006/relationships/hyperlink" Target="http://wapedia.mobi/vi/Bia_ti%E1%BA%BFn_s%E1%BB%B9" TargetMode="Externa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hyperlink" Target="http://wapedia.mobi/vi/T%E1%BA%ADp_tin:Biarua.jpg"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hyperlink" Target="http://vi.wikipedia.org/wiki/Tr%E1%BA%A1ng_nguy%C3%AAn" TargetMode="External"/><Relationship Id="rId13" Type="http://schemas.openxmlformats.org/officeDocument/2006/relationships/hyperlink" Target="http://vi.wikipedia.org/wiki/H%C3%A1t_ch%C3%A8o" TargetMode="External"/><Relationship Id="rId3" Type="http://schemas.openxmlformats.org/officeDocument/2006/relationships/image" Target="../media/image62.jpeg"/><Relationship Id="rId7" Type="http://schemas.openxmlformats.org/officeDocument/2006/relationships/hyperlink" Target="http://vi.wikipedia.org/w/index.php?title=1463&amp;action=edit&amp;redlink=1" TargetMode="External"/><Relationship Id="rId12" Type="http://schemas.openxmlformats.org/officeDocument/2006/relationships/hyperlink" Target="http://vi.wikipedia.org/w/index.php?title=Kh%E1%BA%A3i_minh_To%C3%A1n_h%E1%BB%8Dc&amp;action=edit&amp;redlink=1" TargetMode="External"/><Relationship Id="rId2" Type="http://schemas.openxmlformats.org/officeDocument/2006/relationships/audio" Target="../media/audio2.wav"/><Relationship Id="rId16" Type="http://schemas.openxmlformats.org/officeDocument/2006/relationships/hyperlink" Target="http://vi.wikipedia.org/w/index.php?title=Thi%E1%BB%81n_m%C3%B4n_Khoa_gi%C3%A1o&amp;action=edit&amp;redlink=1" TargetMode="External"/><Relationship Id="rId1" Type="http://schemas.openxmlformats.org/officeDocument/2006/relationships/slideLayout" Target="../slideLayouts/slideLayout7.xml"/><Relationship Id="rId6" Type="http://schemas.openxmlformats.org/officeDocument/2006/relationships/hyperlink" Target="http://vi.wikipedia.org/wiki/Nam_%C4%90%E1%BB%8Bnh" TargetMode="External"/><Relationship Id="rId11" Type="http://schemas.openxmlformats.org/officeDocument/2006/relationships/hyperlink" Target="http://vi.wikipedia.org/w/index.php?title=%C4%90%E1%BA%A1i_th%C3%A0nh_To%C3%A1n_ph%C3%A1p&amp;action=edit&amp;redlink=1" TargetMode="External"/><Relationship Id="rId5" Type="http://schemas.openxmlformats.org/officeDocument/2006/relationships/hyperlink" Target="http://vi.wikipedia.org/wiki/V%E1%BB%A5_B%E1%BA%A3n" TargetMode="External"/><Relationship Id="rId15" Type="http://schemas.openxmlformats.org/officeDocument/2006/relationships/hyperlink" Target="http://vi.wikipedia.org/wiki/Ph%E1%BA%ADt_h%E1%BB%8Dc" TargetMode="External"/><Relationship Id="rId10" Type="http://schemas.openxmlformats.org/officeDocument/2006/relationships/hyperlink" Target="http://vi.wikipedia.org/wiki/To%C3%A1n_h%E1%BB%8Dc" TargetMode="External"/><Relationship Id="rId4" Type="http://schemas.openxmlformats.org/officeDocument/2006/relationships/hyperlink" Target="http://vi.wikipedia.org/w/index.php?title=Li%C3%AAn_B%E1%BA%A3o&amp;action=edit&amp;redlink=1" TargetMode="External"/><Relationship Id="rId9" Type="http://schemas.openxmlformats.org/officeDocument/2006/relationships/hyperlink" Target="http://vi.wikipedia.org/w/index.php?title=Tao_%C4%90%C3%A0n&amp;action=edit&amp;redlink=1" TargetMode="External"/><Relationship Id="rId14" Type="http://schemas.openxmlformats.org/officeDocument/2006/relationships/hyperlink" Target="http://vi.wikipedia.org/w/index.php?title=H%E1%BB%B7_ph%C6%B0%E1%BB%9Dng_Ph%E1%BB%95_l%E1%BB%A5c&amp;action=edit&amp;redlink=1"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hyperlink" Target="http://www.google.com.vn/url?sa=i&amp;rct=j&amp;q=&amp;esrc=s&amp;source=images&amp;cd=&amp;docid=CbF_U_3F7_5l2M&amp;tbnid=cclT_BELc7VBiM:&amp;ved=0CAUQjRw&amp;url=http://vi.wikipedia.org/wiki/S%C3%BAng_c%E1%BB%95&amp;ei=9gi-Ut_iDsagkQWZ64HoAw&amp;bvm=bv.58187178,d.dGI&amp;psig=AFQjCNHtGzVOZFH_bQ69CnFgBaK20J_0wg&amp;ust=1388272244125425" TargetMode="Externa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DAC6281-65B2-41AD-BC2A-8206956C456B}"/>
              </a:ext>
            </a:extLst>
          </p:cNvPr>
          <p:cNvSpPr/>
          <p:nvPr/>
        </p:nvSpPr>
        <p:spPr>
          <a:xfrm>
            <a:off x="288037" y="1577340"/>
            <a:ext cx="8174736" cy="2169825"/>
          </a:xfrm>
          <a:prstGeom prst="rect">
            <a:avLst/>
          </a:prstGeom>
          <a:noFill/>
        </p:spPr>
        <p:txBody>
          <a:bodyPr>
            <a:spAutoFit/>
          </a:bodyPr>
          <a:lstStyle/>
          <a:p>
            <a:pPr algn="ctr" defTabSz="685800" eaLnBrk="1" fontAlgn="auto" hangingPunct="1">
              <a:spcBef>
                <a:spcPts val="0"/>
              </a:spcBef>
              <a:spcAft>
                <a:spcPts val="0"/>
              </a:spcAft>
              <a:defRPr/>
            </a:pPr>
            <a:r>
              <a:rPr lang="en-US" sz="4500" b="1" cap="all">
                <a:ln w="9000" cmpd="sng">
                  <a:solidFill>
                    <a:srgbClr val="000000">
                      <a:shade val="50000"/>
                      <a:satMod val="120000"/>
                    </a:srgbClr>
                  </a:solidFill>
                  <a:prstDash val="solid"/>
                </a:ln>
                <a:solidFill>
                  <a:srgbClr val="C0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BÀI </a:t>
            </a:r>
            <a:r>
              <a:rPr lang="en-US" sz="4500" b="1" cap="all" smtClean="0">
                <a:ln w="9000" cmpd="sng">
                  <a:solidFill>
                    <a:srgbClr val="000000">
                      <a:shade val="50000"/>
                      <a:satMod val="120000"/>
                    </a:srgbClr>
                  </a:solidFill>
                  <a:prstDash val="solid"/>
                </a:ln>
                <a:solidFill>
                  <a:srgbClr val="C0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17: tiết</a:t>
            </a:r>
            <a:r>
              <a:rPr lang="en-US" sz="4500" b="1" cap="all">
                <a:ln w="9000" cmpd="sng">
                  <a:solidFill>
                    <a:srgbClr val="000000">
                      <a:shade val="50000"/>
                      <a:satMod val="120000"/>
                    </a:srgbClr>
                  </a:solidFill>
                  <a:prstDash val="solid"/>
                </a:ln>
                <a:solidFill>
                  <a:srgbClr val="C0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r>
            <a:br>
              <a:rPr lang="en-US" sz="4500" b="1" cap="all">
                <a:ln w="9000" cmpd="sng">
                  <a:solidFill>
                    <a:srgbClr val="000000">
                      <a:shade val="50000"/>
                      <a:satMod val="120000"/>
                    </a:srgbClr>
                  </a:solidFill>
                  <a:prstDash val="solid"/>
                </a:ln>
                <a:solidFill>
                  <a:srgbClr val="C0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br>
            <a:r>
              <a:rPr lang="en-US" sz="4500" b="1" cap="all" smtClean="0">
                <a:ln w="9000" cmpd="sng">
                  <a:solidFill>
                    <a:srgbClr val="000000">
                      <a:shade val="50000"/>
                      <a:satMod val="120000"/>
                    </a:srgbClr>
                  </a:solidFill>
                  <a:prstDash val="solid"/>
                </a:ln>
                <a:solidFill>
                  <a:srgbClr val="C0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a:t>
            </a:r>
            <a:r>
              <a:rPr lang="en-US" sz="4500" b="1" cap="all" dirty="0">
                <a:ln w="9000" cmpd="sng">
                  <a:solidFill>
                    <a:srgbClr val="000000">
                      <a:shade val="50000"/>
                      <a:satMod val="120000"/>
                    </a:srgbClr>
                  </a:solidFill>
                  <a:prstDash val="solid"/>
                </a:ln>
                <a:solidFill>
                  <a:srgbClr val="C0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ĐẠI VIỆT THỜI LÊ SƠ </a:t>
            </a:r>
            <a:br>
              <a:rPr lang="en-US" sz="4500" b="1" cap="all" dirty="0">
                <a:ln w="9000" cmpd="sng">
                  <a:solidFill>
                    <a:srgbClr val="000000">
                      <a:shade val="50000"/>
                      <a:satMod val="120000"/>
                    </a:srgbClr>
                  </a:solidFill>
                  <a:prstDash val="solid"/>
                </a:ln>
                <a:solidFill>
                  <a:srgbClr val="C0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br>
            <a:r>
              <a:rPr lang="en-US" sz="4500" b="1" cap="all" dirty="0">
                <a:ln w="9000" cmpd="sng">
                  <a:solidFill>
                    <a:srgbClr val="000000">
                      <a:shade val="50000"/>
                      <a:satMod val="120000"/>
                    </a:srgbClr>
                  </a:solidFill>
                  <a:prstDash val="solid"/>
                </a:ln>
                <a:solidFill>
                  <a:srgbClr val="C0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(1428 – 1527)</a:t>
            </a:r>
          </a:p>
        </p:txBody>
      </p:sp>
      <p:sp>
        <p:nvSpPr>
          <p:cNvPr id="2" name="Tiêu đề phụ 1">
            <a:extLst>
              <a:ext uri="{FF2B5EF4-FFF2-40B4-BE49-F238E27FC236}">
                <a16:creationId xmlns:a16="http://schemas.microsoft.com/office/drawing/2014/main" xmlns="" id="{4F96CF52-F45C-4608-8E41-FEABB2AA4272}"/>
              </a:ext>
            </a:extLst>
          </p:cNvPr>
          <p:cNvSpPr>
            <a:spLocks noGrp="1"/>
          </p:cNvSpPr>
          <p:nvPr>
            <p:ph type="subTitle" idx="1"/>
          </p:nvPr>
        </p:nvSpPr>
        <p:spPr>
          <a:xfrm>
            <a:off x="1130300" y="4051300"/>
            <a:ext cx="5827713" cy="1096963"/>
          </a:xfrm>
        </p:spPr>
        <p:txBody>
          <a:bodyPr rtlCol="0">
            <a:normAutofit/>
          </a:bodyPr>
          <a:lstStyle/>
          <a:p>
            <a:pPr eaLnBrk="1" fontAlgn="auto" hangingPunct="1">
              <a:spcAft>
                <a:spcPts val="0"/>
              </a:spcAft>
              <a:buFont typeface="Wingdings 3" charset="2"/>
              <a:buNone/>
              <a:defRPr/>
            </a:pPr>
            <a:endParaRPr lang="en-US"/>
          </a:p>
        </p:txBody>
      </p:sp>
    </p:spTree>
    <p:extLst>
      <p:ext uri="{BB962C8B-B14F-4D97-AF65-F5344CB8AC3E}">
        <p14:creationId xmlns:p14="http://schemas.microsoft.com/office/powerpoint/2010/main" val="4155146194"/>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343086318"/>
              </p:ext>
            </p:extLst>
          </p:nvPr>
        </p:nvGraphicFramePr>
        <p:xfrm>
          <a:off x="611560" y="836712"/>
          <a:ext cx="7776864" cy="5486400"/>
        </p:xfrm>
        <a:graphic>
          <a:graphicData uri="http://schemas.openxmlformats.org/drawingml/2006/table">
            <a:tbl>
              <a:tblPr firstRow="1" firstCol="1" lastRow="1" lastCol="1" bandRow="1" bandCol="1">
                <a:tableStyleId>{5940675A-B579-460E-94D1-54222C63F5DA}</a:tableStyleId>
              </a:tblPr>
              <a:tblGrid>
                <a:gridCol w="1124171"/>
                <a:gridCol w="6652693"/>
              </a:tblGrid>
              <a:tr h="274817">
                <a:tc>
                  <a:txBody>
                    <a:bodyPr/>
                    <a:lstStyle/>
                    <a:p>
                      <a:pPr algn="just">
                        <a:spcAft>
                          <a:spcPts val="0"/>
                        </a:spcAft>
                      </a:pPr>
                      <a:r>
                        <a:rPr lang="nl-NL" sz="2000">
                          <a:effectLst/>
                          <a:latin typeface="Times New Roman" pitchFamily="18" charset="0"/>
                          <a:cs typeface="Times New Roman" pitchFamily="18" charset="0"/>
                        </a:rPr>
                        <a:t>Lĩnh vực </a:t>
                      </a:r>
                      <a:endParaRPr lang="en-US" sz="2000">
                        <a:effectLst/>
                        <a:latin typeface="Times New Roman" pitchFamily="18" charset="0"/>
                        <a:ea typeface="Calibri"/>
                        <a:cs typeface="Times New Roman" pitchFamily="18" charset="0"/>
                      </a:endParaRPr>
                    </a:p>
                  </a:txBody>
                  <a:tcPr marL="68580" marR="68580" marT="0" marB="0"/>
                </a:tc>
                <a:tc>
                  <a:txBody>
                    <a:bodyPr/>
                    <a:lstStyle/>
                    <a:p>
                      <a:pPr algn="ctr">
                        <a:spcAft>
                          <a:spcPts val="0"/>
                        </a:spcAft>
                      </a:pPr>
                      <a:r>
                        <a:rPr lang="nl-NL" sz="2000">
                          <a:effectLst/>
                          <a:latin typeface="Times New Roman" pitchFamily="18" charset="0"/>
                          <a:cs typeface="Times New Roman" pitchFamily="18" charset="0"/>
                        </a:rPr>
                        <a:t>Nét chính</a:t>
                      </a:r>
                      <a:endParaRPr lang="en-US" sz="2000">
                        <a:effectLst/>
                        <a:latin typeface="Times New Roman" pitchFamily="18" charset="0"/>
                        <a:ea typeface="Calibri"/>
                        <a:cs typeface="Times New Roman" pitchFamily="18" charset="0"/>
                      </a:endParaRPr>
                    </a:p>
                  </a:txBody>
                  <a:tcPr marL="68580" marR="68580" marT="0" marB="0"/>
                </a:tc>
              </a:tr>
              <a:tr h="1923720">
                <a:tc>
                  <a:txBody>
                    <a:bodyPr/>
                    <a:lstStyle/>
                    <a:p>
                      <a:pPr algn="just">
                        <a:spcAft>
                          <a:spcPts val="0"/>
                        </a:spcAft>
                      </a:pPr>
                      <a:r>
                        <a:rPr lang="nl-NL" sz="2000">
                          <a:effectLst/>
                          <a:latin typeface="Times New Roman" pitchFamily="18" charset="0"/>
                          <a:cs typeface="Times New Roman" pitchFamily="18" charset="0"/>
                        </a:rPr>
                        <a:t>Nông nghiệp</a:t>
                      </a:r>
                      <a:endParaRPr lang="en-US" sz="2000">
                        <a:effectLst/>
                        <a:latin typeface="Times New Roman" pitchFamily="18" charset="0"/>
                        <a:ea typeface="Calibri"/>
                        <a:cs typeface="Times New Roman" pitchFamily="18" charset="0"/>
                      </a:endParaRPr>
                    </a:p>
                  </a:txBody>
                  <a:tcPr marL="68580" marR="68580" marT="0" marB="0"/>
                </a:tc>
                <a:tc>
                  <a:txBody>
                    <a:bodyPr/>
                    <a:lstStyle/>
                    <a:p>
                      <a:pPr algn="just">
                        <a:spcAft>
                          <a:spcPts val="0"/>
                        </a:spcAft>
                      </a:pPr>
                      <a:r>
                        <a:rPr lang="nl-NL" sz="2000">
                          <a:effectLst/>
                          <a:latin typeface="Times New Roman" pitchFamily="18" charset="0"/>
                          <a:cs typeface="Times New Roman" pitchFamily="18" charset="0"/>
                        </a:rPr>
                        <a:t> Đặc biệt coi trọng và khuyến khích phát triển nông nghiệp</a:t>
                      </a:r>
                      <a:endParaRPr lang="en-US" sz="2000">
                        <a:effectLst/>
                        <a:latin typeface="Times New Roman" pitchFamily="18" charset="0"/>
                        <a:cs typeface="Times New Roman" pitchFamily="18" charset="0"/>
                      </a:endParaRPr>
                    </a:p>
                    <a:p>
                      <a:pPr algn="just">
                        <a:spcAft>
                          <a:spcPts val="0"/>
                        </a:spcAft>
                      </a:pPr>
                      <a:r>
                        <a:rPr lang="nl-NL" sz="2000">
                          <a:effectLst/>
                          <a:latin typeface="Times New Roman" pitchFamily="18" charset="0"/>
                          <a:cs typeface="Times New Roman" pitchFamily="18" charset="0"/>
                        </a:rPr>
                        <a:t>- Đặt 1 số chức quan chuyên trách như: Khuyến nông sứ, Hà Đê sứ, Đồn điền sứ...</a:t>
                      </a:r>
                      <a:endParaRPr lang="en-US" sz="2000">
                        <a:effectLst/>
                        <a:latin typeface="Times New Roman" pitchFamily="18" charset="0"/>
                        <a:cs typeface="Times New Roman" pitchFamily="18" charset="0"/>
                      </a:endParaRPr>
                    </a:p>
                    <a:p>
                      <a:pPr algn="just">
                        <a:spcAft>
                          <a:spcPts val="0"/>
                        </a:spcAft>
                      </a:pPr>
                      <a:r>
                        <a:rPr lang="nl-NL" sz="2000">
                          <a:effectLst/>
                          <a:latin typeface="Times New Roman" pitchFamily="18" charset="0"/>
                          <a:cs typeface="Times New Roman" pitchFamily="18" charset="0"/>
                        </a:rPr>
                        <a:t>- Cấm để ruộng hoang, </a:t>
                      </a:r>
                      <a:r>
                        <a:rPr lang="en-US" sz="2000">
                          <a:effectLst/>
                          <a:latin typeface="Times New Roman" pitchFamily="18" charset="0"/>
                          <a:cs typeface="Times New Roman" pitchFamily="18" charset="0"/>
                        </a:rPr>
                        <a:t>đẩy mạnh khẩn hoang và lập đồn điền</a:t>
                      </a:r>
                    </a:p>
                    <a:p>
                      <a:pPr algn="just">
                        <a:spcAft>
                          <a:spcPts val="0"/>
                        </a:spcAft>
                      </a:pPr>
                      <a:r>
                        <a:rPr lang="en-US" sz="2000">
                          <a:effectLst/>
                          <a:latin typeface="Times New Roman" pitchFamily="18" charset="0"/>
                          <a:cs typeface="Times New Roman" pitchFamily="18" charset="0"/>
                        </a:rPr>
                        <a:t>- Khơi kênh, đào sông, đắp đê ngăn mặn, bảo vệ các công trình thủy lợi…</a:t>
                      </a:r>
                    </a:p>
                    <a:p>
                      <a:pPr algn="just">
                        <a:spcAft>
                          <a:spcPts val="0"/>
                        </a:spcAft>
                      </a:pPr>
                      <a:r>
                        <a:rPr lang="nl-NL" sz="2000">
                          <a:effectLst/>
                          <a:latin typeface="Times New Roman" pitchFamily="18" charset="0"/>
                          <a:cs typeface="Times New Roman" pitchFamily="18" charset="0"/>
                        </a:rPr>
                        <a:t>- Thi hành chính sách quân điền,..</a:t>
                      </a:r>
                      <a:endParaRPr lang="en-US" sz="2000">
                        <a:effectLst/>
                        <a:latin typeface="Times New Roman" pitchFamily="18" charset="0"/>
                        <a:ea typeface="Calibri"/>
                        <a:cs typeface="Times New Roman" pitchFamily="18" charset="0"/>
                      </a:endParaRPr>
                    </a:p>
                  </a:txBody>
                  <a:tcPr marL="68580" marR="68580" marT="0" marB="0"/>
                </a:tc>
              </a:tr>
              <a:tr h="1099269">
                <a:tc>
                  <a:txBody>
                    <a:bodyPr/>
                    <a:lstStyle/>
                    <a:p>
                      <a:pPr algn="just">
                        <a:spcAft>
                          <a:spcPts val="0"/>
                        </a:spcAft>
                      </a:pPr>
                      <a:r>
                        <a:rPr lang="nl-NL" sz="2000">
                          <a:effectLst/>
                          <a:latin typeface="Times New Roman" pitchFamily="18" charset="0"/>
                          <a:cs typeface="Times New Roman" pitchFamily="18" charset="0"/>
                        </a:rPr>
                        <a:t>Thủ công nghiệp</a:t>
                      </a:r>
                      <a:endParaRPr lang="en-US" sz="2000">
                        <a:effectLst/>
                        <a:latin typeface="Times New Roman" pitchFamily="18" charset="0"/>
                        <a:ea typeface="Calibri"/>
                        <a:cs typeface="Times New Roman" pitchFamily="18" charset="0"/>
                      </a:endParaRPr>
                    </a:p>
                  </a:txBody>
                  <a:tcPr marL="68580" marR="68580" marT="0" marB="0"/>
                </a:tc>
                <a:tc>
                  <a:txBody>
                    <a:bodyPr/>
                    <a:lstStyle/>
                    <a:p>
                      <a:pPr algn="just">
                        <a:spcAft>
                          <a:spcPts val="0"/>
                        </a:spcAft>
                      </a:pPr>
                      <a:r>
                        <a:rPr lang="nl-NL" sz="2000">
                          <a:effectLst/>
                          <a:latin typeface="Times New Roman" pitchFamily="18" charset="0"/>
                          <a:cs typeface="Times New Roman" pitchFamily="18" charset="0"/>
                        </a:rPr>
                        <a:t>- </a:t>
                      </a:r>
                      <a:r>
                        <a:rPr lang="en-US" sz="2000">
                          <a:effectLst/>
                          <a:latin typeface="Times New Roman" pitchFamily="18" charset="0"/>
                          <a:cs typeface="Times New Roman" pitchFamily="18" charset="0"/>
                        </a:rPr>
                        <a:t>Nhiều nghề thủ công nghiệp truyền thống như: dệt lụa, làm gốm… phát triển nhanh chóng, hình thành những làng nghề chuyên nghiệp, như: làng gốm Chu Đậu (Hải Dương), gốm Bát Tràng (Hà Nội)…</a:t>
                      </a:r>
                      <a:endParaRPr lang="en-US" sz="2000">
                        <a:effectLst/>
                        <a:latin typeface="Times New Roman" pitchFamily="18" charset="0"/>
                        <a:ea typeface="Calibri"/>
                        <a:cs typeface="Times New Roman" pitchFamily="18" charset="0"/>
                      </a:endParaRPr>
                    </a:p>
                  </a:txBody>
                  <a:tcPr marL="68580" marR="68580" marT="0" marB="0"/>
                </a:tc>
              </a:tr>
              <a:tr h="1099269">
                <a:tc>
                  <a:txBody>
                    <a:bodyPr/>
                    <a:lstStyle/>
                    <a:p>
                      <a:pPr algn="just">
                        <a:spcAft>
                          <a:spcPts val="0"/>
                        </a:spcAft>
                      </a:pPr>
                      <a:r>
                        <a:rPr lang="nl-NL" sz="2000">
                          <a:effectLst/>
                          <a:latin typeface="Times New Roman" pitchFamily="18" charset="0"/>
                          <a:cs typeface="Times New Roman" pitchFamily="18" charset="0"/>
                        </a:rPr>
                        <a:t>Thương nghiệp </a:t>
                      </a:r>
                      <a:endParaRPr lang="en-US" sz="2000">
                        <a:effectLst/>
                        <a:latin typeface="Times New Roman" pitchFamily="18" charset="0"/>
                        <a:ea typeface="Calibri"/>
                        <a:cs typeface="Times New Roman" pitchFamily="18" charset="0"/>
                      </a:endParaRPr>
                    </a:p>
                  </a:txBody>
                  <a:tcPr marL="68580" marR="68580" marT="0" marB="0"/>
                </a:tc>
                <a:tc>
                  <a:txBody>
                    <a:bodyPr/>
                    <a:lstStyle/>
                    <a:p>
                      <a:pPr algn="just">
                        <a:spcAft>
                          <a:spcPts val="0"/>
                        </a:spcAft>
                      </a:pPr>
                      <a:r>
                        <a:rPr lang="en-US" sz="2000">
                          <a:effectLst/>
                          <a:latin typeface="Times New Roman" pitchFamily="18" charset="0"/>
                          <a:cs typeface="Times New Roman" pitchFamily="18" charset="0"/>
                        </a:rPr>
                        <a:t>+ Chợ búa được khuyến khích mở để lưu thông hàng hóa trong nước.</a:t>
                      </a:r>
                    </a:p>
                    <a:p>
                      <a:pPr algn="just">
                        <a:spcAft>
                          <a:spcPts val="0"/>
                        </a:spcAft>
                      </a:pPr>
                      <a:r>
                        <a:rPr lang="en-US" sz="2000">
                          <a:effectLst/>
                          <a:latin typeface="Times New Roman" pitchFamily="18" charset="0"/>
                          <a:cs typeface="Times New Roman" pitchFamily="18" charset="0"/>
                        </a:rPr>
                        <a:t>+ Hoạt động buôn bán với nước ngoài được duy trì, thông qua các thương cảng như: Vân Đồn, Hội Thống, Tam Kì… </a:t>
                      </a:r>
                      <a:endParaRPr lang="en-US" sz="2000">
                        <a:effectLst/>
                        <a:latin typeface="Times New Roman" pitchFamily="18" charset="0"/>
                        <a:ea typeface="Calibri"/>
                        <a:cs typeface="Times New Roman" pitchFamily="18" charset="0"/>
                      </a:endParaRPr>
                    </a:p>
                  </a:txBody>
                  <a:tcPr marL="68580" marR="68580" marT="0" marB="0"/>
                </a:tc>
              </a:tr>
              <a:tr h="549634">
                <a:tc gridSpan="2">
                  <a:txBody>
                    <a:bodyPr/>
                    <a:lstStyle/>
                    <a:p>
                      <a:pPr algn="just">
                        <a:spcAft>
                          <a:spcPts val="0"/>
                        </a:spcAft>
                      </a:pPr>
                      <a:r>
                        <a:rPr lang="nl-NL" sz="2000">
                          <a:effectLst/>
                          <a:latin typeface="Times New Roman" pitchFamily="18" charset="0"/>
                          <a:cs typeface="Times New Roman" pitchFamily="18" charset="0"/>
                        </a:rPr>
                        <a:t>Nhận xét:  Nhờ các biện pháp tích cực, sản xuất nông nghiệp thủ công nghiệp, thương nghiệp nhanh chóng được phục hồi và phát triển.</a:t>
                      </a:r>
                      <a:endParaRPr lang="en-US" sz="2000">
                        <a:effectLst/>
                        <a:latin typeface="Times New Roman" pitchFamily="18" charset="0"/>
                        <a:ea typeface="Calibri"/>
                        <a:cs typeface="Times New Roman" pitchFamily="18" charset="0"/>
                      </a:endParaRPr>
                    </a:p>
                  </a:txBody>
                  <a:tcPr marL="68580" marR="68580" marT="0" marB="0"/>
                </a:tc>
                <a:tc hMerge="1">
                  <a:txBody>
                    <a:bodyPr/>
                    <a:lstStyle/>
                    <a:p>
                      <a:endParaRPr lang="en-US"/>
                    </a:p>
                  </a:txBody>
                  <a:tcPr/>
                </a:tc>
              </a:tr>
            </a:tbl>
          </a:graphicData>
        </a:graphic>
      </p:graphicFrame>
    </p:spTree>
    <p:extLst>
      <p:ext uri="{BB962C8B-B14F-4D97-AF65-F5344CB8AC3E}">
        <p14:creationId xmlns:p14="http://schemas.microsoft.com/office/powerpoint/2010/main" val="6365611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ốm Chu Đậu, tinh hoa văn hóa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100" y="116632"/>
            <a:ext cx="3600400" cy="28892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429000"/>
            <a:ext cx="4114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429000"/>
            <a:ext cx="3733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59632" y="3073523"/>
            <a:ext cx="1975221" cy="369332"/>
          </a:xfrm>
          <a:prstGeom prst="rect">
            <a:avLst/>
          </a:prstGeom>
          <a:noFill/>
        </p:spPr>
        <p:txBody>
          <a:bodyPr wrap="none" rtlCol="0">
            <a:spAutoFit/>
          </a:bodyPr>
          <a:lstStyle/>
          <a:p>
            <a:r>
              <a:rPr lang="en-US" smtClean="0"/>
              <a:t>Bình gốm Chu Đậu </a:t>
            </a:r>
            <a:endParaRPr lang="en-US"/>
          </a:p>
        </p:txBody>
      </p:sp>
      <p:sp>
        <p:nvSpPr>
          <p:cNvPr id="6" name="Text Box 20"/>
          <p:cNvSpPr txBox="1">
            <a:spLocks noChangeArrowheads="1"/>
          </p:cNvSpPr>
          <p:nvPr/>
        </p:nvSpPr>
        <p:spPr bwMode="auto">
          <a:xfrm>
            <a:off x="457200" y="6400800"/>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rgbClr val="404040"/>
                </a:solidFill>
                <a:latin typeface="Trebuchet MS" pitchFamily="34" charset="0"/>
              </a:defRPr>
            </a:lvl1pPr>
            <a:lvl2pPr>
              <a:defRPr sz="1600">
                <a:solidFill>
                  <a:srgbClr val="404040"/>
                </a:solidFill>
                <a:latin typeface="Trebuchet MS" pitchFamily="34" charset="0"/>
              </a:defRPr>
            </a:lvl2pPr>
            <a:lvl3pPr>
              <a:defRPr sz="1400">
                <a:solidFill>
                  <a:srgbClr val="404040"/>
                </a:solidFill>
                <a:latin typeface="Trebuchet MS" pitchFamily="34" charset="0"/>
              </a:defRPr>
            </a:lvl3pPr>
            <a:lvl4pPr>
              <a:defRPr sz="1200">
                <a:solidFill>
                  <a:srgbClr val="404040"/>
                </a:solidFill>
                <a:latin typeface="Trebuchet MS" pitchFamily="34" charset="0"/>
              </a:defRPr>
            </a:lvl4pPr>
            <a:lvl5pPr>
              <a:defRPr sz="1200">
                <a:solidFill>
                  <a:srgbClr val="404040"/>
                </a:solidFill>
                <a:latin typeface="Trebuchet MS" pitchFamily="34" charset="0"/>
              </a:defRPr>
            </a:lvl5pPr>
            <a:lvl6pPr eaLnBrk="0" fontAlgn="base" hangingPunct="0">
              <a:spcAft>
                <a:spcPct val="0"/>
              </a:spcAft>
              <a:buFont typeface="Wingdings 3" pitchFamily="18" charset="2"/>
              <a:defRPr sz="1200">
                <a:solidFill>
                  <a:srgbClr val="404040"/>
                </a:solidFill>
                <a:latin typeface="Trebuchet MS" pitchFamily="34" charset="0"/>
              </a:defRPr>
            </a:lvl6pPr>
            <a:lvl7pPr eaLnBrk="0" fontAlgn="base" hangingPunct="0">
              <a:spcAft>
                <a:spcPct val="0"/>
              </a:spcAft>
              <a:buFont typeface="Wingdings 3" pitchFamily="18" charset="2"/>
              <a:defRPr sz="1200">
                <a:solidFill>
                  <a:srgbClr val="404040"/>
                </a:solidFill>
                <a:latin typeface="Trebuchet MS" pitchFamily="34" charset="0"/>
              </a:defRPr>
            </a:lvl7pPr>
            <a:lvl8pPr eaLnBrk="0" fontAlgn="base" hangingPunct="0">
              <a:spcAft>
                <a:spcPct val="0"/>
              </a:spcAft>
              <a:buFont typeface="Wingdings 3" pitchFamily="18" charset="2"/>
              <a:defRPr sz="1200">
                <a:solidFill>
                  <a:srgbClr val="404040"/>
                </a:solidFill>
                <a:latin typeface="Trebuchet MS" pitchFamily="34" charset="0"/>
              </a:defRPr>
            </a:lvl8pPr>
            <a:lvl9pPr eaLnBrk="0" fontAlgn="base" hangingPunct="0">
              <a:spcAft>
                <a:spcPct val="0"/>
              </a:spcAft>
              <a:buFont typeface="Wingdings 3" pitchFamily="18" charset="2"/>
              <a:defRPr sz="1200">
                <a:solidFill>
                  <a:srgbClr val="404040"/>
                </a:solidFill>
                <a:latin typeface="Trebuchet MS" pitchFamily="34" charset="0"/>
              </a:defRPr>
            </a:lvl9pPr>
          </a:lstStyle>
          <a:p>
            <a:pPr eaLnBrk="1" hangingPunct="1">
              <a:spcBef>
                <a:spcPct val="50000"/>
              </a:spcBef>
            </a:pPr>
            <a:r>
              <a:rPr lang="en-US" altLang="en-US" sz="2400">
                <a:solidFill>
                  <a:srgbClr val="0000FF"/>
                </a:solidFill>
                <a:latin typeface="Times New Roman" pitchFamily="18" charset="0"/>
              </a:rPr>
              <a:t>Đĩa gốm Bát Tràng</a:t>
            </a:r>
          </a:p>
        </p:txBody>
      </p:sp>
      <p:sp>
        <p:nvSpPr>
          <p:cNvPr id="7" name="Text Box 14"/>
          <p:cNvSpPr txBox="1">
            <a:spLocks noChangeArrowheads="1"/>
          </p:cNvSpPr>
          <p:nvPr/>
        </p:nvSpPr>
        <p:spPr bwMode="auto">
          <a:xfrm>
            <a:off x="5257800" y="6400800"/>
            <a:ext cx="335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rgbClr val="404040"/>
                </a:solidFill>
                <a:latin typeface="Trebuchet MS" pitchFamily="34" charset="0"/>
              </a:defRPr>
            </a:lvl1pPr>
            <a:lvl2pPr>
              <a:defRPr sz="1600">
                <a:solidFill>
                  <a:srgbClr val="404040"/>
                </a:solidFill>
                <a:latin typeface="Trebuchet MS" pitchFamily="34" charset="0"/>
              </a:defRPr>
            </a:lvl2pPr>
            <a:lvl3pPr>
              <a:defRPr sz="1400">
                <a:solidFill>
                  <a:srgbClr val="404040"/>
                </a:solidFill>
                <a:latin typeface="Trebuchet MS" pitchFamily="34" charset="0"/>
              </a:defRPr>
            </a:lvl3pPr>
            <a:lvl4pPr>
              <a:defRPr sz="1200">
                <a:solidFill>
                  <a:srgbClr val="404040"/>
                </a:solidFill>
                <a:latin typeface="Trebuchet MS" pitchFamily="34" charset="0"/>
              </a:defRPr>
            </a:lvl4pPr>
            <a:lvl5pPr>
              <a:defRPr sz="1200">
                <a:solidFill>
                  <a:srgbClr val="404040"/>
                </a:solidFill>
                <a:latin typeface="Trebuchet MS" pitchFamily="34" charset="0"/>
              </a:defRPr>
            </a:lvl5pPr>
            <a:lvl6pPr eaLnBrk="0" fontAlgn="base" hangingPunct="0">
              <a:spcAft>
                <a:spcPct val="0"/>
              </a:spcAft>
              <a:buFont typeface="Wingdings 3" pitchFamily="18" charset="2"/>
              <a:defRPr sz="1200">
                <a:solidFill>
                  <a:srgbClr val="404040"/>
                </a:solidFill>
                <a:latin typeface="Trebuchet MS" pitchFamily="34" charset="0"/>
              </a:defRPr>
            </a:lvl6pPr>
            <a:lvl7pPr eaLnBrk="0" fontAlgn="base" hangingPunct="0">
              <a:spcAft>
                <a:spcPct val="0"/>
              </a:spcAft>
              <a:buFont typeface="Wingdings 3" pitchFamily="18" charset="2"/>
              <a:defRPr sz="1200">
                <a:solidFill>
                  <a:srgbClr val="404040"/>
                </a:solidFill>
                <a:latin typeface="Trebuchet MS" pitchFamily="34" charset="0"/>
              </a:defRPr>
            </a:lvl7pPr>
            <a:lvl8pPr eaLnBrk="0" fontAlgn="base" hangingPunct="0">
              <a:spcAft>
                <a:spcPct val="0"/>
              </a:spcAft>
              <a:buFont typeface="Wingdings 3" pitchFamily="18" charset="2"/>
              <a:defRPr sz="1200">
                <a:solidFill>
                  <a:srgbClr val="404040"/>
                </a:solidFill>
                <a:latin typeface="Trebuchet MS" pitchFamily="34" charset="0"/>
              </a:defRPr>
            </a:lvl8pPr>
            <a:lvl9pPr eaLnBrk="0" fontAlgn="base" hangingPunct="0">
              <a:spcAft>
                <a:spcPct val="0"/>
              </a:spcAft>
              <a:buFont typeface="Wingdings 3" pitchFamily="18" charset="2"/>
              <a:defRPr sz="1200">
                <a:solidFill>
                  <a:srgbClr val="404040"/>
                </a:solidFill>
                <a:latin typeface="Trebuchet MS" pitchFamily="34" charset="0"/>
              </a:defRPr>
            </a:lvl9pPr>
          </a:lstStyle>
          <a:p>
            <a:pPr eaLnBrk="1" hangingPunct="1">
              <a:spcBef>
                <a:spcPct val="50000"/>
              </a:spcBef>
            </a:pPr>
            <a:r>
              <a:rPr lang="en-US" altLang="en-US" sz="2400">
                <a:solidFill>
                  <a:srgbClr val="0000FF"/>
                </a:solidFill>
                <a:latin typeface="Times New Roman" pitchFamily="18" charset="0"/>
              </a:rPr>
              <a:t>Lọ hoa đồng Đại Bái</a:t>
            </a:r>
          </a:p>
        </p:txBody>
      </p:sp>
      <p:pic>
        <p:nvPicPr>
          <p:cNvPr id="8" name="Picture 7" descr="Đồ gốm thời Lê Sơ ở ven sông cổ nằm giữa khu A và 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0235" y="40433"/>
            <a:ext cx="4896544" cy="296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495800" y="3005901"/>
            <a:ext cx="4051581" cy="369332"/>
          </a:xfrm>
          <a:prstGeom prst="rect">
            <a:avLst/>
          </a:prstGeom>
        </p:spPr>
        <p:txBody>
          <a:bodyPr wrap="square">
            <a:spAutoFit/>
          </a:bodyPr>
          <a:lstStyle/>
          <a:p>
            <a:r>
              <a:rPr lang="en-US" altLang="en-US"/>
              <a:t>Đồ gốm (di tích hoang thành Thăng Long)</a:t>
            </a:r>
          </a:p>
        </p:txBody>
      </p:sp>
    </p:spTree>
    <p:extLst>
      <p:ext uri="{BB962C8B-B14F-4D97-AF65-F5344CB8AC3E}">
        <p14:creationId xmlns:p14="http://schemas.microsoft.com/office/powerpoint/2010/main" val="255928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 presetClass="entr" presetSubtype="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8"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amond(in)">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i.baothanhhoa.vn/news/1917/105d4101357t6476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4693305" cy="56166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Vị trạng nguyên đầu tiên được dựng bia tiến sĩ ở Văn Miếu - Giáo dục"/>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004048" y="201751"/>
            <a:ext cx="3744416" cy="56035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3529" y="5933635"/>
            <a:ext cx="4392488" cy="646331"/>
          </a:xfrm>
          <a:prstGeom prst="rect">
            <a:avLst/>
          </a:prstGeom>
          <a:noFill/>
        </p:spPr>
        <p:txBody>
          <a:bodyPr wrap="square" rtlCol="0">
            <a:spAutoFit/>
          </a:bodyPr>
          <a:lstStyle/>
          <a:p>
            <a:r>
              <a:rPr lang="en-US" smtClean="0"/>
              <a:t>Khu di tích quốc gia đặc biệt Lam Kinh( Thanh Hóa)</a:t>
            </a:r>
            <a:endParaRPr lang="en-US"/>
          </a:p>
        </p:txBody>
      </p:sp>
      <p:sp>
        <p:nvSpPr>
          <p:cNvPr id="6" name="TextBox 5"/>
          <p:cNvSpPr txBox="1"/>
          <p:nvPr/>
        </p:nvSpPr>
        <p:spPr>
          <a:xfrm>
            <a:off x="5436096" y="5933635"/>
            <a:ext cx="3229154" cy="369332"/>
          </a:xfrm>
          <a:prstGeom prst="rect">
            <a:avLst/>
          </a:prstGeom>
          <a:noFill/>
        </p:spPr>
        <p:txBody>
          <a:bodyPr wrap="none" rtlCol="0">
            <a:spAutoFit/>
          </a:bodyPr>
          <a:lstStyle/>
          <a:p>
            <a:r>
              <a:rPr lang="en-US" smtClean="0"/>
              <a:t>Bia tiến sĩ đầu tiên của Việt Nam</a:t>
            </a:r>
            <a:endParaRPr lang="en-US"/>
          </a:p>
        </p:txBody>
      </p:sp>
    </p:spTree>
    <p:extLst>
      <p:ext uri="{BB962C8B-B14F-4D97-AF65-F5344CB8AC3E}">
        <p14:creationId xmlns:p14="http://schemas.microsoft.com/office/powerpoint/2010/main" val="22735144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71161880"/>
              </p:ext>
            </p:extLst>
          </p:nvPr>
        </p:nvGraphicFramePr>
        <p:xfrm>
          <a:off x="1187624" y="1052733"/>
          <a:ext cx="6768752" cy="3663888"/>
        </p:xfrm>
        <a:graphic>
          <a:graphicData uri="http://schemas.openxmlformats.org/drawingml/2006/table">
            <a:tbl>
              <a:tblPr firstRow="1" firstCol="1" bandRow="1">
                <a:tableStyleId>{5940675A-B579-460E-94D1-54222C63F5DA}</a:tableStyleId>
              </a:tblPr>
              <a:tblGrid>
                <a:gridCol w="2736304"/>
                <a:gridCol w="4032448"/>
              </a:tblGrid>
              <a:tr h="457986">
                <a:tc>
                  <a:txBody>
                    <a:bodyPr/>
                    <a:lstStyle/>
                    <a:p>
                      <a:pPr algn="just">
                        <a:spcAft>
                          <a:spcPts val="0"/>
                        </a:spcAft>
                      </a:pPr>
                      <a:r>
                        <a:rPr lang="it-IT" sz="2400">
                          <a:effectLst/>
                          <a:latin typeface="Times New Roman" pitchFamily="18" charset="0"/>
                          <a:cs typeface="Times New Roman" pitchFamily="18" charset="0"/>
                        </a:rPr>
                        <a:t>Văn hóa</a:t>
                      </a:r>
                      <a:endParaRPr lang="en-US" sz="2400">
                        <a:effectLst/>
                        <a:latin typeface="Times New Roman" pitchFamily="18" charset="0"/>
                        <a:ea typeface="Calibri"/>
                        <a:cs typeface="Times New Roman" pitchFamily="18" charset="0"/>
                      </a:endParaRPr>
                    </a:p>
                  </a:txBody>
                  <a:tcPr marL="68580" marR="68580" marT="0" marB="0"/>
                </a:tc>
                <a:tc>
                  <a:txBody>
                    <a:bodyPr/>
                    <a:lstStyle/>
                    <a:p>
                      <a:pPr algn="just">
                        <a:spcAft>
                          <a:spcPts val="0"/>
                        </a:spcAft>
                      </a:pPr>
                      <a:r>
                        <a:rPr lang="it-IT" sz="2400">
                          <a:effectLst/>
                          <a:latin typeface="Times New Roman" pitchFamily="18" charset="0"/>
                          <a:cs typeface="Times New Roman" pitchFamily="18" charset="0"/>
                        </a:rPr>
                        <a:t>Thành tựu</a:t>
                      </a:r>
                      <a:endParaRPr lang="en-US" sz="2400">
                        <a:effectLst/>
                        <a:latin typeface="Times New Roman" pitchFamily="18" charset="0"/>
                        <a:ea typeface="Calibri"/>
                        <a:cs typeface="Times New Roman" pitchFamily="18" charset="0"/>
                      </a:endParaRPr>
                    </a:p>
                  </a:txBody>
                  <a:tcPr marL="68580" marR="68580" marT="0" marB="0"/>
                </a:tc>
              </a:tr>
              <a:tr h="457986">
                <a:tc>
                  <a:txBody>
                    <a:bodyPr/>
                    <a:lstStyle/>
                    <a:p>
                      <a:pPr algn="just">
                        <a:spcAft>
                          <a:spcPts val="0"/>
                        </a:spcAft>
                      </a:pPr>
                      <a:r>
                        <a:rPr lang="it-IT" sz="2400">
                          <a:effectLst/>
                          <a:latin typeface="Times New Roman" pitchFamily="18" charset="0"/>
                          <a:cs typeface="Times New Roman" pitchFamily="18" charset="0"/>
                        </a:rPr>
                        <a:t>Tôn giáo</a:t>
                      </a:r>
                      <a:endParaRPr lang="en-US" sz="2400">
                        <a:effectLst/>
                        <a:latin typeface="Times New Roman" pitchFamily="18" charset="0"/>
                        <a:ea typeface="Calibri"/>
                        <a:cs typeface="Times New Roman" pitchFamily="18" charset="0"/>
                      </a:endParaRPr>
                    </a:p>
                  </a:txBody>
                  <a:tcPr marL="68580" marR="68580" marT="0" marB="0"/>
                </a:tc>
                <a:tc>
                  <a:txBody>
                    <a:bodyPr/>
                    <a:lstStyle/>
                    <a:p>
                      <a:pPr algn="just">
                        <a:spcAft>
                          <a:spcPts val="0"/>
                        </a:spcAft>
                      </a:pPr>
                      <a:r>
                        <a:rPr lang="it-IT"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tc>
              </a:tr>
              <a:tr h="457986">
                <a:tc>
                  <a:txBody>
                    <a:bodyPr/>
                    <a:lstStyle/>
                    <a:p>
                      <a:pPr algn="just">
                        <a:spcAft>
                          <a:spcPts val="0"/>
                        </a:spcAft>
                      </a:pPr>
                      <a:r>
                        <a:rPr lang="it-IT" sz="2400">
                          <a:effectLst/>
                          <a:latin typeface="Times New Roman" pitchFamily="18" charset="0"/>
                          <a:cs typeface="Times New Roman" pitchFamily="18" charset="0"/>
                        </a:rPr>
                        <a:t>Văn học</a:t>
                      </a:r>
                      <a:endParaRPr lang="en-US" sz="2400">
                        <a:effectLst/>
                        <a:latin typeface="Times New Roman" pitchFamily="18" charset="0"/>
                        <a:ea typeface="Calibri"/>
                        <a:cs typeface="Times New Roman" pitchFamily="18" charset="0"/>
                      </a:endParaRPr>
                    </a:p>
                  </a:txBody>
                  <a:tcPr marL="68580" marR="68580" marT="0" marB="0"/>
                </a:tc>
                <a:tc>
                  <a:txBody>
                    <a:bodyPr/>
                    <a:lstStyle/>
                    <a:p>
                      <a:pPr algn="just">
                        <a:spcAft>
                          <a:spcPts val="0"/>
                        </a:spcAft>
                      </a:pPr>
                      <a:r>
                        <a:rPr lang="it-IT"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tc>
              </a:tr>
              <a:tr h="457986">
                <a:tc>
                  <a:txBody>
                    <a:bodyPr/>
                    <a:lstStyle/>
                    <a:p>
                      <a:pPr algn="just">
                        <a:spcAft>
                          <a:spcPts val="0"/>
                        </a:spcAft>
                      </a:pPr>
                      <a:r>
                        <a:rPr lang="it-IT" sz="2400">
                          <a:effectLst/>
                          <a:latin typeface="Times New Roman" pitchFamily="18" charset="0"/>
                          <a:cs typeface="Times New Roman" pitchFamily="18" charset="0"/>
                        </a:rPr>
                        <a:t>Sử học, địa lí</a:t>
                      </a:r>
                      <a:endParaRPr lang="en-US" sz="2400">
                        <a:effectLst/>
                        <a:latin typeface="Times New Roman" pitchFamily="18" charset="0"/>
                        <a:ea typeface="Calibri"/>
                        <a:cs typeface="Times New Roman" pitchFamily="18" charset="0"/>
                      </a:endParaRPr>
                    </a:p>
                  </a:txBody>
                  <a:tcPr marL="68580" marR="68580" marT="0" marB="0"/>
                </a:tc>
                <a:tc>
                  <a:txBody>
                    <a:bodyPr/>
                    <a:lstStyle/>
                    <a:p>
                      <a:pPr algn="just">
                        <a:spcAft>
                          <a:spcPts val="0"/>
                        </a:spcAft>
                      </a:pPr>
                      <a:r>
                        <a:rPr lang="it-IT"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tc>
              </a:tr>
              <a:tr h="457986">
                <a:tc>
                  <a:txBody>
                    <a:bodyPr/>
                    <a:lstStyle/>
                    <a:p>
                      <a:pPr algn="just">
                        <a:spcAft>
                          <a:spcPts val="0"/>
                        </a:spcAft>
                      </a:pPr>
                      <a:r>
                        <a:rPr lang="it-IT" sz="2400">
                          <a:effectLst/>
                          <a:latin typeface="Times New Roman" pitchFamily="18" charset="0"/>
                          <a:cs typeface="Times New Roman" pitchFamily="18" charset="0"/>
                        </a:rPr>
                        <a:t>Toán học</a:t>
                      </a:r>
                      <a:endParaRPr lang="en-US" sz="2400">
                        <a:effectLst/>
                        <a:latin typeface="Times New Roman" pitchFamily="18" charset="0"/>
                        <a:ea typeface="Calibri"/>
                        <a:cs typeface="Times New Roman" pitchFamily="18" charset="0"/>
                      </a:endParaRPr>
                    </a:p>
                  </a:txBody>
                  <a:tcPr marL="68580" marR="68580" marT="0" marB="0"/>
                </a:tc>
                <a:tc>
                  <a:txBody>
                    <a:bodyPr/>
                    <a:lstStyle/>
                    <a:p>
                      <a:pPr algn="just">
                        <a:spcAft>
                          <a:spcPts val="0"/>
                        </a:spcAft>
                      </a:pPr>
                      <a:r>
                        <a:rPr lang="it-IT"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tc>
              </a:tr>
              <a:tr h="457986">
                <a:tc>
                  <a:txBody>
                    <a:bodyPr/>
                    <a:lstStyle/>
                    <a:p>
                      <a:pPr algn="just">
                        <a:spcAft>
                          <a:spcPts val="0"/>
                        </a:spcAft>
                      </a:pPr>
                      <a:r>
                        <a:rPr lang="it-IT" sz="2400">
                          <a:effectLst/>
                          <a:latin typeface="Times New Roman" pitchFamily="18" charset="0"/>
                          <a:cs typeface="Times New Roman" pitchFamily="18" charset="0"/>
                        </a:rPr>
                        <a:t>Kiến trúc, điêu khắc</a:t>
                      </a:r>
                      <a:endParaRPr lang="en-US" sz="2400">
                        <a:effectLst/>
                        <a:latin typeface="Times New Roman" pitchFamily="18" charset="0"/>
                        <a:ea typeface="Calibri"/>
                        <a:cs typeface="Times New Roman" pitchFamily="18" charset="0"/>
                      </a:endParaRPr>
                    </a:p>
                  </a:txBody>
                  <a:tcPr marL="68580" marR="68580" marT="0" marB="0"/>
                </a:tc>
                <a:tc>
                  <a:txBody>
                    <a:bodyPr/>
                    <a:lstStyle/>
                    <a:p>
                      <a:pPr algn="just">
                        <a:spcAft>
                          <a:spcPts val="0"/>
                        </a:spcAft>
                      </a:pPr>
                      <a:r>
                        <a:rPr lang="it-IT"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tc>
              </a:tr>
              <a:tr h="457986">
                <a:tc>
                  <a:txBody>
                    <a:bodyPr/>
                    <a:lstStyle/>
                    <a:p>
                      <a:pPr algn="just">
                        <a:spcAft>
                          <a:spcPts val="0"/>
                        </a:spcAft>
                      </a:pPr>
                      <a:r>
                        <a:rPr lang="it-IT" sz="2400">
                          <a:effectLst/>
                          <a:latin typeface="Times New Roman" pitchFamily="18" charset="0"/>
                          <a:cs typeface="Times New Roman" pitchFamily="18" charset="0"/>
                        </a:rPr>
                        <a:t>Nghệ thuật</a:t>
                      </a:r>
                      <a:endParaRPr lang="en-US" sz="2400">
                        <a:effectLst/>
                        <a:latin typeface="Times New Roman" pitchFamily="18" charset="0"/>
                        <a:ea typeface="Calibri"/>
                        <a:cs typeface="Times New Roman" pitchFamily="18" charset="0"/>
                      </a:endParaRPr>
                    </a:p>
                  </a:txBody>
                  <a:tcPr marL="68580" marR="68580" marT="0" marB="0"/>
                </a:tc>
                <a:tc>
                  <a:txBody>
                    <a:bodyPr/>
                    <a:lstStyle/>
                    <a:p>
                      <a:pPr algn="just">
                        <a:spcAft>
                          <a:spcPts val="0"/>
                        </a:spcAft>
                      </a:pPr>
                      <a:r>
                        <a:rPr lang="it-IT"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tc>
              </a:tr>
              <a:tr h="457986">
                <a:tc>
                  <a:txBody>
                    <a:bodyPr/>
                    <a:lstStyle/>
                    <a:p>
                      <a:pPr algn="just">
                        <a:spcAft>
                          <a:spcPts val="0"/>
                        </a:spcAft>
                      </a:pPr>
                      <a:r>
                        <a:rPr lang="it-IT"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tc>
                <a:tc>
                  <a:txBody>
                    <a:bodyPr/>
                    <a:lstStyle/>
                    <a:p>
                      <a:pPr algn="just">
                        <a:spcAft>
                          <a:spcPts val="0"/>
                        </a:spcAft>
                      </a:pPr>
                      <a:r>
                        <a:rPr lang="it-IT" sz="2400">
                          <a:effectLst/>
                          <a:latin typeface="Times New Roman" pitchFamily="18" charset="0"/>
                          <a:cs typeface="Times New Roman" pitchFamily="18" charset="0"/>
                        </a:rPr>
                        <a:t> </a:t>
                      </a:r>
                      <a:endParaRPr lang="en-US" sz="2400">
                        <a:effectLst/>
                        <a:latin typeface="Times New Roman" pitchFamily="18" charset="0"/>
                        <a:ea typeface="Calibri"/>
                        <a:cs typeface="Times New Roman" pitchFamily="18" charset="0"/>
                      </a:endParaRPr>
                    </a:p>
                  </a:txBody>
                  <a:tcPr marL="68580" marR="68580" marT="0" marB="0"/>
                </a:tc>
              </a:tr>
            </a:tbl>
          </a:graphicData>
        </a:graphic>
      </p:graphicFrame>
    </p:spTree>
    <p:extLst>
      <p:ext uri="{BB962C8B-B14F-4D97-AF65-F5344CB8AC3E}">
        <p14:creationId xmlns:p14="http://schemas.microsoft.com/office/powerpoint/2010/main" val="5949977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69094091"/>
              </p:ext>
            </p:extLst>
          </p:nvPr>
        </p:nvGraphicFramePr>
        <p:xfrm>
          <a:off x="611560" y="836712"/>
          <a:ext cx="7992888" cy="4753420"/>
        </p:xfrm>
        <a:graphic>
          <a:graphicData uri="http://schemas.openxmlformats.org/drawingml/2006/table">
            <a:tbl>
              <a:tblPr firstRow="1" firstCol="1" bandRow="1">
                <a:tableStyleId>{5940675A-B579-460E-94D1-54222C63F5DA}</a:tableStyleId>
              </a:tblPr>
              <a:tblGrid>
                <a:gridCol w="2476228"/>
                <a:gridCol w="5516660"/>
              </a:tblGrid>
              <a:tr h="0">
                <a:tc>
                  <a:txBody>
                    <a:bodyPr/>
                    <a:lstStyle/>
                    <a:p>
                      <a:pPr algn="just">
                        <a:spcAft>
                          <a:spcPts val="0"/>
                        </a:spcAft>
                      </a:pPr>
                      <a:r>
                        <a:rPr lang="it-IT" sz="2000">
                          <a:effectLst/>
                          <a:latin typeface="Times New Roman" pitchFamily="18" charset="0"/>
                          <a:cs typeface="Times New Roman" pitchFamily="18" charset="0"/>
                        </a:rPr>
                        <a:t>Văn hóa</a:t>
                      </a:r>
                      <a:endParaRPr lang="en-US" sz="2000">
                        <a:effectLst/>
                        <a:latin typeface="Times New Roman" pitchFamily="18" charset="0"/>
                        <a:ea typeface="Calibri"/>
                        <a:cs typeface="Times New Roman" pitchFamily="18" charset="0"/>
                      </a:endParaRPr>
                    </a:p>
                  </a:txBody>
                  <a:tcPr marL="68580" marR="68580" marT="0" marB="0"/>
                </a:tc>
                <a:tc>
                  <a:txBody>
                    <a:bodyPr/>
                    <a:lstStyle/>
                    <a:p>
                      <a:pPr algn="just">
                        <a:spcAft>
                          <a:spcPts val="0"/>
                        </a:spcAft>
                      </a:pPr>
                      <a:r>
                        <a:rPr lang="it-IT" sz="2000">
                          <a:effectLst/>
                          <a:latin typeface="Times New Roman" pitchFamily="18" charset="0"/>
                          <a:cs typeface="Times New Roman" pitchFamily="18" charset="0"/>
                        </a:rPr>
                        <a:t>Thành tựu</a:t>
                      </a:r>
                      <a:endParaRPr lang="en-US" sz="2000">
                        <a:effectLst/>
                        <a:latin typeface="Times New Roman" pitchFamily="18" charset="0"/>
                        <a:ea typeface="Calibri"/>
                        <a:cs typeface="Times New Roman" pitchFamily="18" charset="0"/>
                      </a:endParaRPr>
                    </a:p>
                  </a:txBody>
                  <a:tcPr marL="68580" marR="68580" marT="0" marB="0"/>
                </a:tc>
              </a:tr>
              <a:tr h="499110">
                <a:tc>
                  <a:txBody>
                    <a:bodyPr/>
                    <a:lstStyle/>
                    <a:p>
                      <a:pPr algn="just">
                        <a:spcAft>
                          <a:spcPts val="0"/>
                        </a:spcAft>
                      </a:pPr>
                      <a:r>
                        <a:rPr lang="it-IT" sz="2000">
                          <a:effectLst/>
                          <a:latin typeface="Times New Roman" pitchFamily="18" charset="0"/>
                          <a:cs typeface="Times New Roman" pitchFamily="18" charset="0"/>
                        </a:rPr>
                        <a:t>Tôn giáo</a:t>
                      </a:r>
                      <a:endParaRPr lang="en-US" sz="2000">
                        <a:effectLst/>
                        <a:latin typeface="Times New Roman" pitchFamily="18" charset="0"/>
                        <a:ea typeface="Calibri"/>
                        <a:cs typeface="Times New Roman" pitchFamily="18" charset="0"/>
                      </a:endParaRPr>
                    </a:p>
                  </a:txBody>
                  <a:tcPr marL="68580" marR="68580" marT="0" marB="0"/>
                </a:tc>
                <a:tc>
                  <a:txBody>
                    <a:bodyPr/>
                    <a:lstStyle/>
                    <a:p>
                      <a:pPr marL="30480" marR="30480" algn="just">
                        <a:lnSpc>
                          <a:spcPts val="1800"/>
                        </a:lnSpc>
                        <a:spcAft>
                          <a:spcPts val="1200"/>
                        </a:spcAft>
                      </a:pPr>
                      <a:r>
                        <a:rPr lang="en-US" sz="2000">
                          <a:effectLst/>
                          <a:latin typeface="Times New Roman" pitchFamily="18" charset="0"/>
                          <a:cs typeface="Times New Roman" pitchFamily="18" charset="0"/>
                        </a:rPr>
                        <a:t>Nho giáo chiếm vị thế độc tôn, Phật giáo và Đạo giáo bị hạn chế.</a:t>
                      </a:r>
                      <a:endParaRPr lang="en-US" sz="2000">
                        <a:effectLst/>
                        <a:latin typeface="Times New Roman" pitchFamily="18" charset="0"/>
                        <a:ea typeface="Times New Roman"/>
                        <a:cs typeface="Times New Roman" pitchFamily="18" charset="0"/>
                      </a:endParaRPr>
                    </a:p>
                  </a:txBody>
                  <a:tcPr marL="68580" marR="68580" marT="0" marB="0"/>
                </a:tc>
              </a:tr>
              <a:tr h="0">
                <a:tc>
                  <a:txBody>
                    <a:bodyPr/>
                    <a:lstStyle/>
                    <a:p>
                      <a:pPr algn="just">
                        <a:spcAft>
                          <a:spcPts val="0"/>
                        </a:spcAft>
                      </a:pPr>
                      <a:r>
                        <a:rPr lang="it-IT" sz="2000">
                          <a:effectLst/>
                          <a:latin typeface="Times New Roman" pitchFamily="18" charset="0"/>
                          <a:cs typeface="Times New Roman" pitchFamily="18" charset="0"/>
                        </a:rPr>
                        <a:t>Văn học</a:t>
                      </a:r>
                      <a:endParaRPr lang="en-US" sz="2000">
                        <a:effectLst/>
                        <a:latin typeface="Times New Roman" pitchFamily="18" charset="0"/>
                        <a:ea typeface="Calibri"/>
                        <a:cs typeface="Times New Roman" pitchFamily="18" charset="0"/>
                      </a:endParaRPr>
                    </a:p>
                  </a:txBody>
                  <a:tcPr marL="68580" marR="68580" marT="0" marB="0"/>
                </a:tc>
                <a:tc>
                  <a:txBody>
                    <a:bodyPr/>
                    <a:lstStyle/>
                    <a:p>
                      <a:pPr algn="just">
                        <a:spcAft>
                          <a:spcPts val="0"/>
                        </a:spcAft>
                      </a:pPr>
                      <a:r>
                        <a:rPr lang="it-IT" sz="2000">
                          <a:effectLst/>
                          <a:latin typeface="Times New Roman" pitchFamily="18" charset="0"/>
                          <a:cs typeface="Times New Roman" pitchFamily="18" charset="0"/>
                        </a:rPr>
                        <a:t>- Chữ Hán tiếp tục phát triển và chiếm ưu thế...</a:t>
                      </a:r>
                      <a:endParaRPr lang="en-US" sz="2000">
                        <a:effectLst/>
                        <a:latin typeface="Times New Roman" pitchFamily="18" charset="0"/>
                        <a:cs typeface="Times New Roman" pitchFamily="18" charset="0"/>
                      </a:endParaRPr>
                    </a:p>
                    <a:p>
                      <a:pPr algn="just">
                        <a:spcAft>
                          <a:spcPts val="0"/>
                        </a:spcAft>
                      </a:pPr>
                      <a:r>
                        <a:rPr lang="it-IT" sz="2000">
                          <a:effectLst/>
                          <a:latin typeface="Times New Roman" pitchFamily="18" charset="0"/>
                          <a:cs typeface="Times New Roman" pitchFamily="18" charset="0"/>
                        </a:rPr>
                        <a:t>- Chữ Nôm vẫn chiếm vị trí quan trọng...</a:t>
                      </a:r>
                      <a:endParaRPr lang="en-US" sz="2000">
                        <a:effectLst/>
                        <a:latin typeface="Times New Roman" pitchFamily="18" charset="0"/>
                        <a:ea typeface="Calibri"/>
                        <a:cs typeface="Times New Roman" pitchFamily="18" charset="0"/>
                      </a:endParaRPr>
                    </a:p>
                  </a:txBody>
                  <a:tcPr marL="68580" marR="68580" marT="0" marB="0"/>
                </a:tc>
              </a:tr>
              <a:tr h="0">
                <a:tc>
                  <a:txBody>
                    <a:bodyPr/>
                    <a:lstStyle/>
                    <a:p>
                      <a:pPr algn="just">
                        <a:spcAft>
                          <a:spcPts val="0"/>
                        </a:spcAft>
                      </a:pPr>
                      <a:r>
                        <a:rPr lang="it-IT" sz="2000">
                          <a:effectLst/>
                          <a:latin typeface="Times New Roman" pitchFamily="18" charset="0"/>
                          <a:cs typeface="Times New Roman" pitchFamily="18" charset="0"/>
                        </a:rPr>
                        <a:t>Sử học, địa lí</a:t>
                      </a:r>
                      <a:endParaRPr lang="en-US" sz="2000">
                        <a:effectLst/>
                        <a:latin typeface="Times New Roman" pitchFamily="18" charset="0"/>
                        <a:ea typeface="Calibri"/>
                        <a:cs typeface="Times New Roman" pitchFamily="18" charset="0"/>
                      </a:endParaRPr>
                    </a:p>
                  </a:txBody>
                  <a:tcPr marL="68580" marR="68580" marT="0" marB="0"/>
                </a:tc>
                <a:tc>
                  <a:txBody>
                    <a:bodyPr/>
                    <a:lstStyle/>
                    <a:p>
                      <a:pPr algn="just">
                        <a:spcAft>
                          <a:spcPts val="0"/>
                        </a:spcAft>
                      </a:pPr>
                      <a:r>
                        <a:rPr lang="it-IT" sz="2000">
                          <a:effectLst/>
                          <a:latin typeface="Times New Roman" pitchFamily="18" charset="0"/>
                          <a:cs typeface="Times New Roman" pitchFamily="18" charset="0"/>
                        </a:rPr>
                        <a:t>-  Sử học: nhà Lê sơ coi trọng việc chép sử, biên soạn các bộ sách tiêu biểu</a:t>
                      </a:r>
                      <a:r>
                        <a:rPr lang="en-US" sz="2000">
                          <a:effectLst/>
                          <a:latin typeface="Times New Roman" pitchFamily="18" charset="0"/>
                          <a:cs typeface="Times New Roman" pitchFamily="18" charset="0"/>
                        </a:rPr>
                        <a:t>: Đại Việt sử kí toàn thư, Lam Sơn thực lục,… Hồng Đức bản đồ, Dư địa chí, An Nam hình thăng đồ…</a:t>
                      </a:r>
                      <a:endParaRPr lang="en-US" sz="2000">
                        <a:effectLst/>
                        <a:latin typeface="Times New Roman" pitchFamily="18" charset="0"/>
                        <a:ea typeface="Calibri"/>
                        <a:cs typeface="Times New Roman" pitchFamily="18" charset="0"/>
                      </a:endParaRPr>
                    </a:p>
                  </a:txBody>
                  <a:tcPr marL="68580" marR="68580" marT="0" marB="0"/>
                </a:tc>
              </a:tr>
              <a:tr h="0">
                <a:tc>
                  <a:txBody>
                    <a:bodyPr/>
                    <a:lstStyle/>
                    <a:p>
                      <a:pPr algn="just">
                        <a:spcAft>
                          <a:spcPts val="0"/>
                        </a:spcAft>
                      </a:pPr>
                      <a:r>
                        <a:rPr lang="it-IT" sz="2000">
                          <a:effectLst/>
                          <a:latin typeface="Times New Roman" pitchFamily="18" charset="0"/>
                          <a:cs typeface="Times New Roman" pitchFamily="18" charset="0"/>
                        </a:rPr>
                        <a:t>Toán học</a:t>
                      </a:r>
                      <a:endParaRPr lang="en-US" sz="2000">
                        <a:effectLst/>
                        <a:latin typeface="Times New Roman" pitchFamily="18" charset="0"/>
                        <a:ea typeface="Calibri"/>
                        <a:cs typeface="Times New Roman" pitchFamily="18" charset="0"/>
                      </a:endParaRPr>
                    </a:p>
                  </a:txBody>
                  <a:tcPr marL="68580" marR="68580" marT="0" marB="0"/>
                </a:tc>
                <a:tc>
                  <a:txBody>
                    <a:bodyPr/>
                    <a:lstStyle/>
                    <a:p>
                      <a:pPr algn="just">
                        <a:spcAft>
                          <a:spcPts val="0"/>
                        </a:spcAft>
                      </a:pPr>
                      <a:r>
                        <a:rPr lang="en-US" sz="2000">
                          <a:effectLst/>
                          <a:latin typeface="Times New Roman" pitchFamily="18" charset="0"/>
                          <a:cs typeface="Times New Roman" pitchFamily="18" charset="0"/>
                        </a:rPr>
                        <a:t>Đại thành toán pháp, Lập thành toán pháp</a:t>
                      </a:r>
                      <a:endParaRPr lang="en-US" sz="2000">
                        <a:effectLst/>
                        <a:latin typeface="Times New Roman" pitchFamily="18" charset="0"/>
                        <a:ea typeface="Calibri"/>
                        <a:cs typeface="Times New Roman" pitchFamily="18" charset="0"/>
                      </a:endParaRPr>
                    </a:p>
                  </a:txBody>
                  <a:tcPr marL="68580" marR="68580" marT="0" marB="0"/>
                </a:tc>
              </a:tr>
              <a:tr h="0">
                <a:tc>
                  <a:txBody>
                    <a:bodyPr/>
                    <a:lstStyle/>
                    <a:p>
                      <a:pPr algn="just">
                        <a:spcAft>
                          <a:spcPts val="0"/>
                        </a:spcAft>
                      </a:pPr>
                      <a:r>
                        <a:rPr lang="it-IT" sz="2000">
                          <a:effectLst/>
                          <a:latin typeface="Times New Roman" pitchFamily="18" charset="0"/>
                          <a:cs typeface="Times New Roman" pitchFamily="18" charset="0"/>
                        </a:rPr>
                        <a:t>Y học</a:t>
                      </a:r>
                      <a:endParaRPr lang="en-US" sz="2000">
                        <a:effectLst/>
                        <a:latin typeface="Times New Roman" pitchFamily="18" charset="0"/>
                        <a:ea typeface="Calibri"/>
                        <a:cs typeface="Times New Roman" pitchFamily="18" charset="0"/>
                      </a:endParaRPr>
                    </a:p>
                  </a:txBody>
                  <a:tcPr marL="68580" marR="68580" marT="0" marB="0"/>
                </a:tc>
                <a:tc>
                  <a:txBody>
                    <a:bodyPr/>
                    <a:lstStyle/>
                    <a:p>
                      <a:pPr algn="just">
                        <a:spcAft>
                          <a:spcPts val="0"/>
                        </a:spcAft>
                      </a:pPr>
                      <a:r>
                        <a:rPr lang="en-US" sz="2000">
                          <a:effectLst/>
                          <a:latin typeface="Times New Roman" pitchFamily="18" charset="0"/>
                          <a:cs typeface="Times New Roman" pitchFamily="18" charset="0"/>
                        </a:rPr>
                        <a:t>Bản thảo thực vật toát yếu.</a:t>
                      </a:r>
                      <a:endParaRPr lang="en-US" sz="2000">
                        <a:effectLst/>
                        <a:latin typeface="Times New Roman" pitchFamily="18" charset="0"/>
                        <a:ea typeface="Calibri"/>
                        <a:cs typeface="Times New Roman" pitchFamily="18" charset="0"/>
                      </a:endParaRPr>
                    </a:p>
                  </a:txBody>
                  <a:tcPr marL="68580" marR="68580" marT="0" marB="0"/>
                </a:tc>
              </a:tr>
              <a:tr h="0">
                <a:tc>
                  <a:txBody>
                    <a:bodyPr/>
                    <a:lstStyle/>
                    <a:p>
                      <a:pPr algn="just">
                        <a:spcAft>
                          <a:spcPts val="0"/>
                        </a:spcAft>
                      </a:pPr>
                      <a:r>
                        <a:rPr lang="it-IT" sz="2000">
                          <a:effectLst/>
                          <a:latin typeface="Times New Roman" pitchFamily="18" charset="0"/>
                          <a:cs typeface="Times New Roman" pitchFamily="18" charset="0"/>
                        </a:rPr>
                        <a:t>Kiến trúc, điêu khắc</a:t>
                      </a:r>
                      <a:endParaRPr lang="en-US" sz="2000">
                        <a:effectLst/>
                        <a:latin typeface="Times New Roman" pitchFamily="18" charset="0"/>
                        <a:ea typeface="Calibri"/>
                        <a:cs typeface="Times New Roman" pitchFamily="18" charset="0"/>
                      </a:endParaRPr>
                    </a:p>
                  </a:txBody>
                  <a:tcPr marL="68580" marR="68580" marT="0" marB="0"/>
                </a:tc>
                <a:tc>
                  <a:txBody>
                    <a:bodyPr/>
                    <a:lstStyle/>
                    <a:p>
                      <a:pPr marL="30480" marR="30480" algn="just">
                        <a:lnSpc>
                          <a:spcPts val="1800"/>
                        </a:lnSpc>
                        <a:spcAft>
                          <a:spcPts val="1200"/>
                        </a:spcAft>
                      </a:pPr>
                      <a:r>
                        <a:rPr lang="en-US" sz="2000">
                          <a:effectLst/>
                          <a:latin typeface="Times New Roman" pitchFamily="18" charset="0"/>
                          <a:cs typeface="Times New Roman" pitchFamily="18" charset="0"/>
                        </a:rPr>
                        <a:t>Có nhiều công trình kiến trúc ở Thăng Long, Lam Kinh (Thanh Hóa). Nghệ thuật điêu khắc trên gỗ, đá, gốm sứ...rất tinh xảo </a:t>
                      </a:r>
                      <a:endParaRPr lang="en-US" sz="2000">
                        <a:effectLst/>
                        <a:latin typeface="Times New Roman" pitchFamily="18" charset="0"/>
                        <a:ea typeface="Times New Roman"/>
                        <a:cs typeface="Times New Roman" pitchFamily="18" charset="0"/>
                      </a:endParaRPr>
                    </a:p>
                  </a:txBody>
                  <a:tcPr marL="68580" marR="68580" marT="0" marB="0"/>
                </a:tc>
              </a:tr>
              <a:tr h="0">
                <a:tc>
                  <a:txBody>
                    <a:bodyPr/>
                    <a:lstStyle/>
                    <a:p>
                      <a:pPr algn="just">
                        <a:spcAft>
                          <a:spcPts val="0"/>
                        </a:spcAft>
                      </a:pPr>
                      <a:r>
                        <a:rPr lang="it-IT" sz="2000">
                          <a:effectLst/>
                          <a:latin typeface="Times New Roman" pitchFamily="18" charset="0"/>
                          <a:cs typeface="Times New Roman" pitchFamily="18" charset="0"/>
                        </a:rPr>
                        <a:t>Nghệ thuật</a:t>
                      </a:r>
                      <a:endParaRPr lang="en-US" sz="2000">
                        <a:effectLst/>
                        <a:latin typeface="Times New Roman" pitchFamily="18" charset="0"/>
                        <a:ea typeface="Calibri"/>
                        <a:cs typeface="Times New Roman" pitchFamily="18" charset="0"/>
                      </a:endParaRPr>
                    </a:p>
                  </a:txBody>
                  <a:tcPr marL="68580" marR="68580" marT="0" marB="0"/>
                </a:tc>
                <a:tc>
                  <a:txBody>
                    <a:bodyPr/>
                    <a:lstStyle/>
                    <a:p>
                      <a:pPr algn="just">
                        <a:spcAft>
                          <a:spcPts val="0"/>
                        </a:spcAft>
                      </a:pPr>
                      <a:r>
                        <a:rPr lang="it-IT" sz="2000">
                          <a:effectLst/>
                          <a:latin typeface="Times New Roman" pitchFamily="18" charset="0"/>
                          <a:cs typeface="Times New Roman" pitchFamily="18" charset="0"/>
                        </a:rPr>
                        <a:t>Nhã nhạc cung đình và nghệ thuật tuồng, chèo,... ngày càng phát triển</a:t>
                      </a:r>
                      <a:endParaRPr lang="en-US" sz="2000">
                        <a:effectLst/>
                        <a:latin typeface="Times New Roman" pitchFamily="18" charset="0"/>
                        <a:ea typeface="Calibri"/>
                        <a:cs typeface="Times New Roman" pitchFamily="18" charset="0"/>
                      </a:endParaRPr>
                    </a:p>
                  </a:txBody>
                  <a:tcPr marL="68580" marR="68580" marT="0" marB="0"/>
                </a:tc>
              </a:tr>
              <a:tr h="0">
                <a:tc>
                  <a:txBody>
                    <a:bodyPr/>
                    <a:lstStyle/>
                    <a:p>
                      <a:pPr algn="just">
                        <a:spcAft>
                          <a:spcPts val="0"/>
                        </a:spcAft>
                      </a:pPr>
                      <a:r>
                        <a:rPr lang="it-IT" sz="1400">
                          <a:effectLst/>
                        </a:rPr>
                        <a:t> </a:t>
                      </a:r>
                      <a:endParaRPr lang="en-US" sz="1400">
                        <a:effectLst/>
                        <a:latin typeface="Times New Roman"/>
                        <a:ea typeface="Calibri"/>
                        <a:cs typeface="Times New Roman"/>
                      </a:endParaRPr>
                    </a:p>
                  </a:txBody>
                  <a:tcPr marL="68580" marR="68580" marT="0" marB="0"/>
                </a:tc>
                <a:tc>
                  <a:txBody>
                    <a:bodyPr/>
                    <a:lstStyle/>
                    <a:p>
                      <a:pPr algn="just">
                        <a:spcAft>
                          <a:spcPts val="0"/>
                        </a:spcAft>
                      </a:pPr>
                      <a:r>
                        <a:rPr lang="it-IT" sz="1400">
                          <a:effectLst/>
                        </a:rPr>
                        <a:t> </a:t>
                      </a:r>
                      <a:endParaRPr lang="en-US" sz="1400">
                        <a:effectLst/>
                        <a:latin typeface="Times New Roman"/>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15173429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ChangeArrowheads="1"/>
          </p:cNvSpPr>
          <p:nvPr/>
        </p:nvSpPr>
        <p:spPr bwMode="auto">
          <a:xfrm>
            <a:off x="3200400" y="-12700"/>
            <a:ext cx="1676400" cy="465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tIns="152352" bIns="38088" anchor="ctr">
            <a:spAutoFit/>
          </a:bodyPr>
          <a:lstStyle/>
          <a:p>
            <a:pPr eaLnBrk="0" hangingPunct="0"/>
            <a:r>
              <a:rPr lang="en-US" b="1">
                <a:solidFill>
                  <a:srgbClr val="FF0000"/>
                </a:solidFill>
              </a:rPr>
              <a:t>KHOA HỌC</a:t>
            </a:r>
          </a:p>
        </p:txBody>
      </p:sp>
      <p:pic>
        <p:nvPicPr>
          <p:cNvPr id="17412" name="Picture 9"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5257800"/>
            <a:ext cx="2971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5" descr="Káº¿t quáº£ hÃ¬nh áº£nh cho láº­p thÃ nh toÃ¡n phÃ¡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257800"/>
            <a:ext cx="2895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8" descr="Káº¿t quáº£ hÃ¬nh áº£nh cho Äáº¡i viá»t sá»­ kÃ½"/>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452438"/>
            <a:ext cx="34099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9" descr="Káº¿t quáº£ hÃ¬nh áº£nh cho Äáº¡i viá»t sá»­ kÃ½"/>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6300" y="482600"/>
            <a:ext cx="44577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21" descr="HÃ¬nh áº£nh cÃ³ liÃ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600" y="2146300"/>
            <a:ext cx="30670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22" descr="Káº¿t quáº£ hÃ¬nh áº£nh cho an nam hÃ¬nh thÄng Äá»"/>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6300" y="2146300"/>
            <a:ext cx="4445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23" descr="HÃ¬nh áº£nh cÃ³ liÃªn qu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600" y="3733800"/>
            <a:ext cx="350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1" name="AutoShape 24">
            <a:hlinkClick r:id="rId9" action="ppaction://hlinksldjump" highlightClick="1"/>
          </p:cNvPr>
          <p:cNvSpPr>
            <a:spLocks noChangeArrowheads="1"/>
          </p:cNvSpPr>
          <p:nvPr/>
        </p:nvSpPr>
        <p:spPr bwMode="auto">
          <a:xfrm>
            <a:off x="8140700" y="50800"/>
            <a:ext cx="914400" cy="381000"/>
          </a:xfrm>
          <a:prstGeom prst="actionButtonBackPrevious">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7422" name="Picture 26" descr="Káº¿t quáº£ hÃ¬nh áº£nh cho báº£n tháº£o thá»±c váº­t toÃ¡t yáº¿u"/>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6800" y="3733800"/>
            <a:ext cx="3505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3393621"/>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220px-Van_hoc_trung_dai_Viet_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09600"/>
            <a:ext cx="2819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11" descr="Káº¿t quáº£ hÃ¬nh áº£nh cho cÃ¡c tÃ¡c pháº©m vÄn há»c chá»¯ nÃ´m thá»i lÃª s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6200" y="558800"/>
            <a:ext cx="2590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4" descr="HÃ¬nh minh há»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9300" y="609600"/>
            <a:ext cx="2895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12"/>
          <p:cNvSpPr txBox="1">
            <a:spLocks noChangeArrowheads="1"/>
          </p:cNvSpPr>
          <p:nvPr/>
        </p:nvSpPr>
        <p:spPr bwMode="auto">
          <a:xfrm>
            <a:off x="3352800" y="63500"/>
            <a:ext cx="304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solidFill>
                  <a:srgbClr val="FF0000"/>
                </a:solidFill>
              </a:rPr>
              <a:t>VĂN HỌC- NGHỆ THUẬT</a:t>
            </a:r>
          </a:p>
        </p:txBody>
      </p:sp>
      <p:pic>
        <p:nvPicPr>
          <p:cNvPr id="16390" name="Picture 3" descr="Slide41">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2819400"/>
            <a:ext cx="2895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2" descr="hatche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2819400"/>
            <a:ext cx="2895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3" descr="Muaroinuoc[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4600" y="2819400"/>
            <a:ext cx="2667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8" descr="Káº¿t quáº£ hÃ¬nh áº£nh cho kiáº¿n trÃºc thá»i LÃª SÆ¡"/>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4600" y="4857750"/>
            <a:ext cx="2692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6" descr="rong-d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6600" y="4857750"/>
            <a:ext cx="28956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AutoShape 9">
            <a:hlinkClick r:id="rId11" action="ppaction://hlinksldjump" highlightClick="1"/>
          </p:cNvPr>
          <p:cNvSpPr>
            <a:spLocks noChangeArrowheads="1"/>
          </p:cNvSpPr>
          <p:nvPr/>
        </p:nvSpPr>
        <p:spPr bwMode="auto">
          <a:xfrm>
            <a:off x="8229600" y="152400"/>
            <a:ext cx="685800" cy="381000"/>
          </a:xfrm>
          <a:prstGeom prst="actionButtonBackPrevious">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6396"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4929188"/>
            <a:ext cx="28956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3773894"/>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atche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69"/>
            <a:ext cx="3176359" cy="3282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31036" y="3284412"/>
            <a:ext cx="1024127" cy="369332"/>
          </a:xfrm>
          <a:prstGeom prst="rect">
            <a:avLst/>
          </a:prstGeom>
          <a:noFill/>
        </p:spPr>
        <p:txBody>
          <a:bodyPr wrap="none" rtlCol="0">
            <a:spAutoFit/>
          </a:bodyPr>
          <a:lstStyle/>
          <a:p>
            <a:r>
              <a:rPr lang="en-US" smtClean="0"/>
              <a:t>Hát chèo</a:t>
            </a:r>
            <a:endParaRPr lang="en-US"/>
          </a:p>
        </p:txBody>
      </p:sp>
      <p:pic>
        <p:nvPicPr>
          <p:cNvPr id="6" name="Picture 3" descr="Muaroinuo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3637542"/>
            <a:ext cx="4086200" cy="241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1hat_x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7" y="0"/>
            <a:ext cx="2592288" cy="3282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Y11T77_catru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60818"/>
            <a:ext cx="3168351" cy="33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HatQuanHo%2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637542"/>
            <a:ext cx="4427984" cy="2489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427984" y="3303708"/>
            <a:ext cx="957442" cy="369332"/>
          </a:xfrm>
          <a:prstGeom prst="rect">
            <a:avLst/>
          </a:prstGeom>
          <a:noFill/>
        </p:spPr>
        <p:txBody>
          <a:bodyPr wrap="none" rtlCol="0">
            <a:spAutoFit/>
          </a:bodyPr>
          <a:lstStyle/>
          <a:p>
            <a:r>
              <a:rPr lang="en-US" smtClean="0"/>
              <a:t>Hát xẩm</a:t>
            </a:r>
            <a:endParaRPr lang="en-US"/>
          </a:p>
        </p:txBody>
      </p:sp>
      <p:sp>
        <p:nvSpPr>
          <p:cNvPr id="5" name="TextBox 4"/>
          <p:cNvSpPr txBox="1"/>
          <p:nvPr/>
        </p:nvSpPr>
        <p:spPr>
          <a:xfrm>
            <a:off x="7204248" y="3309150"/>
            <a:ext cx="846194" cy="369332"/>
          </a:xfrm>
          <a:prstGeom prst="rect">
            <a:avLst/>
          </a:prstGeom>
          <a:noFill/>
        </p:spPr>
        <p:txBody>
          <a:bodyPr wrap="none" rtlCol="0">
            <a:spAutoFit/>
          </a:bodyPr>
          <a:lstStyle/>
          <a:p>
            <a:r>
              <a:rPr lang="en-US" smtClean="0"/>
              <a:t>Hát trù</a:t>
            </a:r>
            <a:endParaRPr lang="en-US"/>
          </a:p>
        </p:txBody>
      </p:sp>
      <p:sp>
        <p:nvSpPr>
          <p:cNvPr id="12" name="TextBox 11"/>
          <p:cNvSpPr txBox="1"/>
          <p:nvPr/>
        </p:nvSpPr>
        <p:spPr>
          <a:xfrm>
            <a:off x="1832961" y="6258317"/>
            <a:ext cx="990977" cy="369332"/>
          </a:xfrm>
          <a:prstGeom prst="rect">
            <a:avLst/>
          </a:prstGeom>
          <a:noFill/>
        </p:spPr>
        <p:txBody>
          <a:bodyPr wrap="none" rtlCol="0">
            <a:spAutoFit/>
          </a:bodyPr>
          <a:lstStyle/>
          <a:p>
            <a:r>
              <a:rPr lang="en-US" smtClean="0"/>
              <a:t>Quan họ</a:t>
            </a:r>
            <a:endParaRPr lang="en-US"/>
          </a:p>
        </p:txBody>
      </p:sp>
      <p:sp>
        <p:nvSpPr>
          <p:cNvPr id="13" name="TextBox 12"/>
          <p:cNvSpPr txBox="1"/>
          <p:nvPr/>
        </p:nvSpPr>
        <p:spPr>
          <a:xfrm>
            <a:off x="5965662" y="6258317"/>
            <a:ext cx="1463349" cy="369332"/>
          </a:xfrm>
          <a:prstGeom prst="rect">
            <a:avLst/>
          </a:prstGeom>
          <a:noFill/>
        </p:spPr>
        <p:txBody>
          <a:bodyPr wrap="none" rtlCol="0">
            <a:spAutoFit/>
          </a:bodyPr>
          <a:lstStyle/>
          <a:p>
            <a:r>
              <a:rPr lang="en-US" smtClean="0"/>
              <a:t>Múa rối nước</a:t>
            </a:r>
            <a:endParaRPr lang="en-US"/>
          </a:p>
        </p:txBody>
      </p:sp>
    </p:spTree>
    <p:extLst>
      <p:ext uri="{BB962C8B-B14F-4D97-AF65-F5344CB8AC3E}">
        <p14:creationId xmlns:p14="http://schemas.microsoft.com/office/powerpoint/2010/main" val="447763790"/>
      </p:ext>
    </p:extLst>
  </p:cSld>
  <p:clrMapOvr>
    <a:masterClrMapping/>
  </p:clrMapOvr>
  <p:transition advClick="0" advTm="4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Thay_gi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533400"/>
            <a:ext cx="3810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9" descr="trang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67000"/>
            <a:ext cx="4038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10"/>
          <p:cNvSpPr txBox="1">
            <a:spLocks noChangeArrowheads="1"/>
          </p:cNvSpPr>
          <p:nvPr/>
        </p:nvSpPr>
        <p:spPr bwMode="auto">
          <a:xfrm>
            <a:off x="3657600" y="88900"/>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solidFill>
                  <a:srgbClr val="FF0000"/>
                </a:solidFill>
              </a:rPr>
              <a:t>GIÁO DỤC.</a:t>
            </a:r>
          </a:p>
        </p:txBody>
      </p:sp>
      <p:pic>
        <p:nvPicPr>
          <p:cNvPr id="15365" name="Picture 3" descr="bang-vang-ghi-t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667000"/>
            <a:ext cx="3810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3" descr="VANMI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800600"/>
            <a:ext cx="4038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3" descr="thi-da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4800600"/>
            <a:ext cx="3810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5" descr="Káº¿t quáº£ hÃ¬nh áº£nh cho trÆ°Æ¡ng há»c thá»i lÃª sÆ¡"/>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533400"/>
            <a:ext cx="40386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AutoShape 8">
            <a:hlinkClick r:id="rId8" action="ppaction://hlinksldjump" highlightClick="1"/>
          </p:cNvPr>
          <p:cNvSpPr>
            <a:spLocks noChangeArrowheads="1"/>
          </p:cNvSpPr>
          <p:nvPr/>
        </p:nvSpPr>
        <p:spPr bwMode="auto">
          <a:xfrm>
            <a:off x="8255000" y="63500"/>
            <a:ext cx="685800" cy="457200"/>
          </a:xfrm>
          <a:prstGeom prst="actionButtonBackPrevious">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1942552437"/>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descr="Vinh_quy_b__i_t__4c2b07d9a9e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
            <a:ext cx="7848872" cy="58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730920" y="5452155"/>
            <a:ext cx="1841080" cy="369332"/>
          </a:xfrm>
          <a:prstGeom prst="rect">
            <a:avLst/>
          </a:prstGeom>
        </p:spPr>
        <p:txBody>
          <a:bodyPr wrap="none">
            <a:spAutoFit/>
          </a:bodyPr>
          <a:lstStyle/>
          <a:p>
            <a:pPr algn="ctr"/>
            <a:r>
              <a:rPr lang="en-US" altLang="en-US" i="1">
                <a:latin typeface="Times New Roman" pitchFamily="18" charset="0"/>
                <a:cs typeface="Times New Roman" pitchFamily="18" charset="0"/>
              </a:rPr>
              <a:t>“Vinh quy bái tổ”</a:t>
            </a:r>
          </a:p>
        </p:txBody>
      </p:sp>
    </p:spTree>
    <p:extLst>
      <p:ext uri="{BB962C8B-B14F-4D97-AF65-F5344CB8AC3E}">
        <p14:creationId xmlns:p14="http://schemas.microsoft.com/office/powerpoint/2010/main" val="227193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USER\Desktop\tải xuống.jf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3970" y="350768"/>
            <a:ext cx="3404531" cy="43204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508104" y="5157192"/>
            <a:ext cx="3384376" cy="923330"/>
          </a:xfrm>
          <a:prstGeom prst="rect">
            <a:avLst/>
          </a:prstGeom>
          <a:noFill/>
        </p:spPr>
        <p:txBody>
          <a:bodyPr wrap="square" rtlCol="0">
            <a:spAutoFit/>
          </a:bodyPr>
          <a:lstStyle/>
          <a:p>
            <a:pPr algn="just"/>
            <a:r>
              <a:rPr lang="en-US" smtClean="0">
                <a:latin typeface="Times New Roman" pitchFamily="18" charset="0"/>
                <a:cs typeface="Times New Roman" pitchFamily="18" charset="0"/>
              </a:rPr>
              <a:t>Hình 1. Bình gốm Hoa Lam vẽ thiên nga- Bảo vật quốc gia (trưng bày tại bảo tàng lịch sử quốc gia)</a:t>
            </a:r>
            <a:endParaRPr lang="en-US">
              <a:latin typeface="Times New Roman" pitchFamily="18" charset="0"/>
              <a:cs typeface="Times New Roman" pitchFamily="18" charset="0"/>
            </a:endParaRPr>
          </a:p>
        </p:txBody>
      </p:sp>
      <p:pic>
        <p:nvPicPr>
          <p:cNvPr id="5" name="Content Placeholder 5" descr="Lê Lơi.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9552" y="332656"/>
            <a:ext cx="4454418" cy="2592288"/>
          </a:xfrm>
        </p:spPr>
      </p:pic>
      <p:sp>
        <p:nvSpPr>
          <p:cNvPr id="6" name="Rectangle 5">
            <a:extLst>
              <a:ext uri="{FF2B5EF4-FFF2-40B4-BE49-F238E27FC236}">
                <a16:creationId xmlns:a16="http://schemas.microsoft.com/office/drawing/2014/main" xmlns="" id="{925B9C2C-FE3D-4873-A6DA-7817E50D4706}"/>
              </a:ext>
            </a:extLst>
          </p:cNvPr>
          <p:cNvSpPr/>
          <p:nvPr/>
        </p:nvSpPr>
        <p:spPr>
          <a:xfrm>
            <a:off x="1043608" y="3140968"/>
            <a:ext cx="2286000" cy="285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hangingPunct="1">
              <a:defRPr/>
            </a:pPr>
            <a:r>
              <a:rPr lang="en-US" sz="1350" b="1" dirty="0" err="1">
                <a:solidFill>
                  <a:srgbClr val="000000"/>
                </a:solidFill>
                <a:latin typeface="Times New Roman" panose="02020603050405020304" pitchFamily="18" charset="0"/>
                <a:cs typeface="Times New Roman" panose="02020603050405020304" pitchFamily="18" charset="0"/>
              </a:rPr>
              <a:t>Lê</a:t>
            </a:r>
            <a:r>
              <a:rPr lang="en-US" sz="1350" b="1" dirty="0">
                <a:solidFill>
                  <a:srgbClr val="000000"/>
                </a:solidFill>
                <a:latin typeface="Times New Roman" panose="02020603050405020304" pitchFamily="18" charset="0"/>
                <a:cs typeface="Times New Roman" panose="02020603050405020304" pitchFamily="18" charset="0"/>
              </a:rPr>
              <a:t> </a:t>
            </a:r>
            <a:r>
              <a:rPr lang="en-US" sz="1350" b="1" dirty="0" err="1">
                <a:solidFill>
                  <a:srgbClr val="000000"/>
                </a:solidFill>
                <a:latin typeface="Times New Roman" panose="02020603050405020304" pitchFamily="18" charset="0"/>
                <a:cs typeface="Times New Roman" panose="02020603050405020304" pitchFamily="18" charset="0"/>
              </a:rPr>
              <a:t>Lợi</a:t>
            </a:r>
            <a:r>
              <a:rPr lang="en-US" sz="1350" b="1" dirty="0">
                <a:solidFill>
                  <a:srgbClr val="000000"/>
                </a:solidFill>
                <a:latin typeface="Times New Roman" panose="02020603050405020304" pitchFamily="18" charset="0"/>
                <a:cs typeface="Times New Roman" panose="02020603050405020304" pitchFamily="18" charset="0"/>
              </a:rPr>
              <a:t> (</a:t>
            </a:r>
            <a:r>
              <a:rPr lang="en-US" sz="1350" b="1" dirty="0" err="1">
                <a:solidFill>
                  <a:srgbClr val="000000"/>
                </a:solidFill>
                <a:latin typeface="Times New Roman" panose="02020603050405020304" pitchFamily="18" charset="0"/>
                <a:cs typeface="Times New Roman" panose="02020603050405020304" pitchFamily="18" charset="0"/>
              </a:rPr>
              <a:t>Bình</a:t>
            </a:r>
            <a:r>
              <a:rPr lang="en-US" sz="1350" b="1" dirty="0">
                <a:solidFill>
                  <a:srgbClr val="000000"/>
                </a:solidFill>
                <a:latin typeface="Times New Roman" panose="02020603050405020304" pitchFamily="18" charset="0"/>
                <a:cs typeface="Times New Roman" panose="02020603050405020304" pitchFamily="18" charset="0"/>
              </a:rPr>
              <a:t> </a:t>
            </a:r>
            <a:r>
              <a:rPr lang="en-US" sz="1350" b="1" dirty="0" err="1">
                <a:solidFill>
                  <a:srgbClr val="000000"/>
                </a:solidFill>
                <a:latin typeface="Times New Roman" panose="02020603050405020304" pitchFamily="18" charset="0"/>
                <a:cs typeface="Times New Roman" panose="02020603050405020304" pitchFamily="18" charset="0"/>
              </a:rPr>
              <a:t>Định</a:t>
            </a:r>
            <a:r>
              <a:rPr lang="en-US" sz="1350" b="1" dirty="0">
                <a:solidFill>
                  <a:srgbClr val="000000"/>
                </a:solidFill>
                <a:latin typeface="Times New Roman" panose="02020603050405020304" pitchFamily="18" charset="0"/>
                <a:cs typeface="Times New Roman" panose="02020603050405020304" pitchFamily="18" charset="0"/>
              </a:rPr>
              <a:t> </a:t>
            </a:r>
            <a:r>
              <a:rPr lang="en-US" sz="1350" b="1" dirty="0" err="1">
                <a:solidFill>
                  <a:srgbClr val="000000"/>
                </a:solidFill>
                <a:latin typeface="Times New Roman" panose="02020603050405020304" pitchFamily="18" charset="0"/>
                <a:cs typeface="Times New Roman" panose="02020603050405020304" pitchFamily="18" charset="0"/>
              </a:rPr>
              <a:t>Vương</a:t>
            </a:r>
            <a:r>
              <a:rPr lang="en-US" sz="1350" b="1" dirty="0">
                <a:solidFill>
                  <a:srgbClr val="000000"/>
                </a:solidFill>
                <a:latin typeface="Times New Roman" panose="02020603050405020304" pitchFamily="18" charset="0"/>
                <a:cs typeface="Times New Roman" panose="02020603050405020304" pitchFamily="18" charset="0"/>
              </a:rPr>
              <a:t>)</a:t>
            </a:r>
          </a:p>
        </p:txBody>
      </p:sp>
      <p:pic>
        <p:nvPicPr>
          <p:cNvPr id="8" name="Picture 4" descr="qth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67544" y="3426718"/>
            <a:ext cx="4526425" cy="2594669"/>
          </a:xfrm>
          <a:prstGeom prst="rect">
            <a:avLst/>
          </a:prstGeom>
        </p:spPr>
      </p:pic>
    </p:spTree>
    <p:extLst>
      <p:ext uri="{BB962C8B-B14F-4D97-AF65-F5344CB8AC3E}">
        <p14:creationId xmlns:p14="http://schemas.microsoft.com/office/powerpoint/2010/main" val="415722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85725"/>
            <a:ext cx="3352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505200"/>
            <a:ext cx="2895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505200"/>
            <a:ext cx="2743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6663" y="85725"/>
            <a:ext cx="3259137"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492500"/>
            <a:ext cx="28956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019300" y="2898775"/>
            <a:ext cx="1752600" cy="369888"/>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en-US" dirty="0" err="1"/>
              <a:t>Lê</a:t>
            </a:r>
            <a:r>
              <a:rPr lang="en-US" dirty="0"/>
              <a:t> </a:t>
            </a:r>
            <a:r>
              <a:rPr lang="en-US" dirty="0" err="1"/>
              <a:t>Thánh</a:t>
            </a:r>
            <a:r>
              <a:rPr lang="en-US" dirty="0"/>
              <a:t> </a:t>
            </a:r>
            <a:r>
              <a:rPr lang="en-US" dirty="0" err="1"/>
              <a:t>Tông</a:t>
            </a:r>
            <a:endParaRPr lang="en-US" dirty="0"/>
          </a:p>
        </p:txBody>
      </p:sp>
      <p:sp>
        <p:nvSpPr>
          <p:cNvPr id="5" name="TextBox 4"/>
          <p:cNvSpPr txBox="1"/>
          <p:nvPr/>
        </p:nvSpPr>
        <p:spPr>
          <a:xfrm>
            <a:off x="5715000" y="2916238"/>
            <a:ext cx="1600200" cy="369887"/>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en-US" dirty="0" err="1"/>
              <a:t>Nguyễn</a:t>
            </a:r>
            <a:r>
              <a:rPr lang="en-US" dirty="0"/>
              <a:t> </a:t>
            </a:r>
            <a:r>
              <a:rPr lang="en-US" dirty="0" err="1"/>
              <a:t>Trãi</a:t>
            </a:r>
            <a:endParaRPr lang="en-US" dirty="0"/>
          </a:p>
        </p:txBody>
      </p:sp>
      <p:sp>
        <p:nvSpPr>
          <p:cNvPr id="6" name="TextBox 5"/>
          <p:cNvSpPr txBox="1"/>
          <p:nvPr/>
        </p:nvSpPr>
        <p:spPr>
          <a:xfrm>
            <a:off x="576263" y="6342063"/>
            <a:ext cx="1938337" cy="36830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en-US" dirty="0" err="1"/>
              <a:t>Lương</a:t>
            </a:r>
            <a:r>
              <a:rPr lang="en-US" dirty="0"/>
              <a:t> </a:t>
            </a:r>
            <a:r>
              <a:rPr lang="en-US" dirty="0" err="1"/>
              <a:t>Thế</a:t>
            </a:r>
            <a:r>
              <a:rPr lang="en-US" dirty="0"/>
              <a:t> </a:t>
            </a:r>
            <a:r>
              <a:rPr lang="en-US" dirty="0" err="1"/>
              <a:t>Vinh</a:t>
            </a:r>
            <a:endParaRPr lang="en-US" dirty="0"/>
          </a:p>
        </p:txBody>
      </p:sp>
      <p:sp>
        <p:nvSpPr>
          <p:cNvPr id="7" name="TextBox 6"/>
          <p:cNvSpPr txBox="1"/>
          <p:nvPr/>
        </p:nvSpPr>
        <p:spPr>
          <a:xfrm>
            <a:off x="3657600" y="6299200"/>
            <a:ext cx="1447800" cy="36830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en-US" dirty="0" err="1"/>
              <a:t>Ngô</a:t>
            </a:r>
            <a:r>
              <a:rPr lang="en-US" dirty="0"/>
              <a:t> </a:t>
            </a:r>
            <a:r>
              <a:rPr lang="en-US" dirty="0" err="1"/>
              <a:t>Sĩ</a:t>
            </a:r>
            <a:r>
              <a:rPr lang="en-US" dirty="0"/>
              <a:t> </a:t>
            </a:r>
            <a:r>
              <a:rPr lang="en-US" dirty="0" err="1"/>
              <a:t>Liên</a:t>
            </a:r>
            <a:endParaRPr lang="en-US" dirty="0"/>
          </a:p>
        </p:txBody>
      </p:sp>
      <p:sp>
        <p:nvSpPr>
          <p:cNvPr id="8" name="TextBox 7"/>
          <p:cNvSpPr txBox="1"/>
          <p:nvPr/>
        </p:nvSpPr>
        <p:spPr>
          <a:xfrm>
            <a:off x="6400800" y="6308725"/>
            <a:ext cx="2514600" cy="376238"/>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en-US" dirty="0" err="1"/>
              <a:t>Thân</a:t>
            </a:r>
            <a:r>
              <a:rPr lang="en-US" dirty="0"/>
              <a:t> </a:t>
            </a:r>
            <a:r>
              <a:rPr lang="en-US" dirty="0" err="1"/>
              <a:t>Nhân</a:t>
            </a:r>
            <a:r>
              <a:rPr lang="en-US" dirty="0"/>
              <a:t> </a:t>
            </a:r>
            <a:r>
              <a:rPr lang="en-US" dirty="0" err="1"/>
              <a:t>Trung</a:t>
            </a:r>
            <a:endParaRPr lang="en-US" dirty="0"/>
          </a:p>
        </p:txBody>
      </p:sp>
    </p:spTree>
    <p:extLst>
      <p:ext uri="{BB962C8B-B14F-4D97-AF65-F5344CB8AC3E}">
        <p14:creationId xmlns:p14="http://schemas.microsoft.com/office/powerpoint/2010/main" val="273707584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0"/>
            <a:ext cx="3779912" cy="561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580112" y="5819328"/>
            <a:ext cx="2952603" cy="369332"/>
          </a:xfrm>
          <a:prstGeom prst="rect">
            <a:avLst/>
          </a:prstGeom>
        </p:spPr>
        <p:txBody>
          <a:bodyPr wrap="none">
            <a:spAutoFit/>
          </a:bodyPr>
          <a:lstStyle/>
          <a:p>
            <a:r>
              <a:rPr lang="en-US" altLang="en-US" b="1" u="sng">
                <a:solidFill>
                  <a:srgbClr val="FF0000"/>
                </a:solidFill>
                <a:latin typeface="Times New Roman" pitchFamily="18" charset="0"/>
                <a:cs typeface="Arial" charset="0"/>
              </a:rPr>
              <a:t>Nguyễn Trãi ( 1380 – 1442 ) </a:t>
            </a:r>
            <a:endParaRPr lang="en-US"/>
          </a:p>
        </p:txBody>
      </p:sp>
      <p:sp>
        <p:nvSpPr>
          <p:cNvPr id="6" name="Rectangle 5"/>
          <p:cNvSpPr/>
          <p:nvPr/>
        </p:nvSpPr>
        <p:spPr>
          <a:xfrm>
            <a:off x="539552" y="538311"/>
            <a:ext cx="4572000" cy="5078313"/>
          </a:xfrm>
          <a:prstGeom prst="rect">
            <a:avLst/>
          </a:prstGeom>
        </p:spPr>
        <p:txBody>
          <a:bodyPr>
            <a:spAutoFit/>
          </a:bodyPr>
          <a:lstStyle/>
          <a:p>
            <a:pPr>
              <a:buFontTx/>
              <a:buChar char="-"/>
            </a:pPr>
            <a:r>
              <a:rPr lang="vi-VN" altLang="en-US">
                <a:latin typeface="Arial" charset="0"/>
              </a:rPr>
              <a:t>Nguyễn Trãi(1380- 1442) hiệu là </a:t>
            </a:r>
            <a:r>
              <a:rPr lang="en-US" altLang="en-US">
                <a:latin typeface="Arial" charset="0"/>
              </a:rPr>
              <a:t>Ứ</a:t>
            </a:r>
            <a:r>
              <a:rPr lang="vi-VN" altLang="en-US">
                <a:latin typeface="Arial" charset="0"/>
              </a:rPr>
              <a:t>c Trai, quê làng Nhị Khê - Thường Tín - Hà </a:t>
            </a:r>
            <a:r>
              <a:rPr lang="en-US" altLang="en-US">
                <a:latin typeface="Arial" charset="0"/>
              </a:rPr>
              <a:t>Nội</a:t>
            </a:r>
            <a:r>
              <a:rPr lang="vi-VN" altLang="en-US">
                <a:latin typeface="Arial" charset="0"/>
              </a:rPr>
              <a:t>, tính </a:t>
            </a:r>
            <a:r>
              <a:rPr lang="en-US" altLang="en-US">
                <a:latin typeface="Arial" charset="0"/>
              </a:rPr>
              <a:t>tình </a:t>
            </a:r>
            <a:r>
              <a:rPr lang="vi-VN" altLang="en-US">
                <a:latin typeface="Arial" charset="0"/>
              </a:rPr>
              <a:t>c</a:t>
            </a:r>
            <a:r>
              <a:rPr lang="en-US" altLang="en-US">
                <a:latin typeface="Arial" charset="0"/>
              </a:rPr>
              <a:t>ư</a:t>
            </a:r>
            <a:r>
              <a:rPr lang="vi-VN" altLang="en-US">
                <a:latin typeface="Arial" charset="0"/>
              </a:rPr>
              <a:t>ơng trực, nhân ái, hết mực yêu nước thương dân. </a:t>
            </a:r>
            <a:r>
              <a:rPr lang="en-US" altLang="en-US">
                <a:latin typeface="Arial" charset="0"/>
              </a:rPr>
              <a:t>Đ</a:t>
            </a:r>
            <a:r>
              <a:rPr lang="vi-VN" altLang="en-US">
                <a:latin typeface="Arial" charset="0"/>
              </a:rPr>
              <a:t>ỗ Tiến sĩ n</a:t>
            </a:r>
            <a:r>
              <a:rPr lang="en-US" altLang="en-US">
                <a:latin typeface="Arial" charset="0"/>
              </a:rPr>
              <a:t>ă</a:t>
            </a:r>
            <a:r>
              <a:rPr lang="vi-VN" altLang="en-US">
                <a:latin typeface="Arial" charset="0"/>
              </a:rPr>
              <a:t>m 1400, Ông và cha là Nguyễn Phi Khanh cùng làm quan cho nhà Hồ. </a:t>
            </a:r>
            <a:r>
              <a:rPr lang="en-US" altLang="en-US">
                <a:latin typeface="Arial" charset="0"/>
              </a:rPr>
              <a:t>Năm </a:t>
            </a:r>
            <a:r>
              <a:rPr lang="vi-VN" altLang="en-US">
                <a:latin typeface="Arial" charset="0"/>
              </a:rPr>
              <a:t>1407</a:t>
            </a:r>
            <a:r>
              <a:rPr lang="en-US" altLang="en-US">
                <a:latin typeface="Arial" charset="0"/>
              </a:rPr>
              <a:t>,</a:t>
            </a:r>
            <a:r>
              <a:rPr lang="vi-VN" altLang="en-US">
                <a:latin typeface="Arial" charset="0"/>
              </a:rPr>
              <a:t> quân Minh xâm lược, cha ông bị nhà Minh bắt, nghe lời cha</a:t>
            </a:r>
            <a:r>
              <a:rPr lang="en-US" altLang="en-US">
                <a:latin typeface="Arial" charset="0"/>
              </a:rPr>
              <a:t>,</a:t>
            </a:r>
            <a:r>
              <a:rPr lang="vi-VN" altLang="en-US">
                <a:latin typeface="Arial" charset="0"/>
              </a:rPr>
              <a:t> ông đã quay về t</a:t>
            </a:r>
            <a:r>
              <a:rPr lang="en-US" altLang="en-US">
                <a:latin typeface="Arial" charset="0"/>
              </a:rPr>
              <a:t>ì</a:t>
            </a:r>
            <a:r>
              <a:rPr lang="vi-VN" altLang="en-US">
                <a:latin typeface="Arial" charset="0"/>
              </a:rPr>
              <a:t>m minh chủ để chống lại quân Minh. </a:t>
            </a:r>
            <a:endParaRPr lang="en-US" altLang="en-US">
              <a:latin typeface="Arial" charset="0"/>
            </a:endParaRPr>
          </a:p>
          <a:p>
            <a:pPr>
              <a:buFontTx/>
              <a:buChar char="-"/>
            </a:pPr>
            <a:r>
              <a:rPr lang="vi-VN" altLang="en-US">
                <a:latin typeface="Arial" charset="0"/>
              </a:rPr>
              <a:t>Ông là người đầu tiên t</a:t>
            </a:r>
            <a:r>
              <a:rPr lang="en-US" altLang="en-US">
                <a:latin typeface="Arial" charset="0"/>
              </a:rPr>
              <a:t>ì</a:t>
            </a:r>
            <a:r>
              <a:rPr lang="vi-VN" altLang="en-US">
                <a:latin typeface="Arial" charset="0"/>
              </a:rPr>
              <a:t>m đến Lam Sơn và trở thành quân sư phò tá đắc lực cho Lê Lợi, là người không thể thiếu trong cuộc khởi nghĩa Lam Sơn. Nam 1442, gia đ</a:t>
            </a:r>
            <a:r>
              <a:rPr lang="en-US" altLang="en-US">
                <a:latin typeface="Arial" charset="0"/>
              </a:rPr>
              <a:t>ì</a:t>
            </a:r>
            <a:r>
              <a:rPr lang="vi-VN" altLang="en-US">
                <a:latin typeface="Arial" charset="0"/>
              </a:rPr>
              <a:t>nh ông bị vu oan tội giết vua và bị “</a:t>
            </a:r>
            <a:r>
              <a:rPr lang="en-US" altLang="en-US">
                <a:latin typeface="Arial" charset="0"/>
              </a:rPr>
              <a:t>Tr</a:t>
            </a:r>
            <a:r>
              <a:rPr lang="vi-VN" altLang="en-US">
                <a:latin typeface="Arial" charset="0"/>
              </a:rPr>
              <a:t>u di tam tộc" trong "vụ án Lệ Chi Viên" . </a:t>
            </a:r>
            <a:r>
              <a:rPr lang="en-US" altLang="en-US">
                <a:latin typeface="Arial" charset="0"/>
              </a:rPr>
              <a:t>Năm </a:t>
            </a:r>
            <a:r>
              <a:rPr lang="vi-VN" altLang="en-US">
                <a:latin typeface="Arial" charset="0"/>
              </a:rPr>
              <a:t>1464, vua Lê Thánh Tông mới minh oan cho Ông. N</a:t>
            </a:r>
            <a:r>
              <a:rPr lang="en-US" altLang="en-US">
                <a:latin typeface="Arial" charset="0"/>
              </a:rPr>
              <a:t>ă</a:t>
            </a:r>
            <a:r>
              <a:rPr lang="vi-VN" altLang="en-US">
                <a:latin typeface="Arial" charset="0"/>
              </a:rPr>
              <a:t>m 1980, Ông được UNESCO công nhận là danh nhân v</a:t>
            </a:r>
            <a:r>
              <a:rPr lang="en-US" altLang="en-US">
                <a:latin typeface="Arial" charset="0"/>
              </a:rPr>
              <a:t>ă</a:t>
            </a:r>
            <a:r>
              <a:rPr lang="vi-VN" altLang="en-US">
                <a:latin typeface="Arial" charset="0"/>
              </a:rPr>
              <a:t>n hoá thế giới .</a:t>
            </a:r>
            <a:endParaRPr lang="en-US" altLang="en-US"/>
          </a:p>
        </p:txBody>
      </p:sp>
    </p:spTree>
    <p:extLst>
      <p:ext uri="{BB962C8B-B14F-4D97-AF65-F5344CB8AC3E}">
        <p14:creationId xmlns:p14="http://schemas.microsoft.com/office/powerpoint/2010/main" val="295206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Text Box 5">
            <a:extLst>
              <a:ext uri="{FF2B5EF4-FFF2-40B4-BE49-F238E27FC236}">
                <a16:creationId xmlns:a16="http://schemas.microsoft.com/office/drawing/2014/main" xmlns="" id="{B187E694-26F5-4B2C-AD4D-C9FB586036E5}"/>
              </a:ext>
            </a:extLst>
          </p:cNvPr>
          <p:cNvSpPr txBox="1">
            <a:spLocks noChangeArrowheads="1"/>
          </p:cNvSpPr>
          <p:nvPr/>
        </p:nvSpPr>
        <p:spPr bwMode="auto">
          <a:xfrm>
            <a:off x="468313" y="188913"/>
            <a:ext cx="8424862" cy="4462462"/>
          </a:xfrm>
          <a:prstGeom prst="rect">
            <a:avLst/>
          </a:prstGeom>
          <a:noFill/>
          <a:ln w="9525">
            <a:solidFill>
              <a:schemeClr val="tx1"/>
            </a:solidFill>
            <a:miter lim="800000"/>
            <a:headEnd/>
            <a:tailEnd/>
          </a:ln>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r>
              <a:rPr lang="en-US" sz="3600" b="1" i="1" dirty="0">
                <a:solidFill>
                  <a:schemeClr val="accent3"/>
                </a:solidFill>
                <a:latin typeface="Times New Roman" panose="02020603050405020304" pitchFamily="18" charset="0"/>
              </a:rPr>
              <a:t>	</a:t>
            </a:r>
          </a:p>
          <a:p>
            <a:pPr>
              <a:spcBef>
                <a:spcPct val="0"/>
              </a:spcBef>
              <a:buClrTx/>
              <a:buSzTx/>
              <a:buFontTx/>
              <a:buNone/>
              <a:defRPr/>
            </a:pPr>
            <a:r>
              <a:rPr lang="en-US" sz="3600" b="1" i="1" dirty="0">
                <a:solidFill>
                  <a:schemeClr val="accent3"/>
                </a:solidFill>
                <a:latin typeface="Times New Roman" panose="02020603050405020304" pitchFamily="18" charset="0"/>
              </a:rPr>
              <a:t>	</a:t>
            </a:r>
            <a:r>
              <a:rPr lang="en-US" sz="3600" b="1" i="1" dirty="0">
                <a:latin typeface="Times New Roman" panose="02020603050405020304" pitchFamily="18" charset="0"/>
              </a:rPr>
              <a:t>“</a:t>
            </a:r>
            <a:r>
              <a:rPr lang="en-US" sz="3600" b="1" i="1" dirty="0" err="1">
                <a:latin typeface="Times New Roman" panose="02020603050405020304" pitchFamily="18" charset="0"/>
              </a:rPr>
              <a:t>Ức</a:t>
            </a:r>
            <a:r>
              <a:rPr lang="en-US" sz="3600" b="1" i="1" dirty="0">
                <a:latin typeface="Times New Roman" panose="02020603050405020304" pitchFamily="18" charset="0"/>
              </a:rPr>
              <a:t> </a:t>
            </a:r>
            <a:r>
              <a:rPr lang="en-US" sz="3600" b="1" i="1" dirty="0" err="1">
                <a:latin typeface="Times New Roman" panose="02020603050405020304" pitchFamily="18" charset="0"/>
              </a:rPr>
              <a:t>Trai</a:t>
            </a:r>
            <a:r>
              <a:rPr lang="en-US" sz="3600" b="1" i="1" dirty="0">
                <a:latin typeface="Times New Roman" panose="02020603050405020304" pitchFamily="18" charset="0"/>
              </a:rPr>
              <a:t> </a:t>
            </a:r>
            <a:r>
              <a:rPr lang="en-US" sz="3600" b="1" i="1" dirty="0" err="1">
                <a:latin typeface="Times New Roman" panose="02020603050405020304" pitchFamily="18" charset="0"/>
              </a:rPr>
              <a:t>đương</a:t>
            </a:r>
            <a:r>
              <a:rPr lang="en-US" sz="3600" b="1" i="1" dirty="0">
                <a:latin typeface="Times New Roman" panose="02020603050405020304" pitchFamily="18" charset="0"/>
              </a:rPr>
              <a:t> </a:t>
            </a:r>
            <a:r>
              <a:rPr lang="en-US" sz="3600" b="1" i="1" dirty="0" err="1">
                <a:latin typeface="Times New Roman" panose="02020603050405020304" pitchFamily="18" charset="0"/>
              </a:rPr>
              <a:t>lúc</a:t>
            </a:r>
            <a:r>
              <a:rPr lang="en-US" sz="3600" b="1" i="1" dirty="0">
                <a:latin typeface="Times New Roman" panose="02020603050405020304" pitchFamily="18" charset="0"/>
              </a:rPr>
              <a:t> </a:t>
            </a:r>
            <a:r>
              <a:rPr lang="en-US" sz="3600" b="1" i="1" dirty="0" err="1">
                <a:latin typeface="Times New Roman" panose="02020603050405020304" pitchFamily="18" charset="0"/>
              </a:rPr>
              <a:t>Thái</a:t>
            </a:r>
            <a:r>
              <a:rPr lang="en-US" sz="3600" b="1" i="1" dirty="0">
                <a:latin typeface="Times New Roman" panose="02020603050405020304" pitchFamily="18" charset="0"/>
              </a:rPr>
              <a:t> </a:t>
            </a:r>
            <a:r>
              <a:rPr lang="en-US" sz="3600" b="1" i="1" dirty="0" err="1">
                <a:latin typeface="Times New Roman" panose="02020603050405020304" pitchFamily="18" charset="0"/>
              </a:rPr>
              <a:t>Tổ</a:t>
            </a:r>
            <a:r>
              <a:rPr lang="en-US" sz="3600" b="1" i="1" dirty="0">
                <a:latin typeface="Times New Roman" panose="02020603050405020304" pitchFamily="18" charset="0"/>
              </a:rPr>
              <a:t> </a:t>
            </a:r>
            <a:r>
              <a:rPr lang="en-US" sz="3600" b="1" i="1" dirty="0" err="1">
                <a:latin typeface="Times New Roman" panose="02020603050405020304" pitchFamily="18" charset="0"/>
              </a:rPr>
              <a:t>mới</a:t>
            </a:r>
            <a:r>
              <a:rPr lang="en-US" sz="3600" b="1" i="1" dirty="0">
                <a:latin typeface="Times New Roman" panose="02020603050405020304" pitchFamily="18" charset="0"/>
              </a:rPr>
              <a:t> </a:t>
            </a:r>
            <a:r>
              <a:rPr lang="en-US" sz="3600" b="1" i="1" dirty="0" err="1">
                <a:latin typeface="Times New Roman" panose="02020603050405020304" pitchFamily="18" charset="0"/>
              </a:rPr>
              <a:t>sáng</a:t>
            </a:r>
            <a:r>
              <a:rPr lang="en-US" sz="3600" b="1" i="1" dirty="0">
                <a:latin typeface="Times New Roman" panose="02020603050405020304" pitchFamily="18" charset="0"/>
              </a:rPr>
              <a:t> </a:t>
            </a:r>
            <a:r>
              <a:rPr lang="en-US" sz="3600" b="1" i="1" dirty="0" err="1">
                <a:latin typeface="Times New Roman" panose="02020603050405020304" pitchFamily="18" charset="0"/>
              </a:rPr>
              <a:t>nghiệp</a:t>
            </a:r>
            <a:r>
              <a:rPr lang="en-US" sz="3600" b="1" i="1" dirty="0">
                <a:latin typeface="Times New Roman" panose="02020603050405020304" pitchFamily="18" charset="0"/>
              </a:rPr>
              <a:t> </a:t>
            </a:r>
            <a:r>
              <a:rPr lang="en-US" sz="3600" b="1" i="1" dirty="0" err="1">
                <a:latin typeface="Times New Roman" panose="02020603050405020304" pitchFamily="18" charset="0"/>
              </a:rPr>
              <a:t>theo</a:t>
            </a:r>
            <a:r>
              <a:rPr lang="en-US" sz="3600" b="1" i="1" dirty="0">
                <a:latin typeface="Times New Roman" panose="02020603050405020304" pitchFamily="18" charset="0"/>
              </a:rPr>
              <a:t> </a:t>
            </a:r>
            <a:r>
              <a:rPr lang="en-US" sz="3600" b="1" i="1" dirty="0" err="1">
                <a:latin typeface="Times New Roman" panose="02020603050405020304" pitchFamily="18" charset="0"/>
              </a:rPr>
              <a:t>về</a:t>
            </a:r>
            <a:r>
              <a:rPr lang="en-US" sz="3600" b="1" i="1" dirty="0">
                <a:latin typeface="Times New Roman" panose="02020603050405020304" pitchFamily="18" charset="0"/>
              </a:rPr>
              <a:t> </a:t>
            </a:r>
            <a:r>
              <a:rPr lang="en-US" sz="3600" b="1" i="1" dirty="0" err="1">
                <a:latin typeface="Times New Roman" panose="02020603050405020304" pitchFamily="18" charset="0"/>
              </a:rPr>
              <a:t>Lỗi</a:t>
            </a:r>
            <a:r>
              <a:rPr lang="en-US" sz="3600" b="1" i="1" dirty="0">
                <a:latin typeface="Times New Roman" panose="02020603050405020304" pitchFamily="18" charset="0"/>
              </a:rPr>
              <a:t> </a:t>
            </a:r>
            <a:r>
              <a:rPr lang="en-US" sz="3600" b="1" i="1" dirty="0" err="1">
                <a:latin typeface="Times New Roman" panose="02020603050405020304" pitchFamily="18" charset="0"/>
              </a:rPr>
              <a:t>Giang</a:t>
            </a:r>
            <a:r>
              <a:rPr lang="en-US" sz="3600" b="1" i="1" dirty="0">
                <a:latin typeface="Times New Roman" panose="02020603050405020304" pitchFamily="18" charset="0"/>
              </a:rPr>
              <a:t> </a:t>
            </a:r>
            <a:r>
              <a:rPr lang="en-US" sz="3600" b="1" i="1" dirty="0" err="1">
                <a:latin typeface="Times New Roman" panose="02020603050405020304" pitchFamily="18" charset="0"/>
              </a:rPr>
              <a:t>trong</a:t>
            </a:r>
            <a:r>
              <a:rPr lang="en-US" sz="3600" b="1" i="1" dirty="0">
                <a:latin typeface="Times New Roman" panose="02020603050405020304" pitchFamily="18" charset="0"/>
              </a:rPr>
              <a:t> </a:t>
            </a:r>
            <a:r>
              <a:rPr lang="en-US" sz="3600" b="1" i="1" dirty="0" err="1">
                <a:latin typeface="Times New Roman" panose="02020603050405020304" pitchFamily="18" charset="0"/>
              </a:rPr>
              <a:t>thì</a:t>
            </a:r>
            <a:r>
              <a:rPr lang="en-US" sz="3600" b="1" i="1" dirty="0">
                <a:latin typeface="Times New Roman" panose="02020603050405020304" pitchFamily="18" charset="0"/>
              </a:rPr>
              <a:t> </a:t>
            </a:r>
            <a:r>
              <a:rPr lang="en-US" sz="3600" b="1" i="1" dirty="0" err="1">
                <a:latin typeface="Times New Roman" panose="02020603050405020304" pitchFamily="18" charset="0"/>
              </a:rPr>
              <a:t>bàn</a:t>
            </a:r>
            <a:r>
              <a:rPr lang="en-US" sz="3600" b="1" i="1" dirty="0">
                <a:latin typeface="Times New Roman" panose="02020603050405020304" pitchFamily="18" charset="0"/>
              </a:rPr>
              <a:t> </a:t>
            </a:r>
            <a:r>
              <a:rPr lang="en-US" sz="3600" b="1" i="1" dirty="0" err="1">
                <a:latin typeface="Times New Roman" panose="02020603050405020304" pitchFamily="18" charset="0"/>
              </a:rPr>
              <a:t>kế</a:t>
            </a:r>
            <a:r>
              <a:rPr lang="en-US" sz="3600" b="1" i="1" dirty="0">
                <a:latin typeface="Times New Roman" panose="02020603050405020304" pitchFamily="18" charset="0"/>
              </a:rPr>
              <a:t> </a:t>
            </a:r>
            <a:r>
              <a:rPr lang="en-US" sz="3600" b="1" i="1" dirty="0" err="1">
                <a:latin typeface="Times New Roman" panose="02020603050405020304" pitchFamily="18" charset="0"/>
              </a:rPr>
              <a:t>hoạch</a:t>
            </a:r>
            <a:r>
              <a:rPr lang="en-US" sz="3600" b="1" i="1" dirty="0">
                <a:latin typeface="Times New Roman" panose="02020603050405020304" pitchFamily="18" charset="0"/>
              </a:rPr>
              <a:t> ở </a:t>
            </a:r>
            <a:r>
              <a:rPr lang="en-US" sz="3600" b="1" i="1" dirty="0" err="1">
                <a:latin typeface="Times New Roman" panose="02020603050405020304" pitchFamily="18" charset="0"/>
              </a:rPr>
              <a:t>nơi</a:t>
            </a:r>
            <a:r>
              <a:rPr lang="en-US" sz="3600" b="1" i="1" dirty="0">
                <a:latin typeface="Times New Roman" panose="02020603050405020304" pitchFamily="18" charset="0"/>
              </a:rPr>
              <a:t> </a:t>
            </a:r>
            <a:r>
              <a:rPr lang="en-US" sz="3600" b="1" i="1" dirty="0" err="1">
                <a:latin typeface="Times New Roman" panose="02020603050405020304" pitchFamily="18" charset="0"/>
              </a:rPr>
              <a:t>màn</a:t>
            </a:r>
            <a:r>
              <a:rPr lang="en-US" sz="3600" b="1" i="1" dirty="0">
                <a:latin typeface="Times New Roman" panose="02020603050405020304" pitchFamily="18" charset="0"/>
              </a:rPr>
              <a:t> </a:t>
            </a:r>
            <a:r>
              <a:rPr lang="en-US" sz="3600" b="1" i="1" dirty="0" err="1">
                <a:latin typeface="Times New Roman" panose="02020603050405020304" pitchFamily="18" charset="0"/>
              </a:rPr>
              <a:t>trướng</a:t>
            </a:r>
            <a:r>
              <a:rPr lang="en-US" sz="3600" b="1" i="1" dirty="0">
                <a:latin typeface="Times New Roman" panose="02020603050405020304" pitchFamily="18" charset="0"/>
              </a:rPr>
              <a:t>, </a:t>
            </a:r>
            <a:r>
              <a:rPr lang="en-US" sz="3600" b="1" i="1" dirty="0" err="1">
                <a:latin typeface="Times New Roman" panose="02020603050405020304" pitchFamily="18" charset="0"/>
              </a:rPr>
              <a:t>ngoài</a:t>
            </a:r>
            <a:r>
              <a:rPr lang="en-US" sz="3600" b="1" i="1" dirty="0">
                <a:latin typeface="Times New Roman" panose="02020603050405020304" pitchFamily="18" charset="0"/>
              </a:rPr>
              <a:t> </a:t>
            </a:r>
            <a:r>
              <a:rPr lang="en-US" sz="3600" b="1" i="1" dirty="0" err="1">
                <a:latin typeface="Times New Roman" panose="02020603050405020304" pitchFamily="18" charset="0"/>
              </a:rPr>
              <a:t>thì</a:t>
            </a:r>
            <a:r>
              <a:rPr lang="en-US" sz="3600" b="1" i="1" dirty="0">
                <a:latin typeface="Times New Roman" panose="02020603050405020304" pitchFamily="18" charset="0"/>
              </a:rPr>
              <a:t> </a:t>
            </a:r>
            <a:r>
              <a:rPr lang="en-US" sz="3600" b="1" i="1" dirty="0" err="1">
                <a:latin typeface="Times New Roman" panose="02020603050405020304" pitchFamily="18" charset="0"/>
              </a:rPr>
              <a:t>thảo</a:t>
            </a:r>
            <a:r>
              <a:rPr lang="en-US" sz="3600" b="1" i="1" dirty="0">
                <a:latin typeface="Times New Roman" panose="02020603050405020304" pitchFamily="18" charset="0"/>
              </a:rPr>
              <a:t> </a:t>
            </a:r>
            <a:r>
              <a:rPr lang="en-US" sz="3600" b="1" i="1" dirty="0" err="1">
                <a:latin typeface="Times New Roman" panose="02020603050405020304" pitchFamily="18" charset="0"/>
              </a:rPr>
              <a:t>các</a:t>
            </a:r>
            <a:r>
              <a:rPr lang="en-US" sz="3600" b="1" i="1" dirty="0">
                <a:latin typeface="Times New Roman" panose="02020603050405020304" pitchFamily="18" charset="0"/>
              </a:rPr>
              <a:t> </a:t>
            </a:r>
            <a:r>
              <a:rPr lang="en-US" sz="3600" b="1" i="1" dirty="0" err="1">
                <a:latin typeface="Times New Roman" panose="02020603050405020304" pitchFamily="18" charset="0"/>
              </a:rPr>
              <a:t>văn</a:t>
            </a:r>
            <a:r>
              <a:rPr lang="en-US" sz="3600" b="1" i="1" dirty="0">
                <a:latin typeface="Times New Roman" panose="02020603050405020304" pitchFamily="18" charset="0"/>
              </a:rPr>
              <a:t> </a:t>
            </a:r>
            <a:r>
              <a:rPr lang="en-US" sz="3600" b="1" i="1" dirty="0" err="1">
                <a:latin typeface="Times New Roman" panose="02020603050405020304" pitchFamily="18" charset="0"/>
              </a:rPr>
              <a:t>thư</a:t>
            </a:r>
            <a:r>
              <a:rPr lang="en-US" sz="3600" b="1" i="1" dirty="0">
                <a:latin typeface="Times New Roman" panose="02020603050405020304" pitchFamily="18" charset="0"/>
              </a:rPr>
              <a:t> </a:t>
            </a:r>
            <a:r>
              <a:rPr lang="en-US" sz="3600" b="1" i="1" dirty="0" err="1">
                <a:latin typeface="Times New Roman" panose="02020603050405020304" pitchFamily="18" charset="0"/>
              </a:rPr>
              <a:t>dụ</a:t>
            </a:r>
            <a:r>
              <a:rPr lang="en-US" sz="3600" b="1" i="1" dirty="0">
                <a:latin typeface="Times New Roman" panose="02020603050405020304" pitchFamily="18" charset="0"/>
              </a:rPr>
              <a:t> </a:t>
            </a:r>
            <a:r>
              <a:rPr lang="en-US" sz="3600" b="1" i="1" dirty="0" err="1">
                <a:latin typeface="Times New Roman" panose="02020603050405020304" pitchFamily="18" charset="0"/>
              </a:rPr>
              <a:t>hàng</a:t>
            </a:r>
            <a:r>
              <a:rPr lang="en-US" sz="3600" b="1" i="1" dirty="0">
                <a:latin typeface="Times New Roman" panose="02020603050405020304" pitchFamily="18" charset="0"/>
              </a:rPr>
              <a:t> </a:t>
            </a:r>
            <a:r>
              <a:rPr lang="en-US" sz="3600" b="1" i="1" dirty="0" err="1">
                <a:latin typeface="Times New Roman" panose="02020603050405020304" pitchFamily="18" charset="0"/>
              </a:rPr>
              <a:t>các</a:t>
            </a:r>
            <a:r>
              <a:rPr lang="en-US" sz="3600" b="1" i="1" dirty="0">
                <a:latin typeface="Times New Roman" panose="02020603050405020304" pitchFamily="18" charset="0"/>
              </a:rPr>
              <a:t> </a:t>
            </a:r>
            <a:r>
              <a:rPr lang="en-US" sz="3600" b="1" i="1" dirty="0" err="1">
                <a:latin typeface="Times New Roman" panose="02020603050405020304" pitchFamily="18" charset="0"/>
              </a:rPr>
              <a:t>thành</a:t>
            </a:r>
            <a:r>
              <a:rPr lang="en-US" sz="3600" b="1" i="1" dirty="0">
                <a:latin typeface="Times New Roman" panose="02020603050405020304" pitchFamily="18" charset="0"/>
              </a:rPr>
              <a:t> . </a:t>
            </a:r>
            <a:r>
              <a:rPr lang="en-US" sz="3600" b="1" i="1" dirty="0" err="1">
                <a:latin typeface="Times New Roman" panose="02020603050405020304" pitchFamily="18" charset="0"/>
              </a:rPr>
              <a:t>Văn</a:t>
            </a:r>
            <a:r>
              <a:rPr lang="en-US" sz="3600" b="1" i="1" dirty="0">
                <a:latin typeface="Times New Roman" panose="02020603050405020304" pitchFamily="18" charset="0"/>
              </a:rPr>
              <a:t> </a:t>
            </a:r>
            <a:r>
              <a:rPr lang="en-US" sz="3600" b="1" i="1" dirty="0" err="1">
                <a:latin typeface="Times New Roman" panose="02020603050405020304" pitchFamily="18" charset="0"/>
              </a:rPr>
              <a:t>chương</a:t>
            </a:r>
            <a:r>
              <a:rPr lang="en-US" sz="3600" b="1" i="1" dirty="0">
                <a:latin typeface="Times New Roman" panose="02020603050405020304" pitchFamily="18" charset="0"/>
              </a:rPr>
              <a:t> </a:t>
            </a:r>
            <a:r>
              <a:rPr lang="en-US" sz="3600" b="1" i="1" dirty="0" err="1">
                <a:latin typeface="Times New Roman" panose="02020603050405020304" pitchFamily="18" charset="0"/>
              </a:rPr>
              <a:t>tiên</a:t>
            </a:r>
            <a:r>
              <a:rPr lang="en-US" sz="3600" b="1" i="1" dirty="0">
                <a:latin typeface="Times New Roman" panose="02020603050405020304" pitchFamily="18" charset="0"/>
              </a:rPr>
              <a:t> </a:t>
            </a:r>
            <a:r>
              <a:rPr lang="en-US" sz="3600" b="1" i="1" dirty="0" err="1">
                <a:latin typeface="Times New Roman" panose="02020603050405020304" pitchFamily="18" charset="0"/>
              </a:rPr>
              <a:t>sinh</a:t>
            </a:r>
            <a:r>
              <a:rPr lang="en-US" sz="3600" b="1" i="1" dirty="0">
                <a:latin typeface="Times New Roman" panose="02020603050405020304" pitchFamily="18" charset="0"/>
              </a:rPr>
              <a:t> </a:t>
            </a:r>
            <a:r>
              <a:rPr lang="en-US" sz="3600" b="1" i="1" dirty="0" err="1">
                <a:latin typeface="Times New Roman" panose="02020603050405020304" pitchFamily="18" charset="0"/>
              </a:rPr>
              <a:t>làm</a:t>
            </a:r>
            <a:r>
              <a:rPr lang="en-US" sz="3600" b="1" i="1" dirty="0">
                <a:latin typeface="Times New Roman" panose="02020603050405020304" pitchFamily="18" charset="0"/>
              </a:rPr>
              <a:t> </a:t>
            </a:r>
            <a:r>
              <a:rPr lang="en-US" sz="3600" b="1" i="1" dirty="0" err="1">
                <a:latin typeface="Times New Roman" panose="02020603050405020304" pitchFamily="18" charset="0"/>
              </a:rPr>
              <a:t>vẻ</a:t>
            </a:r>
            <a:r>
              <a:rPr lang="en-US" sz="3600" b="1" i="1" dirty="0">
                <a:latin typeface="Times New Roman" panose="02020603050405020304" pitchFamily="18" charset="0"/>
              </a:rPr>
              <a:t> </a:t>
            </a:r>
            <a:r>
              <a:rPr lang="en-US" sz="3600" b="1" i="1" dirty="0" err="1">
                <a:latin typeface="Times New Roman" panose="02020603050405020304" pitchFamily="18" charset="0"/>
              </a:rPr>
              <a:t>vang</a:t>
            </a:r>
            <a:r>
              <a:rPr lang="en-US" sz="3600" b="1" i="1" dirty="0">
                <a:latin typeface="Times New Roman" panose="02020603050405020304" pitchFamily="18" charset="0"/>
              </a:rPr>
              <a:t> </a:t>
            </a:r>
            <a:r>
              <a:rPr lang="en-US" sz="3600" b="1" i="1" dirty="0" err="1">
                <a:latin typeface="Times New Roman" panose="02020603050405020304" pitchFamily="18" charset="0"/>
              </a:rPr>
              <a:t>cho</a:t>
            </a:r>
            <a:r>
              <a:rPr lang="en-US" sz="3600" b="1" i="1" dirty="0">
                <a:latin typeface="Times New Roman" panose="02020603050405020304" pitchFamily="18" charset="0"/>
              </a:rPr>
              <a:t> </a:t>
            </a:r>
            <a:r>
              <a:rPr lang="en-US" sz="3600" b="1" i="1" dirty="0" err="1">
                <a:latin typeface="Times New Roman" panose="02020603050405020304" pitchFamily="18" charset="0"/>
              </a:rPr>
              <a:t>nước</a:t>
            </a:r>
            <a:r>
              <a:rPr lang="en-US" sz="3600" b="1" i="1" dirty="0">
                <a:latin typeface="Times New Roman" panose="02020603050405020304" pitchFamily="18" charset="0"/>
              </a:rPr>
              <a:t>, </a:t>
            </a:r>
            <a:r>
              <a:rPr lang="en-US" sz="3600" b="1" i="1" dirty="0" err="1">
                <a:latin typeface="Times New Roman" panose="02020603050405020304" pitchFamily="18" charset="0"/>
              </a:rPr>
              <a:t>lại</a:t>
            </a:r>
            <a:r>
              <a:rPr lang="en-US" sz="3600" b="1" i="1" dirty="0">
                <a:latin typeface="Times New Roman" panose="02020603050405020304" pitchFamily="18" charset="0"/>
              </a:rPr>
              <a:t> </a:t>
            </a:r>
            <a:r>
              <a:rPr lang="en-US" sz="3600" b="1" i="1" dirty="0" err="1">
                <a:latin typeface="Times New Roman" panose="02020603050405020304" pitchFamily="18" charset="0"/>
              </a:rPr>
              <a:t>được</a:t>
            </a:r>
            <a:r>
              <a:rPr lang="en-US" sz="3600" b="1" i="1" dirty="0">
                <a:latin typeface="Times New Roman" panose="02020603050405020304" pitchFamily="18" charset="0"/>
              </a:rPr>
              <a:t> </a:t>
            </a:r>
            <a:r>
              <a:rPr lang="en-US" sz="3600" b="1" i="1" dirty="0" err="1">
                <a:latin typeface="Times New Roman" panose="02020603050405020304" pitchFamily="18" charset="0"/>
              </a:rPr>
              <a:t>vua</a:t>
            </a:r>
            <a:r>
              <a:rPr lang="en-US" sz="3600" b="1" i="1" dirty="0">
                <a:latin typeface="Times New Roman" panose="02020603050405020304" pitchFamily="18" charset="0"/>
              </a:rPr>
              <a:t> tin, </a:t>
            </a:r>
            <a:r>
              <a:rPr lang="en-US" sz="3600" b="1" i="1" dirty="0" err="1">
                <a:latin typeface="Times New Roman" panose="02020603050405020304" pitchFamily="18" charset="0"/>
              </a:rPr>
              <a:t>quý</a:t>
            </a:r>
            <a:r>
              <a:rPr lang="en-US" sz="3600" b="1" i="1" dirty="0">
                <a:latin typeface="Times New Roman" panose="02020603050405020304" pitchFamily="18" charset="0"/>
              </a:rPr>
              <a:t> </a:t>
            </a:r>
            <a:r>
              <a:rPr lang="en-US" sz="3600" b="1" i="1" dirty="0" err="1">
                <a:latin typeface="Times New Roman" panose="02020603050405020304" pitchFamily="18" charset="0"/>
              </a:rPr>
              <a:t>trọng</a:t>
            </a:r>
            <a:r>
              <a:rPr lang="en-US" sz="3600" b="1" i="1" dirty="0">
                <a:latin typeface="Times New Roman" panose="02020603050405020304" pitchFamily="18" charset="0"/>
              </a:rPr>
              <a:t>”.</a:t>
            </a:r>
            <a:endParaRPr lang="en-US" sz="3600" b="1" dirty="0">
              <a:latin typeface="Times New Roman" panose="02020603050405020304" pitchFamily="18" charset="0"/>
            </a:endParaRPr>
          </a:p>
          <a:p>
            <a:pPr>
              <a:spcBef>
                <a:spcPct val="0"/>
              </a:spcBef>
              <a:buClrTx/>
              <a:buSzTx/>
              <a:buFontTx/>
              <a:buNone/>
              <a:defRPr/>
            </a:pPr>
            <a:r>
              <a:rPr lang="en-US" b="1" dirty="0">
                <a:latin typeface="Times New Roman" panose="02020603050405020304" pitchFamily="18" charset="0"/>
              </a:rPr>
              <a:t>   	</a:t>
            </a:r>
            <a:r>
              <a:rPr lang="en-US" sz="2800" b="1" dirty="0">
                <a:latin typeface="Times New Roman" panose="02020603050405020304" pitchFamily="18" charset="0"/>
              </a:rPr>
              <a:t>(</a:t>
            </a:r>
            <a:r>
              <a:rPr lang="en-US" sz="2800" b="1" dirty="0" err="1">
                <a:latin typeface="Times New Roman" panose="02020603050405020304" pitchFamily="18" charset="0"/>
              </a:rPr>
              <a:t>Lê</a:t>
            </a:r>
            <a:r>
              <a:rPr lang="en-US" sz="2800" b="1" dirty="0">
                <a:latin typeface="Times New Roman" panose="02020603050405020304" pitchFamily="18" charset="0"/>
              </a:rPr>
              <a:t> </a:t>
            </a:r>
            <a:r>
              <a:rPr lang="en-US" sz="2800" b="1" dirty="0" err="1">
                <a:latin typeface="Times New Roman" panose="02020603050405020304" pitchFamily="18" charset="0"/>
              </a:rPr>
              <a:t>Thánh</a:t>
            </a:r>
            <a:r>
              <a:rPr lang="en-US" sz="2800" b="1" dirty="0">
                <a:latin typeface="Times New Roman" panose="02020603050405020304" pitchFamily="18" charset="0"/>
              </a:rPr>
              <a:t> </a:t>
            </a:r>
            <a:r>
              <a:rPr lang="en-US" sz="2800" b="1" dirty="0" err="1">
                <a:latin typeface="Times New Roman" panose="02020603050405020304" pitchFamily="18" charset="0"/>
              </a:rPr>
              <a:t>Tông</a:t>
            </a:r>
            <a:r>
              <a:rPr lang="en-US" sz="2800" b="1" dirty="0">
                <a:latin typeface="Times New Roman" panose="02020603050405020304" pitchFamily="18" charset="0"/>
              </a:rPr>
              <a:t> – </a:t>
            </a:r>
            <a:r>
              <a:rPr lang="en-US" sz="2800" b="1" i="1" dirty="0">
                <a:latin typeface="Times New Roman" panose="02020603050405020304" pitchFamily="18" charset="0"/>
              </a:rPr>
              <a:t>Con </a:t>
            </a:r>
            <a:r>
              <a:rPr lang="en-US" sz="2800" b="1" i="1" dirty="0" err="1">
                <a:latin typeface="Times New Roman" panose="02020603050405020304" pitchFamily="18" charset="0"/>
              </a:rPr>
              <a:t>người</a:t>
            </a:r>
            <a:r>
              <a:rPr lang="en-US" sz="2800" b="1" i="1" dirty="0">
                <a:latin typeface="Times New Roman" panose="02020603050405020304" pitchFamily="18" charset="0"/>
              </a:rPr>
              <a:t> </a:t>
            </a:r>
            <a:r>
              <a:rPr lang="en-US" sz="2800" b="1" i="1" dirty="0" err="1">
                <a:latin typeface="Times New Roman" panose="02020603050405020304" pitchFamily="18" charset="0"/>
              </a:rPr>
              <a:t>và</a:t>
            </a:r>
            <a:r>
              <a:rPr lang="en-US" sz="2800" b="1" i="1" dirty="0">
                <a:latin typeface="Times New Roman" panose="02020603050405020304" pitchFamily="18" charset="0"/>
              </a:rPr>
              <a:t> </a:t>
            </a:r>
            <a:r>
              <a:rPr lang="en-US" sz="2800" b="1" i="1" dirty="0" err="1">
                <a:latin typeface="Times New Roman" panose="02020603050405020304" pitchFamily="18" charset="0"/>
              </a:rPr>
              <a:t>sự</a:t>
            </a:r>
            <a:r>
              <a:rPr lang="en-US" sz="2800" b="1" i="1" dirty="0">
                <a:latin typeface="Times New Roman" panose="02020603050405020304" pitchFamily="18" charset="0"/>
              </a:rPr>
              <a:t> </a:t>
            </a:r>
            <a:r>
              <a:rPr lang="en-US" sz="2800" b="1" i="1" dirty="0" err="1">
                <a:latin typeface="Times New Roman" panose="02020603050405020304" pitchFamily="18" charset="0"/>
              </a:rPr>
              <a:t>nghiệp</a:t>
            </a:r>
            <a:r>
              <a:rPr lang="en-US" sz="2800" b="1" dirty="0">
                <a:latin typeface="Times New Roman" panose="02020603050405020304" pitchFamily="18" charset="0"/>
              </a:rPr>
              <a:t>)</a:t>
            </a:r>
            <a:endParaRPr lang="en-US" b="1" dirty="0">
              <a:latin typeface="Times New Roman" panose="02020603050405020304" pitchFamily="18" charset="0"/>
            </a:endParaRPr>
          </a:p>
        </p:txBody>
      </p:sp>
    </p:spTree>
    <p:extLst>
      <p:ext uri="{BB962C8B-B14F-4D97-AF65-F5344CB8AC3E}">
        <p14:creationId xmlns:p14="http://schemas.microsoft.com/office/powerpoint/2010/main" val="2494284634"/>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 calcmode="lin" valueType="num">
                                      <p:cBhvr>
                                        <p:cTn id="7" dur="500" fill="hold"/>
                                        <p:tgtEl>
                                          <p:spTgt spid="21509"/>
                                        </p:tgtEl>
                                        <p:attrNameLst>
                                          <p:attrName>ppt_w</p:attrName>
                                        </p:attrNameLst>
                                      </p:cBhvr>
                                      <p:tavLst>
                                        <p:tav tm="0">
                                          <p:val>
                                            <p:fltVal val="0"/>
                                          </p:val>
                                        </p:tav>
                                        <p:tav tm="100000">
                                          <p:val>
                                            <p:strVal val="#ppt_w"/>
                                          </p:val>
                                        </p:tav>
                                      </p:tavLst>
                                    </p:anim>
                                    <p:anim calcmode="lin" valueType="num">
                                      <p:cBhvr>
                                        <p:cTn id="8" dur="500" fill="hold"/>
                                        <p:tgtEl>
                                          <p:spTgt spid="21509"/>
                                        </p:tgtEl>
                                        <p:attrNameLst>
                                          <p:attrName>ppt_h</p:attrName>
                                        </p:attrNameLst>
                                      </p:cBhvr>
                                      <p:tavLst>
                                        <p:tav tm="0">
                                          <p:val>
                                            <p:fltVal val="0"/>
                                          </p:val>
                                        </p:tav>
                                        <p:tav tm="100000">
                                          <p:val>
                                            <p:strVal val="#ppt_h"/>
                                          </p:val>
                                        </p:tav>
                                      </p:tavLst>
                                    </p:anim>
                                    <p:anim calcmode="lin" valueType="num">
                                      <p:cBhvr>
                                        <p:cTn id="9" dur="500" fill="hold"/>
                                        <p:tgtEl>
                                          <p:spTgt spid="21509"/>
                                        </p:tgtEl>
                                        <p:attrNameLst>
                                          <p:attrName>style.rotation</p:attrName>
                                        </p:attrNameLst>
                                      </p:cBhvr>
                                      <p:tavLst>
                                        <p:tav tm="0">
                                          <p:val>
                                            <p:fltVal val="360"/>
                                          </p:val>
                                        </p:tav>
                                        <p:tav tm="100000">
                                          <p:val>
                                            <p:fltVal val="0"/>
                                          </p:val>
                                        </p:tav>
                                      </p:tavLst>
                                    </p:anim>
                                    <p:animEffect transition="in" filter="fade">
                                      <p:cBhvr>
                                        <p:cTn id="10" dur="5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4"/>
          <p:cNvSpPr txBox="1">
            <a:spLocks noChangeArrowheads="1"/>
          </p:cNvSpPr>
          <p:nvPr/>
        </p:nvSpPr>
        <p:spPr bwMode="auto">
          <a:xfrm>
            <a:off x="381000" y="0"/>
            <a:ext cx="739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Trebuchet MS" pitchFamily="34" charset="0"/>
              </a:defRPr>
            </a:lvl1pPr>
            <a:lvl2pPr>
              <a:defRPr sz="1600">
                <a:solidFill>
                  <a:srgbClr val="404040"/>
                </a:solidFill>
                <a:latin typeface="Trebuchet MS" pitchFamily="34" charset="0"/>
              </a:defRPr>
            </a:lvl2pPr>
            <a:lvl3pPr>
              <a:defRPr sz="1400">
                <a:solidFill>
                  <a:srgbClr val="404040"/>
                </a:solidFill>
                <a:latin typeface="Trebuchet MS" pitchFamily="34" charset="0"/>
              </a:defRPr>
            </a:lvl3pPr>
            <a:lvl4pPr>
              <a:defRPr sz="1200">
                <a:solidFill>
                  <a:srgbClr val="404040"/>
                </a:solidFill>
                <a:latin typeface="Trebuchet MS" pitchFamily="34" charset="0"/>
              </a:defRPr>
            </a:lvl4pPr>
            <a:lvl5pPr>
              <a:defRPr sz="1200">
                <a:solidFill>
                  <a:srgbClr val="404040"/>
                </a:solidFill>
                <a:latin typeface="Trebuchet MS" pitchFamily="34" charset="0"/>
              </a:defRPr>
            </a:lvl5pPr>
            <a:lvl6pPr eaLnBrk="0" fontAlgn="base" hangingPunct="0">
              <a:spcAft>
                <a:spcPct val="0"/>
              </a:spcAft>
              <a:buFont typeface="Wingdings 3" pitchFamily="18" charset="2"/>
              <a:defRPr sz="1200">
                <a:solidFill>
                  <a:srgbClr val="404040"/>
                </a:solidFill>
                <a:latin typeface="Trebuchet MS" pitchFamily="34" charset="0"/>
              </a:defRPr>
            </a:lvl6pPr>
            <a:lvl7pPr eaLnBrk="0" fontAlgn="base" hangingPunct="0">
              <a:spcAft>
                <a:spcPct val="0"/>
              </a:spcAft>
              <a:buFont typeface="Wingdings 3" pitchFamily="18" charset="2"/>
              <a:defRPr sz="1200">
                <a:solidFill>
                  <a:srgbClr val="404040"/>
                </a:solidFill>
                <a:latin typeface="Trebuchet MS" pitchFamily="34" charset="0"/>
              </a:defRPr>
            </a:lvl7pPr>
            <a:lvl8pPr eaLnBrk="0" fontAlgn="base" hangingPunct="0">
              <a:spcAft>
                <a:spcPct val="0"/>
              </a:spcAft>
              <a:buFont typeface="Wingdings 3" pitchFamily="18" charset="2"/>
              <a:defRPr sz="1200">
                <a:solidFill>
                  <a:srgbClr val="404040"/>
                </a:solidFill>
                <a:latin typeface="Trebuchet MS" pitchFamily="34" charset="0"/>
              </a:defRPr>
            </a:lvl8pPr>
            <a:lvl9pPr eaLnBrk="0" fontAlgn="base" hangingPunct="0">
              <a:spcAft>
                <a:spcPct val="0"/>
              </a:spcAft>
              <a:buFont typeface="Wingdings 3" pitchFamily="18" charset="2"/>
              <a:defRPr sz="1200">
                <a:solidFill>
                  <a:srgbClr val="404040"/>
                </a:solidFill>
                <a:latin typeface="Trebuchet MS" pitchFamily="34" charset="0"/>
              </a:defRPr>
            </a:lvl9pPr>
          </a:lstStyle>
          <a:p>
            <a:pPr>
              <a:spcBef>
                <a:spcPct val="50000"/>
              </a:spcBef>
            </a:pPr>
            <a:endParaRPr lang="en-US" altLang="en-US">
              <a:solidFill>
                <a:srgbClr val="FFFF00"/>
              </a:solidFill>
              <a:latin typeface="Arial" charset="0"/>
              <a:cs typeface="Arial" charset="0"/>
            </a:endParaRPr>
          </a:p>
        </p:txBody>
      </p:sp>
      <p:sp>
        <p:nvSpPr>
          <p:cNvPr id="29701" name="Text Box 5"/>
          <p:cNvSpPr txBox="1">
            <a:spLocks noChangeArrowheads="1"/>
          </p:cNvSpPr>
          <p:nvPr/>
        </p:nvSpPr>
        <p:spPr bwMode="auto">
          <a:xfrm>
            <a:off x="323850" y="260350"/>
            <a:ext cx="88201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Trebuchet MS" pitchFamily="34" charset="0"/>
              </a:defRPr>
            </a:lvl1pPr>
            <a:lvl2pPr>
              <a:defRPr sz="1600">
                <a:solidFill>
                  <a:srgbClr val="404040"/>
                </a:solidFill>
                <a:latin typeface="Trebuchet MS" pitchFamily="34" charset="0"/>
              </a:defRPr>
            </a:lvl2pPr>
            <a:lvl3pPr>
              <a:defRPr sz="1400">
                <a:solidFill>
                  <a:srgbClr val="404040"/>
                </a:solidFill>
                <a:latin typeface="Trebuchet MS" pitchFamily="34" charset="0"/>
              </a:defRPr>
            </a:lvl3pPr>
            <a:lvl4pPr>
              <a:defRPr sz="1200">
                <a:solidFill>
                  <a:srgbClr val="404040"/>
                </a:solidFill>
                <a:latin typeface="Trebuchet MS" pitchFamily="34" charset="0"/>
              </a:defRPr>
            </a:lvl4pPr>
            <a:lvl5pPr>
              <a:defRPr sz="1200">
                <a:solidFill>
                  <a:srgbClr val="404040"/>
                </a:solidFill>
                <a:latin typeface="Trebuchet MS" pitchFamily="34" charset="0"/>
              </a:defRPr>
            </a:lvl5pPr>
            <a:lvl6pPr eaLnBrk="0" fontAlgn="base" hangingPunct="0">
              <a:spcAft>
                <a:spcPct val="0"/>
              </a:spcAft>
              <a:buFont typeface="Wingdings 3" pitchFamily="18" charset="2"/>
              <a:defRPr sz="1200">
                <a:solidFill>
                  <a:srgbClr val="404040"/>
                </a:solidFill>
                <a:latin typeface="Trebuchet MS" pitchFamily="34" charset="0"/>
              </a:defRPr>
            </a:lvl6pPr>
            <a:lvl7pPr eaLnBrk="0" fontAlgn="base" hangingPunct="0">
              <a:spcAft>
                <a:spcPct val="0"/>
              </a:spcAft>
              <a:buFont typeface="Wingdings 3" pitchFamily="18" charset="2"/>
              <a:defRPr sz="1200">
                <a:solidFill>
                  <a:srgbClr val="404040"/>
                </a:solidFill>
                <a:latin typeface="Trebuchet MS" pitchFamily="34" charset="0"/>
              </a:defRPr>
            </a:lvl7pPr>
            <a:lvl8pPr eaLnBrk="0" fontAlgn="base" hangingPunct="0">
              <a:spcAft>
                <a:spcPct val="0"/>
              </a:spcAft>
              <a:buFont typeface="Wingdings 3" pitchFamily="18" charset="2"/>
              <a:defRPr sz="1200">
                <a:solidFill>
                  <a:srgbClr val="404040"/>
                </a:solidFill>
                <a:latin typeface="Trebuchet MS" pitchFamily="34" charset="0"/>
              </a:defRPr>
            </a:lvl8pPr>
            <a:lvl9pPr eaLnBrk="0" fontAlgn="base" hangingPunct="0">
              <a:spcAft>
                <a:spcPct val="0"/>
              </a:spcAft>
              <a:buFont typeface="Wingdings 3" pitchFamily="18" charset="2"/>
              <a:defRPr sz="1200">
                <a:solidFill>
                  <a:srgbClr val="404040"/>
                </a:solidFill>
                <a:latin typeface="Trebuchet MS" pitchFamily="34" charset="0"/>
              </a:defRPr>
            </a:lvl9pPr>
          </a:lstStyle>
          <a:p>
            <a:pPr>
              <a:spcBef>
                <a:spcPct val="50000"/>
              </a:spcBef>
              <a:buFontTx/>
              <a:buChar char="-"/>
            </a:pPr>
            <a:r>
              <a:rPr lang="en-US" altLang="en-US" sz="2000" b="1">
                <a:solidFill>
                  <a:schemeClr val="tx1"/>
                </a:solidFill>
                <a:latin typeface="Times New Roman" pitchFamily="18" charset="0"/>
                <a:cs typeface="Arial" charset="0"/>
              </a:rPr>
              <a:t>Kế “Bình Ngô Sách”, với tư tưởng cốt lõi là đánh giặc không đánh thành mà đánh vào lòng người, bàn kế sách, thảo thư dụ hàng các tướng giặc làm cho quân Minh nản chí  =&gt; như Nguyễn Trãi khẳng định trong “Bình Ngô đại cáo”  ( “Không đánh mà người chịu khuất – Ta đây mưu phạt tâm công” ) </a:t>
            </a:r>
          </a:p>
        </p:txBody>
      </p:sp>
      <p:sp>
        <p:nvSpPr>
          <p:cNvPr id="4" name="Text Box 5"/>
          <p:cNvSpPr txBox="1">
            <a:spLocks noChangeArrowheads="1"/>
          </p:cNvSpPr>
          <p:nvPr/>
        </p:nvSpPr>
        <p:spPr bwMode="auto">
          <a:xfrm>
            <a:off x="107950" y="1396134"/>
            <a:ext cx="903605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Trebuchet MS" pitchFamily="34" charset="0"/>
              </a:defRPr>
            </a:lvl1pPr>
            <a:lvl2pPr>
              <a:defRPr sz="1600">
                <a:solidFill>
                  <a:srgbClr val="404040"/>
                </a:solidFill>
                <a:latin typeface="Trebuchet MS" pitchFamily="34" charset="0"/>
              </a:defRPr>
            </a:lvl2pPr>
            <a:lvl3pPr>
              <a:defRPr sz="1400">
                <a:solidFill>
                  <a:srgbClr val="404040"/>
                </a:solidFill>
                <a:latin typeface="Trebuchet MS" pitchFamily="34" charset="0"/>
              </a:defRPr>
            </a:lvl3pPr>
            <a:lvl4pPr>
              <a:defRPr sz="1200">
                <a:solidFill>
                  <a:srgbClr val="404040"/>
                </a:solidFill>
                <a:latin typeface="Trebuchet MS" pitchFamily="34" charset="0"/>
              </a:defRPr>
            </a:lvl4pPr>
            <a:lvl5pPr>
              <a:defRPr sz="1200">
                <a:solidFill>
                  <a:srgbClr val="404040"/>
                </a:solidFill>
                <a:latin typeface="Trebuchet MS" pitchFamily="34" charset="0"/>
              </a:defRPr>
            </a:lvl5pPr>
            <a:lvl6pPr eaLnBrk="0" fontAlgn="base" hangingPunct="0">
              <a:spcAft>
                <a:spcPct val="0"/>
              </a:spcAft>
              <a:buFont typeface="Wingdings 3" pitchFamily="18" charset="2"/>
              <a:defRPr sz="1200">
                <a:solidFill>
                  <a:srgbClr val="404040"/>
                </a:solidFill>
                <a:latin typeface="Trebuchet MS" pitchFamily="34" charset="0"/>
              </a:defRPr>
            </a:lvl6pPr>
            <a:lvl7pPr eaLnBrk="0" fontAlgn="base" hangingPunct="0">
              <a:spcAft>
                <a:spcPct val="0"/>
              </a:spcAft>
              <a:buFont typeface="Wingdings 3" pitchFamily="18" charset="2"/>
              <a:defRPr sz="1200">
                <a:solidFill>
                  <a:srgbClr val="404040"/>
                </a:solidFill>
                <a:latin typeface="Trebuchet MS" pitchFamily="34" charset="0"/>
              </a:defRPr>
            </a:lvl7pPr>
            <a:lvl8pPr eaLnBrk="0" fontAlgn="base" hangingPunct="0">
              <a:spcAft>
                <a:spcPct val="0"/>
              </a:spcAft>
              <a:buFont typeface="Wingdings 3" pitchFamily="18" charset="2"/>
              <a:defRPr sz="1200">
                <a:solidFill>
                  <a:srgbClr val="404040"/>
                </a:solidFill>
                <a:latin typeface="Trebuchet MS" pitchFamily="34" charset="0"/>
              </a:defRPr>
            </a:lvl8pPr>
            <a:lvl9pPr eaLnBrk="0" fontAlgn="base" hangingPunct="0">
              <a:spcAft>
                <a:spcPct val="0"/>
              </a:spcAft>
              <a:buFont typeface="Wingdings 3" pitchFamily="18" charset="2"/>
              <a:defRPr sz="1200">
                <a:solidFill>
                  <a:srgbClr val="404040"/>
                </a:solidFill>
                <a:latin typeface="Trebuchet MS" pitchFamily="34" charset="0"/>
              </a:defRPr>
            </a:lvl9pPr>
          </a:lstStyle>
          <a:p>
            <a:pPr>
              <a:spcBef>
                <a:spcPct val="50000"/>
              </a:spcBef>
            </a:pPr>
            <a:r>
              <a:rPr lang="en-US" altLang="en-US" sz="3200" b="1">
                <a:solidFill>
                  <a:schemeClr val="tx1"/>
                </a:solidFill>
                <a:latin typeface="Times New Roman" pitchFamily="18" charset="0"/>
                <a:cs typeface="Arial" charset="0"/>
              </a:rPr>
              <a:t>-  </a:t>
            </a:r>
            <a:r>
              <a:rPr lang="en-US" altLang="en-US" b="1">
                <a:solidFill>
                  <a:schemeClr val="tx1"/>
                </a:solidFill>
                <a:latin typeface="Times New Roman" pitchFamily="18" charset="0"/>
                <a:cs typeface="Arial" charset="0"/>
              </a:rPr>
              <a:t>Năm 1427, Vương Thông cố thủ trong thành Đông Quan. Vua Minh Tuyên Tông sai Liễu Thăng và Mộc Thạnh đem quân cứu viện. Các tướng lĩnh chủ trương hạ thành Đông Quan để hết lực lượng làm nội ứng cho Liễu Thăng và Mộc Thạnh. Riêng Nguyễn Trãi không đồng tình</a:t>
            </a:r>
            <a:r>
              <a:rPr lang="en-US" altLang="en-US">
                <a:solidFill>
                  <a:schemeClr val="tx1"/>
                </a:solidFill>
                <a:latin typeface="Times New Roman" pitchFamily="18" charset="0"/>
                <a:cs typeface="Arial" charset="0"/>
              </a:rPr>
              <a:t>, </a:t>
            </a:r>
            <a:r>
              <a:rPr lang="en-US" altLang="en-US" b="1">
                <a:solidFill>
                  <a:schemeClr val="tx1"/>
                </a:solidFill>
                <a:latin typeface="Times New Roman" pitchFamily="18" charset="0"/>
                <a:cs typeface="Arial" charset="0"/>
              </a:rPr>
              <a:t>và kiến nghị Lê Lợi cho đánh viện binh trước, vì nếu đánh Vương Thông trước thì mất đến vài tháng  sau đó lại tốn quân đánh viện binh, chi bằng tiêu diệt viện binh thì Vương Thông sẽ tự đầu hàng =&gt; “một mũi tên trúng hai đích” </a:t>
            </a:r>
            <a:endParaRPr lang="en-US" altLang="en-US">
              <a:solidFill>
                <a:schemeClr val="tx1"/>
              </a:solidFill>
              <a:latin typeface="Times New Roman" pitchFamily="18" charset="0"/>
              <a:cs typeface="Arial" charset="0"/>
            </a:endParaRPr>
          </a:p>
        </p:txBody>
      </p:sp>
      <p:sp>
        <p:nvSpPr>
          <p:cNvPr id="5" name="Rectangle 12">
            <a:extLst>
              <a:ext uri="{FF2B5EF4-FFF2-40B4-BE49-F238E27FC236}">
                <a16:creationId xmlns:a16="http://schemas.microsoft.com/office/drawing/2014/main" xmlns="" id="{87459467-E563-494A-BD82-93CF980C4942}"/>
              </a:ext>
            </a:extLst>
          </p:cNvPr>
          <p:cNvSpPr>
            <a:spLocks noChangeArrowheads="1"/>
          </p:cNvSpPr>
          <p:nvPr/>
        </p:nvSpPr>
        <p:spPr bwMode="auto">
          <a:xfrm>
            <a:off x="217487" y="3379008"/>
            <a:ext cx="8816975" cy="1477328"/>
          </a:xfrm>
          <a:prstGeom prst="rect">
            <a:avLst/>
          </a:prstGeom>
          <a:noFill/>
          <a:ln>
            <a:noFill/>
          </a:ln>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r>
              <a:rPr lang="en-US" sz="1800" b="1" dirty="0">
                <a:solidFill>
                  <a:schemeClr val="accent3"/>
                </a:solidFill>
                <a:latin typeface="Times New Roman" panose="02020603050405020304" pitchFamily="18" charset="0"/>
              </a:rPr>
              <a:t>	</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Giúp</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Vua</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Lê</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Thái</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Tổ</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viết</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các</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bản</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Chiếu</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chấn</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chỉnh</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tình</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hình</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đất</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nước</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giúp</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Vua</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Lê</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Thái</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Tông</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ổn</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định</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đất</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nước</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giữ</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vững</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nền</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độc</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lập</a:t>
            </a:r>
            <a:r>
              <a:rPr lang="en-US" sz="1800" b="1" dirty="0">
                <a:latin typeface="Times New Roman" panose="02020603050405020304" pitchFamily="18" charset="0"/>
                <a:sym typeface="Wingdings" panose="05000000000000000000" pitchFamily="2" charset="2"/>
              </a:rPr>
              <a:t> =&gt; </a:t>
            </a:r>
            <a:r>
              <a:rPr lang="en-US" sz="1800" b="1" dirty="0" err="1">
                <a:latin typeface="Times New Roman" panose="02020603050405020304" pitchFamily="18" charset="0"/>
                <a:sym typeface="Wingdings" panose="05000000000000000000" pitchFamily="2" charset="2"/>
              </a:rPr>
              <a:t>là</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bậc</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khai</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quốc</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công</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thần</a:t>
            </a:r>
            <a:r>
              <a:rPr lang="en-US" sz="1800" b="1" dirty="0">
                <a:latin typeface="Times New Roman" panose="02020603050405020304" pitchFamily="18" charset="0"/>
                <a:sym typeface="Wingdings" panose="05000000000000000000" pitchFamily="2" charset="2"/>
              </a:rPr>
              <a:t> . </a:t>
            </a:r>
          </a:p>
          <a:p>
            <a:pPr>
              <a:spcBef>
                <a:spcPct val="0"/>
              </a:spcBef>
              <a:buClrTx/>
              <a:buSzTx/>
              <a:buFontTx/>
              <a:buNone/>
              <a:defRPr/>
            </a:pP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Ông</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viết</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nhiều</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tác</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phẩm</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có</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giá</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trị</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về</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văn</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học</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sử</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học</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địa</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lí</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học</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như</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Quân</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trung</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từ</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mệnh</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tập</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Ức</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Trai</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Thi</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Tập</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Bình</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Ngô</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Đại</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Cáo</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Quốc</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Âm</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Thi</a:t>
            </a:r>
            <a:r>
              <a:rPr lang="en-US" sz="1800" b="1" dirty="0">
                <a:latin typeface="Times New Roman" panose="02020603050405020304" pitchFamily="18" charset="0"/>
                <a:sym typeface="Wingdings" panose="05000000000000000000" pitchFamily="2" charset="2"/>
              </a:rPr>
              <a:t> </a:t>
            </a:r>
            <a:r>
              <a:rPr lang="en-US" sz="1800" b="1" dirty="0" err="1">
                <a:latin typeface="Times New Roman" panose="02020603050405020304" pitchFamily="18" charset="0"/>
                <a:sym typeface="Wingdings" panose="05000000000000000000" pitchFamily="2" charset="2"/>
              </a:rPr>
              <a:t>Tập</a:t>
            </a:r>
            <a:r>
              <a:rPr lang="en-US" sz="1800" b="1" dirty="0">
                <a:latin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2814401982"/>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9701">
                                            <p:txEl>
                                              <p:pRg st="0" end="0"/>
                                            </p:txEl>
                                          </p:spTgt>
                                        </p:tgtEl>
                                        <p:attrNameLst>
                                          <p:attrName>style.visibility</p:attrName>
                                        </p:attrNameLst>
                                      </p:cBhvr>
                                      <p:to>
                                        <p:strVal val="visible"/>
                                      </p:to>
                                    </p:set>
                                    <p:anim calcmode="discrete" valueType="clr">
                                      <p:cBhvr override="childStyle">
                                        <p:cTn id="7" dur="80"/>
                                        <p:tgtEl>
                                          <p:spTgt spid="2970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970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9701">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14"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4">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to="" calcmode="lin" valueType="num">
                                      <p:cBhvr>
                                        <p:cTn id="21" dur="1" fill="hold"/>
                                        <p:tgtEl>
                                          <p:spTgt spid="5">
                                            <p:txEl>
                                              <p:pRg st="0" end="0"/>
                                            </p:txEl>
                                          </p:spTgt>
                                        </p:tgtEl>
                                        <p:attrNameLst>
                                          <p:attrName/>
                                        </p:attrNameLst>
                                      </p:cBhvr>
                                    </p:anim>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5">
                                            <p:txEl>
                                              <p:pRg st="1" end="1"/>
                                            </p:txEl>
                                          </p:spTgt>
                                        </p:tgtEl>
                                        <p:attrNameLst>
                                          <p:attrName>style.visibility</p:attrName>
                                        </p:attrNameLst>
                                      </p:cBhvr>
                                      <p:to>
                                        <p:strVal val="visible"/>
                                      </p:to>
                                    </p:set>
                                    <p:anim calcmode="discrete" valueType="clr">
                                      <p:cBhvr override="childStyle">
                                        <p:cTn id="26" dur="80"/>
                                        <p:tgtEl>
                                          <p:spTgt spid="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5">
                                            <p:txEl>
                                              <p:pRg st="1" end="1"/>
                                            </p:txEl>
                                          </p:spTgt>
                                        </p:tgtEl>
                                        <p:attrNameLst>
                                          <p:attrName>fillcolor</p:attrName>
                                        </p:attrNameLst>
                                      </p:cBhvr>
                                      <p:tavLst>
                                        <p:tav tm="0">
                                          <p:val>
                                            <p:clrVal>
                                              <a:schemeClr val="accent2"/>
                                            </p:clrVal>
                                          </p:val>
                                        </p:tav>
                                        <p:tav tm="50000">
                                          <p:val>
                                            <p:clrVal>
                                              <a:schemeClr val="hlink"/>
                                            </p:clrVal>
                                          </p:val>
                                        </p:tav>
                                      </p:tavLst>
                                    </p:anim>
                                    <p:set>
                                      <p:cBhvr>
                                        <p:cTn id="28" dur="80"/>
                                        <p:tgtEl>
                                          <p:spTgt spid="5">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40" name="Rectangle 12"/>
          <p:cNvSpPr>
            <a:spLocks noChangeArrowheads="1"/>
          </p:cNvSpPr>
          <p:nvPr/>
        </p:nvSpPr>
        <p:spPr bwMode="auto">
          <a:xfrm>
            <a:off x="323850" y="190500"/>
            <a:ext cx="8820150" cy="603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1740" bIns="-11109" anchor="ctr">
            <a:spAutoFit/>
          </a:bodyPr>
          <a:lstStyle/>
          <a:p>
            <a:r>
              <a:rPr lang="en-US" altLang="en-US" sz="3600" b="1">
                <a:latin typeface="Times New Roman" pitchFamily="18" charset="0"/>
                <a:cs typeface="Arial" charset="0"/>
              </a:rPr>
              <a:t>	</a:t>
            </a:r>
            <a:r>
              <a:rPr lang="en-US" altLang="en-US" sz="3600" b="1">
                <a:solidFill>
                  <a:schemeClr val="accent2"/>
                </a:solidFill>
                <a:latin typeface="Times New Roman" pitchFamily="18" charset="0"/>
                <a:cs typeface="Arial" charset="0"/>
              </a:rPr>
              <a:t>- Ở thế kỷ 20, cố thủ tướng Phạm Văn Đồng đã đánh giá: </a:t>
            </a:r>
            <a:r>
              <a:rPr lang="en-US" altLang="en-US" sz="3600" b="1" i="1">
                <a:latin typeface="Times New Roman" pitchFamily="18" charset="0"/>
                <a:cs typeface="Arial" charset="0"/>
              </a:rPr>
              <a:t>Nguyễn Trãi, người anh hùng của dân tộc, văn võ song toàn; văn là chính trị: chính trị cứu nước, cứu dân, nội trị ngoại giao "mở nền thái bình muôn thủa, rửa nỗi thẹn nghìn thu"; võ là quân sự: chiến lược và chiến thuật, "yếu đánh mạnh ít địch nhiều ... thắng hung tàn bằng đại nghĩa"; văn và võ đều là võ khí, mạnh như vũ bão, sắc như gươm đao: "viết thư thảo hịch tài giỏi hơn hết một thời" </a:t>
            </a:r>
          </a:p>
        </p:txBody>
      </p:sp>
    </p:spTree>
    <p:extLst>
      <p:ext uri="{BB962C8B-B14F-4D97-AF65-F5344CB8AC3E}">
        <p14:creationId xmlns:p14="http://schemas.microsoft.com/office/powerpoint/2010/main" val="1369004986"/>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124940">
                                            <p:txEl>
                                              <p:pRg st="0" end="0"/>
                                            </p:txEl>
                                          </p:spTgt>
                                        </p:tgtEl>
                                        <p:attrNameLst>
                                          <p:attrName>style.visibility</p:attrName>
                                        </p:attrNameLst>
                                      </p:cBhvr>
                                      <p:to>
                                        <p:strVal val="visible"/>
                                      </p:to>
                                    </p:set>
                                    <p:anim calcmode="discrete" valueType="clr">
                                      <p:cBhvr override="childStyle">
                                        <p:cTn id="7" dur="80"/>
                                        <p:tgtEl>
                                          <p:spTgt spid="12494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4940">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2494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ext Box 2">
            <a:extLst>
              <a:ext uri="{FF2B5EF4-FFF2-40B4-BE49-F238E27FC236}">
                <a16:creationId xmlns:a16="http://schemas.microsoft.com/office/drawing/2014/main" xmlns="" id="{11F60308-801F-4C24-BB79-441289024CC3}"/>
              </a:ext>
            </a:extLst>
          </p:cNvPr>
          <p:cNvSpPr txBox="1">
            <a:spLocks noChangeArrowheads="1"/>
          </p:cNvSpPr>
          <p:nvPr/>
        </p:nvSpPr>
        <p:spPr bwMode="auto">
          <a:xfrm>
            <a:off x="609600" y="152400"/>
            <a:ext cx="8077200" cy="457200"/>
          </a:xfrm>
          <a:prstGeom prst="rect">
            <a:avLst/>
          </a:prstGeom>
          <a:noFill/>
          <a:ln>
            <a:noFill/>
          </a:ln>
          <a:effec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defRPr/>
            </a:pPr>
            <a:r>
              <a:rPr lang="en-US" sz="2400" dirty="0">
                <a:latin typeface="Times New Roman" panose="02020603050405020304" pitchFamily="18" charset="0"/>
              </a:rPr>
              <a:t>         </a:t>
            </a:r>
            <a:r>
              <a:rPr lang="en-US" sz="2400" dirty="0">
                <a:solidFill>
                  <a:schemeClr val="accent3"/>
                </a:solidFill>
                <a:latin typeface="Times New Roman" panose="02020603050405020304" pitchFamily="18" charset="0"/>
              </a:rPr>
              <a:t>TÁC PHẨM CÓ GIÁ TRỊ CỦA NGUYỄN TR</a:t>
            </a:r>
            <a:r>
              <a:rPr lang="en-US" sz="2400" dirty="0">
                <a:latin typeface="Times New Roman" panose="02020603050405020304" pitchFamily="18" charset="0"/>
              </a:rPr>
              <a:t>ÃI</a:t>
            </a:r>
          </a:p>
        </p:txBody>
      </p:sp>
      <p:sp>
        <p:nvSpPr>
          <p:cNvPr id="190467" name="Text Box 3"/>
          <p:cNvSpPr txBox="1">
            <a:spLocks noChangeArrowheads="1"/>
          </p:cNvSpPr>
          <p:nvPr/>
        </p:nvSpPr>
        <p:spPr bwMode="auto">
          <a:xfrm>
            <a:off x="1524000" y="685800"/>
            <a:ext cx="662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rgbClr val="404040"/>
                </a:solidFill>
                <a:latin typeface="Trebuchet MS" pitchFamily="34" charset="0"/>
              </a:defRPr>
            </a:lvl1pPr>
            <a:lvl2pPr>
              <a:defRPr sz="1600">
                <a:solidFill>
                  <a:srgbClr val="404040"/>
                </a:solidFill>
                <a:latin typeface="Trebuchet MS" pitchFamily="34" charset="0"/>
              </a:defRPr>
            </a:lvl2pPr>
            <a:lvl3pPr>
              <a:defRPr sz="1400">
                <a:solidFill>
                  <a:srgbClr val="404040"/>
                </a:solidFill>
                <a:latin typeface="Trebuchet MS" pitchFamily="34" charset="0"/>
              </a:defRPr>
            </a:lvl3pPr>
            <a:lvl4pPr>
              <a:defRPr sz="1200">
                <a:solidFill>
                  <a:srgbClr val="404040"/>
                </a:solidFill>
                <a:latin typeface="Trebuchet MS" pitchFamily="34" charset="0"/>
              </a:defRPr>
            </a:lvl4pPr>
            <a:lvl5pPr>
              <a:defRPr sz="1200">
                <a:solidFill>
                  <a:srgbClr val="404040"/>
                </a:solidFill>
                <a:latin typeface="Trebuchet MS" pitchFamily="34" charset="0"/>
              </a:defRPr>
            </a:lvl5pPr>
            <a:lvl6pPr eaLnBrk="0" fontAlgn="base" hangingPunct="0">
              <a:spcAft>
                <a:spcPct val="0"/>
              </a:spcAft>
              <a:buFont typeface="Wingdings 3" pitchFamily="18" charset="2"/>
              <a:defRPr sz="1200">
                <a:solidFill>
                  <a:srgbClr val="404040"/>
                </a:solidFill>
                <a:latin typeface="Trebuchet MS" pitchFamily="34" charset="0"/>
              </a:defRPr>
            </a:lvl6pPr>
            <a:lvl7pPr eaLnBrk="0" fontAlgn="base" hangingPunct="0">
              <a:spcAft>
                <a:spcPct val="0"/>
              </a:spcAft>
              <a:buFont typeface="Wingdings 3" pitchFamily="18" charset="2"/>
              <a:defRPr sz="1200">
                <a:solidFill>
                  <a:srgbClr val="404040"/>
                </a:solidFill>
                <a:latin typeface="Trebuchet MS" pitchFamily="34" charset="0"/>
              </a:defRPr>
            </a:lvl7pPr>
            <a:lvl8pPr eaLnBrk="0" fontAlgn="base" hangingPunct="0">
              <a:spcAft>
                <a:spcPct val="0"/>
              </a:spcAft>
              <a:buFont typeface="Wingdings 3" pitchFamily="18" charset="2"/>
              <a:defRPr sz="1200">
                <a:solidFill>
                  <a:srgbClr val="404040"/>
                </a:solidFill>
                <a:latin typeface="Trebuchet MS" pitchFamily="34" charset="0"/>
              </a:defRPr>
            </a:lvl8pPr>
            <a:lvl9pPr eaLnBrk="0" fontAlgn="base" hangingPunct="0">
              <a:spcAft>
                <a:spcPct val="0"/>
              </a:spcAft>
              <a:buFont typeface="Wingdings 3" pitchFamily="18" charset="2"/>
              <a:defRPr sz="1200">
                <a:solidFill>
                  <a:srgbClr val="404040"/>
                </a:solidFill>
                <a:latin typeface="Trebuchet MS" pitchFamily="34" charset="0"/>
              </a:defRPr>
            </a:lvl9pPr>
          </a:lstStyle>
          <a:p>
            <a:pPr eaLnBrk="1" hangingPunct="1">
              <a:spcBef>
                <a:spcPct val="50000"/>
              </a:spcBef>
            </a:pPr>
            <a:r>
              <a:rPr lang="en-US" altLang="en-US" sz="2400">
                <a:solidFill>
                  <a:schemeClr val="tx1"/>
                </a:solidFill>
                <a:latin typeface="Times New Roman" pitchFamily="18" charset="0"/>
                <a:cs typeface="Arial" charset="0"/>
              </a:rPr>
              <a:t>               BÌNH NGÔ ĐẠI CÁO</a:t>
            </a:r>
            <a:endParaRPr lang="en-US" altLang="en-US" sz="4000">
              <a:solidFill>
                <a:schemeClr val="tx1"/>
              </a:solidFill>
              <a:latin typeface="Times New Roman" pitchFamily="18" charset="0"/>
              <a:cs typeface="Arial" charset="0"/>
            </a:endParaRPr>
          </a:p>
        </p:txBody>
      </p:sp>
      <p:pic>
        <p:nvPicPr>
          <p:cNvPr id="190468" name="Picture 4" descr="Bình Ngô đại c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0"/>
            <a:ext cx="2209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9" name="Picture 5" descr="Bình Ngô đại c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905000"/>
            <a:ext cx="2286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0" name="Picture 6" descr="Bình Ngô đại cá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905000"/>
            <a:ext cx="2133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1" name="Picture 7" descr="Bình Ngô đại cá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1905000"/>
            <a:ext cx="2286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2" name="Text Box 8"/>
          <p:cNvSpPr txBox="1">
            <a:spLocks noChangeArrowheads="1"/>
          </p:cNvSpPr>
          <p:nvPr/>
        </p:nvSpPr>
        <p:spPr bwMode="auto">
          <a:xfrm>
            <a:off x="762000" y="6248400"/>
            <a:ext cx="556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rgbClr val="404040"/>
                </a:solidFill>
                <a:latin typeface="Trebuchet MS" pitchFamily="34" charset="0"/>
              </a:defRPr>
            </a:lvl1pPr>
            <a:lvl2pPr>
              <a:defRPr sz="1600">
                <a:solidFill>
                  <a:srgbClr val="404040"/>
                </a:solidFill>
                <a:latin typeface="Trebuchet MS" pitchFamily="34" charset="0"/>
              </a:defRPr>
            </a:lvl2pPr>
            <a:lvl3pPr>
              <a:defRPr sz="1400">
                <a:solidFill>
                  <a:srgbClr val="404040"/>
                </a:solidFill>
                <a:latin typeface="Trebuchet MS" pitchFamily="34" charset="0"/>
              </a:defRPr>
            </a:lvl3pPr>
            <a:lvl4pPr>
              <a:defRPr sz="1200">
                <a:solidFill>
                  <a:srgbClr val="404040"/>
                </a:solidFill>
                <a:latin typeface="Trebuchet MS" pitchFamily="34" charset="0"/>
              </a:defRPr>
            </a:lvl4pPr>
            <a:lvl5pPr>
              <a:defRPr sz="1200">
                <a:solidFill>
                  <a:srgbClr val="404040"/>
                </a:solidFill>
                <a:latin typeface="Trebuchet MS" pitchFamily="34" charset="0"/>
              </a:defRPr>
            </a:lvl5pPr>
            <a:lvl6pPr eaLnBrk="0" fontAlgn="base" hangingPunct="0">
              <a:spcAft>
                <a:spcPct val="0"/>
              </a:spcAft>
              <a:buFont typeface="Wingdings 3" pitchFamily="18" charset="2"/>
              <a:defRPr sz="1200">
                <a:solidFill>
                  <a:srgbClr val="404040"/>
                </a:solidFill>
                <a:latin typeface="Trebuchet MS" pitchFamily="34" charset="0"/>
              </a:defRPr>
            </a:lvl6pPr>
            <a:lvl7pPr eaLnBrk="0" fontAlgn="base" hangingPunct="0">
              <a:spcAft>
                <a:spcPct val="0"/>
              </a:spcAft>
              <a:buFont typeface="Wingdings 3" pitchFamily="18" charset="2"/>
              <a:defRPr sz="1200">
                <a:solidFill>
                  <a:srgbClr val="404040"/>
                </a:solidFill>
                <a:latin typeface="Trebuchet MS" pitchFamily="34" charset="0"/>
              </a:defRPr>
            </a:lvl7pPr>
            <a:lvl8pPr eaLnBrk="0" fontAlgn="base" hangingPunct="0">
              <a:spcAft>
                <a:spcPct val="0"/>
              </a:spcAft>
              <a:buFont typeface="Wingdings 3" pitchFamily="18" charset="2"/>
              <a:defRPr sz="1200">
                <a:solidFill>
                  <a:srgbClr val="404040"/>
                </a:solidFill>
                <a:latin typeface="Trebuchet MS" pitchFamily="34" charset="0"/>
              </a:defRPr>
            </a:lvl8pPr>
            <a:lvl9pPr eaLnBrk="0" fontAlgn="base" hangingPunct="0">
              <a:spcAft>
                <a:spcPct val="0"/>
              </a:spcAft>
              <a:buFont typeface="Wingdings 3" pitchFamily="18" charset="2"/>
              <a:defRPr sz="1200">
                <a:solidFill>
                  <a:srgbClr val="404040"/>
                </a:solidFill>
                <a:latin typeface="Trebuchet MS" pitchFamily="34" charset="0"/>
              </a:defRPr>
            </a:lvl9pPr>
          </a:lstStyle>
          <a:p>
            <a:pPr eaLnBrk="1" hangingPunct="1">
              <a:spcBef>
                <a:spcPct val="50000"/>
              </a:spcBef>
            </a:pPr>
            <a:endParaRPr lang="en-US" altLang="en-US" sz="2400">
              <a:solidFill>
                <a:schemeClr val="tx1"/>
              </a:solidFill>
              <a:latin typeface="Times New Roman" pitchFamily="18" charset="0"/>
              <a:cs typeface="Arial" charset="0"/>
            </a:endParaRPr>
          </a:p>
        </p:txBody>
      </p:sp>
      <p:sp>
        <p:nvSpPr>
          <p:cNvPr id="190473" name="Text Box 9"/>
          <p:cNvSpPr txBox="1">
            <a:spLocks noChangeArrowheads="1"/>
          </p:cNvSpPr>
          <p:nvPr/>
        </p:nvSpPr>
        <p:spPr bwMode="auto">
          <a:xfrm>
            <a:off x="1295400" y="5562600"/>
            <a:ext cx="662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Trebuchet MS" pitchFamily="34" charset="0"/>
              </a:defRPr>
            </a:lvl1pPr>
            <a:lvl2pPr>
              <a:defRPr sz="1600">
                <a:solidFill>
                  <a:srgbClr val="404040"/>
                </a:solidFill>
                <a:latin typeface="Trebuchet MS" pitchFamily="34" charset="0"/>
              </a:defRPr>
            </a:lvl2pPr>
            <a:lvl3pPr>
              <a:defRPr sz="1400">
                <a:solidFill>
                  <a:srgbClr val="404040"/>
                </a:solidFill>
                <a:latin typeface="Trebuchet MS" pitchFamily="34" charset="0"/>
              </a:defRPr>
            </a:lvl3pPr>
            <a:lvl4pPr>
              <a:defRPr sz="1200">
                <a:solidFill>
                  <a:srgbClr val="404040"/>
                </a:solidFill>
                <a:latin typeface="Trebuchet MS" pitchFamily="34" charset="0"/>
              </a:defRPr>
            </a:lvl4pPr>
            <a:lvl5pPr>
              <a:defRPr sz="1200">
                <a:solidFill>
                  <a:srgbClr val="404040"/>
                </a:solidFill>
                <a:latin typeface="Trebuchet MS" pitchFamily="34" charset="0"/>
              </a:defRPr>
            </a:lvl5pPr>
            <a:lvl6pPr eaLnBrk="0" fontAlgn="base" hangingPunct="0">
              <a:spcAft>
                <a:spcPct val="0"/>
              </a:spcAft>
              <a:buFont typeface="Wingdings 3" pitchFamily="18" charset="2"/>
              <a:defRPr sz="1200">
                <a:solidFill>
                  <a:srgbClr val="404040"/>
                </a:solidFill>
                <a:latin typeface="Trebuchet MS" pitchFamily="34" charset="0"/>
              </a:defRPr>
            </a:lvl6pPr>
            <a:lvl7pPr eaLnBrk="0" fontAlgn="base" hangingPunct="0">
              <a:spcAft>
                <a:spcPct val="0"/>
              </a:spcAft>
              <a:buFont typeface="Wingdings 3" pitchFamily="18" charset="2"/>
              <a:defRPr sz="1200">
                <a:solidFill>
                  <a:srgbClr val="404040"/>
                </a:solidFill>
                <a:latin typeface="Trebuchet MS" pitchFamily="34" charset="0"/>
              </a:defRPr>
            </a:lvl7pPr>
            <a:lvl8pPr eaLnBrk="0" fontAlgn="base" hangingPunct="0">
              <a:spcAft>
                <a:spcPct val="0"/>
              </a:spcAft>
              <a:buFont typeface="Wingdings 3" pitchFamily="18" charset="2"/>
              <a:defRPr sz="1200">
                <a:solidFill>
                  <a:srgbClr val="404040"/>
                </a:solidFill>
                <a:latin typeface="Trebuchet MS" pitchFamily="34" charset="0"/>
              </a:defRPr>
            </a:lvl8pPr>
            <a:lvl9pPr eaLnBrk="0" fontAlgn="base" hangingPunct="0">
              <a:spcAft>
                <a:spcPct val="0"/>
              </a:spcAft>
              <a:buFont typeface="Wingdings 3" pitchFamily="18" charset="2"/>
              <a:defRPr sz="1200">
                <a:solidFill>
                  <a:srgbClr val="404040"/>
                </a:solidFill>
                <a:latin typeface="Trebuchet MS" pitchFamily="34" charset="0"/>
              </a:defRPr>
            </a:lvl9pPr>
          </a:lstStyle>
          <a:p>
            <a:pPr eaLnBrk="1" hangingPunct="1">
              <a:spcBef>
                <a:spcPct val="50000"/>
              </a:spcBef>
            </a:pPr>
            <a:r>
              <a:rPr lang="en-US" altLang="en-US" sz="2400" b="1" i="1">
                <a:solidFill>
                  <a:schemeClr val="tx1"/>
                </a:solidFill>
                <a:latin typeface="Times New Roman" pitchFamily="18" charset="0"/>
                <a:cs typeface="Arial" charset="0"/>
              </a:rPr>
              <a:t>Nguyên văn (Hán văn) "Bình Ngô đại cáo"</a:t>
            </a:r>
            <a:r>
              <a:rPr lang="en-US" altLang="en-US" sz="2400">
                <a:solidFill>
                  <a:schemeClr val="tx1"/>
                </a:solidFill>
                <a:latin typeface="Times New Roman" pitchFamily="18" charset="0"/>
                <a:cs typeface="Arial" charset="0"/>
              </a:rPr>
              <a:t> </a:t>
            </a:r>
          </a:p>
        </p:txBody>
      </p:sp>
    </p:spTree>
    <p:extLst>
      <p:ext uri="{BB962C8B-B14F-4D97-AF65-F5344CB8AC3E}">
        <p14:creationId xmlns:p14="http://schemas.microsoft.com/office/powerpoint/2010/main" val="1034315472"/>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0466"/>
                                        </p:tgtEl>
                                        <p:attrNameLst>
                                          <p:attrName>style.visibility</p:attrName>
                                        </p:attrNameLst>
                                      </p:cBhvr>
                                      <p:to>
                                        <p:strVal val="visible"/>
                                      </p:to>
                                    </p:set>
                                    <p:animEffect transition="in" filter="box(in)">
                                      <p:cBhvr>
                                        <p:cTn id="7" dur="500"/>
                                        <p:tgtEl>
                                          <p:spTgt spid="19046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90467"/>
                                        </p:tgtEl>
                                        <p:attrNameLst>
                                          <p:attrName>style.visibility</p:attrName>
                                        </p:attrNameLst>
                                      </p:cBhvr>
                                      <p:to>
                                        <p:strVal val="visible"/>
                                      </p:to>
                                    </p:set>
                                    <p:animEffect transition="in" filter="box(in)">
                                      <p:cBhvr>
                                        <p:cTn id="10" dur="500"/>
                                        <p:tgtEl>
                                          <p:spTgt spid="190467"/>
                                        </p:tgtEl>
                                      </p:cBhvr>
                                    </p:animEffect>
                                  </p:childTnLst>
                                </p:cTn>
                              </p:par>
                              <p:par>
                                <p:cTn id="11" presetID="4" presetClass="entr" presetSubtype="16" fill="hold" nodeType="withEffect">
                                  <p:stCondLst>
                                    <p:cond delay="0"/>
                                  </p:stCondLst>
                                  <p:childTnLst>
                                    <p:set>
                                      <p:cBhvr>
                                        <p:cTn id="12" dur="1" fill="hold">
                                          <p:stCondLst>
                                            <p:cond delay="0"/>
                                          </p:stCondLst>
                                        </p:cTn>
                                        <p:tgtEl>
                                          <p:spTgt spid="190469"/>
                                        </p:tgtEl>
                                        <p:attrNameLst>
                                          <p:attrName>style.visibility</p:attrName>
                                        </p:attrNameLst>
                                      </p:cBhvr>
                                      <p:to>
                                        <p:strVal val="visible"/>
                                      </p:to>
                                    </p:set>
                                    <p:animEffect transition="in" filter="box(in)">
                                      <p:cBhvr>
                                        <p:cTn id="13" dur="500"/>
                                        <p:tgtEl>
                                          <p:spTgt spid="190469"/>
                                        </p:tgtEl>
                                      </p:cBhvr>
                                    </p:animEffect>
                                  </p:childTnLst>
                                </p:cTn>
                              </p:par>
                              <p:par>
                                <p:cTn id="14" presetID="4" presetClass="entr" presetSubtype="16" fill="hold" nodeType="withEffect">
                                  <p:stCondLst>
                                    <p:cond delay="0"/>
                                  </p:stCondLst>
                                  <p:childTnLst>
                                    <p:set>
                                      <p:cBhvr>
                                        <p:cTn id="15" dur="1" fill="hold">
                                          <p:stCondLst>
                                            <p:cond delay="0"/>
                                          </p:stCondLst>
                                        </p:cTn>
                                        <p:tgtEl>
                                          <p:spTgt spid="190468"/>
                                        </p:tgtEl>
                                        <p:attrNameLst>
                                          <p:attrName>style.visibility</p:attrName>
                                        </p:attrNameLst>
                                      </p:cBhvr>
                                      <p:to>
                                        <p:strVal val="visible"/>
                                      </p:to>
                                    </p:set>
                                    <p:animEffect transition="in" filter="box(in)">
                                      <p:cBhvr>
                                        <p:cTn id="16" dur="500"/>
                                        <p:tgtEl>
                                          <p:spTgt spid="190468"/>
                                        </p:tgtEl>
                                      </p:cBhvr>
                                    </p:animEffect>
                                  </p:childTnLst>
                                </p:cTn>
                              </p:par>
                              <p:par>
                                <p:cTn id="17" presetID="4" presetClass="entr" presetSubtype="16" fill="hold" nodeType="withEffect">
                                  <p:stCondLst>
                                    <p:cond delay="0"/>
                                  </p:stCondLst>
                                  <p:childTnLst>
                                    <p:set>
                                      <p:cBhvr>
                                        <p:cTn id="18" dur="1" fill="hold">
                                          <p:stCondLst>
                                            <p:cond delay="0"/>
                                          </p:stCondLst>
                                        </p:cTn>
                                        <p:tgtEl>
                                          <p:spTgt spid="190470"/>
                                        </p:tgtEl>
                                        <p:attrNameLst>
                                          <p:attrName>style.visibility</p:attrName>
                                        </p:attrNameLst>
                                      </p:cBhvr>
                                      <p:to>
                                        <p:strVal val="visible"/>
                                      </p:to>
                                    </p:set>
                                    <p:animEffect transition="in" filter="box(in)">
                                      <p:cBhvr>
                                        <p:cTn id="19" dur="500"/>
                                        <p:tgtEl>
                                          <p:spTgt spid="190470"/>
                                        </p:tgtEl>
                                      </p:cBhvr>
                                    </p:animEffect>
                                  </p:childTnLst>
                                </p:cTn>
                              </p:par>
                              <p:par>
                                <p:cTn id="20" presetID="4" presetClass="entr" presetSubtype="16" fill="hold" nodeType="withEffect">
                                  <p:stCondLst>
                                    <p:cond delay="0"/>
                                  </p:stCondLst>
                                  <p:childTnLst>
                                    <p:set>
                                      <p:cBhvr>
                                        <p:cTn id="21" dur="1" fill="hold">
                                          <p:stCondLst>
                                            <p:cond delay="0"/>
                                          </p:stCondLst>
                                        </p:cTn>
                                        <p:tgtEl>
                                          <p:spTgt spid="190471"/>
                                        </p:tgtEl>
                                        <p:attrNameLst>
                                          <p:attrName>style.visibility</p:attrName>
                                        </p:attrNameLst>
                                      </p:cBhvr>
                                      <p:to>
                                        <p:strVal val="visible"/>
                                      </p:to>
                                    </p:set>
                                    <p:animEffect transition="in" filter="box(in)">
                                      <p:cBhvr>
                                        <p:cTn id="22" dur="500"/>
                                        <p:tgtEl>
                                          <p:spTgt spid="190471"/>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190473"/>
                                        </p:tgtEl>
                                        <p:attrNameLst>
                                          <p:attrName>style.visibility</p:attrName>
                                        </p:attrNameLst>
                                      </p:cBhvr>
                                      <p:to>
                                        <p:strVal val="visible"/>
                                      </p:to>
                                    </p:set>
                                    <p:animEffect transition="in" filter="box(in)">
                                      <p:cBhvr>
                                        <p:cTn id="25" dur="500"/>
                                        <p:tgtEl>
                                          <p:spTgt spid="190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6" grpId="0"/>
      <p:bldP spid="190467" grpId="0"/>
      <p:bldP spid="19047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04448" cy="551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2">
            <a:extLst>
              <a:ext uri="{FF2B5EF4-FFF2-40B4-BE49-F238E27FC236}">
                <a16:creationId xmlns:a16="http://schemas.microsoft.com/office/drawing/2014/main" xmlns="" id="{96464C8A-4CCB-4554-BCD2-9E6CE7507CC8}"/>
              </a:ext>
            </a:extLst>
          </p:cNvPr>
          <p:cNvSpPr>
            <a:spLocks noChangeArrowheads="1"/>
          </p:cNvSpPr>
          <p:nvPr/>
        </p:nvSpPr>
        <p:spPr bwMode="auto">
          <a:xfrm>
            <a:off x="2411760" y="5805055"/>
            <a:ext cx="3263280" cy="584775"/>
          </a:xfrm>
          <a:prstGeom prst="rect">
            <a:avLst/>
          </a:prstGeom>
          <a:noFill/>
          <a:ln w="9525">
            <a:noFill/>
            <a:miter lim="800000"/>
            <a:headEnd/>
            <a:tailEnd/>
          </a:ln>
          <a:effec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1600" b="1" i="1">
                <a:effectLst>
                  <a:outerShdw blurRad="38100" dist="38100" dir="2700000" algn="tl">
                    <a:srgbClr val="C0C0C0"/>
                  </a:outerShdw>
                </a:effectLst>
                <a:latin typeface="Times New Roman" panose="02020603050405020304" pitchFamily="18" charset="0"/>
              </a:rPr>
              <a:t>Bình Ngô đại cáo (1428) được xem là bản tuyên ngôn độc lập thứ hai </a:t>
            </a:r>
          </a:p>
        </p:txBody>
      </p:sp>
    </p:spTree>
    <p:extLst>
      <p:ext uri="{BB962C8B-B14F-4D97-AF65-F5344CB8AC3E}">
        <p14:creationId xmlns:p14="http://schemas.microsoft.com/office/powerpoint/2010/main" val="272604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to="" calcmode="lin" valueType="num">
                                      <p:cBhvr>
                                        <p:cTn id="10"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76" name="Rectangle 12">
            <a:extLst>
              <a:ext uri="{FF2B5EF4-FFF2-40B4-BE49-F238E27FC236}">
                <a16:creationId xmlns:a16="http://schemas.microsoft.com/office/drawing/2014/main" xmlns="" id="{F37B9E36-A136-4DF0-90DC-9958892C010A}"/>
              </a:ext>
            </a:extLst>
          </p:cNvPr>
          <p:cNvSpPr>
            <a:spLocks noChangeArrowheads="1"/>
          </p:cNvSpPr>
          <p:nvPr/>
        </p:nvSpPr>
        <p:spPr bwMode="auto">
          <a:xfrm>
            <a:off x="0" y="2708920"/>
            <a:ext cx="4355976" cy="523220"/>
          </a:xfrm>
          <a:prstGeom prst="rect">
            <a:avLst/>
          </a:prstGeom>
          <a:noFill/>
          <a:ln w="9525">
            <a:noFill/>
            <a:miter lim="800000"/>
            <a:headEnd/>
            <a:tailEnd/>
          </a:ln>
          <a:effec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1400" b="1" i="1" dirty="0">
                <a:effectLst>
                  <a:outerShdw blurRad="38100" dist="38100" dir="2700000" algn="tl">
                    <a:srgbClr val="C0C0C0"/>
                  </a:outerShdw>
                </a:effectLst>
                <a:latin typeface="Times New Roman" panose="02020603050405020304" pitchFamily="18" charset="0"/>
              </a:rPr>
              <a:t>QUỐC ÂM THI TẬP</a:t>
            </a:r>
          </a:p>
          <a:p>
            <a:pPr algn="ctr">
              <a:defRPr/>
            </a:pPr>
            <a:r>
              <a:rPr lang="en-US" sz="1400" b="1" i="1" dirty="0" err="1">
                <a:effectLst>
                  <a:outerShdw blurRad="38100" dist="38100" dir="2700000" algn="tl">
                    <a:srgbClr val="C0C0C0"/>
                  </a:outerShdw>
                </a:effectLst>
                <a:latin typeface="Times New Roman" panose="02020603050405020304" pitchFamily="18" charset="0"/>
              </a:rPr>
              <a:t>Tập</a:t>
            </a:r>
            <a:r>
              <a:rPr lang="en-US" sz="1400" b="1" i="1" dirty="0">
                <a:effectLst>
                  <a:outerShdw blurRad="38100" dist="38100" dir="2700000" algn="tl">
                    <a:srgbClr val="C0C0C0"/>
                  </a:outerShdw>
                </a:effectLst>
                <a:latin typeface="Times New Roman" panose="02020603050405020304" pitchFamily="18" charset="0"/>
              </a:rPr>
              <a:t> </a:t>
            </a:r>
            <a:r>
              <a:rPr lang="en-US" sz="1400" b="1" i="1" dirty="0" err="1">
                <a:effectLst>
                  <a:outerShdw blurRad="38100" dist="38100" dir="2700000" algn="tl">
                    <a:srgbClr val="C0C0C0"/>
                  </a:outerShdw>
                </a:effectLst>
                <a:latin typeface="Times New Roman" panose="02020603050405020304" pitchFamily="18" charset="0"/>
              </a:rPr>
              <a:t>thơ</a:t>
            </a:r>
            <a:r>
              <a:rPr lang="en-US" sz="1400" b="1" i="1" dirty="0">
                <a:effectLst>
                  <a:outerShdw blurRad="38100" dist="38100" dir="2700000" algn="tl">
                    <a:srgbClr val="C0C0C0"/>
                  </a:outerShdw>
                </a:effectLst>
                <a:latin typeface="Times New Roman" panose="02020603050405020304" pitchFamily="18" charset="0"/>
              </a:rPr>
              <a:t> </a:t>
            </a:r>
            <a:r>
              <a:rPr lang="en-US" sz="1400" b="1" i="1" dirty="0" err="1">
                <a:effectLst>
                  <a:outerShdw blurRad="38100" dist="38100" dir="2700000" algn="tl">
                    <a:srgbClr val="C0C0C0"/>
                  </a:outerShdw>
                </a:effectLst>
                <a:latin typeface="Times New Roman" panose="02020603050405020304" pitchFamily="18" charset="0"/>
              </a:rPr>
              <a:t>Nôm</a:t>
            </a:r>
            <a:r>
              <a:rPr lang="en-US" sz="1400" b="1" i="1" dirty="0">
                <a:effectLst>
                  <a:outerShdw blurRad="38100" dist="38100" dir="2700000" algn="tl">
                    <a:srgbClr val="C0C0C0"/>
                  </a:outerShdw>
                </a:effectLst>
                <a:latin typeface="Times New Roman" panose="02020603050405020304" pitchFamily="18" charset="0"/>
              </a:rPr>
              <a:t>, </a:t>
            </a:r>
            <a:r>
              <a:rPr lang="en-US" sz="1400" b="1" i="1" dirty="0" err="1">
                <a:effectLst>
                  <a:outerShdw blurRad="38100" dist="38100" dir="2700000" algn="tl">
                    <a:srgbClr val="C0C0C0"/>
                  </a:outerShdw>
                </a:effectLst>
                <a:latin typeface="Times New Roman" panose="02020603050405020304" pitchFamily="18" charset="0"/>
              </a:rPr>
              <a:t>gồm</a:t>
            </a:r>
            <a:r>
              <a:rPr lang="en-US" sz="1400" b="1" i="1" dirty="0">
                <a:effectLst>
                  <a:outerShdw blurRad="38100" dist="38100" dir="2700000" algn="tl">
                    <a:srgbClr val="C0C0C0"/>
                  </a:outerShdw>
                </a:effectLst>
                <a:latin typeface="Times New Roman" panose="02020603050405020304" pitchFamily="18" charset="0"/>
              </a:rPr>
              <a:t> 254 </a:t>
            </a:r>
            <a:r>
              <a:rPr lang="en-US" sz="1400" b="1" i="1" dirty="0" err="1">
                <a:effectLst>
                  <a:outerShdw blurRad="38100" dist="38100" dir="2700000" algn="tl">
                    <a:srgbClr val="C0C0C0"/>
                  </a:outerShdw>
                </a:effectLst>
                <a:latin typeface="Times New Roman" panose="02020603050405020304" pitchFamily="18" charset="0"/>
              </a:rPr>
              <a:t>bài</a:t>
            </a:r>
            <a:endParaRPr lang="en-US" sz="1400" b="1" i="1" dirty="0">
              <a:effectLst>
                <a:outerShdw blurRad="38100" dist="38100" dir="2700000" algn="tl">
                  <a:srgbClr val="C0C0C0"/>
                </a:outerShdw>
              </a:effectLst>
              <a:latin typeface="Times New Roman" panose="02020603050405020304" pitchFamily="18" charset="0"/>
            </a:endParaRPr>
          </a:p>
        </p:txBody>
      </p:sp>
      <p:pic>
        <p:nvPicPr>
          <p:cNvPr id="113677"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55976" cy="2564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
            <a:ext cx="5040560" cy="2564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11960" y="2564904"/>
            <a:ext cx="4742656" cy="584775"/>
          </a:xfrm>
          <a:prstGeom prst="rect">
            <a:avLst/>
          </a:prstGeom>
        </p:spPr>
        <p:txBody>
          <a:bodyPr wrap="square">
            <a:spAutoFit/>
          </a:bodyPr>
          <a:lstStyle/>
          <a:p>
            <a:pPr algn="ctr">
              <a:defRPr/>
            </a:pPr>
            <a:r>
              <a:rPr lang="en-US" sz="1600" b="1" i="1">
                <a:effectLst>
                  <a:outerShdw blurRad="38100" dist="38100" dir="2700000" algn="tl">
                    <a:srgbClr val="C0C0C0"/>
                  </a:outerShdw>
                </a:effectLst>
                <a:latin typeface="Times New Roman" panose="02020603050405020304" pitchFamily="18" charset="0"/>
              </a:rPr>
              <a:t>ỨC TRAI THI TẬP (do Dương Bá Cung sưu tầm, biên soạn năm 1480 ) gồm 105 bài thơ bằng chữ Hán</a:t>
            </a:r>
            <a:endParaRPr lang="en-US" sz="1600" b="1" i="1" dirty="0">
              <a:effectLst>
                <a:outerShdw blurRad="38100" dist="38100" dir="2700000" algn="tl">
                  <a:srgbClr val="C0C0C0"/>
                </a:outerShdw>
              </a:effectLst>
              <a:latin typeface="Times New Roman" panose="02020603050405020304" pitchFamily="18" charset="0"/>
            </a:endParaRPr>
          </a:p>
        </p:txBody>
      </p:sp>
      <p:pic>
        <p:nvPicPr>
          <p:cNvPr id="6" name="Picture 14" descr="Scan000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3429000"/>
            <a:ext cx="6228184"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464125"/>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13677"/>
                                        </p:tgtEl>
                                        <p:attrNameLst>
                                          <p:attrName>style.visibility</p:attrName>
                                        </p:attrNameLst>
                                      </p:cBhvr>
                                      <p:to>
                                        <p:strVal val="visible"/>
                                      </p:to>
                                    </p:set>
                                    <p:anim calcmode="lin" valueType="num">
                                      <p:cBhvr>
                                        <p:cTn id="7" dur="1000" fill="hold"/>
                                        <p:tgtEl>
                                          <p:spTgt spid="113677"/>
                                        </p:tgtEl>
                                        <p:attrNameLst>
                                          <p:attrName>ppt_w</p:attrName>
                                        </p:attrNameLst>
                                      </p:cBhvr>
                                      <p:tavLst>
                                        <p:tav tm="0">
                                          <p:val>
                                            <p:fltVal val="0"/>
                                          </p:val>
                                        </p:tav>
                                        <p:tav tm="100000">
                                          <p:val>
                                            <p:strVal val="#ppt_w"/>
                                          </p:val>
                                        </p:tav>
                                      </p:tavLst>
                                    </p:anim>
                                    <p:anim calcmode="lin" valueType="num">
                                      <p:cBhvr>
                                        <p:cTn id="8" dur="1000" fill="hold"/>
                                        <p:tgtEl>
                                          <p:spTgt spid="113677"/>
                                        </p:tgtEl>
                                        <p:attrNameLst>
                                          <p:attrName>ppt_h</p:attrName>
                                        </p:attrNameLst>
                                      </p:cBhvr>
                                      <p:tavLst>
                                        <p:tav tm="0">
                                          <p:val>
                                            <p:fltVal val="0"/>
                                          </p:val>
                                        </p:tav>
                                        <p:tav tm="100000">
                                          <p:val>
                                            <p:strVal val="#ppt_h"/>
                                          </p:val>
                                        </p:tav>
                                      </p:tavLst>
                                    </p:anim>
                                    <p:anim calcmode="lin" valueType="num">
                                      <p:cBhvr>
                                        <p:cTn id="9" dur="1000" fill="hold"/>
                                        <p:tgtEl>
                                          <p:spTgt spid="113677"/>
                                        </p:tgtEl>
                                        <p:attrNameLst>
                                          <p:attrName>style.rotation</p:attrName>
                                        </p:attrNameLst>
                                      </p:cBhvr>
                                      <p:tavLst>
                                        <p:tav tm="0">
                                          <p:val>
                                            <p:fltVal val="90"/>
                                          </p:val>
                                        </p:tav>
                                        <p:tav tm="100000">
                                          <p:val>
                                            <p:fltVal val="0"/>
                                          </p:val>
                                        </p:tav>
                                      </p:tavLst>
                                    </p:anim>
                                    <p:animEffect transition="in" filter="fade">
                                      <p:cBhvr>
                                        <p:cTn id="10" dur="1000"/>
                                        <p:tgtEl>
                                          <p:spTgt spid="113677"/>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113676"/>
                                        </p:tgtEl>
                                        <p:attrNameLst>
                                          <p:attrName>style.visibility</p:attrName>
                                        </p:attrNameLst>
                                      </p:cBhvr>
                                      <p:to>
                                        <p:strVal val="visible"/>
                                      </p:to>
                                    </p:set>
                                    <p:anim calcmode="lin" valueType="num">
                                      <p:cBhvr>
                                        <p:cTn id="13" dur="1000" fill="hold"/>
                                        <p:tgtEl>
                                          <p:spTgt spid="113676"/>
                                        </p:tgtEl>
                                        <p:attrNameLst>
                                          <p:attrName>ppt_w</p:attrName>
                                        </p:attrNameLst>
                                      </p:cBhvr>
                                      <p:tavLst>
                                        <p:tav tm="0">
                                          <p:val>
                                            <p:fltVal val="0"/>
                                          </p:val>
                                        </p:tav>
                                        <p:tav tm="100000">
                                          <p:val>
                                            <p:strVal val="#ppt_w"/>
                                          </p:val>
                                        </p:tav>
                                      </p:tavLst>
                                    </p:anim>
                                    <p:anim calcmode="lin" valueType="num">
                                      <p:cBhvr>
                                        <p:cTn id="14" dur="1000" fill="hold"/>
                                        <p:tgtEl>
                                          <p:spTgt spid="113676"/>
                                        </p:tgtEl>
                                        <p:attrNameLst>
                                          <p:attrName>ppt_h</p:attrName>
                                        </p:attrNameLst>
                                      </p:cBhvr>
                                      <p:tavLst>
                                        <p:tav tm="0">
                                          <p:val>
                                            <p:fltVal val="0"/>
                                          </p:val>
                                        </p:tav>
                                        <p:tav tm="100000">
                                          <p:val>
                                            <p:strVal val="#ppt_h"/>
                                          </p:val>
                                        </p:tav>
                                      </p:tavLst>
                                    </p:anim>
                                    <p:anim calcmode="lin" valueType="num">
                                      <p:cBhvr>
                                        <p:cTn id="15" dur="1000" fill="hold"/>
                                        <p:tgtEl>
                                          <p:spTgt spid="113676"/>
                                        </p:tgtEl>
                                        <p:attrNameLst>
                                          <p:attrName>style.rotation</p:attrName>
                                        </p:attrNameLst>
                                      </p:cBhvr>
                                      <p:tavLst>
                                        <p:tav tm="0">
                                          <p:val>
                                            <p:fltVal val="90"/>
                                          </p:val>
                                        </p:tav>
                                        <p:tav tm="100000">
                                          <p:val>
                                            <p:fltVal val="0"/>
                                          </p:val>
                                        </p:tav>
                                      </p:tavLst>
                                    </p:anim>
                                    <p:animEffect transition="in" filter="fade">
                                      <p:cBhvr>
                                        <p:cTn id="16" dur="1000"/>
                                        <p:tgtEl>
                                          <p:spTgt spid="113676"/>
                                        </p:tgtEl>
                                      </p:cBhvr>
                                    </p:animEffect>
                                  </p:childTnLst>
                                </p:cTn>
                              </p:par>
                            </p:childTnLst>
                          </p:cTn>
                        </p:par>
                        <p:par>
                          <p:cTn id="17" fill="hold">
                            <p:stCondLst>
                              <p:cond delay="2500"/>
                            </p:stCondLst>
                            <p:childTnLst>
                              <p:par>
                                <p:cTn id="18" presetID="21"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4)">
                                      <p:cBhvr>
                                        <p:cTn id="20" dur="2000"/>
                                        <p:tgtEl>
                                          <p:spTgt spid="4"/>
                                        </p:tgtEl>
                                      </p:cBhvr>
                                    </p:animEffect>
                                  </p:childTnLst>
                                </p:cTn>
                              </p:par>
                            </p:childTnLst>
                          </p:cTn>
                        </p:par>
                        <p:par>
                          <p:cTn id="21" fill="hold">
                            <p:stCondLst>
                              <p:cond delay="4500"/>
                            </p:stCondLst>
                            <p:childTnLst>
                              <p:par>
                                <p:cTn id="22" presetID="53"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9" descr="Chan dung Vua Le Thanh To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16632"/>
            <a:ext cx="4644008"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07504" y="469771"/>
            <a:ext cx="4824536" cy="6601807"/>
          </a:xfrm>
          <a:prstGeom prst="rect">
            <a:avLst/>
          </a:prstGeom>
        </p:spPr>
        <p:txBody>
          <a:bodyPr wrap="square">
            <a:spAutoFit/>
          </a:bodyPr>
          <a:lstStyle/>
          <a:p>
            <a:pPr algn="ctr">
              <a:spcBef>
                <a:spcPct val="0"/>
              </a:spcBef>
              <a:buClrTx/>
              <a:buSzTx/>
              <a:buFontTx/>
              <a:buNone/>
              <a:defRPr/>
            </a:pPr>
            <a:r>
              <a:rPr lang="en-US" b="1">
                <a:latin typeface="Times New Roman" panose="02020603050405020304" pitchFamily="18" charset="0"/>
              </a:rPr>
              <a:t>Lê Thánh Tông huý là Tư Thành (1442 - 1497), con thứ tư của Lê Thái Tông . Năm 1460, được lên ngôi vua khi 18 tuổi. Vị vua thứ 5 của triều Lê, người có công đưa nước ta phát triển nhất trong tất cả các triều đại phong kiến trước và sau đó . Là vị vua anh minh, tài trí, thương dân , và cũng là vị vua trị vì lâu nhất trong lịch sử phong kiến Việt Nam ( 38 </a:t>
            </a:r>
            <a:r>
              <a:rPr lang="en-US" b="1">
                <a:latin typeface="Times New Roman" panose="02020603050405020304" pitchFamily="18" charset="0"/>
              </a:rPr>
              <a:t>năm </a:t>
            </a:r>
            <a:r>
              <a:rPr lang="en-US" b="1" smtClean="0">
                <a:latin typeface="Times New Roman" panose="02020603050405020304" pitchFamily="18" charset="0"/>
              </a:rPr>
              <a:t>)</a:t>
            </a:r>
          </a:p>
          <a:p>
            <a:pPr>
              <a:spcBef>
                <a:spcPct val="50000"/>
              </a:spcBef>
              <a:buFontTx/>
              <a:buChar char="-"/>
            </a:pPr>
            <a:r>
              <a:rPr lang="en-US" altLang="en-US">
                <a:latin typeface="Times New Roman" pitchFamily="18" charset="0"/>
                <a:cs typeface="Arial" charset="0"/>
              </a:rPr>
              <a:t>Xây dựng nhà nước phong kiến gồm 6 bộ : Lại, Hộ, Lễ, Binh, Hình, Công.</a:t>
            </a:r>
          </a:p>
          <a:p>
            <a:pPr>
              <a:spcBef>
                <a:spcPct val="50000"/>
              </a:spcBef>
              <a:buFontTx/>
              <a:buChar char="-"/>
            </a:pPr>
            <a:r>
              <a:rPr lang="en-US" altLang="en-US">
                <a:latin typeface="Times New Roman" pitchFamily="18" charset="0"/>
                <a:cs typeface="Arial" charset="0"/>
              </a:rPr>
              <a:t>Chia cả nước thành 13 đạo thừa tuyên để dễ cai quản, xóa bỏ chế độ cha truyền con nối trong quan lại, chú trọng dùng người hiền tài . </a:t>
            </a:r>
            <a:r>
              <a:rPr lang="en-US" altLang="en-US">
                <a:latin typeface="Times New Roman" pitchFamily="18" charset="0"/>
                <a:cs typeface="Arial" charset="0"/>
              </a:rPr>
              <a:t>	</a:t>
            </a:r>
            <a:endParaRPr lang="en-US" altLang="en-US" smtClean="0">
              <a:latin typeface="Times New Roman" pitchFamily="18" charset="0"/>
              <a:cs typeface="Arial" charset="0"/>
            </a:endParaRPr>
          </a:p>
          <a:p>
            <a:pPr>
              <a:spcBef>
                <a:spcPct val="50000"/>
              </a:spcBef>
              <a:buFontTx/>
              <a:buChar char="-"/>
            </a:pPr>
            <a:r>
              <a:rPr lang="en-US" altLang="en-US" smtClean="0">
                <a:latin typeface="Times New Roman" pitchFamily="18" charset="0"/>
                <a:cs typeface="Arial" charset="0"/>
              </a:rPr>
              <a:t>Mở </a:t>
            </a:r>
            <a:r>
              <a:rPr lang="en-US" altLang="en-US">
                <a:latin typeface="Times New Roman" pitchFamily="18" charset="0"/>
                <a:cs typeface="Arial" charset="0"/>
              </a:rPr>
              <a:t>rộng bờ cõi : năm 1470 vua Chiêm Thành quấy phá biên giới phía nam, Vua Lê Thánh Tông đích thân chỉ huy cuộc chinh phạt Chiêm Thành, sáp nhập phía Bắc Chiêm Thành ( từ đèo Hải Vân đến bắc Phú Yên ngày nay ) vào lãnh thổ Đại Việt . Cho vẽ Hồng Đức bản đồ =&gt; Thanh thế Đại Việt vang lừng khắp nơi, khiến nhà Minh phải kiêng nể không dám tấn công . </a:t>
            </a:r>
          </a:p>
          <a:p>
            <a:pPr algn="ctr">
              <a:spcBef>
                <a:spcPct val="0"/>
              </a:spcBef>
              <a:buClrTx/>
              <a:buSzTx/>
              <a:buFontTx/>
              <a:buNone/>
              <a:defRPr/>
            </a:pPr>
            <a:r>
              <a:rPr lang="en-US" b="1" smtClean="0">
                <a:latin typeface="Times New Roman" panose="02020603050405020304" pitchFamily="18" charset="0"/>
              </a:rPr>
              <a:t> </a:t>
            </a:r>
            <a:endParaRPr lang="en-US" b="1" dirty="0">
              <a:latin typeface="Times New Roman" panose="02020603050405020304" pitchFamily="18" charset="0"/>
            </a:endParaRPr>
          </a:p>
        </p:txBody>
      </p:sp>
    </p:spTree>
    <p:extLst>
      <p:ext uri="{BB962C8B-B14F-4D97-AF65-F5344CB8AC3E}">
        <p14:creationId xmlns:p14="http://schemas.microsoft.com/office/powerpoint/2010/main" val="41950537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Text Box 4"/>
          <p:cNvSpPr txBox="1">
            <a:spLocks noChangeArrowheads="1"/>
          </p:cNvSpPr>
          <p:nvPr/>
        </p:nvSpPr>
        <p:spPr bwMode="auto">
          <a:xfrm>
            <a:off x="2590800" y="30163"/>
            <a:ext cx="3733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Trebuchet MS" pitchFamily="34" charset="0"/>
              </a:defRPr>
            </a:lvl1pPr>
            <a:lvl2pPr>
              <a:defRPr sz="1600">
                <a:solidFill>
                  <a:srgbClr val="404040"/>
                </a:solidFill>
                <a:latin typeface="Trebuchet MS" pitchFamily="34" charset="0"/>
              </a:defRPr>
            </a:lvl2pPr>
            <a:lvl3pPr>
              <a:defRPr sz="1400">
                <a:solidFill>
                  <a:srgbClr val="404040"/>
                </a:solidFill>
                <a:latin typeface="Trebuchet MS" pitchFamily="34" charset="0"/>
              </a:defRPr>
            </a:lvl3pPr>
            <a:lvl4pPr>
              <a:defRPr sz="1200">
                <a:solidFill>
                  <a:srgbClr val="404040"/>
                </a:solidFill>
                <a:latin typeface="Trebuchet MS" pitchFamily="34" charset="0"/>
              </a:defRPr>
            </a:lvl4pPr>
            <a:lvl5pPr>
              <a:defRPr sz="1200">
                <a:solidFill>
                  <a:srgbClr val="404040"/>
                </a:solidFill>
                <a:latin typeface="Trebuchet MS" pitchFamily="34" charset="0"/>
              </a:defRPr>
            </a:lvl5pPr>
            <a:lvl6pPr eaLnBrk="0" fontAlgn="base" hangingPunct="0">
              <a:spcAft>
                <a:spcPct val="0"/>
              </a:spcAft>
              <a:buFont typeface="Wingdings 3" pitchFamily="18" charset="2"/>
              <a:defRPr sz="1200">
                <a:solidFill>
                  <a:srgbClr val="404040"/>
                </a:solidFill>
                <a:latin typeface="Trebuchet MS" pitchFamily="34" charset="0"/>
              </a:defRPr>
            </a:lvl6pPr>
            <a:lvl7pPr eaLnBrk="0" fontAlgn="base" hangingPunct="0">
              <a:spcAft>
                <a:spcPct val="0"/>
              </a:spcAft>
              <a:buFont typeface="Wingdings 3" pitchFamily="18" charset="2"/>
              <a:defRPr sz="1200">
                <a:solidFill>
                  <a:srgbClr val="404040"/>
                </a:solidFill>
                <a:latin typeface="Trebuchet MS" pitchFamily="34" charset="0"/>
              </a:defRPr>
            </a:lvl7pPr>
            <a:lvl8pPr eaLnBrk="0" fontAlgn="base" hangingPunct="0">
              <a:spcAft>
                <a:spcPct val="0"/>
              </a:spcAft>
              <a:buFont typeface="Wingdings 3" pitchFamily="18" charset="2"/>
              <a:defRPr sz="1200">
                <a:solidFill>
                  <a:srgbClr val="404040"/>
                </a:solidFill>
                <a:latin typeface="Trebuchet MS" pitchFamily="34" charset="0"/>
              </a:defRPr>
            </a:lvl8pPr>
            <a:lvl9pPr eaLnBrk="0" fontAlgn="base" hangingPunct="0">
              <a:spcAft>
                <a:spcPct val="0"/>
              </a:spcAft>
              <a:buFont typeface="Wingdings 3" pitchFamily="18" charset="2"/>
              <a:defRPr sz="1200">
                <a:solidFill>
                  <a:srgbClr val="404040"/>
                </a:solidFill>
                <a:latin typeface="Trebuchet MS" pitchFamily="34" charset="0"/>
              </a:defRPr>
            </a:lvl9pPr>
          </a:lstStyle>
          <a:p>
            <a:pPr algn="ctr">
              <a:spcBef>
                <a:spcPct val="50000"/>
              </a:spcBef>
            </a:pPr>
            <a:r>
              <a:rPr lang="en-US" altLang="en-US" sz="3200" b="1" u="sng">
                <a:solidFill>
                  <a:schemeClr val="accent2"/>
                </a:solidFill>
                <a:latin typeface="Times New Roman" pitchFamily="18" charset="0"/>
                <a:cs typeface="Arial" charset="0"/>
              </a:rPr>
              <a:t>Về chính trị :</a:t>
            </a:r>
            <a:r>
              <a:rPr lang="en-US" altLang="en-US" sz="3200" b="1">
                <a:solidFill>
                  <a:schemeClr val="accent2"/>
                </a:solidFill>
                <a:latin typeface="Times New Roman" pitchFamily="18" charset="0"/>
                <a:cs typeface="Arial" charset="0"/>
              </a:rPr>
              <a:t> </a:t>
            </a:r>
          </a:p>
        </p:txBody>
      </p:sp>
      <p:sp>
        <p:nvSpPr>
          <p:cNvPr id="84997" name="Text Box 5"/>
          <p:cNvSpPr txBox="1">
            <a:spLocks noChangeArrowheads="1"/>
          </p:cNvSpPr>
          <p:nvPr/>
        </p:nvSpPr>
        <p:spPr bwMode="auto">
          <a:xfrm>
            <a:off x="0" y="609600"/>
            <a:ext cx="91440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rgbClr val="404040"/>
                </a:solidFill>
                <a:latin typeface="Trebuchet MS" pitchFamily="34" charset="0"/>
              </a:defRPr>
            </a:lvl1pPr>
            <a:lvl2pPr>
              <a:defRPr sz="1600">
                <a:solidFill>
                  <a:srgbClr val="404040"/>
                </a:solidFill>
                <a:latin typeface="Trebuchet MS" pitchFamily="34" charset="0"/>
              </a:defRPr>
            </a:lvl2pPr>
            <a:lvl3pPr>
              <a:defRPr sz="1400">
                <a:solidFill>
                  <a:srgbClr val="404040"/>
                </a:solidFill>
                <a:latin typeface="Trebuchet MS" pitchFamily="34" charset="0"/>
              </a:defRPr>
            </a:lvl3pPr>
            <a:lvl4pPr>
              <a:defRPr sz="1200">
                <a:solidFill>
                  <a:srgbClr val="404040"/>
                </a:solidFill>
                <a:latin typeface="Trebuchet MS" pitchFamily="34" charset="0"/>
              </a:defRPr>
            </a:lvl4pPr>
            <a:lvl5pPr>
              <a:defRPr sz="1200">
                <a:solidFill>
                  <a:srgbClr val="404040"/>
                </a:solidFill>
                <a:latin typeface="Trebuchet MS" pitchFamily="34" charset="0"/>
              </a:defRPr>
            </a:lvl5pPr>
            <a:lvl6pPr eaLnBrk="0" fontAlgn="base" hangingPunct="0">
              <a:spcAft>
                <a:spcPct val="0"/>
              </a:spcAft>
              <a:buFont typeface="Wingdings 3" pitchFamily="18" charset="2"/>
              <a:defRPr sz="1200">
                <a:solidFill>
                  <a:srgbClr val="404040"/>
                </a:solidFill>
                <a:latin typeface="Trebuchet MS" pitchFamily="34" charset="0"/>
              </a:defRPr>
            </a:lvl6pPr>
            <a:lvl7pPr eaLnBrk="0" fontAlgn="base" hangingPunct="0">
              <a:spcAft>
                <a:spcPct val="0"/>
              </a:spcAft>
              <a:buFont typeface="Wingdings 3" pitchFamily="18" charset="2"/>
              <a:defRPr sz="1200">
                <a:solidFill>
                  <a:srgbClr val="404040"/>
                </a:solidFill>
                <a:latin typeface="Trebuchet MS" pitchFamily="34" charset="0"/>
              </a:defRPr>
            </a:lvl7pPr>
            <a:lvl8pPr eaLnBrk="0" fontAlgn="base" hangingPunct="0">
              <a:spcAft>
                <a:spcPct val="0"/>
              </a:spcAft>
              <a:buFont typeface="Wingdings 3" pitchFamily="18" charset="2"/>
              <a:defRPr sz="1200">
                <a:solidFill>
                  <a:srgbClr val="404040"/>
                </a:solidFill>
                <a:latin typeface="Trebuchet MS" pitchFamily="34" charset="0"/>
              </a:defRPr>
            </a:lvl8pPr>
            <a:lvl9pPr eaLnBrk="0" fontAlgn="base" hangingPunct="0">
              <a:spcAft>
                <a:spcPct val="0"/>
              </a:spcAft>
              <a:buFont typeface="Wingdings 3" pitchFamily="18" charset="2"/>
              <a:defRPr sz="1200">
                <a:solidFill>
                  <a:srgbClr val="404040"/>
                </a:solidFill>
                <a:latin typeface="Trebuchet MS" pitchFamily="34" charset="0"/>
              </a:defRPr>
            </a:lvl9pPr>
          </a:lstStyle>
          <a:p>
            <a:pPr>
              <a:spcBef>
                <a:spcPct val="50000"/>
              </a:spcBef>
              <a:buFontTx/>
              <a:buChar char="-"/>
            </a:pPr>
            <a:r>
              <a:rPr lang="en-US" altLang="en-US" sz="2800">
                <a:solidFill>
                  <a:schemeClr val="tx1"/>
                </a:solidFill>
                <a:latin typeface="Times New Roman" pitchFamily="18" charset="0"/>
                <a:cs typeface="Arial" charset="0"/>
              </a:rPr>
              <a:t>Xây dựng nhà nước phong kiến gồm 6 bộ : Lại, Hộ, Lễ, Binh, Hình, Công.</a:t>
            </a:r>
          </a:p>
          <a:p>
            <a:pPr>
              <a:spcBef>
                <a:spcPct val="50000"/>
              </a:spcBef>
              <a:buFontTx/>
              <a:buChar char="-"/>
            </a:pPr>
            <a:r>
              <a:rPr lang="en-US" altLang="en-US" sz="2800">
                <a:solidFill>
                  <a:schemeClr val="tx1"/>
                </a:solidFill>
                <a:latin typeface="Times New Roman" pitchFamily="18" charset="0"/>
                <a:cs typeface="Arial" charset="0"/>
              </a:rPr>
              <a:t>Chia cả nước thành 13 đạo thừa tuyên để dễ cai quản, xóa bỏ chế độ cha truyền con nối trong quan lại, chú trọng dùng người hiền tài . 					 </a:t>
            </a:r>
          </a:p>
          <a:p>
            <a:pPr>
              <a:spcBef>
                <a:spcPct val="50000"/>
              </a:spcBef>
              <a:buFontTx/>
              <a:buChar char="-"/>
            </a:pPr>
            <a:r>
              <a:rPr lang="en-US" altLang="en-US" sz="2800">
                <a:solidFill>
                  <a:schemeClr val="tx1"/>
                </a:solidFill>
                <a:latin typeface="Times New Roman" pitchFamily="18" charset="0"/>
                <a:cs typeface="Arial" charset="0"/>
              </a:rPr>
              <a:t>Mở rộng bờ cõi : năm 1470 vua Chiêm Thành quấy phá biên giới phía nam, Vua Lê Thánh Tông đích thân chỉ huy cuộc chinh phạt Chiêm Thành, sáp nhập phía Bắc Chiêm Thành ( từ đèo Hải Vân đến bắc Phú Yên ngày nay ) vào lãnh thổ Đại Việt . Cho vẽ Hồng Đức bản đồ =&gt; Thanh thế Đại Việt vang lừng khắp nơi, khiến nhà Minh phải kiêng nể không dám tấn công . </a:t>
            </a:r>
          </a:p>
        </p:txBody>
      </p:sp>
    </p:spTree>
    <p:extLst>
      <p:ext uri="{BB962C8B-B14F-4D97-AF65-F5344CB8AC3E}">
        <p14:creationId xmlns:p14="http://schemas.microsoft.com/office/powerpoint/2010/main" val="3828910801"/>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84996"/>
                                        </p:tgtEl>
                                        <p:attrNameLst>
                                          <p:attrName>style.visibility</p:attrName>
                                        </p:attrNameLst>
                                      </p:cBhvr>
                                      <p:to>
                                        <p:strVal val="visible"/>
                                      </p:to>
                                    </p:set>
                                    <p:anim calcmode="lin" valueType="num">
                                      <p:cBhvr>
                                        <p:cTn id="7" dur="500" decel="50000" fill="hold">
                                          <p:stCondLst>
                                            <p:cond delay="0"/>
                                          </p:stCondLst>
                                        </p:cTn>
                                        <p:tgtEl>
                                          <p:spTgt spid="8499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499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4996"/>
                                        </p:tgtEl>
                                        <p:attrNameLst>
                                          <p:attrName>ppt_w</p:attrName>
                                        </p:attrNameLst>
                                      </p:cBhvr>
                                      <p:tavLst>
                                        <p:tav tm="0">
                                          <p:val>
                                            <p:strVal val="#ppt_w*.05"/>
                                          </p:val>
                                        </p:tav>
                                        <p:tav tm="100000">
                                          <p:val>
                                            <p:strVal val="#ppt_w"/>
                                          </p:val>
                                        </p:tav>
                                      </p:tavLst>
                                    </p:anim>
                                    <p:anim calcmode="lin" valueType="num">
                                      <p:cBhvr>
                                        <p:cTn id="10" dur="1000" fill="hold"/>
                                        <p:tgtEl>
                                          <p:spTgt spid="8499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499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499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499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499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84997"/>
                                        </p:tgtEl>
                                        <p:attrNameLst>
                                          <p:attrName>style.visibility</p:attrName>
                                        </p:attrNameLst>
                                      </p:cBhvr>
                                      <p:to>
                                        <p:strVal val="visible"/>
                                      </p:to>
                                    </p:set>
                                    <p:anim calcmode="lin" valueType="num">
                                      <p:cBhvr>
                                        <p:cTn id="19" dur="1000" fill="hold"/>
                                        <p:tgtEl>
                                          <p:spTgt spid="84997"/>
                                        </p:tgtEl>
                                        <p:attrNameLst>
                                          <p:attrName>ppt_w</p:attrName>
                                        </p:attrNameLst>
                                      </p:cBhvr>
                                      <p:tavLst>
                                        <p:tav tm="0">
                                          <p:val>
                                            <p:strVal val="#ppt_w+.3"/>
                                          </p:val>
                                        </p:tav>
                                        <p:tav tm="100000">
                                          <p:val>
                                            <p:strVal val="#ppt_w"/>
                                          </p:val>
                                        </p:tav>
                                      </p:tavLst>
                                    </p:anim>
                                    <p:anim calcmode="lin" valueType="num">
                                      <p:cBhvr>
                                        <p:cTn id="20" dur="1000" fill="hold"/>
                                        <p:tgtEl>
                                          <p:spTgt spid="84997"/>
                                        </p:tgtEl>
                                        <p:attrNameLst>
                                          <p:attrName>ppt_h</p:attrName>
                                        </p:attrNameLst>
                                      </p:cBhvr>
                                      <p:tavLst>
                                        <p:tav tm="0">
                                          <p:val>
                                            <p:strVal val="#ppt_h"/>
                                          </p:val>
                                        </p:tav>
                                        <p:tav tm="100000">
                                          <p:val>
                                            <p:strVal val="#ppt_h"/>
                                          </p:val>
                                        </p:tav>
                                      </p:tavLst>
                                    </p:anim>
                                    <p:animEffect transition="in" filter="fade">
                                      <p:cBhvr>
                                        <p:cTn id="21" dur="1000"/>
                                        <p:tgtEl>
                                          <p:spTgt spid="84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p:bldP spid="8499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49855" y="814442"/>
            <a:ext cx="235456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Times New Roman" pitchFamily="18" charset="0"/>
                <a:cs typeface="Times New Roman" pitchFamily="18" charset="0"/>
              </a:rPr>
              <a:t>HOÀNG ĐẾ</a:t>
            </a:r>
            <a:endParaRPr lang="en-US" b="1">
              <a:solidFill>
                <a:schemeClr val="tx1"/>
              </a:solidFill>
              <a:latin typeface="Times New Roman" pitchFamily="18" charset="0"/>
              <a:cs typeface="Times New Roman" pitchFamily="18" charset="0"/>
            </a:endParaRPr>
          </a:p>
        </p:txBody>
      </p:sp>
      <p:sp>
        <p:nvSpPr>
          <p:cNvPr id="4" name="Rounded Rectangle 3"/>
          <p:cNvSpPr/>
          <p:nvPr/>
        </p:nvSpPr>
        <p:spPr>
          <a:xfrm>
            <a:off x="2915815" y="1669798"/>
            <a:ext cx="2807065" cy="4572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Times New Roman" pitchFamily="18" charset="0"/>
                <a:cs typeface="Times New Roman" pitchFamily="18" charset="0"/>
              </a:rPr>
              <a:t>Các cơ quan trung ương</a:t>
            </a:r>
            <a:endParaRPr lang="en-US" b="1">
              <a:solidFill>
                <a:schemeClr val="tx1"/>
              </a:solidFill>
              <a:latin typeface="Times New Roman" pitchFamily="18" charset="0"/>
              <a:cs typeface="Times New Roman" pitchFamily="18" charset="0"/>
            </a:endParaRPr>
          </a:p>
        </p:txBody>
      </p:sp>
      <p:sp>
        <p:nvSpPr>
          <p:cNvPr id="5" name="Rounded Rectangle 4"/>
          <p:cNvSpPr/>
          <p:nvPr/>
        </p:nvSpPr>
        <p:spPr>
          <a:xfrm>
            <a:off x="2915814" y="2636912"/>
            <a:ext cx="2773885" cy="68580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Times New Roman" pitchFamily="18" charset="0"/>
                <a:cs typeface="Times New Roman" pitchFamily="18" charset="0"/>
              </a:rPr>
              <a:t>Đạo/ Thừa tuyên</a:t>
            </a:r>
          </a:p>
          <a:p>
            <a:pPr algn="ctr"/>
            <a:r>
              <a:rPr lang="en-US" b="1" smtClean="0">
                <a:solidFill>
                  <a:schemeClr val="tx1"/>
                </a:solidFill>
                <a:latin typeface="Times New Roman" pitchFamily="18" charset="0"/>
                <a:cs typeface="Times New Roman" pitchFamily="18" charset="0"/>
              </a:rPr>
              <a:t>( Đô ti, Thừa ti, Hiến ti)</a:t>
            </a:r>
            <a:endParaRPr lang="en-US" b="1">
              <a:solidFill>
                <a:schemeClr val="tx1"/>
              </a:solidFill>
              <a:latin typeface="Times New Roman" pitchFamily="18" charset="0"/>
              <a:cs typeface="Times New Roman" pitchFamily="18" charset="0"/>
            </a:endParaRPr>
          </a:p>
        </p:txBody>
      </p:sp>
      <p:sp>
        <p:nvSpPr>
          <p:cNvPr id="6" name="Rounded Rectangle 5"/>
          <p:cNvSpPr/>
          <p:nvPr/>
        </p:nvSpPr>
        <p:spPr>
          <a:xfrm>
            <a:off x="3081472" y="3642644"/>
            <a:ext cx="2354560" cy="4572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b="1" smtClean="0">
                <a:solidFill>
                  <a:schemeClr val="tx1"/>
                </a:solidFill>
                <a:latin typeface="Times New Roman" pitchFamily="18" charset="0"/>
                <a:cs typeface="Times New Roman" pitchFamily="18" charset="0"/>
              </a:rPr>
              <a:t>Phủ</a:t>
            </a:r>
            <a:endParaRPr lang="en-US" b="1">
              <a:solidFill>
                <a:schemeClr val="tx1"/>
              </a:solidFill>
              <a:latin typeface="Times New Roman" pitchFamily="18" charset="0"/>
              <a:cs typeface="Times New Roman" pitchFamily="18" charset="0"/>
            </a:endParaRPr>
          </a:p>
        </p:txBody>
      </p:sp>
      <p:sp>
        <p:nvSpPr>
          <p:cNvPr id="7" name="Rounded Rectangle 6"/>
          <p:cNvSpPr/>
          <p:nvPr/>
        </p:nvSpPr>
        <p:spPr>
          <a:xfrm>
            <a:off x="3081472" y="4268688"/>
            <a:ext cx="2354560" cy="4572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b="1" smtClean="0">
                <a:solidFill>
                  <a:schemeClr val="tx1"/>
                </a:solidFill>
                <a:latin typeface="Times New Roman" pitchFamily="18" charset="0"/>
                <a:cs typeface="Times New Roman" pitchFamily="18" charset="0"/>
              </a:rPr>
              <a:t>Huyện/ châu</a:t>
            </a:r>
            <a:endParaRPr lang="en-US" b="1">
              <a:solidFill>
                <a:schemeClr val="tx1"/>
              </a:solidFill>
              <a:latin typeface="Times New Roman" pitchFamily="18" charset="0"/>
              <a:cs typeface="Times New Roman" pitchFamily="18" charset="0"/>
            </a:endParaRPr>
          </a:p>
        </p:txBody>
      </p:sp>
      <p:sp>
        <p:nvSpPr>
          <p:cNvPr id="8" name="Rounded Rectangle 7"/>
          <p:cNvSpPr/>
          <p:nvPr/>
        </p:nvSpPr>
        <p:spPr>
          <a:xfrm>
            <a:off x="3071422" y="5013176"/>
            <a:ext cx="2354560" cy="4572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b="1" smtClean="0">
                <a:solidFill>
                  <a:schemeClr val="tx1"/>
                </a:solidFill>
                <a:latin typeface="Times New Roman" pitchFamily="18" charset="0"/>
                <a:cs typeface="Times New Roman" pitchFamily="18" charset="0"/>
              </a:rPr>
              <a:t>Xã/ sách/ động</a:t>
            </a:r>
            <a:endParaRPr lang="en-US" b="1">
              <a:solidFill>
                <a:schemeClr val="tx1"/>
              </a:solidFill>
              <a:latin typeface="Times New Roman" pitchFamily="18" charset="0"/>
              <a:cs typeface="Times New Roman" pitchFamily="18" charset="0"/>
            </a:endParaRPr>
          </a:p>
        </p:txBody>
      </p:sp>
      <p:sp>
        <p:nvSpPr>
          <p:cNvPr id="9" name="AutoShape 7"/>
          <p:cNvSpPr>
            <a:spLocks/>
          </p:cNvSpPr>
          <p:nvPr/>
        </p:nvSpPr>
        <p:spPr bwMode="auto">
          <a:xfrm rot="10800000">
            <a:off x="6023309" y="814442"/>
            <a:ext cx="304800" cy="1312556"/>
          </a:xfrm>
          <a:prstGeom prst="leftBrace">
            <a:avLst>
              <a:gd name="adj1" fmla="val 66667"/>
              <a:gd name="adj2" fmla="val 51231"/>
            </a:avLst>
          </a:prstGeom>
          <a:ln>
            <a:headEnd/>
            <a:tailEnd/>
          </a:ln>
        </p:spPr>
        <p:style>
          <a:lnRef idx="3">
            <a:schemeClr val="accent6"/>
          </a:lnRef>
          <a:fillRef idx="0">
            <a:schemeClr val="accent6"/>
          </a:fillRef>
          <a:effectRef idx="2">
            <a:schemeClr val="accent6"/>
          </a:effectRef>
          <a:fontRef idx="minor">
            <a:schemeClr val="tx1"/>
          </a:fontRef>
        </p:style>
        <p:txBody>
          <a:bodyPr rot="10800000" wrap="none" anchor="ctr"/>
          <a:lstStyle/>
          <a:p>
            <a:pPr algn="ctr" eaLnBrk="0" hangingPunct="0"/>
            <a:endParaRPr lang="en-US" sz="100">
              <a:solidFill>
                <a:schemeClr val="tx2"/>
              </a:solidFill>
              <a:latin typeface="Verdana" pitchFamily="34" charset="0"/>
            </a:endParaRPr>
          </a:p>
        </p:txBody>
      </p:sp>
      <p:sp>
        <p:nvSpPr>
          <p:cNvPr id="10" name="AutoShape 7"/>
          <p:cNvSpPr>
            <a:spLocks/>
          </p:cNvSpPr>
          <p:nvPr/>
        </p:nvSpPr>
        <p:spPr bwMode="auto">
          <a:xfrm rot="10800000">
            <a:off x="5868143" y="2636912"/>
            <a:ext cx="539259" cy="2833464"/>
          </a:xfrm>
          <a:prstGeom prst="leftBrace">
            <a:avLst>
              <a:gd name="adj1" fmla="val 66667"/>
              <a:gd name="adj2" fmla="val 51231"/>
            </a:avLst>
          </a:prstGeom>
          <a:ln>
            <a:headEnd/>
            <a:tailEnd/>
          </a:ln>
        </p:spPr>
        <p:style>
          <a:lnRef idx="3">
            <a:schemeClr val="accent6"/>
          </a:lnRef>
          <a:fillRef idx="0">
            <a:schemeClr val="accent6"/>
          </a:fillRef>
          <a:effectRef idx="2">
            <a:schemeClr val="accent6"/>
          </a:effectRef>
          <a:fontRef idx="minor">
            <a:schemeClr val="tx1"/>
          </a:fontRef>
        </p:style>
        <p:txBody>
          <a:bodyPr rot="10800000" wrap="none" anchor="ctr"/>
          <a:lstStyle/>
          <a:p>
            <a:pPr algn="ctr" eaLnBrk="0" hangingPunct="0"/>
            <a:endParaRPr lang="en-US" sz="100">
              <a:solidFill>
                <a:schemeClr val="tx2"/>
              </a:solidFill>
              <a:latin typeface="Verdana" pitchFamily="34" charset="0"/>
            </a:endParaRPr>
          </a:p>
        </p:txBody>
      </p:sp>
      <p:sp>
        <p:nvSpPr>
          <p:cNvPr id="11" name="Rounded Rectangle 10"/>
          <p:cNvSpPr/>
          <p:nvPr/>
        </p:nvSpPr>
        <p:spPr>
          <a:xfrm>
            <a:off x="6472030" y="1271642"/>
            <a:ext cx="1484345"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Times New Roman" pitchFamily="18" charset="0"/>
                <a:cs typeface="Times New Roman" pitchFamily="18" charset="0"/>
              </a:rPr>
              <a:t>Trung ương</a:t>
            </a:r>
            <a:endParaRPr lang="en-US" b="1">
              <a:solidFill>
                <a:schemeClr val="tx1"/>
              </a:solidFill>
              <a:latin typeface="Times New Roman" pitchFamily="18" charset="0"/>
              <a:cs typeface="Times New Roman" pitchFamily="18" charset="0"/>
            </a:endParaRPr>
          </a:p>
        </p:txBody>
      </p:sp>
      <p:sp>
        <p:nvSpPr>
          <p:cNvPr id="12" name="Rounded Rectangle 11"/>
          <p:cNvSpPr/>
          <p:nvPr/>
        </p:nvSpPr>
        <p:spPr>
          <a:xfrm>
            <a:off x="6660232" y="3787015"/>
            <a:ext cx="1628361" cy="4572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b="1" smtClean="0">
                <a:solidFill>
                  <a:schemeClr val="tx1"/>
                </a:solidFill>
                <a:latin typeface="Times New Roman" pitchFamily="18" charset="0"/>
                <a:cs typeface="Times New Roman" pitchFamily="18" charset="0"/>
              </a:rPr>
              <a:t>Địa phương</a:t>
            </a:r>
            <a:endParaRPr lang="en-US" b="1">
              <a:solidFill>
                <a:schemeClr val="tx1"/>
              </a:solidFill>
              <a:latin typeface="Times New Roman" pitchFamily="18" charset="0"/>
              <a:cs typeface="Times New Roman" pitchFamily="18" charset="0"/>
            </a:endParaRPr>
          </a:p>
        </p:txBody>
      </p:sp>
      <p:sp>
        <p:nvSpPr>
          <p:cNvPr id="3" name="TextBox 2"/>
          <p:cNvSpPr txBox="1"/>
          <p:nvPr/>
        </p:nvSpPr>
        <p:spPr>
          <a:xfrm>
            <a:off x="2365546" y="5845037"/>
            <a:ext cx="4125809" cy="369332"/>
          </a:xfrm>
          <a:prstGeom prst="rect">
            <a:avLst/>
          </a:prstGeom>
          <a:noFill/>
        </p:spPr>
        <p:txBody>
          <a:bodyPr wrap="none" rtlCol="0">
            <a:spAutoFit/>
          </a:bodyPr>
          <a:lstStyle/>
          <a:p>
            <a:r>
              <a:rPr lang="en-US" smtClean="0"/>
              <a:t>Hình 2. Sơ đồ tổ chức nhà nước thời Lê sơ</a:t>
            </a:r>
            <a:endParaRPr lang="en-US"/>
          </a:p>
        </p:txBody>
      </p:sp>
    </p:spTree>
    <p:extLst>
      <p:ext uri="{BB962C8B-B14F-4D97-AF65-F5344CB8AC3E}">
        <p14:creationId xmlns:p14="http://schemas.microsoft.com/office/powerpoint/2010/main" val="18282657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Text Box 4"/>
          <p:cNvSpPr txBox="1">
            <a:spLocks noChangeArrowheads="1"/>
          </p:cNvSpPr>
          <p:nvPr/>
        </p:nvSpPr>
        <p:spPr bwMode="auto">
          <a:xfrm>
            <a:off x="1828800" y="228600"/>
            <a:ext cx="5638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Trebuchet MS" pitchFamily="34" charset="0"/>
              </a:defRPr>
            </a:lvl1pPr>
            <a:lvl2pPr>
              <a:defRPr sz="1600">
                <a:solidFill>
                  <a:srgbClr val="404040"/>
                </a:solidFill>
                <a:latin typeface="Trebuchet MS" pitchFamily="34" charset="0"/>
              </a:defRPr>
            </a:lvl2pPr>
            <a:lvl3pPr>
              <a:defRPr sz="1400">
                <a:solidFill>
                  <a:srgbClr val="404040"/>
                </a:solidFill>
                <a:latin typeface="Trebuchet MS" pitchFamily="34" charset="0"/>
              </a:defRPr>
            </a:lvl3pPr>
            <a:lvl4pPr>
              <a:defRPr sz="1200">
                <a:solidFill>
                  <a:srgbClr val="404040"/>
                </a:solidFill>
                <a:latin typeface="Trebuchet MS" pitchFamily="34" charset="0"/>
              </a:defRPr>
            </a:lvl4pPr>
            <a:lvl5pPr>
              <a:defRPr sz="1200">
                <a:solidFill>
                  <a:srgbClr val="404040"/>
                </a:solidFill>
                <a:latin typeface="Trebuchet MS" pitchFamily="34" charset="0"/>
              </a:defRPr>
            </a:lvl5pPr>
            <a:lvl6pPr eaLnBrk="0" fontAlgn="base" hangingPunct="0">
              <a:spcAft>
                <a:spcPct val="0"/>
              </a:spcAft>
              <a:buFont typeface="Wingdings 3" pitchFamily="18" charset="2"/>
              <a:defRPr sz="1200">
                <a:solidFill>
                  <a:srgbClr val="404040"/>
                </a:solidFill>
                <a:latin typeface="Trebuchet MS" pitchFamily="34" charset="0"/>
              </a:defRPr>
            </a:lvl6pPr>
            <a:lvl7pPr eaLnBrk="0" fontAlgn="base" hangingPunct="0">
              <a:spcAft>
                <a:spcPct val="0"/>
              </a:spcAft>
              <a:buFont typeface="Wingdings 3" pitchFamily="18" charset="2"/>
              <a:defRPr sz="1200">
                <a:solidFill>
                  <a:srgbClr val="404040"/>
                </a:solidFill>
                <a:latin typeface="Trebuchet MS" pitchFamily="34" charset="0"/>
              </a:defRPr>
            </a:lvl7pPr>
            <a:lvl8pPr eaLnBrk="0" fontAlgn="base" hangingPunct="0">
              <a:spcAft>
                <a:spcPct val="0"/>
              </a:spcAft>
              <a:buFont typeface="Wingdings 3" pitchFamily="18" charset="2"/>
              <a:defRPr sz="1200">
                <a:solidFill>
                  <a:srgbClr val="404040"/>
                </a:solidFill>
                <a:latin typeface="Trebuchet MS" pitchFamily="34" charset="0"/>
              </a:defRPr>
            </a:lvl8pPr>
            <a:lvl9pPr eaLnBrk="0" fontAlgn="base" hangingPunct="0">
              <a:spcAft>
                <a:spcPct val="0"/>
              </a:spcAft>
              <a:buFont typeface="Wingdings 3" pitchFamily="18" charset="2"/>
              <a:defRPr sz="1200">
                <a:solidFill>
                  <a:srgbClr val="404040"/>
                </a:solidFill>
                <a:latin typeface="Trebuchet MS" pitchFamily="34" charset="0"/>
              </a:defRPr>
            </a:lvl9pPr>
          </a:lstStyle>
          <a:p>
            <a:pPr algn="ctr">
              <a:spcBef>
                <a:spcPct val="50000"/>
              </a:spcBef>
            </a:pPr>
            <a:r>
              <a:rPr lang="en-US" altLang="en-US" sz="3200" b="1" u="sng">
                <a:solidFill>
                  <a:schemeClr val="accent2"/>
                </a:solidFill>
                <a:latin typeface="Times New Roman" pitchFamily="18" charset="0"/>
                <a:cs typeface="Arial" charset="0"/>
              </a:rPr>
              <a:t>Về kinh tế :</a:t>
            </a:r>
            <a:r>
              <a:rPr lang="en-US" altLang="en-US" sz="3200" b="1">
                <a:solidFill>
                  <a:schemeClr val="accent2"/>
                </a:solidFill>
                <a:latin typeface="Times New Roman" pitchFamily="18" charset="0"/>
                <a:cs typeface="Arial" charset="0"/>
              </a:rPr>
              <a:t> </a:t>
            </a:r>
          </a:p>
        </p:txBody>
      </p:sp>
      <p:sp>
        <p:nvSpPr>
          <p:cNvPr id="73733" name="Text Box 5"/>
          <p:cNvSpPr txBox="1">
            <a:spLocks noChangeArrowheads="1"/>
          </p:cNvSpPr>
          <p:nvPr/>
        </p:nvSpPr>
        <p:spPr bwMode="auto">
          <a:xfrm>
            <a:off x="0" y="825500"/>
            <a:ext cx="9144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Trebuchet MS" pitchFamily="34" charset="0"/>
              </a:defRPr>
            </a:lvl1pPr>
            <a:lvl2pPr>
              <a:defRPr sz="1600">
                <a:solidFill>
                  <a:srgbClr val="404040"/>
                </a:solidFill>
                <a:latin typeface="Trebuchet MS" pitchFamily="34" charset="0"/>
              </a:defRPr>
            </a:lvl2pPr>
            <a:lvl3pPr>
              <a:defRPr sz="1400">
                <a:solidFill>
                  <a:srgbClr val="404040"/>
                </a:solidFill>
                <a:latin typeface="Trebuchet MS" pitchFamily="34" charset="0"/>
              </a:defRPr>
            </a:lvl3pPr>
            <a:lvl4pPr>
              <a:defRPr sz="1200">
                <a:solidFill>
                  <a:srgbClr val="404040"/>
                </a:solidFill>
                <a:latin typeface="Trebuchet MS" pitchFamily="34" charset="0"/>
              </a:defRPr>
            </a:lvl4pPr>
            <a:lvl5pPr>
              <a:defRPr sz="1200">
                <a:solidFill>
                  <a:srgbClr val="404040"/>
                </a:solidFill>
                <a:latin typeface="Trebuchet MS" pitchFamily="34" charset="0"/>
              </a:defRPr>
            </a:lvl5pPr>
            <a:lvl6pPr eaLnBrk="0" fontAlgn="base" hangingPunct="0">
              <a:spcAft>
                <a:spcPct val="0"/>
              </a:spcAft>
              <a:buFont typeface="Wingdings 3" pitchFamily="18" charset="2"/>
              <a:defRPr sz="1200">
                <a:solidFill>
                  <a:srgbClr val="404040"/>
                </a:solidFill>
                <a:latin typeface="Trebuchet MS" pitchFamily="34" charset="0"/>
              </a:defRPr>
            </a:lvl6pPr>
            <a:lvl7pPr eaLnBrk="0" fontAlgn="base" hangingPunct="0">
              <a:spcAft>
                <a:spcPct val="0"/>
              </a:spcAft>
              <a:buFont typeface="Wingdings 3" pitchFamily="18" charset="2"/>
              <a:defRPr sz="1200">
                <a:solidFill>
                  <a:srgbClr val="404040"/>
                </a:solidFill>
                <a:latin typeface="Trebuchet MS" pitchFamily="34" charset="0"/>
              </a:defRPr>
            </a:lvl7pPr>
            <a:lvl8pPr eaLnBrk="0" fontAlgn="base" hangingPunct="0">
              <a:spcAft>
                <a:spcPct val="0"/>
              </a:spcAft>
              <a:buFont typeface="Wingdings 3" pitchFamily="18" charset="2"/>
              <a:defRPr sz="1200">
                <a:solidFill>
                  <a:srgbClr val="404040"/>
                </a:solidFill>
                <a:latin typeface="Trebuchet MS" pitchFamily="34" charset="0"/>
              </a:defRPr>
            </a:lvl8pPr>
            <a:lvl9pPr eaLnBrk="0" fontAlgn="base" hangingPunct="0">
              <a:spcAft>
                <a:spcPct val="0"/>
              </a:spcAft>
              <a:buFont typeface="Wingdings 3" pitchFamily="18" charset="2"/>
              <a:defRPr sz="1200">
                <a:solidFill>
                  <a:srgbClr val="404040"/>
                </a:solidFill>
                <a:latin typeface="Trebuchet MS" pitchFamily="34" charset="0"/>
              </a:defRPr>
            </a:lvl9pPr>
          </a:lstStyle>
          <a:p>
            <a:pPr>
              <a:buFontTx/>
              <a:buChar char="-"/>
            </a:pPr>
            <a:r>
              <a:rPr lang="en-US" altLang="en-US" sz="3200">
                <a:solidFill>
                  <a:schemeClr val="tx1"/>
                </a:solidFill>
                <a:latin typeface="Times New Roman" pitchFamily="18" charset="0"/>
                <a:cs typeface="Arial" charset="0"/>
              </a:rPr>
              <a:t>Hoàng đế Lê Thánh Tông còn đặc biệt quan tâm các chính sách nhằm phát triển </a:t>
            </a:r>
            <a:r>
              <a:rPr lang="en-US" altLang="en-US" sz="3200">
                <a:solidFill>
                  <a:schemeClr val="tx1"/>
                </a:solidFill>
                <a:latin typeface="Times New Roman" pitchFamily="18" charset="0"/>
                <a:cs typeface="Arial" charset="0"/>
                <a:hlinkClick r:id="rId2"/>
              </a:rPr>
              <a:t>kinh tế</a:t>
            </a:r>
            <a:r>
              <a:rPr lang="en-US" altLang="en-US" sz="3200">
                <a:solidFill>
                  <a:schemeClr val="tx1"/>
                </a:solidFill>
                <a:latin typeface="Times New Roman" pitchFamily="18" charset="0"/>
                <a:cs typeface="Arial" charset="0"/>
              </a:rPr>
              <a:t> như, sửa đổi luật thuế khóa, điền địa, khuyến khích </a:t>
            </a:r>
            <a:r>
              <a:rPr lang="en-US" altLang="en-US" sz="3200">
                <a:solidFill>
                  <a:schemeClr val="tx1"/>
                </a:solidFill>
                <a:latin typeface="Times New Roman" pitchFamily="18" charset="0"/>
                <a:cs typeface="Arial" charset="0"/>
                <a:hlinkClick r:id="rId3"/>
              </a:rPr>
              <a:t>nông nghiệp</a:t>
            </a:r>
            <a:r>
              <a:rPr lang="en-US" altLang="en-US" sz="3200">
                <a:solidFill>
                  <a:schemeClr val="tx1"/>
                </a:solidFill>
                <a:latin typeface="Times New Roman" pitchFamily="18" charset="0"/>
                <a:cs typeface="Arial" charset="0"/>
              </a:rPr>
              <a:t>, mở </a:t>
            </a:r>
            <a:r>
              <a:rPr lang="en-US" altLang="en-US" sz="3200">
                <a:solidFill>
                  <a:schemeClr val="tx1"/>
                </a:solidFill>
                <a:latin typeface="Times New Roman" pitchFamily="18" charset="0"/>
                <a:cs typeface="Arial" charset="0"/>
                <a:hlinkClick r:id="rId4"/>
              </a:rPr>
              <a:t>đồn điền</a:t>
            </a:r>
            <a:r>
              <a:rPr lang="en-US" altLang="en-US" sz="3200">
                <a:solidFill>
                  <a:schemeClr val="tx1"/>
                </a:solidFill>
                <a:latin typeface="Times New Roman" pitchFamily="18" charset="0"/>
                <a:cs typeface="Arial" charset="0"/>
              </a:rPr>
              <a:t>, vua ban nhiều chỉ dụ nhằm phát triển kinh tế như : </a:t>
            </a:r>
            <a:r>
              <a:rPr lang="en-US" altLang="en-US" sz="3200">
                <a:solidFill>
                  <a:schemeClr val="tx1"/>
                </a:solidFill>
                <a:latin typeface="Times New Roman" pitchFamily="18" charset="0"/>
                <a:cs typeface="Arial" charset="0"/>
                <a:hlinkClick r:id="rId5"/>
              </a:rPr>
              <a:t>Chiếu khuyến nông</a:t>
            </a:r>
            <a:r>
              <a:rPr lang="en-US" altLang="en-US" sz="3200">
                <a:solidFill>
                  <a:schemeClr val="tx1"/>
                </a:solidFill>
                <a:latin typeface="Times New Roman" pitchFamily="18" charset="0"/>
                <a:cs typeface="Arial" charset="0"/>
              </a:rPr>
              <a:t>, </a:t>
            </a:r>
            <a:r>
              <a:rPr lang="en-US" altLang="en-US" sz="3200">
                <a:solidFill>
                  <a:schemeClr val="tx1"/>
                </a:solidFill>
                <a:latin typeface="Times New Roman" pitchFamily="18" charset="0"/>
                <a:cs typeface="Arial" charset="0"/>
                <a:hlinkClick r:id="rId6"/>
              </a:rPr>
              <a:t>Chiếu lập đồn điền</a:t>
            </a:r>
            <a:r>
              <a:rPr lang="en-US" altLang="en-US" sz="3200">
                <a:solidFill>
                  <a:schemeClr val="tx1"/>
                </a:solidFill>
                <a:latin typeface="Times New Roman" pitchFamily="18" charset="0"/>
                <a:cs typeface="Arial" charset="0"/>
              </a:rPr>
              <a:t>, </a:t>
            </a:r>
            <a:r>
              <a:rPr lang="en-US" altLang="en-US" sz="3200">
                <a:solidFill>
                  <a:schemeClr val="tx1"/>
                </a:solidFill>
                <a:latin typeface="Times New Roman" pitchFamily="18" charset="0"/>
                <a:cs typeface="Arial" charset="0"/>
                <a:hlinkClick r:id="rId7"/>
              </a:rPr>
              <a:t>Chiếu định quan chế</a:t>
            </a:r>
            <a:r>
              <a:rPr lang="en-US" altLang="en-US" sz="3200">
                <a:solidFill>
                  <a:schemeClr val="tx1"/>
                </a:solidFill>
                <a:latin typeface="Times New Roman" pitchFamily="18" charset="0"/>
                <a:cs typeface="Arial" charset="0"/>
              </a:rPr>
              <a:t>, v.v...</a:t>
            </a:r>
          </a:p>
          <a:p>
            <a:pPr>
              <a:buFontTx/>
              <a:buChar char="-"/>
            </a:pPr>
            <a:r>
              <a:rPr lang="en-US" altLang="en-US" sz="3200">
                <a:solidFill>
                  <a:schemeClr val="tx1"/>
                </a:solidFill>
                <a:latin typeface="Times New Roman" pitchFamily="18" charset="0"/>
                <a:cs typeface="Arial" charset="0"/>
              </a:rPr>
              <a:t> Tạo điều kiện cho thương nghiệp phát triển, xây dựng kinh đô Thăng Long với 36 phố phường phát triển thịnh vượng . </a:t>
            </a:r>
          </a:p>
        </p:txBody>
      </p:sp>
    </p:spTree>
    <p:extLst>
      <p:ext uri="{BB962C8B-B14F-4D97-AF65-F5344CB8AC3E}">
        <p14:creationId xmlns:p14="http://schemas.microsoft.com/office/powerpoint/2010/main" val="308609044"/>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3732"/>
                                        </p:tgtEl>
                                        <p:attrNameLst>
                                          <p:attrName>style.visibility</p:attrName>
                                        </p:attrNameLst>
                                      </p:cBhvr>
                                      <p:to>
                                        <p:strVal val="visible"/>
                                      </p:to>
                                    </p:set>
                                    <p:anim calcmode="lin" valueType="num">
                                      <p:cBhvr>
                                        <p:cTn id="7" dur="1000" fill="hold"/>
                                        <p:tgtEl>
                                          <p:spTgt spid="73732"/>
                                        </p:tgtEl>
                                        <p:attrNameLst>
                                          <p:attrName>ppt_x</p:attrName>
                                        </p:attrNameLst>
                                      </p:cBhvr>
                                      <p:tavLst>
                                        <p:tav tm="0">
                                          <p:val>
                                            <p:strVal val="#ppt_x-.2"/>
                                          </p:val>
                                        </p:tav>
                                        <p:tav tm="100000">
                                          <p:val>
                                            <p:strVal val="#ppt_x"/>
                                          </p:val>
                                        </p:tav>
                                      </p:tavLst>
                                    </p:anim>
                                    <p:anim calcmode="lin" valueType="num">
                                      <p:cBhvr>
                                        <p:cTn id="8" dur="1000" fill="hold"/>
                                        <p:tgtEl>
                                          <p:spTgt spid="73732"/>
                                        </p:tgtEl>
                                        <p:attrNameLst>
                                          <p:attrName>ppt_y</p:attrName>
                                        </p:attrNameLst>
                                      </p:cBhvr>
                                      <p:tavLst>
                                        <p:tav tm="0">
                                          <p:val>
                                            <p:strVal val="#ppt_y"/>
                                          </p:val>
                                        </p:tav>
                                        <p:tav tm="100000">
                                          <p:val>
                                            <p:strVal val="#ppt_y"/>
                                          </p:val>
                                        </p:tav>
                                      </p:tavLst>
                                    </p:anim>
                                    <p:animEffect transition="in" filter="wipe(right)" prLst="gradientSize: 0.1">
                                      <p:cBhvr>
                                        <p:cTn id="9" dur="1000"/>
                                        <p:tgtEl>
                                          <p:spTgt spid="7373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8" presetClass="entr" presetSubtype="0" accel="100000" fill="hold" grpId="0" nodeType="clickEffect">
                                  <p:stCondLst>
                                    <p:cond delay="0"/>
                                  </p:stCondLst>
                                  <p:childTnLst>
                                    <p:set>
                                      <p:cBhvr>
                                        <p:cTn id="13" dur="1" fill="hold">
                                          <p:stCondLst>
                                            <p:cond delay="0"/>
                                          </p:stCondLst>
                                        </p:cTn>
                                        <p:tgtEl>
                                          <p:spTgt spid="73733"/>
                                        </p:tgtEl>
                                        <p:attrNameLst>
                                          <p:attrName>style.visibility</p:attrName>
                                        </p:attrNameLst>
                                      </p:cBhvr>
                                      <p:to>
                                        <p:strVal val="visible"/>
                                      </p:to>
                                    </p:set>
                                    <p:anim calcmode="lin" valueType="num">
                                      <p:cBhvr>
                                        <p:cTn id="14" dur="500" fill="hold"/>
                                        <p:tgtEl>
                                          <p:spTgt spid="73733"/>
                                        </p:tgtEl>
                                        <p:attrNameLst>
                                          <p:attrName>ppt_w</p:attrName>
                                        </p:attrNameLst>
                                      </p:cBhvr>
                                      <p:tavLst>
                                        <p:tav tm="0">
                                          <p:val>
                                            <p:strVal val="#ppt_w*2.5"/>
                                          </p:val>
                                        </p:tav>
                                        <p:tav tm="100000">
                                          <p:val>
                                            <p:strVal val="#ppt_w"/>
                                          </p:val>
                                        </p:tav>
                                      </p:tavLst>
                                    </p:anim>
                                    <p:anim calcmode="lin" valueType="num">
                                      <p:cBhvr>
                                        <p:cTn id="15" dur="500" fill="hold"/>
                                        <p:tgtEl>
                                          <p:spTgt spid="73733"/>
                                        </p:tgtEl>
                                        <p:attrNameLst>
                                          <p:attrName>ppt_h</p:attrName>
                                        </p:attrNameLst>
                                      </p:cBhvr>
                                      <p:tavLst>
                                        <p:tav tm="0">
                                          <p:val>
                                            <p:strVal val="#ppt_h*0.01"/>
                                          </p:val>
                                        </p:tav>
                                        <p:tav tm="100000">
                                          <p:val>
                                            <p:strVal val="#ppt_h"/>
                                          </p:val>
                                        </p:tav>
                                      </p:tavLst>
                                    </p:anim>
                                    <p:anim calcmode="lin" valueType="num">
                                      <p:cBhvr>
                                        <p:cTn id="16" dur="500" fill="hold"/>
                                        <p:tgtEl>
                                          <p:spTgt spid="73733"/>
                                        </p:tgtEl>
                                        <p:attrNameLst>
                                          <p:attrName>ppt_x</p:attrName>
                                        </p:attrNameLst>
                                      </p:cBhvr>
                                      <p:tavLst>
                                        <p:tav tm="0">
                                          <p:val>
                                            <p:strVal val="#ppt_x"/>
                                          </p:val>
                                        </p:tav>
                                        <p:tav tm="100000">
                                          <p:val>
                                            <p:strVal val="#ppt_x"/>
                                          </p:val>
                                        </p:tav>
                                      </p:tavLst>
                                    </p:anim>
                                    <p:anim calcmode="lin" valueType="num">
                                      <p:cBhvr>
                                        <p:cTn id="17" dur="500" fill="hold"/>
                                        <p:tgtEl>
                                          <p:spTgt spid="73733"/>
                                        </p:tgtEl>
                                        <p:attrNameLst>
                                          <p:attrName>ppt_y</p:attrName>
                                        </p:attrNameLst>
                                      </p:cBhvr>
                                      <p:tavLst>
                                        <p:tav tm="0">
                                          <p:val>
                                            <p:strVal val="#ppt_h+1"/>
                                          </p:val>
                                        </p:tav>
                                        <p:tav tm="100000">
                                          <p:val>
                                            <p:strVal val="#ppt_y"/>
                                          </p:val>
                                        </p:tav>
                                      </p:tavLst>
                                    </p:anim>
                                    <p:animEffect transition="in" filter="fade">
                                      <p:cBhvr>
                                        <p:cTn id="18" dur="500"/>
                                        <p:tgtEl>
                                          <p:spTgt spid="73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p:bldP spid="737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Text Box 4"/>
          <p:cNvSpPr txBox="1">
            <a:spLocks noChangeArrowheads="1"/>
          </p:cNvSpPr>
          <p:nvPr/>
        </p:nvSpPr>
        <p:spPr bwMode="auto">
          <a:xfrm>
            <a:off x="3124200" y="228600"/>
            <a:ext cx="2971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Trebuchet MS" pitchFamily="34" charset="0"/>
              </a:defRPr>
            </a:lvl1pPr>
            <a:lvl2pPr>
              <a:defRPr sz="1600">
                <a:solidFill>
                  <a:srgbClr val="404040"/>
                </a:solidFill>
                <a:latin typeface="Trebuchet MS" pitchFamily="34" charset="0"/>
              </a:defRPr>
            </a:lvl2pPr>
            <a:lvl3pPr>
              <a:defRPr sz="1400">
                <a:solidFill>
                  <a:srgbClr val="404040"/>
                </a:solidFill>
                <a:latin typeface="Trebuchet MS" pitchFamily="34" charset="0"/>
              </a:defRPr>
            </a:lvl3pPr>
            <a:lvl4pPr>
              <a:defRPr sz="1200">
                <a:solidFill>
                  <a:srgbClr val="404040"/>
                </a:solidFill>
                <a:latin typeface="Trebuchet MS" pitchFamily="34" charset="0"/>
              </a:defRPr>
            </a:lvl4pPr>
            <a:lvl5pPr>
              <a:defRPr sz="1200">
                <a:solidFill>
                  <a:srgbClr val="404040"/>
                </a:solidFill>
                <a:latin typeface="Trebuchet MS" pitchFamily="34" charset="0"/>
              </a:defRPr>
            </a:lvl5pPr>
            <a:lvl6pPr eaLnBrk="0" fontAlgn="base" hangingPunct="0">
              <a:spcAft>
                <a:spcPct val="0"/>
              </a:spcAft>
              <a:buFont typeface="Wingdings 3" pitchFamily="18" charset="2"/>
              <a:defRPr sz="1200">
                <a:solidFill>
                  <a:srgbClr val="404040"/>
                </a:solidFill>
                <a:latin typeface="Trebuchet MS" pitchFamily="34" charset="0"/>
              </a:defRPr>
            </a:lvl6pPr>
            <a:lvl7pPr eaLnBrk="0" fontAlgn="base" hangingPunct="0">
              <a:spcAft>
                <a:spcPct val="0"/>
              </a:spcAft>
              <a:buFont typeface="Wingdings 3" pitchFamily="18" charset="2"/>
              <a:defRPr sz="1200">
                <a:solidFill>
                  <a:srgbClr val="404040"/>
                </a:solidFill>
                <a:latin typeface="Trebuchet MS" pitchFamily="34" charset="0"/>
              </a:defRPr>
            </a:lvl7pPr>
            <a:lvl8pPr eaLnBrk="0" fontAlgn="base" hangingPunct="0">
              <a:spcAft>
                <a:spcPct val="0"/>
              </a:spcAft>
              <a:buFont typeface="Wingdings 3" pitchFamily="18" charset="2"/>
              <a:defRPr sz="1200">
                <a:solidFill>
                  <a:srgbClr val="404040"/>
                </a:solidFill>
                <a:latin typeface="Trebuchet MS" pitchFamily="34" charset="0"/>
              </a:defRPr>
            </a:lvl8pPr>
            <a:lvl9pPr eaLnBrk="0" fontAlgn="base" hangingPunct="0">
              <a:spcAft>
                <a:spcPct val="0"/>
              </a:spcAft>
              <a:buFont typeface="Wingdings 3" pitchFamily="18" charset="2"/>
              <a:defRPr sz="1200">
                <a:solidFill>
                  <a:srgbClr val="404040"/>
                </a:solidFill>
                <a:latin typeface="Trebuchet MS" pitchFamily="34" charset="0"/>
              </a:defRPr>
            </a:lvl9pPr>
          </a:lstStyle>
          <a:p>
            <a:pPr algn="ctr">
              <a:spcBef>
                <a:spcPct val="50000"/>
              </a:spcBef>
            </a:pPr>
            <a:r>
              <a:rPr lang="en-US" altLang="en-US" sz="3200" b="1" u="sng">
                <a:solidFill>
                  <a:schemeClr val="accent2"/>
                </a:solidFill>
                <a:latin typeface="Times New Roman" pitchFamily="18" charset="0"/>
                <a:cs typeface="Arial" charset="0"/>
              </a:rPr>
              <a:t>Về quân đội :</a:t>
            </a:r>
            <a:r>
              <a:rPr lang="en-US" altLang="en-US" sz="3200" b="1">
                <a:solidFill>
                  <a:schemeClr val="accent2"/>
                </a:solidFill>
                <a:latin typeface="Times New Roman" pitchFamily="18" charset="0"/>
                <a:cs typeface="Arial" charset="0"/>
              </a:rPr>
              <a:t> </a:t>
            </a:r>
          </a:p>
        </p:txBody>
      </p:sp>
      <p:sp>
        <p:nvSpPr>
          <p:cNvPr id="86021" name="Text Box 5"/>
          <p:cNvSpPr txBox="1">
            <a:spLocks noChangeArrowheads="1"/>
          </p:cNvSpPr>
          <p:nvPr/>
        </p:nvSpPr>
        <p:spPr bwMode="auto">
          <a:xfrm>
            <a:off x="0" y="914400"/>
            <a:ext cx="8839200"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Trebuchet MS" pitchFamily="34" charset="0"/>
              </a:defRPr>
            </a:lvl1pPr>
            <a:lvl2pPr>
              <a:defRPr sz="1600">
                <a:solidFill>
                  <a:srgbClr val="404040"/>
                </a:solidFill>
                <a:latin typeface="Trebuchet MS" pitchFamily="34" charset="0"/>
              </a:defRPr>
            </a:lvl2pPr>
            <a:lvl3pPr>
              <a:defRPr sz="1400">
                <a:solidFill>
                  <a:srgbClr val="404040"/>
                </a:solidFill>
                <a:latin typeface="Trebuchet MS" pitchFamily="34" charset="0"/>
              </a:defRPr>
            </a:lvl3pPr>
            <a:lvl4pPr>
              <a:defRPr sz="1200">
                <a:solidFill>
                  <a:srgbClr val="404040"/>
                </a:solidFill>
                <a:latin typeface="Trebuchet MS" pitchFamily="34" charset="0"/>
              </a:defRPr>
            </a:lvl4pPr>
            <a:lvl5pPr>
              <a:defRPr sz="1200">
                <a:solidFill>
                  <a:srgbClr val="404040"/>
                </a:solidFill>
                <a:latin typeface="Trebuchet MS" pitchFamily="34" charset="0"/>
              </a:defRPr>
            </a:lvl5pPr>
            <a:lvl6pPr eaLnBrk="0" fontAlgn="base" hangingPunct="0">
              <a:spcAft>
                <a:spcPct val="0"/>
              </a:spcAft>
              <a:buFont typeface="Wingdings 3" pitchFamily="18" charset="2"/>
              <a:defRPr sz="1200">
                <a:solidFill>
                  <a:srgbClr val="404040"/>
                </a:solidFill>
                <a:latin typeface="Trebuchet MS" pitchFamily="34" charset="0"/>
              </a:defRPr>
            </a:lvl6pPr>
            <a:lvl7pPr eaLnBrk="0" fontAlgn="base" hangingPunct="0">
              <a:spcAft>
                <a:spcPct val="0"/>
              </a:spcAft>
              <a:buFont typeface="Wingdings 3" pitchFamily="18" charset="2"/>
              <a:defRPr sz="1200">
                <a:solidFill>
                  <a:srgbClr val="404040"/>
                </a:solidFill>
                <a:latin typeface="Trebuchet MS" pitchFamily="34" charset="0"/>
              </a:defRPr>
            </a:lvl7pPr>
            <a:lvl8pPr eaLnBrk="0" fontAlgn="base" hangingPunct="0">
              <a:spcAft>
                <a:spcPct val="0"/>
              </a:spcAft>
              <a:buFont typeface="Wingdings 3" pitchFamily="18" charset="2"/>
              <a:defRPr sz="1200">
                <a:solidFill>
                  <a:srgbClr val="404040"/>
                </a:solidFill>
                <a:latin typeface="Trebuchet MS" pitchFamily="34" charset="0"/>
              </a:defRPr>
            </a:lvl8pPr>
            <a:lvl9pPr eaLnBrk="0" fontAlgn="base" hangingPunct="0">
              <a:spcAft>
                <a:spcPct val="0"/>
              </a:spcAft>
              <a:buFont typeface="Wingdings 3" pitchFamily="18" charset="2"/>
              <a:defRPr sz="1200">
                <a:solidFill>
                  <a:srgbClr val="404040"/>
                </a:solidFill>
                <a:latin typeface="Trebuchet MS" pitchFamily="34" charset="0"/>
              </a:defRPr>
            </a:lvl9pPr>
          </a:lstStyle>
          <a:p>
            <a:pPr>
              <a:spcBef>
                <a:spcPct val="50000"/>
              </a:spcBef>
              <a:buFontTx/>
              <a:buChar char="-"/>
            </a:pPr>
            <a:r>
              <a:rPr lang="en-US" altLang="en-US" sz="3000">
                <a:solidFill>
                  <a:schemeClr val="tx1"/>
                </a:solidFill>
                <a:latin typeface="Times New Roman" pitchFamily="18" charset="0"/>
                <a:cs typeface="Arial" charset="0"/>
              </a:rPr>
              <a:t>Vua thường đích thân đi tuần các vùng biên ải xa xôi để làm gương cho binh sĩ . </a:t>
            </a:r>
          </a:p>
          <a:p>
            <a:pPr>
              <a:spcBef>
                <a:spcPct val="50000"/>
              </a:spcBef>
              <a:buFontTx/>
              <a:buChar char="-"/>
            </a:pPr>
            <a:r>
              <a:rPr lang="en-US" altLang="en-US" sz="3000">
                <a:solidFill>
                  <a:schemeClr val="tx1"/>
                </a:solidFill>
                <a:latin typeface="Times New Roman" pitchFamily="18" charset="0"/>
                <a:cs typeface="Arial" charset="0"/>
              </a:rPr>
              <a:t> </a:t>
            </a:r>
            <a:r>
              <a:rPr lang="en-US" altLang="en-US" sz="3000">
                <a:solidFill>
                  <a:schemeClr val="tx1"/>
                </a:solidFill>
                <a:latin typeface="Times New Roman" pitchFamily="18" charset="0"/>
                <a:cs typeface="Arial" charset="0"/>
                <a:hlinkClick r:id="rId2"/>
              </a:rPr>
              <a:t>43 điều quân chính</a:t>
            </a:r>
            <a:r>
              <a:rPr lang="en-US" altLang="en-US" sz="3000">
                <a:solidFill>
                  <a:schemeClr val="tx1"/>
                </a:solidFill>
                <a:latin typeface="Times New Roman" pitchFamily="18" charset="0"/>
                <a:cs typeface="Arial" charset="0"/>
              </a:rPr>
              <a:t> là luật quân đội do Lê Thánh Tông ban hành cho thấy kỷ luật quân đội của ông rất nghiêm ngặt, có sức chiến đấu cao.</a:t>
            </a:r>
          </a:p>
        </p:txBody>
      </p:sp>
      <p:sp>
        <p:nvSpPr>
          <p:cNvPr id="86023" name="Text Box 7"/>
          <p:cNvSpPr txBox="1">
            <a:spLocks noChangeArrowheads="1"/>
          </p:cNvSpPr>
          <p:nvPr/>
        </p:nvSpPr>
        <p:spPr bwMode="auto">
          <a:xfrm>
            <a:off x="3048000" y="3962400"/>
            <a:ext cx="2971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Trebuchet MS" pitchFamily="34" charset="0"/>
              </a:defRPr>
            </a:lvl1pPr>
            <a:lvl2pPr>
              <a:defRPr sz="1600">
                <a:solidFill>
                  <a:srgbClr val="404040"/>
                </a:solidFill>
                <a:latin typeface="Trebuchet MS" pitchFamily="34" charset="0"/>
              </a:defRPr>
            </a:lvl2pPr>
            <a:lvl3pPr>
              <a:defRPr sz="1400">
                <a:solidFill>
                  <a:srgbClr val="404040"/>
                </a:solidFill>
                <a:latin typeface="Trebuchet MS" pitchFamily="34" charset="0"/>
              </a:defRPr>
            </a:lvl3pPr>
            <a:lvl4pPr>
              <a:defRPr sz="1200">
                <a:solidFill>
                  <a:srgbClr val="404040"/>
                </a:solidFill>
                <a:latin typeface="Trebuchet MS" pitchFamily="34" charset="0"/>
              </a:defRPr>
            </a:lvl4pPr>
            <a:lvl5pPr>
              <a:defRPr sz="1200">
                <a:solidFill>
                  <a:srgbClr val="404040"/>
                </a:solidFill>
                <a:latin typeface="Trebuchet MS" pitchFamily="34" charset="0"/>
              </a:defRPr>
            </a:lvl5pPr>
            <a:lvl6pPr eaLnBrk="0" fontAlgn="base" hangingPunct="0">
              <a:spcAft>
                <a:spcPct val="0"/>
              </a:spcAft>
              <a:buFont typeface="Wingdings 3" pitchFamily="18" charset="2"/>
              <a:defRPr sz="1200">
                <a:solidFill>
                  <a:srgbClr val="404040"/>
                </a:solidFill>
                <a:latin typeface="Trebuchet MS" pitchFamily="34" charset="0"/>
              </a:defRPr>
            </a:lvl6pPr>
            <a:lvl7pPr eaLnBrk="0" fontAlgn="base" hangingPunct="0">
              <a:spcAft>
                <a:spcPct val="0"/>
              </a:spcAft>
              <a:buFont typeface="Wingdings 3" pitchFamily="18" charset="2"/>
              <a:defRPr sz="1200">
                <a:solidFill>
                  <a:srgbClr val="404040"/>
                </a:solidFill>
                <a:latin typeface="Trebuchet MS" pitchFamily="34" charset="0"/>
              </a:defRPr>
            </a:lvl7pPr>
            <a:lvl8pPr eaLnBrk="0" fontAlgn="base" hangingPunct="0">
              <a:spcAft>
                <a:spcPct val="0"/>
              </a:spcAft>
              <a:buFont typeface="Wingdings 3" pitchFamily="18" charset="2"/>
              <a:defRPr sz="1200">
                <a:solidFill>
                  <a:srgbClr val="404040"/>
                </a:solidFill>
                <a:latin typeface="Trebuchet MS" pitchFamily="34" charset="0"/>
              </a:defRPr>
            </a:lvl8pPr>
            <a:lvl9pPr eaLnBrk="0" fontAlgn="base" hangingPunct="0">
              <a:spcAft>
                <a:spcPct val="0"/>
              </a:spcAft>
              <a:buFont typeface="Wingdings 3" pitchFamily="18" charset="2"/>
              <a:defRPr sz="1200">
                <a:solidFill>
                  <a:srgbClr val="404040"/>
                </a:solidFill>
                <a:latin typeface="Trebuchet MS" pitchFamily="34" charset="0"/>
              </a:defRPr>
            </a:lvl9pPr>
          </a:lstStyle>
          <a:p>
            <a:pPr algn="ctr">
              <a:spcBef>
                <a:spcPct val="50000"/>
              </a:spcBef>
            </a:pPr>
            <a:r>
              <a:rPr lang="en-US" altLang="en-US" sz="3200" b="1" u="sng">
                <a:solidFill>
                  <a:schemeClr val="accent2"/>
                </a:solidFill>
                <a:latin typeface="Times New Roman" pitchFamily="18" charset="0"/>
                <a:cs typeface="Arial" charset="0"/>
              </a:rPr>
              <a:t>Về pháp luật :</a:t>
            </a:r>
            <a:r>
              <a:rPr lang="en-US" altLang="en-US" sz="3200" b="1">
                <a:solidFill>
                  <a:schemeClr val="accent2"/>
                </a:solidFill>
                <a:latin typeface="Times New Roman" pitchFamily="18" charset="0"/>
                <a:cs typeface="Arial" charset="0"/>
              </a:rPr>
              <a:t>  </a:t>
            </a:r>
          </a:p>
        </p:txBody>
      </p:sp>
      <p:sp>
        <p:nvSpPr>
          <p:cNvPr id="86024" name="Text Box 8"/>
          <p:cNvSpPr txBox="1">
            <a:spLocks noChangeArrowheads="1"/>
          </p:cNvSpPr>
          <p:nvPr/>
        </p:nvSpPr>
        <p:spPr bwMode="auto">
          <a:xfrm>
            <a:off x="0" y="4465638"/>
            <a:ext cx="90360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Trebuchet MS" pitchFamily="34" charset="0"/>
              </a:defRPr>
            </a:lvl1pPr>
            <a:lvl2pPr>
              <a:defRPr sz="1600">
                <a:solidFill>
                  <a:srgbClr val="404040"/>
                </a:solidFill>
                <a:latin typeface="Trebuchet MS" pitchFamily="34" charset="0"/>
              </a:defRPr>
            </a:lvl2pPr>
            <a:lvl3pPr>
              <a:defRPr sz="1400">
                <a:solidFill>
                  <a:srgbClr val="404040"/>
                </a:solidFill>
                <a:latin typeface="Trebuchet MS" pitchFamily="34" charset="0"/>
              </a:defRPr>
            </a:lvl3pPr>
            <a:lvl4pPr>
              <a:defRPr sz="1200">
                <a:solidFill>
                  <a:srgbClr val="404040"/>
                </a:solidFill>
                <a:latin typeface="Trebuchet MS" pitchFamily="34" charset="0"/>
              </a:defRPr>
            </a:lvl4pPr>
            <a:lvl5pPr>
              <a:defRPr sz="1200">
                <a:solidFill>
                  <a:srgbClr val="404040"/>
                </a:solidFill>
                <a:latin typeface="Trebuchet MS" pitchFamily="34" charset="0"/>
              </a:defRPr>
            </a:lvl5pPr>
            <a:lvl6pPr eaLnBrk="0" fontAlgn="base" hangingPunct="0">
              <a:spcAft>
                <a:spcPct val="0"/>
              </a:spcAft>
              <a:buFont typeface="Wingdings 3" pitchFamily="18" charset="2"/>
              <a:defRPr sz="1200">
                <a:solidFill>
                  <a:srgbClr val="404040"/>
                </a:solidFill>
                <a:latin typeface="Trebuchet MS" pitchFamily="34" charset="0"/>
              </a:defRPr>
            </a:lvl6pPr>
            <a:lvl7pPr eaLnBrk="0" fontAlgn="base" hangingPunct="0">
              <a:spcAft>
                <a:spcPct val="0"/>
              </a:spcAft>
              <a:buFont typeface="Wingdings 3" pitchFamily="18" charset="2"/>
              <a:defRPr sz="1200">
                <a:solidFill>
                  <a:srgbClr val="404040"/>
                </a:solidFill>
                <a:latin typeface="Trebuchet MS" pitchFamily="34" charset="0"/>
              </a:defRPr>
            </a:lvl7pPr>
            <a:lvl8pPr eaLnBrk="0" fontAlgn="base" hangingPunct="0">
              <a:spcAft>
                <a:spcPct val="0"/>
              </a:spcAft>
              <a:buFont typeface="Wingdings 3" pitchFamily="18" charset="2"/>
              <a:defRPr sz="1200">
                <a:solidFill>
                  <a:srgbClr val="404040"/>
                </a:solidFill>
                <a:latin typeface="Trebuchet MS" pitchFamily="34" charset="0"/>
              </a:defRPr>
            </a:lvl8pPr>
            <a:lvl9pPr eaLnBrk="0" fontAlgn="base" hangingPunct="0">
              <a:spcAft>
                <a:spcPct val="0"/>
              </a:spcAft>
              <a:buFont typeface="Wingdings 3" pitchFamily="18" charset="2"/>
              <a:defRPr sz="1200">
                <a:solidFill>
                  <a:srgbClr val="404040"/>
                </a:solidFill>
                <a:latin typeface="Trebuchet MS" pitchFamily="34" charset="0"/>
              </a:defRPr>
            </a:lvl9pPr>
          </a:lstStyle>
          <a:p>
            <a:r>
              <a:rPr lang="en-US" altLang="en-US" sz="3200">
                <a:solidFill>
                  <a:schemeClr val="tx1"/>
                </a:solidFill>
                <a:latin typeface="Times New Roman" pitchFamily="18" charset="0"/>
                <a:cs typeface="Arial" charset="0"/>
              </a:rPr>
              <a:t>Bộ </a:t>
            </a:r>
            <a:r>
              <a:rPr lang="en-US" altLang="en-US" sz="3200">
                <a:solidFill>
                  <a:schemeClr val="tx1"/>
                </a:solidFill>
                <a:latin typeface="Times New Roman" pitchFamily="18" charset="0"/>
                <a:cs typeface="Arial" charset="0"/>
                <a:hlinkClick r:id="rId3"/>
              </a:rPr>
              <a:t>luật Hồng Đức</a:t>
            </a:r>
            <a:r>
              <a:rPr lang="en-US" altLang="en-US" sz="3200">
                <a:solidFill>
                  <a:schemeClr val="tx1"/>
                </a:solidFill>
                <a:latin typeface="Times New Roman" pitchFamily="18" charset="0"/>
                <a:cs typeface="Arial" charset="0"/>
              </a:rPr>
              <a:t> ( 1483 ) được lưu lại đến ngày nay bao gồm 13 chương với 700 điều với truyền thống nhân nghĩa, </a:t>
            </a:r>
            <a:r>
              <a:rPr lang="en-US" altLang="en-US" sz="3200" b="1" i="1">
                <a:solidFill>
                  <a:schemeClr val="tx1"/>
                </a:solidFill>
                <a:latin typeface="Times New Roman" pitchFamily="18" charset="0"/>
                <a:cs typeface="Arial" charset="0"/>
              </a:rPr>
              <a:t>lấy dân làm gốc</a:t>
            </a:r>
            <a:r>
              <a:rPr lang="en-US" altLang="en-US" sz="3200" b="1">
                <a:solidFill>
                  <a:schemeClr val="tx1"/>
                </a:solidFill>
                <a:latin typeface="Times New Roman" pitchFamily="18" charset="0"/>
                <a:cs typeface="Arial" charset="0"/>
              </a:rPr>
              <a:t>.</a:t>
            </a:r>
          </a:p>
        </p:txBody>
      </p:sp>
    </p:spTree>
    <p:extLst>
      <p:ext uri="{BB962C8B-B14F-4D97-AF65-F5344CB8AC3E}">
        <p14:creationId xmlns:p14="http://schemas.microsoft.com/office/powerpoint/2010/main" val="2242490525"/>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86020">
                                            <p:txEl>
                                              <p:pRg st="0" end="0"/>
                                            </p:txEl>
                                          </p:spTgt>
                                        </p:tgtEl>
                                        <p:attrNameLst>
                                          <p:attrName>style.visibility</p:attrName>
                                        </p:attrNameLst>
                                      </p:cBhvr>
                                      <p:to>
                                        <p:strVal val="visible"/>
                                      </p:to>
                                    </p:set>
                                    <p:anim calcmode="discrete" valueType="clr">
                                      <p:cBhvr override="childStyle">
                                        <p:cTn id="7" dur="80"/>
                                        <p:tgtEl>
                                          <p:spTgt spid="8602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6020">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6020">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86021">
                                            <p:txEl>
                                              <p:pRg st="0" end="0"/>
                                            </p:txEl>
                                          </p:spTgt>
                                        </p:tgtEl>
                                        <p:attrNameLst>
                                          <p:attrName>style.visibility</p:attrName>
                                        </p:attrNameLst>
                                      </p:cBhvr>
                                      <p:to>
                                        <p:strVal val="visible"/>
                                      </p:to>
                                    </p:set>
                                    <p:anim calcmode="discrete" valueType="clr">
                                      <p:cBhvr override="childStyle">
                                        <p:cTn id="14" dur="80"/>
                                        <p:tgtEl>
                                          <p:spTgt spid="8602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6021">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6021">
                                            <p:txEl>
                                              <p:pRg st="0" end="0"/>
                                            </p:txEl>
                                          </p:spTgt>
                                        </p:tgtEl>
                                        <p:attrNameLst>
                                          <p:attrName>fill.type</p:attrName>
                                        </p:attrNameLst>
                                      </p:cBhvr>
                                      <p:to>
                                        <p:strVal val="solid"/>
                                      </p:to>
                                    </p:set>
                                  </p:childTnLst>
                                </p:cTn>
                              </p:par>
                            </p:childTnLst>
                          </p:cTn>
                        </p:par>
                        <p:par>
                          <p:cTn id="17" fill="hold" nodeType="afterGroup">
                            <p:stCondLst>
                              <p:cond delay="2480"/>
                            </p:stCondLst>
                            <p:childTnLst>
                              <p:par>
                                <p:cTn id="18" presetID="27" presetClass="entr" presetSubtype="0" fill="hold" nodeType="afterEffect">
                                  <p:stCondLst>
                                    <p:cond delay="0"/>
                                  </p:stCondLst>
                                  <p:iterate type="lt">
                                    <p:tmPct val="50000"/>
                                  </p:iterate>
                                  <p:childTnLst>
                                    <p:set>
                                      <p:cBhvr>
                                        <p:cTn id="19" dur="1" fill="hold">
                                          <p:stCondLst>
                                            <p:cond delay="0"/>
                                          </p:stCondLst>
                                        </p:cTn>
                                        <p:tgtEl>
                                          <p:spTgt spid="86021">
                                            <p:txEl>
                                              <p:pRg st="1" end="1"/>
                                            </p:txEl>
                                          </p:spTgt>
                                        </p:tgtEl>
                                        <p:attrNameLst>
                                          <p:attrName>style.visibility</p:attrName>
                                        </p:attrNameLst>
                                      </p:cBhvr>
                                      <p:to>
                                        <p:strVal val="visible"/>
                                      </p:to>
                                    </p:set>
                                    <p:anim calcmode="discrete" valueType="clr">
                                      <p:cBhvr override="childStyle">
                                        <p:cTn id="20" dur="80"/>
                                        <p:tgtEl>
                                          <p:spTgt spid="8602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6021">
                                            <p:txEl>
                                              <p:pRg st="1" end="1"/>
                                            </p:txEl>
                                          </p:spTgt>
                                        </p:tgtEl>
                                        <p:attrNameLst>
                                          <p:attrName>fillcolor</p:attrName>
                                        </p:attrNameLst>
                                      </p:cBhvr>
                                      <p:tavLst>
                                        <p:tav tm="0">
                                          <p:val>
                                            <p:clrVal>
                                              <a:schemeClr val="accent2"/>
                                            </p:clrVal>
                                          </p:val>
                                        </p:tav>
                                        <p:tav tm="50000">
                                          <p:val>
                                            <p:clrVal>
                                              <a:schemeClr val="hlink"/>
                                            </p:clrVal>
                                          </p:val>
                                        </p:tav>
                                      </p:tavLst>
                                    </p:anim>
                                    <p:set>
                                      <p:cBhvr>
                                        <p:cTn id="22" dur="80"/>
                                        <p:tgtEl>
                                          <p:spTgt spid="86021">
                                            <p:txEl>
                                              <p:pRg st="1" end="1"/>
                                            </p:txEl>
                                          </p:spTgt>
                                        </p:tgtEl>
                                        <p:attrNameLst>
                                          <p:attrName>fill.type</p:attrName>
                                        </p:attrNameLst>
                                      </p:cBhvr>
                                      <p:to>
                                        <p:strVal val="solid"/>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86023"/>
                                        </p:tgtEl>
                                        <p:attrNameLst>
                                          <p:attrName>style.visibility</p:attrName>
                                        </p:attrNameLst>
                                      </p:cBhvr>
                                      <p:to>
                                        <p:strVal val="visible"/>
                                      </p:to>
                                    </p:set>
                                    <p:anim calcmode="discrete" valueType="clr">
                                      <p:cBhvr override="childStyle">
                                        <p:cTn id="27" dur="80"/>
                                        <p:tgtEl>
                                          <p:spTgt spid="86023"/>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86023"/>
                                        </p:tgtEl>
                                        <p:attrNameLst>
                                          <p:attrName>fillcolor</p:attrName>
                                        </p:attrNameLst>
                                      </p:cBhvr>
                                      <p:tavLst>
                                        <p:tav tm="0">
                                          <p:val>
                                            <p:clrVal>
                                              <a:schemeClr val="accent2"/>
                                            </p:clrVal>
                                          </p:val>
                                        </p:tav>
                                        <p:tav tm="50000">
                                          <p:val>
                                            <p:clrVal>
                                              <a:schemeClr val="hlink"/>
                                            </p:clrVal>
                                          </p:val>
                                        </p:tav>
                                      </p:tavLst>
                                    </p:anim>
                                    <p:set>
                                      <p:cBhvr>
                                        <p:cTn id="29" dur="80"/>
                                        <p:tgtEl>
                                          <p:spTgt spid="86023"/>
                                        </p:tgtEl>
                                        <p:attrNameLst>
                                          <p:attrName>fill.type</p:attrName>
                                        </p:attrNameLst>
                                      </p:cBhvr>
                                      <p:to>
                                        <p:strVal val="solid"/>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7" presetClass="entr" presetSubtype="0" fill="hold" nodeType="clickEffect">
                                  <p:stCondLst>
                                    <p:cond delay="0"/>
                                  </p:stCondLst>
                                  <p:iterate type="lt">
                                    <p:tmPct val="50000"/>
                                  </p:iterate>
                                  <p:childTnLst>
                                    <p:set>
                                      <p:cBhvr>
                                        <p:cTn id="33" dur="1" fill="hold">
                                          <p:stCondLst>
                                            <p:cond delay="0"/>
                                          </p:stCondLst>
                                        </p:cTn>
                                        <p:tgtEl>
                                          <p:spTgt spid="86024">
                                            <p:txEl>
                                              <p:pRg st="0" end="0"/>
                                            </p:txEl>
                                          </p:spTgt>
                                        </p:tgtEl>
                                        <p:attrNameLst>
                                          <p:attrName>style.visibility</p:attrName>
                                        </p:attrNameLst>
                                      </p:cBhvr>
                                      <p:to>
                                        <p:strVal val="visible"/>
                                      </p:to>
                                    </p:set>
                                    <p:anim calcmode="discrete" valueType="clr">
                                      <p:cBhvr override="childStyle">
                                        <p:cTn id="34" dur="80"/>
                                        <p:tgtEl>
                                          <p:spTgt spid="8602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86024">
                                            <p:txEl>
                                              <p:pRg st="0" end="0"/>
                                            </p:txEl>
                                          </p:spTgt>
                                        </p:tgtEl>
                                        <p:attrNameLst>
                                          <p:attrName>fillcolor</p:attrName>
                                        </p:attrNameLst>
                                      </p:cBhvr>
                                      <p:tavLst>
                                        <p:tav tm="0">
                                          <p:val>
                                            <p:clrVal>
                                              <a:schemeClr val="accent2"/>
                                            </p:clrVal>
                                          </p:val>
                                        </p:tav>
                                        <p:tav tm="50000">
                                          <p:val>
                                            <p:clrVal>
                                              <a:schemeClr val="hlink"/>
                                            </p:clrVal>
                                          </p:val>
                                        </p:tav>
                                      </p:tavLst>
                                    </p:anim>
                                    <p:set>
                                      <p:cBhvr>
                                        <p:cTn id="36" dur="80"/>
                                        <p:tgtEl>
                                          <p:spTgt spid="8602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6" name="Text Box 4">
            <a:extLst>
              <a:ext uri="{FF2B5EF4-FFF2-40B4-BE49-F238E27FC236}">
                <a16:creationId xmlns:a16="http://schemas.microsoft.com/office/drawing/2014/main" xmlns="" id="{81FC7DF2-D8E5-422F-A20F-9F020D9398B3}"/>
              </a:ext>
            </a:extLst>
          </p:cNvPr>
          <p:cNvSpPr txBox="1">
            <a:spLocks noChangeArrowheads="1"/>
          </p:cNvSpPr>
          <p:nvPr/>
        </p:nvSpPr>
        <p:spPr bwMode="auto">
          <a:xfrm>
            <a:off x="152400" y="0"/>
            <a:ext cx="5791200" cy="4894263"/>
          </a:xfrm>
          <a:prstGeom prst="rect">
            <a:avLst/>
          </a:prstGeom>
          <a:noFill/>
          <a:ln>
            <a:noFill/>
          </a:ln>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defRPr/>
            </a:pPr>
            <a:r>
              <a:rPr lang="en-US" sz="2000" dirty="0">
                <a:solidFill>
                  <a:schemeClr val="accent3"/>
                </a:solidFill>
                <a:latin typeface="Arial" panose="020B0604020202020204" pitchFamily="34" charset="0"/>
              </a:rPr>
              <a:t>                        </a:t>
            </a:r>
            <a:r>
              <a:rPr lang="en-US" b="1" u="sng" dirty="0" err="1">
                <a:solidFill>
                  <a:schemeClr val="accent3"/>
                </a:solidFill>
                <a:latin typeface="Times New Roman" panose="02020603050405020304" pitchFamily="18" charset="0"/>
              </a:rPr>
              <a:t>Về</a:t>
            </a:r>
            <a:r>
              <a:rPr lang="en-US" b="1" u="sng" dirty="0">
                <a:solidFill>
                  <a:schemeClr val="accent3"/>
                </a:solidFill>
                <a:latin typeface="Times New Roman" panose="02020603050405020304" pitchFamily="18" charset="0"/>
              </a:rPr>
              <a:t> </a:t>
            </a:r>
            <a:r>
              <a:rPr lang="en-US" b="1" u="sng" dirty="0" err="1">
                <a:solidFill>
                  <a:schemeClr val="accent3"/>
                </a:solidFill>
                <a:latin typeface="Times New Roman" panose="02020603050405020304" pitchFamily="18" charset="0"/>
              </a:rPr>
              <a:t>giáo</a:t>
            </a:r>
            <a:r>
              <a:rPr lang="en-US" b="1" u="sng" dirty="0">
                <a:solidFill>
                  <a:schemeClr val="accent3"/>
                </a:solidFill>
                <a:latin typeface="Times New Roman" panose="02020603050405020304" pitchFamily="18" charset="0"/>
              </a:rPr>
              <a:t> </a:t>
            </a:r>
            <a:r>
              <a:rPr lang="en-US" b="1" u="sng" dirty="0" err="1">
                <a:solidFill>
                  <a:schemeClr val="accent3"/>
                </a:solidFill>
                <a:latin typeface="Times New Roman" panose="02020603050405020304" pitchFamily="18" charset="0"/>
              </a:rPr>
              <a:t>dục</a:t>
            </a:r>
            <a:r>
              <a:rPr lang="en-US" b="1" u="sng" dirty="0">
                <a:solidFill>
                  <a:schemeClr val="accent3"/>
                </a:solidFill>
                <a:latin typeface="Times New Roman" panose="02020603050405020304" pitchFamily="18" charset="0"/>
              </a:rPr>
              <a:t> – </a:t>
            </a:r>
            <a:r>
              <a:rPr lang="en-US" b="1" u="sng" dirty="0" err="1">
                <a:solidFill>
                  <a:schemeClr val="accent3"/>
                </a:solidFill>
                <a:latin typeface="Times New Roman" panose="02020603050405020304" pitchFamily="18" charset="0"/>
              </a:rPr>
              <a:t>thi</a:t>
            </a:r>
            <a:r>
              <a:rPr lang="en-US" b="1" u="sng" dirty="0">
                <a:solidFill>
                  <a:schemeClr val="accent3"/>
                </a:solidFill>
                <a:latin typeface="Times New Roman" panose="02020603050405020304" pitchFamily="18" charset="0"/>
              </a:rPr>
              <a:t> </a:t>
            </a:r>
            <a:r>
              <a:rPr lang="en-US" b="1" u="sng" dirty="0" err="1">
                <a:solidFill>
                  <a:schemeClr val="accent3"/>
                </a:solidFill>
                <a:latin typeface="Times New Roman" panose="02020603050405020304" pitchFamily="18" charset="0"/>
              </a:rPr>
              <a:t>cử</a:t>
            </a:r>
            <a:r>
              <a:rPr lang="en-US" b="1" u="sng" dirty="0">
                <a:solidFill>
                  <a:schemeClr val="accent3"/>
                </a:solidFill>
                <a:latin typeface="Times New Roman" panose="02020603050405020304" pitchFamily="18" charset="0"/>
              </a:rPr>
              <a:t> :</a:t>
            </a:r>
            <a:r>
              <a:rPr lang="en-US" b="1" dirty="0">
                <a:solidFill>
                  <a:schemeClr val="accent3"/>
                </a:solidFill>
                <a:latin typeface="Times New Roman" panose="02020603050405020304" pitchFamily="18" charset="0"/>
              </a:rPr>
              <a:t> </a:t>
            </a:r>
            <a:endParaRPr lang="en-US" sz="2000" dirty="0">
              <a:solidFill>
                <a:schemeClr val="accent3"/>
              </a:solidFill>
              <a:latin typeface="Arial" panose="020B0604020202020204" pitchFamily="34" charset="0"/>
            </a:endParaRPr>
          </a:p>
          <a:p>
            <a:pPr>
              <a:spcBef>
                <a:spcPct val="0"/>
              </a:spcBef>
              <a:buClrTx/>
              <a:buSzTx/>
              <a:buFontTx/>
              <a:buNone/>
              <a:defRPr/>
            </a:pPr>
            <a:r>
              <a:rPr lang="en-US" sz="2800" dirty="0">
                <a:solidFill>
                  <a:schemeClr val="accent3"/>
                </a:solidFill>
                <a:latin typeface="Times New Roman" panose="02020603050405020304" pitchFamily="18" charset="0"/>
              </a:rPr>
              <a:t>	</a:t>
            </a:r>
            <a:r>
              <a:rPr lang="en-US" sz="2800" dirty="0" err="1">
                <a:latin typeface="Times New Roman" panose="02020603050405020304" pitchFamily="18" charset="0"/>
              </a:rPr>
              <a:t>Lê</a:t>
            </a:r>
            <a:r>
              <a:rPr lang="en-US" sz="2800" dirty="0">
                <a:latin typeface="Times New Roman" panose="02020603050405020304" pitchFamily="18" charset="0"/>
              </a:rPr>
              <a:t> </a:t>
            </a:r>
            <a:r>
              <a:rPr lang="en-US" sz="2800" dirty="0" err="1">
                <a:latin typeface="Times New Roman" panose="02020603050405020304" pitchFamily="18" charset="0"/>
              </a:rPr>
              <a:t>Thánh</a:t>
            </a:r>
            <a:r>
              <a:rPr lang="en-US" sz="2800" dirty="0">
                <a:latin typeface="Times New Roman" panose="02020603050405020304" pitchFamily="18" charset="0"/>
              </a:rPr>
              <a:t> </a:t>
            </a:r>
            <a:r>
              <a:rPr lang="en-US" sz="2800" dirty="0" err="1">
                <a:latin typeface="Times New Roman" panose="02020603050405020304" pitchFamily="18" charset="0"/>
              </a:rPr>
              <a:t>Tông</a:t>
            </a:r>
            <a:r>
              <a:rPr lang="en-US" sz="2800" dirty="0">
                <a:latin typeface="Times New Roman" panose="02020603050405020304" pitchFamily="18" charset="0"/>
              </a:rPr>
              <a:t> </a:t>
            </a:r>
            <a:r>
              <a:rPr lang="en-US" sz="2800" dirty="0" err="1">
                <a:latin typeface="Times New Roman" panose="02020603050405020304" pitchFamily="18" charset="0"/>
              </a:rPr>
              <a:t>khởi</a:t>
            </a:r>
            <a:r>
              <a:rPr lang="en-US" sz="2800" dirty="0">
                <a:latin typeface="Times New Roman" panose="02020603050405020304" pitchFamily="18" charset="0"/>
              </a:rPr>
              <a:t> </a:t>
            </a:r>
            <a:r>
              <a:rPr lang="en-US" sz="2800" dirty="0" err="1">
                <a:latin typeface="Times New Roman" panose="02020603050405020304" pitchFamily="18" charset="0"/>
              </a:rPr>
              <a:t>xướng</a:t>
            </a:r>
            <a:r>
              <a:rPr lang="en-US" sz="2800" dirty="0">
                <a:latin typeface="Times New Roman" panose="02020603050405020304" pitchFamily="18" charset="0"/>
              </a:rPr>
              <a:t> </a:t>
            </a:r>
            <a:r>
              <a:rPr lang="en-US" sz="2800" dirty="0" err="1">
                <a:latin typeface="Times New Roman" panose="02020603050405020304" pitchFamily="18" charset="0"/>
              </a:rPr>
              <a:t>và</a:t>
            </a:r>
            <a:r>
              <a:rPr lang="en-US" sz="2800" dirty="0">
                <a:latin typeface="Times New Roman" panose="02020603050405020304" pitchFamily="18" charset="0"/>
              </a:rPr>
              <a:t> </a:t>
            </a:r>
            <a:r>
              <a:rPr lang="en-US" sz="2800" dirty="0" err="1">
                <a:latin typeface="Times New Roman" panose="02020603050405020304" pitchFamily="18" charset="0"/>
              </a:rPr>
              <a:t>cho</a:t>
            </a:r>
            <a:r>
              <a:rPr lang="en-US" sz="2800" dirty="0">
                <a:latin typeface="Times New Roman" panose="02020603050405020304" pitchFamily="18" charset="0"/>
              </a:rPr>
              <a:t> </a:t>
            </a:r>
            <a:r>
              <a:rPr lang="en-US" sz="2800" dirty="0" err="1">
                <a:latin typeface="Times New Roman" panose="02020603050405020304" pitchFamily="18" charset="0"/>
              </a:rPr>
              <a:t>lập</a:t>
            </a:r>
            <a:r>
              <a:rPr lang="en-US" sz="2800" dirty="0">
                <a:latin typeface="Times New Roman" panose="02020603050405020304" pitchFamily="18" charset="0"/>
              </a:rPr>
              <a:t> </a:t>
            </a:r>
            <a:r>
              <a:rPr lang="en-US" sz="2800" dirty="0" err="1">
                <a:latin typeface="Times New Roman" panose="02020603050405020304" pitchFamily="18" charset="0"/>
                <a:hlinkClick r:id="rId2"/>
              </a:rPr>
              <a:t>Bia</a:t>
            </a:r>
            <a:r>
              <a:rPr lang="en-US" sz="2800" dirty="0">
                <a:latin typeface="Times New Roman" panose="02020603050405020304" pitchFamily="18" charset="0"/>
                <a:hlinkClick r:id="rId2"/>
              </a:rPr>
              <a:t> </a:t>
            </a:r>
            <a:r>
              <a:rPr lang="en-US" sz="2800" dirty="0" err="1">
                <a:latin typeface="Times New Roman" panose="02020603050405020304" pitchFamily="18" charset="0"/>
                <a:hlinkClick r:id="rId2"/>
              </a:rPr>
              <a:t>tiến</a:t>
            </a:r>
            <a:r>
              <a:rPr lang="en-US" sz="2800" dirty="0">
                <a:latin typeface="Times New Roman" panose="02020603050405020304" pitchFamily="18" charset="0"/>
                <a:hlinkClick r:id="rId2"/>
              </a:rPr>
              <a:t> </a:t>
            </a:r>
            <a:r>
              <a:rPr lang="en-US" sz="2800" dirty="0" err="1">
                <a:latin typeface="Times New Roman" panose="02020603050405020304" pitchFamily="18" charset="0"/>
                <a:hlinkClick r:id="rId2"/>
              </a:rPr>
              <a:t>sỹ</a:t>
            </a:r>
            <a:r>
              <a:rPr lang="en-US" sz="2800" dirty="0">
                <a:latin typeface="Times New Roman" panose="02020603050405020304" pitchFamily="18" charset="0"/>
              </a:rPr>
              <a:t> </a:t>
            </a:r>
            <a:r>
              <a:rPr lang="en-US" sz="2800" dirty="0" err="1">
                <a:latin typeface="Times New Roman" panose="02020603050405020304" pitchFamily="18" charset="0"/>
              </a:rPr>
              <a:t>lần</a:t>
            </a:r>
            <a:r>
              <a:rPr lang="en-US" sz="2800" dirty="0">
                <a:latin typeface="Times New Roman" panose="02020603050405020304" pitchFamily="18" charset="0"/>
              </a:rPr>
              <a:t> </a:t>
            </a:r>
            <a:r>
              <a:rPr lang="en-US" sz="2800" dirty="0" err="1">
                <a:latin typeface="Times New Roman" panose="02020603050405020304" pitchFamily="18" charset="0"/>
              </a:rPr>
              <a:t>đầu</a:t>
            </a:r>
            <a:r>
              <a:rPr lang="en-US" sz="2800" dirty="0">
                <a:latin typeface="Times New Roman" panose="02020603050405020304" pitchFamily="18" charset="0"/>
              </a:rPr>
              <a:t> </a:t>
            </a:r>
            <a:r>
              <a:rPr lang="en-US" sz="2800" dirty="0" err="1">
                <a:latin typeface="Times New Roman" panose="02020603050405020304" pitchFamily="18" charset="0"/>
              </a:rPr>
              <a:t>tiên</a:t>
            </a:r>
            <a:r>
              <a:rPr lang="en-US" sz="2800" dirty="0">
                <a:latin typeface="Times New Roman" panose="02020603050405020304" pitchFamily="18" charset="0"/>
              </a:rPr>
              <a:t> ở </a:t>
            </a:r>
            <a:r>
              <a:rPr lang="en-US" sz="2800" dirty="0" err="1">
                <a:latin typeface="Times New Roman" panose="02020603050405020304" pitchFamily="18" charset="0"/>
                <a:hlinkClick r:id="rId3"/>
              </a:rPr>
              <a:t>Văn</a:t>
            </a:r>
            <a:r>
              <a:rPr lang="en-US" sz="2800" dirty="0">
                <a:latin typeface="Times New Roman" panose="02020603050405020304" pitchFamily="18" charset="0"/>
                <a:hlinkClick r:id="rId3"/>
              </a:rPr>
              <a:t> </a:t>
            </a:r>
            <a:r>
              <a:rPr lang="en-US" sz="2800" dirty="0" err="1">
                <a:latin typeface="Times New Roman" panose="02020603050405020304" pitchFamily="18" charset="0"/>
                <a:hlinkClick r:id="rId3"/>
              </a:rPr>
              <a:t>Miếu-Quốc</a:t>
            </a:r>
            <a:r>
              <a:rPr lang="en-US" sz="2800" dirty="0">
                <a:latin typeface="Times New Roman" panose="02020603050405020304" pitchFamily="18" charset="0"/>
                <a:hlinkClick r:id="rId3"/>
              </a:rPr>
              <a:t> </a:t>
            </a:r>
            <a:r>
              <a:rPr lang="en-US" sz="2800" dirty="0" err="1">
                <a:latin typeface="Times New Roman" panose="02020603050405020304" pitchFamily="18" charset="0"/>
                <a:hlinkClick r:id="rId3"/>
              </a:rPr>
              <a:t>Tử</a:t>
            </a:r>
            <a:r>
              <a:rPr lang="en-US" sz="2800" dirty="0">
                <a:latin typeface="Times New Roman" panose="02020603050405020304" pitchFamily="18" charset="0"/>
                <a:hlinkClick r:id="rId3"/>
              </a:rPr>
              <a:t> </a:t>
            </a:r>
            <a:r>
              <a:rPr lang="en-US" sz="2800" dirty="0" err="1">
                <a:latin typeface="Times New Roman" panose="02020603050405020304" pitchFamily="18" charset="0"/>
                <a:hlinkClick r:id="rId3"/>
              </a:rPr>
              <a:t>Giám</a:t>
            </a:r>
            <a:r>
              <a:rPr lang="en-US" sz="2800" dirty="0">
                <a:latin typeface="Times New Roman" panose="02020603050405020304" pitchFamily="18" charset="0"/>
              </a:rPr>
              <a:t> </a:t>
            </a:r>
            <a:r>
              <a:rPr lang="en-US" sz="2800" dirty="0" err="1">
                <a:latin typeface="Times New Roman" panose="02020603050405020304" pitchFamily="18" charset="0"/>
              </a:rPr>
              <a:t>vào</a:t>
            </a:r>
            <a:r>
              <a:rPr lang="en-US" sz="2800" dirty="0">
                <a:latin typeface="Times New Roman" panose="02020603050405020304" pitchFamily="18" charset="0"/>
              </a:rPr>
              <a:t> </a:t>
            </a:r>
            <a:r>
              <a:rPr lang="en-US" sz="2800" dirty="0" err="1">
                <a:latin typeface="Times New Roman" panose="02020603050405020304" pitchFamily="18" charset="0"/>
              </a:rPr>
              <a:t>năm</a:t>
            </a:r>
            <a:r>
              <a:rPr lang="en-US" sz="2800" dirty="0">
                <a:latin typeface="Times New Roman" panose="02020603050405020304" pitchFamily="18" charset="0"/>
              </a:rPr>
              <a:t> 1484 </a:t>
            </a:r>
            <a:r>
              <a:rPr lang="en-US" sz="2800" dirty="0" err="1">
                <a:latin typeface="Times New Roman" panose="02020603050405020304" pitchFamily="18" charset="0"/>
              </a:rPr>
              <a:t>để</a:t>
            </a:r>
            <a:r>
              <a:rPr lang="en-US" sz="2800" dirty="0">
                <a:latin typeface="Times New Roman" panose="02020603050405020304" pitchFamily="18" charset="0"/>
              </a:rPr>
              <a:t> </a:t>
            </a:r>
            <a:r>
              <a:rPr lang="en-US" sz="2800" dirty="0" err="1">
                <a:latin typeface="Times New Roman" panose="02020603050405020304" pitchFamily="18" charset="0"/>
              </a:rPr>
              <a:t>ghi</a:t>
            </a:r>
            <a:r>
              <a:rPr lang="en-US" sz="2800" dirty="0">
                <a:latin typeface="Times New Roman" panose="02020603050405020304" pitchFamily="18" charset="0"/>
              </a:rPr>
              <a:t> </a:t>
            </a:r>
            <a:r>
              <a:rPr lang="en-US" sz="2800" dirty="0" err="1">
                <a:latin typeface="Times New Roman" panose="02020603050405020304" pitchFamily="18" charset="0"/>
              </a:rPr>
              <a:t>danh</a:t>
            </a:r>
            <a:r>
              <a:rPr lang="en-US" sz="2800" dirty="0">
                <a:latin typeface="Times New Roman" panose="02020603050405020304" pitchFamily="18" charset="0"/>
              </a:rPr>
              <a:t> </a:t>
            </a:r>
            <a:r>
              <a:rPr lang="en-US" sz="2800" dirty="0" err="1">
                <a:latin typeface="Times New Roman" panose="02020603050405020304" pitchFamily="18" charset="0"/>
              </a:rPr>
              <a:t>và</a:t>
            </a:r>
            <a:r>
              <a:rPr lang="en-US" sz="2800" dirty="0">
                <a:latin typeface="Times New Roman" panose="02020603050405020304" pitchFamily="18" charset="0"/>
              </a:rPr>
              <a:t> </a:t>
            </a:r>
            <a:r>
              <a:rPr lang="en-US" sz="2800" dirty="0" err="1">
                <a:latin typeface="Times New Roman" panose="02020603050405020304" pitchFamily="18" charset="0"/>
              </a:rPr>
              <a:t>tôn</a:t>
            </a:r>
            <a:r>
              <a:rPr lang="en-US" sz="2800" dirty="0">
                <a:latin typeface="Times New Roman" panose="02020603050405020304" pitchFamily="18" charset="0"/>
              </a:rPr>
              <a:t> </a:t>
            </a:r>
            <a:r>
              <a:rPr lang="en-US" sz="2800" dirty="0" err="1">
                <a:latin typeface="Times New Roman" panose="02020603050405020304" pitchFamily="18" charset="0"/>
              </a:rPr>
              <a:t>vinh</a:t>
            </a:r>
            <a:r>
              <a:rPr lang="en-US" sz="2800" dirty="0">
                <a:latin typeface="Times New Roman" panose="02020603050405020304" pitchFamily="18" charset="0"/>
              </a:rPr>
              <a:t> </a:t>
            </a:r>
            <a:r>
              <a:rPr lang="en-US" sz="2800" dirty="0" err="1">
                <a:latin typeface="Times New Roman" panose="02020603050405020304" pitchFamily="18" charset="0"/>
              </a:rPr>
              <a:t>những</a:t>
            </a:r>
            <a:r>
              <a:rPr lang="en-US" sz="2800" dirty="0">
                <a:latin typeface="Times New Roman" panose="02020603050405020304" pitchFamily="18" charset="0"/>
              </a:rPr>
              <a:t> </a:t>
            </a:r>
            <a:r>
              <a:rPr lang="en-US" sz="2800" dirty="0" err="1">
                <a:latin typeface="Times New Roman" panose="02020603050405020304" pitchFamily="18" charset="0"/>
              </a:rPr>
              <a:t>người</a:t>
            </a:r>
            <a:r>
              <a:rPr lang="en-US" sz="2800" dirty="0">
                <a:latin typeface="Times New Roman" panose="02020603050405020304" pitchFamily="18" charset="0"/>
              </a:rPr>
              <a:t> </a:t>
            </a:r>
            <a:r>
              <a:rPr lang="en-US" sz="2800" dirty="0" err="1">
                <a:latin typeface="Times New Roman" panose="02020603050405020304" pitchFamily="18" charset="0"/>
              </a:rPr>
              <a:t>có</a:t>
            </a:r>
            <a:r>
              <a:rPr lang="en-US" sz="2800" dirty="0">
                <a:latin typeface="Times New Roman" panose="02020603050405020304" pitchFamily="18" charset="0"/>
              </a:rPr>
              <a:t> </a:t>
            </a:r>
            <a:r>
              <a:rPr lang="en-US" sz="2800" dirty="0" err="1">
                <a:latin typeface="Times New Roman" panose="02020603050405020304" pitchFamily="18" charset="0"/>
              </a:rPr>
              <a:t>đức</a:t>
            </a:r>
            <a:r>
              <a:rPr lang="en-US" sz="2800" dirty="0">
                <a:latin typeface="Times New Roman" panose="02020603050405020304" pitchFamily="18" charset="0"/>
              </a:rPr>
              <a:t> </a:t>
            </a:r>
            <a:r>
              <a:rPr lang="en-US" sz="2800" dirty="0" err="1">
                <a:latin typeface="Times New Roman" panose="02020603050405020304" pitchFamily="18" charset="0"/>
              </a:rPr>
              <a:t>có</a:t>
            </a:r>
            <a:r>
              <a:rPr lang="en-US" sz="2800" dirty="0">
                <a:latin typeface="Times New Roman" panose="02020603050405020304" pitchFamily="18" charset="0"/>
              </a:rPr>
              <a:t> </a:t>
            </a:r>
            <a:r>
              <a:rPr lang="en-US" sz="2800" dirty="0" err="1">
                <a:latin typeface="Times New Roman" panose="02020603050405020304" pitchFamily="18" charset="0"/>
              </a:rPr>
              <a:t>tài</a:t>
            </a:r>
            <a:r>
              <a:rPr lang="en-US" sz="2800" dirty="0">
                <a:latin typeface="Times New Roman" panose="02020603050405020304" pitchFamily="18" charset="0"/>
              </a:rPr>
              <a:t> </a:t>
            </a:r>
            <a:r>
              <a:rPr lang="en-US" sz="2800" dirty="0" err="1">
                <a:latin typeface="Times New Roman" panose="02020603050405020304" pitchFamily="18" charset="0"/>
              </a:rPr>
              <a:t>của</a:t>
            </a:r>
            <a:r>
              <a:rPr lang="en-US" sz="2800" dirty="0">
                <a:latin typeface="Times New Roman" panose="02020603050405020304" pitchFamily="18" charset="0"/>
              </a:rPr>
              <a:t> </a:t>
            </a:r>
            <a:r>
              <a:rPr lang="en-US" sz="2800" dirty="0" err="1">
                <a:latin typeface="Times New Roman" panose="02020603050405020304" pitchFamily="18" charset="0"/>
              </a:rPr>
              <a:t>dân</a:t>
            </a:r>
            <a:r>
              <a:rPr lang="en-US" sz="2800" dirty="0">
                <a:latin typeface="Times New Roman" panose="02020603050405020304" pitchFamily="18" charset="0"/>
              </a:rPr>
              <a:t> </a:t>
            </a:r>
            <a:r>
              <a:rPr lang="en-US" sz="2800" dirty="0" err="1">
                <a:latin typeface="Times New Roman" panose="02020603050405020304" pitchFamily="18" charset="0"/>
              </a:rPr>
              <a:t>tộc</a:t>
            </a:r>
            <a:r>
              <a:rPr lang="en-US" sz="2800" dirty="0">
                <a:latin typeface="Times New Roman" panose="02020603050405020304" pitchFamily="18" charset="0"/>
              </a:rPr>
              <a:t>, </a:t>
            </a:r>
            <a:r>
              <a:rPr lang="en-US" sz="2800" dirty="0" err="1">
                <a:latin typeface="Times New Roman" panose="02020603050405020304" pitchFamily="18" charset="0"/>
              </a:rPr>
              <a:t>khuyến</a:t>
            </a:r>
            <a:r>
              <a:rPr lang="en-US" sz="2800" dirty="0">
                <a:latin typeface="Times New Roman" panose="02020603050405020304" pitchFamily="18" charset="0"/>
              </a:rPr>
              <a:t> </a:t>
            </a:r>
            <a:r>
              <a:rPr lang="en-US" sz="2800" dirty="0" err="1">
                <a:latin typeface="Times New Roman" panose="02020603050405020304" pitchFamily="18" charset="0"/>
              </a:rPr>
              <a:t>khích</a:t>
            </a:r>
            <a:r>
              <a:rPr lang="en-US" sz="2800" dirty="0">
                <a:latin typeface="Times New Roman" panose="02020603050405020304" pitchFamily="18" charset="0"/>
              </a:rPr>
              <a:t> </a:t>
            </a:r>
            <a:r>
              <a:rPr lang="en-US" sz="2800" dirty="0" err="1">
                <a:latin typeface="Times New Roman" panose="02020603050405020304" pitchFamily="18" charset="0"/>
              </a:rPr>
              <a:t>tinh</a:t>
            </a:r>
            <a:r>
              <a:rPr lang="en-US" sz="2800" dirty="0">
                <a:latin typeface="Times New Roman" panose="02020603050405020304" pitchFamily="18" charset="0"/>
              </a:rPr>
              <a:t> </a:t>
            </a:r>
            <a:r>
              <a:rPr lang="en-US" sz="2800" dirty="0" err="1">
                <a:latin typeface="Times New Roman" panose="02020603050405020304" pitchFamily="18" charset="0"/>
              </a:rPr>
              <a:t>thần</a:t>
            </a:r>
            <a:r>
              <a:rPr lang="en-US" sz="2800" dirty="0">
                <a:latin typeface="Times New Roman" panose="02020603050405020304" pitchFamily="18" charset="0"/>
              </a:rPr>
              <a:t> </a:t>
            </a:r>
            <a:r>
              <a:rPr lang="en-US" sz="2800" dirty="0" err="1">
                <a:latin typeface="Times New Roman" panose="02020603050405020304" pitchFamily="18" charset="0"/>
              </a:rPr>
              <a:t>hiếu</a:t>
            </a:r>
            <a:r>
              <a:rPr lang="en-US" sz="2800" dirty="0">
                <a:latin typeface="Times New Roman" panose="02020603050405020304" pitchFamily="18" charset="0"/>
              </a:rPr>
              <a:t> </a:t>
            </a:r>
            <a:r>
              <a:rPr lang="en-US" sz="2800" dirty="0" err="1">
                <a:latin typeface="Times New Roman" panose="02020603050405020304" pitchFamily="18" charset="0"/>
              </a:rPr>
              <a:t>học</a:t>
            </a:r>
            <a:r>
              <a:rPr lang="en-US" sz="2800" dirty="0">
                <a:latin typeface="Times New Roman" panose="02020603050405020304" pitchFamily="18" charset="0"/>
              </a:rPr>
              <a:t> .</a:t>
            </a:r>
          </a:p>
          <a:p>
            <a:pPr>
              <a:spcBef>
                <a:spcPct val="0"/>
              </a:spcBef>
              <a:buClrTx/>
              <a:buSzTx/>
              <a:buFontTx/>
              <a:buNone/>
              <a:defRPr/>
            </a:pPr>
            <a:r>
              <a:rPr lang="en-US" sz="2800" dirty="0">
                <a:latin typeface="Times New Roman" panose="02020603050405020304" pitchFamily="18" charset="0"/>
              </a:rPr>
              <a:t>	</a:t>
            </a:r>
            <a:r>
              <a:rPr lang="en-US" sz="2800" dirty="0" err="1">
                <a:latin typeface="Times New Roman" panose="02020603050405020304" pitchFamily="18" charset="0"/>
              </a:rPr>
              <a:t>Dưới</a:t>
            </a:r>
            <a:r>
              <a:rPr lang="en-US" sz="2800" dirty="0">
                <a:latin typeface="Times New Roman" panose="02020603050405020304" pitchFamily="18" charset="0"/>
              </a:rPr>
              <a:t> </a:t>
            </a:r>
            <a:r>
              <a:rPr lang="en-US" sz="2800" dirty="0" err="1">
                <a:latin typeface="Times New Roman" panose="02020603050405020304" pitchFamily="18" charset="0"/>
              </a:rPr>
              <a:t>thời</a:t>
            </a:r>
            <a:r>
              <a:rPr lang="en-US" sz="2800" dirty="0">
                <a:latin typeface="Times New Roman" panose="02020603050405020304" pitchFamily="18" charset="0"/>
              </a:rPr>
              <a:t> </a:t>
            </a:r>
            <a:r>
              <a:rPr lang="en-US" sz="2800" dirty="0" err="1">
                <a:latin typeface="Times New Roman" panose="02020603050405020304" pitchFamily="18" charset="0"/>
              </a:rPr>
              <a:t>Lê</a:t>
            </a:r>
            <a:r>
              <a:rPr lang="en-US" sz="2800" dirty="0">
                <a:latin typeface="Times New Roman" panose="02020603050405020304" pitchFamily="18" charset="0"/>
              </a:rPr>
              <a:t> </a:t>
            </a:r>
            <a:r>
              <a:rPr lang="en-US" sz="2800" dirty="0" err="1">
                <a:latin typeface="Times New Roman" panose="02020603050405020304" pitchFamily="18" charset="0"/>
              </a:rPr>
              <a:t>Thánh</a:t>
            </a:r>
            <a:r>
              <a:rPr lang="en-US" sz="2800" dirty="0">
                <a:latin typeface="Times New Roman" panose="02020603050405020304" pitchFamily="18" charset="0"/>
              </a:rPr>
              <a:t> </a:t>
            </a:r>
            <a:r>
              <a:rPr lang="en-US" sz="2800" dirty="0" err="1">
                <a:latin typeface="Times New Roman" panose="02020603050405020304" pitchFamily="18" charset="0"/>
              </a:rPr>
              <a:t>Tông</a:t>
            </a:r>
            <a:r>
              <a:rPr lang="en-US" sz="2800" dirty="0">
                <a:latin typeface="Times New Roman" panose="02020603050405020304" pitchFamily="18" charset="0"/>
              </a:rPr>
              <a:t> </a:t>
            </a:r>
            <a:r>
              <a:rPr lang="en-US" sz="2800" dirty="0" err="1">
                <a:latin typeface="Times New Roman" panose="02020603050405020304" pitchFamily="18" charset="0"/>
              </a:rPr>
              <a:t>việc</a:t>
            </a:r>
            <a:r>
              <a:rPr lang="en-US" sz="2800" dirty="0">
                <a:latin typeface="Times New Roman" panose="02020603050405020304" pitchFamily="18" charset="0"/>
              </a:rPr>
              <a:t> </a:t>
            </a:r>
            <a:r>
              <a:rPr lang="en-US" sz="2800" dirty="0" err="1">
                <a:latin typeface="Times New Roman" panose="02020603050405020304" pitchFamily="18" charset="0"/>
              </a:rPr>
              <a:t>thi</a:t>
            </a:r>
            <a:r>
              <a:rPr lang="en-US" sz="2800" dirty="0">
                <a:latin typeface="Times New Roman" panose="02020603050405020304" pitchFamily="18" charset="0"/>
              </a:rPr>
              <a:t> </a:t>
            </a:r>
            <a:r>
              <a:rPr lang="en-US" sz="2800" dirty="0" err="1">
                <a:latin typeface="Times New Roman" panose="02020603050405020304" pitchFamily="18" charset="0"/>
              </a:rPr>
              <a:t>cử</a:t>
            </a:r>
            <a:r>
              <a:rPr lang="en-US" sz="2800" dirty="0">
                <a:latin typeface="Times New Roman" panose="02020603050405020304" pitchFamily="18" charset="0"/>
              </a:rPr>
              <a:t> </a:t>
            </a:r>
            <a:r>
              <a:rPr lang="en-US" sz="2800" dirty="0" err="1">
                <a:latin typeface="Times New Roman" panose="02020603050405020304" pitchFamily="18" charset="0"/>
              </a:rPr>
              <a:t>tuyển</a:t>
            </a:r>
            <a:r>
              <a:rPr lang="en-US" sz="2800" dirty="0">
                <a:latin typeface="Times New Roman" panose="02020603050405020304" pitchFamily="18" charset="0"/>
              </a:rPr>
              <a:t> </a:t>
            </a:r>
            <a:r>
              <a:rPr lang="en-US" sz="2800" dirty="0" err="1">
                <a:latin typeface="Times New Roman" panose="02020603050405020304" pitchFamily="18" charset="0"/>
              </a:rPr>
              <a:t>chọn</a:t>
            </a:r>
            <a:r>
              <a:rPr lang="en-US" sz="2800" dirty="0">
                <a:latin typeface="Times New Roman" panose="02020603050405020304" pitchFamily="18" charset="0"/>
              </a:rPr>
              <a:t> </a:t>
            </a:r>
            <a:r>
              <a:rPr lang="en-US" sz="2800" dirty="0" err="1">
                <a:latin typeface="Times New Roman" panose="02020603050405020304" pitchFamily="18" charset="0"/>
              </a:rPr>
              <a:t>người</a:t>
            </a:r>
            <a:r>
              <a:rPr lang="en-US" sz="2800" dirty="0">
                <a:latin typeface="Times New Roman" panose="02020603050405020304" pitchFamily="18" charset="0"/>
              </a:rPr>
              <a:t> </a:t>
            </a:r>
            <a:r>
              <a:rPr lang="en-US" sz="2800" dirty="0" err="1">
                <a:latin typeface="Times New Roman" panose="02020603050405020304" pitchFamily="18" charset="0"/>
              </a:rPr>
              <a:t>tài</a:t>
            </a:r>
            <a:r>
              <a:rPr lang="en-US" sz="2800" dirty="0">
                <a:latin typeface="Times New Roman" panose="02020603050405020304" pitchFamily="18" charset="0"/>
              </a:rPr>
              <a:t> </a:t>
            </a:r>
            <a:r>
              <a:rPr lang="en-US" sz="2800" dirty="0" err="1">
                <a:latin typeface="Times New Roman" panose="02020603050405020304" pitchFamily="18" charset="0"/>
              </a:rPr>
              <a:t>thường</a:t>
            </a:r>
            <a:r>
              <a:rPr lang="en-US" sz="2800" dirty="0">
                <a:latin typeface="Times New Roman" panose="02020603050405020304" pitchFamily="18" charset="0"/>
              </a:rPr>
              <a:t> </a:t>
            </a:r>
            <a:r>
              <a:rPr lang="en-US" sz="2800" dirty="0" err="1">
                <a:latin typeface="Times New Roman" panose="02020603050405020304" pitchFamily="18" charset="0"/>
              </a:rPr>
              <a:t>xuyên</a:t>
            </a:r>
            <a:r>
              <a:rPr lang="en-US" sz="2800" dirty="0">
                <a:latin typeface="Times New Roman" panose="02020603050405020304" pitchFamily="18" charset="0"/>
              </a:rPr>
              <a:t> </a:t>
            </a:r>
            <a:r>
              <a:rPr lang="en-US" sz="2800" dirty="0" err="1">
                <a:latin typeface="Times New Roman" panose="02020603050405020304" pitchFamily="18" charset="0"/>
              </a:rPr>
              <a:t>được</a:t>
            </a:r>
            <a:r>
              <a:rPr lang="en-US" sz="2800" dirty="0">
                <a:latin typeface="Times New Roman" panose="02020603050405020304" pitchFamily="18" charset="0"/>
              </a:rPr>
              <a:t> </a:t>
            </a:r>
            <a:r>
              <a:rPr lang="en-US" sz="2800" dirty="0" err="1">
                <a:latin typeface="Times New Roman" panose="02020603050405020304" pitchFamily="18" charset="0"/>
              </a:rPr>
              <a:t>tổ</a:t>
            </a:r>
            <a:r>
              <a:rPr lang="en-US" sz="2800" dirty="0">
                <a:latin typeface="Times New Roman" panose="02020603050405020304" pitchFamily="18" charset="0"/>
              </a:rPr>
              <a:t> </a:t>
            </a:r>
            <a:r>
              <a:rPr lang="en-US" sz="2800" dirty="0" err="1">
                <a:latin typeface="Times New Roman" panose="02020603050405020304" pitchFamily="18" charset="0"/>
              </a:rPr>
              <a:t>chức</a:t>
            </a:r>
            <a:r>
              <a:rPr lang="en-US" sz="2800" dirty="0">
                <a:latin typeface="Times New Roman" panose="02020603050405020304" pitchFamily="18" charset="0"/>
              </a:rPr>
              <a:t> =&gt; </a:t>
            </a:r>
            <a:r>
              <a:rPr lang="en-US" sz="2800" dirty="0" err="1">
                <a:latin typeface="Times New Roman" panose="02020603050405020304" pitchFamily="18" charset="0"/>
              </a:rPr>
              <a:t>đất</a:t>
            </a:r>
            <a:r>
              <a:rPr lang="en-US" sz="2800" dirty="0">
                <a:latin typeface="Times New Roman" panose="02020603050405020304" pitchFamily="18" charset="0"/>
              </a:rPr>
              <a:t> </a:t>
            </a:r>
            <a:r>
              <a:rPr lang="en-US" sz="2800" dirty="0" err="1">
                <a:latin typeface="Times New Roman" panose="02020603050405020304" pitchFamily="18" charset="0"/>
              </a:rPr>
              <a:t>nước</a:t>
            </a:r>
            <a:r>
              <a:rPr lang="en-US" sz="2800" dirty="0">
                <a:latin typeface="Times New Roman" panose="02020603050405020304" pitchFamily="18" charset="0"/>
              </a:rPr>
              <a:t> </a:t>
            </a:r>
            <a:r>
              <a:rPr lang="en-US" sz="2800" dirty="0" err="1">
                <a:latin typeface="Times New Roman" panose="02020603050405020304" pitchFamily="18" charset="0"/>
              </a:rPr>
              <a:t>có</a:t>
            </a:r>
            <a:r>
              <a:rPr lang="en-US" sz="2800" dirty="0">
                <a:latin typeface="Times New Roman" panose="02020603050405020304" pitchFamily="18" charset="0"/>
              </a:rPr>
              <a:t> </a:t>
            </a:r>
            <a:r>
              <a:rPr lang="en-US" sz="2800" dirty="0" err="1">
                <a:latin typeface="Times New Roman" panose="02020603050405020304" pitchFamily="18" charset="0"/>
              </a:rPr>
              <a:t>nhiều</a:t>
            </a:r>
            <a:r>
              <a:rPr lang="en-US" sz="2800" dirty="0">
                <a:latin typeface="Times New Roman" panose="02020603050405020304" pitchFamily="18" charset="0"/>
              </a:rPr>
              <a:t> </a:t>
            </a:r>
            <a:r>
              <a:rPr lang="en-US" sz="2800" dirty="0" err="1">
                <a:latin typeface="Times New Roman" panose="02020603050405020304" pitchFamily="18" charset="0"/>
              </a:rPr>
              <a:t>người</a:t>
            </a:r>
            <a:r>
              <a:rPr lang="en-US" sz="2800" dirty="0">
                <a:latin typeface="Times New Roman" panose="02020603050405020304" pitchFamily="18" charset="0"/>
              </a:rPr>
              <a:t> </a:t>
            </a:r>
            <a:r>
              <a:rPr lang="en-US" sz="2800" dirty="0" err="1">
                <a:latin typeface="Times New Roman" panose="02020603050405020304" pitchFamily="18" charset="0"/>
              </a:rPr>
              <a:t>tài</a:t>
            </a:r>
            <a:r>
              <a:rPr lang="en-US" sz="2800" dirty="0">
                <a:latin typeface="Times New Roman" panose="02020603050405020304" pitchFamily="18" charset="0"/>
              </a:rPr>
              <a:t>, </a:t>
            </a:r>
            <a:r>
              <a:rPr lang="en-US" sz="2800" dirty="0" err="1">
                <a:latin typeface="Times New Roman" panose="02020603050405020304" pitchFamily="18" charset="0"/>
              </a:rPr>
              <a:t>hùng</a:t>
            </a:r>
            <a:r>
              <a:rPr lang="en-US" sz="2800" dirty="0">
                <a:latin typeface="Times New Roman" panose="02020603050405020304" pitchFamily="18" charset="0"/>
              </a:rPr>
              <a:t> </a:t>
            </a:r>
            <a:r>
              <a:rPr lang="en-US" sz="2800" dirty="0" err="1">
                <a:latin typeface="Times New Roman" panose="02020603050405020304" pitchFamily="18" charset="0"/>
              </a:rPr>
              <a:t>mạnh</a:t>
            </a:r>
            <a:r>
              <a:rPr lang="en-US" sz="2800" dirty="0">
                <a:latin typeface="Times New Roman" panose="02020603050405020304" pitchFamily="18" charset="0"/>
              </a:rPr>
              <a:t> . </a:t>
            </a:r>
          </a:p>
        </p:txBody>
      </p:sp>
      <p:pic>
        <p:nvPicPr>
          <p:cNvPr id="131077" name="Picture 5" descr="Biaru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0"/>
            <a:ext cx="3352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Text Box 6"/>
          <p:cNvSpPr txBox="1">
            <a:spLocks noChangeArrowheads="1"/>
          </p:cNvSpPr>
          <p:nvPr/>
        </p:nvSpPr>
        <p:spPr bwMode="auto">
          <a:xfrm>
            <a:off x="3352800" y="4400550"/>
            <a:ext cx="419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Trebuchet MS" pitchFamily="34" charset="0"/>
              </a:defRPr>
            </a:lvl1pPr>
            <a:lvl2pPr>
              <a:defRPr sz="1600">
                <a:solidFill>
                  <a:srgbClr val="404040"/>
                </a:solidFill>
                <a:latin typeface="Trebuchet MS" pitchFamily="34" charset="0"/>
              </a:defRPr>
            </a:lvl2pPr>
            <a:lvl3pPr>
              <a:defRPr sz="1400">
                <a:solidFill>
                  <a:srgbClr val="404040"/>
                </a:solidFill>
                <a:latin typeface="Trebuchet MS" pitchFamily="34" charset="0"/>
              </a:defRPr>
            </a:lvl3pPr>
            <a:lvl4pPr>
              <a:defRPr sz="1200">
                <a:solidFill>
                  <a:srgbClr val="404040"/>
                </a:solidFill>
                <a:latin typeface="Trebuchet MS" pitchFamily="34" charset="0"/>
              </a:defRPr>
            </a:lvl4pPr>
            <a:lvl5pPr>
              <a:defRPr sz="1200">
                <a:solidFill>
                  <a:srgbClr val="404040"/>
                </a:solidFill>
                <a:latin typeface="Trebuchet MS" pitchFamily="34" charset="0"/>
              </a:defRPr>
            </a:lvl5pPr>
            <a:lvl6pPr eaLnBrk="0" fontAlgn="base" hangingPunct="0">
              <a:spcAft>
                <a:spcPct val="0"/>
              </a:spcAft>
              <a:buFont typeface="Wingdings 3" pitchFamily="18" charset="2"/>
              <a:defRPr sz="1200">
                <a:solidFill>
                  <a:srgbClr val="404040"/>
                </a:solidFill>
                <a:latin typeface="Trebuchet MS" pitchFamily="34" charset="0"/>
              </a:defRPr>
            </a:lvl6pPr>
            <a:lvl7pPr eaLnBrk="0" fontAlgn="base" hangingPunct="0">
              <a:spcAft>
                <a:spcPct val="0"/>
              </a:spcAft>
              <a:buFont typeface="Wingdings 3" pitchFamily="18" charset="2"/>
              <a:defRPr sz="1200">
                <a:solidFill>
                  <a:srgbClr val="404040"/>
                </a:solidFill>
                <a:latin typeface="Trebuchet MS" pitchFamily="34" charset="0"/>
              </a:defRPr>
            </a:lvl7pPr>
            <a:lvl8pPr eaLnBrk="0" fontAlgn="base" hangingPunct="0">
              <a:spcAft>
                <a:spcPct val="0"/>
              </a:spcAft>
              <a:buFont typeface="Wingdings 3" pitchFamily="18" charset="2"/>
              <a:defRPr sz="1200">
                <a:solidFill>
                  <a:srgbClr val="404040"/>
                </a:solidFill>
                <a:latin typeface="Trebuchet MS" pitchFamily="34" charset="0"/>
              </a:defRPr>
            </a:lvl8pPr>
            <a:lvl9pPr eaLnBrk="0" fontAlgn="base" hangingPunct="0">
              <a:spcAft>
                <a:spcPct val="0"/>
              </a:spcAft>
              <a:buFont typeface="Wingdings 3" pitchFamily="18" charset="2"/>
              <a:defRPr sz="1200">
                <a:solidFill>
                  <a:srgbClr val="404040"/>
                </a:solidFill>
                <a:latin typeface="Trebuchet MS" pitchFamily="34" charset="0"/>
              </a:defRPr>
            </a:lvl9pPr>
          </a:lstStyle>
          <a:p>
            <a:pPr algn="ctr">
              <a:spcBef>
                <a:spcPct val="50000"/>
              </a:spcBef>
            </a:pPr>
            <a:r>
              <a:rPr lang="en-US" altLang="en-US" sz="3600" b="1" u="sng">
                <a:solidFill>
                  <a:srgbClr val="FFFF00"/>
                </a:solidFill>
                <a:latin typeface="Times New Roman" pitchFamily="18" charset="0"/>
                <a:cs typeface="Arial" charset="0"/>
              </a:rPr>
              <a:t>Nhà văn hóa lớn :</a:t>
            </a:r>
            <a:r>
              <a:rPr lang="en-US" altLang="en-US" sz="3200" b="1">
                <a:solidFill>
                  <a:srgbClr val="FFFF00"/>
                </a:solidFill>
                <a:latin typeface="Times New Roman" pitchFamily="18" charset="0"/>
                <a:cs typeface="Arial" charset="0"/>
              </a:rPr>
              <a:t> </a:t>
            </a:r>
          </a:p>
        </p:txBody>
      </p:sp>
      <p:sp>
        <p:nvSpPr>
          <p:cNvPr id="131079" name="Text Box 7"/>
          <p:cNvSpPr txBox="1">
            <a:spLocks noChangeArrowheads="1"/>
          </p:cNvSpPr>
          <p:nvPr/>
        </p:nvSpPr>
        <p:spPr bwMode="auto">
          <a:xfrm>
            <a:off x="0" y="5041900"/>
            <a:ext cx="8839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404040"/>
                </a:solidFill>
                <a:latin typeface="Trebuchet MS" pitchFamily="34" charset="0"/>
              </a:defRPr>
            </a:lvl1pPr>
            <a:lvl2pPr>
              <a:defRPr sz="1600">
                <a:solidFill>
                  <a:srgbClr val="404040"/>
                </a:solidFill>
                <a:latin typeface="Trebuchet MS" pitchFamily="34" charset="0"/>
              </a:defRPr>
            </a:lvl2pPr>
            <a:lvl3pPr>
              <a:defRPr sz="1400">
                <a:solidFill>
                  <a:srgbClr val="404040"/>
                </a:solidFill>
                <a:latin typeface="Trebuchet MS" pitchFamily="34" charset="0"/>
              </a:defRPr>
            </a:lvl3pPr>
            <a:lvl4pPr>
              <a:defRPr sz="1200">
                <a:solidFill>
                  <a:srgbClr val="404040"/>
                </a:solidFill>
                <a:latin typeface="Trebuchet MS" pitchFamily="34" charset="0"/>
              </a:defRPr>
            </a:lvl4pPr>
            <a:lvl5pPr>
              <a:defRPr sz="1200">
                <a:solidFill>
                  <a:srgbClr val="404040"/>
                </a:solidFill>
                <a:latin typeface="Trebuchet MS" pitchFamily="34" charset="0"/>
              </a:defRPr>
            </a:lvl5pPr>
            <a:lvl6pPr eaLnBrk="0" fontAlgn="base" hangingPunct="0">
              <a:spcAft>
                <a:spcPct val="0"/>
              </a:spcAft>
              <a:buFont typeface="Wingdings 3" pitchFamily="18" charset="2"/>
              <a:defRPr sz="1200">
                <a:solidFill>
                  <a:srgbClr val="404040"/>
                </a:solidFill>
                <a:latin typeface="Trebuchet MS" pitchFamily="34" charset="0"/>
              </a:defRPr>
            </a:lvl6pPr>
            <a:lvl7pPr eaLnBrk="0" fontAlgn="base" hangingPunct="0">
              <a:spcAft>
                <a:spcPct val="0"/>
              </a:spcAft>
              <a:buFont typeface="Wingdings 3" pitchFamily="18" charset="2"/>
              <a:defRPr sz="1200">
                <a:solidFill>
                  <a:srgbClr val="404040"/>
                </a:solidFill>
                <a:latin typeface="Trebuchet MS" pitchFamily="34" charset="0"/>
              </a:defRPr>
            </a:lvl7pPr>
            <a:lvl8pPr eaLnBrk="0" fontAlgn="base" hangingPunct="0">
              <a:spcAft>
                <a:spcPct val="0"/>
              </a:spcAft>
              <a:buFont typeface="Wingdings 3" pitchFamily="18" charset="2"/>
              <a:defRPr sz="1200">
                <a:solidFill>
                  <a:srgbClr val="404040"/>
                </a:solidFill>
                <a:latin typeface="Trebuchet MS" pitchFamily="34" charset="0"/>
              </a:defRPr>
            </a:lvl8pPr>
            <a:lvl9pPr eaLnBrk="0" fontAlgn="base" hangingPunct="0">
              <a:spcAft>
                <a:spcPct val="0"/>
              </a:spcAft>
              <a:buFont typeface="Wingdings 3" pitchFamily="18" charset="2"/>
              <a:defRPr sz="1200">
                <a:solidFill>
                  <a:srgbClr val="404040"/>
                </a:solidFill>
                <a:latin typeface="Trebuchet MS" pitchFamily="34" charset="0"/>
              </a:defRPr>
            </a:lvl9pPr>
          </a:lstStyle>
          <a:p>
            <a:pPr>
              <a:spcBef>
                <a:spcPct val="50000"/>
              </a:spcBef>
            </a:pPr>
            <a:r>
              <a:rPr lang="en-US" altLang="en-US" sz="2800">
                <a:solidFill>
                  <a:schemeClr val="tx1"/>
                </a:solidFill>
                <a:latin typeface="Times New Roman" pitchFamily="18" charset="0"/>
                <a:cs typeface="Arial" charset="0"/>
              </a:rPr>
              <a:t>- Năm 1495, ông </a:t>
            </a:r>
            <a:r>
              <a:rPr lang="en-US" altLang="en-US" sz="2800" b="1">
                <a:solidFill>
                  <a:schemeClr val="tx1"/>
                </a:solidFill>
                <a:latin typeface="Times New Roman" pitchFamily="18" charset="0"/>
                <a:cs typeface="Arial" charset="0"/>
              </a:rPr>
              <a:t>lập ra Hội Tao Đàn</a:t>
            </a:r>
            <a:r>
              <a:rPr lang="en-US" altLang="en-US" sz="2800">
                <a:solidFill>
                  <a:schemeClr val="tx1"/>
                </a:solidFill>
                <a:latin typeface="Times New Roman" pitchFamily="18" charset="0"/>
                <a:cs typeface="Arial" charset="0"/>
              </a:rPr>
              <a:t> quy tụ 28 nhân vật kiệt xuất thường được gọi là “Tao Đàn nhị thập bát tú” .  - Lê Thánh Tông là </a:t>
            </a:r>
            <a:r>
              <a:rPr lang="en-US" altLang="en-US" sz="2800" b="1">
                <a:solidFill>
                  <a:schemeClr val="tx1"/>
                </a:solidFill>
                <a:latin typeface="Times New Roman" pitchFamily="18" charset="0"/>
                <a:cs typeface="Arial" charset="0"/>
              </a:rPr>
              <a:t>một nhà thơ với hơn 300 tác phầm viết bằng chữ Hán và chữ Nôm</a:t>
            </a:r>
            <a:r>
              <a:rPr lang="en-US" altLang="en-US" sz="2800">
                <a:solidFill>
                  <a:schemeClr val="tx1"/>
                </a:solidFill>
                <a:latin typeface="Times New Roman" pitchFamily="18" charset="0"/>
                <a:cs typeface="Arial" charset="0"/>
              </a:rPr>
              <a:t> </a:t>
            </a:r>
          </a:p>
        </p:txBody>
      </p:sp>
    </p:spTree>
    <p:extLst>
      <p:ext uri="{BB962C8B-B14F-4D97-AF65-F5344CB8AC3E}">
        <p14:creationId xmlns:p14="http://schemas.microsoft.com/office/powerpoint/2010/main" val="75534157"/>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31076"/>
                                        </p:tgtEl>
                                        <p:attrNameLst>
                                          <p:attrName>style.visibility</p:attrName>
                                        </p:attrNameLst>
                                      </p:cBhvr>
                                      <p:to>
                                        <p:strVal val="visible"/>
                                      </p:to>
                                    </p:set>
                                    <p:anim calcmode="lin" valueType="num">
                                      <p:cBhvr>
                                        <p:cTn id="7" dur="1000" fill="hold"/>
                                        <p:tgtEl>
                                          <p:spTgt spid="131076"/>
                                        </p:tgtEl>
                                        <p:attrNameLst>
                                          <p:attrName>ppt_w</p:attrName>
                                        </p:attrNameLst>
                                      </p:cBhvr>
                                      <p:tavLst>
                                        <p:tav tm="0">
                                          <p:val>
                                            <p:strVal val="#ppt_w+.3"/>
                                          </p:val>
                                        </p:tav>
                                        <p:tav tm="100000">
                                          <p:val>
                                            <p:strVal val="#ppt_w"/>
                                          </p:val>
                                        </p:tav>
                                      </p:tavLst>
                                    </p:anim>
                                    <p:anim calcmode="lin" valueType="num">
                                      <p:cBhvr>
                                        <p:cTn id="8" dur="1000" fill="hold"/>
                                        <p:tgtEl>
                                          <p:spTgt spid="131076"/>
                                        </p:tgtEl>
                                        <p:attrNameLst>
                                          <p:attrName>ppt_h</p:attrName>
                                        </p:attrNameLst>
                                      </p:cBhvr>
                                      <p:tavLst>
                                        <p:tav tm="0">
                                          <p:val>
                                            <p:strVal val="#ppt_h"/>
                                          </p:val>
                                        </p:tav>
                                        <p:tav tm="100000">
                                          <p:val>
                                            <p:strVal val="#ppt_h"/>
                                          </p:val>
                                        </p:tav>
                                      </p:tavLst>
                                    </p:anim>
                                    <p:animEffect transition="in" filter="fade">
                                      <p:cBhvr>
                                        <p:cTn id="9" dur="1000"/>
                                        <p:tgtEl>
                                          <p:spTgt spid="131076"/>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1077"/>
                                        </p:tgtEl>
                                        <p:attrNameLst>
                                          <p:attrName>style.visibility</p:attrName>
                                        </p:attrNameLst>
                                      </p:cBhvr>
                                      <p:to>
                                        <p:strVal val="visible"/>
                                      </p:to>
                                    </p:set>
                                    <p:anim calcmode="lin" valueType="num">
                                      <p:cBhvr>
                                        <p:cTn id="12" dur="1000" fill="hold"/>
                                        <p:tgtEl>
                                          <p:spTgt spid="131077"/>
                                        </p:tgtEl>
                                        <p:attrNameLst>
                                          <p:attrName>ppt_w</p:attrName>
                                        </p:attrNameLst>
                                      </p:cBhvr>
                                      <p:tavLst>
                                        <p:tav tm="0">
                                          <p:val>
                                            <p:strVal val="#ppt_w+.3"/>
                                          </p:val>
                                        </p:tav>
                                        <p:tav tm="100000">
                                          <p:val>
                                            <p:strVal val="#ppt_w"/>
                                          </p:val>
                                        </p:tav>
                                      </p:tavLst>
                                    </p:anim>
                                    <p:anim calcmode="lin" valueType="num">
                                      <p:cBhvr>
                                        <p:cTn id="13" dur="1000" fill="hold"/>
                                        <p:tgtEl>
                                          <p:spTgt spid="131077"/>
                                        </p:tgtEl>
                                        <p:attrNameLst>
                                          <p:attrName>ppt_h</p:attrName>
                                        </p:attrNameLst>
                                      </p:cBhvr>
                                      <p:tavLst>
                                        <p:tav tm="0">
                                          <p:val>
                                            <p:strVal val="#ppt_h"/>
                                          </p:val>
                                        </p:tav>
                                        <p:tav tm="100000">
                                          <p:val>
                                            <p:strVal val="#ppt_h"/>
                                          </p:val>
                                        </p:tav>
                                      </p:tavLst>
                                    </p:anim>
                                    <p:animEffect transition="in" filter="fade">
                                      <p:cBhvr>
                                        <p:cTn id="14" dur="1000"/>
                                        <p:tgtEl>
                                          <p:spTgt spid="13107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131078">
                                            <p:txEl>
                                              <p:pRg st="0" end="0"/>
                                            </p:txEl>
                                          </p:spTgt>
                                        </p:tgtEl>
                                        <p:attrNameLst>
                                          <p:attrName>style.visibility</p:attrName>
                                        </p:attrNameLst>
                                      </p:cBhvr>
                                      <p:to>
                                        <p:strVal val="visible"/>
                                      </p:to>
                                    </p:set>
                                    <p:anim calcmode="discrete" valueType="clr">
                                      <p:cBhvr override="childStyle">
                                        <p:cTn id="19" dur="80"/>
                                        <p:tgtEl>
                                          <p:spTgt spid="13107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31078">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131078">
                                            <p:txEl>
                                              <p:pRg st="0" end="0"/>
                                            </p:txEl>
                                          </p:spTgt>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131079">
                                            <p:txEl>
                                              <p:pRg st="0" end="0"/>
                                            </p:txEl>
                                          </p:spTgt>
                                        </p:tgtEl>
                                        <p:attrNameLst>
                                          <p:attrName>style.visibility</p:attrName>
                                        </p:attrNameLst>
                                      </p:cBhvr>
                                      <p:to>
                                        <p:strVal val="visible"/>
                                      </p:to>
                                    </p:set>
                                    <p:anim calcmode="discrete" valueType="clr">
                                      <p:cBhvr override="childStyle">
                                        <p:cTn id="26" dur="80"/>
                                        <p:tgtEl>
                                          <p:spTgt spid="13107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31079">
                                            <p:txEl>
                                              <p:pRg st="0" end="0"/>
                                            </p:txEl>
                                          </p:spTgt>
                                        </p:tgtEl>
                                        <p:attrNameLst>
                                          <p:attrName>fillcolor</p:attrName>
                                        </p:attrNameLst>
                                      </p:cBhvr>
                                      <p:tavLst>
                                        <p:tav tm="0">
                                          <p:val>
                                            <p:clrVal>
                                              <a:schemeClr val="accent2"/>
                                            </p:clrVal>
                                          </p:val>
                                        </p:tav>
                                        <p:tav tm="50000">
                                          <p:val>
                                            <p:clrVal>
                                              <a:schemeClr val="hlink"/>
                                            </p:clrVal>
                                          </p:val>
                                        </p:tav>
                                      </p:tavLst>
                                    </p:anim>
                                    <p:set>
                                      <p:cBhvr>
                                        <p:cTn id="28" dur="80"/>
                                        <p:tgtEl>
                                          <p:spTgt spid="13107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520" y="237222"/>
            <a:ext cx="5040560" cy="2308324"/>
          </a:xfrm>
          <a:prstGeom prst="rect">
            <a:avLst/>
          </a:prstGeom>
        </p:spPr>
        <p:txBody>
          <a:bodyPr wrap="square">
            <a:spAutoFit/>
          </a:bodyPr>
          <a:lstStyle/>
          <a:p>
            <a:pPr>
              <a:spcBef>
                <a:spcPct val="50000"/>
              </a:spcBef>
            </a:pPr>
            <a:r>
              <a:rPr lang="sv-SE">
                <a:latin typeface="Times New Roman" panose="02020603050405020304" pitchFamily="18" charset="0"/>
              </a:rPr>
              <a:t>Ngô Sĩ Liên người làng Chúc Lý, huyện Chương Đức (nay thuộc huyện Chương Mỹ, tỉnh Hà Nội). Là sử thần đời Lê, ông đã góp phần công sức chủ yếu trong việc soạn thảo Đại Việt sử ký toàn thư - bộ quốc sử đầu tiên của Việt Nam được khắc in vào cuối thế kỷ 17 và còn lại nguyên vẹn cho tới ngày nay.</a:t>
            </a:r>
            <a:r>
              <a:rPr lang="sv-SE" b="1">
                <a:solidFill>
                  <a:schemeClr val="accent3"/>
                </a:solidFill>
                <a:latin typeface="Times New Roman" panose="02020603050405020304" pitchFamily="18" charset="0"/>
              </a:rPr>
              <a:t/>
            </a:r>
            <a:br>
              <a:rPr lang="sv-SE" b="1">
                <a:solidFill>
                  <a:schemeClr val="accent3"/>
                </a:solidFill>
                <a:latin typeface="Times New Roman" panose="02020603050405020304" pitchFamily="18" charset="0"/>
              </a:rPr>
            </a:br>
            <a:endParaRPr lang="en-US" altLang="en-US" b="1" u="sng">
              <a:solidFill>
                <a:srgbClr val="FF0000"/>
              </a:solidFill>
              <a:latin typeface="Times New Roman" pitchFamily="18" charset="0"/>
              <a:cs typeface="Arial" charset="0"/>
            </a:endParaRPr>
          </a:p>
        </p:txBody>
      </p:sp>
      <p:pic>
        <p:nvPicPr>
          <p:cNvPr id="4"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260351"/>
            <a:ext cx="3744416" cy="338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6125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0" y="0"/>
            <a:ext cx="9144000" cy="6858000"/>
            <a:chOff x="0" y="0"/>
            <a:chExt cx="5760" cy="4320"/>
          </a:xfrm>
        </p:grpSpPr>
        <p:pic>
          <p:nvPicPr>
            <p:cNvPr id="143365" name="Picture 5" descr="Bia Dai Viet Su ky Toan t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0"/>
              <a:ext cx="288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6" name="Rectangle 6"/>
            <p:cNvSpPr>
              <a:spLocks noChangeArrowheads="1"/>
            </p:cNvSpPr>
            <p:nvPr/>
          </p:nvSpPr>
          <p:spPr bwMode="auto">
            <a:xfrm>
              <a:off x="0" y="0"/>
              <a:ext cx="2880" cy="4320"/>
            </a:xfrm>
            <a:prstGeom prst="rect">
              <a:avLst/>
            </a:prstGeom>
            <a:solidFill>
              <a:schemeClr val="tx2"/>
            </a:solidFill>
            <a:ln w="9525">
              <a:solidFill>
                <a:schemeClr val="bg2"/>
              </a:solidFill>
              <a:miter lim="800000"/>
              <a:headEnd/>
              <a:tailEnd/>
            </a:ln>
          </p:spPr>
          <p:txBody>
            <a:bodyPr wrap="none" anchor="ctr"/>
            <a:lstStyle/>
            <a:p>
              <a:pPr algn="ctr"/>
              <a:endParaRPr lang="en-US" altLang="en-US">
                <a:solidFill>
                  <a:srgbClr val="FFFF00"/>
                </a:solidFill>
                <a:latin typeface="Arial" charset="0"/>
                <a:cs typeface="Arial" charset="0"/>
              </a:endParaRPr>
            </a:p>
          </p:txBody>
        </p:sp>
      </p:grpSp>
      <p:sp>
        <p:nvSpPr>
          <p:cNvPr id="143363" name="Rectangle 9"/>
          <p:cNvSpPr>
            <a:spLocks noChangeArrowheads="1"/>
          </p:cNvSpPr>
          <p:nvPr/>
        </p:nvSpPr>
        <p:spPr bwMode="auto">
          <a:xfrm>
            <a:off x="0" y="0"/>
            <a:ext cx="4572000" cy="6858000"/>
          </a:xfrm>
          <a:prstGeom prst="rect">
            <a:avLst/>
          </a:prstGeom>
          <a:solidFill>
            <a:schemeClr val="accent1"/>
          </a:solidFill>
          <a:ln w="9525">
            <a:solidFill>
              <a:schemeClr val="tx1"/>
            </a:solidFill>
            <a:miter lim="800000"/>
            <a:headEnd/>
            <a:tailEnd/>
          </a:ln>
        </p:spPr>
        <p:txBody>
          <a:bodyPr wrap="none" anchor="ctr"/>
          <a:lstStyle/>
          <a:p>
            <a:endParaRPr lang="en-US" altLang="en-US">
              <a:solidFill>
                <a:srgbClr val="FFFF00"/>
              </a:solidFill>
              <a:latin typeface="Arial" charset="0"/>
              <a:cs typeface="Arial" charset="0"/>
            </a:endParaRPr>
          </a:p>
        </p:txBody>
      </p:sp>
      <p:sp>
        <p:nvSpPr>
          <p:cNvPr id="101386" name="Rectangle 10"/>
          <p:cNvSpPr>
            <a:spLocks noChangeArrowheads="1"/>
          </p:cNvSpPr>
          <p:nvPr/>
        </p:nvSpPr>
        <p:spPr bwMode="auto">
          <a:xfrm>
            <a:off x="152400" y="161925"/>
            <a:ext cx="4191000"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Char char="-"/>
            </a:pPr>
            <a:r>
              <a:rPr lang="en-US" altLang="en-US" sz="2800" b="1">
                <a:latin typeface="Times New Roman" pitchFamily="18" charset="0"/>
                <a:cs typeface="Arial" charset="0"/>
              </a:rPr>
              <a:t>B</a:t>
            </a:r>
            <a:r>
              <a:rPr lang="vi-VN" altLang="en-US" sz="2800" b="1">
                <a:latin typeface="Times New Roman" pitchFamily="18" charset="0"/>
                <a:cs typeface="Arial" charset="0"/>
              </a:rPr>
              <a:t>ộ Đại Việt sử ký toàn thư mà </a:t>
            </a:r>
            <a:r>
              <a:rPr lang="en-US" altLang="en-US" sz="2800" b="1">
                <a:latin typeface="Times New Roman" pitchFamily="18" charset="0"/>
                <a:cs typeface="Arial" charset="0"/>
              </a:rPr>
              <a:t>Ng</a:t>
            </a:r>
            <a:r>
              <a:rPr lang="vi-VN" altLang="en-US" sz="2800" b="1">
                <a:latin typeface="Times New Roman" pitchFamily="18" charset="0"/>
                <a:cs typeface="Arial" charset="0"/>
              </a:rPr>
              <a:t>ô</a:t>
            </a:r>
            <a:r>
              <a:rPr lang="en-US" altLang="en-US" sz="2800" b="1">
                <a:latin typeface="Times New Roman" pitchFamily="18" charset="0"/>
                <a:cs typeface="Arial" charset="0"/>
              </a:rPr>
              <a:t> S</a:t>
            </a:r>
            <a:r>
              <a:rPr lang="vi-VN" altLang="en-US" sz="2800" b="1">
                <a:latin typeface="Times New Roman" pitchFamily="18" charset="0"/>
                <a:cs typeface="Arial" charset="0"/>
              </a:rPr>
              <a:t>ĩ</a:t>
            </a:r>
            <a:r>
              <a:rPr lang="en-US" altLang="en-US" sz="2800" b="1">
                <a:latin typeface="Times New Roman" pitchFamily="18" charset="0"/>
                <a:cs typeface="Arial" charset="0"/>
              </a:rPr>
              <a:t> Li</a:t>
            </a:r>
            <a:r>
              <a:rPr lang="vi-VN" altLang="en-US" sz="2800" b="1">
                <a:latin typeface="Times New Roman" pitchFamily="18" charset="0"/>
                <a:cs typeface="Arial" charset="0"/>
              </a:rPr>
              <a:t>ê</a:t>
            </a:r>
            <a:r>
              <a:rPr lang="en-US" altLang="en-US" sz="2800" b="1">
                <a:latin typeface="Times New Roman" pitchFamily="18" charset="0"/>
                <a:cs typeface="Arial" charset="0"/>
              </a:rPr>
              <a:t>n </a:t>
            </a:r>
            <a:r>
              <a:rPr lang="vi-VN" altLang="en-US" sz="2800" b="1">
                <a:latin typeface="Times New Roman" pitchFamily="18" charset="0"/>
                <a:cs typeface="Arial" charset="0"/>
              </a:rPr>
              <a:t>đã biên soạn theo lệnh nhà vua và đã hoàn thành vào năm Kỷ Hợi, niên hiệu Hồng Đức thứ 10 đời Lê Thánh Tông, gồm 15 quyển,  chép từ thời Hồng Bàng đến khi vua Lê Thái Tổ lên ngôi </a:t>
            </a:r>
            <a:r>
              <a:rPr lang="en-US" altLang="en-US" sz="2800" b="1">
                <a:latin typeface="Times New Roman" pitchFamily="18" charset="0"/>
                <a:cs typeface="Arial" charset="0"/>
              </a:rPr>
              <a:t>  </a:t>
            </a:r>
            <a:r>
              <a:rPr lang="en-US" altLang="en-US" sz="2800" b="1" i="1">
                <a:latin typeface="Times New Roman" pitchFamily="18" charset="0"/>
                <a:cs typeface="Arial" charset="0"/>
              </a:rPr>
              <a:t>=&gt; Đây là b</a:t>
            </a:r>
            <a:r>
              <a:rPr lang="vi-VN" altLang="en-US" sz="2800" b="1" i="1">
                <a:latin typeface="Times New Roman" pitchFamily="18" charset="0"/>
                <a:cs typeface="Arial" charset="0"/>
              </a:rPr>
              <a:t>ộ quốc sử chính thống cũ nhất của Việt Nam được khắc in vào cuối thế kỷ 17 mà còn </a:t>
            </a:r>
            <a:r>
              <a:rPr lang="en-US" altLang="en-US" sz="2800" b="1" i="1">
                <a:latin typeface="Times New Roman" pitchFamily="18" charset="0"/>
                <a:cs typeface="Arial" charset="0"/>
              </a:rPr>
              <a:t>l</a:t>
            </a:r>
            <a:r>
              <a:rPr lang="vi-VN" altLang="en-US" sz="2800" b="1" i="1">
                <a:latin typeface="Times New Roman" pitchFamily="18" charset="0"/>
                <a:cs typeface="Arial" charset="0"/>
              </a:rPr>
              <a:t>ại</a:t>
            </a:r>
            <a:r>
              <a:rPr lang="en-US" altLang="en-US" sz="2800" b="1" i="1">
                <a:latin typeface="Times New Roman" pitchFamily="18" charset="0"/>
                <a:cs typeface="Arial" charset="0"/>
              </a:rPr>
              <a:t> nguy</a:t>
            </a:r>
            <a:r>
              <a:rPr lang="vi-VN" altLang="en-US" sz="2800" b="1" i="1">
                <a:latin typeface="Times New Roman" pitchFamily="18" charset="0"/>
                <a:cs typeface="Arial" charset="0"/>
              </a:rPr>
              <a:t>ê</a:t>
            </a:r>
            <a:r>
              <a:rPr lang="en-US" altLang="en-US" sz="2800" b="1" i="1">
                <a:latin typeface="Times New Roman" pitchFamily="18" charset="0"/>
                <a:cs typeface="Arial" charset="0"/>
              </a:rPr>
              <a:t>n v</a:t>
            </a:r>
            <a:r>
              <a:rPr lang="vi-VN" altLang="en-US" sz="2800" b="1" i="1">
                <a:latin typeface="Times New Roman" pitchFamily="18" charset="0"/>
                <a:cs typeface="Arial" charset="0"/>
              </a:rPr>
              <a:t>ẹn</a:t>
            </a:r>
            <a:r>
              <a:rPr lang="en-US" altLang="en-US" sz="2800" b="1" i="1">
                <a:latin typeface="Times New Roman" pitchFamily="18" charset="0"/>
                <a:cs typeface="Arial" charset="0"/>
              </a:rPr>
              <a:t> cho </a:t>
            </a:r>
            <a:r>
              <a:rPr lang="vi-VN" altLang="en-US" sz="2800" b="1" i="1">
                <a:latin typeface="Times New Roman" pitchFamily="18" charset="0"/>
                <a:cs typeface="Arial" charset="0"/>
              </a:rPr>
              <a:t> tới ngày nay.</a:t>
            </a:r>
            <a:endParaRPr lang="en-US" altLang="en-US" sz="2800" b="1" i="1">
              <a:latin typeface="Times New Roman" pitchFamily="18" charset="0"/>
              <a:cs typeface="Arial" charset="0"/>
            </a:endParaRPr>
          </a:p>
          <a:p>
            <a:pPr>
              <a:buFontTx/>
              <a:buChar char="-"/>
            </a:pPr>
            <a:endParaRPr lang="en-US" altLang="en-US" sz="2800" b="1">
              <a:solidFill>
                <a:srgbClr val="FFFF00"/>
              </a:solidFill>
              <a:latin typeface="Times New Roman" pitchFamily="18" charset="0"/>
              <a:cs typeface="Arial" charset="0"/>
            </a:endParaRPr>
          </a:p>
        </p:txBody>
      </p:sp>
    </p:spTree>
    <p:extLst>
      <p:ext uri="{BB962C8B-B14F-4D97-AF65-F5344CB8AC3E}">
        <p14:creationId xmlns:p14="http://schemas.microsoft.com/office/powerpoint/2010/main" val="2862686848"/>
      </p:ext>
    </p:extLst>
  </p:cSld>
  <p:clrMapOvr>
    <a:masterClrMapping/>
  </p:clrMapOvr>
  <p:transition>
    <p:zoom dir="i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out)">
                                      <p:cBhvr>
                                        <p:cTn id="7" dur="1000"/>
                                        <p:tgtEl>
                                          <p:spTgt spid="2"/>
                                        </p:tgtEl>
                                      </p:cBhvr>
                                    </p:animEffect>
                                  </p:childTnLst>
                                </p:cTn>
                              </p:par>
                              <p:par>
                                <p:cTn id="8" presetID="8" presetClass="entr" presetSubtype="32" fill="hold" grpId="0" nodeType="withEffect">
                                  <p:stCondLst>
                                    <p:cond delay="0"/>
                                  </p:stCondLst>
                                  <p:childTnLst>
                                    <p:set>
                                      <p:cBhvr>
                                        <p:cTn id="9" dur="1" fill="hold">
                                          <p:stCondLst>
                                            <p:cond delay="0"/>
                                          </p:stCondLst>
                                        </p:cTn>
                                        <p:tgtEl>
                                          <p:spTgt spid="101386"/>
                                        </p:tgtEl>
                                        <p:attrNameLst>
                                          <p:attrName>style.visibility</p:attrName>
                                        </p:attrNameLst>
                                      </p:cBhvr>
                                      <p:to>
                                        <p:strVal val="visible"/>
                                      </p:to>
                                    </p:set>
                                    <p:animEffect transition="in" filter="diamond(out)">
                                      <p:cBhvr>
                                        <p:cTn id="10" dur="1000"/>
                                        <p:tgtEl>
                                          <p:spTgt spid="101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053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0721" y="88068"/>
            <a:ext cx="3991535" cy="4925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95536" y="239160"/>
            <a:ext cx="4536504" cy="2585323"/>
          </a:xfrm>
          <a:prstGeom prst="rect">
            <a:avLst/>
          </a:prstGeom>
        </p:spPr>
        <p:txBody>
          <a:bodyPr wrap="square">
            <a:spAutoFit/>
          </a:bodyPr>
          <a:lstStyle/>
          <a:p>
            <a:r>
              <a:rPr lang="en-US" altLang="en-US" u="sng">
                <a:latin typeface="Times New Roman" pitchFamily="18" charset="0"/>
                <a:cs typeface="Arial" charset="0"/>
              </a:rPr>
              <a:t> </a:t>
            </a:r>
            <a:r>
              <a:rPr lang="vi-VN" altLang="en-US" u="sng">
                <a:latin typeface="Times New Roman" pitchFamily="18" charset="0"/>
                <a:cs typeface="Arial" charset="0"/>
              </a:rPr>
              <a:t>Lương Thế Vinh sinh ra tại thôn Cao Phương, xã </a:t>
            </a:r>
            <a:r>
              <a:rPr lang="vi-VN" altLang="en-US" u="sng">
                <a:latin typeface="Times New Roman" pitchFamily="18" charset="0"/>
                <a:cs typeface="Arial" charset="0"/>
                <a:hlinkClick r:id="rId4" tooltip="Liên Bảo (trang chưa được viết)"/>
              </a:rPr>
              <a:t>Liên Bảo</a:t>
            </a:r>
            <a:r>
              <a:rPr lang="vi-VN" altLang="en-US" u="sng">
                <a:latin typeface="Times New Roman" pitchFamily="18" charset="0"/>
                <a:cs typeface="Arial" charset="0"/>
              </a:rPr>
              <a:t>, huyện </a:t>
            </a:r>
            <a:r>
              <a:rPr lang="vi-VN" altLang="en-US" u="sng">
                <a:latin typeface="Times New Roman" pitchFamily="18" charset="0"/>
                <a:cs typeface="Arial" charset="0"/>
                <a:hlinkClick r:id="rId5" tooltip="Vụ Bản"/>
              </a:rPr>
              <a:t>Vụ Bản</a:t>
            </a:r>
            <a:r>
              <a:rPr lang="vi-VN" altLang="en-US" u="sng">
                <a:latin typeface="Times New Roman" pitchFamily="18" charset="0"/>
                <a:cs typeface="Arial" charset="0"/>
              </a:rPr>
              <a:t>, tỉnh </a:t>
            </a:r>
            <a:r>
              <a:rPr lang="vi-VN" altLang="en-US" u="sng">
                <a:latin typeface="Times New Roman" pitchFamily="18" charset="0"/>
                <a:cs typeface="Arial" charset="0"/>
                <a:hlinkClick r:id="rId6" tooltip="Nam Định"/>
              </a:rPr>
              <a:t>Nam Định</a:t>
            </a:r>
            <a:r>
              <a:rPr lang="vi-VN" altLang="en-US" u="sng">
                <a:latin typeface="Times New Roman" pitchFamily="18" charset="0"/>
                <a:cs typeface="Arial" charset="0"/>
              </a:rPr>
              <a:t>). Từ nhỏ Lương Thế Vinh đã nổi tiếng về khả năng học mau thuộc, nhanh hiểu</a:t>
            </a:r>
            <a:r>
              <a:rPr lang="en-US" altLang="en-US" u="sng">
                <a:latin typeface="Times New Roman" pitchFamily="18" charset="0"/>
                <a:cs typeface="Arial" charset="0"/>
              </a:rPr>
              <a:t> . </a:t>
            </a:r>
          </a:p>
          <a:p>
            <a:r>
              <a:rPr lang="vi-VN" altLang="en-US" u="sng">
                <a:latin typeface="Times New Roman" pitchFamily="18" charset="0"/>
                <a:cs typeface="Arial" charset="0"/>
              </a:rPr>
              <a:t>Năm </a:t>
            </a:r>
            <a:r>
              <a:rPr lang="vi-VN" altLang="en-US" u="sng">
                <a:latin typeface="Times New Roman" pitchFamily="18" charset="0"/>
                <a:cs typeface="Arial" charset="0"/>
                <a:hlinkClick r:id="rId7" tooltip="1463 (trang chưa được viết)"/>
              </a:rPr>
              <a:t>1463</a:t>
            </a:r>
            <a:r>
              <a:rPr lang="vi-VN" altLang="en-US" u="sng">
                <a:latin typeface="Times New Roman" pitchFamily="18" charset="0"/>
                <a:cs typeface="Arial" charset="0"/>
              </a:rPr>
              <a:t>, Lương Thế Vinh đỗ </a:t>
            </a:r>
            <a:r>
              <a:rPr lang="vi-VN" altLang="en-US" u="sng">
                <a:latin typeface="Times New Roman" pitchFamily="18" charset="0"/>
                <a:cs typeface="Arial" charset="0"/>
                <a:hlinkClick r:id="rId8" tooltip="Trạng nguyên"/>
              </a:rPr>
              <a:t>trạng nguyên</a:t>
            </a:r>
            <a:r>
              <a:rPr lang="en-US" altLang="en-US" u="sng">
                <a:latin typeface="Times New Roman" pitchFamily="18" charset="0"/>
                <a:cs typeface="Arial" charset="0"/>
              </a:rPr>
              <a:t> . </a:t>
            </a:r>
          </a:p>
          <a:p>
            <a:pPr>
              <a:buFontTx/>
              <a:buChar char="-"/>
            </a:pPr>
            <a:r>
              <a:rPr lang="vi-VN" altLang="en-US" u="sng">
                <a:latin typeface="Times New Roman" pitchFamily="18" charset="0"/>
                <a:cs typeface="Arial" charset="0"/>
              </a:rPr>
              <a:t>Làm quan tại viện Hàn Lâm. Ông là một trong 28 nhà thơ của hội </a:t>
            </a:r>
            <a:r>
              <a:rPr lang="vi-VN" altLang="en-US" u="sng">
                <a:latin typeface="Times New Roman" pitchFamily="18" charset="0"/>
                <a:cs typeface="Arial" charset="0"/>
                <a:hlinkClick r:id="rId9" tooltip="Tao Đàn (trang chưa được viết)"/>
              </a:rPr>
              <a:t>Tao Đàn</a:t>
            </a:r>
            <a:r>
              <a:rPr lang="en-US" altLang="en-US" u="sng">
                <a:latin typeface="Times New Roman" pitchFamily="18" charset="0"/>
                <a:cs typeface="Arial" charset="0"/>
              </a:rPr>
              <a:t> . </a:t>
            </a:r>
          </a:p>
          <a:p>
            <a:pPr>
              <a:buFontTx/>
              <a:buChar char="-"/>
            </a:pPr>
            <a:r>
              <a:rPr lang="en-US" altLang="en-US" u="sng">
                <a:latin typeface="Times New Roman" pitchFamily="18" charset="0"/>
                <a:cs typeface="Arial" charset="0"/>
              </a:rPr>
              <a:t> Được người đời ngợi ca “Tài hoa, danh vọng bậc nhất” (Trạng Lường ) </a:t>
            </a:r>
            <a:endParaRPr lang="en-US" altLang="en-US" u="sng">
              <a:latin typeface="Times New Roman" pitchFamily="18" charset="0"/>
              <a:cs typeface="Arial" charset="0"/>
            </a:endParaRPr>
          </a:p>
        </p:txBody>
      </p:sp>
      <p:sp>
        <p:nvSpPr>
          <p:cNvPr id="4" name="Rectangle 3"/>
          <p:cNvSpPr/>
          <p:nvPr/>
        </p:nvSpPr>
        <p:spPr>
          <a:xfrm>
            <a:off x="107504" y="2923877"/>
            <a:ext cx="5063217" cy="1477328"/>
          </a:xfrm>
          <a:prstGeom prst="rect">
            <a:avLst/>
          </a:prstGeom>
        </p:spPr>
        <p:txBody>
          <a:bodyPr wrap="square">
            <a:spAutoFit/>
          </a:bodyPr>
          <a:lstStyle/>
          <a:p>
            <a:r>
              <a:rPr lang="en-US" altLang="en-US" smtClean="0">
                <a:latin typeface="Times New Roman" pitchFamily="18" charset="0"/>
                <a:cs typeface="Arial" charset="0"/>
              </a:rPr>
              <a:t>Những công trình tiêu biểu</a:t>
            </a:r>
          </a:p>
          <a:p>
            <a:r>
              <a:rPr lang="en-US" altLang="en-US" smtClean="0">
                <a:latin typeface="Times New Roman" pitchFamily="18" charset="0"/>
                <a:cs typeface="Arial" charset="0"/>
              </a:rPr>
              <a:t>+ </a:t>
            </a:r>
            <a:r>
              <a:rPr lang="vi-VN" altLang="en-US">
                <a:latin typeface="Times New Roman" pitchFamily="18" charset="0"/>
                <a:cs typeface="Arial" charset="0"/>
              </a:rPr>
              <a:t>Về </a:t>
            </a:r>
            <a:r>
              <a:rPr lang="vi-VN" altLang="en-US">
                <a:latin typeface="Times New Roman" pitchFamily="18" charset="0"/>
                <a:cs typeface="Arial" charset="0"/>
                <a:hlinkClick r:id="rId10" tooltip="Toán học"/>
              </a:rPr>
              <a:t>toán học</a:t>
            </a:r>
            <a:r>
              <a:rPr lang="en-US" altLang="en-US">
                <a:latin typeface="Times New Roman" pitchFamily="18" charset="0"/>
                <a:cs typeface="Arial" charset="0"/>
              </a:rPr>
              <a:t>: </a:t>
            </a:r>
            <a:r>
              <a:rPr lang="vi-VN" altLang="en-US">
                <a:latin typeface="Times New Roman" pitchFamily="18" charset="0"/>
                <a:cs typeface="Arial" charset="0"/>
                <a:hlinkClick r:id="rId11" tooltip="Đại thành Toán pháp (chưa được viết)"/>
              </a:rPr>
              <a:t>Đại thành </a:t>
            </a:r>
            <a:r>
              <a:rPr lang="en-US" altLang="en-US">
                <a:latin typeface="Times New Roman" pitchFamily="18" charset="0"/>
                <a:cs typeface="Arial" charset="0"/>
                <a:hlinkClick r:id="rId11" tooltip="Đại thành Toán pháp (chưa được viết)"/>
              </a:rPr>
              <a:t>  </a:t>
            </a:r>
            <a:r>
              <a:rPr lang="vi-VN" altLang="en-US">
                <a:latin typeface="Times New Roman" pitchFamily="18" charset="0"/>
                <a:cs typeface="Arial" charset="0"/>
                <a:hlinkClick r:id="rId11" tooltip="Đại thành Toán pháp (chưa được viết)"/>
              </a:rPr>
              <a:t>Toán pháp</a:t>
            </a:r>
            <a:r>
              <a:rPr lang="en-US" altLang="en-US">
                <a:latin typeface="Times New Roman" pitchFamily="18" charset="0"/>
                <a:cs typeface="Arial" charset="0"/>
              </a:rPr>
              <a:t>, </a:t>
            </a:r>
            <a:r>
              <a:rPr lang="vi-VN" altLang="en-US">
                <a:latin typeface="Times New Roman" pitchFamily="18" charset="0"/>
                <a:cs typeface="Arial" charset="0"/>
                <a:hlinkClick r:id="rId12" tooltip="Khải minh Toán học (chưa được viết)"/>
              </a:rPr>
              <a:t>Khải minh Toán học</a:t>
            </a:r>
            <a:r>
              <a:rPr lang="vi-VN" altLang="en-US">
                <a:latin typeface="Times New Roman" pitchFamily="18" charset="0"/>
                <a:cs typeface="Arial" charset="0"/>
              </a:rPr>
              <a:t> </a:t>
            </a:r>
            <a:endParaRPr lang="en-US" altLang="en-US">
              <a:latin typeface="Times New Roman" pitchFamily="18" charset="0"/>
              <a:cs typeface="Arial" charset="0"/>
            </a:endParaRPr>
          </a:p>
          <a:p>
            <a:r>
              <a:rPr lang="en-US" altLang="en-US">
                <a:latin typeface="Times New Roman" pitchFamily="18" charset="0"/>
                <a:cs typeface="Arial" charset="0"/>
              </a:rPr>
              <a:t> + </a:t>
            </a:r>
            <a:r>
              <a:rPr lang="vi-VN" altLang="en-US">
                <a:latin typeface="Times New Roman" pitchFamily="18" charset="0"/>
                <a:cs typeface="Arial" charset="0"/>
              </a:rPr>
              <a:t>Về lịch sử </a:t>
            </a:r>
            <a:r>
              <a:rPr lang="vi-VN" altLang="en-US">
                <a:latin typeface="Times New Roman" pitchFamily="18" charset="0"/>
                <a:cs typeface="Arial" charset="0"/>
                <a:hlinkClick r:id="rId13" tooltip="Hát chèo"/>
              </a:rPr>
              <a:t>hát chèo</a:t>
            </a:r>
            <a:r>
              <a:rPr lang="vi-VN" altLang="en-US">
                <a:latin typeface="Times New Roman" pitchFamily="18" charset="0"/>
                <a:cs typeface="Arial" charset="0"/>
              </a:rPr>
              <a:t>:</a:t>
            </a:r>
            <a:r>
              <a:rPr lang="en-US" altLang="en-US">
                <a:latin typeface="Times New Roman" pitchFamily="18" charset="0"/>
                <a:cs typeface="Arial" charset="0"/>
              </a:rPr>
              <a:t> </a:t>
            </a:r>
            <a:r>
              <a:rPr lang="vi-VN" altLang="en-US">
                <a:latin typeface="Times New Roman" pitchFamily="18" charset="0"/>
                <a:cs typeface="Arial" charset="0"/>
                <a:hlinkClick r:id="rId14" tooltip="Hỷ phường Phổ lục (chưa được viết)"/>
              </a:rPr>
              <a:t>H</a:t>
            </a:r>
            <a:r>
              <a:rPr lang="vi-VN" altLang="en-US">
                <a:latin typeface="Times New Roman" pitchFamily="18" charset="0"/>
                <a:cs typeface="Arial" charset="0"/>
              </a:rPr>
              <a:t>ý</a:t>
            </a:r>
            <a:r>
              <a:rPr lang="vi-VN" altLang="en-US">
                <a:latin typeface="Times New Roman" pitchFamily="18" charset="0"/>
                <a:cs typeface="Arial" charset="0"/>
                <a:hlinkClick r:id="rId14" tooltip="Hỷ phường Phổ lục (chưa được viết)"/>
              </a:rPr>
              <a:t> phường Ph</a:t>
            </a:r>
            <a:r>
              <a:rPr lang="vi-VN" altLang="en-US">
                <a:latin typeface="Times New Roman" pitchFamily="18" charset="0"/>
                <a:cs typeface="Arial" charset="0"/>
              </a:rPr>
              <a:t>ả</a:t>
            </a:r>
            <a:r>
              <a:rPr lang="vi-VN" altLang="en-US">
                <a:latin typeface="Times New Roman" pitchFamily="18" charset="0"/>
                <a:cs typeface="Arial" charset="0"/>
                <a:hlinkClick r:id="rId14" tooltip="Hỷ phường Phổ lục (chưa được viết)"/>
              </a:rPr>
              <a:t> lục</a:t>
            </a:r>
            <a:r>
              <a:rPr lang="vi-VN" altLang="en-US">
                <a:latin typeface="Times New Roman" pitchFamily="18" charset="0"/>
                <a:cs typeface="Arial" charset="0"/>
              </a:rPr>
              <a:t> </a:t>
            </a:r>
            <a:endParaRPr lang="en-US" altLang="en-US">
              <a:latin typeface="Times New Roman" pitchFamily="18" charset="0"/>
              <a:cs typeface="Arial" charset="0"/>
            </a:endParaRPr>
          </a:p>
          <a:p>
            <a:r>
              <a:rPr lang="en-US" altLang="en-US">
                <a:latin typeface="Times New Roman" pitchFamily="18" charset="0"/>
                <a:cs typeface="Arial" charset="0"/>
              </a:rPr>
              <a:t> + </a:t>
            </a:r>
            <a:r>
              <a:rPr lang="vi-VN" altLang="en-US">
                <a:latin typeface="Times New Roman" pitchFamily="18" charset="0"/>
                <a:cs typeface="Arial" charset="0"/>
              </a:rPr>
              <a:t>Về </a:t>
            </a:r>
            <a:r>
              <a:rPr lang="vi-VN" altLang="en-US">
                <a:latin typeface="Times New Roman" pitchFamily="18" charset="0"/>
                <a:cs typeface="Arial" charset="0"/>
                <a:hlinkClick r:id="rId15" tooltip="Phật học"/>
              </a:rPr>
              <a:t>Phật học</a:t>
            </a:r>
            <a:r>
              <a:rPr lang="vi-VN" altLang="en-US">
                <a:latin typeface="Times New Roman" pitchFamily="18" charset="0"/>
                <a:cs typeface="Arial" charset="0"/>
              </a:rPr>
              <a:t>:</a:t>
            </a:r>
            <a:r>
              <a:rPr lang="en-US" altLang="en-US">
                <a:latin typeface="Times New Roman" pitchFamily="18" charset="0"/>
                <a:cs typeface="Arial" charset="0"/>
              </a:rPr>
              <a:t>  </a:t>
            </a:r>
            <a:r>
              <a:rPr lang="vi-VN" altLang="en-US">
                <a:latin typeface="Times New Roman" pitchFamily="18" charset="0"/>
                <a:cs typeface="Arial" charset="0"/>
                <a:hlinkClick r:id="rId16" tooltip="Thiền môn Khoa giáo (chưa được viết)"/>
              </a:rPr>
              <a:t>Thiền môn Khoa giáo</a:t>
            </a:r>
            <a:endParaRPr lang="en-US" altLang="en-US">
              <a:latin typeface="Times New Roman" pitchFamily="18" charset="0"/>
              <a:cs typeface="Arial" charset="0"/>
            </a:endParaRPr>
          </a:p>
        </p:txBody>
      </p:sp>
      <p:sp>
        <p:nvSpPr>
          <p:cNvPr id="5" name="Rectangle 4"/>
          <p:cNvSpPr/>
          <p:nvPr/>
        </p:nvSpPr>
        <p:spPr>
          <a:xfrm>
            <a:off x="5724128" y="5229200"/>
            <a:ext cx="3184590" cy="369332"/>
          </a:xfrm>
          <a:prstGeom prst="rect">
            <a:avLst/>
          </a:prstGeom>
        </p:spPr>
        <p:txBody>
          <a:bodyPr wrap="none">
            <a:spAutoFit/>
          </a:bodyPr>
          <a:lstStyle/>
          <a:p>
            <a:pPr>
              <a:spcBef>
                <a:spcPct val="50000"/>
              </a:spcBef>
            </a:pPr>
            <a:r>
              <a:rPr lang="en-US" altLang="en-US" b="1" u="sng">
                <a:solidFill>
                  <a:srgbClr val="FF0000"/>
                </a:solidFill>
                <a:latin typeface="Times New Roman" pitchFamily="18" charset="0"/>
                <a:cs typeface="Arial" charset="0"/>
              </a:rPr>
              <a:t>Lương Thế Vinh (1442 – 1497)</a:t>
            </a:r>
            <a:endParaRPr lang="en-US" altLang="en-US" b="1" u="sng">
              <a:solidFill>
                <a:srgbClr val="FF0000"/>
              </a:solidFill>
              <a:latin typeface="Times New Roman" pitchFamily="18" charset="0"/>
              <a:cs typeface="Arial" charset="0"/>
            </a:endParaRPr>
          </a:p>
        </p:txBody>
      </p:sp>
    </p:spTree>
    <p:extLst>
      <p:ext uri="{BB962C8B-B14F-4D97-AF65-F5344CB8AC3E}">
        <p14:creationId xmlns:p14="http://schemas.microsoft.com/office/powerpoint/2010/main" val="354281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1999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noChangeArrowheads="1"/>
          </p:cNvSpPr>
          <p:nvPr>
            <p:ph type="title"/>
          </p:nvPr>
        </p:nvSpPr>
        <p:spPr>
          <a:xfrm>
            <a:off x="457200" y="1119188"/>
            <a:ext cx="1409700" cy="3703637"/>
          </a:xfrm>
          <a:solidFill>
            <a:schemeClr val="bg1"/>
          </a:solidFill>
        </p:spPr>
        <p:txBody>
          <a:bodyPr/>
          <a:lstStyle/>
          <a:p>
            <a:pPr eaLnBrk="1" hangingPunct="1"/>
            <a:r>
              <a:rPr lang="en-US" altLang="en-US" sz="3000" smtClean="0">
                <a:solidFill>
                  <a:schemeClr val="tx1"/>
                </a:solidFill>
                <a:latin typeface="Times New Roman" pitchFamily="18" charset="0"/>
                <a:cs typeface="Times New Roman" pitchFamily="18" charset="0"/>
              </a:rPr>
              <a:t>Lược đồ hành chính nước ta thời Lê Sơ</a:t>
            </a:r>
          </a:p>
        </p:txBody>
      </p:sp>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t="381" b="31599"/>
          <a:stretch>
            <a:fillRect/>
          </a:stretch>
        </p:blipFill>
        <p:spPr bwMode="auto">
          <a:xfrm>
            <a:off x="2108200" y="0"/>
            <a:ext cx="6208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2045203"/>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456426955"/>
              </p:ext>
            </p:extLst>
          </p:nvPr>
        </p:nvGraphicFramePr>
        <p:xfrm>
          <a:off x="611560" y="692696"/>
          <a:ext cx="8208912" cy="5090725"/>
        </p:xfrm>
        <a:graphic>
          <a:graphicData uri="http://schemas.openxmlformats.org/drawingml/2006/table">
            <a:tbl>
              <a:tblPr firstRow="1" firstCol="1" bandRow="1">
                <a:tableStyleId>{5940675A-B579-460E-94D1-54222C63F5DA}</a:tableStyleId>
              </a:tblPr>
              <a:tblGrid>
                <a:gridCol w="2099954"/>
                <a:gridCol w="6108958"/>
              </a:tblGrid>
              <a:tr h="954511">
                <a:tc>
                  <a:txBody>
                    <a:bodyPr/>
                    <a:lstStyle/>
                    <a:p>
                      <a:pPr algn="just">
                        <a:spcAft>
                          <a:spcPts val="0"/>
                        </a:spcAft>
                      </a:pPr>
                      <a:r>
                        <a:rPr lang="en-US" sz="1800">
                          <a:effectLst/>
                          <a:latin typeface="Times New Roman" pitchFamily="18" charset="0"/>
                          <a:cs typeface="Times New Roman" pitchFamily="18" charset="0"/>
                        </a:rPr>
                        <a:t>bộ máy nhà nước thời Lê sơ có gì khác với thời Trần</a:t>
                      </a:r>
                      <a:endParaRPr lang="en-US" sz="1800">
                        <a:effectLst/>
                        <a:latin typeface="Times New Roman" pitchFamily="18" charset="0"/>
                        <a:ea typeface="Calibri"/>
                        <a:cs typeface="Times New Roman" pitchFamily="18" charset="0"/>
                      </a:endParaRPr>
                    </a:p>
                  </a:txBody>
                  <a:tcPr marL="68580" marR="68580" marT="0" marB="0"/>
                </a:tc>
                <a:tc>
                  <a:txBody>
                    <a:bodyPr/>
                    <a:lstStyle/>
                    <a:p>
                      <a:pPr algn="just">
                        <a:spcAft>
                          <a:spcPts val="0"/>
                        </a:spcAft>
                      </a:pPr>
                      <a:r>
                        <a:rPr lang="it-IT" sz="1400">
                          <a:effectLst/>
                        </a:rPr>
                        <a:t>- </a:t>
                      </a:r>
                      <a:r>
                        <a:rPr lang="it-IT" sz="1800">
                          <a:effectLst/>
                          <a:latin typeface="Times New Roman" pitchFamily="18" charset="0"/>
                          <a:cs typeface="Times New Roman" pitchFamily="18" charset="0"/>
                        </a:rPr>
                        <a:t>Trung ương</a:t>
                      </a:r>
                      <a:endParaRPr lang="en-US" sz="1800">
                        <a:effectLst/>
                        <a:latin typeface="Times New Roman" pitchFamily="18" charset="0"/>
                        <a:cs typeface="Times New Roman" pitchFamily="18" charset="0"/>
                      </a:endParaRPr>
                    </a:p>
                    <a:p>
                      <a:pPr algn="just">
                        <a:spcAft>
                          <a:spcPts val="0"/>
                        </a:spcAft>
                      </a:pPr>
                      <a:r>
                        <a:rPr lang="it-IT" sz="1800">
                          <a:effectLst/>
                          <a:latin typeface="Times New Roman" pitchFamily="18" charset="0"/>
                          <a:cs typeface="Times New Roman" pitchFamily="18" charset="0"/>
                        </a:rPr>
                        <a:t>- Địa phương</a:t>
                      </a:r>
                      <a:endParaRPr lang="en-US" sz="1800">
                        <a:effectLst/>
                        <a:latin typeface="Times New Roman" pitchFamily="18" charset="0"/>
                        <a:ea typeface="Calibri"/>
                        <a:cs typeface="Times New Roman" pitchFamily="18" charset="0"/>
                      </a:endParaRPr>
                    </a:p>
                  </a:txBody>
                  <a:tcPr marL="68580" marR="68580" marT="0" marB="0"/>
                </a:tc>
              </a:tr>
              <a:tr h="1590852">
                <a:tc>
                  <a:txBody>
                    <a:bodyPr/>
                    <a:lstStyle/>
                    <a:p>
                      <a:pPr algn="just">
                        <a:spcAft>
                          <a:spcPts val="0"/>
                        </a:spcAft>
                      </a:pPr>
                      <a:r>
                        <a:rPr lang="en-US" sz="1800">
                          <a:effectLst/>
                          <a:latin typeface="Times New Roman" pitchFamily="18" charset="0"/>
                          <a:cs typeface="Times New Roman" pitchFamily="18" charset="0"/>
                        </a:rPr>
                        <a:t>Thời Lê Thánh Tông nước ta được chia ra thành mấy đạo, kể tên các đạo</a:t>
                      </a:r>
                      <a:endParaRPr lang="en-US" sz="1800">
                        <a:effectLst/>
                        <a:latin typeface="Times New Roman" pitchFamily="18" charset="0"/>
                        <a:ea typeface="Calibri"/>
                        <a:cs typeface="Times New Roman" pitchFamily="18" charset="0"/>
                      </a:endParaRPr>
                    </a:p>
                  </a:txBody>
                  <a:tcPr marL="68580" marR="68580" marT="0" marB="0"/>
                </a:tc>
                <a:tc>
                  <a:txBody>
                    <a:bodyPr/>
                    <a:lstStyle/>
                    <a:p>
                      <a:pPr algn="just">
                        <a:spcAft>
                          <a:spcPts val="0"/>
                        </a:spcAft>
                      </a:pPr>
                      <a:r>
                        <a:rPr lang="it-IT" sz="1400">
                          <a:effectLst/>
                        </a:rPr>
                        <a:t> </a:t>
                      </a:r>
                      <a:endParaRPr lang="en-US" sz="1400">
                        <a:effectLst/>
                        <a:latin typeface="Times New Roman"/>
                        <a:ea typeface="Calibri"/>
                        <a:cs typeface="Times New Roman"/>
                      </a:endParaRPr>
                    </a:p>
                  </a:txBody>
                  <a:tcPr marL="68580" marR="68580" marT="0" marB="0"/>
                </a:tc>
              </a:tr>
              <a:tr h="1272681">
                <a:tc>
                  <a:txBody>
                    <a:bodyPr/>
                    <a:lstStyle/>
                    <a:p>
                      <a:pPr algn="just">
                        <a:spcAft>
                          <a:spcPts val="0"/>
                        </a:spcAft>
                      </a:pPr>
                      <a:r>
                        <a:rPr lang="en-US" sz="1800">
                          <a:effectLst/>
                          <a:latin typeface="Times New Roman" pitchFamily="18" charset="0"/>
                          <a:cs typeface="Times New Roman" pitchFamily="18" charset="0"/>
                        </a:rPr>
                        <a:t>Nhận xét về lãnh thổ nước ta thời Lê sơ so với thời Trần</a:t>
                      </a:r>
                      <a:endParaRPr lang="en-US" sz="1800">
                        <a:effectLst/>
                        <a:latin typeface="Times New Roman" pitchFamily="18" charset="0"/>
                        <a:ea typeface="Calibri"/>
                        <a:cs typeface="Times New Roman" pitchFamily="18" charset="0"/>
                      </a:endParaRPr>
                    </a:p>
                  </a:txBody>
                  <a:tcPr marL="68580" marR="68580" marT="0" marB="0"/>
                </a:tc>
                <a:tc>
                  <a:txBody>
                    <a:bodyPr/>
                    <a:lstStyle/>
                    <a:p>
                      <a:pPr algn="just">
                        <a:spcAft>
                          <a:spcPts val="0"/>
                        </a:spcAft>
                      </a:pPr>
                      <a:r>
                        <a:rPr lang="it-IT" sz="1400">
                          <a:effectLst/>
                        </a:rPr>
                        <a:t> </a:t>
                      </a:r>
                      <a:endParaRPr lang="en-US" sz="1400">
                        <a:effectLst/>
                        <a:latin typeface="Times New Roman"/>
                        <a:ea typeface="Calibri"/>
                        <a:cs typeface="Times New Roman"/>
                      </a:endParaRPr>
                    </a:p>
                  </a:txBody>
                  <a:tcPr marL="68580" marR="68580" marT="0" marB="0"/>
                </a:tc>
              </a:tr>
              <a:tr h="1272681">
                <a:tc>
                  <a:txBody>
                    <a:bodyPr/>
                    <a:lstStyle/>
                    <a:p>
                      <a:pPr algn="just">
                        <a:spcAft>
                          <a:spcPts val="0"/>
                        </a:spcAft>
                      </a:pPr>
                      <a:r>
                        <a:rPr lang="en-US" sz="1800">
                          <a:effectLst/>
                          <a:latin typeface="Times New Roman" pitchFamily="18" charset="0"/>
                          <a:cs typeface="Times New Roman" pitchFamily="18" charset="0"/>
                        </a:rPr>
                        <a:t>Nơi em đang sinh sống hiện nay thuộc đạo nào dưới triều Lê sơ</a:t>
                      </a:r>
                      <a:endParaRPr lang="en-US" sz="1800">
                        <a:effectLst/>
                        <a:latin typeface="Times New Roman" pitchFamily="18" charset="0"/>
                        <a:ea typeface="Calibri"/>
                        <a:cs typeface="Times New Roman" pitchFamily="18" charset="0"/>
                      </a:endParaRPr>
                    </a:p>
                  </a:txBody>
                  <a:tcPr marL="68580" marR="68580" marT="0" marB="0"/>
                </a:tc>
                <a:tc>
                  <a:txBody>
                    <a:bodyPr/>
                    <a:lstStyle/>
                    <a:p>
                      <a:pPr algn="just">
                        <a:spcAft>
                          <a:spcPts val="0"/>
                        </a:spcAft>
                      </a:pPr>
                      <a:r>
                        <a:rPr lang="it-IT" sz="1400">
                          <a:effectLst/>
                        </a:rPr>
                        <a:t> </a:t>
                      </a:r>
                      <a:endParaRPr lang="en-US" sz="1400">
                        <a:effectLst/>
                        <a:latin typeface="Times New Roman"/>
                        <a:ea typeface="Calibri"/>
                        <a:cs typeface="Times New Roman"/>
                      </a:endParaRPr>
                    </a:p>
                  </a:txBody>
                  <a:tcPr marL="68580" marR="68580" marT="0" marB="0"/>
                </a:tc>
              </a:tr>
            </a:tbl>
          </a:graphicData>
        </a:graphic>
      </p:graphicFrame>
      <p:sp>
        <p:nvSpPr>
          <p:cNvPr id="5" name="TextBox 4"/>
          <p:cNvSpPr txBox="1"/>
          <p:nvPr/>
        </p:nvSpPr>
        <p:spPr>
          <a:xfrm>
            <a:off x="3203848" y="188640"/>
            <a:ext cx="1903470" cy="369332"/>
          </a:xfrm>
          <a:prstGeom prst="rect">
            <a:avLst/>
          </a:prstGeom>
          <a:noFill/>
        </p:spPr>
        <p:txBody>
          <a:bodyPr wrap="none" rtlCol="0">
            <a:spAutoFit/>
          </a:bodyPr>
          <a:lstStyle/>
          <a:p>
            <a:r>
              <a:rPr lang="en-US" smtClean="0"/>
              <a:t>Phiếu học tập số 1</a:t>
            </a:r>
            <a:endParaRPr lang="en-US"/>
          </a:p>
        </p:txBody>
      </p:sp>
    </p:spTree>
    <p:extLst>
      <p:ext uri="{BB962C8B-B14F-4D97-AF65-F5344CB8AC3E}">
        <p14:creationId xmlns:p14="http://schemas.microsoft.com/office/powerpoint/2010/main" val="42539898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049504830"/>
              </p:ext>
            </p:extLst>
          </p:nvPr>
        </p:nvGraphicFramePr>
        <p:xfrm>
          <a:off x="395536" y="1340768"/>
          <a:ext cx="7571112" cy="4876800"/>
        </p:xfrm>
        <a:graphic>
          <a:graphicData uri="http://schemas.openxmlformats.org/drawingml/2006/table">
            <a:tbl>
              <a:tblPr firstRow="1" firstCol="1" bandRow="1">
                <a:tableStyleId>{5940675A-B579-460E-94D1-54222C63F5DA}</a:tableStyleId>
              </a:tblPr>
              <a:tblGrid>
                <a:gridCol w="1085705"/>
                <a:gridCol w="682855"/>
                <a:gridCol w="1153648"/>
                <a:gridCol w="1233943"/>
                <a:gridCol w="1233943"/>
                <a:gridCol w="1133059"/>
                <a:gridCol w="1047959"/>
              </a:tblGrid>
              <a:tr h="43235">
                <a:tc gridSpan="6">
                  <a:txBody>
                    <a:bodyPr/>
                    <a:lstStyle/>
                    <a:p>
                      <a:pPr algn="just"/>
                      <a:r>
                        <a:rPr lang="it-IT" sz="1600">
                          <a:effectLst/>
                          <a:latin typeface="Times New Roman" pitchFamily="18" charset="0"/>
                          <a:cs typeface="Times New Roman" pitchFamily="18" charset="0"/>
                        </a:rPr>
                        <a:t>                                                   Mức độ đánh giá</a:t>
                      </a:r>
                      <a:endParaRPr lang="en-US" sz="1600">
                        <a:effectLst/>
                        <a:latin typeface="Times New Roman" pitchFamily="18" charset="0"/>
                        <a:cs typeface="Times New Roman"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just"/>
                      <a:r>
                        <a:rPr lang="it-IT" sz="1600">
                          <a:effectLst/>
                          <a:latin typeface="Times New Roman" pitchFamily="18" charset="0"/>
                          <a:cs typeface="Times New Roman" pitchFamily="18" charset="0"/>
                        </a:rPr>
                        <a:t> </a:t>
                      </a:r>
                      <a:endParaRPr lang="en-US" sz="1600">
                        <a:effectLst/>
                        <a:latin typeface="Times New Roman" pitchFamily="18" charset="0"/>
                        <a:cs typeface="Times New Roman" pitchFamily="18" charset="0"/>
                      </a:endParaRPr>
                    </a:p>
                  </a:txBody>
                  <a:tcPr marL="68580" marR="68580" marT="0" marB="0"/>
                </a:tc>
              </a:tr>
              <a:tr h="0">
                <a:tc>
                  <a:txBody>
                    <a:bodyPr/>
                    <a:lstStyle/>
                    <a:p>
                      <a:pPr>
                        <a:spcAft>
                          <a:spcPts val="0"/>
                        </a:spcAft>
                      </a:pPr>
                      <a:r>
                        <a:rPr lang="en-US" sz="1600">
                          <a:effectLst/>
                          <a:latin typeface="Times New Roman" pitchFamily="18" charset="0"/>
                          <a:cs typeface="Times New Roman" pitchFamily="18" charset="0"/>
                        </a:rPr>
                        <a:t>Tiêu chí</a:t>
                      </a:r>
                      <a:endParaRPr lang="en-US" sz="1600">
                        <a:effectLst/>
                        <a:latin typeface="Times New Roman" pitchFamily="18" charset="0"/>
                        <a:ea typeface="Calibri"/>
                        <a:cs typeface="Times New Roman" pitchFamily="18" charset="0"/>
                      </a:endParaRPr>
                    </a:p>
                  </a:txBody>
                  <a:tcPr marL="68580" marR="68580" marT="0" marB="0" anchor="ctr"/>
                </a:tc>
                <a:tc>
                  <a:txBody>
                    <a:bodyPr/>
                    <a:lstStyle/>
                    <a:p>
                      <a:pPr algn="ctr">
                        <a:spcAft>
                          <a:spcPts val="0"/>
                        </a:spcAft>
                      </a:pPr>
                      <a:r>
                        <a:rPr lang="en-US" sz="1600">
                          <a:effectLst/>
                          <a:latin typeface="Times New Roman" pitchFamily="18" charset="0"/>
                          <a:cs typeface="Times New Roman" pitchFamily="18" charset="0"/>
                        </a:rPr>
                        <a:t>Thang điểm</a:t>
                      </a:r>
                      <a:endParaRPr lang="en-US" sz="1600">
                        <a:effectLst/>
                        <a:latin typeface="Times New Roman" pitchFamily="18" charset="0"/>
                        <a:ea typeface="Calibri"/>
                        <a:cs typeface="Times New Roman" pitchFamily="18" charset="0"/>
                      </a:endParaRPr>
                    </a:p>
                  </a:txBody>
                  <a:tcPr marL="68580" marR="68580" marT="0" marB="0" anchor="ctr"/>
                </a:tc>
                <a:tc>
                  <a:txBody>
                    <a:bodyPr/>
                    <a:lstStyle/>
                    <a:p>
                      <a:pPr algn="ctr">
                        <a:spcAft>
                          <a:spcPts val="0"/>
                        </a:spcAft>
                      </a:pPr>
                      <a:r>
                        <a:rPr lang="en-US" sz="1600">
                          <a:effectLst/>
                          <a:latin typeface="Times New Roman" pitchFamily="18" charset="0"/>
                          <a:cs typeface="Times New Roman" pitchFamily="18" charset="0"/>
                        </a:rPr>
                        <a:t>Không đạt</a:t>
                      </a:r>
                    </a:p>
                    <a:p>
                      <a:pPr algn="ctr">
                        <a:spcAft>
                          <a:spcPts val="0"/>
                        </a:spcAft>
                      </a:pPr>
                      <a:r>
                        <a:rPr lang="en-US" sz="1600">
                          <a:effectLst/>
                          <a:latin typeface="Times New Roman" pitchFamily="18" charset="0"/>
                          <a:cs typeface="Times New Roman" pitchFamily="18" charset="0"/>
                        </a:rPr>
                        <a:t>0-49%</a:t>
                      </a:r>
                      <a:endParaRPr lang="en-US" sz="1600">
                        <a:effectLst/>
                        <a:latin typeface="Times New Roman" pitchFamily="18" charset="0"/>
                        <a:ea typeface="Calibri"/>
                        <a:cs typeface="Times New Roman" pitchFamily="18" charset="0"/>
                      </a:endParaRPr>
                    </a:p>
                  </a:txBody>
                  <a:tcPr marL="68580" marR="68580" marT="0" marB="0" anchor="ctr"/>
                </a:tc>
                <a:tc>
                  <a:txBody>
                    <a:bodyPr/>
                    <a:lstStyle/>
                    <a:p>
                      <a:pPr algn="ctr">
                        <a:spcAft>
                          <a:spcPts val="0"/>
                        </a:spcAft>
                      </a:pPr>
                      <a:r>
                        <a:rPr lang="en-US" sz="1600">
                          <a:effectLst/>
                          <a:latin typeface="Times New Roman" pitchFamily="18" charset="0"/>
                          <a:cs typeface="Times New Roman" pitchFamily="18" charset="0"/>
                        </a:rPr>
                        <a:t>Đạt</a:t>
                      </a:r>
                    </a:p>
                    <a:p>
                      <a:pPr algn="ctr">
                        <a:spcAft>
                          <a:spcPts val="0"/>
                        </a:spcAft>
                      </a:pPr>
                      <a:r>
                        <a:rPr lang="en-US" sz="1600">
                          <a:effectLst/>
                          <a:latin typeface="Times New Roman" pitchFamily="18" charset="0"/>
                          <a:cs typeface="Times New Roman" pitchFamily="18" charset="0"/>
                        </a:rPr>
                        <a:t>50-64%</a:t>
                      </a:r>
                      <a:endParaRPr lang="en-US" sz="1600">
                        <a:effectLst/>
                        <a:latin typeface="Times New Roman" pitchFamily="18" charset="0"/>
                        <a:ea typeface="Calibri"/>
                        <a:cs typeface="Times New Roman" pitchFamily="18" charset="0"/>
                      </a:endParaRPr>
                    </a:p>
                  </a:txBody>
                  <a:tcPr marL="68580" marR="68580" marT="0" marB="0" anchor="ctr"/>
                </a:tc>
                <a:tc>
                  <a:txBody>
                    <a:bodyPr/>
                    <a:lstStyle/>
                    <a:p>
                      <a:pPr algn="ctr">
                        <a:spcAft>
                          <a:spcPts val="0"/>
                        </a:spcAft>
                      </a:pPr>
                      <a:r>
                        <a:rPr lang="en-US" sz="1600">
                          <a:effectLst/>
                          <a:latin typeface="Times New Roman" pitchFamily="18" charset="0"/>
                          <a:cs typeface="Times New Roman" pitchFamily="18" charset="0"/>
                        </a:rPr>
                        <a:t>Khá</a:t>
                      </a:r>
                    </a:p>
                    <a:p>
                      <a:pPr algn="ctr">
                        <a:spcAft>
                          <a:spcPts val="0"/>
                        </a:spcAft>
                      </a:pPr>
                      <a:r>
                        <a:rPr lang="en-US" sz="1600">
                          <a:effectLst/>
                          <a:latin typeface="Times New Roman" pitchFamily="18" charset="0"/>
                          <a:cs typeface="Times New Roman" pitchFamily="18" charset="0"/>
                        </a:rPr>
                        <a:t>65-79%</a:t>
                      </a:r>
                      <a:endParaRPr lang="en-US" sz="1600">
                        <a:effectLst/>
                        <a:latin typeface="Times New Roman" pitchFamily="18" charset="0"/>
                        <a:ea typeface="Calibri"/>
                        <a:cs typeface="Times New Roman" pitchFamily="18" charset="0"/>
                      </a:endParaRPr>
                    </a:p>
                  </a:txBody>
                  <a:tcPr marL="68580" marR="68580" marT="0" marB="0" anchor="ctr"/>
                </a:tc>
                <a:tc>
                  <a:txBody>
                    <a:bodyPr/>
                    <a:lstStyle/>
                    <a:p>
                      <a:pPr algn="ctr">
                        <a:spcAft>
                          <a:spcPts val="0"/>
                        </a:spcAft>
                      </a:pPr>
                      <a:r>
                        <a:rPr lang="en-US" sz="1600">
                          <a:effectLst/>
                          <a:latin typeface="Times New Roman" pitchFamily="18" charset="0"/>
                          <a:cs typeface="Times New Roman" pitchFamily="18" charset="0"/>
                        </a:rPr>
                        <a:t>Tốt</a:t>
                      </a:r>
                    </a:p>
                    <a:p>
                      <a:pPr algn="ctr">
                        <a:spcAft>
                          <a:spcPts val="0"/>
                        </a:spcAft>
                      </a:pPr>
                      <a:r>
                        <a:rPr lang="en-US" sz="1600">
                          <a:effectLst/>
                          <a:latin typeface="Times New Roman" pitchFamily="18" charset="0"/>
                          <a:cs typeface="Times New Roman" pitchFamily="18" charset="0"/>
                        </a:rPr>
                        <a:t>80-100%</a:t>
                      </a:r>
                      <a:endParaRPr lang="en-US" sz="1600">
                        <a:effectLst/>
                        <a:latin typeface="Times New Roman" pitchFamily="18" charset="0"/>
                        <a:ea typeface="Calibri"/>
                        <a:cs typeface="Times New Roman" pitchFamily="18" charset="0"/>
                      </a:endParaRPr>
                    </a:p>
                  </a:txBody>
                  <a:tcPr marL="68580" marR="68580" marT="0" marB="0" anchor="ctr"/>
                </a:tc>
                <a:tc>
                  <a:txBody>
                    <a:bodyPr/>
                    <a:lstStyle/>
                    <a:p>
                      <a:pPr algn="ctr">
                        <a:spcAft>
                          <a:spcPts val="0"/>
                        </a:spcAft>
                      </a:pPr>
                      <a:r>
                        <a:rPr lang="en-US" sz="1600">
                          <a:effectLst/>
                          <a:latin typeface="Times New Roman" pitchFamily="18" charset="0"/>
                          <a:cs typeface="Times New Roman" pitchFamily="18" charset="0"/>
                        </a:rPr>
                        <a:t>Điểm</a:t>
                      </a:r>
                      <a:endParaRPr lang="en-US" sz="1600">
                        <a:effectLst/>
                        <a:latin typeface="Times New Roman" pitchFamily="18" charset="0"/>
                        <a:ea typeface="Calibri"/>
                        <a:cs typeface="Times New Roman" pitchFamily="18" charset="0"/>
                      </a:endParaRPr>
                    </a:p>
                  </a:txBody>
                  <a:tcPr marL="68580" marR="68580" marT="0" marB="0"/>
                </a:tc>
              </a:tr>
              <a:tr h="0">
                <a:tc rowSpan="2">
                  <a:txBody>
                    <a:bodyPr/>
                    <a:lstStyle/>
                    <a:p>
                      <a:pPr algn="just"/>
                      <a:r>
                        <a:rPr lang="en-US" sz="1600">
                          <a:effectLst/>
                          <a:latin typeface="Times New Roman" pitchFamily="18" charset="0"/>
                          <a:cs typeface="Times New Roman" pitchFamily="18" charset="0"/>
                        </a:rPr>
                        <a:t>Nội dung </a:t>
                      </a:r>
                    </a:p>
                  </a:txBody>
                  <a:tcPr marL="68580" marR="68580" marT="0" marB="0"/>
                </a:tc>
                <a:tc rowSpan="2">
                  <a:txBody>
                    <a:bodyPr/>
                    <a:lstStyle/>
                    <a:p>
                      <a:pPr algn="ctr">
                        <a:spcAft>
                          <a:spcPts val="0"/>
                        </a:spcAft>
                      </a:pPr>
                      <a:r>
                        <a:rPr lang="en-US" sz="1600">
                          <a:effectLst/>
                          <a:latin typeface="Times New Roman" pitchFamily="18" charset="0"/>
                          <a:cs typeface="Times New Roman" pitchFamily="18" charset="0"/>
                        </a:rPr>
                        <a:t>5,0</a:t>
                      </a:r>
                      <a:endParaRPr lang="en-US" sz="1600">
                        <a:effectLst/>
                        <a:latin typeface="Times New Roman" pitchFamily="18" charset="0"/>
                        <a:ea typeface="Calibri"/>
                        <a:cs typeface="Times New Roman" pitchFamily="18" charset="0"/>
                      </a:endParaRPr>
                    </a:p>
                  </a:txBody>
                  <a:tcPr marL="68580" marR="68580" marT="0" marB="0" anchor="ctr"/>
                </a:tc>
                <a:tc>
                  <a:txBody>
                    <a:bodyPr/>
                    <a:lstStyle/>
                    <a:p>
                      <a:pPr algn="ctr">
                        <a:spcAft>
                          <a:spcPts val="0"/>
                        </a:spcAft>
                      </a:pPr>
                      <a:r>
                        <a:rPr lang="en-US" sz="1600">
                          <a:effectLst/>
                          <a:latin typeface="Times New Roman" pitchFamily="18" charset="0"/>
                          <a:cs typeface="Times New Roman" pitchFamily="18" charset="0"/>
                        </a:rPr>
                        <a:t>0 đến &lt; 2,5</a:t>
                      </a:r>
                      <a:endParaRPr lang="en-US" sz="1600">
                        <a:effectLst/>
                        <a:latin typeface="Times New Roman" pitchFamily="18" charset="0"/>
                        <a:ea typeface="Calibri"/>
                        <a:cs typeface="Times New Roman" pitchFamily="18" charset="0"/>
                      </a:endParaRPr>
                    </a:p>
                  </a:txBody>
                  <a:tcPr marL="68580" marR="68580" marT="0" marB="0" anchor="ctr"/>
                </a:tc>
                <a:tc>
                  <a:txBody>
                    <a:bodyPr/>
                    <a:lstStyle/>
                    <a:p>
                      <a:pPr algn="ctr">
                        <a:spcAft>
                          <a:spcPts val="0"/>
                        </a:spcAft>
                      </a:pPr>
                      <a:r>
                        <a:rPr lang="en-US" sz="1600">
                          <a:effectLst/>
                          <a:latin typeface="Times New Roman" pitchFamily="18" charset="0"/>
                          <a:cs typeface="Times New Roman" pitchFamily="18" charset="0"/>
                        </a:rPr>
                        <a:t>2,5 đến &lt; 3,3</a:t>
                      </a:r>
                      <a:endParaRPr lang="en-US" sz="1600">
                        <a:effectLst/>
                        <a:latin typeface="Times New Roman" pitchFamily="18" charset="0"/>
                        <a:ea typeface="Calibri"/>
                        <a:cs typeface="Times New Roman" pitchFamily="18" charset="0"/>
                      </a:endParaRPr>
                    </a:p>
                  </a:txBody>
                  <a:tcPr marL="68580" marR="68580" marT="0" marB="0" anchor="ctr"/>
                </a:tc>
                <a:tc>
                  <a:txBody>
                    <a:bodyPr/>
                    <a:lstStyle/>
                    <a:p>
                      <a:pPr algn="ctr">
                        <a:spcAft>
                          <a:spcPts val="0"/>
                        </a:spcAft>
                      </a:pPr>
                      <a:r>
                        <a:rPr lang="en-US" sz="1600">
                          <a:effectLst/>
                          <a:latin typeface="Times New Roman" pitchFamily="18" charset="0"/>
                          <a:cs typeface="Times New Roman" pitchFamily="18" charset="0"/>
                        </a:rPr>
                        <a:t>3,3 đến &lt; 4,0</a:t>
                      </a:r>
                      <a:endParaRPr lang="en-US" sz="1600">
                        <a:effectLst/>
                        <a:latin typeface="Times New Roman" pitchFamily="18" charset="0"/>
                        <a:ea typeface="Calibri"/>
                        <a:cs typeface="Times New Roman" pitchFamily="18" charset="0"/>
                      </a:endParaRPr>
                    </a:p>
                  </a:txBody>
                  <a:tcPr marL="68580" marR="68580" marT="0" marB="0" anchor="ctr"/>
                </a:tc>
                <a:tc>
                  <a:txBody>
                    <a:bodyPr/>
                    <a:lstStyle/>
                    <a:p>
                      <a:pPr algn="ctr">
                        <a:spcAft>
                          <a:spcPts val="0"/>
                        </a:spcAft>
                      </a:pPr>
                      <a:r>
                        <a:rPr lang="en-US" sz="1600">
                          <a:effectLst/>
                          <a:latin typeface="Times New Roman" pitchFamily="18" charset="0"/>
                          <a:cs typeface="Times New Roman" pitchFamily="18" charset="0"/>
                        </a:rPr>
                        <a:t>4,0 đến 5,0</a:t>
                      </a:r>
                      <a:endParaRPr lang="en-US" sz="1600">
                        <a:effectLst/>
                        <a:latin typeface="Times New Roman" pitchFamily="18" charset="0"/>
                        <a:ea typeface="Calibri"/>
                        <a:cs typeface="Times New Roman" pitchFamily="18" charset="0"/>
                      </a:endParaRPr>
                    </a:p>
                  </a:txBody>
                  <a:tcPr marL="68580" marR="68580" marT="0" marB="0" anchor="ctr"/>
                </a:tc>
                <a:tc>
                  <a:txBody>
                    <a:bodyPr/>
                    <a:lstStyle/>
                    <a:p>
                      <a:pPr algn="ctr">
                        <a:spcAft>
                          <a:spcPts val="0"/>
                        </a:spcAft>
                      </a:pPr>
                      <a:r>
                        <a:rPr lang="en-US" sz="1600">
                          <a:effectLst/>
                          <a:latin typeface="Times New Roman" pitchFamily="18" charset="0"/>
                          <a:cs typeface="Times New Roman" pitchFamily="18" charset="0"/>
                        </a:rPr>
                        <a:t> </a:t>
                      </a:r>
                      <a:endParaRPr lang="en-US" sz="1600">
                        <a:effectLst/>
                        <a:latin typeface="Times New Roman" pitchFamily="18" charset="0"/>
                        <a:ea typeface="Calibri"/>
                        <a:cs typeface="Times New Roman" pitchFamily="18" charset="0"/>
                      </a:endParaRPr>
                    </a:p>
                  </a:txBody>
                  <a:tcPr marL="68580" marR="68580" marT="0" marB="0"/>
                </a:tc>
              </a:tr>
              <a:tr h="0">
                <a:tc vMerge="1">
                  <a:txBody>
                    <a:bodyPr/>
                    <a:lstStyle/>
                    <a:p>
                      <a:endParaRPr lang="en-US"/>
                    </a:p>
                  </a:txBody>
                  <a:tcPr/>
                </a:tc>
                <a:tc vMerge="1">
                  <a:txBody>
                    <a:bodyPr/>
                    <a:lstStyle/>
                    <a:p>
                      <a:endParaRPr lang="en-US"/>
                    </a:p>
                  </a:txBody>
                  <a:tcPr/>
                </a:tc>
                <a:tc>
                  <a:txBody>
                    <a:bodyPr/>
                    <a:lstStyle/>
                    <a:p>
                      <a:pPr algn="just">
                        <a:spcAft>
                          <a:spcPts val="0"/>
                        </a:spcAft>
                      </a:pPr>
                      <a:r>
                        <a:rPr lang="en-US" sz="1600">
                          <a:effectLst/>
                          <a:latin typeface="Times New Roman" pitchFamily="18" charset="0"/>
                          <a:cs typeface="Times New Roman" pitchFamily="18" charset="0"/>
                        </a:rPr>
                        <a:t>Thực hiện được 1-&gt; 2 nhưng chưa hoàn thiện đủ</a:t>
                      </a:r>
                      <a:endParaRPr lang="en-US" sz="1600">
                        <a:effectLst/>
                        <a:latin typeface="Times New Roman" pitchFamily="18" charset="0"/>
                        <a:ea typeface="Calibri"/>
                        <a:cs typeface="Times New Roman" pitchFamily="18" charset="0"/>
                      </a:endParaRPr>
                    </a:p>
                  </a:txBody>
                  <a:tcPr marL="68580" marR="68580" marT="0" marB="0" anchor="ctr"/>
                </a:tc>
                <a:tc>
                  <a:txBody>
                    <a:bodyPr/>
                    <a:lstStyle/>
                    <a:p>
                      <a:pPr algn="just">
                        <a:spcAft>
                          <a:spcPts val="0"/>
                        </a:spcAft>
                      </a:pPr>
                      <a:r>
                        <a:rPr lang="en-US" sz="1600">
                          <a:effectLst/>
                          <a:latin typeface="Times New Roman" pitchFamily="18" charset="0"/>
                          <a:cs typeface="Times New Roman" pitchFamily="18" charset="0"/>
                        </a:rPr>
                        <a:t>Thực hiện 2- 3 nội dung nhưng chưa hoàn chỉnh.</a:t>
                      </a:r>
                      <a:endParaRPr lang="en-US" sz="1600">
                        <a:effectLst/>
                        <a:latin typeface="Times New Roman" pitchFamily="18" charset="0"/>
                        <a:ea typeface="Calibri"/>
                        <a:cs typeface="Times New Roman" pitchFamily="18" charset="0"/>
                      </a:endParaRPr>
                    </a:p>
                  </a:txBody>
                  <a:tcPr marL="68580" marR="68580" marT="0" marB="0" anchor="ctr"/>
                </a:tc>
                <a:tc>
                  <a:txBody>
                    <a:bodyPr/>
                    <a:lstStyle/>
                    <a:p>
                      <a:pPr algn="just">
                        <a:spcAft>
                          <a:spcPts val="0"/>
                        </a:spcAft>
                      </a:pPr>
                      <a:r>
                        <a:rPr lang="en-US" sz="1600">
                          <a:effectLst/>
                          <a:latin typeface="Times New Roman" pitchFamily="18" charset="0"/>
                          <a:cs typeface="Times New Roman" pitchFamily="18" charset="0"/>
                        </a:rPr>
                        <a:t> Thực hiện đầy đủ 3 nội dung hoàn chỉnh theo bảng nhóm.</a:t>
                      </a:r>
                      <a:endParaRPr lang="en-US" sz="1600">
                        <a:effectLst/>
                        <a:latin typeface="Times New Roman" pitchFamily="18" charset="0"/>
                        <a:ea typeface="Calibri"/>
                        <a:cs typeface="Times New Roman" pitchFamily="18" charset="0"/>
                      </a:endParaRPr>
                    </a:p>
                  </a:txBody>
                  <a:tcPr marL="68580" marR="68580" marT="0" marB="0" anchor="ctr"/>
                </a:tc>
                <a:tc>
                  <a:txBody>
                    <a:bodyPr/>
                    <a:lstStyle/>
                    <a:p>
                      <a:pPr algn="just">
                        <a:spcAft>
                          <a:spcPts val="0"/>
                        </a:spcAft>
                      </a:pPr>
                      <a:r>
                        <a:rPr lang="en-US" sz="1600">
                          <a:effectLst/>
                          <a:latin typeface="Times New Roman" pitchFamily="18" charset="0"/>
                          <a:cs typeface="Times New Roman" pitchFamily="18" charset="0"/>
                        </a:rPr>
                        <a:t>Thực hiện đủ 4 nội dung bảng nhóm. </a:t>
                      </a:r>
                      <a:endParaRPr lang="en-US" sz="1600">
                        <a:effectLst/>
                        <a:latin typeface="Times New Roman" pitchFamily="18" charset="0"/>
                        <a:ea typeface="Calibri"/>
                        <a:cs typeface="Times New Roman" pitchFamily="18" charset="0"/>
                      </a:endParaRPr>
                    </a:p>
                  </a:txBody>
                  <a:tcPr marL="68580" marR="68580" marT="0" marB="0" anchor="ctr"/>
                </a:tc>
                <a:tc>
                  <a:txBody>
                    <a:bodyPr/>
                    <a:lstStyle/>
                    <a:p>
                      <a:pPr algn="just">
                        <a:spcAft>
                          <a:spcPts val="0"/>
                        </a:spcAft>
                      </a:pPr>
                      <a:r>
                        <a:rPr lang="en-US" sz="1600">
                          <a:effectLst/>
                          <a:latin typeface="Times New Roman" pitchFamily="18" charset="0"/>
                          <a:cs typeface="Times New Roman" pitchFamily="18" charset="0"/>
                        </a:rPr>
                        <a:t> </a:t>
                      </a:r>
                      <a:endParaRPr lang="en-US" sz="1600">
                        <a:effectLst/>
                        <a:latin typeface="Times New Roman" pitchFamily="18" charset="0"/>
                        <a:ea typeface="Calibri"/>
                        <a:cs typeface="Times New Roman" pitchFamily="18" charset="0"/>
                      </a:endParaRPr>
                    </a:p>
                  </a:txBody>
                  <a:tcPr marL="68580" marR="68580" marT="0" marB="0"/>
                </a:tc>
              </a:tr>
              <a:tr h="0">
                <a:tc rowSpan="2">
                  <a:txBody>
                    <a:bodyPr/>
                    <a:lstStyle/>
                    <a:p>
                      <a:pPr algn="just"/>
                      <a:r>
                        <a:rPr lang="en-US" sz="1600">
                          <a:effectLst/>
                          <a:latin typeface="Times New Roman" pitchFamily="18" charset="0"/>
                          <a:cs typeface="Times New Roman" pitchFamily="18" charset="0"/>
                        </a:rPr>
                        <a:t>Báo cáo thực hành</a:t>
                      </a:r>
                    </a:p>
                  </a:txBody>
                  <a:tcPr marL="68580" marR="68580" marT="0" marB="0"/>
                </a:tc>
                <a:tc rowSpan="2">
                  <a:txBody>
                    <a:bodyPr/>
                    <a:lstStyle/>
                    <a:p>
                      <a:pPr algn="ctr">
                        <a:spcAft>
                          <a:spcPts val="0"/>
                        </a:spcAft>
                      </a:pPr>
                      <a:r>
                        <a:rPr lang="en-US" sz="1600">
                          <a:effectLst/>
                          <a:latin typeface="Times New Roman" pitchFamily="18" charset="0"/>
                          <a:cs typeface="Times New Roman" pitchFamily="18" charset="0"/>
                        </a:rPr>
                        <a:t>5,0</a:t>
                      </a:r>
                      <a:endParaRPr lang="en-US" sz="1600">
                        <a:effectLst/>
                        <a:latin typeface="Times New Roman" pitchFamily="18" charset="0"/>
                        <a:ea typeface="Calibri"/>
                        <a:cs typeface="Times New Roman" pitchFamily="18" charset="0"/>
                      </a:endParaRPr>
                    </a:p>
                  </a:txBody>
                  <a:tcPr marL="68580" marR="68580" marT="0" marB="0" anchor="ctr"/>
                </a:tc>
                <a:tc>
                  <a:txBody>
                    <a:bodyPr/>
                    <a:lstStyle/>
                    <a:p>
                      <a:pPr algn="ctr">
                        <a:spcAft>
                          <a:spcPts val="0"/>
                        </a:spcAft>
                      </a:pPr>
                      <a:r>
                        <a:rPr lang="en-US" sz="1600">
                          <a:effectLst/>
                          <a:latin typeface="Times New Roman" pitchFamily="18" charset="0"/>
                          <a:cs typeface="Times New Roman" pitchFamily="18" charset="0"/>
                        </a:rPr>
                        <a:t>0 đến &lt; 2,5</a:t>
                      </a:r>
                      <a:endParaRPr lang="en-US" sz="1600">
                        <a:effectLst/>
                        <a:latin typeface="Times New Roman" pitchFamily="18" charset="0"/>
                        <a:ea typeface="Calibri"/>
                        <a:cs typeface="Times New Roman" pitchFamily="18" charset="0"/>
                      </a:endParaRPr>
                    </a:p>
                  </a:txBody>
                  <a:tcPr marL="68580" marR="68580" marT="0" marB="0" anchor="ctr"/>
                </a:tc>
                <a:tc>
                  <a:txBody>
                    <a:bodyPr/>
                    <a:lstStyle/>
                    <a:p>
                      <a:pPr algn="ctr">
                        <a:spcAft>
                          <a:spcPts val="0"/>
                        </a:spcAft>
                      </a:pPr>
                      <a:r>
                        <a:rPr lang="en-US" sz="1600">
                          <a:effectLst/>
                          <a:latin typeface="Times New Roman" pitchFamily="18" charset="0"/>
                          <a:cs typeface="Times New Roman" pitchFamily="18" charset="0"/>
                        </a:rPr>
                        <a:t>2,5 đến &lt; 3,3</a:t>
                      </a:r>
                      <a:endParaRPr lang="en-US" sz="1600">
                        <a:effectLst/>
                        <a:latin typeface="Times New Roman" pitchFamily="18" charset="0"/>
                        <a:ea typeface="Calibri"/>
                        <a:cs typeface="Times New Roman" pitchFamily="18" charset="0"/>
                      </a:endParaRPr>
                    </a:p>
                  </a:txBody>
                  <a:tcPr marL="68580" marR="68580" marT="0" marB="0" anchor="ctr"/>
                </a:tc>
                <a:tc>
                  <a:txBody>
                    <a:bodyPr/>
                    <a:lstStyle/>
                    <a:p>
                      <a:pPr algn="ctr">
                        <a:spcAft>
                          <a:spcPts val="0"/>
                        </a:spcAft>
                      </a:pPr>
                      <a:r>
                        <a:rPr lang="en-US" sz="1600">
                          <a:effectLst/>
                          <a:latin typeface="Times New Roman" pitchFamily="18" charset="0"/>
                          <a:cs typeface="Times New Roman" pitchFamily="18" charset="0"/>
                        </a:rPr>
                        <a:t>3,3 đến &lt; 4,0</a:t>
                      </a:r>
                      <a:endParaRPr lang="en-US" sz="1600">
                        <a:effectLst/>
                        <a:latin typeface="Times New Roman" pitchFamily="18" charset="0"/>
                        <a:ea typeface="Calibri"/>
                        <a:cs typeface="Times New Roman" pitchFamily="18" charset="0"/>
                      </a:endParaRPr>
                    </a:p>
                  </a:txBody>
                  <a:tcPr marL="68580" marR="68580" marT="0" marB="0" anchor="ctr"/>
                </a:tc>
                <a:tc>
                  <a:txBody>
                    <a:bodyPr/>
                    <a:lstStyle/>
                    <a:p>
                      <a:pPr algn="ctr">
                        <a:spcAft>
                          <a:spcPts val="0"/>
                        </a:spcAft>
                      </a:pPr>
                      <a:r>
                        <a:rPr lang="en-US" sz="1600">
                          <a:effectLst/>
                          <a:latin typeface="Times New Roman" pitchFamily="18" charset="0"/>
                          <a:cs typeface="Times New Roman" pitchFamily="18" charset="0"/>
                        </a:rPr>
                        <a:t>4,0 đến 5,0</a:t>
                      </a:r>
                      <a:endParaRPr lang="en-US" sz="1600">
                        <a:effectLst/>
                        <a:latin typeface="Times New Roman" pitchFamily="18" charset="0"/>
                        <a:ea typeface="Calibri"/>
                        <a:cs typeface="Times New Roman" pitchFamily="18" charset="0"/>
                      </a:endParaRPr>
                    </a:p>
                  </a:txBody>
                  <a:tcPr marL="68580" marR="68580" marT="0" marB="0" anchor="ctr"/>
                </a:tc>
                <a:tc>
                  <a:txBody>
                    <a:bodyPr/>
                    <a:lstStyle/>
                    <a:p>
                      <a:pPr algn="ctr">
                        <a:spcAft>
                          <a:spcPts val="0"/>
                        </a:spcAft>
                      </a:pPr>
                      <a:r>
                        <a:rPr lang="en-US" sz="1600">
                          <a:effectLst/>
                          <a:latin typeface="Times New Roman" pitchFamily="18" charset="0"/>
                          <a:cs typeface="Times New Roman" pitchFamily="18" charset="0"/>
                        </a:rPr>
                        <a:t> </a:t>
                      </a:r>
                      <a:endParaRPr lang="en-US" sz="1600">
                        <a:effectLst/>
                        <a:latin typeface="Times New Roman" pitchFamily="18" charset="0"/>
                        <a:ea typeface="Calibri"/>
                        <a:cs typeface="Times New Roman" pitchFamily="18" charset="0"/>
                      </a:endParaRPr>
                    </a:p>
                  </a:txBody>
                  <a:tcPr marL="68580" marR="68580" marT="0" marB="0"/>
                </a:tc>
              </a:tr>
              <a:tr h="0">
                <a:tc vMerge="1">
                  <a:txBody>
                    <a:bodyPr/>
                    <a:lstStyle/>
                    <a:p>
                      <a:endParaRPr lang="en-US"/>
                    </a:p>
                  </a:txBody>
                  <a:tcPr/>
                </a:tc>
                <a:tc vMerge="1">
                  <a:txBody>
                    <a:bodyPr/>
                    <a:lstStyle/>
                    <a:p>
                      <a:endParaRPr lang="en-US"/>
                    </a:p>
                  </a:txBody>
                  <a:tcPr/>
                </a:tc>
                <a:tc>
                  <a:txBody>
                    <a:bodyPr/>
                    <a:lstStyle/>
                    <a:p>
                      <a:pPr algn="just">
                        <a:spcAft>
                          <a:spcPts val="0"/>
                        </a:spcAft>
                      </a:pPr>
                      <a:r>
                        <a:rPr lang="en-US" sz="1600">
                          <a:effectLst/>
                          <a:latin typeface="Times New Roman" pitchFamily="18" charset="0"/>
                          <a:cs typeface="Times New Roman" pitchFamily="18" charset="0"/>
                        </a:rPr>
                        <a:t>Diễn đạt còn ấp úng, chưa biết cách sử dụng từ ngữ</a:t>
                      </a:r>
                      <a:endParaRPr lang="en-US" sz="1600">
                        <a:effectLst/>
                        <a:latin typeface="Times New Roman" pitchFamily="18" charset="0"/>
                        <a:ea typeface="Calibri"/>
                        <a:cs typeface="Times New Roman" pitchFamily="18" charset="0"/>
                      </a:endParaRPr>
                    </a:p>
                  </a:txBody>
                  <a:tcPr marL="68580" marR="68580" marT="0" marB="0"/>
                </a:tc>
                <a:tc>
                  <a:txBody>
                    <a:bodyPr/>
                    <a:lstStyle/>
                    <a:p>
                      <a:pPr algn="just">
                        <a:spcAft>
                          <a:spcPts val="0"/>
                        </a:spcAft>
                      </a:pPr>
                      <a:r>
                        <a:rPr lang="en-US" sz="1600">
                          <a:effectLst/>
                          <a:latin typeface="Times New Roman" pitchFamily="18" charset="0"/>
                          <a:cs typeface="Times New Roman" pitchFamily="18" charset="0"/>
                        </a:rPr>
                        <a:t>Ngôn ngữ chưa thật chính xác, dùng từ đơn điệu.</a:t>
                      </a:r>
                      <a:endParaRPr lang="en-US" sz="1600">
                        <a:effectLst/>
                        <a:latin typeface="Times New Roman" pitchFamily="18" charset="0"/>
                        <a:ea typeface="Calibri"/>
                        <a:cs typeface="Times New Roman" pitchFamily="18" charset="0"/>
                      </a:endParaRPr>
                    </a:p>
                  </a:txBody>
                  <a:tcPr marL="68580" marR="68580" marT="0" marB="0"/>
                </a:tc>
                <a:tc>
                  <a:txBody>
                    <a:bodyPr/>
                    <a:lstStyle/>
                    <a:p>
                      <a:pPr algn="just">
                        <a:spcAft>
                          <a:spcPts val="0"/>
                        </a:spcAft>
                      </a:pPr>
                      <a:r>
                        <a:rPr lang="en-US" sz="1600">
                          <a:effectLst/>
                          <a:latin typeface="Times New Roman" pitchFamily="18" charset="0"/>
                          <a:cs typeface="Times New Roman" pitchFamily="18" charset="0"/>
                        </a:rPr>
                        <a:t>- Diễn đạt tương đối mạch lạc.</a:t>
                      </a:r>
                    </a:p>
                    <a:p>
                      <a:pPr algn="just">
                        <a:spcAft>
                          <a:spcPts val="0"/>
                        </a:spcAft>
                      </a:pPr>
                      <a:r>
                        <a:rPr lang="en-US" sz="1600">
                          <a:effectLst/>
                          <a:latin typeface="Times New Roman" pitchFamily="18" charset="0"/>
                          <a:cs typeface="Times New Roman" pitchFamily="18" charset="0"/>
                        </a:rPr>
                        <a:t>- Ngôn ngữ phong phú, linh hoạt.</a:t>
                      </a:r>
                      <a:endParaRPr lang="en-US" sz="1600">
                        <a:effectLst/>
                        <a:latin typeface="Times New Roman" pitchFamily="18" charset="0"/>
                        <a:ea typeface="Calibri"/>
                        <a:cs typeface="Times New Roman" pitchFamily="18" charset="0"/>
                      </a:endParaRPr>
                    </a:p>
                  </a:txBody>
                  <a:tcPr marL="68580" marR="68580" marT="0" marB="0"/>
                </a:tc>
                <a:tc>
                  <a:txBody>
                    <a:bodyPr/>
                    <a:lstStyle/>
                    <a:p>
                      <a:pPr algn="just">
                        <a:spcAft>
                          <a:spcPts val="0"/>
                        </a:spcAft>
                      </a:pPr>
                      <a:r>
                        <a:rPr lang="en-US" sz="1600">
                          <a:effectLst/>
                          <a:latin typeface="Times New Roman" pitchFamily="18" charset="0"/>
                          <a:cs typeface="Times New Roman" pitchFamily="18" charset="0"/>
                        </a:rPr>
                        <a:t>Diễn đạt mạch lạc, lô gics.</a:t>
                      </a:r>
                    </a:p>
                    <a:p>
                      <a:pPr algn="just">
                        <a:spcAft>
                          <a:spcPts val="0"/>
                        </a:spcAft>
                      </a:pPr>
                      <a:r>
                        <a:rPr lang="en-US" sz="1600">
                          <a:effectLst/>
                          <a:latin typeface="Times New Roman" pitchFamily="18" charset="0"/>
                          <a:cs typeface="Times New Roman" pitchFamily="18" charset="0"/>
                        </a:rPr>
                        <a:t>- Ngôn ngữ phong phú, linh hoạt, giàu hình ảnh</a:t>
                      </a:r>
                    </a:p>
                    <a:p>
                      <a:pPr algn="just">
                        <a:spcAft>
                          <a:spcPts val="0"/>
                        </a:spcAft>
                      </a:pPr>
                      <a:r>
                        <a:rPr lang="en-US" sz="1600">
                          <a:effectLst/>
                          <a:latin typeface="Times New Roman" pitchFamily="18" charset="0"/>
                          <a:cs typeface="Times New Roman" pitchFamily="18" charset="0"/>
                        </a:rPr>
                        <a:t>- Biểu cảm tốt</a:t>
                      </a:r>
                      <a:endParaRPr lang="en-US" sz="1600">
                        <a:effectLst/>
                        <a:latin typeface="Times New Roman" pitchFamily="18" charset="0"/>
                        <a:ea typeface="Calibri"/>
                        <a:cs typeface="Times New Roman" pitchFamily="18" charset="0"/>
                      </a:endParaRPr>
                    </a:p>
                  </a:txBody>
                  <a:tcPr marL="68580" marR="68580" marT="0" marB="0"/>
                </a:tc>
                <a:tc>
                  <a:txBody>
                    <a:bodyPr/>
                    <a:lstStyle/>
                    <a:p>
                      <a:pPr algn="just">
                        <a:spcAft>
                          <a:spcPts val="0"/>
                        </a:spcAft>
                      </a:pPr>
                      <a:r>
                        <a:rPr lang="en-US" sz="1600">
                          <a:effectLst/>
                          <a:latin typeface="Times New Roman" pitchFamily="18" charset="0"/>
                          <a:cs typeface="Times New Roman" pitchFamily="18" charset="0"/>
                        </a:rPr>
                        <a:t> </a:t>
                      </a:r>
                      <a:endParaRPr lang="en-US" sz="1600">
                        <a:effectLst/>
                        <a:latin typeface="Times New Roman" pitchFamily="18" charset="0"/>
                        <a:ea typeface="Calibri"/>
                        <a:cs typeface="Times New Roman" pitchFamily="18" charset="0"/>
                      </a:endParaRPr>
                    </a:p>
                  </a:txBody>
                  <a:tcPr marL="68580" marR="68580" marT="0" marB="0"/>
                </a:tc>
              </a:tr>
            </a:tbl>
          </a:graphicData>
        </a:graphic>
      </p:graphicFrame>
      <p:sp>
        <p:nvSpPr>
          <p:cNvPr id="5" name="Rectangle 1"/>
          <p:cNvSpPr>
            <a:spLocks noChangeArrowheads="1"/>
          </p:cNvSpPr>
          <p:nvPr/>
        </p:nvSpPr>
        <p:spPr bwMode="auto">
          <a:xfrm>
            <a:off x="395536" y="236175"/>
            <a:ext cx="8136904"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05325" algn="l"/>
              </a:tabLst>
            </a:pPr>
            <a:r>
              <a:rPr kumimoji="0" lang="en-US" sz="18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PHIẾU ĐÁNH GIÁ SẢN PHẨM</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05325" algn="l"/>
              </a:tabLst>
            </a:pPr>
            <a:r>
              <a:rPr kumimoji="0" lang="en-US" sz="16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Nhóm đánh giá:                      Đánh được giá nhóm: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05325"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7953156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9"/>
            <a:ext cx="2880320" cy="2664296"/>
          </a:xfrm>
          <a:prstGeom prst="rect">
            <a:avLst/>
          </a:prstGeom>
          <a:noFill/>
          <a:ln w="76200" cmpd="tri">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desc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116632"/>
            <a:ext cx="3096344" cy="2808313"/>
          </a:xfrm>
          <a:prstGeom prst="rect">
            <a:avLst/>
          </a:prstGeom>
          <a:noFill/>
          <a:ln w="76200" cmpd="tri">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332655"/>
            <a:ext cx="2699792" cy="2592289"/>
          </a:xfrm>
          <a:prstGeom prst="rect">
            <a:avLst/>
          </a:prstGeom>
          <a:noFill/>
          <a:ln w="76200" cmpd="tri">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7" name="Group 6"/>
          <p:cNvGrpSpPr>
            <a:grpSpLocks/>
          </p:cNvGrpSpPr>
          <p:nvPr/>
        </p:nvGrpSpPr>
        <p:grpSpPr bwMode="auto">
          <a:xfrm>
            <a:off x="5178425" y="3451716"/>
            <a:ext cx="3965575" cy="3073628"/>
            <a:chOff x="6903720" y="664146"/>
            <a:chExt cx="5288280" cy="6193854"/>
          </a:xfrm>
        </p:grpSpPr>
        <p:pic>
          <p:nvPicPr>
            <p:cNvPr id="8" name="Picture 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3720" y="664146"/>
              <a:ext cx="5158105"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xmlns="" id="{D0D57F3F-D513-4869-ADE2-5F778FD99151}"/>
                </a:ext>
              </a:extLst>
            </p:cNvPr>
            <p:cNvSpPr/>
            <p:nvPr/>
          </p:nvSpPr>
          <p:spPr>
            <a:xfrm>
              <a:off x="6903720" y="6330909"/>
              <a:ext cx="5288280" cy="527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Súng</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thần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cơ</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grpSp>
        <p:nvGrpSpPr>
          <p:cNvPr id="10" name="Group 9"/>
          <p:cNvGrpSpPr>
            <a:grpSpLocks/>
          </p:cNvGrpSpPr>
          <p:nvPr/>
        </p:nvGrpSpPr>
        <p:grpSpPr bwMode="auto">
          <a:xfrm>
            <a:off x="192088" y="3430225"/>
            <a:ext cx="4714875" cy="3042114"/>
            <a:chOff x="255270" y="664146"/>
            <a:chExt cx="6286500" cy="6129846"/>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270" y="664146"/>
              <a:ext cx="6286500"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xmlns="" id="{F5409AED-9F91-4DC0-BA91-F8FCC23F5F05}"/>
                </a:ext>
              </a:extLst>
            </p:cNvPr>
            <p:cNvSpPr/>
            <p:nvPr/>
          </p:nvSpPr>
          <p:spPr>
            <a:xfrm>
              <a:off x="365337" y="6197094"/>
              <a:ext cx="5935133" cy="596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err="1">
                  <a:solidFill>
                    <a:schemeClr val="tx1"/>
                  </a:solidFill>
                  <a:latin typeface="Times New Roman" panose="02020603050405020304" pitchFamily="18" charset="0"/>
                  <a:cs typeface="Times New Roman" panose="02020603050405020304" pitchFamily="18" charset="0"/>
                </a:rPr>
                <a:t>Lưỡi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mũi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kiếm</a:t>
              </a:r>
              <a:r>
                <a:rPr lang="en-US" sz="2400" dirty="0">
                  <a:solidFill>
                    <a:schemeClr val="tx1"/>
                  </a:solidFill>
                  <a:latin typeface="Times New Roman" panose="02020603050405020304" pitchFamily="18" charset="0"/>
                  <a:cs typeface="Times New Roman" panose="02020603050405020304" pitchFamily="18" charset="0"/>
                </a:rPr>
                <a:t> </a:t>
              </a:r>
            </a:p>
          </p:txBody>
        </p:sp>
      </p:grpSp>
      <p:sp>
        <p:nvSpPr>
          <p:cNvPr id="13" name="TextBox 12"/>
          <p:cNvSpPr txBox="1"/>
          <p:nvPr/>
        </p:nvSpPr>
        <p:spPr>
          <a:xfrm>
            <a:off x="3347864" y="2956302"/>
            <a:ext cx="2991525" cy="369332"/>
          </a:xfrm>
          <a:prstGeom prst="rect">
            <a:avLst/>
          </a:prstGeom>
          <a:noFill/>
        </p:spPr>
        <p:txBody>
          <a:bodyPr wrap="none" rtlCol="0">
            <a:spAutoFit/>
          </a:bodyPr>
          <a:lstStyle/>
          <a:p>
            <a:r>
              <a:rPr lang="en-US" smtClean="0"/>
              <a:t>Lực lượng quân đội thời Lê sơ</a:t>
            </a:r>
            <a:endParaRPr lang="en-US"/>
          </a:p>
        </p:txBody>
      </p:sp>
      <p:sp>
        <p:nvSpPr>
          <p:cNvPr id="14" name="TextBox 13"/>
          <p:cNvSpPr txBox="1"/>
          <p:nvPr/>
        </p:nvSpPr>
        <p:spPr>
          <a:xfrm>
            <a:off x="3934121" y="6539199"/>
            <a:ext cx="1429967" cy="369332"/>
          </a:xfrm>
          <a:prstGeom prst="rect">
            <a:avLst/>
          </a:prstGeom>
          <a:noFill/>
        </p:spPr>
        <p:txBody>
          <a:bodyPr wrap="square" rtlCol="0">
            <a:spAutoFit/>
          </a:bodyPr>
          <a:lstStyle/>
          <a:p>
            <a:r>
              <a:rPr lang="en-US" smtClean="0"/>
              <a:t>Vũ khí </a:t>
            </a:r>
            <a:endParaRPr lang="en-US"/>
          </a:p>
        </p:txBody>
      </p:sp>
    </p:spTree>
    <p:extLst>
      <p:ext uri="{BB962C8B-B14F-4D97-AF65-F5344CB8AC3E}">
        <p14:creationId xmlns:p14="http://schemas.microsoft.com/office/powerpoint/2010/main" val="356103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A684D0-D6D1-4795-9442-8A21F808A345}"/>
              </a:ext>
            </a:extLst>
          </p:cNvPr>
          <p:cNvSpPr>
            <a:spLocks noGrp="1"/>
          </p:cNvSpPr>
          <p:nvPr>
            <p:ph type="title"/>
          </p:nvPr>
        </p:nvSpPr>
        <p:spPr>
          <a:xfrm>
            <a:off x="419100" y="449263"/>
            <a:ext cx="8229600" cy="857250"/>
          </a:xfrm>
          <a:solidFill>
            <a:schemeClr val="bg1"/>
          </a:solidFill>
        </p:spPr>
        <p:txBody>
          <a:bodyPr rtlCol="0">
            <a:normAutofit fontScale="90000"/>
          </a:bodyPr>
          <a:lstStyle/>
          <a:p>
            <a:pPr eaLnBrk="1" fontAlgn="auto" hangingPunct="1">
              <a:spcAft>
                <a:spcPts val="0"/>
              </a:spcAft>
              <a:defRPr/>
            </a:pP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Việt</a:t>
            </a:r>
            <a:r>
              <a:rPr lang="en-US" dirty="0">
                <a:latin typeface="Times New Roman" panose="02020603050405020304" pitchFamily="18" charset="0"/>
                <a:cs typeface="Times New Roman" panose="02020603050405020304" pitchFamily="18" charset="0"/>
              </a:rPr>
              <a:t> Nam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nay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đại</a:t>
            </a:r>
            <a:endParaRPr lang="en-US" dirty="0">
              <a:latin typeface="Times New Roman" panose="02020603050405020304" pitchFamily="18" charset="0"/>
              <a:cs typeface="Times New Roman" panose="02020603050405020304" pitchFamily="18" charset="0"/>
            </a:endParaRPr>
          </a:p>
        </p:txBody>
      </p:sp>
      <p:pic>
        <p:nvPicPr>
          <p:cNvPr id="22531"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27088" y="1735138"/>
            <a:ext cx="7416800" cy="5122862"/>
          </a:xfrm>
        </p:spPr>
      </p:pic>
    </p:spTree>
    <p:extLst>
      <p:ext uri="{BB962C8B-B14F-4D97-AF65-F5344CB8AC3E}">
        <p14:creationId xmlns:p14="http://schemas.microsoft.com/office/powerpoint/2010/main" val="2584594864"/>
      </p:ext>
    </p:extLst>
  </p:cSld>
  <p:clrMapOvr>
    <a:masterClrMapping/>
  </p:clrMapOvr>
  <p:transition>
    <p:cover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824072216"/>
              </p:ext>
            </p:extLst>
          </p:nvPr>
        </p:nvGraphicFramePr>
        <p:xfrm>
          <a:off x="827584" y="1268760"/>
          <a:ext cx="6189340" cy="2133600"/>
        </p:xfrm>
        <a:graphic>
          <a:graphicData uri="http://schemas.openxmlformats.org/drawingml/2006/table">
            <a:tbl>
              <a:tblPr firstRow="1" firstCol="1" lastRow="1" lastCol="1" bandRow="1" bandCol="1">
                <a:tableStyleId>{5940675A-B579-460E-94D1-54222C63F5DA}</a:tableStyleId>
              </a:tblPr>
              <a:tblGrid>
                <a:gridCol w="1605565"/>
                <a:gridCol w="4583775"/>
              </a:tblGrid>
              <a:tr h="0">
                <a:tc>
                  <a:txBody>
                    <a:bodyPr/>
                    <a:lstStyle/>
                    <a:p>
                      <a:pPr algn="just">
                        <a:spcAft>
                          <a:spcPts val="0"/>
                        </a:spcAft>
                      </a:pPr>
                      <a:r>
                        <a:rPr lang="nl-NL" sz="2000">
                          <a:effectLst/>
                          <a:latin typeface="Times New Roman" pitchFamily="18" charset="0"/>
                          <a:cs typeface="Times New Roman" pitchFamily="18" charset="0"/>
                        </a:rPr>
                        <a:t>Lĩnh vực </a:t>
                      </a:r>
                      <a:endParaRPr lang="en-US" sz="2000">
                        <a:effectLst/>
                        <a:latin typeface="Times New Roman" pitchFamily="18" charset="0"/>
                        <a:ea typeface="Calibri"/>
                        <a:cs typeface="Times New Roman" pitchFamily="18" charset="0"/>
                      </a:endParaRPr>
                    </a:p>
                  </a:txBody>
                  <a:tcPr marL="68580" marR="68580" marT="0" marB="0"/>
                </a:tc>
                <a:tc>
                  <a:txBody>
                    <a:bodyPr/>
                    <a:lstStyle/>
                    <a:p>
                      <a:pPr algn="ctr">
                        <a:spcAft>
                          <a:spcPts val="0"/>
                        </a:spcAft>
                      </a:pPr>
                      <a:r>
                        <a:rPr lang="nl-NL" sz="2000">
                          <a:effectLst/>
                          <a:latin typeface="Times New Roman" pitchFamily="18" charset="0"/>
                          <a:cs typeface="Times New Roman" pitchFamily="18" charset="0"/>
                        </a:rPr>
                        <a:t>Nét chính</a:t>
                      </a:r>
                      <a:endParaRPr lang="en-US" sz="2000">
                        <a:effectLst/>
                        <a:latin typeface="Times New Roman" pitchFamily="18" charset="0"/>
                        <a:ea typeface="Calibri"/>
                        <a:cs typeface="Times New Roman" pitchFamily="18" charset="0"/>
                      </a:endParaRPr>
                    </a:p>
                  </a:txBody>
                  <a:tcPr marL="68580" marR="68580" marT="0" marB="0"/>
                </a:tc>
              </a:tr>
              <a:tr h="0">
                <a:tc>
                  <a:txBody>
                    <a:bodyPr/>
                    <a:lstStyle/>
                    <a:p>
                      <a:pPr algn="just">
                        <a:spcAft>
                          <a:spcPts val="0"/>
                        </a:spcAft>
                      </a:pPr>
                      <a:r>
                        <a:rPr lang="nl-NL" sz="2000">
                          <a:effectLst/>
                          <a:latin typeface="Times New Roman" pitchFamily="18" charset="0"/>
                          <a:cs typeface="Times New Roman" pitchFamily="18" charset="0"/>
                        </a:rPr>
                        <a:t>Nông nghiệp</a:t>
                      </a:r>
                      <a:endParaRPr lang="en-US" sz="2000">
                        <a:effectLst/>
                        <a:latin typeface="Times New Roman" pitchFamily="18" charset="0"/>
                        <a:ea typeface="Calibri"/>
                        <a:cs typeface="Times New Roman" pitchFamily="18" charset="0"/>
                      </a:endParaRPr>
                    </a:p>
                  </a:txBody>
                  <a:tcPr marL="68580" marR="68580" marT="0" marB="0"/>
                </a:tc>
                <a:tc>
                  <a:txBody>
                    <a:bodyPr/>
                    <a:lstStyle/>
                    <a:p>
                      <a:endParaRPr lang="en-US" sz="2000">
                        <a:latin typeface="Times New Roman" pitchFamily="18" charset="0"/>
                        <a:cs typeface="Times New Roman" pitchFamily="18" charset="0"/>
                      </a:endParaRPr>
                    </a:p>
                  </a:txBody>
                  <a:tcPr marL="68580" marR="68580" marT="0" marB="0"/>
                </a:tc>
              </a:tr>
              <a:tr h="0">
                <a:tc>
                  <a:txBody>
                    <a:bodyPr/>
                    <a:lstStyle/>
                    <a:p>
                      <a:pPr algn="just">
                        <a:spcAft>
                          <a:spcPts val="0"/>
                        </a:spcAft>
                      </a:pPr>
                      <a:r>
                        <a:rPr lang="nl-NL" sz="2000">
                          <a:effectLst/>
                          <a:latin typeface="Times New Roman" pitchFamily="18" charset="0"/>
                          <a:cs typeface="Times New Roman" pitchFamily="18" charset="0"/>
                        </a:rPr>
                        <a:t>Thủ công nghiệp</a:t>
                      </a:r>
                      <a:endParaRPr lang="en-US" sz="2000">
                        <a:effectLst/>
                        <a:latin typeface="Times New Roman" pitchFamily="18" charset="0"/>
                        <a:ea typeface="Calibri"/>
                        <a:cs typeface="Times New Roman" pitchFamily="18" charset="0"/>
                      </a:endParaRPr>
                    </a:p>
                  </a:txBody>
                  <a:tcPr marL="68580" marR="68580" marT="0" marB="0"/>
                </a:tc>
                <a:tc>
                  <a:txBody>
                    <a:bodyPr/>
                    <a:lstStyle/>
                    <a:p>
                      <a:endParaRPr lang="en-US" sz="2000">
                        <a:latin typeface="Times New Roman" pitchFamily="18" charset="0"/>
                        <a:cs typeface="Times New Roman" pitchFamily="18" charset="0"/>
                      </a:endParaRPr>
                    </a:p>
                  </a:txBody>
                  <a:tcPr marL="68580" marR="68580" marT="0" marB="0"/>
                </a:tc>
              </a:tr>
              <a:tr h="0">
                <a:tc>
                  <a:txBody>
                    <a:bodyPr/>
                    <a:lstStyle/>
                    <a:p>
                      <a:pPr algn="just">
                        <a:spcAft>
                          <a:spcPts val="0"/>
                        </a:spcAft>
                      </a:pPr>
                      <a:r>
                        <a:rPr lang="nl-NL" sz="2000">
                          <a:effectLst/>
                          <a:latin typeface="Times New Roman" pitchFamily="18" charset="0"/>
                          <a:cs typeface="Times New Roman" pitchFamily="18" charset="0"/>
                        </a:rPr>
                        <a:t>Thương nghiệp </a:t>
                      </a:r>
                      <a:endParaRPr lang="en-US" sz="2000">
                        <a:effectLst/>
                        <a:latin typeface="Times New Roman" pitchFamily="18" charset="0"/>
                        <a:ea typeface="Calibri"/>
                        <a:cs typeface="Times New Roman" pitchFamily="18" charset="0"/>
                      </a:endParaRPr>
                    </a:p>
                  </a:txBody>
                  <a:tcPr marL="68580" marR="68580" marT="0" marB="0"/>
                </a:tc>
                <a:tc>
                  <a:txBody>
                    <a:bodyPr/>
                    <a:lstStyle/>
                    <a:p>
                      <a:endParaRPr lang="en-US" sz="2000">
                        <a:latin typeface="Times New Roman" pitchFamily="18" charset="0"/>
                        <a:cs typeface="Times New Roman" pitchFamily="18" charset="0"/>
                      </a:endParaRPr>
                    </a:p>
                  </a:txBody>
                  <a:tcPr marL="68580" marR="68580" marT="0" marB="0"/>
                </a:tc>
              </a:tr>
              <a:tr h="0">
                <a:tc gridSpan="2">
                  <a:txBody>
                    <a:bodyPr/>
                    <a:lstStyle/>
                    <a:p>
                      <a:pPr algn="just">
                        <a:spcAft>
                          <a:spcPts val="0"/>
                        </a:spcAft>
                      </a:pPr>
                      <a:r>
                        <a:rPr lang="nl-NL" sz="2000">
                          <a:effectLst/>
                          <a:latin typeface="Times New Roman" pitchFamily="18" charset="0"/>
                          <a:cs typeface="Times New Roman" pitchFamily="18" charset="0"/>
                        </a:rPr>
                        <a:t>Nhận </a:t>
                      </a:r>
                      <a:r>
                        <a:rPr lang="nl-NL" sz="2000">
                          <a:effectLst/>
                          <a:latin typeface="Times New Roman" pitchFamily="18" charset="0"/>
                          <a:cs typeface="Times New Roman" pitchFamily="18" charset="0"/>
                        </a:rPr>
                        <a:t>xét</a:t>
                      </a:r>
                      <a:r>
                        <a:rPr lang="nl-NL" sz="2000" smtClean="0">
                          <a:effectLst/>
                          <a:latin typeface="Times New Roman" pitchFamily="18" charset="0"/>
                          <a:cs typeface="Times New Roman" pitchFamily="18" charset="0"/>
                        </a:rPr>
                        <a:t>:</a:t>
                      </a:r>
                      <a:endParaRPr lang="en-US" sz="2000">
                        <a:effectLst/>
                        <a:latin typeface="Times New Roman" pitchFamily="18" charset="0"/>
                        <a:ea typeface="Calibri"/>
                        <a:cs typeface="Times New Roman" pitchFamily="18" charset="0"/>
                      </a:endParaRPr>
                    </a:p>
                  </a:txBody>
                  <a:tcPr marL="68580" marR="68580" marT="0" marB="0"/>
                </a:tc>
                <a:tc hMerge="1">
                  <a:txBody>
                    <a:bodyPr/>
                    <a:lstStyle/>
                    <a:p>
                      <a:endParaRPr lang="en-US"/>
                    </a:p>
                  </a:txBody>
                  <a:tcPr/>
                </a:tc>
              </a:tr>
            </a:tbl>
          </a:graphicData>
        </a:graphic>
      </p:graphicFrame>
    </p:spTree>
    <p:extLst>
      <p:ext uri="{BB962C8B-B14F-4D97-AF65-F5344CB8AC3E}">
        <p14:creationId xmlns:p14="http://schemas.microsoft.com/office/powerpoint/2010/main" val="34309680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29&quot;&gt;&lt;property id=&quot;20148&quot; value=&quot;5&quot;/&gt;&lt;property id=&quot;20300&quot; value=&quot;Slide 2&quot;/&gt;&lt;property id=&quot;20307&quot; value=&quot;258&quot;/&gt;&lt;/object&gt;&lt;object type=&quot;3&quot; unique_id=&quot;10031&quot;&gt;&lt;property id=&quot;20148&quot; value=&quot;5&quot;/&gt;&lt;property id=&quot;20300&quot; value=&quot;Slide 3&quot;/&gt;&lt;property id=&quot;20307&quot; value=&quot;261&quot;/&gt;&lt;/object&gt;&lt;object type=&quot;3&quot; unique_id=&quot;10032&quot;&gt;&lt;property id=&quot;20148&quot; value=&quot;5&quot;/&gt;&lt;property id=&quot;20300&quot; value=&quot;Slide 13&quot;/&gt;&lt;property id=&quot;20307&quot; value=&quot;260&quot;/&gt;&lt;/object&gt;&lt;object type=&quot;3&quot; unique_id=&quot;10045&quot;&gt;&lt;property id=&quot;20148&quot; value=&quot;5&quot;/&gt;&lt;property id=&quot;20300&quot; value=&quot;Slide 11&quot;/&gt;&lt;property id=&quot;20307&quot; value=&quot;263&quot;/&gt;&lt;/object&gt;&lt;object type=&quot;3&quot; unique_id=&quot;10079&quot;&gt;&lt;property id=&quot;20148&quot; value=&quot;5&quot;/&gt;&lt;property id=&quot;20300&quot; value=&quot;Slide 12&quot;/&gt;&lt;property id=&quot;20307&quot; value=&quot;264&quot;/&gt;&lt;/object&gt;&lt;object type=&quot;3&quot; unique_id=&quot;10089&quot;&gt;&lt;property id=&quot;20148&quot; value=&quot;5&quot;/&gt;&lt;property id=&quot;20300&quot; value=&quot;Slide 1&quot;/&gt;&lt;property id=&quot;20307&quot; value=&quot;265&quot;/&gt;&lt;/object&gt;&lt;object type=&quot;3&quot; unique_id=&quot;10182&quot;&gt;&lt;property id=&quot;20148&quot; value=&quot;5&quot;/&gt;&lt;property id=&quot;20300&quot; value=&quot;Slide 5&quot;/&gt;&lt;property id=&quot;20307&quot; value=&quot;266&quot;/&gt;&lt;/object&gt;&lt;object type=&quot;3&quot; unique_id=&quot;10224&quot;&gt;&lt;property id=&quot;20148&quot; value=&quot;5&quot;/&gt;&lt;property id=&quot;20300&quot; value=&quot;Slide 6&quot;/&gt;&lt;property id=&quot;20307&quot; value=&quot;268&quot;/&gt;&lt;/object&gt;&lt;object type=&quot;3&quot; unique_id=&quot;10285&quot;&gt;&lt;property id=&quot;20148&quot; value=&quot;5&quot;/&gt;&lt;property id=&quot;20300&quot; value=&quot;Slide 7&quot;/&gt;&lt;property id=&quot;20307&quot; value=&quot;269&quot;/&gt;&lt;/object&gt;&lt;object type=&quot;3&quot; unique_id=&quot;10343&quot;&gt;&lt;property id=&quot;20148&quot; value=&quot;5&quot;/&gt;&lt;property id=&quot;20300&quot; value=&quot;Slide 8 - &amp;quot;Hình ảnh quân đội Việt Nam hiện nay với nhiều vũ khí hiện đại&amp;quot;&quot;/&gt;&lt;property id=&quot;20307&quot; value=&quot;273&quot;/&gt;&lt;/object&gt;&lt;object type=&quot;3&quot; unique_id=&quot;10415&quot;&gt;&lt;property id=&quot;20148&quot; value=&quot;5&quot;/&gt;&lt;property id=&quot;20300&quot; value=&quot;Slide 9&quot;/&gt;&lt;property id=&quot;20307&quot; value=&quot;274&quot;/&gt;&lt;/object&gt;&lt;object type=&quot;3&quot; unique_id=&quot;10416&quot;&gt;&lt;property id=&quot;20148&quot; value=&quot;5&quot;/&gt;&lt;property id=&quot;20300&quot; value=&quot;Slide 10&quot;/&gt;&lt;property id=&quot;20307&quot; value=&quot;275&quot;/&gt;&lt;/object&gt;&lt;object type=&quot;3&quot; unique_id=&quot;10529&quot;&gt;&lt;property id=&quot;20148&quot; value=&quot;5&quot;/&gt;&lt;property id=&quot;20300&quot; value=&quot;Slide 14&quot;/&gt;&lt;property id=&quot;20307&quot; value=&quot;276&quot;/&gt;&lt;/object&gt;&lt;object type=&quot;3&quot; unique_id=&quot;10598&quot;&gt;&lt;property id=&quot;20148&quot; value=&quot;5&quot;/&gt;&lt;property id=&quot;20300&quot; value=&quot;Slide 4 - &amp;quot;Lược đồ hành chính nước ta thời Lê Sơ&amp;quot;&quot;/&gt;&lt;property id=&quot;20307&quot; value=&quot;278&quot;/&gt;&lt;/object&gt;&lt;object type=&quot;3&quot; unique_id=&quot;10797&quot;&gt;&lt;property id=&quot;20148&quot; value=&quot;5&quot;/&gt;&lt;property id=&quot;20300&quot; value=&quot;Slide 15&quot;/&gt;&lt;property id=&quot;20307&quot; value=&quot;287&quot;/&gt;&lt;/object&gt;&lt;object type=&quot;3&quot; unique_id=&quot;10798&quot;&gt;&lt;property id=&quot;20148&quot; value=&quot;5&quot;/&gt;&lt;property id=&quot;20300&quot; value=&quot;Slide 16&quot;/&gt;&lt;property id=&quot;20307&quot; value=&quot;286&quot;/&gt;&lt;/object&gt;&lt;object type=&quot;3&quot; unique_id=&quot;10800&quot;&gt;&lt;property id=&quot;20148&quot; value=&quot;5&quot;/&gt;&lt;property id=&quot;20300&quot; value=&quot;Slide 18&quot;/&gt;&lt;property id=&quot;20307&quot; value=&quot;284&quot;/&gt;&lt;/object&gt;&lt;object type=&quot;3&quot; unique_id=&quot;10801&quot;&gt;&lt;property id=&quot;20148&quot; value=&quot;5&quot;/&gt;&lt;property id=&quot;20300&quot; value=&quot;Slide 19&quot;/&gt;&lt;property id=&quot;20307&quot; value=&quot;282&quot;/&gt;&lt;/object&gt;&lt;object type=&quot;3&quot; unique_id=&quot;10802&quot;&gt;&lt;property id=&quot;20148&quot; value=&quot;5&quot;/&gt;&lt;property id=&quot;20300&quot; value=&quot;Slide 20&quot;/&gt;&lt;property id=&quot;20307&quot; value=&quot;283&quot;/&gt;&lt;/object&gt;&lt;object type=&quot;3&quot; unique_id=&quot;11040&quot;&gt;&lt;property id=&quot;20148&quot; value=&quot;5&quot;/&gt;&lt;property id=&quot;20300&quot; value=&quot;Slide 17&quot;/&gt;&lt;property id=&quot;20307&quot; value=&quot;291&quot;/&gt;&lt;/object&gt;&lt;object type=&quot;3&quot; unique_id=&quot;11041&quot;&gt;&lt;property id=&quot;20148&quot; value=&quot;5&quot;/&gt;&lt;property id=&quot;20300&quot; value=&quot;Slide 21&quot;/&gt;&lt;property id=&quot;20307&quot; value=&quot;288&quot;/&gt;&lt;/object&gt;&lt;object type=&quot;3&quot; unique_id=&quot;11334&quot;&gt;&lt;property id=&quot;20148&quot; value=&quot;5&quot;/&gt;&lt;property id=&quot;20300&quot; value=&quot;Slide 22&quot;/&gt;&lt;property id=&quot;20307&quot; value=&quot;293&quot;/&gt;&lt;/object&gt;&lt;object type=&quot;3&quot; unique_id=&quot;11335&quot;&gt;&lt;property id=&quot;20148&quot; value=&quot;5&quot;/&gt;&lt;property id=&quot;20300&quot; value=&quot;Slide 23&quot;/&gt;&lt;property id=&quot;20307&quot; value=&quot;297&quot;/&gt;&lt;/object&gt;&lt;object type=&quot;3&quot; unique_id=&quot;11512&quot;&gt;&lt;property id=&quot;20148&quot; value=&quot;5&quot;/&gt;&lt;property id=&quot;20300&quot; value=&quot;Slide 25&quot;/&gt;&lt;property id=&quot;20307&quot; value=&quot;299&quot;/&gt;&lt;/object&gt;&lt;object type=&quot;3&quot; unique_id=&quot;11513&quot;&gt;&lt;property id=&quot;20148&quot; value=&quot;5&quot;/&gt;&lt;property id=&quot;20300&quot; value=&quot;Slide 26&quot;/&gt;&lt;property id=&quot;20307&quot; value=&quot;300&quot;/&gt;&lt;/object&gt;&lt;object type=&quot;3&quot; unique_id=&quot;11515&quot;&gt;&lt;property id=&quot;20148&quot; value=&quot;5&quot;/&gt;&lt;property id=&quot;20300&quot; value=&quot;Slide 27&quot;/&gt;&lt;property id=&quot;20307&quot; value=&quot;302&quot;/&gt;&lt;/object&gt;&lt;object type=&quot;3&quot; unique_id=&quot;11690&quot;&gt;&lt;property id=&quot;20148&quot; value=&quot;5&quot;/&gt;&lt;property id=&quot;20300&quot; value=&quot;Slide 24&quot;/&gt;&lt;property id=&quot;20307&quot; value=&quot;304&quot;/&gt;&lt;/object&gt;&lt;object type=&quot;3&quot; unique_id=&quot;11903&quot;&gt;&lt;property id=&quot;20148&quot; value=&quot;5&quot;/&gt;&lt;property id=&quot;20300&quot; value=&quot;Slide 28&quot;/&gt;&lt;property id=&quot;20307&quot; value=&quot;307&quot;/&gt;&lt;/object&gt;&lt;object type=&quot;3&quot; unique_id=&quot;12353&quot;&gt;&lt;property id=&quot;20148&quot; value=&quot;5&quot;/&gt;&lt;property id=&quot;20300&quot; value=&quot;Slide 29&quot;/&gt;&lt;property id=&quot;20307&quot; value=&quot;310&quot;/&gt;&lt;/object&gt;&lt;object type=&quot;3&quot; unique_id=&quot;12354&quot;&gt;&lt;property id=&quot;20148&quot; value=&quot;5&quot;/&gt;&lt;property id=&quot;20300&quot; value=&quot;Slide 30&quot;/&gt;&lt;property id=&quot;20307&quot; value=&quot;314&quot;/&gt;&lt;/object&gt;&lt;object type=&quot;3&quot; unique_id=&quot;12356&quot;&gt;&lt;property id=&quot;20148&quot; value=&quot;5&quot;/&gt;&lt;property id=&quot;20300&quot; value=&quot;Slide 31&quot;/&gt;&lt;property id=&quot;20307&quot; value=&quot;315&quot;/&gt;&lt;/object&gt;&lt;object type=&quot;3&quot; unique_id=&quot;12358&quot;&gt;&lt;property id=&quot;20148&quot; value=&quot;5&quot;/&gt;&lt;property id=&quot;20300&quot; value=&quot;Slide 32&quot;/&gt;&lt;property id=&quot;20307&quot; value=&quot;316&quot;/&gt;&lt;/object&gt;&lt;object type=&quot;3&quot; unique_id=&quot;12359&quot;&gt;&lt;property id=&quot;20148&quot; value=&quot;5&quot;/&gt;&lt;property id=&quot;20300&quot; value=&quot;Slide 33&quot;/&gt;&lt;property id=&quot;20307&quot; value=&quot;317&quot;/&gt;&lt;/object&gt;&lt;object type=&quot;3&quot; unique_id=&quot;12360&quot;&gt;&lt;property id=&quot;20148&quot; value=&quot;5&quot;/&gt;&lt;property id=&quot;20300&quot; value=&quot;Slide 36&quot;/&gt;&lt;property id=&quot;20307&quot; value=&quot;318&quot;/&gt;&lt;/object&gt;&lt;object type=&quot;3&quot; unique_id=&quot;12515&quot;&gt;&lt;property id=&quot;20148&quot; value=&quot;5&quot;/&gt;&lt;property id=&quot;20300&quot; value=&quot;Slide 34&quot;/&gt;&lt;property id=&quot;20307&quot; value=&quot;319&quot;/&gt;&lt;/object&gt;&lt;object type=&quot;3&quot; unique_id=&quot;12516&quot;&gt;&lt;property id=&quot;20148&quot; value=&quot;5&quot;/&gt;&lt;property id=&quot;20300&quot; value=&quot;Slide 35&quot;/&gt;&lt;property id=&quot;20307&quot; value=&quot;320&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TotalTime>
  <Words>1992</Words>
  <Application>Microsoft Office PowerPoint</Application>
  <PresentationFormat>On-screen Show (4:3)</PresentationFormat>
  <Paragraphs>197</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Lược đồ hành chính nước ta thời Lê Sơ</vt:lpstr>
      <vt:lpstr>PowerPoint Presentation</vt:lpstr>
      <vt:lpstr>PowerPoint Presentation</vt:lpstr>
      <vt:lpstr>PowerPoint Presentation</vt:lpstr>
      <vt:lpstr>Hình ảnh quân đội Việt Nam hiện nay với nhiều vũ khí hiện đại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48</cp:revision>
  <dcterms:created xsi:type="dcterms:W3CDTF">2022-08-02T17:15:40Z</dcterms:created>
  <dcterms:modified xsi:type="dcterms:W3CDTF">2022-08-04T17:47:27Z</dcterms:modified>
</cp:coreProperties>
</file>