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60" r:id="rId5"/>
    <p:sldId id="281" r:id="rId6"/>
    <p:sldId id="282" r:id="rId7"/>
    <p:sldId id="283" r:id="rId8"/>
    <p:sldId id="280" r:id="rId9"/>
    <p:sldId id="284" r:id="rId10"/>
    <p:sldId id="285" r:id="rId11"/>
    <p:sldId id="286" r:id="rId12"/>
    <p:sldId id="293" r:id="rId13"/>
    <p:sldId id="290" r:id="rId14"/>
    <p:sldId id="288" r:id="rId15"/>
    <p:sldId id="294" r:id="rId16"/>
    <p:sldId id="262" r:id="rId17"/>
    <p:sldId id="297" r:id="rId18"/>
    <p:sldId id="289" r:id="rId19"/>
    <p:sldId id="292" r:id="rId20"/>
    <p:sldId id="298" r:id="rId21"/>
    <p:sldId id="299" r:id="rId22"/>
    <p:sldId id="300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B9528AC-58F9-4414-85CD-30534A141B80}">
  <a:tblStyle styleId="{1B9528AC-58F9-4414-85CD-30534A141B8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16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8559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29.png"/><Relationship Id="rId5" Type="http://schemas.openxmlformats.org/officeDocument/2006/relationships/image" Target="../media/image9.jp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19050" y="-577"/>
            <a:ext cx="12149667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90" name="Google Shape;90;p13" descr="C:\Users\Asus\Pictures\bai mau\hands_zps712c7fb9.jpg"/>
          <p:cNvPicPr preferRelativeResize="0"/>
          <p:nvPr/>
        </p:nvPicPr>
        <p:blipFill rotWithShape="1">
          <a:blip r:embed="rId5">
            <a:alphaModFix/>
          </a:blip>
          <a:srcRect r="43632"/>
          <a:stretch/>
        </p:blipFill>
        <p:spPr>
          <a:xfrm rot="-5983940">
            <a:off x="9502019" y="1078761"/>
            <a:ext cx="2234565" cy="396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 descr="C:\Documents and Settings\Welcome\Desktop\chs1348666969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343400"/>
            <a:ext cx="12191999" cy="2514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2" name="Google Shape;92;p13" descr="C:\Users\Asus\Pictures\bai mau\hands_zps712c7fb9.jpg"/>
          <p:cNvPicPr preferRelativeResize="0"/>
          <p:nvPr/>
        </p:nvPicPr>
        <p:blipFill rotWithShape="1">
          <a:blip r:embed="rId5">
            <a:alphaModFix/>
          </a:blip>
          <a:srcRect l="56213"/>
          <a:stretch/>
        </p:blipFill>
        <p:spPr>
          <a:xfrm rot="-7627304">
            <a:off x="8890217" y="-1476732"/>
            <a:ext cx="1587048" cy="362453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114234" y="978737"/>
            <a:ext cx="7833429" cy="205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mbria"/>
              <a:buNone/>
            </a:pPr>
            <a:r>
              <a:rPr lang="en-US" sz="42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CHÀO MỪNG CÁC EM HỌC SINH </a:t>
            </a:r>
            <a:br>
              <a:rPr lang="en-US" sz="42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42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ĐẾN VỚI BÀI HỌC </a:t>
            </a:r>
            <a:br>
              <a:rPr lang="en-US" sz="42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42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LỊCH SỬ VÀ ĐỊA LÍ 7</a:t>
            </a:r>
            <a:endParaRPr sz="4200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11223" y="3207675"/>
            <a:ext cx="1828800" cy="45719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11223" y="3558685"/>
            <a:ext cx="1155509" cy="45719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/>
          <p:nvPr/>
        </p:nvSpPr>
        <p:spPr>
          <a:xfrm rot="10800000" flipH="1">
            <a:off x="26283" y="3934346"/>
            <a:ext cx="8012819" cy="45719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3" descr="http://www.perceptions.couk.com/imgs/Earth_Rotates_200_x_200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8840" y="985470"/>
            <a:ext cx="3162580" cy="316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27" y="685800"/>
            <a:ext cx="9755945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27" y="514350"/>
            <a:ext cx="10058400" cy="565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07" y="514350"/>
            <a:ext cx="10123961" cy="55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48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0" name="Google Shape;140;p17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7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5" name="Google Shape;145;p17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7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152" name="Google Shape;152;p17"/>
          <p:cNvCxnSpPr/>
          <p:nvPr/>
        </p:nvCxnSpPr>
        <p:spPr>
          <a:xfrm flipH="1">
            <a:off x="7452060" y="1143001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3" name="Google Shape;153;p17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Đô thị và các nền văn minh cổ đại phương Đông</a:t>
            </a:r>
            <a:endParaRPr sz="21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" name="Google Shape;159;p17"/>
          <p:cNvGraphicFramePr/>
          <p:nvPr>
            <p:extLst>
              <p:ext uri="{D42A27DB-BD31-4B8C-83A1-F6EECF244321}">
                <p14:modId xmlns:p14="http://schemas.microsoft.com/office/powerpoint/2010/main" val="1227367749"/>
              </p:ext>
            </p:extLst>
          </p:nvPr>
        </p:nvGraphicFramePr>
        <p:xfrm>
          <a:off x="6193971" y="3449393"/>
          <a:ext cx="5897375" cy="350520"/>
        </p:xfrm>
        <a:graphic>
          <a:graphicData uri="http://schemas.openxmlformats.org/drawingml/2006/table">
            <a:tbl>
              <a:tblPr>
                <a:noFill/>
                <a:tableStyleId>{1B9528AC-58F9-4414-85CD-30534A141B80}</a:tableStyleId>
              </a:tblPr>
              <a:tblGrid>
                <a:gridCol w="5897375"/>
              </a:tblGrid>
              <a:tr h="254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0672" y="2744683"/>
            <a:ext cx="70347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Ba bi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VII TCN.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IV TCN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200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5" name="Google Shape;195;p19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9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97" name="Google Shape;197;p19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0" name="Google Shape;200;p19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9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 thị và sự hình thành các nền văn minh cổ đại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207" name="Google Shape;207;p19"/>
          <p:cNvCxnSpPr/>
          <p:nvPr/>
        </p:nvCxnSpPr>
        <p:spPr>
          <a:xfrm flipH="1">
            <a:off x="7208220" y="1227668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8" name="Google Shape;208;p19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70672" y="1863089"/>
            <a:ext cx="69372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/>
        </p:nvSpPr>
        <p:spPr>
          <a:xfrm>
            <a:off x="169406" y="2347260"/>
            <a:ext cx="7267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Lạp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Mã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14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754"/>
            <a:ext cx="12021312" cy="567043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77952" y="231648"/>
            <a:ext cx="3547872" cy="2309809"/>
          </a:xfrm>
          <a:prstGeom prst="cloudCallout">
            <a:avLst>
              <a:gd name="adj1" fmla="val -67619"/>
              <a:gd name="adj2" fmla="val 103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77952" y="231647"/>
            <a:ext cx="3547872" cy="2309809"/>
          </a:xfrm>
          <a:prstGeom prst="cloudCallout">
            <a:avLst>
              <a:gd name="adj1" fmla="val -67619"/>
              <a:gd name="adj2" fmla="val 103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5" name="Google Shape;195;p19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9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97" name="Google Shape;197;p19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0" name="Google Shape;200;p19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9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 thị và sự hình thành các nền văn minh cổ đại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207" name="Google Shape;207;p19"/>
          <p:cNvCxnSpPr/>
          <p:nvPr/>
        </p:nvCxnSpPr>
        <p:spPr>
          <a:xfrm flipH="1">
            <a:off x="7208220" y="1227668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8" name="Google Shape;208;p19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70672" y="1863089"/>
            <a:ext cx="69372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/>
        </p:nvSpPr>
        <p:spPr>
          <a:xfrm>
            <a:off x="169406" y="2347260"/>
            <a:ext cx="7267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Lạp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Mã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5673" y="2821097"/>
            <a:ext cx="6564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7637482" y="1919768"/>
            <a:ext cx="3816096" cy="2974848"/>
          </a:xfrm>
          <a:prstGeom prst="cloudCallout">
            <a:avLst>
              <a:gd name="adj1" fmla="val 27935"/>
              <a:gd name="adj2" fmla="val 73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/>
              <a:t>Các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quốc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cổ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đại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phương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tây</a:t>
            </a:r>
            <a:r>
              <a:rPr lang="en-US" sz="2400" i="1" dirty="0" smtClean="0"/>
              <a:t>  </a:t>
            </a:r>
            <a:r>
              <a:rPr lang="en-US" sz="2400" i="1" dirty="0" err="1" smtClean="0"/>
              <a:t>phát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triển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nghề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thủ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công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?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64097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5" name="Google Shape;195;p19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9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97" name="Google Shape;197;p19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0" name="Google Shape;200;p19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9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 thị và sự hình thành các nền văn minh cổ đại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207" name="Google Shape;207;p19"/>
          <p:cNvCxnSpPr/>
          <p:nvPr/>
        </p:nvCxnSpPr>
        <p:spPr>
          <a:xfrm flipH="1">
            <a:off x="7208220" y="1227668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8" name="Google Shape;208;p19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70672" y="1863089"/>
            <a:ext cx="69372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/>
        </p:nvSpPr>
        <p:spPr>
          <a:xfrm>
            <a:off x="169406" y="2347260"/>
            <a:ext cx="7267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Lạp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Mã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5673" y="2821097"/>
            <a:ext cx="6564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7637482" y="1919768"/>
            <a:ext cx="3816096" cy="2974848"/>
          </a:xfrm>
          <a:prstGeom prst="cloudCallout">
            <a:avLst>
              <a:gd name="adj1" fmla="val 27935"/>
              <a:gd name="adj2" fmla="val 73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/>
              <a:t>Thương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nhân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phương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tây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cổ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đại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buôn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bán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những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gì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95794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5" name="Google Shape;195;p19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9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97" name="Google Shape;197;p19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0" name="Google Shape;200;p19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9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 thị và sự hình thành các nền văn minh cổ đại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207" name="Google Shape;207;p19"/>
          <p:cNvCxnSpPr/>
          <p:nvPr/>
        </p:nvCxnSpPr>
        <p:spPr>
          <a:xfrm flipH="1">
            <a:off x="7208220" y="1227668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8" name="Google Shape;208;p19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70672" y="1863089"/>
            <a:ext cx="69372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/>
        </p:nvSpPr>
        <p:spPr>
          <a:xfrm>
            <a:off x="169406" y="2347260"/>
            <a:ext cx="7267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Lạp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Mã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" name="Google Shape;214;p19" descr="C:\Users\Admin\Pictures\Screenshots\Screenshot (585).png"/>
          <p:cNvPicPr preferRelativeResize="0"/>
          <p:nvPr/>
        </p:nvPicPr>
        <p:blipFill rotWithShape="1">
          <a:blip r:embed="rId9">
            <a:alphaModFix/>
          </a:blip>
          <a:srcRect l="19643" t="28190" r="5256" b="38625"/>
          <a:stretch/>
        </p:blipFill>
        <p:spPr>
          <a:xfrm>
            <a:off x="261034" y="2943905"/>
            <a:ext cx="11675704" cy="2871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5" name="Google Shape;195;p19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9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97" name="Google Shape;197;p19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0" name="Google Shape;200;p19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9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 thị và sự hình thành các nền văn minh cổ đại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207" name="Google Shape;207;p19"/>
          <p:cNvCxnSpPr/>
          <p:nvPr/>
        </p:nvCxnSpPr>
        <p:spPr>
          <a:xfrm flipH="1">
            <a:off x="7208220" y="1227668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8" name="Google Shape;208;p19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70672" y="1863089"/>
            <a:ext cx="69372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/>
        </p:nvSpPr>
        <p:spPr>
          <a:xfrm>
            <a:off x="169406" y="2347260"/>
            <a:ext cx="7267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Lạp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Mã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4" y="3050754"/>
            <a:ext cx="11608837" cy="321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36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5" name="Google Shape;195;p19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9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97" name="Google Shape;197;p19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0" name="Google Shape;200;p19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9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 thị và sự hình thành các nền văn minh cổ đại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207" name="Google Shape;207;p19"/>
          <p:cNvCxnSpPr/>
          <p:nvPr/>
        </p:nvCxnSpPr>
        <p:spPr>
          <a:xfrm flipH="1">
            <a:off x="7208220" y="1227668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8" name="Google Shape;208;p19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70672" y="1863089"/>
            <a:ext cx="69372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/>
        </p:nvSpPr>
        <p:spPr>
          <a:xfrm>
            <a:off x="169406" y="2347260"/>
            <a:ext cx="7267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Lạp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Mã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150" y="29519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7607775" y="2324713"/>
            <a:ext cx="4483576" cy="349095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/>
              <a:t>Kể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tên</a:t>
            </a:r>
            <a:r>
              <a:rPr lang="en-US" sz="2400" i="1" dirty="0" smtClean="0"/>
              <a:t> </a:t>
            </a:r>
            <a:r>
              <a:rPr lang="en-US" sz="2400" i="1" dirty="0" err="1"/>
              <a:t>đ</a:t>
            </a:r>
            <a:r>
              <a:rPr lang="en-US" sz="2400" i="1" dirty="0" err="1" smtClean="0"/>
              <a:t>ô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thị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tiêu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biểu</a:t>
            </a:r>
            <a:r>
              <a:rPr lang="en-US" sz="2400" i="1" dirty="0" smtClean="0"/>
              <a:t> ở </a:t>
            </a:r>
            <a:r>
              <a:rPr lang="en-US" sz="2400" i="1" dirty="0" err="1" smtClean="0"/>
              <a:t>các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quốc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cổ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đại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phương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tây</a:t>
            </a:r>
            <a:r>
              <a:rPr lang="en-US" sz="24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7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5" name="Google Shape;195;p19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9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97" name="Google Shape;197;p19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0" name="Google Shape;200;p19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9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 thị và sự hình thành các nền văn minh cổ đại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207" name="Google Shape;207;p19"/>
          <p:cNvCxnSpPr/>
          <p:nvPr/>
        </p:nvCxnSpPr>
        <p:spPr>
          <a:xfrm flipH="1">
            <a:off x="7618882" y="1243286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8" name="Google Shape;208;p19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/>
        </p:nvSpPr>
        <p:spPr>
          <a:xfrm>
            <a:off x="169406" y="1928001"/>
            <a:ext cx="72677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Lạp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Mã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1" y="2418733"/>
            <a:ext cx="7665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* A ten: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ten (Hi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TK VII TCN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TK V TCN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-ma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TK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 TCN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ten,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476.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7741920" y="2324713"/>
            <a:ext cx="4254749" cy="2552087"/>
          </a:xfrm>
          <a:prstGeom prst="cloudCallout">
            <a:avLst>
              <a:gd name="adj1" fmla="val -34587"/>
              <a:gd name="adj2" fmla="val 88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Aten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Rô</a:t>
            </a:r>
            <a:r>
              <a:rPr lang="en-US" sz="2400" dirty="0" smtClean="0"/>
              <a:t> ma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24" name="Cloud Callout 23"/>
          <p:cNvSpPr/>
          <p:nvPr/>
        </p:nvSpPr>
        <p:spPr>
          <a:xfrm>
            <a:off x="7637482" y="1509324"/>
            <a:ext cx="4559549" cy="4094386"/>
          </a:xfrm>
          <a:prstGeom prst="cloudCallout">
            <a:avLst>
              <a:gd name="adj1" fmla="val -51165"/>
              <a:gd name="adj2" fmla="val 766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Thảo</a:t>
            </a:r>
            <a:r>
              <a:rPr lang="en-US" sz="2400" dirty="0" smtClean="0"/>
              <a:t> </a:t>
            </a:r>
            <a:r>
              <a:rPr lang="en-US" sz="2400" dirty="0" err="1" smtClean="0"/>
              <a:t>luận</a:t>
            </a:r>
            <a:endParaRPr lang="en-US" sz="2400" dirty="0" smtClean="0"/>
          </a:p>
          <a:p>
            <a:pPr algn="just"/>
            <a:r>
              <a:rPr lang="en-US" sz="2400" dirty="0" err="1" smtClean="0"/>
              <a:t>Chứng</a:t>
            </a:r>
            <a:r>
              <a:rPr lang="en-US" sz="2400" dirty="0" smtClean="0"/>
              <a:t> minh </a:t>
            </a:r>
            <a:r>
              <a:rPr lang="en-US" sz="2400" dirty="0" err="1" smtClean="0"/>
              <a:t>Aten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Rô</a:t>
            </a:r>
            <a:r>
              <a:rPr lang="en-US" sz="2400" dirty="0" smtClean="0"/>
              <a:t> ma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tâm</a:t>
            </a:r>
            <a:r>
              <a:rPr lang="en-US" sz="2400" dirty="0" smtClean="0"/>
              <a:t> </a:t>
            </a:r>
            <a:r>
              <a:rPr lang="en-US" sz="2400" dirty="0" err="1" smtClean="0"/>
              <a:t>kinh</a:t>
            </a:r>
            <a:r>
              <a:rPr lang="en-US" sz="2400" dirty="0" smtClean="0"/>
              <a:t> </a:t>
            </a:r>
            <a:r>
              <a:rPr lang="en-US" sz="2400" dirty="0" err="1" smtClean="0"/>
              <a:t>tế</a:t>
            </a:r>
            <a:r>
              <a:rPr lang="en-US" sz="2400" dirty="0" smtClean="0"/>
              <a:t>, </a:t>
            </a:r>
            <a:r>
              <a:rPr lang="en-US" sz="2400" dirty="0" err="1" smtClean="0"/>
              <a:t>chính</a:t>
            </a:r>
            <a:r>
              <a:rPr lang="en-US" sz="2400" dirty="0" smtClean="0"/>
              <a:t> </a:t>
            </a:r>
            <a:r>
              <a:rPr lang="en-US" sz="2400" dirty="0" err="1" smtClean="0"/>
              <a:t>trị</a:t>
            </a:r>
            <a:r>
              <a:rPr lang="en-US" sz="2400" dirty="0" smtClean="0"/>
              <a:t>,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 smtClean="0"/>
              <a:t>hóa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phương</a:t>
            </a:r>
            <a:r>
              <a:rPr lang="en-US" sz="2400" dirty="0" smtClean="0"/>
              <a:t> </a:t>
            </a:r>
            <a:r>
              <a:rPr lang="en-US" sz="2400" dirty="0" err="1" smtClean="0"/>
              <a:t>tây</a:t>
            </a:r>
            <a:r>
              <a:rPr lang="en-US" sz="2400" dirty="0" smtClean="0"/>
              <a:t> </a:t>
            </a:r>
            <a:r>
              <a:rPr lang="en-US" sz="2400" dirty="0" err="1" smtClean="0"/>
              <a:t>cổ</a:t>
            </a:r>
            <a:r>
              <a:rPr lang="en-US" sz="2400" dirty="0" smtClean="0"/>
              <a:t> </a:t>
            </a:r>
            <a:r>
              <a:rPr lang="en-US" sz="2400" dirty="0" err="1" smtClean="0"/>
              <a:t>đại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22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5644" y="-21051"/>
            <a:ext cx="12197644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6" name="Google Shape;106;p14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4" descr="http://www.perceptions.couk.com/imgs/Earth_Rotates_200_x_200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9477" y="281395"/>
            <a:ext cx="467360" cy="46736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10982741" y="12917"/>
            <a:ext cx="1261242" cy="94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700"/>
              <a:buFont typeface="Times New Roman"/>
              <a:buNone/>
            </a:pPr>
            <a:r>
              <a:rPr lang="en-US" sz="1700" b="1" i="0" u="none" strike="noStrike" cap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500"/>
              <a:buFont typeface="Times New Roman"/>
              <a:buNone/>
            </a:pPr>
            <a:r>
              <a:rPr lang="en-US" sz="3500" b="1" i="0" u="none" strike="noStrike" cap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7</a:t>
            </a:r>
            <a:endParaRPr sz="3500" b="1" i="0" u="none" strike="noStrike" cap="none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11064265" y="650097"/>
            <a:ext cx="737783" cy="370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ria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ĐỊA LÍ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2574127" y="4105913"/>
            <a:ext cx="7404647" cy="89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D30DD"/>
              </a:buClr>
              <a:buSzPts val="2400"/>
              <a:buFont typeface="Cambria"/>
              <a:buNone/>
            </a:pPr>
            <a:r>
              <a:rPr lang="en-US" sz="2400" b="1" i="0" u="none" strike="noStrike" cap="none" dirty="0">
                <a:solidFill>
                  <a:srgbClr val="0D30DD"/>
                </a:solidFill>
                <a:latin typeface="Cambria"/>
                <a:ea typeface="Cambria"/>
                <a:cs typeface="Cambria"/>
                <a:sym typeface="Cambria"/>
              </a:rPr>
              <a:t>ĐÔ THỊ VÀ </a:t>
            </a:r>
            <a:r>
              <a:rPr lang="en-US" sz="2400" b="1" i="0" u="none" strike="noStrike" cap="none" dirty="0" smtClean="0">
                <a:solidFill>
                  <a:srgbClr val="0D30DD"/>
                </a:solidFill>
                <a:latin typeface="Cambria"/>
                <a:ea typeface="Cambria"/>
                <a:cs typeface="Cambria"/>
                <a:sym typeface="Cambria"/>
              </a:rPr>
              <a:t>CÁC </a:t>
            </a:r>
            <a:r>
              <a:rPr lang="en-US" sz="2400" b="1" i="0" u="none" strike="noStrike" cap="none" dirty="0">
                <a:solidFill>
                  <a:srgbClr val="0D30DD"/>
                </a:solidFill>
                <a:latin typeface="Cambria"/>
                <a:ea typeface="Cambria"/>
                <a:cs typeface="Cambria"/>
                <a:sym typeface="Cambria"/>
              </a:rPr>
              <a:t>NỀN VĂN MINH CỔ ĐẠI</a:t>
            </a:r>
            <a:endParaRPr sz="2400" b="1" i="0" u="none" strike="noStrike" cap="none" dirty="0">
              <a:solidFill>
                <a:srgbClr val="0D30D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2642238" y="5189995"/>
            <a:ext cx="7404647" cy="68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D30DD"/>
              </a:buClr>
              <a:buSzPts val="2400"/>
              <a:buFont typeface="Cambria"/>
              <a:buNone/>
            </a:pPr>
            <a:r>
              <a:rPr lang="en-US" sz="2400" b="1" i="0" u="none" strike="noStrike" cap="none">
                <a:solidFill>
                  <a:srgbClr val="0D30DD"/>
                </a:solidFill>
                <a:latin typeface="Cambria"/>
                <a:ea typeface="Cambria"/>
                <a:cs typeface="Cambria"/>
                <a:sym typeface="Cambria"/>
              </a:rPr>
              <a:t>CÁC ĐÔ THỊ CHÂU ÂU THỜI TRUNG ĐẠI VÀ VAI TRÒ CỦA GIỚI THƯƠNG NHÂN</a:t>
            </a:r>
            <a:endParaRPr sz="2400" b="1" i="0" u="none" strike="noStrike" cap="none">
              <a:solidFill>
                <a:srgbClr val="0D30D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4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1561987" y="4139359"/>
            <a:ext cx="1125065" cy="7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mbria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sp>
        <p:nvSpPr>
          <p:cNvPr id="117" name="Google Shape;117;p14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1581813" y="5233976"/>
            <a:ext cx="1125065" cy="68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mbria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1600201" y="5829300"/>
            <a:ext cx="112506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14"/>
          <p:cNvSpPr/>
          <p:nvPr/>
        </p:nvSpPr>
        <p:spPr>
          <a:xfrm>
            <a:off x="2269435" y="759209"/>
            <a:ext cx="777745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CHỦ ĐỀ CHUNG 2.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 THỊ: LỊCH SỬ VÀ HIỆN TẠI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3"/>
            <a:ext cx="6864096" cy="4793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46" y="0"/>
            <a:ext cx="6193931" cy="4960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28" y="5059680"/>
            <a:ext cx="4767072" cy="585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Trường</a:t>
            </a:r>
            <a:r>
              <a:rPr lang="en-US" dirty="0" smtClean="0"/>
              <a:t> hoc ở A ten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0175" y="4960080"/>
            <a:ext cx="4767072" cy="585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881062"/>
            <a:ext cx="6667500" cy="5095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9664" y="5976937"/>
            <a:ext cx="4084320" cy="53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C00000"/>
                </a:solidFill>
              </a:rPr>
              <a:t>Đền</a:t>
            </a:r>
            <a:r>
              <a:rPr lang="en-US" sz="2800" i="1" dirty="0" smtClean="0">
                <a:solidFill>
                  <a:srgbClr val="C00000"/>
                </a:solidFill>
              </a:rPr>
              <a:t> Pac – </a:t>
            </a:r>
            <a:r>
              <a:rPr lang="en-US" sz="2800" i="1" dirty="0" err="1" smtClean="0">
                <a:solidFill>
                  <a:srgbClr val="C00000"/>
                </a:solidFill>
              </a:rPr>
              <a:t>tê</a:t>
            </a:r>
            <a:r>
              <a:rPr lang="en-US" sz="2800" i="1" dirty="0" smtClean="0">
                <a:solidFill>
                  <a:srgbClr val="C00000"/>
                </a:solidFill>
              </a:rPr>
              <a:t> - </a:t>
            </a:r>
            <a:r>
              <a:rPr lang="en-US" sz="2800" i="1" dirty="0" err="1" smtClean="0">
                <a:solidFill>
                  <a:srgbClr val="C00000"/>
                </a:solidFill>
              </a:rPr>
              <a:t>nông</a:t>
            </a:r>
            <a:endParaRPr lang="en-US" sz="2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64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25882"/>
            <a:ext cx="9525000" cy="549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25882"/>
            <a:ext cx="9525000" cy="5956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40352" y="6407150"/>
            <a:ext cx="3962400" cy="450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C00000"/>
                </a:solidFill>
              </a:rPr>
              <a:t>Đấu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trường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Cô</a:t>
            </a:r>
            <a:r>
              <a:rPr lang="en-US" sz="2800" b="1" i="1" dirty="0" smtClean="0">
                <a:solidFill>
                  <a:srgbClr val="C00000"/>
                </a:solidFill>
              </a:rPr>
              <a:t>-li-</a:t>
            </a:r>
            <a:r>
              <a:rPr lang="en-US" sz="2800" b="1" i="1" dirty="0" err="1" smtClean="0">
                <a:solidFill>
                  <a:srgbClr val="C00000"/>
                </a:solidFill>
              </a:rPr>
              <a:t>dê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74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21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2" name="Google Shape;252;p21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21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254" name="Google Shape;254;p21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1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1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7" name="Google Shape;257;p21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21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1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1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1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1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đô thị châu Âu thời trung đại và vai trò của giới thương nhân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21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64" name="Google Shape;264;p21"/>
          <p:cNvCxnSpPr>
            <a:stCxn id="255" idx="0"/>
          </p:cNvCxnSpPr>
          <p:nvPr/>
        </p:nvCxnSpPr>
        <p:spPr>
          <a:xfrm flipH="1">
            <a:off x="6098748" y="1143001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5" name="Google Shape;265;p21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1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tài liệu SGK/172, 173, 174, tư liệu 2 và quan sát hình ảnh (hình 3, 4, 5), em hãy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Phân tích điều kiện dẫn đến sự ra đời các đô thị trung đại ở Tây Âu?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en-US" sz="24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 biết tầng lớp thương nhân có vai trò như thế nào đối với các đô thị trung đại ở châu Âu?.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p21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2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Sự ra đời của các đô thị châu Âu thời trung đại</a:t>
            </a:r>
            <a:endParaRPr sz="22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9" name="Google Shape;269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1" descr="C:\Users\Admin\Pictures\Screenshots\Screenshot (587).png"/>
          <p:cNvPicPr preferRelativeResize="0"/>
          <p:nvPr/>
        </p:nvPicPr>
        <p:blipFill rotWithShape="1">
          <a:blip r:embed="rId9">
            <a:alphaModFix/>
          </a:blip>
          <a:srcRect l="16112" t="19022" r="4937" b="10352"/>
          <a:stretch/>
        </p:blipFill>
        <p:spPr>
          <a:xfrm>
            <a:off x="170673" y="2255307"/>
            <a:ext cx="3334527" cy="243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 descr="C:\Users\Admin\Pictures\Screenshots\Screenshot (588).png"/>
          <p:cNvPicPr preferRelativeResize="0"/>
          <p:nvPr/>
        </p:nvPicPr>
        <p:blipFill rotWithShape="1">
          <a:blip r:embed="rId10">
            <a:alphaModFix/>
          </a:blip>
          <a:srcRect l="27310" t="10552" r="21829" b="16713"/>
          <a:stretch/>
        </p:blipFill>
        <p:spPr>
          <a:xfrm>
            <a:off x="3505200" y="2306031"/>
            <a:ext cx="2548015" cy="239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 descr="C:\Users\Admin\Pictures\Screenshots\Screenshot (590).png"/>
          <p:cNvPicPr preferRelativeResize="0"/>
          <p:nvPr/>
        </p:nvPicPr>
        <p:blipFill rotWithShape="1">
          <a:blip r:embed="rId11">
            <a:alphaModFix/>
          </a:blip>
          <a:srcRect l="27696" t="12562" r="25315" b="33561"/>
          <a:stretch/>
        </p:blipFill>
        <p:spPr>
          <a:xfrm>
            <a:off x="1638643" y="4664799"/>
            <a:ext cx="3352800" cy="19727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3" name="Google Shape;273;p21"/>
          <p:cNvGraphicFramePr/>
          <p:nvPr/>
        </p:nvGraphicFramePr>
        <p:xfrm>
          <a:off x="6192200" y="2604932"/>
          <a:ext cx="5937375" cy="4023360"/>
        </p:xfrm>
        <a:graphic>
          <a:graphicData uri="http://schemas.openxmlformats.org/drawingml/2006/table">
            <a:tbl>
              <a:tblPr>
                <a:noFill/>
                <a:tableStyleId>{1B9528AC-58F9-4414-85CD-30534A141B80}</a:tableStyleId>
              </a:tblPr>
              <a:tblGrid>
                <a:gridCol w="593737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Điều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kiện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dẫn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đến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sự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đời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đô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thị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đại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ở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Tây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Âu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Thế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kỉ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XI,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sản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xuất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nghiệp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thủ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nghiệp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thương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nghiệp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phát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Một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số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thợ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thủ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trốn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khỏi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lãnh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địa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hoặc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dùng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tiền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chuộc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lại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do.</a:t>
                      </a: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Thợ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thủ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đến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những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nơi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dân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cư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gần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nguồn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nguyên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liệu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…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lập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xưởng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sản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xuất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buôn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bán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 </a:t>
                      </a: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74" name="Google Shape;274;p21"/>
          <p:cNvSpPr/>
          <p:nvPr/>
        </p:nvSpPr>
        <p:spPr>
          <a:xfrm>
            <a:off x="6163019" y="5867400"/>
            <a:ext cx="42819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🡺 Các đô thị được hình thành.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21"/>
          <p:cNvSpPr/>
          <p:nvPr/>
        </p:nvSpPr>
        <p:spPr>
          <a:xfrm>
            <a:off x="9753600" y="2293976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82" name="Google Shape;282;p22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22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284" name="Google Shape;284;p22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2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87" name="Google Shape;287;p22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22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2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2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2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2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đô thị châu Âu thời trung đại và vai trò của giới thương nhân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22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94" name="Google Shape;294;p22"/>
          <p:cNvCxnSpPr>
            <a:stCxn id="285" idx="0"/>
          </p:cNvCxnSpPr>
          <p:nvPr/>
        </p:nvCxnSpPr>
        <p:spPr>
          <a:xfrm flipH="1">
            <a:off x="6098748" y="1143001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5" name="Google Shape;295;p22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2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tài liệu SGK/172, 173, 174, tư liệu 2 và quan sát hình ảnh (hình 3, 4, 5), em hãy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Phân tích điều kiện dẫn đến sự ra đời các đô thị trung đại ở Tây Âu?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en-US" sz="24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 biết tầng lớp thương nhân có vai trò như thế nào đối với các đô thị trung đại ở châu Âu?.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7" name="Google Shape;297;p22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p22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Sự ra đời của các đô thị châu Âu thời trung đại</a:t>
            </a:r>
            <a:endParaRPr sz="22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9" name="Google Shape;299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 kỉ X-XI, sản xuất thủ công nghiệp phát triển trong các lãnh địa 🡪 thành thị trung đại phát triển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1" name="Google Shape;301;p22" descr="C:\Users\Admin\Pictures\Screenshots\Screenshot (590).png"/>
          <p:cNvPicPr preferRelativeResize="0"/>
          <p:nvPr/>
        </p:nvPicPr>
        <p:blipFill rotWithShape="1">
          <a:blip r:embed="rId9">
            <a:alphaModFix/>
          </a:blip>
          <a:srcRect l="25790" t="68013" r="22881" b="11504"/>
          <a:stretch/>
        </p:blipFill>
        <p:spPr>
          <a:xfrm>
            <a:off x="140465" y="3821017"/>
            <a:ext cx="5858020" cy="227498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2"/>
          <p:cNvSpPr/>
          <p:nvPr/>
        </p:nvSpPr>
        <p:spPr>
          <a:xfrm>
            <a:off x="7848600" y="3342603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3" name="Google Shape;303;p22"/>
          <p:cNvGraphicFramePr/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noFill/>
                <a:tableStyleId>{1B9528AC-58F9-4414-85CD-30534A141B80}</a:tableStyleId>
              </a:tblPr>
              <a:tblGrid>
                <a:gridCol w="598915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Vai trò của tầng lớp thương nhân đối với các đô thị trung đại ở châu Âu: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Thúc đẩy buôn bán, giao lưu văn hóa giữa các nước ngày càng sôi động, đặc biệt là quanh vùng Địa Trung Hải.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Phê phán, phản đối văn hóa phong kiến lỗi thời lạc hậu, đòi hỏi xây dựng một nền văn hóa mới🡺 phong trào văn hóa Phục hưng ra đời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23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310" name="Google Shape;310;p23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23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312" name="Google Shape;312;p23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23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315" name="Google Shape;315;p23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23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3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3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3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đô thị châu Âu thời trung đại và vai trò của giới thương nhân</a:t>
            </a:r>
            <a:endParaRPr sz="24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23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3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22" name="Google Shape;322;p23"/>
          <p:cNvCxnSpPr>
            <a:stCxn id="313" idx="0"/>
          </p:cNvCxnSpPr>
          <p:nvPr/>
        </p:nvCxnSpPr>
        <p:spPr>
          <a:xfrm flipH="1">
            <a:off x="6098748" y="1143001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3" name="Google Shape;323;p23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tài liệu SGK/172, 173, 174, tư liệu 2 và quan sát hình ảnh (hình 3, 4, 5), em hãy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Phân tích điều kiện dẫn đến sự ra đời các đô thị trung đại ở Tây Âu?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en-US" sz="24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 biết tầng lớp thương nhân có vai trò như thế nào đối với các đô thị trung đại ở châu Âu?.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2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23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Sự ra đời của các đô thị châu Âu thời trung đại</a:t>
            </a:r>
            <a:endParaRPr sz="22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7" name="Google Shape;327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 kỉ X-XI, sản xuất thủ công nghiệp phát triển trong các lãnh địa 🡪 thành thị trung đại phát triển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23"/>
          <p:cNvSpPr/>
          <p:nvPr/>
        </p:nvSpPr>
        <p:spPr>
          <a:xfrm>
            <a:off x="7848600" y="3342603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0" name="Google Shape;330;p23"/>
          <p:cNvGraphicFramePr/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noFill/>
                <a:tableStyleId>{1B9528AC-58F9-4414-85CD-30534A141B80}</a:tableStyleId>
              </a:tblPr>
              <a:tblGrid>
                <a:gridCol w="598915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Vai trò của tầng lớp thương nhân đối với các đô thị trung đại ở châu Âu: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Thúc đẩy buôn bán, giao lưu văn hóa giữa các nước ngày càng sôi động, đặc biệt là quanh vùng Địa Trung Hải.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Phê phán, phản đối văn hóa phong kiến lỗi thời lạc hậu, đòi hỏi xây dựng một nền văn hóa mới🡺 phong trào văn hóa Phục hưng ra đời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331" name="Google Shape;331;p23"/>
          <p:cNvSpPr txBox="1"/>
          <p:nvPr/>
        </p:nvSpPr>
        <p:spPr>
          <a:xfrm>
            <a:off x="163396" y="3425019"/>
            <a:ext cx="593549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b.Vai trò của thương nhân trong các đô thị châu Âu trung đại</a:t>
            </a: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Google Shape;332;p23"/>
          <p:cNvSpPr/>
          <p:nvPr/>
        </p:nvSpPr>
        <p:spPr>
          <a:xfrm>
            <a:off x="320125" y="4236810"/>
            <a:ext cx="57972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 thương nhân là động lực thúc đẩy sự phát triển của đô thị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"/>
          <p:cNvSpPr txBox="1"/>
          <p:nvPr/>
        </p:nvSpPr>
        <p:spPr>
          <a:xfrm>
            <a:off x="4267200" y="228600"/>
            <a:ext cx="366055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D30DD"/>
              </a:buClr>
              <a:buSzPts val="4400"/>
              <a:buFont typeface="Times New Roman"/>
              <a:buNone/>
            </a:pPr>
            <a:r>
              <a:rPr lang="en-US" sz="4400" b="1">
                <a:solidFill>
                  <a:srgbClr val="0D30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sz="4400" b="1">
              <a:solidFill>
                <a:srgbClr val="0D30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24"/>
          <p:cNvSpPr/>
          <p:nvPr/>
        </p:nvSpPr>
        <p:spPr>
          <a:xfrm>
            <a:off x="1981200" y="1295400"/>
            <a:ext cx="88392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 thành bài tập trắc nghiệm dưới hình thức trò chơi “AI LÀ TRIỆU PHÚ” sau: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25"/>
          <p:cNvCxnSpPr/>
          <p:nvPr/>
        </p:nvCxnSpPr>
        <p:spPr>
          <a:xfrm>
            <a:off x="1524000" y="626048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" name="Google Shape;346;p25"/>
          <p:cNvCxnSpPr/>
          <p:nvPr/>
        </p:nvCxnSpPr>
        <p:spPr>
          <a:xfrm>
            <a:off x="1563126" y="5045396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p25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8" name="Google Shape;348;p25"/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5"/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1. Nơi xuất hiện đô thị đầu tiên trong lịch sử nhân loại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25"/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5"/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5"/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 Đông.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 Nam.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25"/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5"/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5"/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Phương Bắc.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7" name="Google Shape;357;p25"/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 Tây.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8" name="Google Shape;35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381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26"/>
          <p:cNvCxnSpPr/>
          <p:nvPr/>
        </p:nvCxnSpPr>
        <p:spPr>
          <a:xfrm>
            <a:off x="1524000" y="626048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9" name="Google Shape;369;p26"/>
          <p:cNvCxnSpPr/>
          <p:nvPr/>
        </p:nvCxnSpPr>
        <p:spPr>
          <a:xfrm>
            <a:off x="1524000" y="5397218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0" name="Google Shape;370;p26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1" name="Google Shape;371;p26"/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6"/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2. Các đô thị thường xuất hiện ở đâu?</a:t>
            </a: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3" name="Google Shape;373;p26"/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6"/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6"/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Bên những dòng sông lớn</a:t>
            </a: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26"/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 các hang động</a:t>
            </a: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26"/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6"/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6"/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Vùng núi hiểm trở</a:t>
            </a: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Google Shape;380;p26"/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Tất cả các đáp án trên đúng</a:t>
            </a: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p27"/>
          <p:cNvCxnSpPr/>
          <p:nvPr/>
        </p:nvCxnSpPr>
        <p:spPr>
          <a:xfrm>
            <a:off x="1524000" y="626048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2" name="Google Shape;392;p27"/>
          <p:cNvCxnSpPr/>
          <p:nvPr/>
        </p:nvCxnSpPr>
        <p:spPr>
          <a:xfrm>
            <a:off x="1524000" y="5397218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3" name="Google Shape;393;p27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4" name="Google Shape;394;p27"/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7"/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3. Vai trò của các đô thị thời cổ đại là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Google Shape;396;p27"/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7"/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7"/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 tâm tôn giáo, chính trị.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9" name="Google Shape;399;p27"/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 tâm chính trị - quân sự.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p27"/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7"/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7"/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 tâm kinh tế, xã hội.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p27"/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 tâm văn hóa.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4" name="Google Shape;40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/>
          <p:nvPr/>
        </p:nvSpPr>
        <p:spPr>
          <a:xfrm>
            <a:off x="2133600" y="2286000"/>
            <a:ext cx="7848600" cy="23622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em xem đoạn video và trả lời các câu hỏi sau: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1.Đoạn video nói về vấn đề gì?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2.Hãy nêu vai trò của nhân tố đó trong sự phát triển xã hội từ cổ đại đến nay?</a:t>
            </a:r>
            <a:endParaRPr/>
          </a:p>
        </p:txBody>
      </p:sp>
      <p:pic>
        <p:nvPicPr>
          <p:cNvPr id="128" name="Google Shape;12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28"/>
          <p:cNvCxnSpPr/>
          <p:nvPr/>
        </p:nvCxnSpPr>
        <p:spPr>
          <a:xfrm>
            <a:off x="1524000" y="6298735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5" name="Google Shape;415;p28"/>
          <p:cNvCxnSpPr/>
          <p:nvPr/>
        </p:nvCxnSpPr>
        <p:spPr>
          <a:xfrm>
            <a:off x="1524000" y="525780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6" name="Google Shape;416;p28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7" name="Google Shape;417;p28"/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8"/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4. Thế kỉ VII TCN, Ba-bi-lon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28"/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8"/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8"/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dần suy tàn và sụp đổ.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28"/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phát triển với quy mô lớn và sầm uất nhất.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28"/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8"/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8"/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bắt đầu phát triển.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6" name="Google Shape;426;p28"/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bước đầu hình thành.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7" name="Google Shape;42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29"/>
          <p:cNvCxnSpPr/>
          <p:nvPr/>
        </p:nvCxnSpPr>
        <p:spPr>
          <a:xfrm>
            <a:off x="1524000" y="617220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8" name="Google Shape;438;p29"/>
          <p:cNvCxnSpPr/>
          <p:nvPr/>
        </p:nvCxnSpPr>
        <p:spPr>
          <a:xfrm>
            <a:off x="1541583" y="5176494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9" name="Google Shape;439;p29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0" name="Google Shape;440;p29"/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9"/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5. Cơ sở phát triển của các thành thị ở phương Tây là gì?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p29"/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9"/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9"/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 phát triển của thương nghiệp.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p29"/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 phát triển của thủ công nghiệp.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29"/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9"/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29"/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 phát triển của nông nghiệp.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29"/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Sự phát triển của thủ công và thương nghiệp.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0" name="Google Shape;45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30"/>
          <p:cNvCxnSpPr/>
          <p:nvPr/>
        </p:nvCxnSpPr>
        <p:spPr>
          <a:xfrm>
            <a:off x="1524000" y="626048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p30"/>
          <p:cNvCxnSpPr/>
          <p:nvPr/>
        </p:nvCxnSpPr>
        <p:spPr>
          <a:xfrm>
            <a:off x="1563126" y="5045396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p30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3" name="Google Shape;463;p30"/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0"/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6. Đô thị quan trọng nhất của Hi Lạp cổ đại là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Google Shape;465;p30"/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0"/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0"/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A-ten.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Google Shape;468;p30"/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 An.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30"/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0"/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0"/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Ai Cập.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p30"/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 ma.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3" name="Google Shape;47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p31"/>
          <p:cNvCxnSpPr/>
          <p:nvPr/>
        </p:nvCxnSpPr>
        <p:spPr>
          <a:xfrm>
            <a:off x="1524000" y="626048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4" name="Google Shape;484;p31"/>
          <p:cNvCxnSpPr/>
          <p:nvPr/>
        </p:nvCxnSpPr>
        <p:spPr>
          <a:xfrm>
            <a:off x="1524000" y="5397218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5" name="Google Shape;485;p31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6" name="Google Shape;486;p31"/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1"/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7. Sản xuất thủ công nghiệp trong các lãnh địa phát triển mạnh vào thời gian nào?</a:t>
            </a: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31"/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31"/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1"/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 kỉ X - XI</a:t>
            </a: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1" name="Google Shape;491;p31"/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 kỉ XV - XVI</a:t>
            </a: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2" name="Google Shape;492;p31"/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1"/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1"/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 kỉ V - VI.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5" name="Google Shape;495;p31"/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 kỉ XVI - XVII</a:t>
            </a: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6" name="Google Shape;506;p32"/>
          <p:cNvCxnSpPr/>
          <p:nvPr/>
        </p:nvCxnSpPr>
        <p:spPr>
          <a:xfrm>
            <a:off x="1524000" y="626048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7" name="Google Shape;507;p32"/>
          <p:cNvCxnSpPr/>
          <p:nvPr/>
        </p:nvCxnSpPr>
        <p:spPr>
          <a:xfrm>
            <a:off x="1524000" y="5397218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8" name="Google Shape;508;p32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9" name="Google Shape;509;p32"/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32"/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8. Thế kỉ XIV, vùng nào của châu Âu tập trung các đô thị phát triển nhất?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1" name="Google Shape;511;p32"/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2"/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2"/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 Ý.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4" name="Google Shape;514;p32"/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 Nga.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p32"/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2"/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2"/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 Đức.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8" name="Google Shape;518;p32"/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 Pháp.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9" name="Google Shape;51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9" name="Google Shape;529;p33"/>
          <p:cNvCxnSpPr/>
          <p:nvPr/>
        </p:nvCxnSpPr>
        <p:spPr>
          <a:xfrm>
            <a:off x="1524000" y="6298735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0" name="Google Shape;530;p33"/>
          <p:cNvCxnSpPr/>
          <p:nvPr/>
        </p:nvCxnSpPr>
        <p:spPr>
          <a:xfrm>
            <a:off x="1524000" y="525780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1" name="Google Shape;531;p33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2" name="Google Shape;532;p33"/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3"/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9.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 kỉ XV, vùng nào của châu Âu tập trung các đô thị phát triển nhất?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Google Shape;534;p33"/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33"/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3"/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 Ban Tích.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7" name="Google Shape;537;p33"/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 Đen.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8" name="Google Shape;538;p33"/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33"/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3"/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 Măng Sơ.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1" name="Google Shape;541;p33"/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 Bắc.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2" name="Google Shape;54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565" y="-49894"/>
            <a:ext cx="3562683" cy="3468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2" name="Google Shape;552;p34"/>
          <p:cNvCxnSpPr/>
          <p:nvPr/>
        </p:nvCxnSpPr>
        <p:spPr>
          <a:xfrm>
            <a:off x="1524000" y="617220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3" name="Google Shape;553;p34"/>
          <p:cNvCxnSpPr/>
          <p:nvPr/>
        </p:nvCxnSpPr>
        <p:spPr>
          <a:xfrm>
            <a:off x="1541583" y="5176494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>
            <a:off x="1524000" y="4194709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5" name="Google Shape;555;p34"/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4"/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10. Vai trò của thương nhân trong các thành thị châu Âu trung đại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7" name="Google Shape;557;p34"/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4"/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34"/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 lực thúc đẩy sự phát triển của đô thị.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0" name="Google Shape;560;p34"/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 lực thúc đẩy hoạt động ngoại thương. </a:t>
            </a:r>
            <a:endParaRPr/>
          </a:p>
        </p:txBody>
      </p:sp>
      <p:sp>
        <p:nvSpPr>
          <p:cNvPr id="561" name="Google Shape;561;p34"/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4"/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/>
            <a:ahLst/>
            <a:cxnLst/>
            <a:rect l="l" t="t" r="r" b="b"/>
            <a:pathLst>
              <a:path w="10872190" h="1251934" extrusionOk="0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20586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4"/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nhân của hoạt động thương nghiệp.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4" name="Google Shape;564;p34"/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 lực thúc đẩy hoạt động kinh tế.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5" name="Google Shape;56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863863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1" y="1478697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074159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179" y="2630415"/>
            <a:ext cx="365522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5"/>
          <p:cNvSpPr txBox="1"/>
          <p:nvPr/>
        </p:nvSpPr>
        <p:spPr>
          <a:xfrm>
            <a:off x="4267200" y="228600"/>
            <a:ext cx="366055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D30DD"/>
              </a:buClr>
              <a:buSzPts val="4400"/>
              <a:buFont typeface="Times New Roman"/>
              <a:buNone/>
            </a:pPr>
            <a:r>
              <a:rPr lang="en-US" sz="4400" b="1">
                <a:solidFill>
                  <a:srgbClr val="0D30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</a:t>
            </a:r>
            <a:endParaRPr sz="4400" b="1">
              <a:solidFill>
                <a:srgbClr val="0D30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5" name="Google Shape;575;p35"/>
          <p:cNvSpPr txBox="1"/>
          <p:nvPr/>
        </p:nvSpPr>
        <p:spPr>
          <a:xfrm>
            <a:off x="1676400" y="1233784"/>
            <a:ext cx="91222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 vào kiến thức vừa học hãy hoàn thành bài tập 3 trong SGK/174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6" name="Google Shape;57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5" descr="C:\Users\Admin\Pictures\Screenshots\Screenshot (586).png"/>
          <p:cNvPicPr preferRelativeResize="0"/>
          <p:nvPr/>
        </p:nvPicPr>
        <p:blipFill rotWithShape="1">
          <a:blip r:embed="rId5">
            <a:alphaModFix/>
          </a:blip>
          <a:srcRect l="22224" t="44333" r="6696" b="37505"/>
          <a:stretch/>
        </p:blipFill>
        <p:spPr>
          <a:xfrm>
            <a:off x="1680990" y="1905000"/>
            <a:ext cx="9117651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6"/>
          <p:cNvSpPr txBox="1"/>
          <p:nvPr/>
        </p:nvSpPr>
        <p:spPr>
          <a:xfrm>
            <a:off x="4035649" y="1267647"/>
            <a:ext cx="510835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D30DD"/>
              </a:buClr>
              <a:buSzPts val="3600"/>
              <a:buFont typeface="Times New Roman"/>
              <a:buNone/>
            </a:pPr>
            <a:r>
              <a:rPr lang="en-US" sz="3600" b="1">
                <a:solidFill>
                  <a:srgbClr val="0D30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TỰ HỌC</a:t>
            </a:r>
            <a:endParaRPr sz="3600" b="1">
              <a:solidFill>
                <a:srgbClr val="0D30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3" name="Google Shape;583;p36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Học bài, ôn tập theo đề cương,…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Chuẩn bị kiểm tra cuối học kì II đạt hiệu quả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4" name="Google Shape;58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0" name="Google Shape;140;p17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7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5" name="Google Shape;145;p17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7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152" name="Google Shape;152;p17"/>
          <p:cNvCxnSpPr>
            <a:stCxn id="143" idx="0"/>
          </p:cNvCxnSpPr>
          <p:nvPr/>
        </p:nvCxnSpPr>
        <p:spPr>
          <a:xfrm flipH="1">
            <a:off x="6098748" y="1143001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3" name="Google Shape;153;p17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 err="1" smtClean="0"/>
              <a:t>Các</a:t>
            </a:r>
            <a:r>
              <a:rPr lang="en-US" sz="2400" b="1" i="1" dirty="0" smtClean="0"/>
              <a:t> </a:t>
            </a:r>
            <a:r>
              <a:rPr lang="en-US" sz="2400" b="1" i="1" dirty="0" err="1"/>
              <a:t>đô</a:t>
            </a:r>
            <a:r>
              <a:rPr lang="en-US" sz="2400" b="1" i="1" dirty="0"/>
              <a:t> </a:t>
            </a:r>
            <a:r>
              <a:rPr lang="en-US" sz="2400" b="1" i="1" dirty="0" err="1"/>
              <a:t>thị</a:t>
            </a:r>
            <a:r>
              <a:rPr lang="en-US" sz="2400" b="1" i="1" dirty="0"/>
              <a:t> </a:t>
            </a:r>
            <a:r>
              <a:rPr lang="en-US" sz="2400" b="1" i="1" dirty="0" err="1"/>
              <a:t>đầu</a:t>
            </a:r>
            <a:r>
              <a:rPr lang="en-US" sz="2400" b="1" i="1" dirty="0"/>
              <a:t> </a:t>
            </a:r>
            <a:r>
              <a:rPr lang="en-US" sz="2400" b="1" i="1" dirty="0" err="1"/>
              <a:t>tiên</a:t>
            </a:r>
            <a:r>
              <a:rPr lang="en-US" sz="2400" b="1" i="1" dirty="0"/>
              <a:t> ở </a:t>
            </a:r>
            <a:r>
              <a:rPr lang="en-US" sz="2400" b="1" i="1" dirty="0" err="1"/>
              <a:t>Phương</a:t>
            </a:r>
            <a:r>
              <a:rPr lang="en-US" sz="2400" b="1" i="1" dirty="0"/>
              <a:t> </a:t>
            </a:r>
            <a:r>
              <a:rPr lang="en-US" sz="2400" b="1" i="1" dirty="0" err="1"/>
              <a:t>Đông</a:t>
            </a:r>
            <a:r>
              <a:rPr lang="en-US" sz="2400" b="1" i="1" dirty="0"/>
              <a:t> </a:t>
            </a:r>
            <a:r>
              <a:rPr lang="en-US" sz="2400" b="1" i="1" dirty="0" err="1"/>
              <a:t>hình</a:t>
            </a:r>
            <a:r>
              <a:rPr lang="en-US" sz="2400" b="1" i="1" dirty="0"/>
              <a:t> </a:t>
            </a:r>
            <a:r>
              <a:rPr lang="en-US" sz="2400" b="1" i="1" dirty="0" err="1"/>
              <a:t>thành</a:t>
            </a:r>
            <a:r>
              <a:rPr lang="en-US" sz="2400" b="1" i="1" dirty="0"/>
              <a:t> ở </a:t>
            </a:r>
            <a:r>
              <a:rPr lang="en-US" sz="2400" b="1" i="1" dirty="0" err="1"/>
              <a:t>đâu</a:t>
            </a:r>
            <a:r>
              <a:rPr lang="en-US" sz="2400" b="1" i="1" dirty="0"/>
              <a:t>? </a:t>
            </a:r>
            <a:r>
              <a:rPr lang="en-US" sz="2400" b="1" i="1" dirty="0" err="1"/>
              <a:t>Vì</a:t>
            </a:r>
            <a:r>
              <a:rPr lang="en-US" sz="2400" b="1" i="1" dirty="0"/>
              <a:t> </a:t>
            </a:r>
            <a:r>
              <a:rPr lang="en-US" sz="2400" b="1" i="1" dirty="0" err="1"/>
              <a:t>sao</a:t>
            </a:r>
            <a:r>
              <a:rPr lang="en-US" sz="2400" b="1" i="1" dirty="0" smtClean="0"/>
              <a:t>?</a:t>
            </a:r>
            <a:endParaRPr lang="en-US" sz="2400" b="1" i="1" dirty="0"/>
          </a:p>
        </p:txBody>
      </p:sp>
      <p:sp>
        <p:nvSpPr>
          <p:cNvPr id="155" name="Google Shape;155;p17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170673" y="1863089"/>
            <a:ext cx="58769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" name="Google Shape;159;p17"/>
          <p:cNvGraphicFramePr/>
          <p:nvPr>
            <p:extLst>
              <p:ext uri="{D42A27DB-BD31-4B8C-83A1-F6EECF244321}">
                <p14:modId xmlns:p14="http://schemas.microsoft.com/office/powerpoint/2010/main" val="2962365322"/>
              </p:ext>
            </p:extLst>
          </p:nvPr>
        </p:nvGraphicFramePr>
        <p:xfrm>
          <a:off x="6294625" y="2458899"/>
          <a:ext cx="5897375" cy="3096768"/>
        </p:xfrm>
        <a:graphic>
          <a:graphicData uri="http://schemas.openxmlformats.org/drawingml/2006/table">
            <a:tbl>
              <a:tblPr>
                <a:noFill/>
                <a:tableStyleId>{1B9528AC-58F9-4414-85CD-30534A141B80}</a:tableStyleId>
              </a:tblPr>
              <a:tblGrid>
                <a:gridCol w="5897375"/>
              </a:tblGrid>
              <a:tr h="254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Trên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lưu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có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dòng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lớn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dân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cư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tập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sinh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sống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Nin, Ti-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gơ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rơ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Ấn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,..) </a:t>
                      </a:r>
                      <a:endParaRPr lang="en-US" sz="24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tác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nghiệp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trên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những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đồng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bằng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màu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mở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chăn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nuôi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gia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súc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dệt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vải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gốm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2400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Sản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xuất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phát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=&gt;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dân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số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tăng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=&gt;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dân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cư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đúc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có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sự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phân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lao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=&gt;</a:t>
                      </a:r>
                      <a:r>
                        <a:rPr lang="en-US" sz="2400" u="none" strike="noStrike" cap="none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Hình</a:t>
                      </a: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thành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</a:t>
                      </a: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thành</a:t>
                      </a: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thị</a:t>
                      </a: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cổ</a:t>
                      </a:r>
                      <a:r>
                        <a:rPr lang="en-U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đại</a:t>
                      </a: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60" name="Google Shape;160;p17"/>
          <p:cNvSpPr/>
          <p:nvPr/>
        </p:nvSpPr>
        <p:spPr>
          <a:xfrm>
            <a:off x="9904388" y="2070838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" y="0"/>
            <a:ext cx="10887456" cy="1470025"/>
          </a:xfrm>
        </p:spPr>
        <p:txBody>
          <a:bodyPr/>
          <a:lstStyle/>
          <a:p>
            <a:r>
              <a:rPr lang="en-US" b="1" i="1" dirty="0" err="1" smtClean="0"/>
              <a:t>Kể</a:t>
            </a:r>
            <a:r>
              <a:rPr lang="en-US" b="1" i="1" dirty="0" smtClean="0"/>
              <a:t> </a:t>
            </a:r>
            <a:r>
              <a:rPr lang="en-US" b="1" i="1" dirty="0" err="1" smtClean="0"/>
              <a:t>tên</a:t>
            </a:r>
            <a:r>
              <a:rPr lang="en-US" b="1" i="1" dirty="0" smtClean="0"/>
              <a:t> </a:t>
            </a:r>
            <a:r>
              <a:rPr lang="en-US" b="1" i="1" dirty="0" err="1" smtClean="0"/>
              <a:t>một</a:t>
            </a:r>
            <a:r>
              <a:rPr lang="en-US" b="1" i="1" dirty="0" smtClean="0"/>
              <a:t> </a:t>
            </a:r>
            <a:r>
              <a:rPr lang="en-US" b="1" i="1" dirty="0" err="1" smtClean="0"/>
              <a:t>số</a:t>
            </a:r>
            <a:r>
              <a:rPr lang="en-US" b="1" i="1" dirty="0" smtClean="0"/>
              <a:t> </a:t>
            </a:r>
            <a:r>
              <a:rPr lang="en-US" b="1" i="1" dirty="0" err="1" smtClean="0"/>
              <a:t>đô</a:t>
            </a:r>
            <a:r>
              <a:rPr lang="en-US" b="1" i="1" dirty="0" smtClean="0"/>
              <a:t> </a:t>
            </a:r>
            <a:r>
              <a:rPr lang="en-US" b="1" i="1" dirty="0" err="1" smtClean="0"/>
              <a:t>thị</a:t>
            </a:r>
            <a:r>
              <a:rPr lang="en-US" b="1" i="1" dirty="0" smtClean="0"/>
              <a:t> </a:t>
            </a:r>
            <a:r>
              <a:rPr lang="en-US" b="1" i="1" dirty="0" err="1" smtClean="0"/>
              <a:t>cổ</a:t>
            </a:r>
            <a:r>
              <a:rPr lang="en-US" b="1" i="1" dirty="0" smtClean="0"/>
              <a:t> </a:t>
            </a:r>
            <a:r>
              <a:rPr lang="en-US" b="1" i="1" dirty="0" err="1" smtClean="0"/>
              <a:t>đại</a:t>
            </a:r>
            <a:r>
              <a:rPr lang="en-US" b="1" i="1" dirty="0" smtClean="0"/>
              <a:t> ở </a:t>
            </a:r>
            <a:r>
              <a:rPr lang="en-US" b="1" i="1" dirty="0" err="1" smtClean="0"/>
              <a:t>phương</a:t>
            </a:r>
            <a:r>
              <a:rPr lang="en-US" b="1" i="1" dirty="0" smtClean="0"/>
              <a:t> </a:t>
            </a:r>
            <a:r>
              <a:rPr lang="en-US" b="1" i="1" dirty="0" err="1" smtClean="0"/>
              <a:t>đông</a:t>
            </a:r>
            <a:r>
              <a:rPr lang="en-US" b="1" i="1" dirty="0" smtClean="0"/>
              <a:t>?</a:t>
            </a:r>
            <a:endParaRPr lang="en-US" b="1" i="1" dirty="0"/>
          </a:p>
        </p:txBody>
      </p:sp>
      <p:pic>
        <p:nvPicPr>
          <p:cNvPr id="5" name="Google Shape;158;p17" descr="C:\Users\Admin\Pictures\Screenshots\Screenshot (584).png"/>
          <p:cNvPicPr preferRelativeResize="0"/>
          <p:nvPr/>
        </p:nvPicPr>
        <p:blipFill rotWithShape="1">
          <a:blip r:embed="rId2">
            <a:alphaModFix/>
          </a:blip>
          <a:srcRect l="25213" t="11940" r="14054" b="15235"/>
          <a:stretch/>
        </p:blipFill>
        <p:spPr>
          <a:xfrm>
            <a:off x="0" y="1327611"/>
            <a:ext cx="6120384" cy="463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26" y="1364187"/>
            <a:ext cx="6191250" cy="419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63095" y="5518611"/>
            <a:ext cx="2986841" cy="441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Mem</a:t>
            </a:r>
            <a:r>
              <a:rPr lang="en-US" b="1" dirty="0" smtClean="0">
                <a:solidFill>
                  <a:srgbClr val="0070C0"/>
                </a:solidFill>
              </a:rPr>
              <a:t> phis (Ai </a:t>
            </a:r>
            <a:r>
              <a:rPr lang="en-US" b="1" dirty="0" err="1" smtClean="0">
                <a:solidFill>
                  <a:srgbClr val="0070C0"/>
                </a:solidFill>
              </a:rPr>
              <a:t>Cập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396"/>
            <a:ext cx="10338816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0" name="Google Shape;140;p17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7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5" name="Google Shape;145;p17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7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152" name="Google Shape;152;p17"/>
          <p:cNvCxnSpPr/>
          <p:nvPr/>
        </p:nvCxnSpPr>
        <p:spPr>
          <a:xfrm flipH="1">
            <a:off x="7860804" y="1497329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3" name="Google Shape;153;p17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170672" y="1863089"/>
            <a:ext cx="729083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endParaRPr sz="2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31150" y="2413685"/>
            <a:ext cx="75296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Ba-bi-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),…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302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t="10909" b="7677"/>
          <a:stretch/>
        </p:blipFill>
        <p:spPr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0" name="Google Shape;140;p17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FFF9F4"/>
              </a:gs>
              <a:gs pos="74000">
                <a:srgbClr val="FBCFA9"/>
              </a:gs>
              <a:gs pos="83000">
                <a:srgbClr val="FBCFA9"/>
              </a:gs>
              <a:gs pos="100000">
                <a:srgbClr val="FDDEC5"/>
              </a:gs>
            </a:gsLst>
            <a:lin ang="5400000" scaled="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7" descr="http://www.ufstarfleet.org/wiki/images/b/b6/Blue-Planet-Earth.jpg"/>
          <p:cNvPicPr preferRelativeResize="0"/>
          <p:nvPr/>
        </p:nvPicPr>
        <p:blipFill rotWithShape="1">
          <a:blip r:embed="rId5">
            <a:alphaModFix/>
          </a:blip>
          <a:srcRect t="14335" b="12023"/>
          <a:stretch/>
        </p:blipFill>
        <p:spPr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l="90" t="35554" r="1700" b="51835"/>
          <a:stretch/>
        </p:blipFill>
        <p:spPr>
          <a:xfrm rot="10800000" flipH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5" name="Google Shape;145;p17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7" descr="http://rs826.pbsrc.com/albums/zz186/willisnowell/Gifs/question_marks_bubbling_md_clr.gif~c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5836" y="5000494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/>
          <p:nvPr/>
        </p:nvSpPr>
        <p:spPr>
          <a:xfrm rot="-10419450">
            <a:off x="1728617" y="1184719"/>
            <a:ext cx="220832" cy="22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/>
          <p:nvPr/>
        </p:nvSpPr>
        <p:spPr>
          <a:xfrm rot="-54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659415" y="1243286"/>
            <a:ext cx="5439471" cy="6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imes New Roman"/>
              <a:buNone/>
            </a:pP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endParaRPr sz="24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cxnSp>
        <p:nvCxnSpPr>
          <p:cNvPr id="152" name="Google Shape;152;p17"/>
          <p:cNvCxnSpPr>
            <a:stCxn id="143" idx="0"/>
          </p:cNvCxnSpPr>
          <p:nvPr/>
        </p:nvCxnSpPr>
        <p:spPr>
          <a:xfrm flipH="1">
            <a:off x="6098748" y="1143001"/>
            <a:ext cx="18600" cy="55725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3" name="Google Shape;153;p17" descr="http://hdwallnpics.com/wp-content/gallery/thinking-cartoon-images/cartoon-boy-thinking-white-bubble-vector-illustration-31797939.jpg"/>
          <p:cNvPicPr preferRelativeResize="0"/>
          <p:nvPr/>
        </p:nvPicPr>
        <p:blipFill rotWithShape="1">
          <a:blip r:embed="rId7">
            <a:alphaModFix/>
          </a:blip>
          <a:srcRect l="36481" t="30899" r="9272"/>
          <a:stretch/>
        </p:blipFill>
        <p:spPr>
          <a:xfrm>
            <a:off x="11685037" y="5815669"/>
            <a:ext cx="684237" cy="89372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?.</a:t>
            </a:r>
            <a:endParaRPr sz="24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563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CHUNG 2. ĐÔ THỊ: LỊCH SỬ VÀ HIỆN TẠI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Đô thị và các nền văn minh cổ đại phương Đông</a:t>
            </a:r>
            <a:endParaRPr sz="21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4838"/>
            <a:ext cx="683419" cy="6834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" name="Google Shape;159;p17"/>
          <p:cNvGraphicFramePr/>
          <p:nvPr>
            <p:extLst>
              <p:ext uri="{D42A27DB-BD31-4B8C-83A1-F6EECF244321}">
                <p14:modId xmlns:p14="http://schemas.microsoft.com/office/powerpoint/2010/main" val="3651787261"/>
              </p:ext>
            </p:extLst>
          </p:nvPr>
        </p:nvGraphicFramePr>
        <p:xfrm>
          <a:off x="6193971" y="3449393"/>
          <a:ext cx="5897375" cy="350520"/>
        </p:xfrm>
        <a:graphic>
          <a:graphicData uri="http://schemas.openxmlformats.org/drawingml/2006/table">
            <a:tbl>
              <a:tblPr>
                <a:noFill/>
                <a:tableStyleId>{1B9528AC-58F9-4414-85CD-30534A141B80}</a:tableStyleId>
              </a:tblPr>
              <a:tblGrid>
                <a:gridCol w="5897375"/>
              </a:tblGrid>
              <a:tr h="254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34503" y="2600326"/>
            <a:ext cx="58771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/>
                <a:cs typeface="Times New Roman"/>
                <a:sym typeface="Times New Roman"/>
              </a:rPr>
              <a:t>Đ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ô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gắn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liền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hưng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thịnh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suy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tàn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minh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97536"/>
            <a:ext cx="8159877" cy="7076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9094" y="1239048"/>
            <a:ext cx="3312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36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2309</Words>
  <Application>Microsoft Office PowerPoint</Application>
  <PresentationFormat>Custom</PresentationFormat>
  <Paragraphs>206</Paragraphs>
  <Slides>38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CHÀO MỪNG CÁC EM HỌC SINH  ĐẾN VỚI BÀI HỌC  LỊCH SỬ VÀ ĐỊA LÍ 7</vt:lpstr>
      <vt:lpstr>PowerPoint Presentation</vt:lpstr>
      <vt:lpstr>PowerPoint Presentation</vt:lpstr>
      <vt:lpstr>PowerPoint Presentation</vt:lpstr>
      <vt:lpstr>Kể tên một số đô thị cổ đại ở phương đông?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  ĐẾN VỚI BÀI HỌC  LỊCH SỬ VÀ ĐỊA LÍ 7</dc:title>
  <dc:creator>Admin_TCPT</dc:creator>
  <cp:lastModifiedBy>Admin</cp:lastModifiedBy>
  <cp:revision>20</cp:revision>
  <dcterms:modified xsi:type="dcterms:W3CDTF">2022-12-15T03:12:01Z</dcterms:modified>
</cp:coreProperties>
</file>