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Lst>
  <p:notesMasterIdLst>
    <p:notesMasterId r:id="rId33"/>
  </p:notesMasterIdLst>
  <p:sldIdLst>
    <p:sldId id="259" r:id="rId5"/>
    <p:sldId id="263" r:id="rId6"/>
    <p:sldId id="608" r:id="rId7"/>
    <p:sldId id="398" r:id="rId8"/>
    <p:sldId id="609" r:id="rId9"/>
    <p:sldId id="260" r:id="rId10"/>
    <p:sldId id="258" r:id="rId11"/>
    <p:sldId id="630" r:id="rId12"/>
    <p:sldId id="631" r:id="rId13"/>
    <p:sldId id="629" r:id="rId14"/>
    <p:sldId id="632" r:id="rId15"/>
    <p:sldId id="406" r:id="rId16"/>
    <p:sldId id="633" r:id="rId17"/>
    <p:sldId id="634" r:id="rId18"/>
    <p:sldId id="613" r:id="rId19"/>
    <p:sldId id="628" r:id="rId20"/>
    <p:sldId id="635" r:id="rId21"/>
    <p:sldId id="626" r:id="rId22"/>
    <p:sldId id="587" r:id="rId23"/>
    <p:sldId id="594" r:id="rId24"/>
    <p:sldId id="618" r:id="rId25"/>
    <p:sldId id="590" r:id="rId26"/>
    <p:sldId id="637" r:id="rId27"/>
    <p:sldId id="638" r:id="rId28"/>
    <p:sldId id="640" r:id="rId29"/>
    <p:sldId id="570" r:id="rId30"/>
    <p:sldId id="619" r:id="rId31"/>
    <p:sldId id="6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60"/>
  </p:normalViewPr>
  <p:slideViewPr>
    <p:cSldViewPr snapToGrid="0">
      <p:cViewPr>
        <p:scale>
          <a:sx n="75" d="100"/>
          <a:sy n="75" d="100"/>
        </p:scale>
        <p:origin x="36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Cambria" panose="02040503050406030204" pitchFamily="18" charset="0"/>
            </a:rPr>
            <a:t>Bác Hồ đã tự học ngoại ngữ như thế nào?</a:t>
          </a:r>
          <a:endParaRPr lang="en-US" sz="3200" b="1" i="0" dirty="0">
            <a:solidFill>
              <a:sysClr val="windowText" lastClr="000000">
                <a:hueOff val="0"/>
                <a:satOff val="0"/>
                <a:lumOff val="0"/>
                <a:alphaOff val="0"/>
              </a:sysClr>
            </a:solidFill>
            <a:latin typeface="Cambria" panose="02040503050406030204" pitchFamily="18"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Cambria" panose="02040503050406030204" pitchFamily="18" charset="0"/>
            </a:rPr>
            <a:t>Em hãy nêu những biểu hiện của việc học tập tự giác, tích cực và chưa tự giác tích cực qua các bức tranh trên.</a:t>
          </a:r>
          <a:endParaRPr kumimoji="0" lang="en-US" sz="3200" b="0" i="0" u="none" strike="noStrike" cap="none" spc="0" normalizeH="0" baseline="0" noProof="0" dirty="0">
            <a:solidFill>
              <a:srgbClr val="FF0000"/>
            </a:solidFill>
            <a:effectLst/>
            <a:uLnTx/>
            <a:uFillTx/>
            <a:latin typeface="Cambria" panose="02040503050406030204" pitchFamily="18"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Cambria" panose="02040503050406030204" pitchFamily="18" charset="0"/>
            </a:rPr>
            <a:t>Em hãy kể thêm những biểu hiện khác của học tập tự giác, tích cực và chưa tự giác, tích cực mà em biết.</a:t>
          </a:r>
          <a:endParaRPr lang="en-US" sz="3200" b="1" i="0" dirty="0">
            <a:solidFill>
              <a:sysClr val="windowText" lastClr="000000">
                <a:hueOff val="0"/>
                <a:satOff val="0"/>
                <a:lumOff val="0"/>
                <a:alphaOff val="0"/>
              </a:sysClr>
            </a:solidFill>
            <a:latin typeface="Cambria" panose="02040503050406030204" pitchFamily="18"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2E4E2917-F385-4A0A-8D97-0A87242DE059}" type="presOf" srcId="{8C4E1181-A43E-4AFA-A175-608167BDD664}" destId="{046903CA-E59E-4D3A-B85F-2132F4D3C385}" srcOrd="1" destOrd="0" presId="urn:microsoft.com/office/officeart/2005/8/layout/vList4#1"/>
    <dgm:cxn modelId="{BCE51834-453C-415D-A95B-03FF2B4DF33D}" type="presOf" srcId="{F6E9B8BA-2F37-4781-A521-61D00A840D7D}" destId="{D857732E-E667-406B-8596-FB28DE60F3B0}"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E3FAFAAF-CD96-4F6B-A65A-EC1F3F5C6F98}"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0F5DFCC4-37B4-4218-94B9-C1A826E06F92}" type="presOf" srcId="{4D783A32-6612-4061-810D-2598FCFDE16E}" destId="{610C4521-7E21-4ABD-817D-19EC8F773957}" srcOrd="0"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81BE22F3-AAE5-47EE-97E1-26383E038450}" type="presOf" srcId="{8C4E1181-A43E-4AFA-A175-608167BDD664}" destId="{DE66B4FA-8443-484B-9A9E-FA188D6B4E43}" srcOrd="0"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Cambria" panose="02040503050406030204" pitchFamily="18" charset="0"/>
            </a:rPr>
            <a:t>Bác Hồ đã tự học ngoại ngữ như thế nào?</a:t>
          </a:r>
          <a:endParaRPr lang="en-US" sz="3200" b="1" i="0" kern="1200" dirty="0">
            <a:solidFill>
              <a:sysClr val="windowText" lastClr="000000">
                <a:hueOff val="0"/>
                <a:satOff val="0"/>
                <a:lumOff val="0"/>
                <a:alphaOff val="0"/>
              </a:sysClr>
            </a:solidFill>
            <a:latin typeface="Cambria" panose="02040503050406030204" pitchFamily="18" charset="0"/>
            <a:ea typeface="+mn-ea"/>
            <a:cs typeface="+mn-cs"/>
          </a:endParaRPr>
        </a:p>
      </dsp:txBody>
      <dsp:txXfrm>
        <a:off x="2072774" y="44912"/>
        <a:ext cx="7254913" cy="1443601"/>
      </dsp:txXfrm>
    </dsp:sp>
    <dsp:sp modelId="{2AAACA77-E4A0-4E99-9F03-72ED26BB7B73}">
      <dsp:nvSpPr>
        <dsp:cNvPr id="0" name=""/>
        <dsp:cNvSpPr/>
      </dsp:nvSpPr>
      <dsp: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Cambria" panose="02040503050406030204" pitchFamily="18" charset="0"/>
            </a:rPr>
            <a:t>Em hãy nêu những biểu hiện của việc học tập tự giác, tích cực và chưa tự giác tích cực qua các bức tranh trên.</a:t>
          </a:r>
          <a:endParaRPr kumimoji="0" lang="en-US" sz="3200" b="0" i="0" u="none" strike="noStrike" kern="1200" cap="none" spc="0" normalizeH="0" baseline="0" noProof="0" dirty="0">
            <a:solidFill>
              <a:srgbClr val="FF0000"/>
            </a:solidFill>
            <a:effectLst/>
            <a:uLnTx/>
            <a:uFillTx/>
            <a:latin typeface="Cambria" panose="02040503050406030204" pitchFamily="18" charset="0"/>
            <a:ea typeface="+mn-ea"/>
            <a:cs typeface="Arial" panose="020B0604020202020204" pitchFamily="34" charset="0"/>
          </a:endParaRPr>
        </a:p>
      </dsp:txBody>
      <dsp:txXfrm>
        <a:off x="2072774" y="1731680"/>
        <a:ext cx="7254913" cy="1443601"/>
      </dsp:txXfrm>
    </dsp:sp>
    <dsp:sp modelId="{2352C030-0248-483B-94A9-26972C30B2AA}">
      <dsp:nvSpPr>
        <dsp:cNvPr id="0" name=""/>
        <dsp:cNvSpPr/>
      </dsp:nvSpPr>
      <dsp: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Cambria" panose="02040503050406030204" pitchFamily="18" charset="0"/>
            </a:rPr>
            <a:t>Em hãy kể thêm những biểu hiện khác của học tập tự giác, tích cực và chưa tự giác, tích cực mà em biết.</a:t>
          </a:r>
          <a:endParaRPr lang="en-US" sz="3200" b="1" i="0" kern="1200" dirty="0">
            <a:solidFill>
              <a:sysClr val="windowText" lastClr="000000">
                <a:hueOff val="0"/>
                <a:satOff val="0"/>
                <a:lumOff val="0"/>
                <a:alphaOff val="0"/>
              </a:sysClr>
            </a:solidFill>
            <a:latin typeface="Cambria" panose="02040503050406030204" pitchFamily="18" charset="0"/>
            <a:ea typeface="+mn-ea"/>
            <a:cs typeface="+mn-cs"/>
          </a:endParaRPr>
        </a:p>
      </dsp:txBody>
      <dsp:txXfrm>
        <a:off x="2072774" y="3418449"/>
        <a:ext cx="7254913" cy="1443601"/>
      </dsp:txXfrm>
    </dsp:sp>
    <dsp:sp modelId="{72B5F39E-2D8B-4AE5-99A7-0B4F92796C74}">
      <dsp:nvSpPr>
        <dsp:cNvPr id="0" name=""/>
        <dsp:cNvSpPr/>
      </dsp:nvSpPr>
      <dsp: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15/11/2022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Cambria" panose="02040503050406030204" pitchFamily="18" charset="0"/>
              </a:rPr>
              <a:t>Vũ Thị Ánh Tuyết- Trường THCS Tô Hiệu- Lê Chân –Hải Phòng</a:t>
            </a:r>
            <a:endParaRPr lang="en-US" dirty="0">
              <a:latin typeface="Cambria" panose="020405030504060302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15/11/2022</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15/11/2022</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15/11/2022</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15/11/2022</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15/11/2022</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15/11/2022</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15/11/2022</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15/11/2022</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15/11/2022</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15/11/2022</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15/11/2022</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15/11/2022</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15/11/2022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15/11/2022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1.jpeg"/><Relationship Id="rId4" Type="http://schemas.openxmlformats.org/officeDocument/2006/relationships/image" Target="../media/image24.pn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7" Type="http://schemas.openxmlformats.org/officeDocument/2006/relationships/image" Target="../media/image7.pn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21.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37.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2.jpeg"/><Relationship Id="rId4" Type="http://schemas.openxmlformats.org/officeDocument/2006/relationships/diagramData" Target="../diagrams/data1.xm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16.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6091372" cy="3980372"/>
            <a:chOff x="1949253" y="1627716"/>
            <a:chExt cx="349195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515296" y="2296170"/>
              <a:ext cx="2925908" cy="60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r>
                <a:rPr kumimoji="0" lang="vi-VN" sz="54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KHỞI ĐỘNG</a:t>
              </a:r>
              <a:endParaRPr kumimoji="0" lang="en-US" sz="54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5BDAE9AB-976C-FBFC-6ECB-55DD60FAF272}"/>
              </a:ext>
            </a:extLst>
          </p:cNvPr>
          <p:cNvPicPr>
            <a:picLocks noChangeAspect="1"/>
          </p:cNvPicPr>
          <p:nvPr/>
        </p:nvPicPr>
        <p:blipFill>
          <a:blip r:embed="rId7"/>
          <a:stretch>
            <a:fillRect/>
          </a:stretch>
        </p:blipFill>
        <p:spPr>
          <a:xfrm>
            <a:off x="10649578" y="42112"/>
            <a:ext cx="1542422" cy="1542422"/>
          </a:xfrm>
          <a:prstGeom prst="rect">
            <a:avLst/>
          </a:prstGeom>
        </p:spPr>
      </p:pic>
    </p:spTree>
    <p:extLst>
      <p:ext uri="{BB962C8B-B14F-4D97-AF65-F5344CB8AC3E}">
        <p14:creationId xmlns:p14="http://schemas.microsoft.com/office/powerpoint/2010/main" val="23876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176462" y="1511274"/>
            <a:ext cx="11726780"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Câu 3: - </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Những biểu hiện của học tập tự giác, tích cực khác mà em biết: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Hoàn thành bài tập về nhà trước khi lên lớp;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Tìm cách giải những bài toán khó;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Đọc bài, tìm hiểu bài ở nhà (trước khi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Chăm chú nghe giảng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Ghi chép bài đầy đủ;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Tham gia các hoạt động tập thể rèn luyện kỹ năng, tham gia câu lạc bộ, đọc nhiều sách.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Những biểu hiện của học tập chưa tự giác, tích cực: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Nói chuyện, làm việc riêng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Không làm bài tập về nhà, luôn để bố mẹ nhắc mới ngồi vào bàn học, không ghi chép bài trong khi học.</a:t>
            </a:r>
          </a:p>
        </p:txBody>
      </p:sp>
    </p:spTree>
    <p:extLst>
      <p:ext uri="{BB962C8B-B14F-4D97-AF65-F5344CB8AC3E}">
        <p14:creationId xmlns:p14="http://schemas.microsoft.com/office/powerpoint/2010/main" val="12117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165933"/>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27">
            <a:extLst>
              <a:ext uri="{FF2B5EF4-FFF2-40B4-BE49-F238E27FC236}">
                <a16:creationId xmlns:a16="http://schemas.microsoft.com/office/drawing/2014/main" id="{06CD989B-7DAF-E1EE-CBFC-E857AE11E288}"/>
              </a:ext>
            </a:extLst>
          </p:cNvPr>
          <p:cNvSpPr>
            <a:spLocks noChangeArrowheads="1"/>
          </p:cNvSpPr>
          <p:nvPr/>
        </p:nvSpPr>
        <p:spPr bwMode="auto">
          <a:xfrm>
            <a:off x="344246" y="1167015"/>
            <a:ext cx="5952597"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Cambria" panose="02040503050406030204" pitchFamily="18" charset="0"/>
              </a:rPr>
              <a:t>Biểu hiện của tự giác, tích cực</a:t>
            </a:r>
          </a:p>
        </p:txBody>
      </p:sp>
      <p:sp>
        <p:nvSpPr>
          <p:cNvPr id="4" name="AutoShape 29">
            <a:extLst>
              <a:ext uri="{FF2B5EF4-FFF2-40B4-BE49-F238E27FC236}">
                <a16:creationId xmlns:a16="http://schemas.microsoft.com/office/drawing/2014/main" id="{151B8B33-55DC-9465-C987-5BAAF0EA1910}"/>
              </a:ext>
            </a:extLst>
          </p:cNvPr>
          <p:cNvSpPr>
            <a:spLocks noChangeArrowheads="1"/>
          </p:cNvSpPr>
          <p:nvPr/>
        </p:nvSpPr>
        <p:spPr bwMode="auto">
          <a:xfrm>
            <a:off x="6878897" y="1126777"/>
            <a:ext cx="5221809"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Cambria" panose="02040503050406030204" pitchFamily="18" charset="0"/>
              </a:rPr>
              <a:t>Biểu hiện của chưa tự giác, tích cực</a:t>
            </a:r>
          </a:p>
        </p:txBody>
      </p:sp>
      <p:sp>
        <p:nvSpPr>
          <p:cNvPr id="5" name="AutoShape 31">
            <a:extLst>
              <a:ext uri="{FF2B5EF4-FFF2-40B4-BE49-F238E27FC236}">
                <a16:creationId xmlns:a16="http://schemas.microsoft.com/office/drawing/2014/main" id="{5BBA0B9D-F9DB-9693-F915-13A4A79FB5BD}"/>
              </a:ext>
            </a:extLst>
          </p:cNvPr>
          <p:cNvSpPr>
            <a:spLocks noChangeArrowheads="1"/>
          </p:cNvSpPr>
          <p:nvPr/>
        </p:nvSpPr>
        <p:spPr bwMode="auto">
          <a:xfrm>
            <a:off x="1346938" y="2819613"/>
            <a:ext cx="3746947" cy="30099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CDDDD"/>
          </a:solidFill>
          <a:ln w="12700">
            <a:solidFill>
              <a:sysClr val="windowText" lastClr="00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32">
            <a:extLst>
              <a:ext uri="{FF2B5EF4-FFF2-40B4-BE49-F238E27FC236}">
                <a16:creationId xmlns:a16="http://schemas.microsoft.com/office/drawing/2014/main" id="{C0F82F65-ED8B-9474-5F6A-8266FB2D922A}"/>
              </a:ext>
            </a:extLst>
          </p:cNvPr>
          <p:cNvSpPr>
            <a:spLocks noChangeArrowheads="1"/>
          </p:cNvSpPr>
          <p:nvPr/>
        </p:nvSpPr>
        <p:spPr bwMode="auto">
          <a:xfrm>
            <a:off x="2533288" y="4013598"/>
            <a:ext cx="157451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srgbClr val="FF0000"/>
                </a:solidFill>
                <a:latin typeface="Cambria" panose="02040503050406030204" pitchFamily="18" charset="0"/>
              </a:rPr>
              <a:t>Tự giác, tích cực</a:t>
            </a:r>
          </a:p>
        </p:txBody>
      </p:sp>
      <p:sp>
        <p:nvSpPr>
          <p:cNvPr id="10" name="Rectangle 33">
            <a:extLst>
              <a:ext uri="{FF2B5EF4-FFF2-40B4-BE49-F238E27FC236}">
                <a16:creationId xmlns:a16="http://schemas.microsoft.com/office/drawing/2014/main" id="{883A6679-4FD1-F3E1-43FD-FD6588F0D825}"/>
              </a:ext>
            </a:extLst>
          </p:cNvPr>
          <p:cNvSpPr>
            <a:spLocks noChangeArrowheads="1"/>
          </p:cNvSpPr>
          <p:nvPr/>
        </p:nvSpPr>
        <p:spPr bwMode="auto">
          <a:xfrm>
            <a:off x="1251562" y="1958358"/>
            <a:ext cx="4940656"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Cambria" panose="02040503050406030204" pitchFamily="18" charset="0"/>
              </a:rPr>
              <a:t>Tự</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giác</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học</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bài</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làm</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bài</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tập</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mà</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không</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cần</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bố</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mẹ</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thầy</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cô</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nhắc</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nhở</a:t>
            </a:r>
            <a:endParaRPr lang="vi-VN" altLang="en-US" sz="2400" dirty="0">
              <a:solidFill>
                <a:srgbClr val="0000CC"/>
              </a:solidFill>
              <a:latin typeface="Cambria" panose="02040503050406030204" pitchFamily="18" charset="0"/>
            </a:endParaRPr>
          </a:p>
        </p:txBody>
      </p:sp>
      <p:sp>
        <p:nvSpPr>
          <p:cNvPr id="11" name="Rectangle 34">
            <a:extLst>
              <a:ext uri="{FF2B5EF4-FFF2-40B4-BE49-F238E27FC236}">
                <a16:creationId xmlns:a16="http://schemas.microsoft.com/office/drawing/2014/main" id="{164FD081-9294-7781-8437-51E2347E2474}"/>
              </a:ext>
            </a:extLst>
          </p:cNvPr>
          <p:cNvSpPr>
            <a:spLocks noChangeArrowheads="1"/>
          </p:cNvSpPr>
          <p:nvPr/>
        </p:nvSpPr>
        <p:spPr bwMode="auto">
          <a:xfrm>
            <a:off x="0" y="3131521"/>
            <a:ext cx="1341992" cy="1938992"/>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000" b="1" dirty="0" err="1">
                <a:solidFill>
                  <a:schemeClr val="accent5">
                    <a:lumMod val="50000"/>
                  </a:schemeClr>
                </a:solidFill>
                <a:latin typeface="Cambria" panose="02040503050406030204" pitchFamily="18" charset="0"/>
              </a:rPr>
              <a:t>Chủ</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động</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tìm</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hiểu</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kiến</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thức</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mới</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bằng</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cách</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đọc</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sách</a:t>
            </a:r>
            <a:r>
              <a:rPr lang="vi-VN" altLang="en-US" sz="2000" dirty="0">
                <a:solidFill>
                  <a:schemeClr val="accent5">
                    <a:lumMod val="50000"/>
                  </a:schemeClr>
                </a:solidFill>
                <a:latin typeface="Cambria" panose="02040503050406030204" pitchFamily="18" charset="0"/>
              </a:rPr>
              <a:t> </a:t>
            </a:r>
          </a:p>
        </p:txBody>
      </p:sp>
      <p:sp>
        <p:nvSpPr>
          <p:cNvPr id="12" name="Rectangle 35">
            <a:extLst>
              <a:ext uri="{FF2B5EF4-FFF2-40B4-BE49-F238E27FC236}">
                <a16:creationId xmlns:a16="http://schemas.microsoft.com/office/drawing/2014/main" id="{AACC9DEB-784B-B06D-1449-A94A41299414}"/>
              </a:ext>
            </a:extLst>
          </p:cNvPr>
          <p:cNvSpPr>
            <a:spLocks noChangeArrowheads="1"/>
          </p:cNvSpPr>
          <p:nvPr/>
        </p:nvSpPr>
        <p:spPr bwMode="auto">
          <a:xfrm>
            <a:off x="4876800" y="3207721"/>
            <a:ext cx="1315418" cy="1631216"/>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000" b="1" dirty="0" err="1">
                <a:solidFill>
                  <a:schemeClr val="accent5">
                    <a:lumMod val="50000"/>
                  </a:schemeClr>
                </a:solidFill>
                <a:latin typeface="Cambria" panose="02040503050406030204" pitchFamily="18" charset="0"/>
              </a:rPr>
              <a:t>Lên</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mạng</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tra</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cứu</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hỏi</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bố</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mẹ</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hoặc</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anh</a:t>
            </a:r>
            <a:r>
              <a:rPr lang="en-US" altLang="en-US" sz="2000" b="1" dirty="0">
                <a:solidFill>
                  <a:schemeClr val="accent5">
                    <a:lumMod val="50000"/>
                  </a:schemeClr>
                </a:solidFill>
                <a:latin typeface="Cambria" panose="02040503050406030204" pitchFamily="18" charset="0"/>
              </a:rPr>
              <a:t> </a:t>
            </a:r>
            <a:r>
              <a:rPr lang="en-US" altLang="en-US" sz="2000" b="1" dirty="0" err="1">
                <a:solidFill>
                  <a:schemeClr val="accent5">
                    <a:lumMod val="50000"/>
                  </a:schemeClr>
                </a:solidFill>
                <a:latin typeface="Cambria" panose="02040503050406030204" pitchFamily="18" charset="0"/>
              </a:rPr>
              <a:t>chị</a:t>
            </a:r>
            <a:endParaRPr lang="vi-VN" altLang="en-US" sz="2000" b="1" dirty="0">
              <a:solidFill>
                <a:schemeClr val="accent5">
                  <a:lumMod val="50000"/>
                </a:schemeClr>
              </a:solidFill>
              <a:latin typeface="Cambria" panose="02040503050406030204" pitchFamily="18" charset="0"/>
            </a:endParaRPr>
          </a:p>
        </p:txBody>
      </p:sp>
      <p:sp>
        <p:nvSpPr>
          <p:cNvPr id="13" name="Rectangle 37">
            <a:extLst>
              <a:ext uri="{FF2B5EF4-FFF2-40B4-BE49-F238E27FC236}">
                <a16:creationId xmlns:a16="http://schemas.microsoft.com/office/drawing/2014/main" id="{AAF95479-4DC7-A90E-08A3-21774491EF50}"/>
              </a:ext>
            </a:extLst>
          </p:cNvPr>
          <p:cNvSpPr>
            <a:spLocks noChangeArrowheads="1"/>
          </p:cNvSpPr>
          <p:nvPr/>
        </p:nvSpPr>
        <p:spPr bwMode="auto">
          <a:xfrm>
            <a:off x="523873" y="6034512"/>
            <a:ext cx="5872875"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Cambria" panose="02040503050406030204" pitchFamily="18" charset="0"/>
              </a:rPr>
              <a:t>Gặp</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bài</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khó</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thì</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chủ</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động</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nghiên</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cứu</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cách</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làm</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không</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ngồi</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đợi</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người</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khác</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làm</a:t>
            </a:r>
            <a:r>
              <a:rPr lang="en-US" altLang="en-US" sz="2400" dirty="0">
                <a:solidFill>
                  <a:srgbClr val="0000CC"/>
                </a:solidFill>
                <a:latin typeface="Cambria" panose="02040503050406030204" pitchFamily="18" charset="0"/>
              </a:rPr>
              <a:t> </a:t>
            </a:r>
            <a:r>
              <a:rPr lang="en-US" altLang="en-US" sz="2400" dirty="0" err="1">
                <a:solidFill>
                  <a:srgbClr val="0000CC"/>
                </a:solidFill>
                <a:latin typeface="Cambria" panose="02040503050406030204" pitchFamily="18" charset="0"/>
              </a:rPr>
              <a:t>hộ</a:t>
            </a:r>
            <a:endParaRPr lang="vi-VN" altLang="en-US" sz="2400" dirty="0">
              <a:solidFill>
                <a:srgbClr val="0000CC"/>
              </a:solidFill>
              <a:latin typeface="Cambria" panose="02040503050406030204" pitchFamily="18" charset="0"/>
            </a:endParaRPr>
          </a:p>
        </p:txBody>
      </p:sp>
      <p:sp>
        <p:nvSpPr>
          <p:cNvPr id="14" name="Freeform 8">
            <a:extLst>
              <a:ext uri="{FF2B5EF4-FFF2-40B4-BE49-F238E27FC236}">
                <a16:creationId xmlns:a16="http://schemas.microsoft.com/office/drawing/2014/main" id="{BF29700B-271B-F972-9D6C-FA67D2A76827}"/>
              </a:ext>
            </a:extLst>
          </p:cNvPr>
          <p:cNvSpPr/>
          <p:nvPr/>
        </p:nvSpPr>
        <p:spPr>
          <a:xfrm>
            <a:off x="8647383" y="1679709"/>
            <a:ext cx="1664203" cy="238019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9BBB59"/>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28">
            <a:extLst>
              <a:ext uri="{FF2B5EF4-FFF2-40B4-BE49-F238E27FC236}">
                <a16:creationId xmlns:a16="http://schemas.microsoft.com/office/drawing/2014/main" id="{C6C8F327-5741-91FA-305C-C34476CEEA36}"/>
              </a:ext>
            </a:extLst>
          </p:cNvPr>
          <p:cNvSpPr/>
          <p:nvPr/>
        </p:nvSpPr>
        <p:spPr>
          <a:xfrm rot="151980" flipH="1" flipV="1">
            <a:off x="8686800" y="3973513"/>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BACC6"/>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eform 29">
            <a:extLst>
              <a:ext uri="{FF2B5EF4-FFF2-40B4-BE49-F238E27FC236}">
                <a16:creationId xmlns:a16="http://schemas.microsoft.com/office/drawing/2014/main" id="{C4E2991D-D123-F3AA-CD86-596BC02B8142}"/>
              </a:ext>
            </a:extLst>
          </p:cNvPr>
          <p:cNvSpPr/>
          <p:nvPr/>
        </p:nvSpPr>
        <p:spPr>
          <a:xfrm rot="14441698" flipH="1" flipV="1">
            <a:off x="9781381" y="1966119"/>
            <a:ext cx="1590675" cy="2598738"/>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C0504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30">
            <a:extLst>
              <a:ext uri="{FF2B5EF4-FFF2-40B4-BE49-F238E27FC236}">
                <a16:creationId xmlns:a16="http://schemas.microsoft.com/office/drawing/2014/main" id="{1CB845E1-CF27-6816-4245-5D952A7BF451}"/>
              </a:ext>
            </a:extLst>
          </p:cNvPr>
          <p:cNvSpPr/>
          <p:nvPr/>
        </p:nvSpPr>
        <p:spPr>
          <a:xfrm rot="18011665" flipH="1" flipV="1">
            <a:off x="9770269" y="3296444"/>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8064A2"/>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Freeform 31">
            <a:extLst>
              <a:ext uri="{FF2B5EF4-FFF2-40B4-BE49-F238E27FC236}">
                <a16:creationId xmlns:a16="http://schemas.microsoft.com/office/drawing/2014/main" id="{8A6C9F20-B505-31D3-A8C4-6BE77AC797E1}"/>
              </a:ext>
            </a:extLst>
          </p:cNvPr>
          <p:cNvSpPr/>
          <p:nvPr/>
        </p:nvSpPr>
        <p:spPr>
          <a:xfrm rot="17884962">
            <a:off x="7492809" y="2001005"/>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F81B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Freeform 32">
            <a:extLst>
              <a:ext uri="{FF2B5EF4-FFF2-40B4-BE49-F238E27FC236}">
                <a16:creationId xmlns:a16="http://schemas.microsoft.com/office/drawing/2014/main" id="{639525BB-3EE3-36DB-0BBE-B55B987519BA}"/>
              </a:ext>
            </a:extLst>
          </p:cNvPr>
          <p:cNvSpPr/>
          <p:nvPr/>
        </p:nvSpPr>
        <p:spPr>
          <a:xfrm rot="14422133">
            <a:off x="7619026" y="3263836"/>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1F497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36">
            <a:extLst>
              <a:ext uri="{FF2B5EF4-FFF2-40B4-BE49-F238E27FC236}">
                <a16:creationId xmlns:a16="http://schemas.microsoft.com/office/drawing/2014/main" id="{458BC341-D6A2-F604-C663-34DCAB138E2A}"/>
              </a:ext>
            </a:extLst>
          </p:cNvPr>
          <p:cNvSpPr>
            <a:spLocks noChangeArrowheads="1"/>
          </p:cNvSpPr>
          <p:nvPr/>
        </p:nvSpPr>
        <p:spPr bwMode="auto">
          <a:xfrm>
            <a:off x="8831262" y="1862502"/>
            <a:ext cx="14258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000" dirty="0">
                <a:solidFill>
                  <a:prstClr val="white"/>
                </a:solidFill>
                <a:latin typeface="Cambria" panose="02040503050406030204" pitchFamily="18" charset="0"/>
              </a:rPr>
              <a:t>Không làm bài</a:t>
            </a:r>
            <a:r>
              <a:rPr lang="en-US" altLang="en-US" sz="2000" dirty="0">
                <a:solidFill>
                  <a:prstClr val="white"/>
                </a:solidFill>
                <a:latin typeface="Cambria" panose="02040503050406030204" pitchFamily="18" charset="0"/>
              </a:rPr>
              <a:t>, </a:t>
            </a:r>
            <a:r>
              <a:rPr lang="en-US" altLang="en-US" sz="2000" dirty="0" err="1">
                <a:solidFill>
                  <a:prstClr val="white"/>
                </a:solidFill>
                <a:latin typeface="Cambria" panose="02040503050406030204" pitchFamily="18" charset="0"/>
              </a:rPr>
              <a:t>ghi</a:t>
            </a:r>
            <a:r>
              <a:rPr lang="en-US" altLang="en-US" sz="2000" dirty="0">
                <a:solidFill>
                  <a:prstClr val="white"/>
                </a:solidFill>
                <a:latin typeface="Cambria" panose="02040503050406030204" pitchFamily="18" charset="0"/>
              </a:rPr>
              <a:t> </a:t>
            </a:r>
            <a:r>
              <a:rPr lang="vi-VN" altLang="en-US" sz="2000" dirty="0">
                <a:solidFill>
                  <a:prstClr val="white"/>
                </a:solidFill>
                <a:latin typeface="Cambria" panose="02040503050406030204" pitchFamily="18" charset="0"/>
              </a:rPr>
              <a:t>chép bài học</a:t>
            </a:r>
            <a:r>
              <a:rPr lang="en-US" altLang="en-US" sz="2000" dirty="0">
                <a:solidFill>
                  <a:prstClr val="white"/>
                </a:solidFill>
                <a:latin typeface="Cambria" panose="02040503050406030204" pitchFamily="18" charset="0"/>
              </a:rPr>
              <a:t> </a:t>
            </a:r>
          </a:p>
        </p:txBody>
      </p:sp>
      <p:sp>
        <p:nvSpPr>
          <p:cNvPr id="21" name="Rectangle 37">
            <a:extLst>
              <a:ext uri="{FF2B5EF4-FFF2-40B4-BE49-F238E27FC236}">
                <a16:creationId xmlns:a16="http://schemas.microsoft.com/office/drawing/2014/main" id="{99B6F589-A9C9-AC57-0B4B-3A84FFD53BBF}"/>
              </a:ext>
            </a:extLst>
          </p:cNvPr>
          <p:cNvSpPr>
            <a:spLocks noChangeArrowheads="1"/>
          </p:cNvSpPr>
          <p:nvPr/>
        </p:nvSpPr>
        <p:spPr bwMode="auto">
          <a:xfrm>
            <a:off x="8831263" y="5322213"/>
            <a:ext cx="131707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dirty="0">
                <a:solidFill>
                  <a:prstClr val="white"/>
                </a:solidFill>
                <a:latin typeface="Cambria" panose="02040503050406030204" pitchFamily="18" charset="0"/>
              </a:rPr>
              <a:t>Bị nhắc mới học</a:t>
            </a:r>
            <a:endParaRPr lang="en-US" altLang="en-US" sz="2400" dirty="0">
              <a:solidFill>
                <a:prstClr val="white"/>
              </a:solidFill>
              <a:latin typeface="Cambria" panose="02040503050406030204" pitchFamily="18" charset="0"/>
            </a:endParaRPr>
          </a:p>
        </p:txBody>
      </p:sp>
      <p:sp>
        <p:nvSpPr>
          <p:cNvPr id="22" name="Rectangle 38">
            <a:extLst>
              <a:ext uri="{FF2B5EF4-FFF2-40B4-BE49-F238E27FC236}">
                <a16:creationId xmlns:a16="http://schemas.microsoft.com/office/drawing/2014/main" id="{1E31017C-354C-D29D-EC8F-E78C15D6BC0B}"/>
              </a:ext>
            </a:extLst>
          </p:cNvPr>
          <p:cNvSpPr>
            <a:spLocks noChangeArrowheads="1"/>
          </p:cNvSpPr>
          <p:nvPr/>
        </p:nvSpPr>
        <p:spPr bwMode="auto">
          <a:xfrm>
            <a:off x="10085018" y="4091970"/>
            <a:ext cx="14815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sz="2400" dirty="0">
                <a:solidFill>
                  <a:schemeClr val="bg1"/>
                </a:solidFill>
                <a:latin typeface="Cambria" panose="02040503050406030204" pitchFamily="18" charset="0"/>
                <a:cs typeface="+mn-cs"/>
              </a:rPr>
              <a:t>làm việc riêng trong giờ học</a:t>
            </a:r>
            <a:endParaRPr lang="en-US" altLang="en-US" sz="2400" dirty="0">
              <a:solidFill>
                <a:schemeClr val="bg1"/>
              </a:solidFill>
              <a:latin typeface="Cambria" panose="02040503050406030204" pitchFamily="18" charset="0"/>
            </a:endParaRPr>
          </a:p>
        </p:txBody>
      </p:sp>
      <p:sp>
        <p:nvSpPr>
          <p:cNvPr id="23" name="Rectangle 39">
            <a:extLst>
              <a:ext uri="{FF2B5EF4-FFF2-40B4-BE49-F238E27FC236}">
                <a16:creationId xmlns:a16="http://schemas.microsoft.com/office/drawing/2014/main" id="{ADFC0875-263F-FE6B-3490-0A515CDF3108}"/>
              </a:ext>
            </a:extLst>
          </p:cNvPr>
          <p:cNvSpPr>
            <a:spLocks noChangeArrowheads="1"/>
          </p:cNvSpPr>
          <p:nvPr/>
        </p:nvSpPr>
        <p:spPr bwMode="auto">
          <a:xfrm>
            <a:off x="10348913" y="2485319"/>
            <a:ext cx="12588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dirty="0">
                <a:solidFill>
                  <a:prstClr val="white"/>
                </a:solidFill>
                <a:latin typeface="Cambria" panose="02040503050406030204" pitchFamily="18" charset="0"/>
              </a:rPr>
              <a:t>Chép sách giải</a:t>
            </a:r>
            <a:endParaRPr lang="en-US" altLang="en-US" sz="2400" dirty="0">
              <a:solidFill>
                <a:prstClr val="white"/>
              </a:solidFill>
              <a:latin typeface="Cambria" panose="02040503050406030204" pitchFamily="18" charset="0"/>
            </a:endParaRPr>
          </a:p>
        </p:txBody>
      </p:sp>
      <p:sp>
        <p:nvSpPr>
          <p:cNvPr id="24" name="Rectangle 40">
            <a:extLst>
              <a:ext uri="{FF2B5EF4-FFF2-40B4-BE49-F238E27FC236}">
                <a16:creationId xmlns:a16="http://schemas.microsoft.com/office/drawing/2014/main" id="{9D0C81F6-3797-922D-EF4E-C9B9FDA342DB}"/>
              </a:ext>
            </a:extLst>
          </p:cNvPr>
          <p:cNvSpPr>
            <a:spLocks noChangeArrowheads="1"/>
          </p:cNvSpPr>
          <p:nvPr/>
        </p:nvSpPr>
        <p:spPr bwMode="auto">
          <a:xfrm>
            <a:off x="7315199" y="4393525"/>
            <a:ext cx="131707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dirty="0">
                <a:solidFill>
                  <a:prstClr val="white"/>
                </a:solidFill>
                <a:latin typeface="Cambria" panose="02040503050406030204" pitchFamily="18" charset="0"/>
              </a:rPr>
              <a:t>Nhờ bạn làm hộ</a:t>
            </a:r>
            <a:endParaRPr lang="en-US" altLang="en-US" sz="2400" dirty="0">
              <a:solidFill>
                <a:prstClr val="white"/>
              </a:solidFill>
              <a:latin typeface="Cambria" panose="02040503050406030204" pitchFamily="18" charset="0"/>
            </a:endParaRPr>
          </a:p>
        </p:txBody>
      </p:sp>
      <p:sp>
        <p:nvSpPr>
          <p:cNvPr id="25" name="Rectangle 41">
            <a:extLst>
              <a:ext uri="{FF2B5EF4-FFF2-40B4-BE49-F238E27FC236}">
                <a16:creationId xmlns:a16="http://schemas.microsoft.com/office/drawing/2014/main" id="{CF7A2C12-21F0-FEC4-18A7-46B1D6B9BC4D}"/>
              </a:ext>
            </a:extLst>
          </p:cNvPr>
          <p:cNvSpPr>
            <a:spLocks noChangeArrowheads="1"/>
          </p:cNvSpPr>
          <p:nvPr/>
        </p:nvSpPr>
        <p:spPr bwMode="auto">
          <a:xfrm>
            <a:off x="7172324" y="2505957"/>
            <a:ext cx="14632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dirty="0">
                <a:solidFill>
                  <a:prstClr val="white"/>
                </a:solidFill>
                <a:latin typeface="Cambria" panose="02040503050406030204" pitchFamily="18" charset="0"/>
              </a:rPr>
              <a:t>Lập nhóm chép bài</a:t>
            </a:r>
            <a:endParaRPr lang="en-US" altLang="en-US" sz="2400" dirty="0">
              <a:solidFill>
                <a:prstClr val="white"/>
              </a:solidFill>
              <a:latin typeface="Cambria" panose="02040503050406030204" pitchFamily="18" charset="0"/>
            </a:endParaRPr>
          </a:p>
        </p:txBody>
      </p:sp>
    </p:spTree>
    <p:extLst>
      <p:ext uri="{BB962C8B-B14F-4D97-AF65-F5344CB8AC3E}">
        <p14:creationId xmlns:p14="http://schemas.microsoft.com/office/powerpoint/2010/main" val="34486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linds(horizontal)">
                                      <p:cBhvr>
                                        <p:cTn id="60" dur="500"/>
                                        <p:tgtEl>
                                          <p:spTgt spid="1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linds(horizontal)">
                                      <p:cBhvr>
                                        <p:cTn id="68" dur="500"/>
                                        <p:tgtEl>
                                          <p:spTgt spid="17"/>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linds(horizont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linds(horizontal)">
                                      <p:cBhvr>
                                        <p:cTn id="76" dur="500"/>
                                        <p:tgtEl>
                                          <p:spTgt spid="21"/>
                                        </p:tgtEl>
                                      </p:cBhvr>
                                    </p:animEffect>
                                  </p:childTnLst>
                                </p:cTn>
                              </p:par>
                              <p:par>
                                <p:cTn id="77" presetID="3" presetClass="entr" presetSubtype="1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linds(horizontal)">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linds(horizontal)">
                                      <p:cBhvr>
                                        <p:cTn id="84" dur="500"/>
                                        <p:tgtEl>
                                          <p:spTgt spid="24"/>
                                        </p:tgtEl>
                                      </p:cBhvr>
                                    </p:animEffect>
                                  </p:childTnLst>
                                </p:cTn>
                              </p:par>
                              <p:par>
                                <p:cTn id="85" presetID="3" presetClass="entr" presetSubtype="1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horizontal)">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blinds(horizontal)">
                                      <p:cBhvr>
                                        <p:cTn id="92" dur="500"/>
                                        <p:tgtEl>
                                          <p:spTgt spid="25"/>
                                        </p:tgtEl>
                                      </p:cBhvr>
                                    </p:animEffect>
                                  </p:childTnLst>
                                </p:cTn>
                              </p:par>
                              <p:par>
                                <p:cTn id="93" presetID="3" presetClass="entr" presetSubtype="1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blinds(horizontal)">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4" grpId="0" animBg="1"/>
      <p:bldP spid="6" grpId="0"/>
      <p:bldP spid="10" grpId="0" animBg="1"/>
      <p:bldP spid="11" grpId="0" animBg="1"/>
      <p:bldP spid="12" grpId="0" animBg="1"/>
      <p:bldP spid="13" grpId="0" animBg="1"/>
      <p:bldP spid="20" grpId="0"/>
      <p:bldP spid="21"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93411" y="3080826"/>
            <a:ext cx="11345897" cy="3979541"/>
          </a:xfrm>
          <a:prstGeom prst="rect">
            <a:avLst/>
          </a:prstGeom>
        </p:spPr>
      </p:pic>
      <p:sp>
        <p:nvSpPr>
          <p:cNvPr id="10" name="TextBox 9"/>
          <p:cNvSpPr txBox="1"/>
          <p:nvPr/>
        </p:nvSpPr>
        <p:spPr>
          <a:xfrm>
            <a:off x="1239514" y="4457417"/>
            <a:ext cx="8687843" cy="1738934"/>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nl-NL" altLang="en-US" sz="3500" dirty="0">
                <a:solidFill>
                  <a:srgbClr val="FF0000"/>
                </a:solidFill>
                <a:latin typeface="Cambria" panose="02040503050406030204" pitchFamily="18" charset="0"/>
                <a:cs typeface="Arial" panose="020B0604020202020204" pitchFamily="34" charset="0"/>
              </a:rPr>
              <a:t>Học tập tự giác, tích cực là chủ động, cố gắng tự mình thực hiện tốt nhiệm vụ học tập mà không cần ai nhắc nhở, khuyên bảo.</a:t>
            </a:r>
            <a:endParaRPr lang="vi-VN" altLang="en-US" sz="3500" dirty="0">
              <a:solidFill>
                <a:srgbClr val="FF0000"/>
              </a:solidFill>
              <a:latin typeface="Cambria" panose="02040503050406030204" pitchFamily="18" charset="0"/>
              <a:cs typeface="Arial" panose="020B0604020202020204" pitchFamily="34" charset="0"/>
            </a:endParaRPr>
          </a:p>
        </p:txBody>
      </p:sp>
      <p:grpSp>
        <p:nvGrpSpPr>
          <p:cNvPr id="12" name="Group 11"/>
          <p:cNvGrpSpPr/>
          <p:nvPr/>
        </p:nvGrpSpPr>
        <p:grpSpPr>
          <a:xfrm>
            <a:off x="9623685" y="136525"/>
            <a:ext cx="3185631" cy="67214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7" name="Hộp Văn bản 3">
            <a:extLst>
              <a:ext uri="{FF2B5EF4-FFF2-40B4-BE49-F238E27FC236}">
                <a16:creationId xmlns:a16="http://schemas.microsoft.com/office/drawing/2014/main" id="{AF17D5BF-56B3-0F82-BC87-89F774328837}"/>
              </a:ext>
            </a:extLst>
          </p:cNvPr>
          <p:cNvSpPr txBox="1"/>
          <p:nvPr/>
        </p:nvSpPr>
        <p:spPr>
          <a:xfrm>
            <a:off x="184030" y="3074562"/>
            <a:ext cx="2575582"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Chăm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chú</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nghe</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giảng</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8" name="Hộp Văn bản 27">
            <a:extLst>
              <a:ext uri="{FF2B5EF4-FFF2-40B4-BE49-F238E27FC236}">
                <a16:creationId xmlns:a16="http://schemas.microsoft.com/office/drawing/2014/main" id="{848556E5-DBB8-50C9-6476-038DD39DE594}"/>
              </a:ext>
            </a:extLst>
          </p:cNvPr>
          <p:cNvSpPr txBox="1"/>
          <p:nvPr/>
        </p:nvSpPr>
        <p:spPr>
          <a:xfrm>
            <a:off x="2933820" y="3071010"/>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Tích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biểu</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9" name="Hộp Văn bản 37">
            <a:extLst>
              <a:ext uri="{FF2B5EF4-FFF2-40B4-BE49-F238E27FC236}">
                <a16:creationId xmlns:a16="http://schemas.microsoft.com/office/drawing/2014/main" id="{2A4DCF24-675E-93A7-4B3A-699C3D936AE4}"/>
              </a:ext>
            </a:extLst>
          </p:cNvPr>
          <p:cNvSpPr txBox="1"/>
          <p:nvPr/>
        </p:nvSpPr>
        <p:spPr>
          <a:xfrm>
            <a:off x="5716329" y="3074562"/>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Trao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bè</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0" descr="3 Phương Pháp Giúp Giữ Tỉnh Táo Khi Nghe Giảng - MODAFINIL VIETNAM -  AFINILVN">
            <a:extLst>
              <a:ext uri="{FF2B5EF4-FFF2-40B4-BE49-F238E27FC236}">
                <a16:creationId xmlns:a16="http://schemas.microsoft.com/office/drawing/2014/main" id="{9743F20E-07F8-9669-8FDA-CC8B595F1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31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3 Phương Pháp Giúp Giữ Tỉnh Táo Khi Nghe Giảng - MODAFINIL VIETNAM -  AFINILVN">
            <a:extLst>
              <a:ext uri="{FF2B5EF4-FFF2-40B4-BE49-F238E27FC236}">
                <a16:creationId xmlns:a16="http://schemas.microsoft.com/office/drawing/2014/main" id="{B057C6B4-9E61-E6E3-F22C-994C785EAC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382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Picture">
            <a:extLst>
              <a:ext uri="{FF2B5EF4-FFF2-40B4-BE49-F238E27FC236}">
                <a16:creationId xmlns:a16="http://schemas.microsoft.com/office/drawing/2014/main" id="{B77C7C90-B419-0B74-8942-52FD0DF84E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6331" y="300576"/>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Picture">
            <a:extLst>
              <a:ext uri="{FF2B5EF4-FFF2-40B4-BE49-F238E27FC236}">
                <a16:creationId xmlns:a16="http://schemas.microsoft.com/office/drawing/2014/main" id="{C167C595-6BB6-9374-6D45-3D881FF0CA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4377" y="296380"/>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39">
            <a:extLst>
              <a:ext uri="{FF2B5EF4-FFF2-40B4-BE49-F238E27FC236}">
                <a16:creationId xmlns:a16="http://schemas.microsoft.com/office/drawing/2014/main" id="{AD2067F8-CCEC-C7D2-7FEE-3EF2BCC6148A}"/>
              </a:ext>
            </a:extLst>
          </p:cNvPr>
          <p:cNvSpPr txBox="1"/>
          <p:nvPr/>
        </p:nvSpPr>
        <p:spPr>
          <a:xfrm>
            <a:off x="8494375" y="3073205"/>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Tập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chép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246563" y="-294297"/>
            <a:ext cx="12838301" cy="2559423"/>
          </a:xfrm>
          <a:prstGeom prst="rect">
            <a:avLst/>
          </a:prstGeom>
        </p:spPr>
      </p:pic>
      <p:sp>
        <p:nvSpPr>
          <p:cNvPr id="10" name="TextBox 9"/>
          <p:cNvSpPr txBox="1"/>
          <p:nvPr/>
        </p:nvSpPr>
        <p:spPr>
          <a:xfrm>
            <a:off x="1582724" y="153285"/>
            <a:ext cx="9708042" cy="1738934"/>
          </a:xfrm>
          <a:prstGeom prst="rect">
            <a:avLst/>
          </a:prstGeom>
          <a:noFill/>
          <a:ln>
            <a:noFill/>
          </a:ln>
        </p:spPr>
        <p:txBody>
          <a:bodyPr wrap="square" lIns="121917" tIns="60958" rIns="121917" bIns="60958"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nl-NL" altLang="en-US" sz="35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rPr>
              <a:t>Học tập tự giác, tích cực là chủ động, cố gắng tự mình thực hiện tốt nhiệm vụ học tập mà không cần ai nhắc nhở, khuyên bảo.</a:t>
            </a:r>
            <a:endParaRPr kumimoji="0" lang="vi-VN" altLang="en-US" sz="35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endParaRPr>
          </a:p>
        </p:txBody>
      </p:sp>
      <p:sp>
        <p:nvSpPr>
          <p:cNvPr id="75" name="Freeform 7">
            <a:extLst>
              <a:ext uri="{FF2B5EF4-FFF2-40B4-BE49-F238E27FC236}">
                <a16:creationId xmlns:a16="http://schemas.microsoft.com/office/drawing/2014/main" id="{43F2253D-4186-C645-0E43-A82420E3605A}"/>
              </a:ext>
            </a:extLst>
          </p:cNvPr>
          <p:cNvSpPr/>
          <p:nvPr/>
        </p:nvSpPr>
        <p:spPr>
          <a:xfrm>
            <a:off x="141158" y="257656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6" name="Freeform 8">
            <a:extLst>
              <a:ext uri="{FF2B5EF4-FFF2-40B4-BE49-F238E27FC236}">
                <a16:creationId xmlns:a16="http://schemas.microsoft.com/office/drawing/2014/main" id="{FB7C3374-CC2C-B717-0F3E-C5C5D749AB7F}"/>
              </a:ext>
            </a:extLst>
          </p:cNvPr>
          <p:cNvSpPr/>
          <p:nvPr/>
        </p:nvSpPr>
        <p:spPr>
          <a:xfrm>
            <a:off x="2118518" y="2600644"/>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7" name="Freeform 10">
            <a:extLst>
              <a:ext uri="{FF2B5EF4-FFF2-40B4-BE49-F238E27FC236}">
                <a16:creationId xmlns:a16="http://schemas.microsoft.com/office/drawing/2014/main" id="{034E24EF-5739-2F4D-E7E2-C480C0029800}"/>
              </a:ext>
            </a:extLst>
          </p:cNvPr>
          <p:cNvSpPr/>
          <p:nvPr/>
        </p:nvSpPr>
        <p:spPr>
          <a:xfrm>
            <a:off x="76200" y="349158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8" name="Freeform 11">
            <a:extLst>
              <a:ext uri="{FF2B5EF4-FFF2-40B4-BE49-F238E27FC236}">
                <a16:creationId xmlns:a16="http://schemas.microsoft.com/office/drawing/2014/main" id="{4F84FA13-6F51-E0B5-BE58-9CD17653DED3}"/>
              </a:ext>
            </a:extLst>
          </p:cNvPr>
          <p:cNvSpPr/>
          <p:nvPr/>
        </p:nvSpPr>
        <p:spPr>
          <a:xfrm>
            <a:off x="2130425" y="3570963"/>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9" name="Freeform 12">
            <a:extLst>
              <a:ext uri="{FF2B5EF4-FFF2-40B4-BE49-F238E27FC236}">
                <a16:creationId xmlns:a16="http://schemas.microsoft.com/office/drawing/2014/main" id="{49488020-355E-A564-76DC-0D73CC10DA47}"/>
              </a:ext>
            </a:extLst>
          </p:cNvPr>
          <p:cNvSpPr/>
          <p:nvPr/>
        </p:nvSpPr>
        <p:spPr>
          <a:xfrm>
            <a:off x="76200" y="456791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80" name="Freeform 13">
            <a:extLst>
              <a:ext uri="{FF2B5EF4-FFF2-40B4-BE49-F238E27FC236}">
                <a16:creationId xmlns:a16="http://schemas.microsoft.com/office/drawing/2014/main" id="{5A21BD86-7637-B45A-8ECB-5CE87CCFC6C0}"/>
              </a:ext>
            </a:extLst>
          </p:cNvPr>
          <p:cNvSpPr/>
          <p:nvPr/>
        </p:nvSpPr>
        <p:spPr>
          <a:xfrm>
            <a:off x="2130425" y="464887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81" name="Freeform 18">
            <a:extLst>
              <a:ext uri="{FF2B5EF4-FFF2-40B4-BE49-F238E27FC236}">
                <a16:creationId xmlns:a16="http://schemas.microsoft.com/office/drawing/2014/main" id="{19278C06-2C15-E3D5-E1CB-6FE4AC654BC0}"/>
              </a:ext>
            </a:extLst>
          </p:cNvPr>
          <p:cNvSpPr/>
          <p:nvPr/>
        </p:nvSpPr>
        <p:spPr>
          <a:xfrm>
            <a:off x="76200" y="56442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5700" b="0" i="0" u="none" strike="noStrike" kern="0" cap="none" spc="0" normalizeH="0" baseline="0" noProof="0">
              <a:ln>
                <a:noFill/>
              </a:ln>
              <a:solidFill>
                <a:prstClr val="white"/>
              </a:solidFill>
              <a:effectLst/>
              <a:uLnTx/>
              <a:uFillTx/>
              <a:latin typeface="Calibri"/>
              <a:ea typeface="+mn-ea"/>
              <a:cs typeface="+mn-cs"/>
            </a:endParaRPr>
          </a:p>
        </p:txBody>
      </p:sp>
      <p:sp>
        <p:nvSpPr>
          <p:cNvPr id="82" name="Freeform 19">
            <a:extLst>
              <a:ext uri="{FF2B5EF4-FFF2-40B4-BE49-F238E27FC236}">
                <a16:creationId xmlns:a16="http://schemas.microsoft.com/office/drawing/2014/main" id="{12787B3A-D957-E244-8AA4-9330B1B893A7}"/>
              </a:ext>
            </a:extLst>
          </p:cNvPr>
          <p:cNvSpPr/>
          <p:nvPr/>
        </p:nvSpPr>
        <p:spPr>
          <a:xfrm>
            <a:off x="2130425" y="57252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nvGrpSpPr>
          <p:cNvPr id="83" name="Group 2">
            <a:extLst>
              <a:ext uri="{FF2B5EF4-FFF2-40B4-BE49-F238E27FC236}">
                <a16:creationId xmlns:a16="http://schemas.microsoft.com/office/drawing/2014/main" id="{6EAF4C37-5941-BEDD-F2C7-2157A0706EDE}"/>
              </a:ext>
            </a:extLst>
          </p:cNvPr>
          <p:cNvGrpSpPr>
            <a:grpSpLocks/>
          </p:cNvGrpSpPr>
          <p:nvPr/>
        </p:nvGrpSpPr>
        <p:grpSpPr bwMode="auto">
          <a:xfrm>
            <a:off x="4226719" y="2663856"/>
            <a:ext cx="692150" cy="701675"/>
            <a:chOff x="5555262" y="1747937"/>
            <a:chExt cx="691285" cy="701538"/>
          </a:xfrm>
        </p:grpSpPr>
        <p:sp>
          <p:nvSpPr>
            <p:cNvPr id="84" name="Oval 83">
              <a:extLst>
                <a:ext uri="{FF2B5EF4-FFF2-40B4-BE49-F238E27FC236}">
                  <a16:creationId xmlns:a16="http://schemas.microsoft.com/office/drawing/2014/main" id="{7E8EA596-F18E-B3B5-E66C-46FE912E5D2E}"/>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TextBox 95">
              <a:extLst>
                <a:ext uri="{FF2B5EF4-FFF2-40B4-BE49-F238E27FC236}">
                  <a16:creationId xmlns:a16="http://schemas.microsoft.com/office/drawing/2014/main" id="{6D0B3DAB-6AB7-E98D-68AF-98B796A98952}"/>
                </a:ext>
              </a:extLst>
            </p:cNvPr>
            <p:cNvSpPr txBox="1">
              <a:spLocks noChangeArrowheads="1"/>
            </p:cNvSpPr>
            <p:nvPr/>
          </p:nvSpPr>
          <p:spPr bwMode="auto">
            <a:xfrm>
              <a:off x="5555262" y="1747937"/>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86" name="TextBox 8">
            <a:extLst>
              <a:ext uri="{FF2B5EF4-FFF2-40B4-BE49-F238E27FC236}">
                <a16:creationId xmlns:a16="http://schemas.microsoft.com/office/drawing/2014/main" id="{2FCABA94-B46B-3025-3956-56A57E83F71A}"/>
              </a:ext>
            </a:extLst>
          </p:cNvPr>
          <p:cNvSpPr txBox="1">
            <a:spLocks noChangeArrowheads="1"/>
          </p:cNvSpPr>
          <p:nvPr/>
        </p:nvSpPr>
        <p:spPr bwMode="auto">
          <a:xfrm>
            <a:off x="5287494" y="2842311"/>
            <a:ext cx="6425045" cy="523220"/>
          </a:xfrm>
          <a:prstGeom prst="rect">
            <a:avLst/>
          </a:prstGeom>
          <a:solidFill>
            <a:schemeClr val="accent6">
              <a:lumMod val="20000"/>
              <a:lumOff val="80000"/>
            </a:schemeClr>
          </a:solidFill>
          <a:ln w="25400">
            <a:solidFill>
              <a:srgbClr val="6600FF"/>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Cambria" panose="02040503050406030204" pitchFamily="18" charset="0"/>
              </a:rPr>
              <a:t>Có mục đích và động cơ học tập đúng đắn</a:t>
            </a:r>
            <a:r>
              <a:rPr lang="vi-VN" altLang="en-US" sz="2800" dirty="0">
                <a:solidFill>
                  <a:prstClr val="black"/>
                </a:solidFill>
                <a:latin typeface="Cambria" panose="02040503050406030204" pitchFamily="18" charset="0"/>
              </a:rPr>
              <a:t> </a:t>
            </a:r>
          </a:p>
        </p:txBody>
      </p:sp>
      <p:grpSp>
        <p:nvGrpSpPr>
          <p:cNvPr id="87" name="Group 27">
            <a:extLst>
              <a:ext uri="{FF2B5EF4-FFF2-40B4-BE49-F238E27FC236}">
                <a16:creationId xmlns:a16="http://schemas.microsoft.com/office/drawing/2014/main" id="{EF19ABFD-D471-36FD-B5C2-316D9C6C6327}"/>
              </a:ext>
            </a:extLst>
          </p:cNvPr>
          <p:cNvGrpSpPr>
            <a:grpSpLocks/>
          </p:cNvGrpSpPr>
          <p:nvPr/>
        </p:nvGrpSpPr>
        <p:grpSpPr bwMode="auto">
          <a:xfrm>
            <a:off x="4238625" y="5750600"/>
            <a:ext cx="692150" cy="701675"/>
            <a:chOff x="5966559" y="4771798"/>
            <a:chExt cx="691285" cy="701538"/>
          </a:xfrm>
        </p:grpSpPr>
        <p:sp>
          <p:nvSpPr>
            <p:cNvPr id="88" name="Oval 32">
              <a:extLst>
                <a:ext uri="{FF2B5EF4-FFF2-40B4-BE49-F238E27FC236}">
                  <a16:creationId xmlns:a16="http://schemas.microsoft.com/office/drawing/2014/main" id="{FF6FD54F-BF91-58E5-277E-D0A73D81D8C3}"/>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TextBox 38">
              <a:extLst>
                <a:ext uri="{FF2B5EF4-FFF2-40B4-BE49-F238E27FC236}">
                  <a16:creationId xmlns:a16="http://schemas.microsoft.com/office/drawing/2014/main" id="{97E3621D-7A86-93D5-A8F1-AECB8C30E6D3}"/>
                </a:ext>
              </a:extLst>
            </p:cNvPr>
            <p:cNvSpPr txBox="1">
              <a:spLocks noChangeArrowheads="1"/>
            </p:cNvSpPr>
            <p:nvPr/>
          </p:nvSpPr>
          <p:spPr bwMode="auto">
            <a:xfrm>
              <a:off x="5966559" y="4771798"/>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0" name="Group 25">
            <a:extLst>
              <a:ext uri="{FF2B5EF4-FFF2-40B4-BE49-F238E27FC236}">
                <a16:creationId xmlns:a16="http://schemas.microsoft.com/office/drawing/2014/main" id="{9F245E5F-6F64-6581-D36D-7134C4544BAE}"/>
              </a:ext>
            </a:extLst>
          </p:cNvPr>
          <p:cNvGrpSpPr>
            <a:grpSpLocks/>
          </p:cNvGrpSpPr>
          <p:nvPr/>
        </p:nvGrpSpPr>
        <p:grpSpPr bwMode="auto">
          <a:xfrm>
            <a:off x="4238625" y="3570963"/>
            <a:ext cx="692150" cy="701675"/>
            <a:chOff x="5966559" y="2706577"/>
            <a:chExt cx="691285" cy="703113"/>
          </a:xfrm>
        </p:grpSpPr>
        <p:sp>
          <p:nvSpPr>
            <p:cNvPr id="91" name="Oval 43">
              <a:extLst>
                <a:ext uri="{FF2B5EF4-FFF2-40B4-BE49-F238E27FC236}">
                  <a16:creationId xmlns:a16="http://schemas.microsoft.com/office/drawing/2014/main" id="{F9975E54-595C-F8DC-A20B-FFEBC397FE16}"/>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TextBox 44">
              <a:extLst>
                <a:ext uri="{FF2B5EF4-FFF2-40B4-BE49-F238E27FC236}">
                  <a16:creationId xmlns:a16="http://schemas.microsoft.com/office/drawing/2014/main" id="{AC1A696C-2272-3F67-1265-4F1568A09C7A}"/>
                </a:ext>
              </a:extLst>
            </p:cNvPr>
            <p:cNvSpPr txBox="1">
              <a:spLocks noChangeArrowheads="1"/>
            </p:cNvSpPr>
            <p:nvPr/>
          </p:nvSpPr>
          <p:spPr bwMode="auto">
            <a:xfrm>
              <a:off x="5966559" y="2706577"/>
              <a:ext cx="691285" cy="70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3" name="Group 26">
            <a:extLst>
              <a:ext uri="{FF2B5EF4-FFF2-40B4-BE49-F238E27FC236}">
                <a16:creationId xmlns:a16="http://schemas.microsoft.com/office/drawing/2014/main" id="{840E209F-31B4-F6A2-8021-B93E3FDE16F5}"/>
              </a:ext>
            </a:extLst>
          </p:cNvPr>
          <p:cNvGrpSpPr>
            <a:grpSpLocks/>
          </p:cNvGrpSpPr>
          <p:nvPr/>
        </p:nvGrpSpPr>
        <p:grpSpPr bwMode="auto">
          <a:xfrm>
            <a:off x="4238625" y="4661575"/>
            <a:ext cx="692150" cy="701675"/>
            <a:chOff x="5966559" y="3733964"/>
            <a:chExt cx="691285" cy="701538"/>
          </a:xfrm>
        </p:grpSpPr>
        <p:sp>
          <p:nvSpPr>
            <p:cNvPr id="94" name="Oval 40">
              <a:extLst>
                <a:ext uri="{FF2B5EF4-FFF2-40B4-BE49-F238E27FC236}">
                  <a16:creationId xmlns:a16="http://schemas.microsoft.com/office/drawing/2014/main" id="{617B237A-0A4B-AD0B-91C6-1C846D8938F1}"/>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TextBox 41">
              <a:extLst>
                <a:ext uri="{FF2B5EF4-FFF2-40B4-BE49-F238E27FC236}">
                  <a16:creationId xmlns:a16="http://schemas.microsoft.com/office/drawing/2014/main" id="{1720E075-EBD8-1D31-113B-B1CE527115E4}"/>
                </a:ext>
              </a:extLst>
            </p:cNvPr>
            <p:cNvSpPr txBox="1">
              <a:spLocks noChangeArrowheads="1"/>
            </p:cNvSpPr>
            <p:nvPr/>
          </p:nvSpPr>
          <p:spPr bwMode="auto">
            <a:xfrm>
              <a:off x="5966559" y="3733964"/>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96" name="TextBox 28">
            <a:extLst>
              <a:ext uri="{FF2B5EF4-FFF2-40B4-BE49-F238E27FC236}">
                <a16:creationId xmlns:a16="http://schemas.microsoft.com/office/drawing/2014/main" id="{789ADC45-A842-D402-625B-F2831EA286A1}"/>
              </a:ext>
            </a:extLst>
          </p:cNvPr>
          <p:cNvSpPr txBox="1">
            <a:spLocks noChangeArrowheads="1"/>
          </p:cNvSpPr>
          <p:nvPr/>
        </p:nvSpPr>
        <p:spPr bwMode="auto">
          <a:xfrm>
            <a:off x="2813050" y="27026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1</a:t>
            </a:r>
          </a:p>
        </p:txBody>
      </p:sp>
      <p:sp>
        <p:nvSpPr>
          <p:cNvPr id="97" name="TextBox 28">
            <a:extLst>
              <a:ext uri="{FF2B5EF4-FFF2-40B4-BE49-F238E27FC236}">
                <a16:creationId xmlns:a16="http://schemas.microsoft.com/office/drawing/2014/main" id="{3D7354A7-7343-C6FB-FDE0-C027ED8DBE2E}"/>
              </a:ext>
            </a:extLst>
          </p:cNvPr>
          <p:cNvSpPr txBox="1">
            <a:spLocks noChangeArrowheads="1"/>
          </p:cNvSpPr>
          <p:nvPr/>
        </p:nvSpPr>
        <p:spPr bwMode="auto">
          <a:xfrm>
            <a:off x="2825750" y="37694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2</a:t>
            </a:r>
          </a:p>
        </p:txBody>
      </p:sp>
      <p:sp>
        <p:nvSpPr>
          <p:cNvPr id="98" name="TextBox 28">
            <a:extLst>
              <a:ext uri="{FF2B5EF4-FFF2-40B4-BE49-F238E27FC236}">
                <a16:creationId xmlns:a16="http://schemas.microsoft.com/office/drawing/2014/main" id="{5C5C6FE3-1931-7A50-6DB4-7B082468A443}"/>
              </a:ext>
            </a:extLst>
          </p:cNvPr>
          <p:cNvSpPr txBox="1">
            <a:spLocks noChangeArrowheads="1"/>
          </p:cNvSpPr>
          <p:nvPr/>
        </p:nvSpPr>
        <p:spPr bwMode="auto">
          <a:xfrm>
            <a:off x="2838450" y="48362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3</a:t>
            </a:r>
          </a:p>
        </p:txBody>
      </p:sp>
      <p:sp>
        <p:nvSpPr>
          <p:cNvPr id="99" name="TextBox 28">
            <a:extLst>
              <a:ext uri="{FF2B5EF4-FFF2-40B4-BE49-F238E27FC236}">
                <a16:creationId xmlns:a16="http://schemas.microsoft.com/office/drawing/2014/main" id="{621FC354-6F02-AE16-7A22-CA70DAFD0E23}"/>
              </a:ext>
            </a:extLst>
          </p:cNvPr>
          <p:cNvSpPr txBox="1">
            <a:spLocks noChangeArrowheads="1"/>
          </p:cNvSpPr>
          <p:nvPr/>
        </p:nvSpPr>
        <p:spPr bwMode="auto">
          <a:xfrm>
            <a:off x="2851150" y="59030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4</a:t>
            </a:r>
          </a:p>
        </p:txBody>
      </p:sp>
      <p:sp>
        <p:nvSpPr>
          <p:cNvPr id="100" name="TextBox 8">
            <a:extLst>
              <a:ext uri="{FF2B5EF4-FFF2-40B4-BE49-F238E27FC236}">
                <a16:creationId xmlns:a16="http://schemas.microsoft.com/office/drawing/2014/main" id="{AC1D9328-51FE-8038-AF78-7DEAA7A33AF7}"/>
              </a:ext>
            </a:extLst>
          </p:cNvPr>
          <p:cNvSpPr txBox="1">
            <a:spLocks noChangeArrowheads="1"/>
          </p:cNvSpPr>
          <p:nvPr/>
        </p:nvSpPr>
        <p:spPr bwMode="auto">
          <a:xfrm>
            <a:off x="5255223" y="3689624"/>
            <a:ext cx="6245225" cy="954107"/>
          </a:xfrm>
          <a:prstGeom prst="rect">
            <a:avLst/>
          </a:prstGeom>
          <a:solidFill>
            <a:schemeClr val="accent5">
              <a:lumMod val="20000"/>
              <a:lumOff val="80000"/>
            </a:schemeClr>
          </a:solidFill>
          <a:ln w="25400">
            <a:solidFill>
              <a:srgbClr val="FF0000"/>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Cambria" panose="02040503050406030204" pitchFamily="18" charset="0"/>
              </a:rPr>
              <a:t>Chủ động, tích cực trong thực hiện nhiệm vụ học tập </a:t>
            </a:r>
            <a:endParaRPr lang="vi-VN" altLang="en-US" sz="2800" dirty="0">
              <a:solidFill>
                <a:prstClr val="black"/>
              </a:solidFill>
              <a:latin typeface="Cambria" panose="02040503050406030204" pitchFamily="18" charset="0"/>
            </a:endParaRPr>
          </a:p>
        </p:txBody>
      </p:sp>
      <p:sp>
        <p:nvSpPr>
          <p:cNvPr id="101" name="TextBox 8">
            <a:extLst>
              <a:ext uri="{FF2B5EF4-FFF2-40B4-BE49-F238E27FC236}">
                <a16:creationId xmlns:a16="http://schemas.microsoft.com/office/drawing/2014/main" id="{ACDFA534-DB10-A285-3317-9D60A5E8620E}"/>
              </a:ext>
            </a:extLst>
          </p:cNvPr>
          <p:cNvSpPr txBox="1">
            <a:spLocks noChangeArrowheads="1"/>
          </p:cNvSpPr>
          <p:nvPr/>
        </p:nvSpPr>
        <p:spPr bwMode="auto">
          <a:xfrm>
            <a:off x="5287495" y="4946606"/>
            <a:ext cx="6920914" cy="954107"/>
          </a:xfrm>
          <a:prstGeom prst="rect">
            <a:avLst/>
          </a:prstGeom>
          <a:solidFill>
            <a:schemeClr val="accent4">
              <a:lumMod val="20000"/>
              <a:lumOff val="80000"/>
            </a:schemeClr>
          </a:solidFill>
          <a:ln w="25400">
            <a:solidFill>
              <a:srgbClr val="214F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Cambria" panose="02040503050406030204" pitchFamily="18" charset="0"/>
              </a:rPr>
              <a:t>Luôn cố gắng, vượt khó, kiên trì trong học tập;</a:t>
            </a:r>
            <a:endParaRPr lang="vi-VN" altLang="en-US" sz="2800" dirty="0">
              <a:solidFill>
                <a:prstClr val="black"/>
              </a:solidFill>
              <a:latin typeface="Cambria" panose="02040503050406030204" pitchFamily="18" charset="0"/>
            </a:endParaRPr>
          </a:p>
        </p:txBody>
      </p:sp>
      <p:sp>
        <p:nvSpPr>
          <p:cNvPr id="102" name="TextBox 8">
            <a:extLst>
              <a:ext uri="{FF2B5EF4-FFF2-40B4-BE49-F238E27FC236}">
                <a16:creationId xmlns:a16="http://schemas.microsoft.com/office/drawing/2014/main" id="{E3D88E7A-A21D-EAC2-0108-F1E78A4676CC}"/>
              </a:ext>
            </a:extLst>
          </p:cNvPr>
          <p:cNvSpPr txBox="1">
            <a:spLocks noChangeArrowheads="1"/>
          </p:cNvSpPr>
          <p:nvPr/>
        </p:nvSpPr>
        <p:spPr bwMode="auto">
          <a:xfrm>
            <a:off x="5255223" y="5886659"/>
            <a:ext cx="7094313" cy="954107"/>
          </a:xfrm>
          <a:prstGeom prst="rect">
            <a:avLst/>
          </a:prstGeom>
          <a:solidFill>
            <a:schemeClr val="accent2">
              <a:lumMod val="20000"/>
              <a:lumOff val="80000"/>
            </a:schemeClr>
          </a:solidFill>
          <a:ln w="25400">
            <a:solidFill>
              <a:srgbClr val="9933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Cambria" panose="02040503050406030204" pitchFamily="18" charset="0"/>
              </a:rPr>
              <a:t>Xây dựng và thực hiện kế hoạch học tập cụ thể</a:t>
            </a:r>
            <a:r>
              <a:rPr lang="vi-VN" altLang="en-US" sz="2800" dirty="0">
                <a:solidFill>
                  <a:prstClr val="black"/>
                </a:solidFill>
                <a:latin typeface="Cambria" panose="02040503050406030204" pitchFamily="18" charset="0"/>
              </a:rPr>
              <a:t> </a:t>
            </a:r>
          </a:p>
        </p:txBody>
      </p:sp>
      <p:sp>
        <p:nvSpPr>
          <p:cNvPr id="103" name="Rectangle 35">
            <a:extLst>
              <a:ext uri="{FF2B5EF4-FFF2-40B4-BE49-F238E27FC236}">
                <a16:creationId xmlns:a16="http://schemas.microsoft.com/office/drawing/2014/main" id="{4067ADA6-8C35-2D0C-7A18-E89E6EE07E19}"/>
              </a:ext>
            </a:extLst>
          </p:cNvPr>
          <p:cNvSpPr>
            <a:spLocks noChangeArrowheads="1"/>
          </p:cNvSpPr>
          <p:nvPr/>
        </p:nvSpPr>
        <p:spPr bwMode="auto">
          <a:xfrm>
            <a:off x="1092666" y="1805996"/>
            <a:ext cx="10198100" cy="64135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500" b="1">
                <a:solidFill>
                  <a:srgbClr val="6600FF"/>
                </a:solidFill>
                <a:latin typeface="Arial Unicode MS" pitchFamily="34" charset="-128"/>
                <a:ea typeface="Arial Unicode MS" pitchFamily="34" charset="-128"/>
              </a:rPr>
              <a:t>Biểu hiện của học tập tự giác, tích cực</a:t>
            </a:r>
            <a:endParaRPr lang="vi-VN" altLang="en-US" sz="3500" b="1">
              <a:solidFill>
                <a:srgbClr val="6600FF"/>
              </a:solidFill>
              <a:latin typeface="Arial Unicode MS" pitchFamily="34" charset="-128"/>
              <a:ea typeface="Arial Unicode MS" pitchFamily="34" charset="-128"/>
            </a:endParaRPr>
          </a:p>
        </p:txBody>
      </p:sp>
    </p:spTree>
    <p:extLst>
      <p:ext uri="{BB962C8B-B14F-4D97-AF65-F5344CB8AC3E}">
        <p14:creationId xmlns:p14="http://schemas.microsoft.com/office/powerpoint/2010/main" val="4226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blinds(horizontal)">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linds(horizontal)">
                                      <p:cBhvr>
                                        <p:cTn id="27" dur="500"/>
                                        <p:tgtEl>
                                          <p:spTgt spid="75"/>
                                        </p:tgtEl>
                                      </p:cBhvr>
                                    </p:animEffect>
                                  </p:childTnLst>
                                </p:cTn>
                              </p:par>
                              <p:par>
                                <p:cTn id="28" presetID="3" presetClass="entr" presetSubtype="10"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blinds(horizontal)">
                                      <p:cBhvr>
                                        <p:cTn id="30" dur="500"/>
                                        <p:tgtEl>
                                          <p:spTgt spid="76"/>
                                        </p:tgtEl>
                                      </p:cBhvr>
                                    </p:animEffect>
                                  </p:childTnLst>
                                </p:cTn>
                              </p:par>
                              <p:par>
                                <p:cTn id="31" presetID="3" presetClass="entr" presetSubtype="1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blinds(horizontal)">
                                      <p:cBhvr>
                                        <p:cTn id="33" dur="500"/>
                                        <p:tgtEl>
                                          <p:spTgt spid="8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blinds(horizontal)">
                                      <p:cBhvr>
                                        <p:cTn id="36" dur="500"/>
                                        <p:tgtEl>
                                          <p:spTgt spid="8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blinds(horizontal)">
                                      <p:cBhvr>
                                        <p:cTn id="39" dur="500"/>
                                        <p:tgtEl>
                                          <p:spTgt spid="9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blinds(horizontal)">
                                      <p:cBhvr>
                                        <p:cTn id="44" dur="500"/>
                                        <p:tgtEl>
                                          <p:spTgt spid="77"/>
                                        </p:tgtEl>
                                      </p:cBhvr>
                                    </p:animEffect>
                                  </p:childTnLst>
                                </p:cTn>
                              </p:par>
                              <p:par>
                                <p:cTn id="45" presetID="3" presetClass="entr" presetSubtype="1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blinds(horizontal)">
                                      <p:cBhvr>
                                        <p:cTn id="47" dur="500"/>
                                        <p:tgtEl>
                                          <p:spTgt spid="78"/>
                                        </p:tgtEl>
                                      </p:cBhvr>
                                    </p:animEffect>
                                  </p:childTnLst>
                                </p:cTn>
                              </p:par>
                              <p:par>
                                <p:cTn id="48" presetID="3" presetClass="entr" presetSubtype="10" fill="hold" nodeType="with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blinds(horizontal)">
                                      <p:cBhvr>
                                        <p:cTn id="50" dur="500"/>
                                        <p:tgtEl>
                                          <p:spTgt spid="9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blinds(horizontal)">
                                      <p:cBhvr>
                                        <p:cTn id="53" dur="500"/>
                                        <p:tgtEl>
                                          <p:spTgt spid="9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blinds(horizontal)">
                                      <p:cBhvr>
                                        <p:cTn id="56" dur="500"/>
                                        <p:tgtEl>
                                          <p:spTgt spid="100"/>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linds(horizontal)">
                                      <p:cBhvr>
                                        <p:cTn id="61" dur="500"/>
                                        <p:tgtEl>
                                          <p:spTgt spid="79"/>
                                        </p:tgtEl>
                                      </p:cBhvr>
                                    </p:animEffect>
                                  </p:childTnLst>
                                </p:cTn>
                              </p:par>
                              <p:par>
                                <p:cTn id="62" presetID="3" presetClass="entr" presetSubtype="10" fill="hold" nodeType="with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blinds(horizontal)">
                                      <p:cBhvr>
                                        <p:cTn id="64" dur="500"/>
                                        <p:tgtEl>
                                          <p:spTgt spid="80"/>
                                        </p:tgtEl>
                                      </p:cBhvr>
                                    </p:animEffect>
                                  </p:childTnLst>
                                </p:cTn>
                              </p:par>
                              <p:par>
                                <p:cTn id="65" presetID="3" presetClass="entr" presetSubtype="1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blinds(horizontal)">
                                      <p:cBhvr>
                                        <p:cTn id="67" dur="500"/>
                                        <p:tgtEl>
                                          <p:spTgt spid="93"/>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blinds(horizontal)">
                                      <p:cBhvr>
                                        <p:cTn id="70" dur="500"/>
                                        <p:tgtEl>
                                          <p:spTgt spid="9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blinds(horizontal)">
                                      <p:cBhvr>
                                        <p:cTn id="73" dur="500"/>
                                        <p:tgtEl>
                                          <p:spTgt spid="10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blinds(horizontal)">
                                      <p:cBhvr>
                                        <p:cTn id="78" dur="500"/>
                                        <p:tgtEl>
                                          <p:spTgt spid="81"/>
                                        </p:tgtEl>
                                      </p:cBhvr>
                                    </p:animEffect>
                                  </p:childTnLst>
                                </p:cTn>
                              </p:par>
                              <p:par>
                                <p:cTn id="79" presetID="3" presetClass="entr" presetSubtype="1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blinds(horizontal)">
                                      <p:cBhvr>
                                        <p:cTn id="81" dur="500"/>
                                        <p:tgtEl>
                                          <p:spTgt spid="82"/>
                                        </p:tgtEl>
                                      </p:cBhvr>
                                    </p:animEffect>
                                  </p:childTnLst>
                                </p:cTn>
                              </p:par>
                              <p:par>
                                <p:cTn id="82" presetID="3" presetClass="entr" presetSubtype="10" fill="hold" nodeType="with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blinds(horizontal)">
                                      <p:cBhvr>
                                        <p:cTn id="84" dur="500"/>
                                        <p:tgtEl>
                                          <p:spTgt spid="8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blinds(horizontal)">
                                      <p:cBhvr>
                                        <p:cTn id="87" dur="500"/>
                                        <p:tgtEl>
                                          <p:spTgt spid="99"/>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102"/>
                                        </p:tgtEl>
                                        <p:attrNameLst>
                                          <p:attrName>style.visibility</p:attrName>
                                        </p:attrNameLst>
                                      </p:cBhvr>
                                      <p:to>
                                        <p:strVal val="visible"/>
                                      </p:to>
                                    </p:set>
                                    <p:animEffect transition="in" filter="blinds(horizontal)">
                                      <p:cBhvr>
                                        <p:cTn id="9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6" grpId="0" animBg="1"/>
      <p:bldP spid="96" grpId="0"/>
      <p:bldP spid="97" grpId="0"/>
      <p:bldP spid="98" grpId="0"/>
      <p:bldP spid="99" grpId="0"/>
      <p:bldP spid="100" grpId="0" animBg="1"/>
      <p:bldP spid="101" grpId="0" animBg="1"/>
      <p:bldP spid="102" grpId="0" animBg="1"/>
      <p:bldP spid="10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94675" y="-314792"/>
            <a:ext cx="11468419" cy="6671142"/>
          </a:xfrm>
          <a:prstGeom prst="rect">
            <a:avLst/>
          </a:prstGeom>
        </p:spPr>
      </p:pic>
      <p:sp>
        <p:nvSpPr>
          <p:cNvPr id="10" name="TextBox 9"/>
          <p:cNvSpPr txBox="1"/>
          <p:nvPr/>
        </p:nvSpPr>
        <p:spPr>
          <a:xfrm>
            <a:off x="1343700" y="1128359"/>
            <a:ext cx="8370811" cy="4862866"/>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Times New Roman" panose="02020603050405020304" pitchFamily="18" charset="0"/>
              </a:rPr>
              <a:t>Khái niệm:</a:t>
            </a:r>
            <a:r>
              <a:rPr kumimoji="0" lang="nl-NL" sz="28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nl-NL" sz="2800" b="0"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rPr>
              <a:t>Học tập tự giác, tích cực là chủ động, cố gắng tự mình thực hiện tốt nhiệm vụ học tập mà không cần ai nhắc nhở, khuyên bảo.</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Times New Roman" panose="02020603050405020304" pitchFamily="18" charset="0"/>
              </a:rPr>
              <a:t>Biểu hiện: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rPr>
              <a:t>- Có mục đích và động cơ học tập đúng đắn;</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rPr>
              <a:t>- Chủ động, tích cực trong thực hiện nhiệm vụ học tập (học và làm bài đầy đủ, hăng hái phát biểu xây dựng bài, tích cực hợp tác khi học nhóm,...);</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rPr>
              <a:t>-Luôn cố gắng, vượt khó, kiên trì trong học tập;</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rPr>
              <a:t>- Xây dựng và thực hiện kế hoạch học tập cụ thể, phù hợp với năng lực của  bản thân.</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p:txBody>
      </p:sp>
      <p:grpSp>
        <p:nvGrpSpPr>
          <p:cNvPr id="12" name="Group 11"/>
          <p:cNvGrpSpPr/>
          <p:nvPr/>
        </p:nvGrpSpPr>
        <p:grpSpPr>
          <a:xfrm>
            <a:off x="9308892" y="1573967"/>
            <a:ext cx="3078469"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CEE919-5243-3845-C876-F37E2B35490F}"/>
              </a:ext>
            </a:extLst>
          </p:cNvPr>
          <p:cNvPicPr>
            <a:picLocks noChangeAspect="1"/>
          </p:cNvPicPr>
          <p:nvPr/>
        </p:nvPicPr>
        <p:blipFill>
          <a:blip r:embed="rId6"/>
          <a:stretch>
            <a:fillRect/>
          </a:stretch>
        </p:blipFill>
        <p:spPr>
          <a:xfrm>
            <a:off x="10706640" y="-3850"/>
            <a:ext cx="1542422" cy="1542422"/>
          </a:xfrm>
          <a:prstGeom prst="rect">
            <a:avLst/>
          </a:prstGeom>
        </p:spPr>
      </p:pic>
    </p:spTree>
    <p:extLst>
      <p:ext uri="{BB962C8B-B14F-4D97-AF65-F5344CB8AC3E}">
        <p14:creationId xmlns:p14="http://schemas.microsoft.com/office/powerpoint/2010/main" val="36728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DB2623BA-80BA-2754-AABC-D2EE1F55544B}"/>
              </a:ext>
            </a:extLst>
          </p:cNvPr>
          <p:cNvSpPr txBox="1"/>
          <p:nvPr/>
        </p:nvSpPr>
        <p:spPr>
          <a:xfrm>
            <a:off x="3912409" y="294253"/>
            <a:ext cx="7953121" cy="523220"/>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đọc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trường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hợp</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sau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câu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cxnSp>
        <p:nvCxnSpPr>
          <p:cNvPr id="4" name="Đường nối Thẳng 15">
            <a:extLst>
              <a:ext uri="{FF2B5EF4-FFF2-40B4-BE49-F238E27FC236}">
                <a16:creationId xmlns:a16="http://schemas.microsoft.com/office/drawing/2014/main" id="{9A68AAEF-2F28-113F-BABD-072CAE97DA45}"/>
              </a:ext>
            </a:extLst>
          </p:cNvPr>
          <p:cNvCxnSpPr>
            <a:cxnSpLocks/>
          </p:cNvCxnSpPr>
          <p:nvPr/>
        </p:nvCxnSpPr>
        <p:spPr>
          <a:xfrm>
            <a:off x="7888970" y="683099"/>
            <a:ext cx="0" cy="6174901"/>
          </a:xfrm>
          <a:prstGeom prst="line">
            <a:avLst/>
          </a:prstGeom>
          <a:noFill/>
          <a:ln w="25400" cap="rnd" cmpd="sng" algn="ctr">
            <a:solidFill>
              <a:sysClr val="windowText" lastClr="000000"/>
            </a:solidFill>
            <a:prstDash val="solid"/>
          </a:ln>
          <a:effectLst>
            <a:outerShdw blurRad="50800" dist="38100" dir="5400000" rotWithShape="0">
              <a:srgbClr val="000000">
                <a:alpha val="35000"/>
              </a:srgbClr>
            </a:outerShdw>
          </a:effectLst>
        </p:spPr>
      </p:cxnSp>
      <p:pic>
        <p:nvPicPr>
          <p:cNvPr id="3" name="Picture 2">
            <a:extLst>
              <a:ext uri="{FF2B5EF4-FFF2-40B4-BE49-F238E27FC236}">
                <a16:creationId xmlns:a16="http://schemas.microsoft.com/office/drawing/2014/main" id="{2F4BDF89-789A-0952-B5A1-6887543A6F49}"/>
              </a:ext>
            </a:extLst>
          </p:cNvPr>
          <p:cNvPicPr>
            <a:picLocks noChangeAspect="1"/>
          </p:cNvPicPr>
          <p:nvPr/>
        </p:nvPicPr>
        <p:blipFill>
          <a:blip r:embed="rId2"/>
          <a:stretch>
            <a:fillRect/>
          </a:stretch>
        </p:blipFill>
        <p:spPr>
          <a:xfrm>
            <a:off x="10649578" y="5964894"/>
            <a:ext cx="1542422" cy="893106"/>
          </a:xfrm>
          <a:prstGeom prst="rect">
            <a:avLst/>
          </a:prstGeom>
        </p:spPr>
      </p:pic>
      <p:pic>
        <p:nvPicPr>
          <p:cNvPr id="5" name="Picture 12">
            <a:extLst>
              <a:ext uri="{FF2B5EF4-FFF2-40B4-BE49-F238E27FC236}">
                <a16:creationId xmlns:a16="http://schemas.microsoft.com/office/drawing/2014/main" id="{31332217-855E-B869-587B-29EA73994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094282"/>
            <a:ext cx="6986588" cy="557634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3">
            <a:extLst>
              <a:ext uri="{FF2B5EF4-FFF2-40B4-BE49-F238E27FC236}">
                <a16:creationId xmlns:a16="http://schemas.microsoft.com/office/drawing/2014/main" id="{8FAC0236-6A7E-A26D-8941-7B796F614BA5}"/>
              </a:ext>
            </a:extLst>
          </p:cNvPr>
          <p:cNvSpPr>
            <a:spLocks noChangeArrowheads="1"/>
          </p:cNvSpPr>
          <p:nvPr/>
        </p:nvSpPr>
        <p:spPr bwMode="auto">
          <a:xfrm>
            <a:off x="215900" y="934781"/>
            <a:ext cx="7251700" cy="5735841"/>
          </a:xfrm>
          <a:prstGeom prst="roundRect">
            <a:avLst>
              <a:gd name="adj" fmla="val 16667"/>
            </a:avLst>
          </a:prstGeom>
          <a:noFill/>
          <a:ln w="76200">
            <a:solidFill>
              <a:srgbClr val="92D05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 name="Rectangle 14">
            <a:extLst>
              <a:ext uri="{FF2B5EF4-FFF2-40B4-BE49-F238E27FC236}">
                <a16:creationId xmlns:a16="http://schemas.microsoft.com/office/drawing/2014/main" id="{C25F233E-3413-A627-A3FD-15C9FB91595A}"/>
              </a:ext>
            </a:extLst>
          </p:cNvPr>
          <p:cNvSpPr>
            <a:spLocks noChangeArrowheads="1"/>
          </p:cNvSpPr>
          <p:nvPr/>
        </p:nvSpPr>
        <p:spPr bwMode="auto">
          <a:xfrm>
            <a:off x="8310341" y="1659284"/>
            <a:ext cx="374015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vi-VN" altLang="ko-KR" sz="3200" dirty="0">
                <a:solidFill>
                  <a:srgbClr val="FF0000"/>
                </a:solidFill>
                <a:latin typeface="Cambria" panose="02040503050406030204" pitchFamily="18" charset="0"/>
                <a:cs typeface="Arial" panose="020B0604020202020204" pitchFamily="34" charset="0"/>
              </a:rPr>
              <a:t>a) Việc tự giác, tích cực học tập đã đem lại điều gì cho Tuấn và Yến?</a:t>
            </a:r>
          </a:p>
          <a:p>
            <a:pPr defTabSz="457200" fontAlgn="base">
              <a:spcBef>
                <a:spcPct val="0"/>
              </a:spcBef>
              <a:spcAft>
                <a:spcPct val="0"/>
              </a:spcAft>
            </a:pPr>
            <a:r>
              <a:rPr lang="vi-VN" altLang="ko-KR" sz="3200" dirty="0">
                <a:solidFill>
                  <a:srgbClr val="FF0000"/>
                </a:solidFill>
                <a:latin typeface="Cambria" panose="02040503050406030204" pitchFamily="18" charset="0"/>
                <a:cs typeface="Arial" panose="020B0604020202020204" pitchFamily="34" charset="0"/>
              </a:rPr>
              <a:t>b) Em hãy cho biết ý nghĩa của học tập tự giác, tích cực. </a:t>
            </a:r>
          </a:p>
        </p:txBody>
      </p:sp>
      <p:sp>
        <p:nvSpPr>
          <p:cNvPr id="9" name="Text Box 11">
            <a:extLst>
              <a:ext uri="{FF2B5EF4-FFF2-40B4-BE49-F238E27FC236}">
                <a16:creationId xmlns:a16="http://schemas.microsoft.com/office/drawing/2014/main" id="{432DEE56-5CA7-1D61-0882-7DBC49EC8FD4}"/>
              </a:ext>
            </a:extLst>
          </p:cNvPr>
          <p:cNvSpPr txBox="1">
            <a:spLocks noChangeArrowheads="1"/>
          </p:cNvSpPr>
          <p:nvPr/>
        </p:nvSpPr>
        <p:spPr bwMode="auto">
          <a:xfrm>
            <a:off x="149904" y="1451"/>
            <a:ext cx="3651938" cy="707886"/>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Cambria" panose="02040503050406030204" pitchFamily="18" charset="0"/>
                <a:ea typeface="+mn-ea"/>
                <a:cs typeface="Times New Roman" panose="02020603050405020304" pitchFamily="18" charset="0"/>
              </a:rPr>
              <a:t>Thảo luận bàn</a:t>
            </a:r>
            <a:endParaRPr kumimoji="0" lang="ru-RU"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043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1000"/>
                                        <p:tgtEl>
                                          <p:spTgt spid="9">
                                            <p:txEl>
                                              <p:pRg st="0" end="0"/>
                                            </p:txEl>
                                          </p:spTgt>
                                        </p:tgtEl>
                                      </p:cBhvr>
                                    </p:animEffect>
                                    <p:anim calcmode="lin" valueType="num">
                                      <p:cBhvr>
                                        <p:cTn id="2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3845642" y="4846626"/>
            <a:ext cx="2766009" cy="1930179"/>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9443803" y="3860224"/>
            <a:ext cx="3158975" cy="299649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4271182" y="60206"/>
            <a:ext cx="3970414" cy="769441"/>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FF"/>
                </a:solidFill>
                <a:effectLst/>
                <a:uLnTx/>
                <a:uFillTx/>
                <a:latin typeface="Cambria" panose="02040503050406030204" pitchFamily="18" charset="0"/>
                <a:ea typeface="+mn-ea"/>
                <a:cs typeface="Times New Roman" panose="02020603050405020304" pitchFamily="18" charset="0"/>
              </a:rPr>
              <a:t>Thảo luận bàn</a:t>
            </a:r>
            <a:endParaRPr kumimoji="0" lang="ru-RU"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3A135BEF-069C-1274-B992-9C353E5487A9}"/>
              </a:ext>
            </a:extLst>
          </p:cNvPr>
          <p:cNvSpPr txBox="1"/>
          <p:nvPr/>
        </p:nvSpPr>
        <p:spPr>
          <a:xfrm>
            <a:off x="217537" y="1952649"/>
            <a:ext cx="6021939" cy="2677656"/>
          </a:xfrm>
          <a:prstGeom prst="rect">
            <a:avLst/>
          </a:prstGeom>
          <a:solidFill>
            <a:schemeClr val="accent6">
              <a:lumMod val="40000"/>
              <a:lumOff val="60000"/>
            </a:schemeClr>
          </a:solidFill>
          <a:ln w="57150">
            <a:solidFill>
              <a:srgbClr val="FFC000"/>
            </a:solidFill>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Việ</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Nhờ</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tư</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mà</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giành</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giải</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Nhất</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ở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cuộc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thi</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Khoa</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kĩ</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thuật</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cấp</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Quốc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gia</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dành</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cho HS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trung</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học</a:t>
            </a:r>
            <a:r>
              <a:rPr kumimoji="0" lang="vi-VN"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p:sp>
        <p:nvSpPr>
          <p:cNvPr id="5" name="TextBox 4">
            <a:extLst>
              <a:ext uri="{FF2B5EF4-FFF2-40B4-BE49-F238E27FC236}">
                <a16:creationId xmlns:a16="http://schemas.microsoft.com/office/drawing/2014/main" id="{C922C0B2-4FAC-781E-C93B-F71D92DD01A3}"/>
              </a:ext>
            </a:extLst>
          </p:cNvPr>
          <p:cNvSpPr txBox="1"/>
          <p:nvPr/>
        </p:nvSpPr>
        <p:spPr>
          <a:xfrm>
            <a:off x="6593667" y="1952649"/>
            <a:ext cx="4976226" cy="2677656"/>
          </a:xfrm>
          <a:prstGeom prst="rect">
            <a:avLst/>
          </a:prstGeom>
          <a:solidFill>
            <a:schemeClr val="accent2">
              <a:lumMod val="20000"/>
              <a:lumOff val="8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Việc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trở</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thành</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một</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HS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năng</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động</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tin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luôn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được</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thầy</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cô</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bạn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bè</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yêu</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mến</a:t>
            </a:r>
            <a:r>
              <a:rPr kumimoji="0" lang="es-ES" altLang="en-US" sz="28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t>
            </a:r>
          </a:p>
        </p:txBody>
      </p:sp>
      <p:sp>
        <p:nvSpPr>
          <p:cNvPr id="2" name="TextBox 1">
            <a:extLst>
              <a:ext uri="{FF2B5EF4-FFF2-40B4-BE49-F238E27FC236}">
                <a16:creationId xmlns:a16="http://schemas.microsoft.com/office/drawing/2014/main" id="{5DDCF5C7-1D66-D9D3-72B3-3ACBF3BEC76D}"/>
              </a:ext>
            </a:extLst>
          </p:cNvPr>
          <p:cNvSpPr txBox="1"/>
          <p:nvPr/>
        </p:nvSpPr>
        <p:spPr>
          <a:xfrm>
            <a:off x="411394" y="1252514"/>
            <a:ext cx="3859788" cy="553998"/>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000" b="1" dirty="0" err="1">
                <a:solidFill>
                  <a:srgbClr val="3668C4"/>
                </a:solidFill>
                <a:latin typeface="Cambria" panose="02040503050406030204" pitchFamily="18" charset="0"/>
              </a:rPr>
              <a:t>Đối</a:t>
            </a:r>
            <a:r>
              <a:rPr lang="en-US" altLang="en-US" sz="3000" b="1" dirty="0">
                <a:solidFill>
                  <a:srgbClr val="3668C4"/>
                </a:solidFill>
                <a:latin typeface="Cambria" panose="02040503050406030204" pitchFamily="18" charset="0"/>
              </a:rPr>
              <a:t> </a:t>
            </a:r>
            <a:r>
              <a:rPr lang="en-US" altLang="en-US" sz="3000" b="1" dirty="0" err="1">
                <a:solidFill>
                  <a:srgbClr val="3668C4"/>
                </a:solidFill>
                <a:latin typeface="Cambria" panose="02040503050406030204" pitchFamily="18" charset="0"/>
              </a:rPr>
              <a:t>với</a:t>
            </a:r>
            <a:r>
              <a:rPr lang="en-US" altLang="en-US" sz="3000" b="1" dirty="0">
                <a:solidFill>
                  <a:srgbClr val="3668C4"/>
                </a:solidFill>
                <a:latin typeface="Cambria" panose="02040503050406030204" pitchFamily="18" charset="0"/>
              </a:rPr>
              <a:t> </a:t>
            </a:r>
            <a:r>
              <a:rPr lang="en-US" altLang="en-US" sz="3000" b="1" dirty="0" err="1">
                <a:solidFill>
                  <a:srgbClr val="3668C4"/>
                </a:solidFill>
                <a:latin typeface="Cambria" panose="02040503050406030204" pitchFamily="18" charset="0"/>
              </a:rPr>
              <a:t>Tuấn</a:t>
            </a:r>
            <a:endParaRPr lang="en-US" altLang="en-US" sz="3000" b="1" dirty="0">
              <a:solidFill>
                <a:srgbClr val="3668C4"/>
              </a:solidFill>
              <a:latin typeface="Cambria" panose="02040503050406030204" pitchFamily="18" charset="0"/>
            </a:endParaRPr>
          </a:p>
        </p:txBody>
      </p:sp>
      <p:sp>
        <p:nvSpPr>
          <p:cNvPr id="6" name="TextBox 2">
            <a:extLst>
              <a:ext uri="{FF2B5EF4-FFF2-40B4-BE49-F238E27FC236}">
                <a16:creationId xmlns:a16="http://schemas.microsoft.com/office/drawing/2014/main" id="{30499DB3-1338-15EE-1AD9-D933B84C9714}"/>
              </a:ext>
            </a:extLst>
          </p:cNvPr>
          <p:cNvSpPr txBox="1"/>
          <p:nvPr/>
        </p:nvSpPr>
        <p:spPr>
          <a:xfrm>
            <a:off x="6918432" y="1283292"/>
            <a:ext cx="3520888"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668C4"/>
                </a:solidFill>
                <a:latin typeface="Cambria" panose="02040503050406030204" pitchFamily="18" charset="0"/>
              </a:rPr>
              <a:t>Đối</a:t>
            </a:r>
            <a:r>
              <a:rPr lang="en-US" altLang="en-US" sz="2800" b="1" dirty="0">
                <a:solidFill>
                  <a:srgbClr val="3668C4"/>
                </a:solidFill>
                <a:latin typeface="Cambria" panose="02040503050406030204" pitchFamily="18" charset="0"/>
              </a:rPr>
              <a:t> </a:t>
            </a:r>
            <a:r>
              <a:rPr lang="en-US" altLang="en-US" sz="2800" b="1" dirty="0" err="1">
                <a:solidFill>
                  <a:srgbClr val="3668C4"/>
                </a:solidFill>
                <a:latin typeface="Cambria" panose="02040503050406030204" pitchFamily="18" charset="0"/>
              </a:rPr>
              <a:t>với</a:t>
            </a:r>
            <a:r>
              <a:rPr lang="en-US" altLang="en-US" sz="2800" b="1" dirty="0">
                <a:solidFill>
                  <a:srgbClr val="3668C4"/>
                </a:solidFill>
                <a:latin typeface="Cambria" panose="02040503050406030204" pitchFamily="18" charset="0"/>
              </a:rPr>
              <a:t> </a:t>
            </a:r>
            <a:r>
              <a:rPr lang="en-US" altLang="en-US" sz="2800" b="1" dirty="0" err="1">
                <a:solidFill>
                  <a:srgbClr val="3668C4"/>
                </a:solidFill>
                <a:latin typeface="Cambria" panose="02040503050406030204" pitchFamily="18" charset="0"/>
              </a:rPr>
              <a:t>Yến</a:t>
            </a:r>
            <a:endParaRPr lang="en-US" altLang="en-US" sz="2800" b="1" dirty="0">
              <a:solidFill>
                <a:srgbClr val="3668C4"/>
              </a:solidFill>
              <a:latin typeface="Cambria" panose="02040503050406030204" pitchFamily="18" charset="0"/>
            </a:endParaRPr>
          </a:p>
        </p:txBody>
      </p:sp>
      <p:pic>
        <p:nvPicPr>
          <p:cNvPr id="13" name="Picture 12">
            <a:extLst>
              <a:ext uri="{FF2B5EF4-FFF2-40B4-BE49-F238E27FC236}">
                <a16:creationId xmlns:a16="http://schemas.microsoft.com/office/drawing/2014/main" id="{1745E065-77BF-7FAB-81F1-30899A4C5CAB}"/>
              </a:ext>
            </a:extLst>
          </p:cNvPr>
          <p:cNvPicPr>
            <a:picLocks noChangeAspect="1"/>
          </p:cNvPicPr>
          <p:nvPr/>
        </p:nvPicPr>
        <p:blipFill>
          <a:blip r:embed="rId6"/>
          <a:stretch>
            <a:fillRect/>
          </a:stretch>
        </p:blipFill>
        <p:spPr>
          <a:xfrm>
            <a:off x="10648054" y="-14380"/>
            <a:ext cx="1542422" cy="1542422"/>
          </a:xfrm>
          <a:prstGeom prst="rect">
            <a:avLst/>
          </a:prstGeom>
        </p:spPr>
      </p:pic>
    </p:spTree>
    <p:extLst>
      <p:ext uri="{BB962C8B-B14F-4D97-AF65-F5344CB8AC3E}">
        <p14:creationId xmlns:p14="http://schemas.microsoft.com/office/powerpoint/2010/main" val="34584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E9F517-8BB1-07B0-A02A-8720CAC9A423}"/>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4">
            <a:extLst>
              <a:ext uri="{FF2B5EF4-FFF2-40B4-BE49-F238E27FC236}">
                <a16:creationId xmlns:a16="http://schemas.microsoft.com/office/drawing/2014/main" id="{A0018FD0-0EC2-37F5-AAAC-B6FF91CFBC8C}"/>
              </a:ext>
            </a:extLst>
          </p:cNvPr>
          <p:cNvPicPr>
            <a:picLocks noChangeAspect="1"/>
          </p:cNvPicPr>
          <p:nvPr/>
        </p:nvPicPr>
        <p:blipFill>
          <a:blip r:embed="rId2"/>
          <a:stretch>
            <a:fillRect/>
          </a:stretch>
        </p:blipFill>
        <p:spPr>
          <a:xfrm>
            <a:off x="10649578" y="0"/>
            <a:ext cx="1542422" cy="1542422"/>
          </a:xfrm>
          <a:prstGeom prst="rect">
            <a:avLst/>
          </a:prstGeom>
        </p:spPr>
      </p:pic>
      <p:sp>
        <p:nvSpPr>
          <p:cNvPr id="6" name="Freeform 7">
            <a:extLst>
              <a:ext uri="{FF2B5EF4-FFF2-40B4-BE49-F238E27FC236}">
                <a16:creationId xmlns:a16="http://schemas.microsoft.com/office/drawing/2014/main" id="{92C43A6B-D310-041F-CACA-14D9BBBDC881}"/>
              </a:ext>
            </a:extLst>
          </p:cNvPr>
          <p:cNvSpPr/>
          <p:nvPr/>
        </p:nvSpPr>
        <p:spPr>
          <a:xfrm>
            <a:off x="368300" y="1571626"/>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7" name="Freeform 8">
            <a:extLst>
              <a:ext uri="{FF2B5EF4-FFF2-40B4-BE49-F238E27FC236}">
                <a16:creationId xmlns:a16="http://schemas.microsoft.com/office/drawing/2014/main" id="{94C8883C-82B7-FEB7-DB8F-0524EFFA49BA}"/>
              </a:ext>
            </a:extLst>
          </p:cNvPr>
          <p:cNvSpPr/>
          <p:nvPr/>
        </p:nvSpPr>
        <p:spPr>
          <a:xfrm>
            <a:off x="2422525" y="1651001"/>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dirty="0">
              <a:ln>
                <a:noFill/>
              </a:ln>
              <a:solidFill>
                <a:prstClr val="black">
                  <a:hueOff val="0"/>
                  <a:satOff val="0"/>
                  <a:lumOff val="0"/>
                  <a:alphaOff val="0"/>
                </a:prstClr>
              </a:solidFill>
              <a:effectLst/>
              <a:uLnTx/>
              <a:uFillTx/>
              <a:latin typeface="Cambria" panose="02040503050406030204" pitchFamily="18" charset="0"/>
            </a:endParaRPr>
          </a:p>
        </p:txBody>
      </p:sp>
      <p:sp>
        <p:nvSpPr>
          <p:cNvPr id="8" name="Freeform 10">
            <a:extLst>
              <a:ext uri="{FF2B5EF4-FFF2-40B4-BE49-F238E27FC236}">
                <a16:creationId xmlns:a16="http://schemas.microsoft.com/office/drawing/2014/main" id="{E690078E-9484-A665-E419-0802763041CA}"/>
              </a:ext>
            </a:extLst>
          </p:cNvPr>
          <p:cNvSpPr/>
          <p:nvPr/>
        </p:nvSpPr>
        <p:spPr>
          <a:xfrm>
            <a:off x="368300" y="264795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9" name="Freeform 12">
            <a:extLst>
              <a:ext uri="{FF2B5EF4-FFF2-40B4-BE49-F238E27FC236}">
                <a16:creationId xmlns:a16="http://schemas.microsoft.com/office/drawing/2014/main" id="{F1BD8167-C5AB-F188-FE74-28C6F19A83BD}"/>
              </a:ext>
            </a:extLst>
          </p:cNvPr>
          <p:cNvSpPr/>
          <p:nvPr/>
        </p:nvSpPr>
        <p:spPr>
          <a:xfrm>
            <a:off x="368300" y="37290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10" name="Freeform 13">
            <a:extLst>
              <a:ext uri="{FF2B5EF4-FFF2-40B4-BE49-F238E27FC236}">
                <a16:creationId xmlns:a16="http://schemas.microsoft.com/office/drawing/2014/main" id="{E9F654DD-E67E-90D7-ECC2-49E8ACDAF668}"/>
              </a:ext>
            </a:extLst>
          </p:cNvPr>
          <p:cNvSpPr/>
          <p:nvPr/>
        </p:nvSpPr>
        <p:spPr>
          <a:xfrm>
            <a:off x="2422525" y="38100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dirty="0">
              <a:ln>
                <a:noFill/>
              </a:ln>
              <a:solidFill>
                <a:prstClr val="black">
                  <a:hueOff val="0"/>
                  <a:satOff val="0"/>
                  <a:lumOff val="0"/>
                  <a:alphaOff val="0"/>
                </a:prstClr>
              </a:solidFill>
              <a:effectLst/>
              <a:uLnTx/>
              <a:uFillTx/>
              <a:latin typeface="Cambria" panose="02040503050406030204" pitchFamily="18" charset="0"/>
            </a:endParaRPr>
          </a:p>
        </p:txBody>
      </p:sp>
      <p:sp>
        <p:nvSpPr>
          <p:cNvPr id="11" name="Freeform 18">
            <a:extLst>
              <a:ext uri="{FF2B5EF4-FFF2-40B4-BE49-F238E27FC236}">
                <a16:creationId xmlns:a16="http://schemas.microsoft.com/office/drawing/2014/main" id="{6DEF70B1-87C3-F4DB-8C92-D9997C8887FB}"/>
              </a:ext>
            </a:extLst>
          </p:cNvPr>
          <p:cNvSpPr/>
          <p:nvPr/>
        </p:nvSpPr>
        <p:spPr>
          <a:xfrm>
            <a:off x="368300" y="480536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12" name="Freeform 19">
            <a:extLst>
              <a:ext uri="{FF2B5EF4-FFF2-40B4-BE49-F238E27FC236}">
                <a16:creationId xmlns:a16="http://schemas.microsoft.com/office/drawing/2014/main" id="{EC27E071-B411-1DB2-A2C9-5AAA384A79EE}"/>
              </a:ext>
            </a:extLst>
          </p:cNvPr>
          <p:cNvSpPr/>
          <p:nvPr/>
        </p:nvSpPr>
        <p:spPr>
          <a:xfrm>
            <a:off x="2422525" y="488632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dirty="0">
              <a:ln>
                <a:noFill/>
              </a:ln>
              <a:solidFill>
                <a:prstClr val="black">
                  <a:hueOff val="0"/>
                  <a:satOff val="0"/>
                  <a:lumOff val="0"/>
                  <a:alphaOff val="0"/>
                </a:prstClr>
              </a:solidFill>
              <a:effectLst/>
              <a:uLnTx/>
              <a:uFillTx/>
              <a:latin typeface="Cambria" panose="02040503050406030204" pitchFamily="18" charset="0"/>
            </a:endParaRPr>
          </a:p>
        </p:txBody>
      </p:sp>
      <p:grpSp>
        <p:nvGrpSpPr>
          <p:cNvPr id="13" name="Group 2">
            <a:extLst>
              <a:ext uri="{FF2B5EF4-FFF2-40B4-BE49-F238E27FC236}">
                <a16:creationId xmlns:a16="http://schemas.microsoft.com/office/drawing/2014/main" id="{6B2E35A5-88B9-346C-610A-9E713E3B575F}"/>
              </a:ext>
            </a:extLst>
          </p:cNvPr>
          <p:cNvGrpSpPr>
            <a:grpSpLocks/>
          </p:cNvGrpSpPr>
          <p:nvPr/>
        </p:nvGrpSpPr>
        <p:grpSpPr bwMode="auto">
          <a:xfrm>
            <a:off x="4604935" y="1732292"/>
            <a:ext cx="543739" cy="525135"/>
            <a:chOff x="5629374" y="1790158"/>
            <a:chExt cx="543059" cy="525032"/>
          </a:xfrm>
        </p:grpSpPr>
        <p:sp>
          <p:nvSpPr>
            <p:cNvPr id="14" name="Oval 13">
              <a:extLst>
                <a:ext uri="{FF2B5EF4-FFF2-40B4-BE49-F238E27FC236}">
                  <a16:creationId xmlns:a16="http://schemas.microsoft.com/office/drawing/2014/main" id="{48EB817D-92DC-F36E-BB64-E07B87F1AFBF}"/>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15" name="TextBox 95">
              <a:extLst>
                <a:ext uri="{FF2B5EF4-FFF2-40B4-BE49-F238E27FC236}">
                  <a16:creationId xmlns:a16="http://schemas.microsoft.com/office/drawing/2014/main" id="{C26D7678-2B17-8596-408C-073D6ECCDC86}"/>
                </a:ext>
              </a:extLst>
            </p:cNvPr>
            <p:cNvSpPr txBox="1">
              <a:spLocks noChangeArrowheads="1"/>
            </p:cNvSpPr>
            <p:nvPr/>
          </p:nvSpPr>
          <p:spPr bwMode="auto">
            <a:xfrm>
              <a:off x="5629374" y="179015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mbria" panose="02040503050406030204" pitchFamily="18" charset="0"/>
                  <a:sym typeface="Webdings" panose="05030102010509060703" pitchFamily="18" charset="2"/>
                </a:rPr>
                <a:t></a:t>
              </a:r>
              <a:endParaRPr kumimoji="0" lang="en-US" altLang="en-US" sz="2800" b="0" i="0" u="none" strike="noStrike" kern="0" cap="none" spc="0" normalizeH="0" baseline="0" noProof="0" dirty="0">
                <a:ln>
                  <a:noFill/>
                </a:ln>
                <a:solidFill>
                  <a:srgbClr val="FFFFFF"/>
                </a:solidFill>
                <a:effectLst/>
                <a:uLnTx/>
                <a:uFillTx/>
                <a:latin typeface="Cambria" panose="02040503050406030204" pitchFamily="18" charset="0"/>
              </a:endParaRPr>
            </a:p>
          </p:txBody>
        </p:sp>
      </p:grpSp>
      <p:sp>
        <p:nvSpPr>
          <p:cNvPr id="16" name="TextBox 8">
            <a:extLst>
              <a:ext uri="{FF2B5EF4-FFF2-40B4-BE49-F238E27FC236}">
                <a16:creationId xmlns:a16="http://schemas.microsoft.com/office/drawing/2014/main" id="{E0E4BB32-1C1C-843A-41F0-A3898B223232}"/>
              </a:ext>
            </a:extLst>
          </p:cNvPr>
          <p:cNvSpPr txBox="1">
            <a:spLocks noChangeArrowheads="1"/>
          </p:cNvSpPr>
          <p:nvPr/>
        </p:nvSpPr>
        <p:spPr bwMode="auto">
          <a:xfrm>
            <a:off x="5581650" y="1630363"/>
            <a:ext cx="6245225" cy="954107"/>
          </a:xfrm>
          <a:prstGeom prst="rect">
            <a:avLst/>
          </a:prstGeom>
          <a:noFill/>
          <a:ln w="25400">
            <a:solidFill>
              <a:srgbClr val="66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Cambria" panose="02040503050406030204" pitchFamily="18" charset="0"/>
              </a:rPr>
              <a:t>Không ngừng tiến bộ, đạt kết quả cao trong học tập:</a:t>
            </a:r>
            <a:r>
              <a:rPr lang="vi-VN" altLang="en-US" sz="2800" dirty="0">
                <a:solidFill>
                  <a:prstClr val="black"/>
                </a:solidFill>
                <a:latin typeface="Cambria" panose="02040503050406030204" pitchFamily="18" charset="0"/>
              </a:rPr>
              <a:t> </a:t>
            </a:r>
          </a:p>
        </p:txBody>
      </p:sp>
      <p:grpSp>
        <p:nvGrpSpPr>
          <p:cNvPr id="17" name="Group 27">
            <a:extLst>
              <a:ext uri="{FF2B5EF4-FFF2-40B4-BE49-F238E27FC236}">
                <a16:creationId xmlns:a16="http://schemas.microsoft.com/office/drawing/2014/main" id="{28C1B2D2-DA7B-28B0-67B4-48A439274C38}"/>
              </a:ext>
            </a:extLst>
          </p:cNvPr>
          <p:cNvGrpSpPr>
            <a:grpSpLocks/>
          </p:cNvGrpSpPr>
          <p:nvPr/>
        </p:nvGrpSpPr>
        <p:grpSpPr bwMode="auto">
          <a:xfrm>
            <a:off x="4604935" y="5000951"/>
            <a:ext cx="543739" cy="523220"/>
            <a:chOff x="6040671" y="4861008"/>
            <a:chExt cx="543059" cy="523118"/>
          </a:xfrm>
        </p:grpSpPr>
        <p:sp>
          <p:nvSpPr>
            <p:cNvPr id="18" name="Oval 32">
              <a:extLst>
                <a:ext uri="{FF2B5EF4-FFF2-40B4-BE49-F238E27FC236}">
                  <a16:creationId xmlns:a16="http://schemas.microsoft.com/office/drawing/2014/main" id="{184480D1-A013-FEB4-7ECB-6D188221EBD1}"/>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19" name="TextBox 38">
              <a:extLst>
                <a:ext uri="{FF2B5EF4-FFF2-40B4-BE49-F238E27FC236}">
                  <a16:creationId xmlns:a16="http://schemas.microsoft.com/office/drawing/2014/main" id="{A754A62B-CEB8-DB07-AB03-B019AA660024}"/>
                </a:ext>
              </a:extLst>
            </p:cNvPr>
            <p:cNvSpPr txBox="1">
              <a:spLocks noChangeArrowheads="1"/>
            </p:cNvSpPr>
            <p:nvPr/>
          </p:nvSpPr>
          <p:spPr bwMode="auto">
            <a:xfrm>
              <a:off x="6040671" y="486100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mbria" panose="02040503050406030204" pitchFamily="18" charset="0"/>
                  <a:sym typeface="Webdings" panose="05030102010509060703" pitchFamily="18" charset="2"/>
                </a:rPr>
                <a:t></a:t>
              </a:r>
              <a:endParaRPr kumimoji="0" lang="en-US" altLang="en-US" sz="2800" b="0" i="0" u="none" strike="noStrike" kern="0" cap="none" spc="0" normalizeH="0" baseline="0" noProof="0" dirty="0">
                <a:ln>
                  <a:noFill/>
                </a:ln>
                <a:solidFill>
                  <a:srgbClr val="FFFFFF"/>
                </a:solidFill>
                <a:effectLst/>
                <a:uLnTx/>
                <a:uFillTx/>
                <a:latin typeface="Cambria" panose="02040503050406030204" pitchFamily="18" charset="0"/>
              </a:endParaRPr>
            </a:p>
          </p:txBody>
        </p:sp>
      </p:grpSp>
      <p:grpSp>
        <p:nvGrpSpPr>
          <p:cNvPr id="20" name="Group 25">
            <a:extLst>
              <a:ext uri="{FF2B5EF4-FFF2-40B4-BE49-F238E27FC236}">
                <a16:creationId xmlns:a16="http://schemas.microsoft.com/office/drawing/2014/main" id="{4E34D19F-6FA5-20EA-EA9A-C76F98ED191C}"/>
              </a:ext>
            </a:extLst>
          </p:cNvPr>
          <p:cNvGrpSpPr>
            <a:grpSpLocks/>
          </p:cNvGrpSpPr>
          <p:nvPr/>
        </p:nvGrpSpPr>
        <p:grpSpPr bwMode="auto">
          <a:xfrm>
            <a:off x="4604935" y="2821317"/>
            <a:ext cx="543739" cy="523220"/>
            <a:chOff x="6040671" y="2795987"/>
            <a:chExt cx="543059" cy="524292"/>
          </a:xfrm>
        </p:grpSpPr>
        <p:sp>
          <p:nvSpPr>
            <p:cNvPr id="21" name="Oval 43">
              <a:extLst>
                <a:ext uri="{FF2B5EF4-FFF2-40B4-BE49-F238E27FC236}">
                  <a16:creationId xmlns:a16="http://schemas.microsoft.com/office/drawing/2014/main" id="{58E23669-F22B-C946-4943-7A2F53B47F37}"/>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2" name="TextBox 44">
              <a:extLst>
                <a:ext uri="{FF2B5EF4-FFF2-40B4-BE49-F238E27FC236}">
                  <a16:creationId xmlns:a16="http://schemas.microsoft.com/office/drawing/2014/main" id="{2141ECFF-045F-5D35-8ECC-3E86F1831675}"/>
                </a:ext>
              </a:extLst>
            </p:cNvPr>
            <p:cNvSpPr txBox="1">
              <a:spLocks noChangeArrowheads="1"/>
            </p:cNvSpPr>
            <p:nvPr/>
          </p:nvSpPr>
          <p:spPr bwMode="auto">
            <a:xfrm>
              <a:off x="6040671" y="2795987"/>
              <a:ext cx="543059" cy="5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mbria" panose="02040503050406030204" pitchFamily="18" charset="0"/>
                  <a:sym typeface="Webdings" panose="05030102010509060703" pitchFamily="18" charset="2"/>
                </a:rPr>
                <a:t></a:t>
              </a:r>
              <a:endParaRPr kumimoji="0" lang="en-US" altLang="en-US" sz="2800" b="0" i="0" u="none" strike="noStrike" kern="0" cap="none" spc="0" normalizeH="0" baseline="0" noProof="0" dirty="0">
                <a:ln>
                  <a:noFill/>
                </a:ln>
                <a:solidFill>
                  <a:srgbClr val="FFFFFF"/>
                </a:solidFill>
                <a:effectLst/>
                <a:uLnTx/>
                <a:uFillTx/>
                <a:latin typeface="Cambria" panose="02040503050406030204" pitchFamily="18" charset="0"/>
              </a:endParaRPr>
            </a:p>
          </p:txBody>
        </p:sp>
      </p:grpSp>
      <p:grpSp>
        <p:nvGrpSpPr>
          <p:cNvPr id="23" name="Group 26">
            <a:extLst>
              <a:ext uri="{FF2B5EF4-FFF2-40B4-BE49-F238E27FC236}">
                <a16:creationId xmlns:a16="http://schemas.microsoft.com/office/drawing/2014/main" id="{32A73D14-5FBC-389B-5F47-8D7E24E5CED0}"/>
              </a:ext>
            </a:extLst>
          </p:cNvPr>
          <p:cNvGrpSpPr>
            <a:grpSpLocks/>
          </p:cNvGrpSpPr>
          <p:nvPr/>
        </p:nvGrpSpPr>
        <p:grpSpPr bwMode="auto">
          <a:xfrm>
            <a:off x="4604935" y="3911926"/>
            <a:ext cx="543739" cy="523220"/>
            <a:chOff x="6040671" y="3823174"/>
            <a:chExt cx="543059" cy="523118"/>
          </a:xfrm>
        </p:grpSpPr>
        <p:sp>
          <p:nvSpPr>
            <p:cNvPr id="24" name="Oval 40">
              <a:extLst>
                <a:ext uri="{FF2B5EF4-FFF2-40B4-BE49-F238E27FC236}">
                  <a16:creationId xmlns:a16="http://schemas.microsoft.com/office/drawing/2014/main" id="{958CFC8D-F49B-4376-959D-ADB7E40349FF}"/>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5" name="TextBox 41">
              <a:extLst>
                <a:ext uri="{FF2B5EF4-FFF2-40B4-BE49-F238E27FC236}">
                  <a16:creationId xmlns:a16="http://schemas.microsoft.com/office/drawing/2014/main" id="{17966E26-2876-7934-5372-8A876D35050E}"/>
                </a:ext>
              </a:extLst>
            </p:cNvPr>
            <p:cNvSpPr txBox="1">
              <a:spLocks noChangeArrowheads="1"/>
            </p:cNvSpPr>
            <p:nvPr/>
          </p:nvSpPr>
          <p:spPr bwMode="auto">
            <a:xfrm>
              <a:off x="6040671" y="3823174"/>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mbria" panose="02040503050406030204" pitchFamily="18" charset="0"/>
                  <a:sym typeface="Webdings" panose="05030102010509060703" pitchFamily="18" charset="2"/>
                </a:rPr>
                <a:t></a:t>
              </a:r>
              <a:endParaRPr kumimoji="0" lang="en-US" altLang="en-US" sz="2800" b="0" i="0" u="none" strike="noStrike" kern="0" cap="none" spc="0" normalizeH="0" baseline="0" noProof="0" dirty="0">
                <a:ln>
                  <a:noFill/>
                </a:ln>
                <a:solidFill>
                  <a:srgbClr val="FFFFFF"/>
                </a:solidFill>
                <a:effectLst/>
                <a:uLnTx/>
                <a:uFillTx/>
                <a:latin typeface="Cambria" panose="02040503050406030204" pitchFamily="18" charset="0"/>
              </a:endParaRPr>
            </a:p>
          </p:txBody>
        </p:sp>
      </p:grpSp>
      <p:sp>
        <p:nvSpPr>
          <p:cNvPr id="26" name="Freeform 60">
            <a:extLst>
              <a:ext uri="{FF2B5EF4-FFF2-40B4-BE49-F238E27FC236}">
                <a16:creationId xmlns:a16="http://schemas.microsoft.com/office/drawing/2014/main" id="{CFCC59F3-BE1C-4F55-63B8-1640134FBE88}"/>
              </a:ext>
            </a:extLst>
          </p:cNvPr>
          <p:cNvSpPr>
            <a:spLocks noEditPoints="1"/>
          </p:cNvSpPr>
          <p:nvPr/>
        </p:nvSpPr>
        <p:spPr bwMode="auto">
          <a:xfrm>
            <a:off x="1328738" y="2882901"/>
            <a:ext cx="468312" cy="474662"/>
          </a:xfrm>
          <a:custGeom>
            <a:avLst/>
            <a:gdLst>
              <a:gd name="T0" fmla="*/ 306 w 366"/>
              <a:gd name="T1" fmla="*/ 290 h 377"/>
              <a:gd name="T2" fmla="*/ 250 w 366"/>
              <a:gd name="T3" fmla="*/ 318 h 377"/>
              <a:gd name="T4" fmla="*/ 163 w 366"/>
              <a:gd name="T5" fmla="*/ 326 h 377"/>
              <a:gd name="T6" fmla="*/ 91 w 366"/>
              <a:gd name="T7" fmla="*/ 291 h 377"/>
              <a:gd name="T8" fmla="*/ 55 w 366"/>
              <a:gd name="T9" fmla="*/ 222 h 377"/>
              <a:gd name="T10" fmla="*/ 63 w 366"/>
              <a:gd name="T11" fmla="*/ 134 h 377"/>
              <a:gd name="T12" fmla="*/ 114 w 366"/>
              <a:gd name="T13" fmla="*/ 71 h 377"/>
              <a:gd name="T14" fmla="*/ 196 w 366"/>
              <a:gd name="T15" fmla="*/ 50 h 377"/>
              <a:gd name="T16" fmla="*/ 271 w 366"/>
              <a:gd name="T17" fmla="*/ 72 h 377"/>
              <a:gd name="T18" fmla="*/ 243 w 366"/>
              <a:gd name="T19" fmla="*/ 72 h 377"/>
              <a:gd name="T20" fmla="*/ 226 w 366"/>
              <a:gd name="T21" fmla="*/ 72 h 377"/>
              <a:gd name="T22" fmla="*/ 220 w 366"/>
              <a:gd name="T23" fmla="*/ 80 h 377"/>
              <a:gd name="T24" fmla="*/ 214 w 366"/>
              <a:gd name="T25" fmla="*/ 78 h 377"/>
              <a:gd name="T26" fmla="*/ 174 w 366"/>
              <a:gd name="T27" fmla="*/ 65 h 377"/>
              <a:gd name="T28" fmla="*/ 112 w 366"/>
              <a:gd name="T29" fmla="*/ 90 h 377"/>
              <a:gd name="T30" fmla="*/ 69 w 366"/>
              <a:gd name="T31" fmla="*/ 171 h 377"/>
              <a:gd name="T32" fmla="*/ 75 w 366"/>
              <a:gd name="T33" fmla="*/ 257 h 377"/>
              <a:gd name="T34" fmla="*/ 126 w 366"/>
              <a:gd name="T35" fmla="*/ 302 h 377"/>
              <a:gd name="T36" fmla="*/ 180 w 366"/>
              <a:gd name="T37" fmla="*/ 299 h 377"/>
              <a:gd name="T38" fmla="*/ 201 w 366"/>
              <a:gd name="T39" fmla="*/ 285 h 377"/>
              <a:gd name="T40" fmla="*/ 225 w 366"/>
              <a:gd name="T41" fmla="*/ 303 h 377"/>
              <a:gd name="T42" fmla="*/ 297 w 366"/>
              <a:gd name="T43" fmla="*/ 287 h 377"/>
              <a:gd name="T44" fmla="*/ 355 w 366"/>
              <a:gd name="T45" fmla="*/ 219 h 377"/>
              <a:gd name="T46" fmla="*/ 364 w 366"/>
              <a:gd name="T47" fmla="*/ 126 h 377"/>
              <a:gd name="T48" fmla="*/ 325 w 366"/>
              <a:gd name="T49" fmla="*/ 51 h 377"/>
              <a:gd name="T50" fmla="*/ 259 w 366"/>
              <a:gd name="T51" fmla="*/ 9 h 377"/>
              <a:gd name="T52" fmla="*/ 160 w 366"/>
              <a:gd name="T53" fmla="*/ 3 h 377"/>
              <a:gd name="T54" fmla="*/ 75 w 366"/>
              <a:gd name="T55" fmla="*/ 36 h 377"/>
              <a:gd name="T56" fmla="*/ 13 w 366"/>
              <a:gd name="T57" fmla="*/ 119 h 377"/>
              <a:gd name="T58" fmla="*/ 4 w 366"/>
              <a:gd name="T59" fmla="*/ 233 h 377"/>
              <a:gd name="T60" fmla="*/ 55 w 366"/>
              <a:gd name="T61" fmla="*/ 326 h 377"/>
              <a:gd name="T62" fmla="*/ 154 w 366"/>
              <a:gd name="T63" fmla="*/ 374 h 377"/>
              <a:gd name="T64" fmla="*/ 286 w 366"/>
              <a:gd name="T65" fmla="*/ 359 h 377"/>
              <a:gd name="T66" fmla="*/ 363 w 366"/>
              <a:gd name="T67" fmla="*/ 303 h 377"/>
              <a:gd name="T68" fmla="*/ 364 w 366"/>
              <a:gd name="T69" fmla="*/ 294 h 377"/>
              <a:gd name="T70" fmla="*/ 357 w 366"/>
              <a:gd name="T71" fmla="*/ 288 h 377"/>
              <a:gd name="T72" fmla="*/ 253 w 366"/>
              <a:gd name="T73" fmla="*/ 251 h 377"/>
              <a:gd name="T74" fmla="*/ 255 w 366"/>
              <a:gd name="T75" fmla="*/ 246 h 377"/>
              <a:gd name="T76" fmla="*/ 283 w 366"/>
              <a:gd name="T77" fmla="*/ 81 h 377"/>
              <a:gd name="T78" fmla="*/ 315 w 366"/>
              <a:gd name="T79" fmla="*/ 159 h 377"/>
              <a:gd name="T80" fmla="*/ 292 w 366"/>
              <a:gd name="T81" fmla="*/ 228 h 377"/>
              <a:gd name="T82" fmla="*/ 135 w 366"/>
              <a:gd name="T83" fmla="*/ 182 h 377"/>
              <a:gd name="T84" fmla="*/ 166 w 366"/>
              <a:gd name="T85" fmla="*/ 119 h 377"/>
              <a:gd name="T86" fmla="*/ 192 w 366"/>
              <a:gd name="T87" fmla="*/ 119 h 377"/>
              <a:gd name="T88" fmla="*/ 204 w 366"/>
              <a:gd name="T89" fmla="*/ 149 h 377"/>
              <a:gd name="T90" fmla="*/ 187 w 366"/>
              <a:gd name="T91" fmla="*/ 230 h 377"/>
              <a:gd name="T92" fmla="*/ 169 w 366"/>
              <a:gd name="T93" fmla="*/ 252 h 377"/>
              <a:gd name="T94" fmla="*/ 150 w 366"/>
              <a:gd name="T95" fmla="*/ 255 h 377"/>
              <a:gd name="T96" fmla="*/ 138 w 366"/>
              <a:gd name="T97" fmla="*/ 246 h 3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6"/>
              <a:gd name="T148" fmla="*/ 0 h 377"/>
              <a:gd name="T149" fmla="*/ 366 w 366"/>
              <a:gd name="T150" fmla="*/ 377 h 3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6" h="377">
                <a:moveTo>
                  <a:pt x="357" y="288"/>
                </a:moveTo>
                <a:lnTo>
                  <a:pt x="309" y="288"/>
                </a:lnTo>
                <a:lnTo>
                  <a:pt x="306" y="290"/>
                </a:lnTo>
                <a:lnTo>
                  <a:pt x="303" y="291"/>
                </a:lnTo>
                <a:lnTo>
                  <a:pt x="277" y="306"/>
                </a:lnTo>
                <a:lnTo>
                  <a:pt x="250" y="318"/>
                </a:lnTo>
                <a:lnTo>
                  <a:pt x="223" y="326"/>
                </a:lnTo>
                <a:lnTo>
                  <a:pt x="193" y="327"/>
                </a:lnTo>
                <a:lnTo>
                  <a:pt x="163" y="326"/>
                </a:lnTo>
                <a:lnTo>
                  <a:pt x="136" y="318"/>
                </a:lnTo>
                <a:lnTo>
                  <a:pt x="112" y="306"/>
                </a:lnTo>
                <a:lnTo>
                  <a:pt x="91" y="291"/>
                </a:lnTo>
                <a:lnTo>
                  <a:pt x="75" y="270"/>
                </a:lnTo>
                <a:lnTo>
                  <a:pt x="61" y="248"/>
                </a:lnTo>
                <a:lnTo>
                  <a:pt x="55" y="222"/>
                </a:lnTo>
                <a:lnTo>
                  <a:pt x="52" y="192"/>
                </a:lnTo>
                <a:lnTo>
                  <a:pt x="55" y="161"/>
                </a:lnTo>
                <a:lnTo>
                  <a:pt x="63" y="134"/>
                </a:lnTo>
                <a:lnTo>
                  <a:pt x="75" y="110"/>
                </a:lnTo>
                <a:lnTo>
                  <a:pt x="93" y="89"/>
                </a:lnTo>
                <a:lnTo>
                  <a:pt x="114" y="71"/>
                </a:lnTo>
                <a:lnTo>
                  <a:pt x="139" y="59"/>
                </a:lnTo>
                <a:lnTo>
                  <a:pt x="166" y="53"/>
                </a:lnTo>
                <a:lnTo>
                  <a:pt x="196" y="50"/>
                </a:lnTo>
                <a:lnTo>
                  <a:pt x="225" y="53"/>
                </a:lnTo>
                <a:lnTo>
                  <a:pt x="249" y="60"/>
                </a:lnTo>
                <a:lnTo>
                  <a:pt x="271" y="72"/>
                </a:lnTo>
                <a:lnTo>
                  <a:pt x="264" y="72"/>
                </a:lnTo>
                <a:lnTo>
                  <a:pt x="253" y="72"/>
                </a:lnTo>
                <a:lnTo>
                  <a:pt x="243" y="72"/>
                </a:lnTo>
                <a:lnTo>
                  <a:pt x="234" y="72"/>
                </a:lnTo>
                <a:lnTo>
                  <a:pt x="229" y="72"/>
                </a:lnTo>
                <a:lnTo>
                  <a:pt x="226" y="72"/>
                </a:lnTo>
                <a:lnTo>
                  <a:pt x="223" y="75"/>
                </a:lnTo>
                <a:lnTo>
                  <a:pt x="220" y="80"/>
                </a:lnTo>
                <a:lnTo>
                  <a:pt x="220" y="81"/>
                </a:lnTo>
                <a:lnTo>
                  <a:pt x="220" y="84"/>
                </a:lnTo>
                <a:lnTo>
                  <a:pt x="214" y="78"/>
                </a:lnTo>
                <a:lnTo>
                  <a:pt x="207" y="74"/>
                </a:lnTo>
                <a:lnTo>
                  <a:pt x="192" y="68"/>
                </a:lnTo>
                <a:lnTo>
                  <a:pt x="174" y="65"/>
                </a:lnTo>
                <a:lnTo>
                  <a:pt x="151" y="68"/>
                </a:lnTo>
                <a:lnTo>
                  <a:pt x="130" y="77"/>
                </a:lnTo>
                <a:lnTo>
                  <a:pt x="112" y="90"/>
                </a:lnTo>
                <a:lnTo>
                  <a:pt x="96" y="110"/>
                </a:lnTo>
                <a:lnTo>
                  <a:pt x="78" y="140"/>
                </a:lnTo>
                <a:lnTo>
                  <a:pt x="69" y="171"/>
                </a:lnTo>
                <a:lnTo>
                  <a:pt x="64" y="207"/>
                </a:lnTo>
                <a:lnTo>
                  <a:pt x="67" y="234"/>
                </a:lnTo>
                <a:lnTo>
                  <a:pt x="75" y="257"/>
                </a:lnTo>
                <a:lnTo>
                  <a:pt x="88" y="276"/>
                </a:lnTo>
                <a:lnTo>
                  <a:pt x="105" y="291"/>
                </a:lnTo>
                <a:lnTo>
                  <a:pt x="126" y="302"/>
                </a:lnTo>
                <a:lnTo>
                  <a:pt x="150" y="305"/>
                </a:lnTo>
                <a:lnTo>
                  <a:pt x="166" y="303"/>
                </a:lnTo>
                <a:lnTo>
                  <a:pt x="180" y="299"/>
                </a:lnTo>
                <a:lnTo>
                  <a:pt x="187" y="294"/>
                </a:lnTo>
                <a:lnTo>
                  <a:pt x="193" y="290"/>
                </a:lnTo>
                <a:lnTo>
                  <a:pt x="201" y="285"/>
                </a:lnTo>
                <a:lnTo>
                  <a:pt x="205" y="293"/>
                </a:lnTo>
                <a:lnTo>
                  <a:pt x="214" y="299"/>
                </a:lnTo>
                <a:lnTo>
                  <a:pt x="225" y="303"/>
                </a:lnTo>
                <a:lnTo>
                  <a:pt x="240" y="305"/>
                </a:lnTo>
                <a:lnTo>
                  <a:pt x="268" y="300"/>
                </a:lnTo>
                <a:lnTo>
                  <a:pt x="297" y="287"/>
                </a:lnTo>
                <a:lnTo>
                  <a:pt x="324" y="266"/>
                </a:lnTo>
                <a:lnTo>
                  <a:pt x="343" y="243"/>
                </a:lnTo>
                <a:lnTo>
                  <a:pt x="355" y="219"/>
                </a:lnTo>
                <a:lnTo>
                  <a:pt x="364" y="191"/>
                </a:lnTo>
                <a:lnTo>
                  <a:pt x="366" y="158"/>
                </a:lnTo>
                <a:lnTo>
                  <a:pt x="364" y="126"/>
                </a:lnTo>
                <a:lnTo>
                  <a:pt x="355" y="98"/>
                </a:lnTo>
                <a:lnTo>
                  <a:pt x="343" y="74"/>
                </a:lnTo>
                <a:lnTo>
                  <a:pt x="325" y="51"/>
                </a:lnTo>
                <a:lnTo>
                  <a:pt x="306" y="35"/>
                </a:lnTo>
                <a:lnTo>
                  <a:pt x="285" y="20"/>
                </a:lnTo>
                <a:lnTo>
                  <a:pt x="259" y="9"/>
                </a:lnTo>
                <a:lnTo>
                  <a:pt x="229" y="3"/>
                </a:lnTo>
                <a:lnTo>
                  <a:pt x="195" y="0"/>
                </a:lnTo>
                <a:lnTo>
                  <a:pt x="160" y="3"/>
                </a:lnTo>
                <a:lnTo>
                  <a:pt x="129" y="9"/>
                </a:lnTo>
                <a:lnTo>
                  <a:pt x="100" y="21"/>
                </a:lnTo>
                <a:lnTo>
                  <a:pt x="75" y="36"/>
                </a:lnTo>
                <a:lnTo>
                  <a:pt x="52" y="57"/>
                </a:lnTo>
                <a:lnTo>
                  <a:pt x="30" y="86"/>
                </a:lnTo>
                <a:lnTo>
                  <a:pt x="13" y="119"/>
                </a:lnTo>
                <a:lnTo>
                  <a:pt x="4" y="155"/>
                </a:lnTo>
                <a:lnTo>
                  <a:pt x="0" y="194"/>
                </a:lnTo>
                <a:lnTo>
                  <a:pt x="4" y="233"/>
                </a:lnTo>
                <a:lnTo>
                  <a:pt x="15" y="269"/>
                </a:lnTo>
                <a:lnTo>
                  <a:pt x="31" y="299"/>
                </a:lnTo>
                <a:lnTo>
                  <a:pt x="55" y="326"/>
                </a:lnTo>
                <a:lnTo>
                  <a:pt x="85" y="348"/>
                </a:lnTo>
                <a:lnTo>
                  <a:pt x="118" y="363"/>
                </a:lnTo>
                <a:lnTo>
                  <a:pt x="154" y="374"/>
                </a:lnTo>
                <a:lnTo>
                  <a:pt x="193" y="377"/>
                </a:lnTo>
                <a:lnTo>
                  <a:pt x="240" y="372"/>
                </a:lnTo>
                <a:lnTo>
                  <a:pt x="286" y="359"/>
                </a:lnTo>
                <a:lnTo>
                  <a:pt x="315" y="344"/>
                </a:lnTo>
                <a:lnTo>
                  <a:pt x="340" y="326"/>
                </a:lnTo>
                <a:lnTo>
                  <a:pt x="363" y="303"/>
                </a:lnTo>
                <a:lnTo>
                  <a:pt x="366" y="300"/>
                </a:lnTo>
                <a:lnTo>
                  <a:pt x="366" y="297"/>
                </a:lnTo>
                <a:lnTo>
                  <a:pt x="364" y="294"/>
                </a:lnTo>
                <a:lnTo>
                  <a:pt x="363" y="291"/>
                </a:lnTo>
                <a:lnTo>
                  <a:pt x="360" y="290"/>
                </a:lnTo>
                <a:lnTo>
                  <a:pt x="357" y="288"/>
                </a:lnTo>
                <a:close/>
                <a:moveTo>
                  <a:pt x="277" y="242"/>
                </a:moveTo>
                <a:lnTo>
                  <a:pt x="265" y="249"/>
                </a:lnTo>
                <a:lnTo>
                  <a:pt x="253" y="251"/>
                </a:lnTo>
                <a:lnTo>
                  <a:pt x="255" y="249"/>
                </a:lnTo>
                <a:lnTo>
                  <a:pt x="255" y="248"/>
                </a:lnTo>
                <a:lnTo>
                  <a:pt x="255" y="246"/>
                </a:lnTo>
                <a:lnTo>
                  <a:pt x="283" y="83"/>
                </a:lnTo>
                <a:lnTo>
                  <a:pt x="283" y="81"/>
                </a:lnTo>
                <a:lnTo>
                  <a:pt x="301" y="104"/>
                </a:lnTo>
                <a:lnTo>
                  <a:pt x="312" y="129"/>
                </a:lnTo>
                <a:lnTo>
                  <a:pt x="315" y="159"/>
                </a:lnTo>
                <a:lnTo>
                  <a:pt x="312" y="186"/>
                </a:lnTo>
                <a:lnTo>
                  <a:pt x="304" y="209"/>
                </a:lnTo>
                <a:lnTo>
                  <a:pt x="292" y="228"/>
                </a:lnTo>
                <a:lnTo>
                  <a:pt x="277" y="242"/>
                </a:lnTo>
                <a:close/>
                <a:moveTo>
                  <a:pt x="130" y="219"/>
                </a:moveTo>
                <a:lnTo>
                  <a:pt x="135" y="182"/>
                </a:lnTo>
                <a:lnTo>
                  <a:pt x="145" y="146"/>
                </a:lnTo>
                <a:lnTo>
                  <a:pt x="154" y="129"/>
                </a:lnTo>
                <a:lnTo>
                  <a:pt x="166" y="119"/>
                </a:lnTo>
                <a:lnTo>
                  <a:pt x="180" y="116"/>
                </a:lnTo>
                <a:lnTo>
                  <a:pt x="187" y="117"/>
                </a:lnTo>
                <a:lnTo>
                  <a:pt x="192" y="119"/>
                </a:lnTo>
                <a:lnTo>
                  <a:pt x="196" y="123"/>
                </a:lnTo>
                <a:lnTo>
                  <a:pt x="202" y="135"/>
                </a:lnTo>
                <a:lnTo>
                  <a:pt x="204" y="149"/>
                </a:lnTo>
                <a:lnTo>
                  <a:pt x="201" y="177"/>
                </a:lnTo>
                <a:lnTo>
                  <a:pt x="195" y="209"/>
                </a:lnTo>
                <a:lnTo>
                  <a:pt x="187" y="230"/>
                </a:lnTo>
                <a:lnTo>
                  <a:pt x="181" y="242"/>
                </a:lnTo>
                <a:lnTo>
                  <a:pt x="175" y="248"/>
                </a:lnTo>
                <a:lnTo>
                  <a:pt x="169" y="252"/>
                </a:lnTo>
                <a:lnTo>
                  <a:pt x="163" y="255"/>
                </a:lnTo>
                <a:lnTo>
                  <a:pt x="156" y="257"/>
                </a:lnTo>
                <a:lnTo>
                  <a:pt x="150" y="255"/>
                </a:lnTo>
                <a:lnTo>
                  <a:pt x="145" y="254"/>
                </a:lnTo>
                <a:lnTo>
                  <a:pt x="142" y="251"/>
                </a:lnTo>
                <a:lnTo>
                  <a:pt x="138" y="246"/>
                </a:lnTo>
                <a:lnTo>
                  <a:pt x="133" y="234"/>
                </a:lnTo>
                <a:lnTo>
                  <a:pt x="130" y="219"/>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457200" fontAlgn="base">
              <a:spcBef>
                <a:spcPct val="0"/>
              </a:spcBef>
              <a:spcAft>
                <a:spcPct val="0"/>
              </a:spcAft>
            </a:pPr>
            <a:endParaRPr lang="en-US" sz="2800" dirty="0">
              <a:solidFill>
                <a:prstClr val="black"/>
              </a:solidFill>
              <a:latin typeface="Cambria" panose="02040503050406030204" pitchFamily="18" charset="0"/>
              <a:cs typeface="Arial" panose="020B0604020202020204" pitchFamily="34" charset="0"/>
            </a:endParaRPr>
          </a:p>
        </p:txBody>
      </p:sp>
      <p:sp>
        <p:nvSpPr>
          <p:cNvPr id="27" name="TextBox 28">
            <a:extLst>
              <a:ext uri="{FF2B5EF4-FFF2-40B4-BE49-F238E27FC236}">
                <a16:creationId xmlns:a16="http://schemas.microsoft.com/office/drawing/2014/main" id="{AF71AB8E-6A7C-D51C-662B-824C7C1B8DF6}"/>
              </a:ext>
            </a:extLst>
          </p:cNvPr>
          <p:cNvSpPr txBox="1">
            <a:spLocks noChangeArrowheads="1"/>
          </p:cNvSpPr>
          <p:nvPr/>
        </p:nvSpPr>
        <p:spPr bwMode="auto">
          <a:xfrm>
            <a:off x="3105150" y="18589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dirty="0">
                <a:solidFill>
                  <a:prstClr val="black"/>
                </a:solidFill>
                <a:latin typeface="Cambria" panose="02040503050406030204" pitchFamily="18" charset="0"/>
                <a:ea typeface="Arial Unicode MS" pitchFamily="34" charset="-128"/>
                <a:cs typeface="Segoe UI bold" panose="020B0802040204020203" pitchFamily="34" charset="0"/>
              </a:rPr>
              <a:t>1</a:t>
            </a:r>
          </a:p>
        </p:txBody>
      </p:sp>
      <p:sp>
        <p:nvSpPr>
          <p:cNvPr id="28" name="TextBox 28">
            <a:extLst>
              <a:ext uri="{FF2B5EF4-FFF2-40B4-BE49-F238E27FC236}">
                <a16:creationId xmlns:a16="http://schemas.microsoft.com/office/drawing/2014/main" id="{482E7CAB-C9C1-6E2A-3467-319F1D44BE5E}"/>
              </a:ext>
            </a:extLst>
          </p:cNvPr>
          <p:cNvSpPr txBox="1">
            <a:spLocks noChangeArrowheads="1"/>
          </p:cNvSpPr>
          <p:nvPr/>
        </p:nvSpPr>
        <p:spPr bwMode="auto">
          <a:xfrm>
            <a:off x="3117850" y="29257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dirty="0">
                <a:solidFill>
                  <a:prstClr val="black"/>
                </a:solidFill>
                <a:latin typeface="Cambria" panose="02040503050406030204" pitchFamily="18" charset="0"/>
                <a:ea typeface="Arial Unicode MS" pitchFamily="34" charset="-128"/>
                <a:cs typeface="Segoe UI bold" panose="020B0802040204020203" pitchFamily="34" charset="0"/>
              </a:rPr>
              <a:t>2</a:t>
            </a:r>
          </a:p>
        </p:txBody>
      </p:sp>
      <p:sp>
        <p:nvSpPr>
          <p:cNvPr id="29" name="TextBox 28">
            <a:extLst>
              <a:ext uri="{FF2B5EF4-FFF2-40B4-BE49-F238E27FC236}">
                <a16:creationId xmlns:a16="http://schemas.microsoft.com/office/drawing/2014/main" id="{DD199287-1D19-92E3-30E0-3266CA7D3994}"/>
              </a:ext>
            </a:extLst>
          </p:cNvPr>
          <p:cNvSpPr txBox="1">
            <a:spLocks noChangeArrowheads="1"/>
          </p:cNvSpPr>
          <p:nvPr/>
        </p:nvSpPr>
        <p:spPr bwMode="auto">
          <a:xfrm>
            <a:off x="3130550" y="39973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dirty="0">
                <a:solidFill>
                  <a:prstClr val="black"/>
                </a:solidFill>
                <a:latin typeface="Cambria" panose="02040503050406030204" pitchFamily="18" charset="0"/>
                <a:ea typeface="Arial Unicode MS" pitchFamily="34" charset="-128"/>
                <a:cs typeface="Segoe UI bold" panose="020B0802040204020203" pitchFamily="34" charset="0"/>
              </a:rPr>
              <a:t>3</a:t>
            </a:r>
          </a:p>
        </p:txBody>
      </p:sp>
      <p:sp>
        <p:nvSpPr>
          <p:cNvPr id="30" name="TextBox 28">
            <a:extLst>
              <a:ext uri="{FF2B5EF4-FFF2-40B4-BE49-F238E27FC236}">
                <a16:creationId xmlns:a16="http://schemas.microsoft.com/office/drawing/2014/main" id="{411E43CD-707F-D67C-2D73-0C81C0B4E4B2}"/>
              </a:ext>
            </a:extLst>
          </p:cNvPr>
          <p:cNvSpPr txBox="1">
            <a:spLocks noChangeArrowheads="1"/>
          </p:cNvSpPr>
          <p:nvPr/>
        </p:nvSpPr>
        <p:spPr bwMode="auto">
          <a:xfrm>
            <a:off x="3143250" y="50641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dirty="0">
                <a:solidFill>
                  <a:prstClr val="black"/>
                </a:solidFill>
                <a:latin typeface="Cambria" panose="02040503050406030204" pitchFamily="18" charset="0"/>
                <a:ea typeface="Arial Unicode MS" pitchFamily="34" charset="-128"/>
                <a:cs typeface="Segoe UI bold" panose="020B0802040204020203" pitchFamily="34" charset="0"/>
              </a:rPr>
              <a:t>4</a:t>
            </a:r>
          </a:p>
        </p:txBody>
      </p:sp>
      <p:sp>
        <p:nvSpPr>
          <p:cNvPr id="31" name="TextBox 8">
            <a:extLst>
              <a:ext uri="{FF2B5EF4-FFF2-40B4-BE49-F238E27FC236}">
                <a16:creationId xmlns:a16="http://schemas.microsoft.com/office/drawing/2014/main" id="{63F1D596-B61A-5AC6-77E3-F5580AEAE928}"/>
              </a:ext>
            </a:extLst>
          </p:cNvPr>
          <p:cNvSpPr txBox="1">
            <a:spLocks noChangeArrowheads="1"/>
          </p:cNvSpPr>
          <p:nvPr/>
        </p:nvSpPr>
        <p:spPr bwMode="auto">
          <a:xfrm>
            <a:off x="5568950" y="2735263"/>
            <a:ext cx="6245225" cy="954107"/>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Cambria" panose="02040503050406030204" pitchFamily="18" charset="0"/>
              </a:rPr>
              <a:t>Rèn luyện được tính tự lập, tự chù, ý chí kiên cường, bền bì;</a:t>
            </a:r>
            <a:endParaRPr lang="vi-VN" altLang="en-US" sz="2800" dirty="0">
              <a:solidFill>
                <a:prstClr val="black"/>
              </a:solidFill>
              <a:latin typeface="Cambria" panose="02040503050406030204" pitchFamily="18" charset="0"/>
            </a:endParaRPr>
          </a:p>
        </p:txBody>
      </p:sp>
      <p:sp>
        <p:nvSpPr>
          <p:cNvPr id="32" name="TextBox 8">
            <a:extLst>
              <a:ext uri="{FF2B5EF4-FFF2-40B4-BE49-F238E27FC236}">
                <a16:creationId xmlns:a16="http://schemas.microsoft.com/office/drawing/2014/main" id="{960FF1D1-BD42-F324-43B1-A395F9FAF59F}"/>
              </a:ext>
            </a:extLst>
          </p:cNvPr>
          <p:cNvSpPr txBox="1">
            <a:spLocks noChangeArrowheads="1"/>
          </p:cNvSpPr>
          <p:nvPr/>
        </p:nvSpPr>
        <p:spPr bwMode="auto">
          <a:xfrm>
            <a:off x="5581650" y="3916363"/>
            <a:ext cx="6245225" cy="523220"/>
          </a:xfrm>
          <a:prstGeom prst="rect">
            <a:avLst/>
          </a:prstGeom>
          <a:noFill/>
          <a:ln w="25400">
            <a:solidFill>
              <a:srgbClr val="214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Cambria" panose="02040503050406030204" pitchFamily="18" charset="0"/>
              </a:rPr>
              <a:t>Thành công trong cuộc sống</a:t>
            </a:r>
            <a:r>
              <a:rPr lang="vi-VN" altLang="en-US" sz="2800" dirty="0">
                <a:solidFill>
                  <a:prstClr val="black"/>
                </a:solidFill>
                <a:latin typeface="Cambria" panose="02040503050406030204" pitchFamily="18" charset="0"/>
              </a:rPr>
              <a:t> </a:t>
            </a:r>
          </a:p>
        </p:txBody>
      </p:sp>
      <p:sp>
        <p:nvSpPr>
          <p:cNvPr id="33" name="TextBox 8">
            <a:extLst>
              <a:ext uri="{FF2B5EF4-FFF2-40B4-BE49-F238E27FC236}">
                <a16:creationId xmlns:a16="http://schemas.microsoft.com/office/drawing/2014/main" id="{8025B52A-FAAA-B1C8-44D5-46BB13A87B4A}"/>
              </a:ext>
            </a:extLst>
          </p:cNvPr>
          <p:cNvSpPr txBox="1">
            <a:spLocks noChangeArrowheads="1"/>
          </p:cNvSpPr>
          <p:nvPr/>
        </p:nvSpPr>
        <p:spPr bwMode="auto">
          <a:xfrm>
            <a:off x="5607050" y="4906963"/>
            <a:ext cx="6245225" cy="523220"/>
          </a:xfrm>
          <a:prstGeom prst="rect">
            <a:avLst/>
          </a:prstGeom>
          <a:noFill/>
          <a:ln w="25400">
            <a:solidFill>
              <a:srgbClr val="9933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vi-VN" altLang="en-US" sz="2800" dirty="0">
                <a:solidFill>
                  <a:prstClr val="black"/>
                </a:solidFill>
                <a:latin typeface="Cambria" panose="02040503050406030204" pitchFamily="18" charset="0"/>
              </a:rPr>
              <a:t>Đ</a:t>
            </a:r>
            <a:r>
              <a:rPr lang="nl-NL" altLang="en-US" sz="2800" dirty="0">
                <a:solidFill>
                  <a:prstClr val="black"/>
                </a:solidFill>
                <a:latin typeface="Cambria" panose="02040503050406030204" pitchFamily="18" charset="0"/>
              </a:rPr>
              <a:t>ược mọi người tin yêu, quý mến.</a:t>
            </a:r>
            <a:endParaRPr lang="vi-VN" altLang="en-US" sz="2800" dirty="0">
              <a:solidFill>
                <a:prstClr val="black"/>
              </a:solidFill>
              <a:latin typeface="Cambria" panose="02040503050406030204" pitchFamily="18" charset="0"/>
            </a:endParaRPr>
          </a:p>
        </p:txBody>
      </p:sp>
      <p:sp>
        <p:nvSpPr>
          <p:cNvPr id="34" name="Rectangle 35">
            <a:extLst>
              <a:ext uri="{FF2B5EF4-FFF2-40B4-BE49-F238E27FC236}">
                <a16:creationId xmlns:a16="http://schemas.microsoft.com/office/drawing/2014/main" id="{AF3FD8D8-3F3F-3D8B-1F95-E77ED308ADEA}"/>
              </a:ext>
            </a:extLst>
          </p:cNvPr>
          <p:cNvSpPr>
            <a:spLocks noChangeArrowheads="1"/>
          </p:cNvSpPr>
          <p:nvPr/>
        </p:nvSpPr>
        <p:spPr bwMode="auto">
          <a:xfrm>
            <a:off x="1548606" y="539754"/>
            <a:ext cx="6475511" cy="52322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zh-CN" sz="2800" b="1" dirty="0">
                <a:solidFill>
                  <a:srgbClr val="6600FF"/>
                </a:solidFill>
                <a:latin typeface="Cambria" panose="02040503050406030204" pitchFamily="18" charset="0"/>
                <a:ea typeface="SimSun" panose="02010600030101010101" pitchFamily="2" charset="-122"/>
              </a:rPr>
              <a:t>2. Ý </a:t>
            </a:r>
            <a:r>
              <a:rPr lang="en-US" altLang="zh-CN" sz="2800" b="1" dirty="0" err="1">
                <a:solidFill>
                  <a:srgbClr val="6600FF"/>
                </a:solidFill>
                <a:latin typeface="Cambria" panose="02040503050406030204" pitchFamily="18" charset="0"/>
                <a:ea typeface="SimSun" panose="02010600030101010101" pitchFamily="2" charset="-122"/>
              </a:rPr>
              <a:t>nghĩa</a:t>
            </a:r>
            <a:r>
              <a:rPr lang="en-US" altLang="zh-CN" sz="2800" b="1" dirty="0">
                <a:solidFill>
                  <a:srgbClr val="6600FF"/>
                </a:solidFill>
                <a:latin typeface="Cambria" panose="02040503050406030204" pitchFamily="18" charset="0"/>
                <a:ea typeface="SimSun" panose="02010600030101010101" pitchFamily="2" charset="-122"/>
              </a:rPr>
              <a:t> </a:t>
            </a:r>
            <a:r>
              <a:rPr lang="en-US" altLang="zh-CN" sz="2800" b="1" dirty="0" err="1">
                <a:solidFill>
                  <a:srgbClr val="6600FF"/>
                </a:solidFill>
                <a:latin typeface="Cambria" panose="02040503050406030204" pitchFamily="18" charset="0"/>
                <a:ea typeface="SimSun" panose="02010600030101010101" pitchFamily="2" charset="-122"/>
              </a:rPr>
              <a:t>của</a:t>
            </a:r>
            <a:r>
              <a:rPr lang="en-US" altLang="zh-CN" sz="2800" b="1" dirty="0">
                <a:solidFill>
                  <a:srgbClr val="6600FF"/>
                </a:solidFill>
                <a:latin typeface="Cambria" panose="02040503050406030204" pitchFamily="18" charset="0"/>
                <a:ea typeface="SimSun" panose="02010600030101010101" pitchFamily="2" charset="-122"/>
              </a:rPr>
              <a:t> học </a:t>
            </a:r>
            <a:r>
              <a:rPr lang="en-US" altLang="zh-CN" sz="2800" b="1" dirty="0" err="1">
                <a:solidFill>
                  <a:srgbClr val="6600FF"/>
                </a:solidFill>
                <a:latin typeface="Cambria" panose="02040503050406030204" pitchFamily="18" charset="0"/>
                <a:ea typeface="SimSun" panose="02010600030101010101" pitchFamily="2" charset="-122"/>
              </a:rPr>
              <a:t>tập</a:t>
            </a:r>
            <a:r>
              <a:rPr lang="en-US" altLang="zh-CN" sz="2800" b="1" dirty="0">
                <a:solidFill>
                  <a:srgbClr val="6600FF"/>
                </a:solidFill>
                <a:latin typeface="Cambria" panose="02040503050406030204" pitchFamily="18" charset="0"/>
                <a:ea typeface="SimSun" panose="02010600030101010101" pitchFamily="2" charset="-122"/>
              </a:rPr>
              <a:t> </a:t>
            </a:r>
            <a:r>
              <a:rPr lang="en-US" altLang="zh-CN" sz="2800" b="1" dirty="0" err="1">
                <a:solidFill>
                  <a:srgbClr val="6600FF"/>
                </a:solidFill>
                <a:latin typeface="Cambria" panose="02040503050406030204" pitchFamily="18" charset="0"/>
                <a:ea typeface="SimSun" panose="02010600030101010101" pitchFamily="2" charset="-122"/>
              </a:rPr>
              <a:t>tự</a:t>
            </a:r>
            <a:r>
              <a:rPr lang="en-US" altLang="zh-CN" sz="2800" b="1" dirty="0">
                <a:solidFill>
                  <a:srgbClr val="6600FF"/>
                </a:solidFill>
                <a:latin typeface="Cambria" panose="02040503050406030204" pitchFamily="18" charset="0"/>
                <a:ea typeface="SimSun" panose="02010600030101010101" pitchFamily="2" charset="-122"/>
              </a:rPr>
              <a:t> </a:t>
            </a:r>
            <a:r>
              <a:rPr lang="en-US" altLang="zh-CN" sz="2800" b="1" dirty="0" err="1">
                <a:solidFill>
                  <a:srgbClr val="6600FF"/>
                </a:solidFill>
                <a:latin typeface="Cambria" panose="02040503050406030204" pitchFamily="18" charset="0"/>
                <a:ea typeface="SimSun" panose="02010600030101010101" pitchFamily="2" charset="-122"/>
              </a:rPr>
              <a:t>giác</a:t>
            </a:r>
            <a:r>
              <a:rPr lang="en-US" altLang="zh-CN" sz="2800" b="1" dirty="0">
                <a:solidFill>
                  <a:srgbClr val="6600FF"/>
                </a:solidFill>
                <a:latin typeface="Cambria" panose="02040503050406030204" pitchFamily="18" charset="0"/>
                <a:ea typeface="SimSun" panose="02010600030101010101" pitchFamily="2" charset="-122"/>
              </a:rPr>
              <a:t>, </a:t>
            </a:r>
            <a:r>
              <a:rPr lang="en-US" altLang="zh-CN" sz="2800" b="1" dirty="0" err="1">
                <a:solidFill>
                  <a:srgbClr val="6600FF"/>
                </a:solidFill>
                <a:latin typeface="Cambria" panose="02040503050406030204" pitchFamily="18" charset="0"/>
                <a:ea typeface="SimSun" panose="02010600030101010101" pitchFamily="2" charset="-122"/>
              </a:rPr>
              <a:t>tích</a:t>
            </a:r>
            <a:r>
              <a:rPr lang="en-US" altLang="zh-CN" sz="2800" b="1" dirty="0">
                <a:solidFill>
                  <a:srgbClr val="6600FF"/>
                </a:solidFill>
                <a:latin typeface="Cambria" panose="02040503050406030204" pitchFamily="18" charset="0"/>
                <a:ea typeface="SimSun" panose="02010600030101010101" pitchFamily="2" charset="-122"/>
              </a:rPr>
              <a:t> </a:t>
            </a:r>
            <a:r>
              <a:rPr lang="en-US" altLang="zh-CN" sz="2800" b="1" dirty="0" err="1">
                <a:solidFill>
                  <a:srgbClr val="6600FF"/>
                </a:solidFill>
                <a:latin typeface="Cambria" panose="02040503050406030204" pitchFamily="18" charset="0"/>
                <a:ea typeface="SimSun" panose="02010600030101010101" pitchFamily="2" charset="-122"/>
              </a:rPr>
              <a:t>cực</a:t>
            </a:r>
            <a:endParaRPr lang="en-US" altLang="zh-CN" sz="2800" b="1" dirty="0">
              <a:solidFill>
                <a:srgbClr val="6600FF"/>
              </a:solidFill>
              <a:latin typeface="Cambria" panose="02040503050406030204" pitchFamily="18" charset="0"/>
              <a:ea typeface="SimSun" panose="02010600030101010101" pitchFamily="2" charset="-122"/>
            </a:endParaRPr>
          </a:p>
        </p:txBody>
      </p:sp>
    </p:spTree>
    <p:extLst>
      <p:ext uri="{BB962C8B-B14F-4D97-AF65-F5344CB8AC3E}">
        <p14:creationId xmlns:p14="http://schemas.microsoft.com/office/powerpoint/2010/main" val="36944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linds(horizontal)">
                                      <p:cBhvr>
                                        <p:cTn id="46" dur="500"/>
                                        <p:tgtEl>
                                          <p:spTgt spid="9"/>
                                        </p:tgtEl>
                                      </p:cBhvr>
                                    </p:animEffect>
                                  </p:childTnLst>
                                </p:cTn>
                              </p:par>
                              <p:par>
                                <p:cTn id="47" presetID="3"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par>
                                <p:cTn id="50" presetID="3" presetClass="entr" presetSubtype="1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linds(horizontal)">
                                      <p:cBhvr>
                                        <p:cTn id="55" dur="500"/>
                                        <p:tgtEl>
                                          <p:spTgt spid="2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linds(horizontal)">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par>
                                <p:cTn id="64" presetID="3" presetClass="entr" presetSubtype="1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linds(horizontal)">
                                      <p:cBhvr>
                                        <p:cTn id="66" dur="500"/>
                                        <p:tgtEl>
                                          <p:spTgt spid="12"/>
                                        </p:tgtEl>
                                      </p:cBhvr>
                                    </p:animEffect>
                                  </p:childTnLst>
                                </p:cTn>
                              </p:par>
                              <p:par>
                                <p:cTn id="67" presetID="3" presetClass="entr" presetSubtype="1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linds(horizontal)">
                                      <p:cBhvr>
                                        <p:cTn id="69" dur="500"/>
                                        <p:tgtEl>
                                          <p:spTgt spid="17"/>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linds(horizontal)">
                                      <p:cBhvr>
                                        <p:cTn id="72" dur="500"/>
                                        <p:tgtEl>
                                          <p:spTgt spid="30"/>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blinds(horizont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28" grpId="0"/>
      <p:bldP spid="29" grpId="0"/>
      <p:bldP spid="30" grpId="0"/>
      <p:bldP spid="31"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29455" y="1863803"/>
            <a:ext cx="8100572" cy="3570204"/>
          </a:xfrm>
          <a:prstGeom prst="rect">
            <a:avLst/>
          </a:prstGeom>
          <a:noFill/>
          <a:ln>
            <a:noFill/>
          </a:ln>
        </p:spPr>
        <p:txBody>
          <a:bodyPr wrap="square" lIns="121917" tIns="60958" rIns="121917" bIns="60958" rtlCol="0">
            <a:spAutoFit/>
          </a:bodyPr>
          <a:lstStyle/>
          <a:p>
            <a:r>
              <a:rPr lang="nl-NL" sz="3200" dirty="0">
                <a:solidFill>
                  <a:srgbClr val="0070C0"/>
                </a:solidFill>
                <a:latin typeface="Cambria" panose="02040503050406030204" pitchFamily="18" charset="0"/>
              </a:rPr>
              <a:t>Học tập tự giác, tích cực giúp chúng ta:</a:t>
            </a:r>
            <a:endParaRPr lang="en-US" sz="3200" dirty="0">
              <a:solidFill>
                <a:srgbClr val="0070C0"/>
              </a:solidFill>
              <a:latin typeface="Cambria" panose="02040503050406030204" pitchFamily="18" charset="0"/>
            </a:endParaRPr>
          </a:p>
          <a:p>
            <a:r>
              <a:rPr lang="nl-NL" sz="3200" dirty="0">
                <a:solidFill>
                  <a:srgbClr val="FF0000"/>
                </a:solidFill>
                <a:latin typeface="Cambria" panose="02040503050406030204" pitchFamily="18" charset="0"/>
              </a:rPr>
              <a:t>-Không ngừng tiến bộ, đạt kết quả cao trong học tập:</a:t>
            </a:r>
            <a:endParaRPr lang="en-US" sz="3200" dirty="0">
              <a:solidFill>
                <a:srgbClr val="FF0000"/>
              </a:solidFill>
              <a:latin typeface="Cambria" panose="02040503050406030204" pitchFamily="18" charset="0"/>
            </a:endParaRPr>
          </a:p>
          <a:p>
            <a:r>
              <a:rPr lang="nl-NL" sz="3200" dirty="0">
                <a:solidFill>
                  <a:srgbClr val="FF0000"/>
                </a:solidFill>
                <a:latin typeface="Cambria" panose="02040503050406030204" pitchFamily="18" charset="0"/>
              </a:rPr>
              <a:t>- Rèn luyện được tính tự lập, tự chù, ý chí kiên cường, bền bì;</a:t>
            </a:r>
            <a:endParaRPr lang="en-US" sz="3200" dirty="0">
              <a:solidFill>
                <a:srgbClr val="FF0000"/>
              </a:solidFill>
              <a:latin typeface="Cambria" panose="02040503050406030204" pitchFamily="18" charset="0"/>
            </a:endParaRPr>
          </a:p>
          <a:p>
            <a:r>
              <a:rPr lang="nl-NL" sz="3200" dirty="0">
                <a:solidFill>
                  <a:srgbClr val="FF0000"/>
                </a:solidFill>
                <a:latin typeface="Cambria" panose="02040503050406030204" pitchFamily="18" charset="0"/>
              </a:rPr>
              <a:t>-Thành công trong cuộc sống và được mọi người tin yêu, quý mến</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12333CDB-A883-CD1B-C417-30B07D674B12}"/>
              </a:ext>
            </a:extLst>
          </p:cNvPr>
          <p:cNvPicPr>
            <a:picLocks noChangeAspect="1"/>
          </p:cNvPicPr>
          <p:nvPr/>
        </p:nvPicPr>
        <p:blipFill>
          <a:blip r:embed="rId6"/>
          <a:stretch>
            <a:fillRect/>
          </a:stretch>
        </p:blipFill>
        <p:spPr>
          <a:xfrm>
            <a:off x="10689558" y="0"/>
            <a:ext cx="1542422" cy="1425844"/>
          </a:xfrm>
          <a:prstGeom prst="rect">
            <a:avLst/>
          </a:prstGeom>
        </p:spPr>
      </p:pic>
    </p:spTree>
    <p:extLst>
      <p:ext uri="{BB962C8B-B14F-4D97-AF65-F5344CB8AC3E}">
        <p14:creationId xmlns:p14="http://schemas.microsoft.com/office/powerpoint/2010/main" val="303460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37428270"/>
              </p:ext>
            </p:extLst>
          </p:nvPr>
        </p:nvGraphicFramePr>
        <p:xfrm>
          <a:off x="228600" y="2202177"/>
          <a:ext cx="11734800" cy="4626584"/>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Học</a:t>
                      </a:r>
                      <a:r>
                        <a:rPr lang="en-US" sz="3200" b="1" baseline="0" dirty="0">
                          <a:solidFill>
                            <a:srgbClr val="FF0000"/>
                          </a:solidFill>
                          <a:effectLst/>
                          <a:latin typeface="Cambria" panose="02040503050406030204" pitchFamily="18" charset="0"/>
                          <a:ea typeface="DengXian"/>
                        </a:rPr>
                        <a:t> </a:t>
                      </a:r>
                      <a:r>
                        <a:rPr lang="en-US" sz="3200" b="1" baseline="0" dirty="0" err="1">
                          <a:solidFill>
                            <a:srgbClr val="FF0000"/>
                          </a:solidFill>
                          <a:effectLst/>
                          <a:latin typeface="Cambria" panose="02040503050406030204" pitchFamily="18" charset="0"/>
                          <a:ea typeface="DengXian"/>
                        </a:rPr>
                        <a:t>sinh</a:t>
                      </a:r>
                      <a:r>
                        <a:rPr lang="en-US" sz="3200" b="1" baseline="0"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thực</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hiện</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hoạt</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động</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cá</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nhân</a:t>
                      </a:r>
                      <a:r>
                        <a:rPr lang="en-US" sz="3200" b="1" dirty="0">
                          <a:solidFill>
                            <a:srgbClr val="FF0000"/>
                          </a:solidFill>
                          <a:effectLst/>
                          <a:latin typeface="Cambria" panose="02040503050406030204" pitchFamily="18" charset="0"/>
                          <a:ea typeface="DengXian"/>
                        </a:rPr>
                        <a:t> “Think</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Suy</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nghĩ</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độc</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lập</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về</a:t>
                      </a:r>
                      <a:r>
                        <a:rPr lang="en-US" sz="3200" dirty="0">
                          <a:solidFill>
                            <a:srgbClr val="000000"/>
                          </a:solidFill>
                          <a:effectLst/>
                          <a:latin typeface="Cambria" panose="02040503050406030204" pitchFamily="18" charset="0"/>
                          <a:ea typeface="DengXian"/>
                        </a:rPr>
                        <a:t> </a:t>
                      </a:r>
                      <a:r>
                        <a:rPr lang="vi-VN" sz="3200" dirty="0">
                          <a:solidFill>
                            <a:srgbClr val="000000"/>
                          </a:solidFill>
                          <a:effectLst/>
                          <a:latin typeface="Cambria" panose="02040503050406030204" pitchFamily="18" charset="0"/>
                          <a:ea typeface="DengXian"/>
                        </a:rPr>
                        <a:t>câu hỏi: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DengXian"/>
                          <a:cs typeface="+mn-cs"/>
                        </a:rPr>
                        <a:t>Học sinh cần làm gì để rèn luyện tính tự giác, tích cực trong học tập.</a:t>
                      </a:r>
                      <a:endParaRPr lang="en-US" sz="3200" b="0" i="0" kern="1200" dirty="0">
                        <a:solidFill>
                          <a:schemeClr val="tx1"/>
                        </a:solidFill>
                        <a:effectLst/>
                        <a:latin typeface="Cambria" panose="020405030504060302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Học</a:t>
                      </a:r>
                      <a:r>
                        <a:rPr lang="en-US" sz="3200" b="1" baseline="0" dirty="0">
                          <a:solidFill>
                            <a:srgbClr val="FF0000"/>
                          </a:solidFill>
                          <a:effectLst/>
                          <a:latin typeface="Cambria" panose="02040503050406030204" pitchFamily="18" charset="0"/>
                          <a:ea typeface="DengXian"/>
                        </a:rPr>
                        <a:t> </a:t>
                      </a:r>
                      <a:r>
                        <a:rPr lang="en-US" sz="3200" b="1" baseline="0" dirty="0" err="1">
                          <a:solidFill>
                            <a:srgbClr val="FF0000"/>
                          </a:solidFill>
                          <a:effectLst/>
                          <a:latin typeface="Cambria" panose="02040503050406030204" pitchFamily="18" charset="0"/>
                          <a:ea typeface="DengXian"/>
                        </a:rPr>
                        <a:t>sinh</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thực</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hiện</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hoạt</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động</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cặp</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đôi</a:t>
                      </a:r>
                      <a:r>
                        <a:rPr lang="en-US" sz="3200" b="1" dirty="0">
                          <a:solidFill>
                            <a:srgbClr val="FF0000"/>
                          </a:solidFill>
                          <a:effectLst/>
                          <a:latin typeface="Cambria" panose="02040503050406030204" pitchFamily="18" charset="0"/>
                          <a:ea typeface="DengXian"/>
                        </a:rPr>
                        <a:t> “Pair”: </a:t>
                      </a:r>
                      <a:r>
                        <a:rPr lang="en-US" sz="3200" dirty="0" err="1">
                          <a:solidFill>
                            <a:srgbClr val="000000"/>
                          </a:solidFill>
                          <a:effectLst/>
                          <a:latin typeface="Cambria" panose="02040503050406030204" pitchFamily="18" charset="0"/>
                          <a:ea typeface="DengXian"/>
                        </a:rPr>
                        <a:t>Trao</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đổi</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với</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bạn</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suy</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nghĩ</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của</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mình</a:t>
                      </a:r>
                      <a:r>
                        <a:rPr lang="en-US" sz="3200" dirty="0">
                          <a:solidFill>
                            <a:srgbClr val="000000"/>
                          </a:solidFill>
                          <a:effectLst/>
                          <a:latin typeface="Cambria" panose="02040503050406030204" pitchFamily="18" charset="0"/>
                          <a:ea typeface="DengXian"/>
                        </a:rPr>
                        <a:t>.</a:t>
                      </a:r>
                      <a:endParaRPr lang="en-US" sz="3200" dirty="0">
                        <a:solidFill>
                          <a:srgbClr val="000000"/>
                        </a:solidFill>
                        <a:effectLst/>
                        <a:latin typeface="Cambria" panose="020405030504060302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Học</a:t>
                      </a:r>
                      <a:r>
                        <a:rPr lang="en-US" sz="3200" b="1" baseline="0" dirty="0">
                          <a:solidFill>
                            <a:srgbClr val="FF0000"/>
                          </a:solidFill>
                          <a:effectLst/>
                          <a:latin typeface="Cambria" panose="02040503050406030204" pitchFamily="18" charset="0"/>
                          <a:ea typeface="DengXian"/>
                        </a:rPr>
                        <a:t> </a:t>
                      </a:r>
                      <a:r>
                        <a:rPr lang="en-US" sz="3200" b="1" baseline="0" dirty="0" err="1">
                          <a:solidFill>
                            <a:srgbClr val="FF0000"/>
                          </a:solidFill>
                          <a:effectLst/>
                          <a:latin typeface="Cambria" panose="02040503050406030204" pitchFamily="18" charset="0"/>
                          <a:ea typeface="DengXian"/>
                        </a:rPr>
                        <a:t>sinh</a:t>
                      </a:r>
                      <a:r>
                        <a:rPr lang="en-US" sz="3200" b="1" baseline="0" dirty="0">
                          <a:solidFill>
                            <a:srgbClr val="FF0000"/>
                          </a:solidFill>
                          <a:effectLst/>
                          <a:latin typeface="Cambria" panose="02040503050406030204" pitchFamily="18" charset="0"/>
                          <a:ea typeface="DengXian"/>
                        </a:rPr>
                        <a:t> </a:t>
                      </a:r>
                      <a:r>
                        <a:rPr lang="en-US" sz="3200" b="1" baseline="0" dirty="0" err="1">
                          <a:solidFill>
                            <a:srgbClr val="FF0000"/>
                          </a:solidFill>
                          <a:effectLst/>
                          <a:latin typeface="Cambria" panose="02040503050406030204" pitchFamily="18" charset="0"/>
                          <a:ea typeface="DengXian"/>
                        </a:rPr>
                        <a:t>trình</a:t>
                      </a:r>
                      <a:r>
                        <a:rPr lang="en-US" sz="3200" b="1" baseline="0" dirty="0">
                          <a:solidFill>
                            <a:srgbClr val="FF0000"/>
                          </a:solidFill>
                          <a:effectLst/>
                          <a:latin typeface="Cambria" panose="02040503050406030204" pitchFamily="18" charset="0"/>
                          <a:ea typeface="DengXian"/>
                        </a:rPr>
                        <a:t> </a:t>
                      </a:r>
                      <a:r>
                        <a:rPr lang="en-US" sz="3200" b="1" baseline="0" dirty="0" err="1">
                          <a:solidFill>
                            <a:srgbClr val="FF0000"/>
                          </a:solidFill>
                          <a:effectLst/>
                          <a:latin typeface="Cambria" panose="02040503050406030204" pitchFamily="18" charset="0"/>
                          <a:ea typeface="DengXian"/>
                        </a:rPr>
                        <a:t>bày</a:t>
                      </a:r>
                      <a:r>
                        <a:rPr lang="en-US" sz="3200" b="1" baseline="0"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cá</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nhân</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trước</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lớp</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hoạt</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động</a:t>
                      </a:r>
                      <a:r>
                        <a:rPr lang="en-US" sz="3200" b="1" dirty="0">
                          <a:solidFill>
                            <a:srgbClr val="FF0000"/>
                          </a:solidFill>
                          <a:effectLst/>
                          <a:latin typeface="Cambria" panose="02040503050406030204" pitchFamily="18" charset="0"/>
                          <a:ea typeface="DengXian"/>
                        </a:rPr>
                        <a:t> “Share”: </a:t>
                      </a:r>
                      <a:r>
                        <a:rPr lang="en-US" sz="3200" dirty="0">
                          <a:solidFill>
                            <a:srgbClr val="000000"/>
                          </a:solidFill>
                          <a:effectLst/>
                          <a:latin typeface="Cambria" panose="02040503050406030204" pitchFamily="18" charset="0"/>
                          <a:ea typeface="DengXian"/>
                        </a:rPr>
                        <a:t>Chia </a:t>
                      </a:r>
                      <a:r>
                        <a:rPr lang="en-US" sz="3200" dirty="0" err="1">
                          <a:solidFill>
                            <a:srgbClr val="000000"/>
                          </a:solidFill>
                          <a:effectLst/>
                          <a:latin typeface="Cambria" panose="02040503050406030204" pitchFamily="18" charset="0"/>
                          <a:ea typeface="DengXian"/>
                        </a:rPr>
                        <a:t>sẻ</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những</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điều</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vừa</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trao</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đổi</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về</a:t>
                      </a:r>
                      <a:r>
                        <a:rPr lang="en-US" sz="3200" dirty="0">
                          <a:solidFill>
                            <a:srgbClr val="000000"/>
                          </a:solidFill>
                          <a:effectLst/>
                          <a:latin typeface="Cambria" panose="02040503050406030204" pitchFamily="18" charset="0"/>
                          <a:ea typeface="DengXian"/>
                        </a:rPr>
                        <a:t> </a:t>
                      </a:r>
                      <a:r>
                        <a:rPr lang="vi-VN" sz="3200" dirty="0">
                          <a:solidFill>
                            <a:srgbClr val="000000"/>
                          </a:solidFill>
                          <a:effectLst/>
                          <a:latin typeface="Cambria" panose="02040503050406030204" pitchFamily="18" charset="0"/>
                          <a:ea typeface="DengXian"/>
                        </a:rPr>
                        <a:t>câu hỏi </a:t>
                      </a:r>
                      <a:r>
                        <a:rPr lang="en-US" sz="3200" dirty="0" err="1">
                          <a:solidFill>
                            <a:srgbClr val="000000"/>
                          </a:solidFill>
                          <a:effectLst/>
                          <a:latin typeface="Cambria" panose="02040503050406030204" pitchFamily="18" charset="0"/>
                          <a:ea typeface="DengXian"/>
                        </a:rPr>
                        <a:t>trước</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lớp</a:t>
                      </a:r>
                      <a:r>
                        <a:rPr lang="en-US" sz="3200" dirty="0">
                          <a:solidFill>
                            <a:srgbClr val="000000"/>
                          </a:solidFill>
                          <a:effectLst/>
                          <a:latin typeface="Cambria" panose="02040503050406030204" pitchFamily="18" charset="0"/>
                          <a:ea typeface="DengXian"/>
                        </a:rPr>
                        <a:t>.</a:t>
                      </a:r>
                      <a:endParaRPr lang="en-US" sz="3200" dirty="0">
                        <a:solidFill>
                          <a:srgbClr val="000000"/>
                        </a:solidFill>
                        <a:effectLst/>
                        <a:latin typeface="Cambria" panose="020405030504060302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446365" y="1189941"/>
            <a:ext cx="679128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DengXian"/>
                <a:cs typeface="+mn-cs"/>
              </a:rPr>
              <a:t>Nhiệm vụ: Học sinh cần làm gì để rèn luyện tính tự giác, tích cực trong học tập.</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EF6FBCD-A4DD-07D9-59F3-915AEBB7C5DC}"/>
              </a:ext>
            </a:extLst>
          </p:cNvPr>
          <p:cNvPicPr>
            <a:picLocks noChangeAspect="1"/>
          </p:cNvPicPr>
          <p:nvPr/>
        </p:nvPicPr>
        <p:blipFill>
          <a:blip r:embed="rId7"/>
          <a:stretch>
            <a:fillRect/>
          </a:stretch>
        </p:blipFill>
        <p:spPr>
          <a:xfrm>
            <a:off x="10581833" y="29239"/>
            <a:ext cx="1542422" cy="1542422"/>
          </a:xfrm>
          <a:prstGeom prst="rect">
            <a:avLst/>
          </a:prstGeom>
        </p:spPr>
      </p:pic>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673400" y="171682"/>
            <a:ext cx="9636597" cy="923330"/>
          </a:xfrm>
          <a:prstGeom prst="rect">
            <a:avLst/>
          </a:prstGeom>
          <a:solidFill>
            <a:schemeClr val="accent2"/>
          </a:solidFill>
          <a:ln w="38100">
            <a:solidFill>
              <a:schemeClr val="tx1"/>
            </a:solidFill>
          </a:ln>
        </p:spPr>
        <p:txBody>
          <a:bodyPr wrap="square" rtlCol="0">
            <a:spAutoFit/>
          </a:bodyPr>
          <a:lstStyle/>
          <a:p>
            <a:r>
              <a:rPr kumimoji="1" lang="en-US" altLang="zh-CN" sz="5400" b="1" dirty="0" err="1">
                <a:solidFill>
                  <a:srgbClr val="644825"/>
                </a:solidFill>
                <a:latin typeface="Cambria" panose="02040503050406030204" pitchFamily="18" charset="0"/>
                <a:ea typeface="inpin heiti" charset="-122"/>
                <a:cs typeface="inpin heiti" charset="-122"/>
              </a:rPr>
              <a:t>Trò</a:t>
            </a:r>
            <a:r>
              <a:rPr kumimoji="1" lang="en-US" altLang="zh-CN" sz="5400" b="1" dirty="0">
                <a:solidFill>
                  <a:srgbClr val="644825"/>
                </a:solidFill>
                <a:latin typeface="Cambria" panose="02040503050406030204" pitchFamily="18" charset="0"/>
                <a:ea typeface="inpin heiti" charset="-122"/>
                <a:cs typeface="inpin heiti" charset="-122"/>
              </a:rPr>
              <a:t> </a:t>
            </a:r>
            <a:r>
              <a:rPr kumimoji="1" lang="en-US" altLang="zh-CN" sz="5400" b="1" dirty="0" err="1">
                <a:solidFill>
                  <a:srgbClr val="644825"/>
                </a:solidFill>
                <a:latin typeface="Cambria" panose="02040503050406030204" pitchFamily="18" charset="0"/>
                <a:ea typeface="inpin heiti" charset="-122"/>
                <a:cs typeface="inpin heiti" charset="-122"/>
              </a:rPr>
              <a:t>chơi</a:t>
            </a:r>
            <a:r>
              <a:rPr kumimoji="1" lang="en-US" altLang="zh-CN" sz="5400" b="1" dirty="0">
                <a:solidFill>
                  <a:srgbClr val="644825"/>
                </a:solidFill>
                <a:latin typeface="Cambria" panose="02040503050406030204" pitchFamily="18" charset="0"/>
                <a:ea typeface="inpin heiti" charset="-122"/>
                <a:cs typeface="inpin heiti" charset="-122"/>
              </a:rPr>
              <a:t>: </a:t>
            </a:r>
            <a:r>
              <a:rPr kumimoji="1" lang="vi-VN" altLang="zh-CN" sz="5400" b="1" dirty="0">
                <a:solidFill>
                  <a:srgbClr val="644825"/>
                </a:solidFill>
                <a:latin typeface="Cambria" panose="02040503050406030204" pitchFamily="18" charset="0"/>
                <a:ea typeface="inpin heiti" charset="-122"/>
                <a:cs typeface="inpin heiti" charset="-122"/>
              </a:rPr>
              <a:t>Thẩm thấu âm nhạc</a:t>
            </a:r>
            <a:endParaRPr kumimoji="1" lang="zh-CN" altLang="en-US" sz="5400" b="1" dirty="0">
              <a:solidFill>
                <a:srgbClr val="644825"/>
              </a:solidFill>
              <a:latin typeface="Cambria" panose="02040503050406030204" pitchFamily="18" charset="0"/>
              <a:ea typeface="inpin heiti" charset="-122"/>
              <a:cs typeface="inpin heiti" charset="-122"/>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383209" y="1229625"/>
            <a:ext cx="11808791" cy="461665"/>
          </a:xfrm>
          <a:prstGeom prst="rect">
            <a:avLst/>
          </a:prstGeom>
          <a:noFill/>
        </p:spPr>
        <p:txBody>
          <a:bodyPr wrap="square" rtlCol="0">
            <a:spAutoFit/>
          </a:bodyPr>
          <a:lstStyle/>
          <a:p>
            <a:pPr defTabSz="457200"/>
            <a:r>
              <a:rPr lang="vi-VN" sz="2400" b="1" dirty="0">
                <a:solidFill>
                  <a:prstClr val="black"/>
                </a:solidFill>
                <a:latin typeface="Times New Roman" panose="02020603050405020304" pitchFamily="18" charset="0"/>
              </a:rPr>
              <a:t>Em </a:t>
            </a:r>
            <a:r>
              <a:rPr lang="vi-VN" sz="2400" b="1" dirty="0" err="1">
                <a:solidFill>
                  <a:prstClr val="black"/>
                </a:solidFill>
                <a:latin typeface="Times New Roman" panose="02020603050405020304" pitchFamily="18" charset="0"/>
              </a:rPr>
              <a:t>hãy</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cùng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và</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vỗ</a:t>
            </a:r>
            <a:r>
              <a:rPr lang="vi-VN" sz="2400" b="1" dirty="0">
                <a:solidFill>
                  <a:prstClr val="black"/>
                </a:solidFill>
                <a:latin typeface="Times New Roman" panose="02020603050405020304" pitchFamily="18" charset="0"/>
              </a:rPr>
              <a:t> tay theo </a:t>
            </a:r>
            <a:r>
              <a:rPr lang="vi-VN" sz="2400" b="1" dirty="0" err="1">
                <a:solidFill>
                  <a:prstClr val="black"/>
                </a:solidFill>
                <a:latin typeface="Times New Roman" panose="02020603050405020304" pitchFamily="18" charset="0"/>
              </a:rPr>
              <a:t>bài</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Hổng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dám</a:t>
            </a:r>
            <a:r>
              <a:rPr lang="vi-VN" sz="2400" b="1" dirty="0">
                <a:solidFill>
                  <a:prstClr val="black"/>
                </a:solidFill>
                <a:latin typeface="Times New Roman" panose="02020603050405020304" pitchFamily="18" charset="0"/>
              </a:rPr>
              <a:t> đâu’’ </a:t>
            </a:r>
            <a:r>
              <a:rPr lang="vi-VN" sz="2400" b="1" dirty="0" err="1">
                <a:solidFill>
                  <a:prstClr val="black"/>
                </a:solidFill>
                <a:latin typeface="Times New Roman" panose="02020603050405020304" pitchFamily="18" charset="0"/>
              </a:rPr>
              <a:t>của</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nhạc</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sĩ</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Nguyễn</a:t>
            </a:r>
            <a:r>
              <a:rPr lang="vi-VN" sz="2400" b="1" dirty="0">
                <a:solidFill>
                  <a:prstClr val="black"/>
                </a:solidFill>
                <a:latin typeface="Times New Roman" panose="02020603050405020304" pitchFamily="18" charset="0"/>
              </a:rPr>
              <a:t> Văn Hiên</a:t>
            </a:r>
          </a:p>
        </p:txBody>
      </p:sp>
      <p:pic>
        <p:nvPicPr>
          <p:cNvPr id="3" name="Hổng Dám Đâu Karaoke Xuân Mai Nhạc Thiếu Nhi Vui Nhộn">
            <a:hlinkClick r:id="" action="ppaction://media"/>
            <a:extLst>
              <a:ext uri="{FF2B5EF4-FFF2-40B4-BE49-F238E27FC236}">
                <a16:creationId xmlns:a16="http://schemas.microsoft.com/office/drawing/2014/main" id="{AA03D6DA-BC81-A61E-81A3-A65B19168C1B}"/>
              </a:ext>
            </a:extLst>
          </p:cNvPr>
          <p:cNvPicPr>
            <a:picLocks noChangeAspect="1"/>
          </p:cNvPicPr>
          <p:nvPr>
            <a:videoFile r:link="rId1"/>
            <p:extLst>
              <p:ext uri="{DAA4B4D4-6D71-4841-9C94-3DE7FCFB9230}">
                <p14:media xmlns:p14="http://schemas.microsoft.com/office/powerpoint/2010/main" r:embed="rId2">
                  <p14:trim st="4992"/>
                </p14:media>
              </p:ext>
            </p:extLst>
          </p:nvPr>
        </p:nvPicPr>
        <p:blipFill>
          <a:blip r:embed="rId6"/>
          <a:stretch>
            <a:fillRect/>
          </a:stretch>
        </p:blipFill>
        <p:spPr>
          <a:xfrm>
            <a:off x="479232" y="1835533"/>
            <a:ext cx="7680776" cy="4919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Hộp Văn bản 37">
            <a:extLst>
              <a:ext uri="{FF2B5EF4-FFF2-40B4-BE49-F238E27FC236}">
                <a16:creationId xmlns:a16="http://schemas.microsoft.com/office/drawing/2014/main" id="{6D0A940D-4811-1E30-82CA-638113511F2C}"/>
              </a:ext>
            </a:extLst>
          </p:cNvPr>
          <p:cNvSpPr txBox="1"/>
          <p:nvPr/>
        </p:nvSpPr>
        <p:spPr>
          <a:xfrm>
            <a:off x="8508802" y="3579779"/>
            <a:ext cx="3314932" cy="2246769"/>
          </a:xfrm>
          <a:prstGeom prst="rect">
            <a:avLst/>
          </a:prstGeom>
          <a:noFill/>
        </p:spPr>
        <p:txBody>
          <a:bodyPr wrap="square" rtlCol="0">
            <a:spAutoFit/>
          </a:bodyPr>
          <a:lstStyle/>
          <a:p>
            <a:pPr algn="ctr" defTabSz="457200"/>
            <a:r>
              <a:rPr lang="vi-VN" sz="2800" b="1" dirty="0">
                <a:solidFill>
                  <a:prstClr val="black"/>
                </a:solidFill>
                <a:latin typeface="Times New Roman" panose="02020603050405020304" pitchFamily="18" charset="0"/>
              </a:rPr>
              <a:t>Câu </a:t>
            </a:r>
            <a:r>
              <a:rPr lang="vi-VN" sz="2800" b="1" dirty="0" err="1">
                <a:solidFill>
                  <a:prstClr val="black"/>
                </a:solidFill>
                <a:latin typeface="Times New Roman" panose="02020603050405020304" pitchFamily="18" charset="0"/>
              </a:rPr>
              <a:t>hỏi</a:t>
            </a:r>
            <a:r>
              <a:rPr lang="vi-VN" sz="2800" b="1" dirty="0">
                <a:solidFill>
                  <a:prstClr val="black"/>
                </a:solidFill>
                <a:latin typeface="Times New Roman" panose="02020603050405020304" pitchFamily="18" charset="0"/>
              </a:rPr>
              <a:t>:</a:t>
            </a:r>
          </a:p>
          <a:p>
            <a:pPr algn="ctr" defTabSz="457200"/>
            <a:r>
              <a:rPr lang="vi-VN" sz="2800" dirty="0">
                <a:solidFill>
                  <a:prstClr val="black"/>
                </a:solidFill>
                <a:latin typeface="Times New Roman" panose="02020603050405020304" pitchFamily="18" charset="0"/>
              </a:rPr>
              <a:t>Em </a:t>
            </a:r>
            <a:r>
              <a:rPr lang="vi-VN" sz="2800" dirty="0" err="1">
                <a:solidFill>
                  <a:prstClr val="black"/>
                </a:solidFill>
                <a:latin typeface="Times New Roman" panose="02020603050405020304" pitchFamily="18" charset="0"/>
              </a:rPr>
              <a:t>rút</a:t>
            </a:r>
            <a:r>
              <a:rPr lang="vi-VN" sz="2800" dirty="0">
                <a:solidFill>
                  <a:prstClr val="black"/>
                </a:solidFill>
                <a:latin typeface="Times New Roman" panose="02020603050405020304" pitchFamily="18" charset="0"/>
              </a:rPr>
              <a:t> ra </a:t>
            </a:r>
            <a:r>
              <a:rPr lang="vi-VN" sz="2800" dirty="0" err="1">
                <a:solidFill>
                  <a:prstClr val="black"/>
                </a:solidFill>
                <a:latin typeface="Times New Roman" panose="02020603050405020304" pitchFamily="18" charset="0"/>
              </a:rPr>
              <a:t>được</a:t>
            </a:r>
            <a:r>
              <a:rPr lang="vi-VN" sz="2800" dirty="0">
                <a:solidFill>
                  <a:prstClr val="black"/>
                </a:solidFill>
                <a:latin typeface="Times New Roman" panose="02020603050405020304" pitchFamily="18" charset="0"/>
              </a:rPr>
              <a:t> thông </a:t>
            </a:r>
            <a:r>
              <a:rPr lang="vi-VN" sz="2800" dirty="0" err="1">
                <a:solidFill>
                  <a:prstClr val="black"/>
                </a:solidFill>
                <a:latin typeface="Times New Roman" panose="02020603050405020304" pitchFamily="18" charset="0"/>
              </a:rPr>
              <a:t>điệp</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gì</a:t>
            </a:r>
            <a:r>
              <a:rPr lang="vi-VN" sz="2800" dirty="0">
                <a:solidFill>
                  <a:prstClr val="black"/>
                </a:solidFill>
                <a:latin typeface="Times New Roman" panose="02020603050405020304" pitchFamily="18" charset="0"/>
              </a:rPr>
              <a:t> liên quan </a:t>
            </a:r>
            <a:r>
              <a:rPr lang="vi-VN" sz="2800" dirty="0" err="1">
                <a:solidFill>
                  <a:prstClr val="black"/>
                </a:solidFill>
                <a:latin typeface="Times New Roman" panose="02020603050405020304" pitchFamily="18" charset="0"/>
              </a:rPr>
              <a:t>đến</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việc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học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tập</a:t>
            </a:r>
            <a:r>
              <a:rPr lang="vi-VN" sz="2800" dirty="0">
                <a:solidFill>
                  <a:prstClr val="black"/>
                </a:solidFill>
                <a:latin typeface="Times New Roman" panose="02020603050405020304" pitchFamily="18" charset="0"/>
              </a:rPr>
              <a:t> thông qua </a:t>
            </a:r>
            <a:r>
              <a:rPr lang="vi-VN" sz="2800" dirty="0" err="1">
                <a:solidFill>
                  <a:prstClr val="black"/>
                </a:solidFill>
                <a:latin typeface="Times New Roman" panose="02020603050405020304" pitchFamily="18" charset="0"/>
              </a:rPr>
              <a:t>bài</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hát</a:t>
            </a:r>
            <a:r>
              <a:rPr lang="vi-VN" sz="2800" dirty="0">
                <a:solidFill>
                  <a:prstClr val="black"/>
                </a:solidFill>
                <a:latin typeface="Times New Roman" panose="02020603050405020304" pitchFamily="18" charset="0"/>
              </a:rPr>
              <a:t> trên?</a:t>
            </a:r>
          </a:p>
        </p:txBody>
      </p:sp>
      <p:pic>
        <p:nvPicPr>
          <p:cNvPr id="4" name="Picture 3">
            <a:extLst>
              <a:ext uri="{FF2B5EF4-FFF2-40B4-BE49-F238E27FC236}">
                <a16:creationId xmlns:a16="http://schemas.microsoft.com/office/drawing/2014/main" id="{22B1E1E6-D275-11FB-850C-0E0FBB1AF7D7}"/>
              </a:ext>
            </a:extLst>
          </p:cNvPr>
          <p:cNvPicPr>
            <a:picLocks noChangeAspect="1"/>
          </p:cNvPicPr>
          <p:nvPr/>
        </p:nvPicPr>
        <p:blipFill>
          <a:blip r:embed="rId7"/>
          <a:stretch>
            <a:fillRect/>
          </a:stretch>
        </p:blipFill>
        <p:spPr>
          <a:xfrm>
            <a:off x="11030662" y="90723"/>
            <a:ext cx="1161338" cy="1161338"/>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9645"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fullScrn="1">
              <p:cMediaNode vol="80000">
                <p:cTn id="30" fill="hold" display="0">
                  <p:stCondLst>
                    <p:cond delay="indefinite"/>
                  </p:stCondLst>
                </p:cTn>
                <p:tgtEl>
                  <p:spTgt spid="3"/>
                </p:tgtEl>
              </p:cMediaNode>
            </p:video>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29455" y="1863803"/>
            <a:ext cx="8100572" cy="2523764"/>
          </a:xfrm>
          <a:prstGeom prst="rect">
            <a:avLst/>
          </a:prstGeom>
          <a:noFill/>
          <a:ln>
            <a:noFill/>
          </a:ln>
        </p:spPr>
        <p:txBody>
          <a:bodyPr wrap="square" lIns="121917" tIns="60958" rIns="121917" bIns="60958" rtlCol="0">
            <a:spAutoFit/>
          </a:bodyPr>
          <a:lstStyle/>
          <a:p>
            <a:pPr lvl="0" algn="just" defTabSz="457200">
              <a:defRPr/>
            </a:pPr>
            <a:r>
              <a:rPr lang="vi-VN" sz="3200" dirty="0">
                <a:solidFill>
                  <a:srgbClr val="FF0000"/>
                </a:solidFill>
                <a:latin typeface="Cambria" panose="02040503050406030204" pitchFamily="18" charset="0"/>
              </a:rPr>
              <a:t>- Học sinh phải rèn luyện tính tự giác, tích cực trong học tập; đồng thời cần nhắc nhở và giúp đỡ những bạn chưa tự giác, tích cực trong học tập để cùng nhau tiến bộ.</a:t>
            </a:r>
          </a:p>
          <a:p>
            <a:pPr marL="457200" lvl="0" indent="-457200" algn="just" defTabSz="457200">
              <a:buFontTx/>
              <a:buChar char="-"/>
              <a:defRPr/>
            </a:pPr>
            <a:endParaRPr lang="vi-VN" sz="2800" dirty="0">
              <a:solidFill>
                <a:prstClr val="black"/>
              </a:solidFill>
              <a:latin typeface="Cambria" panose="02040503050406030204" pitchFamily="18"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CEDDE224-FD17-B650-511C-3062A4349455}"/>
              </a:ext>
            </a:extLst>
          </p:cNvPr>
          <p:cNvPicPr>
            <a:picLocks noChangeAspect="1"/>
          </p:cNvPicPr>
          <p:nvPr/>
        </p:nvPicPr>
        <p:blipFill>
          <a:blip r:embed="rId6"/>
          <a:stretch>
            <a:fillRect/>
          </a:stretch>
        </p:blipFill>
        <p:spPr>
          <a:xfrm>
            <a:off x="10436200" y="-94305"/>
            <a:ext cx="1755800" cy="1396105"/>
          </a:xfrm>
          <a:prstGeom prst="rect">
            <a:avLst/>
          </a:prstGeom>
        </p:spPr>
      </p:pic>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6049283" cy="3980372"/>
            <a:chOff x="1949253" y="1627716"/>
            <a:chExt cx="3467823"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491168" y="227463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D6B8C873-EC01-C933-6028-E21637DDEBD1}"/>
              </a:ext>
            </a:extLst>
          </p:cNvPr>
          <p:cNvPicPr>
            <a:picLocks noChangeAspect="1"/>
          </p:cNvPicPr>
          <p:nvPr/>
        </p:nvPicPr>
        <p:blipFill>
          <a:blip r:embed="rId7"/>
          <a:stretch>
            <a:fillRect/>
          </a:stretch>
        </p:blipFill>
        <p:spPr>
          <a:xfrm>
            <a:off x="10698827" y="-39639"/>
            <a:ext cx="1542422" cy="1542422"/>
          </a:xfrm>
          <a:prstGeom prst="rect">
            <a:avLst/>
          </a:prstGeom>
        </p:spPr>
      </p:pic>
    </p:spTree>
    <p:extLst>
      <p:ext uri="{BB962C8B-B14F-4D97-AF65-F5344CB8AC3E}">
        <p14:creationId xmlns:p14="http://schemas.microsoft.com/office/powerpoint/2010/main" val="13923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322966" y="6037185"/>
            <a:ext cx="8699117" cy="718170"/>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p:cNvSpPr/>
          <p:nvPr/>
        </p:nvSpPr>
        <p:spPr>
          <a:xfrm>
            <a:off x="3663268" y="5447810"/>
            <a:ext cx="8018512" cy="469966"/>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4028379"/>
            <a:ext cx="7308069" cy="58866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000" dirty="0">
                <a:solidFill>
                  <a:schemeClr val="tx1"/>
                </a:solidFill>
                <a:latin typeface="Cambria" panose="02040503050406030204" pitchFamily="18" charset="0"/>
              </a:rPr>
              <a:t>giúp chúng ta có thêm kiến thức, mở rộng hiểu biết, gặt hái nhiều thành công</a:t>
            </a:r>
            <a:r>
              <a:rPr kumimoji="0" lang="en-US"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mọi</a:t>
            </a:r>
            <a:r>
              <a:rPr kumimoji="0" lang="en-US"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 tin </a:t>
            </a:r>
            <a:r>
              <a:rPr kumimoji="0" lang="en-US" sz="20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tôn</a:t>
            </a:r>
            <a:r>
              <a:rPr kumimoji="0" lang="en-US"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trọng</a:t>
            </a:r>
            <a:endParaRPr kumimoji="0" lang="en-US" sz="2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75" name="Rectangle 74"/>
          <p:cNvSpPr/>
          <p:nvPr/>
        </p:nvSpPr>
        <p:spPr>
          <a:xfrm>
            <a:off x="4321496" y="5005043"/>
            <a:ext cx="7765641"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p:cNvSpPr/>
          <p:nvPr/>
        </p:nvSpPr>
        <p:spPr>
          <a:xfrm>
            <a:off x="4353681" y="3080329"/>
            <a:ext cx="7265815" cy="77203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nvGrpSpPr>
          <p:cNvPr id="27" name="Group 26"/>
          <p:cNvGrpSpPr/>
          <p:nvPr/>
        </p:nvGrpSpPr>
        <p:grpSpPr>
          <a:xfrm>
            <a:off x="3725080" y="181167"/>
            <a:ext cx="8015613" cy="859816"/>
            <a:chOff x="752110" y="541866"/>
            <a:chExt cx="7301111" cy="1083733"/>
          </a:xfrm>
          <a:solidFill>
            <a:srgbClr val="FF99CC"/>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grpSp>
        <p:nvGrpSpPr>
          <p:cNvPr id="64" name="Group 63"/>
          <p:cNvGrpSpPr/>
          <p:nvPr/>
        </p:nvGrpSpPr>
        <p:grpSpPr>
          <a:xfrm>
            <a:off x="3403721" y="6000456"/>
            <a:ext cx="8618362" cy="735301"/>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0" name="Group 59"/>
          <p:cNvGrpSpPr/>
          <p:nvPr/>
        </p:nvGrpSpPr>
        <p:grpSpPr>
          <a:xfrm>
            <a:off x="3690934" y="5535086"/>
            <a:ext cx="8086526"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sp>
        <p:nvSpPr>
          <p:cNvPr id="63" name="TextBox 62"/>
          <p:cNvSpPr txBox="1"/>
          <p:nvPr/>
        </p:nvSpPr>
        <p:spPr>
          <a:xfrm>
            <a:off x="3690934" y="5521332"/>
            <a:ext cx="8086526" cy="400110"/>
          </a:xfrm>
          <a:prstGeom prst="rect">
            <a:avLst/>
          </a:prstGeom>
          <a:noFill/>
          <a:ln>
            <a:noFill/>
          </a:ln>
        </p:spPr>
        <p:txBody>
          <a:bodyPr wrap="square" rtlCol="0">
            <a:spAutoFit/>
          </a:bodyPr>
          <a:lstStyle/>
          <a:p>
            <a:pPr lvl="0">
              <a:defRPr/>
            </a:pPr>
            <a:r>
              <a:rPr kumimoji="0" lang="en-US" sz="2000" b="0" i="0" u="none" strike="noStrike" kern="1200" cap="none" spc="0" normalizeH="0" baseline="0" noProof="0" dirty="0" err="1">
                <a:ln>
                  <a:noFill/>
                </a:ln>
                <a:effectLst/>
                <a:uLnTx/>
                <a:uFillTx/>
                <a:latin typeface="Cambria" panose="02040503050406030204" pitchFamily="18" charset="0"/>
                <a:cs typeface="Times New Roman" panose="02020603050405020304" pitchFamily="18" charset="0"/>
              </a:rPr>
              <a:t>Chúng</a:t>
            </a:r>
            <a:r>
              <a:rPr kumimoji="0" lang="en-US" sz="2000" b="0" i="0" u="none" strike="noStrike" kern="1200" cap="none" spc="0" normalizeH="0" baseline="0" noProof="0" dirty="0">
                <a:ln>
                  <a:noFill/>
                </a:ln>
                <a:effectLst/>
                <a:uLnTx/>
                <a:uFillTx/>
                <a:latin typeface="Cambria" panose="02040503050406030204" pitchFamily="18" charset="0"/>
                <a:cs typeface="Times New Roman" panose="02020603050405020304" pitchFamily="18" charset="0"/>
              </a:rPr>
              <a:t> ta </a:t>
            </a:r>
            <a:r>
              <a:rPr kumimoji="0" lang="en-US" sz="2000" b="0" i="0" u="none" strike="noStrike" kern="1200" cap="none" spc="0" normalizeH="0" baseline="0" noProof="0" dirty="0" err="1">
                <a:ln>
                  <a:noFill/>
                </a:ln>
                <a:effectLst/>
                <a:uLnTx/>
                <a:uFillTx/>
                <a:latin typeface="Cambria" panose="02040503050406030204" pitchFamily="18" charset="0"/>
                <a:cs typeface="Times New Roman" panose="02020603050405020304" pitchFamily="18" charset="0"/>
              </a:rPr>
              <a:t>cần</a:t>
            </a:r>
            <a:r>
              <a:rPr kumimoji="0" lang="en-US" sz="2000" b="0" i="0" u="none" strike="noStrike" kern="1200" cap="none" spc="0" normalizeH="0" baseline="0" noProof="0" dirty="0">
                <a:ln>
                  <a:noFill/>
                </a:ln>
                <a:effectLst/>
                <a:uLnTx/>
                <a:uFillTx/>
                <a:latin typeface="Cambria" panose="02040503050406030204" pitchFamily="18" charset="0"/>
                <a:cs typeface="Times New Roman" panose="02020603050405020304" pitchFamily="18" charset="0"/>
              </a:rPr>
              <a:t> </a:t>
            </a:r>
            <a:r>
              <a:rPr lang="vi-VN" sz="2000" dirty="0">
                <a:latin typeface="Cambria" panose="02040503050406030204" pitchFamily="18" charset="0"/>
              </a:rPr>
              <a:t>phải rèn luyện tính tự giác, tích cực trong học tập;</a:t>
            </a:r>
            <a:endParaRPr kumimoji="0" lang="en-US" sz="2000" b="0" i="0" u="none" strike="noStrike" kern="1200" cap="none" spc="0" normalizeH="0" baseline="0" noProof="0" dirty="0">
              <a:ln>
                <a:noFill/>
              </a:ln>
              <a:effectLst/>
              <a:uLnTx/>
              <a:uFillTx/>
              <a:latin typeface="Cambria" panose="02040503050406030204" pitchFamily="18" charset="0"/>
              <a:cs typeface="Times New Roman" panose="02020603050405020304" pitchFamily="18" charset="0"/>
            </a:endParaRPr>
          </a:p>
        </p:txBody>
      </p:sp>
      <p:sp>
        <p:nvSpPr>
          <p:cNvPr id="67" name="TextBox 66"/>
          <p:cNvSpPr txBox="1"/>
          <p:nvPr/>
        </p:nvSpPr>
        <p:spPr>
          <a:xfrm>
            <a:off x="3675078" y="5977069"/>
            <a:ext cx="8402698" cy="707886"/>
          </a:xfrm>
          <a:prstGeom prst="rect">
            <a:avLst/>
          </a:prstGeom>
          <a:noFill/>
          <a:ln w="12700">
            <a:noFill/>
          </a:ln>
        </p:spPr>
        <p:txBody>
          <a:bodyPr wrap="square" rtlCol="0">
            <a:spAutoFit/>
          </a:bodyPr>
          <a:lstStyle/>
          <a:p>
            <a:pPr lvl="0" algn="just" defTabSz="457200">
              <a:defRPr/>
            </a:pPr>
            <a:r>
              <a:rPr lang="vi-VN" sz="2000" dirty="0">
                <a:latin typeface="Cambria" panose="02040503050406030204" pitchFamily="18" charset="0"/>
              </a:rPr>
              <a:t>cần nhắc nhở và giúp đỡ những bạn chưa tự giác, tích cực trong học tập để cùng nhau tiến bộ.</a:t>
            </a:r>
          </a:p>
        </p:txBody>
      </p:sp>
      <p:grpSp>
        <p:nvGrpSpPr>
          <p:cNvPr id="48" name="Group 47"/>
          <p:cNvGrpSpPr/>
          <p:nvPr/>
        </p:nvGrpSpPr>
        <p:grpSpPr>
          <a:xfrm>
            <a:off x="4645929" y="3949811"/>
            <a:ext cx="7520578" cy="775318"/>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2" name="Group 51"/>
          <p:cNvGrpSpPr/>
          <p:nvPr/>
        </p:nvGrpSpPr>
        <p:grpSpPr>
          <a:xfrm>
            <a:off x="4365780" y="4848934"/>
            <a:ext cx="7721357"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TextBox 54"/>
          <p:cNvSpPr txBox="1"/>
          <p:nvPr/>
        </p:nvSpPr>
        <p:spPr>
          <a:xfrm>
            <a:off x="4552717" y="4874768"/>
            <a:ext cx="7560071"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góp</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phần</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mối</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quan</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hệ</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xã</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hội</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trở</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tốt</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đẹp</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hơn</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grpSp>
        <p:nvGrpSpPr>
          <p:cNvPr id="56" name="Group 55"/>
          <p:cNvGrpSpPr/>
          <p:nvPr/>
        </p:nvGrpSpPr>
        <p:grpSpPr>
          <a:xfrm>
            <a:off x="4488029" y="3086303"/>
            <a:ext cx="7073809" cy="813599"/>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TextBox 58"/>
          <p:cNvSpPr txBox="1"/>
          <p:nvPr/>
        </p:nvSpPr>
        <p:spPr>
          <a:xfrm>
            <a:off x="4664407" y="3021362"/>
            <a:ext cx="6974098" cy="707886"/>
          </a:xfrm>
          <a:prstGeom prst="rect">
            <a:avLst/>
          </a:prstGeom>
          <a:noFill/>
          <a:ln>
            <a:noFill/>
          </a:ln>
        </p:spPr>
        <p:txBody>
          <a:bodyPr wrap="square" rtlCol="0">
            <a:spAutoFit/>
          </a:bodyPr>
          <a:lstStyle/>
          <a:p>
            <a:pPr lvl="0">
              <a:defRPr/>
            </a:pPr>
            <a:r>
              <a:rPr lang="nl-NL" sz="2000" dirty="0">
                <a:latin typeface="Cambria" panose="02040503050406030204" pitchFamily="18" charset="0"/>
                <a:ea typeface="Calibri" panose="020F0502020204030204" pitchFamily="34" charset="0"/>
                <a:cs typeface="Times New Roman" panose="02020603050405020304" pitchFamily="18" charset="0"/>
              </a:rPr>
              <a:t>Xây dựng và thực hiện kế hoạch học tập cụ thể, phù hợp với năng lực của bản thân.</a:t>
            </a:r>
            <a:endParaRPr kumimoji="0" lang="en-US" sz="2800" b="0" i="0" u="none" strike="noStrike" kern="1200" cap="none" spc="0" normalizeH="0" baseline="0" noProof="0" dirty="0">
              <a:ln>
                <a:noFill/>
              </a:ln>
              <a:solidFill>
                <a:srgbClr val="000000">
                  <a:lumMod val="85000"/>
                  <a:lumOff val="15000"/>
                </a:srgbClr>
              </a:solidFill>
              <a:effectLst/>
              <a:uLnTx/>
              <a:uFillTx/>
              <a:latin typeface="Cambria" panose="02040503050406030204" pitchFamily="18" charset="0"/>
              <a:cs typeface="Times New Roman" panose="02020603050405020304" pitchFamily="18" charset="0"/>
            </a:endParaRPr>
          </a:p>
        </p:txBody>
      </p:sp>
      <p:grpSp>
        <p:nvGrpSpPr>
          <p:cNvPr id="42" name="Group 41"/>
          <p:cNvGrpSpPr/>
          <p:nvPr/>
        </p:nvGrpSpPr>
        <p:grpSpPr>
          <a:xfrm>
            <a:off x="4362173" y="1947054"/>
            <a:ext cx="7496263" cy="1038103"/>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523828" y="1865628"/>
            <a:ext cx="7302591" cy="1015663"/>
          </a:xfrm>
          <a:prstGeom prst="rect">
            <a:avLst/>
          </a:prstGeom>
          <a:noFill/>
          <a:ln>
            <a:noFill/>
          </a:ln>
        </p:spPr>
        <p:txBody>
          <a:bodyPr wrap="square" rtlCol="0">
            <a:spAutoFit/>
          </a:bodyPr>
          <a:lstStyle/>
          <a:p>
            <a:pPr algn="just"/>
            <a:r>
              <a:rPr lang="nl-NL" sz="2000" dirty="0">
                <a:latin typeface="Cambria" panose="02040503050406030204" pitchFamily="18" charset="0"/>
                <a:ea typeface="Calibri" panose="020F0502020204030204" pitchFamily="34" charset="0"/>
                <a:cs typeface="Times New Roman" panose="02020603050405020304" pitchFamily="18" charset="0"/>
              </a:rPr>
              <a:t>Chủ động, tích cực trong thực hiện nhiệm vụ học tập (học và làm bài đầy đủ, hăng hái phát biểu xây dựng bài, tích cực hợp tác khi học nhóm...).</a:t>
            </a:r>
            <a:endParaRPr lang="en-US" sz="2000" dirty="0">
              <a:latin typeface="Cambria" panose="02040503050406030204" pitchFamily="18" charset="0"/>
              <a:ea typeface="Calibri" panose="020F0502020204030204" pitchFamily="34" charset="0"/>
              <a:cs typeface="Times New Roman" panose="02020603050405020304" pitchFamily="18" charset="0"/>
            </a:endParaRPr>
          </a:p>
        </p:txBody>
      </p:sp>
      <p:sp>
        <p:nvSpPr>
          <p:cNvPr id="39" name="Rectangle 38"/>
          <p:cNvSpPr/>
          <p:nvPr/>
        </p:nvSpPr>
        <p:spPr>
          <a:xfrm>
            <a:off x="4082492" y="1237545"/>
            <a:ext cx="7444666" cy="594726"/>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677154" y="1320721"/>
            <a:ext cx="6662676" cy="400110"/>
          </a:xfrm>
          <a:prstGeom prst="rect">
            <a:avLst/>
          </a:prstGeom>
          <a:noFill/>
          <a:ln>
            <a:noFill/>
          </a:ln>
        </p:spPr>
        <p:txBody>
          <a:bodyPr wrap="square" rtlCol="0">
            <a:spAutoFit/>
          </a:bodyPr>
          <a:lstStyle/>
          <a:p>
            <a:pPr algn="just"/>
            <a:r>
              <a:rPr lang="nl-NL" sz="2000" dirty="0">
                <a:latin typeface="Cambria" panose="02040503050406030204" pitchFamily="18" charset="0"/>
                <a:ea typeface="Calibri" panose="020F0502020204030204" pitchFamily="34" charset="0"/>
                <a:cs typeface="Times New Roman" panose="02020603050405020304" pitchFamily="18" charset="0"/>
              </a:rPr>
              <a:t>Có mục đích và động cơ học tập đúng đắn.</a:t>
            </a:r>
            <a:endParaRPr lang="en-US" sz="2000" dirty="0">
              <a:latin typeface="Cambria" panose="02040503050406030204" pitchFamily="18" charset="0"/>
              <a:ea typeface="Calibri" panose="020F0502020204030204" pitchFamily="34" charset="0"/>
              <a:cs typeface="Times New Roman" panose="02020603050405020304" pitchFamily="18" charset="0"/>
            </a:endParaRP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148025" y="1854707"/>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74390" y="77268"/>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271850" y="2400877"/>
            <a:ext cx="346489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rPr>
              <a:t>Học tập tự giác, tích cực</a:t>
            </a:r>
            <a:endParaRPr kumimoji="0" lang="en-US" sz="60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endParaRPr>
          </a:p>
        </p:txBody>
      </p:sp>
      <p:sp>
        <p:nvSpPr>
          <p:cNvPr id="15" name="TextBox 14"/>
          <p:cNvSpPr txBox="1"/>
          <p:nvPr/>
        </p:nvSpPr>
        <p:spPr>
          <a:xfrm>
            <a:off x="4048584" y="175111"/>
            <a:ext cx="7777835" cy="707886"/>
          </a:xfrm>
          <a:prstGeom prst="rect">
            <a:avLst/>
          </a:prstGeom>
          <a:noFill/>
        </p:spPr>
        <p:txBody>
          <a:bodyPr wrap="square" rtlCol="0">
            <a:spAutoFit/>
          </a:bodyPr>
          <a:lstStyle/>
          <a:p>
            <a:pPr algn="just"/>
            <a:r>
              <a:rPr lang="nl-NL" sz="2000" dirty="0">
                <a:latin typeface="Cambria" panose="02040503050406030204" pitchFamily="18" charset="0"/>
                <a:ea typeface="Calibri" panose="020F0502020204030204" pitchFamily="34" charset="0"/>
                <a:cs typeface="Times New Roman" panose="02020603050405020304" pitchFamily="18" charset="0"/>
              </a:rPr>
              <a:t>Học tập tự giác, tích cực là chủ động, cố gắng tự mình thực hiện tốt nhiệm vụ học tập mà không cần ai nhắc nhở, khuyên bảo.</a:t>
            </a:r>
            <a:endParaRPr lang="en-US" sz="2000" dirty="0">
              <a:latin typeface="Cambria" panose="020405030504060302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3407439" y="2284559"/>
            <a:ext cx="10635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Biểu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36" name="TextBox 35"/>
          <p:cNvSpPr txBox="1"/>
          <p:nvPr/>
        </p:nvSpPr>
        <p:spPr>
          <a:xfrm>
            <a:off x="3072877" y="334983"/>
            <a:ext cx="11516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Khái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niệm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p>
        </p:txBody>
      </p:sp>
      <p:sp>
        <p:nvSpPr>
          <p:cNvPr id="46" name="TextBox 45"/>
          <p:cNvSpPr txBox="1"/>
          <p:nvPr/>
        </p:nvSpPr>
        <p:spPr>
          <a:xfrm>
            <a:off x="3259812" y="4208603"/>
            <a:ext cx="1612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Ý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47" name="TextBox 46"/>
          <p:cNvSpPr txBox="1"/>
          <p:nvPr/>
        </p:nvSpPr>
        <p:spPr>
          <a:xfrm>
            <a:off x="2353962" y="5403683"/>
            <a:ext cx="15333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rèn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000"/>
                                        <p:tgtEl>
                                          <p:spTgt spid="41"/>
                                        </p:tgtEl>
                                      </p:cBhvr>
                                    </p:animEffect>
                                    <p:anim calcmode="lin" valueType="num">
                                      <p:cBhvr>
                                        <p:cTn id="49" dur="2000" fill="hold"/>
                                        <p:tgtEl>
                                          <p:spTgt spid="41"/>
                                        </p:tgtEl>
                                        <p:attrNameLst>
                                          <p:attrName>ppt_w</p:attrName>
                                        </p:attrNameLst>
                                      </p:cBhvr>
                                      <p:tavLst>
                                        <p:tav tm="0" fmla="#ppt_w*sin(2.5*pi*$)">
                                          <p:val>
                                            <p:fltVal val="0"/>
                                          </p:val>
                                        </p:tav>
                                        <p:tav tm="100000">
                                          <p:val>
                                            <p:fltVal val="1"/>
                                          </p:val>
                                        </p:tav>
                                      </p:tavLst>
                                    </p:anim>
                                    <p:anim calcmode="lin" valueType="num">
                                      <p:cBhvr>
                                        <p:cTn id="50" dur="2000" fill="hold"/>
                                        <p:tgtEl>
                                          <p:spTgt spid="41"/>
                                        </p:tgtEl>
                                        <p:attrNameLst>
                                          <p:attrName>ppt_h</p:attrName>
                                        </p:attrNameLst>
                                      </p:cBhvr>
                                      <p:tavLst>
                                        <p:tav tm="0">
                                          <p:val>
                                            <p:strVal val="#ppt_h"/>
                                          </p:val>
                                        </p:tav>
                                        <p:tav tm="100000">
                                          <p:val>
                                            <p:strVal val="#ppt_h"/>
                                          </p:val>
                                        </p:tav>
                                      </p:tavLst>
                                    </p:anim>
                                  </p:childTnLst>
                                </p:cTn>
                              </p:par>
                              <p:par>
                                <p:cTn id="51" presetID="45"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2000"/>
                                        <p:tgtEl>
                                          <p:spTgt spid="71"/>
                                        </p:tgtEl>
                                      </p:cBhvr>
                                    </p:animEffect>
                                    <p:anim calcmode="lin" valueType="num">
                                      <p:cBhvr>
                                        <p:cTn id="54" dur="2000" fill="hold"/>
                                        <p:tgtEl>
                                          <p:spTgt spid="71"/>
                                        </p:tgtEl>
                                        <p:attrNameLst>
                                          <p:attrName>ppt_w</p:attrName>
                                        </p:attrNameLst>
                                      </p:cBhvr>
                                      <p:tavLst>
                                        <p:tav tm="0" fmla="#ppt_w*sin(2.5*pi*$)">
                                          <p:val>
                                            <p:fltVal val="0"/>
                                          </p:val>
                                        </p:tav>
                                        <p:tav tm="100000">
                                          <p:val>
                                            <p:fltVal val="1"/>
                                          </p:val>
                                        </p:tav>
                                      </p:tavLst>
                                    </p:anim>
                                    <p:anim calcmode="lin" valueType="num">
                                      <p:cBhvr>
                                        <p:cTn id="55" dur="2000" fill="hold"/>
                                        <p:tgtEl>
                                          <p:spTgt spid="71"/>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2000"/>
                                        <p:tgtEl>
                                          <p:spTgt spid="39"/>
                                        </p:tgtEl>
                                      </p:cBhvr>
                                    </p:animEffect>
                                    <p:anim calcmode="lin" valueType="num">
                                      <p:cBhvr>
                                        <p:cTn id="59" dur="2000" fill="hold"/>
                                        <p:tgtEl>
                                          <p:spTgt spid="39"/>
                                        </p:tgtEl>
                                        <p:attrNameLst>
                                          <p:attrName>ppt_w</p:attrName>
                                        </p:attrNameLst>
                                      </p:cBhvr>
                                      <p:tavLst>
                                        <p:tav tm="0" fmla="#ppt_w*sin(2.5*pi*$)">
                                          <p:val>
                                            <p:fltVal val="0"/>
                                          </p:val>
                                        </p:tav>
                                        <p:tav tm="100000">
                                          <p:val>
                                            <p:fltVal val="1"/>
                                          </p:val>
                                        </p:tav>
                                      </p:tavLst>
                                    </p:anim>
                                    <p:anim calcmode="lin" valueType="num">
                                      <p:cBhvr>
                                        <p:cTn id="60" dur="2000" fill="hold"/>
                                        <p:tgtEl>
                                          <p:spTgt spid="39"/>
                                        </p:tgtEl>
                                        <p:attrNameLst>
                                          <p:attrName>ppt_h</p:attrName>
                                        </p:attrNameLst>
                                      </p:cBhvr>
                                      <p:tavLst>
                                        <p:tav tm="0">
                                          <p:val>
                                            <p:strVal val="#ppt_h"/>
                                          </p:val>
                                        </p:tav>
                                        <p:tav tm="100000">
                                          <p:val>
                                            <p:strVal val="#ppt_h"/>
                                          </p:val>
                                        </p:tav>
                                      </p:tavLst>
                                    </p:anim>
                                  </p:childTnLst>
                                </p:cTn>
                              </p:par>
                              <p:par>
                                <p:cTn id="61" presetID="45"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2000"/>
                                        <p:tgtEl>
                                          <p:spTgt spid="45"/>
                                        </p:tgtEl>
                                      </p:cBhvr>
                                    </p:animEffect>
                                    <p:anim calcmode="lin" valueType="num">
                                      <p:cBhvr>
                                        <p:cTn id="64" dur="2000" fill="hold"/>
                                        <p:tgtEl>
                                          <p:spTgt spid="45"/>
                                        </p:tgtEl>
                                        <p:attrNameLst>
                                          <p:attrName>ppt_w</p:attrName>
                                        </p:attrNameLst>
                                      </p:cBhvr>
                                      <p:tavLst>
                                        <p:tav tm="0" fmla="#ppt_w*sin(2.5*pi*$)">
                                          <p:val>
                                            <p:fltVal val="0"/>
                                          </p:val>
                                        </p:tav>
                                        <p:tav tm="100000">
                                          <p:val>
                                            <p:fltVal val="1"/>
                                          </p:val>
                                        </p:tav>
                                      </p:tavLst>
                                    </p:anim>
                                    <p:anim calcmode="lin" valueType="num">
                                      <p:cBhvr>
                                        <p:cTn id="65" dur="2000" fill="hold"/>
                                        <p:tgtEl>
                                          <p:spTgt spid="45"/>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2000"/>
                                        <p:tgtEl>
                                          <p:spTgt spid="42"/>
                                        </p:tgtEl>
                                      </p:cBhvr>
                                    </p:animEffect>
                                    <p:anim calcmode="lin" valueType="num">
                                      <p:cBhvr>
                                        <p:cTn id="69" dur="2000" fill="hold"/>
                                        <p:tgtEl>
                                          <p:spTgt spid="42"/>
                                        </p:tgtEl>
                                        <p:attrNameLst>
                                          <p:attrName>ppt_w</p:attrName>
                                        </p:attrNameLst>
                                      </p:cBhvr>
                                      <p:tavLst>
                                        <p:tav tm="0" fmla="#ppt_w*sin(2.5*pi*$)">
                                          <p:val>
                                            <p:fltVal val="0"/>
                                          </p:val>
                                        </p:tav>
                                        <p:tav tm="100000">
                                          <p:val>
                                            <p:fltVal val="1"/>
                                          </p:val>
                                        </p:tav>
                                      </p:tavLst>
                                    </p:anim>
                                    <p:anim calcmode="lin" valueType="num">
                                      <p:cBhvr>
                                        <p:cTn id="70" dur="2000" fill="hold"/>
                                        <p:tgtEl>
                                          <p:spTgt spid="42"/>
                                        </p:tgtEl>
                                        <p:attrNameLst>
                                          <p:attrName>ppt_h</p:attrName>
                                        </p:attrNameLst>
                                      </p:cBhvr>
                                      <p:tavLst>
                                        <p:tav tm="0">
                                          <p:val>
                                            <p:strVal val="#ppt_h"/>
                                          </p:val>
                                        </p:tav>
                                        <p:tav tm="100000">
                                          <p:val>
                                            <p:strVal val="#ppt_h"/>
                                          </p:val>
                                        </p:tav>
                                      </p:tavLst>
                                    </p:anim>
                                  </p:childTnLst>
                                </p:cTn>
                              </p:par>
                              <p:par>
                                <p:cTn id="71" presetID="45"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2000"/>
                                        <p:tgtEl>
                                          <p:spTgt spid="59"/>
                                        </p:tgtEl>
                                      </p:cBhvr>
                                    </p:animEffect>
                                    <p:anim calcmode="lin" valueType="num">
                                      <p:cBhvr>
                                        <p:cTn id="74" dur="2000" fill="hold"/>
                                        <p:tgtEl>
                                          <p:spTgt spid="59"/>
                                        </p:tgtEl>
                                        <p:attrNameLst>
                                          <p:attrName>ppt_w</p:attrName>
                                        </p:attrNameLst>
                                      </p:cBhvr>
                                      <p:tavLst>
                                        <p:tav tm="0" fmla="#ppt_w*sin(2.5*pi*$)">
                                          <p:val>
                                            <p:fltVal val="0"/>
                                          </p:val>
                                        </p:tav>
                                        <p:tav tm="100000">
                                          <p:val>
                                            <p:fltVal val="1"/>
                                          </p:val>
                                        </p:tav>
                                      </p:tavLst>
                                    </p:anim>
                                    <p:anim calcmode="lin" valueType="num">
                                      <p:cBhvr>
                                        <p:cTn id="75"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barn(inVertical)">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fade">
                                      <p:cBhvr>
                                        <p:cTn id="88" dur="2000"/>
                                        <p:tgtEl>
                                          <p:spTgt spid="56"/>
                                        </p:tgtEl>
                                      </p:cBhvr>
                                    </p:animEffect>
                                    <p:anim calcmode="lin" valueType="num">
                                      <p:cBhvr>
                                        <p:cTn id="89" dur="2000" fill="hold"/>
                                        <p:tgtEl>
                                          <p:spTgt spid="56"/>
                                        </p:tgtEl>
                                        <p:attrNameLst>
                                          <p:attrName>ppt_w</p:attrName>
                                        </p:attrNameLst>
                                      </p:cBhvr>
                                      <p:tavLst>
                                        <p:tav tm="0" fmla="#ppt_w*sin(2.5*pi*$)">
                                          <p:val>
                                            <p:fltVal val="0"/>
                                          </p:val>
                                        </p:tav>
                                        <p:tav tm="100000">
                                          <p:val>
                                            <p:fltVal val="1"/>
                                          </p:val>
                                        </p:tav>
                                      </p:tavLst>
                                    </p:anim>
                                    <p:anim calcmode="lin" valueType="num">
                                      <p:cBhvr>
                                        <p:cTn id="90" dur="2000" fill="hold"/>
                                        <p:tgtEl>
                                          <p:spTgt spid="56"/>
                                        </p:tgtEl>
                                        <p:attrNameLst>
                                          <p:attrName>ppt_h</p:attrName>
                                        </p:attrNameLst>
                                      </p:cBhvr>
                                      <p:tavLst>
                                        <p:tav tm="0">
                                          <p:val>
                                            <p:strVal val="#ppt_h"/>
                                          </p:val>
                                        </p:tav>
                                        <p:tav tm="100000">
                                          <p:val>
                                            <p:strVal val="#ppt_h"/>
                                          </p:val>
                                        </p:tav>
                                      </p:tavLst>
                                    </p:anim>
                                  </p:childTnLst>
                                </p:cTn>
                              </p:par>
                              <p:par>
                                <p:cTn id="91" presetID="45" presetClass="entr" presetSubtype="0"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2000"/>
                                        <p:tgtEl>
                                          <p:spTgt spid="48"/>
                                        </p:tgtEl>
                                      </p:cBhvr>
                                    </p:animEffect>
                                    <p:anim calcmode="lin" valueType="num">
                                      <p:cBhvr>
                                        <p:cTn id="94" dur="2000" fill="hold"/>
                                        <p:tgtEl>
                                          <p:spTgt spid="48"/>
                                        </p:tgtEl>
                                        <p:attrNameLst>
                                          <p:attrName>ppt_w</p:attrName>
                                        </p:attrNameLst>
                                      </p:cBhvr>
                                      <p:tavLst>
                                        <p:tav tm="0" fmla="#ppt_w*sin(2.5*pi*$)">
                                          <p:val>
                                            <p:fltVal val="0"/>
                                          </p:val>
                                        </p:tav>
                                        <p:tav tm="100000">
                                          <p:val>
                                            <p:fltVal val="1"/>
                                          </p:val>
                                        </p:tav>
                                      </p:tavLst>
                                    </p:anim>
                                    <p:anim calcmode="lin" valueType="num">
                                      <p:cBhvr>
                                        <p:cTn id="95" dur="2000" fill="hold"/>
                                        <p:tgtEl>
                                          <p:spTgt spid="48"/>
                                        </p:tgtEl>
                                        <p:attrNameLst>
                                          <p:attrName>ppt_h</p:attrName>
                                        </p:attrNameLst>
                                      </p:cBhvr>
                                      <p:tavLst>
                                        <p:tav tm="0">
                                          <p:val>
                                            <p:strVal val="#ppt_h"/>
                                          </p:val>
                                        </p:tav>
                                        <p:tav tm="100000">
                                          <p:val>
                                            <p:strVal val="#ppt_h"/>
                                          </p:val>
                                        </p:tav>
                                      </p:tavLst>
                                    </p:anim>
                                  </p:childTnLst>
                                </p:cTn>
                              </p:par>
                              <p:par>
                                <p:cTn id="96" presetID="45" presetClass="entr" presetSubtype="0"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2000"/>
                                        <p:tgtEl>
                                          <p:spTgt spid="74"/>
                                        </p:tgtEl>
                                      </p:cBhvr>
                                    </p:animEffect>
                                    <p:anim calcmode="lin" valueType="num">
                                      <p:cBhvr>
                                        <p:cTn id="99" dur="2000" fill="hold"/>
                                        <p:tgtEl>
                                          <p:spTgt spid="74"/>
                                        </p:tgtEl>
                                        <p:attrNameLst>
                                          <p:attrName>ppt_w</p:attrName>
                                        </p:attrNameLst>
                                      </p:cBhvr>
                                      <p:tavLst>
                                        <p:tav tm="0" fmla="#ppt_w*sin(2.5*pi*$)">
                                          <p:val>
                                            <p:fltVal val="0"/>
                                          </p:val>
                                        </p:tav>
                                        <p:tav tm="100000">
                                          <p:val>
                                            <p:fltVal val="1"/>
                                          </p:val>
                                        </p:tav>
                                      </p:tavLst>
                                    </p:anim>
                                    <p:anim calcmode="lin" valueType="num">
                                      <p:cBhvr>
                                        <p:cTn id="100" dur="2000" fill="hold"/>
                                        <p:tgtEl>
                                          <p:spTgt spid="74"/>
                                        </p:tgtEl>
                                        <p:attrNameLst>
                                          <p:attrName>ppt_h</p:attrName>
                                        </p:attrNameLst>
                                      </p:cBhvr>
                                      <p:tavLst>
                                        <p:tav tm="0">
                                          <p:val>
                                            <p:strVal val="#ppt_h"/>
                                          </p:val>
                                        </p:tav>
                                        <p:tav tm="100000">
                                          <p:val>
                                            <p:strVal val="#ppt_h"/>
                                          </p:val>
                                        </p:tav>
                                      </p:tavLst>
                                    </p:anim>
                                  </p:childTnLst>
                                </p:cTn>
                              </p:par>
                              <p:par>
                                <p:cTn id="101" presetID="45"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2000"/>
                                        <p:tgtEl>
                                          <p:spTgt spid="55"/>
                                        </p:tgtEl>
                                      </p:cBhvr>
                                    </p:animEffect>
                                    <p:anim calcmode="lin" valueType="num">
                                      <p:cBhvr>
                                        <p:cTn id="104" dur="2000" fill="hold"/>
                                        <p:tgtEl>
                                          <p:spTgt spid="55"/>
                                        </p:tgtEl>
                                        <p:attrNameLst>
                                          <p:attrName>ppt_w</p:attrName>
                                        </p:attrNameLst>
                                      </p:cBhvr>
                                      <p:tavLst>
                                        <p:tav tm="0" fmla="#ppt_w*sin(2.5*pi*$)">
                                          <p:val>
                                            <p:fltVal val="0"/>
                                          </p:val>
                                        </p:tav>
                                        <p:tav tm="100000">
                                          <p:val>
                                            <p:fltVal val="1"/>
                                          </p:val>
                                        </p:tav>
                                      </p:tavLst>
                                    </p:anim>
                                    <p:anim calcmode="lin" valueType="num">
                                      <p:cBhvr>
                                        <p:cTn id="105" dur="2000" fill="hold"/>
                                        <p:tgtEl>
                                          <p:spTgt spid="55"/>
                                        </p:tgtEl>
                                        <p:attrNameLst>
                                          <p:attrName>ppt_h</p:attrName>
                                        </p:attrNameLst>
                                      </p:cBhvr>
                                      <p:tavLst>
                                        <p:tav tm="0">
                                          <p:val>
                                            <p:strVal val="#ppt_h"/>
                                          </p:val>
                                        </p:tav>
                                        <p:tav tm="100000">
                                          <p:val>
                                            <p:strVal val="#ppt_h"/>
                                          </p:val>
                                        </p:tav>
                                      </p:tavLst>
                                    </p:anim>
                                  </p:childTnLst>
                                </p:cTn>
                              </p:par>
                              <p:par>
                                <p:cTn id="106" presetID="45" presetClass="entr" presetSubtype="0" fill="hold" grpId="0" nodeType="withEffect">
                                  <p:stCondLst>
                                    <p:cond delay="0"/>
                                  </p:stCondLst>
                                  <p:childTnLst>
                                    <p:set>
                                      <p:cBhvr>
                                        <p:cTn id="107" dur="1" fill="hold">
                                          <p:stCondLst>
                                            <p:cond delay="0"/>
                                          </p:stCondLst>
                                        </p:cTn>
                                        <p:tgtEl>
                                          <p:spTgt spid="75"/>
                                        </p:tgtEl>
                                        <p:attrNameLst>
                                          <p:attrName>style.visibility</p:attrName>
                                        </p:attrNameLst>
                                      </p:cBhvr>
                                      <p:to>
                                        <p:strVal val="visible"/>
                                      </p:to>
                                    </p:set>
                                    <p:animEffect transition="in" filter="fade">
                                      <p:cBhvr>
                                        <p:cTn id="108" dur="2000"/>
                                        <p:tgtEl>
                                          <p:spTgt spid="75"/>
                                        </p:tgtEl>
                                      </p:cBhvr>
                                    </p:animEffect>
                                    <p:anim calcmode="lin" valueType="num">
                                      <p:cBhvr>
                                        <p:cTn id="109" dur="2000" fill="hold"/>
                                        <p:tgtEl>
                                          <p:spTgt spid="75"/>
                                        </p:tgtEl>
                                        <p:attrNameLst>
                                          <p:attrName>ppt_w</p:attrName>
                                        </p:attrNameLst>
                                      </p:cBhvr>
                                      <p:tavLst>
                                        <p:tav tm="0" fmla="#ppt_w*sin(2.5*pi*$)">
                                          <p:val>
                                            <p:fltVal val="0"/>
                                          </p:val>
                                        </p:tav>
                                        <p:tav tm="100000">
                                          <p:val>
                                            <p:fltVal val="1"/>
                                          </p:val>
                                        </p:tav>
                                      </p:tavLst>
                                    </p:anim>
                                    <p:anim calcmode="lin" valueType="num">
                                      <p:cBhvr>
                                        <p:cTn id="110" dur="2000" fill="hold"/>
                                        <p:tgtEl>
                                          <p:spTgt spid="75"/>
                                        </p:tgtEl>
                                        <p:attrNameLst>
                                          <p:attrName>ppt_h</p:attrName>
                                        </p:attrNameLst>
                                      </p:cBhvr>
                                      <p:tavLst>
                                        <p:tav tm="0">
                                          <p:val>
                                            <p:strVal val="#ppt_h"/>
                                          </p:val>
                                        </p:tav>
                                        <p:tav tm="100000">
                                          <p:val>
                                            <p:strVal val="#ppt_h"/>
                                          </p:val>
                                        </p:tav>
                                      </p:tavLst>
                                    </p:anim>
                                  </p:childTnLst>
                                </p:cTn>
                              </p:par>
                              <p:par>
                                <p:cTn id="111" presetID="45" presetClass="entr" presetSubtype="0" fill="hold" nodeType="with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fade">
                                      <p:cBhvr>
                                        <p:cTn id="113" dur="2000"/>
                                        <p:tgtEl>
                                          <p:spTgt spid="52"/>
                                        </p:tgtEl>
                                      </p:cBhvr>
                                    </p:animEffect>
                                    <p:anim calcmode="lin" valueType="num">
                                      <p:cBhvr>
                                        <p:cTn id="114" dur="2000" fill="hold"/>
                                        <p:tgtEl>
                                          <p:spTgt spid="52"/>
                                        </p:tgtEl>
                                        <p:attrNameLst>
                                          <p:attrName>ppt_w</p:attrName>
                                        </p:attrNameLst>
                                      </p:cBhvr>
                                      <p:tavLst>
                                        <p:tav tm="0" fmla="#ppt_w*sin(2.5*pi*$)">
                                          <p:val>
                                            <p:fltVal val="0"/>
                                          </p:val>
                                        </p:tav>
                                        <p:tav tm="100000">
                                          <p:val>
                                            <p:fltVal val="1"/>
                                          </p:val>
                                        </p:tav>
                                      </p:tavLst>
                                    </p:anim>
                                    <p:anim calcmode="lin" valueType="num">
                                      <p:cBhvr>
                                        <p:cTn id="115"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barn(inVertical)">
                                      <p:cBhvr>
                                        <p:cTn id="120" dur="500"/>
                                        <p:tgtEl>
                                          <p:spTgt spid="47"/>
                                        </p:tgtEl>
                                      </p:cBhvr>
                                    </p:animEffect>
                                  </p:childTnLst>
                                </p:cTn>
                              </p:par>
                              <p:par>
                                <p:cTn id="121" presetID="16" presetClass="entr" presetSubtype="21" fill="hold" nodeType="with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barn(inVertical)">
                                      <p:cBhvr>
                                        <p:cTn id="123" dur="500"/>
                                        <p:tgtEl>
                                          <p:spTgt spid="11"/>
                                        </p:tgtEl>
                                      </p:cBhvr>
                                    </p:animEffect>
                                  </p:childTnLst>
                                </p:cTn>
                              </p:par>
                            </p:childTnLst>
                          </p:cTn>
                        </p:par>
                      </p:childTnLst>
                    </p:cTn>
                  </p:par>
                  <p:par>
                    <p:cTn id="124" fill="hold">
                      <p:stCondLst>
                        <p:cond delay="indefinite"/>
                      </p:stCondLst>
                      <p:childTnLst>
                        <p:par>
                          <p:cTn id="125" fill="hold">
                            <p:stCondLst>
                              <p:cond delay="0"/>
                            </p:stCondLst>
                            <p:childTnLst>
                              <p:par>
                                <p:cTn id="126" presetID="45" presetClass="entr" presetSubtype="0" fill="hold" grpId="0" nodeType="clickEffect">
                                  <p:stCondLst>
                                    <p:cond delay="0"/>
                                  </p:stCondLst>
                                  <p:childTnLst>
                                    <p:set>
                                      <p:cBhvr>
                                        <p:cTn id="127" dur="1" fill="hold">
                                          <p:stCondLst>
                                            <p:cond delay="0"/>
                                          </p:stCondLst>
                                        </p:cTn>
                                        <p:tgtEl>
                                          <p:spTgt spid="63"/>
                                        </p:tgtEl>
                                        <p:attrNameLst>
                                          <p:attrName>style.visibility</p:attrName>
                                        </p:attrNameLst>
                                      </p:cBhvr>
                                      <p:to>
                                        <p:strVal val="visible"/>
                                      </p:to>
                                    </p:set>
                                    <p:animEffect transition="in" filter="fade">
                                      <p:cBhvr>
                                        <p:cTn id="128" dur="2000"/>
                                        <p:tgtEl>
                                          <p:spTgt spid="63"/>
                                        </p:tgtEl>
                                      </p:cBhvr>
                                    </p:animEffect>
                                    <p:anim calcmode="lin" valueType="num">
                                      <p:cBhvr>
                                        <p:cTn id="129" dur="2000" fill="hold"/>
                                        <p:tgtEl>
                                          <p:spTgt spid="63"/>
                                        </p:tgtEl>
                                        <p:attrNameLst>
                                          <p:attrName>ppt_w</p:attrName>
                                        </p:attrNameLst>
                                      </p:cBhvr>
                                      <p:tavLst>
                                        <p:tav tm="0" fmla="#ppt_w*sin(2.5*pi*$)">
                                          <p:val>
                                            <p:fltVal val="0"/>
                                          </p:val>
                                        </p:tav>
                                        <p:tav tm="100000">
                                          <p:val>
                                            <p:fltVal val="1"/>
                                          </p:val>
                                        </p:tav>
                                      </p:tavLst>
                                    </p:anim>
                                    <p:anim calcmode="lin" valueType="num">
                                      <p:cBhvr>
                                        <p:cTn id="130" dur="2000" fill="hold"/>
                                        <p:tgtEl>
                                          <p:spTgt spid="63"/>
                                        </p:tgtEl>
                                        <p:attrNameLst>
                                          <p:attrName>ppt_h</p:attrName>
                                        </p:attrNameLst>
                                      </p:cBhvr>
                                      <p:tavLst>
                                        <p:tav tm="0">
                                          <p:val>
                                            <p:strVal val="#ppt_h"/>
                                          </p:val>
                                        </p:tav>
                                        <p:tav tm="100000">
                                          <p:val>
                                            <p:strVal val="#ppt_h"/>
                                          </p:val>
                                        </p:tav>
                                      </p:tavLst>
                                    </p:anim>
                                  </p:childTnLst>
                                </p:cTn>
                              </p:par>
                              <p:par>
                                <p:cTn id="131" presetID="45" presetClass="entr" presetSubtype="0" fill="hold"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fade">
                                      <p:cBhvr>
                                        <p:cTn id="133" dur="2000"/>
                                        <p:tgtEl>
                                          <p:spTgt spid="60"/>
                                        </p:tgtEl>
                                      </p:cBhvr>
                                    </p:animEffect>
                                    <p:anim calcmode="lin" valueType="num">
                                      <p:cBhvr>
                                        <p:cTn id="134" dur="2000" fill="hold"/>
                                        <p:tgtEl>
                                          <p:spTgt spid="60"/>
                                        </p:tgtEl>
                                        <p:attrNameLst>
                                          <p:attrName>ppt_w</p:attrName>
                                        </p:attrNameLst>
                                      </p:cBhvr>
                                      <p:tavLst>
                                        <p:tav tm="0" fmla="#ppt_w*sin(2.5*pi*$)">
                                          <p:val>
                                            <p:fltVal val="0"/>
                                          </p:val>
                                        </p:tav>
                                        <p:tav tm="100000">
                                          <p:val>
                                            <p:fltVal val="1"/>
                                          </p:val>
                                        </p:tav>
                                      </p:tavLst>
                                    </p:anim>
                                    <p:anim calcmode="lin" valueType="num">
                                      <p:cBhvr>
                                        <p:cTn id="135" dur="2000" fill="hold"/>
                                        <p:tgtEl>
                                          <p:spTgt spid="60"/>
                                        </p:tgtEl>
                                        <p:attrNameLst>
                                          <p:attrName>ppt_h</p:attrName>
                                        </p:attrNameLst>
                                      </p:cBhvr>
                                      <p:tavLst>
                                        <p:tav tm="0">
                                          <p:val>
                                            <p:strVal val="#ppt_h"/>
                                          </p:val>
                                        </p:tav>
                                        <p:tav tm="100000">
                                          <p:val>
                                            <p:strVal val="#ppt_h"/>
                                          </p:val>
                                        </p:tav>
                                      </p:tavLst>
                                    </p:anim>
                                  </p:childTnLst>
                                </p:cTn>
                              </p:par>
                              <p:par>
                                <p:cTn id="136" presetID="45" presetClass="entr" presetSubtype="0" fill="hold" grpId="0" nodeType="withEffect">
                                  <p:stCondLst>
                                    <p:cond delay="0"/>
                                  </p:stCondLst>
                                  <p:childTnLst>
                                    <p:set>
                                      <p:cBhvr>
                                        <p:cTn id="137" dur="1" fill="hold">
                                          <p:stCondLst>
                                            <p:cond delay="0"/>
                                          </p:stCondLst>
                                        </p:cTn>
                                        <p:tgtEl>
                                          <p:spTgt spid="76"/>
                                        </p:tgtEl>
                                        <p:attrNameLst>
                                          <p:attrName>style.visibility</p:attrName>
                                        </p:attrNameLst>
                                      </p:cBhvr>
                                      <p:to>
                                        <p:strVal val="visible"/>
                                      </p:to>
                                    </p:set>
                                    <p:animEffect transition="in" filter="fade">
                                      <p:cBhvr>
                                        <p:cTn id="138" dur="2000"/>
                                        <p:tgtEl>
                                          <p:spTgt spid="76"/>
                                        </p:tgtEl>
                                      </p:cBhvr>
                                    </p:animEffect>
                                    <p:anim calcmode="lin" valueType="num">
                                      <p:cBhvr>
                                        <p:cTn id="139" dur="2000" fill="hold"/>
                                        <p:tgtEl>
                                          <p:spTgt spid="76"/>
                                        </p:tgtEl>
                                        <p:attrNameLst>
                                          <p:attrName>ppt_w</p:attrName>
                                        </p:attrNameLst>
                                      </p:cBhvr>
                                      <p:tavLst>
                                        <p:tav tm="0" fmla="#ppt_w*sin(2.5*pi*$)">
                                          <p:val>
                                            <p:fltVal val="0"/>
                                          </p:val>
                                        </p:tav>
                                        <p:tav tm="100000">
                                          <p:val>
                                            <p:fltVal val="1"/>
                                          </p:val>
                                        </p:tav>
                                      </p:tavLst>
                                    </p:anim>
                                    <p:anim calcmode="lin" valueType="num">
                                      <p:cBhvr>
                                        <p:cTn id="140" dur="2000" fill="hold"/>
                                        <p:tgtEl>
                                          <p:spTgt spid="76"/>
                                        </p:tgtEl>
                                        <p:attrNameLst>
                                          <p:attrName>ppt_h</p:attrName>
                                        </p:attrNameLst>
                                      </p:cBhvr>
                                      <p:tavLst>
                                        <p:tav tm="0">
                                          <p:val>
                                            <p:strVal val="#ppt_h"/>
                                          </p:val>
                                        </p:tav>
                                        <p:tav tm="100000">
                                          <p:val>
                                            <p:strVal val="#ppt_h"/>
                                          </p:val>
                                        </p:tav>
                                      </p:tavLst>
                                    </p:anim>
                                  </p:childTnLst>
                                </p:cTn>
                              </p:par>
                              <p:par>
                                <p:cTn id="141" presetID="45" presetClass="entr" presetSubtype="0" fill="hold" nodeType="withEffect">
                                  <p:stCondLst>
                                    <p:cond delay="0"/>
                                  </p:stCondLst>
                                  <p:childTnLst>
                                    <p:set>
                                      <p:cBhvr>
                                        <p:cTn id="142" dur="1" fill="hold">
                                          <p:stCondLst>
                                            <p:cond delay="0"/>
                                          </p:stCondLst>
                                        </p:cTn>
                                        <p:tgtEl>
                                          <p:spTgt spid="64"/>
                                        </p:tgtEl>
                                        <p:attrNameLst>
                                          <p:attrName>style.visibility</p:attrName>
                                        </p:attrNameLst>
                                      </p:cBhvr>
                                      <p:to>
                                        <p:strVal val="visible"/>
                                      </p:to>
                                    </p:set>
                                    <p:animEffect transition="in" filter="fade">
                                      <p:cBhvr>
                                        <p:cTn id="143" dur="2000"/>
                                        <p:tgtEl>
                                          <p:spTgt spid="64"/>
                                        </p:tgtEl>
                                      </p:cBhvr>
                                    </p:animEffect>
                                    <p:anim calcmode="lin" valueType="num">
                                      <p:cBhvr>
                                        <p:cTn id="144" dur="2000" fill="hold"/>
                                        <p:tgtEl>
                                          <p:spTgt spid="64"/>
                                        </p:tgtEl>
                                        <p:attrNameLst>
                                          <p:attrName>ppt_w</p:attrName>
                                        </p:attrNameLst>
                                      </p:cBhvr>
                                      <p:tavLst>
                                        <p:tav tm="0" fmla="#ppt_w*sin(2.5*pi*$)">
                                          <p:val>
                                            <p:fltVal val="0"/>
                                          </p:val>
                                        </p:tav>
                                        <p:tav tm="100000">
                                          <p:val>
                                            <p:fltVal val="1"/>
                                          </p:val>
                                        </p:tav>
                                      </p:tavLst>
                                    </p:anim>
                                    <p:anim calcmode="lin" valueType="num">
                                      <p:cBhvr>
                                        <p:cTn id="145" dur="2000" fill="hold"/>
                                        <p:tgtEl>
                                          <p:spTgt spid="64"/>
                                        </p:tgtEl>
                                        <p:attrNameLst>
                                          <p:attrName>ppt_h</p:attrName>
                                        </p:attrNameLst>
                                      </p:cBhvr>
                                      <p:tavLst>
                                        <p:tav tm="0">
                                          <p:val>
                                            <p:strVal val="#ppt_h"/>
                                          </p:val>
                                        </p:tav>
                                        <p:tav tm="100000">
                                          <p:val>
                                            <p:strVal val="#ppt_h"/>
                                          </p:val>
                                        </p:tav>
                                      </p:tavLst>
                                    </p:anim>
                                  </p:childTnLst>
                                </p:cTn>
                              </p:par>
                              <p:par>
                                <p:cTn id="146" presetID="45" presetClass="entr" presetSubtype="0" fill="hold" grpId="0" nodeType="withEffect">
                                  <p:stCondLst>
                                    <p:cond delay="0"/>
                                  </p:stCondLst>
                                  <p:childTnLst>
                                    <p:set>
                                      <p:cBhvr>
                                        <p:cTn id="147" dur="1" fill="hold">
                                          <p:stCondLst>
                                            <p:cond delay="0"/>
                                          </p:stCondLst>
                                        </p:cTn>
                                        <p:tgtEl>
                                          <p:spTgt spid="77"/>
                                        </p:tgtEl>
                                        <p:attrNameLst>
                                          <p:attrName>style.visibility</p:attrName>
                                        </p:attrNameLst>
                                      </p:cBhvr>
                                      <p:to>
                                        <p:strVal val="visible"/>
                                      </p:to>
                                    </p:set>
                                    <p:animEffect transition="in" filter="fade">
                                      <p:cBhvr>
                                        <p:cTn id="148" dur="2000"/>
                                        <p:tgtEl>
                                          <p:spTgt spid="77"/>
                                        </p:tgtEl>
                                      </p:cBhvr>
                                    </p:animEffect>
                                    <p:anim calcmode="lin" valueType="num">
                                      <p:cBhvr>
                                        <p:cTn id="149" dur="2000" fill="hold"/>
                                        <p:tgtEl>
                                          <p:spTgt spid="77"/>
                                        </p:tgtEl>
                                        <p:attrNameLst>
                                          <p:attrName>ppt_w</p:attrName>
                                        </p:attrNameLst>
                                      </p:cBhvr>
                                      <p:tavLst>
                                        <p:tav tm="0" fmla="#ppt_w*sin(2.5*pi*$)">
                                          <p:val>
                                            <p:fltVal val="0"/>
                                          </p:val>
                                        </p:tav>
                                        <p:tav tm="100000">
                                          <p:val>
                                            <p:fltVal val="1"/>
                                          </p:val>
                                        </p:tav>
                                      </p:tavLst>
                                    </p:anim>
                                    <p:anim calcmode="lin" valueType="num">
                                      <p:cBhvr>
                                        <p:cTn id="150" dur="2000" fill="hold"/>
                                        <p:tgtEl>
                                          <p:spTgt spid="77"/>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67"/>
                                        </p:tgtEl>
                                        <p:attrNameLst>
                                          <p:attrName>style.visibility</p:attrName>
                                        </p:attrNameLst>
                                      </p:cBhvr>
                                      <p:to>
                                        <p:strVal val="visible"/>
                                      </p:to>
                                    </p:set>
                                    <p:animEffect transition="in" filter="fade">
                                      <p:cBhvr>
                                        <p:cTn id="153" dur="2000"/>
                                        <p:tgtEl>
                                          <p:spTgt spid="67"/>
                                        </p:tgtEl>
                                      </p:cBhvr>
                                    </p:animEffect>
                                    <p:anim calcmode="lin" valueType="num">
                                      <p:cBhvr>
                                        <p:cTn id="154" dur="2000" fill="hold"/>
                                        <p:tgtEl>
                                          <p:spTgt spid="67"/>
                                        </p:tgtEl>
                                        <p:attrNameLst>
                                          <p:attrName>ppt_w</p:attrName>
                                        </p:attrNameLst>
                                      </p:cBhvr>
                                      <p:tavLst>
                                        <p:tav tm="0" fmla="#ppt_w*sin(2.5*pi*$)">
                                          <p:val>
                                            <p:fltVal val="0"/>
                                          </p:val>
                                        </p:tav>
                                        <p:tav tm="100000">
                                          <p:val>
                                            <p:fltVal val="1"/>
                                          </p:val>
                                        </p:tav>
                                      </p:tavLst>
                                    </p:anim>
                                    <p:anim calcmode="lin" valueType="num">
                                      <p:cBhvr>
                                        <p:cTn id="155"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4" grpId="0" animBg="1"/>
      <p:bldP spid="75" grpId="0" animBg="1"/>
      <p:bldP spid="71" grpId="0" animBg="1"/>
      <p:bldP spid="63" grpId="0"/>
      <p:bldP spid="67" grpId="0"/>
      <p:bldP spid="55" grpId="0"/>
      <p:bldP spid="59" grpId="0"/>
      <p:bldP spid="45" grpId="0"/>
      <p:bldP spid="41" grpId="0"/>
      <p:bldP spid="6" grpId="0"/>
      <p:bldP spid="15" grpId="0"/>
      <p:bldP spid="16" grpId="0"/>
      <p:bldP spid="36" grpId="0"/>
      <p:bldP spid="46"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8B64-3BA3-490B-2FDB-20EEBACD548D}"/>
              </a:ext>
            </a:extLst>
          </p:cNvPr>
          <p:cNvSpPr txBox="1">
            <a:spLocks/>
          </p:cNvSpPr>
          <p:nvPr/>
        </p:nvSpPr>
        <p:spPr bwMode="auto">
          <a:xfrm>
            <a:off x="387871"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b="1" dirty="0">
                <a:solidFill>
                  <a:srgbClr val="FF0000"/>
                </a:solidFill>
                <a:latin typeface="Arial" panose="020B0604020202020204" pitchFamily="34" charset="0"/>
              </a:rPr>
              <a:t>B</a:t>
            </a:r>
            <a:r>
              <a:rPr lang="vi-VN" altLang="en-US" sz="2500" b="1" dirty="0">
                <a:solidFill>
                  <a:srgbClr val="FF0000"/>
                </a:solidFill>
                <a:latin typeface="Calibri Light" panose="020F0302020204030204" pitchFamily="34" charset="0"/>
              </a:rPr>
              <a:t>à</a:t>
            </a:r>
            <a:r>
              <a:rPr lang="vi-VN" altLang="en-US" sz="2500" b="1" dirty="0">
                <a:solidFill>
                  <a:srgbClr val="FF0000"/>
                </a:solidFill>
                <a:latin typeface="Arial" panose="020B0604020202020204" pitchFamily="34" charset="0"/>
              </a:rPr>
              <a:t>i tập 1: </a:t>
            </a:r>
            <a:r>
              <a:rPr lang="vi-VN" altLang="en-US" sz="2500" dirty="0">
                <a:solidFill>
                  <a:srgbClr val="FF0000"/>
                </a:solidFill>
                <a:latin typeface="Arial" panose="020B0604020202020204" pitchFamily="34" charset="0"/>
              </a:rPr>
              <a:t>Em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hay không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với ý kiến n</a:t>
            </a:r>
            <a:r>
              <a:rPr lang="vi-VN" altLang="en-US" sz="2500" dirty="0">
                <a:solidFill>
                  <a:srgbClr val="FF0000"/>
                </a:solidFill>
                <a:latin typeface="Calibri Light" panose="020F0302020204030204" pitchFamily="34" charset="0"/>
              </a:rPr>
              <a:t>à</a:t>
            </a:r>
            <a:r>
              <a:rPr lang="vi-VN" altLang="en-US" sz="2500" dirty="0">
                <a:solidFill>
                  <a:srgbClr val="FF0000"/>
                </a:solidFill>
                <a:latin typeface="Arial" panose="020B0604020202020204" pitchFamily="34" charset="0"/>
              </a:rPr>
              <a:t>o sau đây? v</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 sao?</a:t>
            </a:r>
            <a:endParaRPr lang="en-US" altLang="en-US" sz="2500" dirty="0">
              <a:solidFill>
                <a:srgbClr val="FF0000"/>
              </a:solidFill>
              <a:latin typeface="Arial" panose="020B0604020202020204" pitchFamily="34" charset="0"/>
            </a:endParaRPr>
          </a:p>
        </p:txBody>
      </p:sp>
      <p:sp>
        <p:nvSpPr>
          <p:cNvPr id="3" name="Up-Down Arrow 8">
            <a:extLst>
              <a:ext uri="{FF2B5EF4-FFF2-40B4-BE49-F238E27FC236}">
                <a16:creationId xmlns:a16="http://schemas.microsoft.com/office/drawing/2014/main" id="{08478621-CAFE-28FD-BD89-B9F24B6FBB64}"/>
              </a:ext>
            </a:extLst>
          </p:cNvPr>
          <p:cNvSpPr/>
          <p:nvPr/>
        </p:nvSpPr>
        <p:spPr>
          <a:xfrm rot="5400000">
            <a:off x="6901656" y="3498057"/>
            <a:ext cx="371475" cy="715962"/>
          </a:xfrm>
          <a:prstGeom prst="upDownArrow">
            <a:avLst>
              <a:gd name="adj1" fmla="val 53851"/>
              <a:gd name="adj2" fmla="val 52568"/>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Rounded Rectangle 11">
            <a:extLst>
              <a:ext uri="{FF2B5EF4-FFF2-40B4-BE49-F238E27FC236}">
                <a16:creationId xmlns:a16="http://schemas.microsoft.com/office/drawing/2014/main" id="{B9DAA623-A7BC-4334-C24C-B4BBE59A9F1C}"/>
              </a:ext>
            </a:extLst>
          </p:cNvPr>
          <p:cNvSpPr/>
          <p:nvPr/>
        </p:nvSpPr>
        <p:spPr>
          <a:xfrm>
            <a:off x="7505700" y="3360738"/>
            <a:ext cx="1657350" cy="698500"/>
          </a:xfrm>
          <a:prstGeom prst="roundRect">
            <a:avLst>
              <a:gd name="adj" fmla="val 10229"/>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Up-Down Arrow 15">
            <a:extLst>
              <a:ext uri="{FF2B5EF4-FFF2-40B4-BE49-F238E27FC236}">
                <a16:creationId xmlns:a16="http://schemas.microsoft.com/office/drawing/2014/main" id="{63779933-6362-5A8C-11F8-E351EDD9310C}"/>
              </a:ext>
            </a:extLst>
          </p:cNvPr>
          <p:cNvSpPr/>
          <p:nvPr/>
        </p:nvSpPr>
        <p:spPr>
          <a:xfrm rot="5400000">
            <a:off x="4980781" y="3370075"/>
            <a:ext cx="371475" cy="715962"/>
          </a:xfrm>
          <a:prstGeom prst="upDownArrow">
            <a:avLst>
              <a:gd name="adj1" fmla="val 53851"/>
              <a:gd name="adj2" fmla="val 52568"/>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ounded Rectangle 17">
            <a:extLst>
              <a:ext uri="{FF2B5EF4-FFF2-40B4-BE49-F238E27FC236}">
                <a16:creationId xmlns:a16="http://schemas.microsoft.com/office/drawing/2014/main" id="{31CBBD40-7C10-F52A-93A0-3B0D15A86B3F}"/>
              </a:ext>
            </a:extLst>
          </p:cNvPr>
          <p:cNvSpPr/>
          <p:nvPr/>
        </p:nvSpPr>
        <p:spPr>
          <a:xfrm>
            <a:off x="3032125" y="3429000"/>
            <a:ext cx="1655763" cy="466725"/>
          </a:xfrm>
          <a:prstGeom prst="roundRect">
            <a:avLst>
              <a:gd name="adj" fmla="val 10229"/>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21">
            <a:extLst>
              <a:ext uri="{FF2B5EF4-FFF2-40B4-BE49-F238E27FC236}">
                <a16:creationId xmlns:a16="http://schemas.microsoft.com/office/drawing/2014/main" id="{7578201B-5020-1AD0-5523-62606449F492}"/>
              </a:ext>
            </a:extLst>
          </p:cNvPr>
          <p:cNvGrpSpPr>
            <a:grpSpLocks/>
          </p:cNvGrpSpPr>
          <p:nvPr/>
        </p:nvGrpSpPr>
        <p:grpSpPr bwMode="auto">
          <a:xfrm>
            <a:off x="5253832" y="2069741"/>
            <a:ext cx="1655762" cy="583293"/>
            <a:chOff x="5280660" y="1548384"/>
            <a:chExt cx="1656588" cy="1118616"/>
          </a:xfrm>
        </p:grpSpPr>
        <p:sp>
          <p:nvSpPr>
            <p:cNvPr id="8" name="Rounded Rectangle 6">
              <a:extLst>
                <a:ext uri="{FF2B5EF4-FFF2-40B4-BE49-F238E27FC236}">
                  <a16:creationId xmlns:a16="http://schemas.microsoft.com/office/drawing/2014/main" id="{E171710D-EE6B-8D90-B02C-DD9D0C1AB1A9}"/>
                </a:ext>
              </a:extLst>
            </p:cNvPr>
            <p:cNvSpPr/>
            <p:nvPr/>
          </p:nvSpPr>
          <p:spPr>
            <a:xfrm>
              <a:off x="5280660" y="1602331"/>
              <a:ext cx="1656588" cy="1064669"/>
            </a:xfrm>
            <a:prstGeom prst="roundRect">
              <a:avLst>
                <a:gd name="adj" fmla="val 10229"/>
              </a:avLst>
            </a:prstGeom>
            <a:solidFill>
              <a:srgbClr val="8064A2">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ounded Rectangle 1">
              <a:extLst>
                <a:ext uri="{FF2B5EF4-FFF2-40B4-BE49-F238E27FC236}">
                  <a16:creationId xmlns:a16="http://schemas.microsoft.com/office/drawing/2014/main" id="{2DD8676D-B3F9-DE80-7C86-E1D381EC35A2}"/>
                </a:ext>
              </a:extLst>
            </p:cNvPr>
            <p:cNvSpPr/>
            <p:nvPr/>
          </p:nvSpPr>
          <p:spPr>
            <a:xfrm>
              <a:off x="5280660" y="1548384"/>
              <a:ext cx="1656588" cy="1064669"/>
            </a:xfrm>
            <a:prstGeom prst="roundRect">
              <a:avLst>
                <a:gd name="adj" fmla="val 10229"/>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 name="Up-Down Arrow 2">
            <a:extLst>
              <a:ext uri="{FF2B5EF4-FFF2-40B4-BE49-F238E27FC236}">
                <a16:creationId xmlns:a16="http://schemas.microsoft.com/office/drawing/2014/main" id="{83077280-5F51-5423-8D8A-FB09D3091038}"/>
              </a:ext>
            </a:extLst>
          </p:cNvPr>
          <p:cNvSpPr/>
          <p:nvPr/>
        </p:nvSpPr>
        <p:spPr>
          <a:xfrm>
            <a:off x="5918200" y="2616362"/>
            <a:ext cx="371475" cy="717550"/>
          </a:xfrm>
          <a:prstGeom prst="upDownArrow">
            <a:avLst>
              <a:gd name="adj1" fmla="val 53851"/>
              <a:gd name="adj2" fmla="val 52568"/>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1" name="Group 24">
            <a:extLst>
              <a:ext uri="{FF2B5EF4-FFF2-40B4-BE49-F238E27FC236}">
                <a16:creationId xmlns:a16="http://schemas.microsoft.com/office/drawing/2014/main" id="{A3949C58-6F1C-F775-9199-B40BDF8E7FC7}"/>
              </a:ext>
            </a:extLst>
          </p:cNvPr>
          <p:cNvGrpSpPr>
            <a:grpSpLocks/>
          </p:cNvGrpSpPr>
          <p:nvPr/>
        </p:nvGrpSpPr>
        <p:grpSpPr bwMode="auto">
          <a:xfrm>
            <a:off x="5524500" y="3284538"/>
            <a:ext cx="1144588" cy="1144587"/>
            <a:chOff x="5535168" y="3474720"/>
            <a:chExt cx="1144238" cy="1144238"/>
          </a:xfrm>
        </p:grpSpPr>
        <p:sp>
          <p:nvSpPr>
            <p:cNvPr id="12" name="Oval 11">
              <a:extLst>
                <a:ext uri="{FF2B5EF4-FFF2-40B4-BE49-F238E27FC236}">
                  <a16:creationId xmlns:a16="http://schemas.microsoft.com/office/drawing/2014/main" id="{721CE53F-A183-15F6-0B22-17355CF8117D}"/>
                </a:ext>
              </a:extLst>
            </p:cNvPr>
            <p:cNvSpPr/>
            <p:nvPr/>
          </p:nvSpPr>
          <p:spPr>
            <a:xfrm>
              <a:off x="5535168" y="3474720"/>
              <a:ext cx="1144238" cy="1144238"/>
            </a:xfrm>
            <a:prstGeom prst="ellipse">
              <a:avLst/>
            </a:prstGeom>
            <a:solidFill>
              <a:srgbClr val="C9C9C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8A28C130-844B-EC17-DC33-63EA3D815A28}"/>
                </a:ext>
              </a:extLst>
            </p:cNvPr>
            <p:cNvSpPr/>
            <p:nvPr/>
          </p:nvSpPr>
          <p:spPr>
            <a:xfrm>
              <a:off x="5889073" y="3839734"/>
              <a:ext cx="409450" cy="409450"/>
            </a:xfrm>
            <a:prstGeom prst="ellipse">
              <a:avLst/>
            </a:prstGeom>
            <a:noFill/>
            <a:ln w="76200"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ounded Rectangle 5">
              <a:extLst>
                <a:ext uri="{FF2B5EF4-FFF2-40B4-BE49-F238E27FC236}">
                  <a16:creationId xmlns:a16="http://schemas.microsoft.com/office/drawing/2014/main" id="{4C979262-1B1D-BEA3-7E9B-8276F53BB89C}"/>
                </a:ext>
              </a:extLst>
            </p:cNvPr>
            <p:cNvSpPr/>
            <p:nvPr/>
          </p:nvSpPr>
          <p:spPr>
            <a:xfrm>
              <a:off x="6092211" y="3930193"/>
              <a:ext cx="44436" cy="155528"/>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ounded Rectangle 14">
              <a:extLst>
                <a:ext uri="{FF2B5EF4-FFF2-40B4-BE49-F238E27FC236}">
                  <a16:creationId xmlns:a16="http://schemas.microsoft.com/office/drawing/2014/main" id="{E711316E-5E81-925E-A025-A704009E34BD}"/>
                </a:ext>
              </a:extLst>
            </p:cNvPr>
            <p:cNvSpPr/>
            <p:nvPr/>
          </p:nvSpPr>
          <p:spPr>
            <a:xfrm rot="16200000">
              <a:off x="6053328" y="4002402"/>
              <a:ext cx="44436" cy="122201"/>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 name="Up-Down Arrow 18">
            <a:extLst>
              <a:ext uri="{FF2B5EF4-FFF2-40B4-BE49-F238E27FC236}">
                <a16:creationId xmlns:a16="http://schemas.microsoft.com/office/drawing/2014/main" id="{29F1E9BE-DC25-1D1C-AF5D-3F16FF3D6E9F}"/>
              </a:ext>
            </a:extLst>
          </p:cNvPr>
          <p:cNvSpPr/>
          <p:nvPr/>
        </p:nvSpPr>
        <p:spPr>
          <a:xfrm>
            <a:off x="5911850" y="4471988"/>
            <a:ext cx="371475" cy="715962"/>
          </a:xfrm>
          <a:prstGeom prst="upDownArrow">
            <a:avLst>
              <a:gd name="adj1" fmla="val 53851"/>
              <a:gd name="adj2" fmla="val 52568"/>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7" name="Group 22">
            <a:extLst>
              <a:ext uri="{FF2B5EF4-FFF2-40B4-BE49-F238E27FC236}">
                <a16:creationId xmlns:a16="http://schemas.microsoft.com/office/drawing/2014/main" id="{128EF63A-27A7-3404-BA32-7CCD3626B80A}"/>
              </a:ext>
            </a:extLst>
          </p:cNvPr>
          <p:cNvGrpSpPr>
            <a:grpSpLocks/>
          </p:cNvGrpSpPr>
          <p:nvPr/>
        </p:nvGrpSpPr>
        <p:grpSpPr bwMode="auto">
          <a:xfrm>
            <a:off x="5268913" y="5230813"/>
            <a:ext cx="1655762" cy="715168"/>
            <a:chOff x="5280660" y="5413248"/>
            <a:chExt cx="1656588" cy="1118616"/>
          </a:xfrm>
        </p:grpSpPr>
        <p:sp>
          <p:nvSpPr>
            <p:cNvPr id="18" name="Rounded Rectangle 19">
              <a:extLst>
                <a:ext uri="{FF2B5EF4-FFF2-40B4-BE49-F238E27FC236}">
                  <a16:creationId xmlns:a16="http://schemas.microsoft.com/office/drawing/2014/main" id="{2E3EFC98-6BF2-B1F2-DCA0-1BBB1E14CAC7}"/>
                </a:ext>
              </a:extLst>
            </p:cNvPr>
            <p:cNvSpPr/>
            <p:nvPr/>
          </p:nvSpPr>
          <p:spPr>
            <a:xfrm>
              <a:off x="5280660" y="5467272"/>
              <a:ext cx="1656588" cy="1064592"/>
            </a:xfrm>
            <a:prstGeom prst="roundRect">
              <a:avLst>
                <a:gd name="adj" fmla="val 10229"/>
              </a:avLst>
            </a:prstGeom>
            <a:solidFill>
              <a:srgbClr val="C0504D">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20">
              <a:extLst>
                <a:ext uri="{FF2B5EF4-FFF2-40B4-BE49-F238E27FC236}">
                  <a16:creationId xmlns:a16="http://schemas.microsoft.com/office/drawing/2014/main" id="{608F2207-3007-C4C7-34EC-31E0DEC90A11}"/>
                </a:ext>
              </a:extLst>
            </p:cNvPr>
            <p:cNvSpPr/>
            <p:nvPr/>
          </p:nvSpPr>
          <p:spPr>
            <a:xfrm>
              <a:off x="5280660" y="5413248"/>
              <a:ext cx="1656588" cy="1064592"/>
            </a:xfrm>
            <a:prstGeom prst="roundRect">
              <a:avLst>
                <a:gd name="adj" fmla="val 10229"/>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8A7007E-3838-DFAF-7F2D-C123F73CBD83}"/>
              </a:ext>
            </a:extLst>
          </p:cNvPr>
          <p:cNvSpPr txBox="1">
            <a:spLocks noChangeArrowheads="1"/>
          </p:cNvSpPr>
          <p:nvPr/>
        </p:nvSpPr>
        <p:spPr bwMode="auto">
          <a:xfrm>
            <a:off x="5381625" y="2098329"/>
            <a:ext cx="142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A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Đồng ý </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1" name="TextBox 34">
            <a:extLst>
              <a:ext uri="{FF2B5EF4-FFF2-40B4-BE49-F238E27FC236}">
                <a16:creationId xmlns:a16="http://schemas.microsoft.com/office/drawing/2014/main" id="{4C7D40D5-5913-0398-0D89-724EED7FE141}"/>
              </a:ext>
            </a:extLst>
          </p:cNvPr>
          <p:cNvSpPr txBox="1">
            <a:spLocks noChangeArrowheads="1"/>
          </p:cNvSpPr>
          <p:nvPr/>
        </p:nvSpPr>
        <p:spPr bwMode="auto">
          <a:xfrm>
            <a:off x="7677150" y="357663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B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2" name="TextBox 35">
            <a:extLst>
              <a:ext uri="{FF2B5EF4-FFF2-40B4-BE49-F238E27FC236}">
                <a16:creationId xmlns:a16="http://schemas.microsoft.com/office/drawing/2014/main" id="{645A1F93-1A65-CDFB-B49E-41E7194B16EB}"/>
              </a:ext>
            </a:extLst>
          </p:cNvPr>
          <p:cNvSpPr txBox="1">
            <a:spLocks noChangeArrowheads="1"/>
          </p:cNvSpPr>
          <p:nvPr/>
        </p:nvSpPr>
        <p:spPr bwMode="auto">
          <a:xfrm>
            <a:off x="5414962" y="5413181"/>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C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3" name="TextBox 36">
            <a:extLst>
              <a:ext uri="{FF2B5EF4-FFF2-40B4-BE49-F238E27FC236}">
                <a16:creationId xmlns:a16="http://schemas.microsoft.com/office/drawing/2014/main" id="{9726A981-442F-01C3-2BE6-EFE4F451D693}"/>
              </a:ext>
            </a:extLst>
          </p:cNvPr>
          <p:cNvSpPr txBox="1">
            <a:spLocks noChangeArrowheads="1"/>
          </p:cNvSpPr>
          <p:nvPr/>
        </p:nvSpPr>
        <p:spPr bwMode="auto">
          <a:xfrm>
            <a:off x="3195638" y="3467855"/>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D - </a:t>
            </a:r>
            <a:r>
              <a:rPr lang="vi-VN" altLang="en-US" b="1" dirty="0">
                <a:solidFill>
                  <a:srgbClr val="FFFFFF"/>
                </a:solidFill>
                <a:latin typeface="Arial" panose="020B0604020202020204" pitchFamily="34" charset="0"/>
              </a:rPr>
              <a:t>Đồng ý</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4" name="Rectangle 35">
            <a:extLst>
              <a:ext uri="{FF2B5EF4-FFF2-40B4-BE49-F238E27FC236}">
                <a16:creationId xmlns:a16="http://schemas.microsoft.com/office/drawing/2014/main" id="{1FF12DC0-7802-99E0-361A-5DBB1BCC88CD}"/>
              </a:ext>
            </a:extLst>
          </p:cNvPr>
          <p:cNvSpPr>
            <a:spLocks noChangeArrowheads="1"/>
          </p:cNvSpPr>
          <p:nvPr/>
        </p:nvSpPr>
        <p:spPr bwMode="auto">
          <a:xfrm>
            <a:off x="399607" y="918883"/>
            <a:ext cx="7508407" cy="1107996"/>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ts val="600"/>
              </a:spcAft>
              <a:buClr>
                <a:srgbClr val="189F87"/>
              </a:buClr>
              <a:buFont typeface="Wingdings" panose="05000000000000000000" pitchFamily="2" charset="2"/>
              <a:buNone/>
            </a:pPr>
            <a:r>
              <a:rPr lang="es-ES" altLang="en-US" sz="2200" dirty="0" err="1">
                <a:solidFill>
                  <a:prstClr val="black"/>
                </a:solidFill>
                <a:latin typeface="Arial" panose="020B0604020202020204" pitchFamily="34" charset="0"/>
              </a:rPr>
              <a:t>Luôn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chủ</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động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nhiệm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vụ</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mà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ai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nhắc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đúng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vi-VN" altLang="en-US" sz="2200" dirty="0">
                <a:solidFill>
                  <a:prstClr val="black"/>
                </a:solidFill>
                <a:latin typeface="Arial" panose="020B0604020202020204" pitchFamily="34" charset="0"/>
              </a:rPr>
              <a:t> </a:t>
            </a:r>
            <a:endParaRPr lang="en-US" altLang="en-US" sz="2200" dirty="0">
              <a:solidFill>
                <a:prstClr val="black"/>
              </a:solidFill>
              <a:latin typeface="Arial" panose="020B0604020202020204" pitchFamily="34" charset="0"/>
            </a:endParaRPr>
          </a:p>
        </p:txBody>
      </p:sp>
      <p:sp>
        <p:nvSpPr>
          <p:cNvPr id="25" name="Rectangle 36">
            <a:extLst>
              <a:ext uri="{FF2B5EF4-FFF2-40B4-BE49-F238E27FC236}">
                <a16:creationId xmlns:a16="http://schemas.microsoft.com/office/drawing/2014/main" id="{DA180B18-F813-BD91-96EF-D274B1830CC2}"/>
              </a:ext>
            </a:extLst>
          </p:cNvPr>
          <p:cNvSpPr>
            <a:spLocks noChangeArrowheads="1"/>
          </p:cNvSpPr>
          <p:nvPr/>
        </p:nvSpPr>
        <p:spPr bwMode="auto">
          <a:xfrm>
            <a:off x="9268346" y="2740620"/>
            <a:ext cx="2621011"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defTabSz="457200" fontAlgn="base">
              <a:spcBef>
                <a:spcPct val="0"/>
              </a:spcBef>
              <a:spcAft>
                <a:spcPct val="0"/>
              </a:spcAft>
            </a:pPr>
            <a:r>
              <a:rPr lang="vi-VN" dirty="0"/>
              <a:t>Chỉ cần tự giác, tích cực học tập khi tới các kì kiểm tra</a:t>
            </a:r>
            <a:endParaRPr lang="vi-VN" altLang="en-US" sz="2200" dirty="0">
              <a:solidFill>
                <a:prstClr val="black"/>
              </a:solidFill>
              <a:cs typeface="Arial" panose="020B0604020202020204" pitchFamily="34" charset="0"/>
            </a:endParaRPr>
          </a:p>
        </p:txBody>
      </p:sp>
      <p:sp>
        <p:nvSpPr>
          <p:cNvPr id="26" name="Rectangle 37">
            <a:extLst>
              <a:ext uri="{FF2B5EF4-FFF2-40B4-BE49-F238E27FC236}">
                <a16:creationId xmlns:a16="http://schemas.microsoft.com/office/drawing/2014/main" id="{3CB9EB76-69C0-8268-B80A-02DD710DF081}"/>
              </a:ext>
            </a:extLst>
          </p:cNvPr>
          <p:cNvSpPr>
            <a:spLocks noChangeArrowheads="1"/>
          </p:cNvSpPr>
          <p:nvPr/>
        </p:nvSpPr>
        <p:spPr bwMode="auto">
          <a:xfrm>
            <a:off x="578371" y="5305722"/>
            <a:ext cx="4508500"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vi-VN" dirty="0"/>
              <a:t>Chỉ cần xây dựng kế hoạch học tập còn việc thực hiện thì tùy thuộc vào hoàn cảnh.</a:t>
            </a:r>
            <a:endParaRPr lang="vi-VN" altLang="en-US" dirty="0">
              <a:solidFill>
                <a:prstClr val="black"/>
              </a:solidFill>
              <a:cs typeface="Arial" panose="020B0604020202020204" pitchFamily="34" charset="0"/>
            </a:endParaRPr>
          </a:p>
        </p:txBody>
      </p:sp>
      <p:sp>
        <p:nvSpPr>
          <p:cNvPr id="27" name="Rectangle 38">
            <a:extLst>
              <a:ext uri="{FF2B5EF4-FFF2-40B4-BE49-F238E27FC236}">
                <a16:creationId xmlns:a16="http://schemas.microsoft.com/office/drawing/2014/main" id="{1263167D-A791-96F3-86DE-8A695FA9CA46}"/>
              </a:ext>
            </a:extLst>
          </p:cNvPr>
          <p:cNvSpPr>
            <a:spLocks noChangeArrowheads="1"/>
          </p:cNvSpPr>
          <p:nvPr/>
        </p:nvSpPr>
        <p:spPr bwMode="auto">
          <a:xfrm>
            <a:off x="462483" y="2343905"/>
            <a:ext cx="2452688" cy="1490662"/>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es-ES" altLang="en-US" i="1">
                <a:solidFill>
                  <a:prstClr val="black"/>
                </a:solidFill>
                <a:latin typeface="Arial" panose="020B0604020202020204" pitchFamily="34" charset="0"/>
                <a:cs typeface="Arial" panose="020B0604020202020204" pitchFamily="34" charset="0"/>
              </a:rPr>
              <a:t>Tự giác, tích cực học tập giúp em lèn luyện tính tự lập, tự chủ và tích luỹ kiến thức cho bản thân.</a:t>
            </a:r>
            <a:endParaRPr lang="vi-VN" altLang="en-US" i="1">
              <a:solidFill>
                <a:prstClr val="black"/>
              </a:solidFill>
              <a:cs typeface="Arial" panose="020B0604020202020204" pitchFamily="34" charset="0"/>
            </a:endParaRPr>
          </a:p>
        </p:txBody>
      </p:sp>
      <p:sp>
        <p:nvSpPr>
          <p:cNvPr id="29" name="TextBox 28">
            <a:extLst>
              <a:ext uri="{FF2B5EF4-FFF2-40B4-BE49-F238E27FC236}">
                <a16:creationId xmlns:a16="http://schemas.microsoft.com/office/drawing/2014/main" id="{C5C2BD4E-597B-DAA4-6DCB-AFD90746C771}"/>
              </a:ext>
            </a:extLst>
          </p:cNvPr>
          <p:cNvSpPr txBox="1"/>
          <p:nvPr/>
        </p:nvSpPr>
        <p:spPr>
          <a:xfrm>
            <a:off x="8035807" y="843086"/>
            <a:ext cx="3931338"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chủ động thực hiện nhiệm vụ học tập mà không cần ai nhắc nhở chính là biểu hiện của học tập tự giác, tích cực.</a:t>
            </a:r>
            <a:endParaRPr lang="en-US" dirty="0"/>
          </a:p>
        </p:txBody>
      </p:sp>
      <p:sp>
        <p:nvSpPr>
          <p:cNvPr id="31" name="TextBox 30">
            <a:extLst>
              <a:ext uri="{FF2B5EF4-FFF2-40B4-BE49-F238E27FC236}">
                <a16:creationId xmlns:a16="http://schemas.microsoft.com/office/drawing/2014/main" id="{7E627018-9DF3-3230-18F0-A021628C547F}"/>
              </a:ext>
            </a:extLst>
          </p:cNvPr>
          <p:cNvSpPr txBox="1"/>
          <p:nvPr/>
        </p:nvSpPr>
        <p:spPr>
          <a:xfrm>
            <a:off x="8379346" y="4155502"/>
            <a:ext cx="3615752" cy="92333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phải tự giác, tích cực học tập mọi lúc thì mới mang lại kết quả học tập tốt.</a:t>
            </a:r>
            <a:endParaRPr lang="en-US" dirty="0"/>
          </a:p>
        </p:txBody>
      </p:sp>
      <p:sp>
        <p:nvSpPr>
          <p:cNvPr id="33" name="TextBox 32">
            <a:extLst>
              <a:ext uri="{FF2B5EF4-FFF2-40B4-BE49-F238E27FC236}">
                <a16:creationId xmlns:a16="http://schemas.microsoft.com/office/drawing/2014/main" id="{B654F164-4D01-417B-5982-FDE58B9AD0DE}"/>
              </a:ext>
            </a:extLst>
          </p:cNvPr>
          <p:cNvSpPr txBox="1"/>
          <p:nvPr/>
        </p:nvSpPr>
        <p:spPr>
          <a:xfrm>
            <a:off x="7195073" y="5376561"/>
            <a:ext cx="4772072"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có kế hoạch nhưng không thực hiện, hoặc lúc thực hiện lúc không thì bản kế hoạch học tập đó cũng không còn ý nghĩa nữa.</a:t>
            </a:r>
            <a:endParaRPr lang="en-US" dirty="0"/>
          </a:p>
        </p:txBody>
      </p:sp>
      <p:sp>
        <p:nvSpPr>
          <p:cNvPr id="35" name="TextBox 34">
            <a:extLst>
              <a:ext uri="{FF2B5EF4-FFF2-40B4-BE49-F238E27FC236}">
                <a16:creationId xmlns:a16="http://schemas.microsoft.com/office/drawing/2014/main" id="{BE16E171-729D-FC96-4217-50E8450D9F12}"/>
              </a:ext>
            </a:extLst>
          </p:cNvPr>
          <p:cNvSpPr txBox="1"/>
          <p:nvPr/>
        </p:nvSpPr>
        <p:spPr>
          <a:xfrm>
            <a:off x="387871" y="3934580"/>
            <a:ext cx="3877924"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Tự giác, tích cực học tập có ý nghĩa lớn trong việc giúp chúng ta rèn luyện tính tự lập, tự chủ và tích lũy kiến thức cho bản thân.</a:t>
            </a:r>
            <a:endParaRPr lang="en-US" dirty="0"/>
          </a:p>
        </p:txBody>
      </p:sp>
    </p:spTree>
    <p:extLst>
      <p:ext uri="{BB962C8B-B14F-4D97-AF65-F5344CB8AC3E}">
        <p14:creationId xmlns:p14="http://schemas.microsoft.com/office/powerpoint/2010/main" val="16966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linds(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linds(horizontal)">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linds(horizont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anim calcmode="lin" valueType="num">
                                      <p:cBhvr>
                                        <p:cTn id="96" dur="1000" fill="hold"/>
                                        <p:tgtEl>
                                          <p:spTgt spid="33"/>
                                        </p:tgtEl>
                                        <p:attrNameLst>
                                          <p:attrName>ppt_x</p:attrName>
                                        </p:attrNameLst>
                                      </p:cBhvr>
                                      <p:tavLst>
                                        <p:tav tm="0">
                                          <p:val>
                                            <p:strVal val="#ppt_x"/>
                                          </p:val>
                                        </p:tav>
                                        <p:tav tm="100000">
                                          <p:val>
                                            <p:strVal val="#ppt_x"/>
                                          </p:val>
                                        </p:tav>
                                      </p:tavLst>
                                    </p:anim>
                                    <p:anim calcmode="lin" valueType="num">
                                      <p:cBhvr>
                                        <p:cTn id="9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anim calcmode="lin" valueType="num">
                                      <p:cBhvr>
                                        <p:cTn id="103" dur="1000" fill="hold"/>
                                        <p:tgtEl>
                                          <p:spTgt spid="35"/>
                                        </p:tgtEl>
                                        <p:attrNameLst>
                                          <p:attrName>ppt_x</p:attrName>
                                        </p:attrNameLst>
                                      </p:cBhvr>
                                      <p:tavLst>
                                        <p:tav tm="0">
                                          <p:val>
                                            <p:strVal val="#ppt_x"/>
                                          </p:val>
                                        </p:tav>
                                        <p:tav tm="100000">
                                          <p:val>
                                            <p:strVal val="#ppt_x"/>
                                          </p:val>
                                        </p:tav>
                                      </p:tavLst>
                                    </p:anim>
                                    <p:anim calcmode="lin" valueType="num">
                                      <p:cBhvr>
                                        <p:cTn id="10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6" grpId="0" animBg="1"/>
      <p:bldP spid="20" grpId="0"/>
      <p:bldP spid="21" grpId="0"/>
      <p:bldP spid="22" grpId="0"/>
      <p:bldP spid="23" grpId="0"/>
      <p:bldP spid="24" grpId="0" animBg="1"/>
      <p:bldP spid="25" grpId="0" animBg="1"/>
      <p:bldP spid="26" grpId="0" animBg="1"/>
      <p:bldP spid="27" grpId="0" animBg="1"/>
      <p:bldP spid="29" grpId="0" animBg="1"/>
      <p:bldP spid="31" grpId="0" animBg="1"/>
      <p:bldP spid="33"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a:solidFill>
                  <a:srgbClr val="FF0000"/>
                </a:solidFill>
                <a:latin typeface="Arial Unicode MS" pitchFamily="34" charset="-128"/>
                <a:ea typeface="Arial Unicode MS" pitchFamily="34" charset="-128"/>
              </a:rPr>
              <a:t>Bài tập 2:  </a:t>
            </a:r>
            <a:r>
              <a:rPr lang="en-US" altLang="en-US" sz="2500">
                <a:solidFill>
                  <a:srgbClr val="FF0000"/>
                </a:solidFill>
                <a:latin typeface="Arial Unicode MS" pitchFamily="34" charset="-128"/>
                <a:ea typeface="Arial Unicode MS" pitchFamily="34" charset="-128"/>
              </a:rPr>
              <a:t>Em có nhận xét gì về việc hành vi của các chủ thể sau?</a:t>
            </a:r>
            <a:r>
              <a:rPr lang="vi-VN" altLang="en-US" sz="2500">
                <a:solidFill>
                  <a:srgbClr val="FF0000"/>
                </a:solidFill>
                <a:latin typeface="Arial Unicode MS" pitchFamily="34" charset="-128"/>
                <a:ea typeface="Arial Unicode MS" pitchFamily="34" charset="-128"/>
              </a:rPr>
              <a:t> </a:t>
            </a:r>
            <a:endParaRPr lang="en-US" altLang="en-US" sz="2500">
              <a:solidFill>
                <a:srgbClr val="FF0000"/>
              </a:solidFill>
              <a:latin typeface="Arial Unicode MS" pitchFamily="34" charset="-128"/>
              <a:ea typeface="Arial Unicode MS" pitchFamily="34" charset="-128"/>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55613" y="1192213"/>
            <a:ext cx="5027612"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3956844"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6" name="Rounded Rectangle 35">
            <a:extLst>
              <a:ext uri="{FF2B5EF4-FFF2-40B4-BE49-F238E27FC236}">
                <a16:creationId xmlns:a16="http://schemas.microsoft.com/office/drawing/2014/main" id="{20F0DED8-9B34-ECC1-BB9F-A6968987EB39}"/>
              </a:ext>
            </a:extLst>
          </p:cNvPr>
          <p:cNvSpPr>
            <a:spLocks noChangeArrowheads="1"/>
          </p:cNvSpPr>
          <p:nvPr/>
        </p:nvSpPr>
        <p:spPr bwMode="auto">
          <a:xfrm>
            <a:off x="673100" y="3319463"/>
            <a:ext cx="10566400" cy="1022350"/>
          </a:xfrm>
          <a:prstGeom prst="roundRect">
            <a:avLst>
              <a:gd name="adj" fmla="val 16667"/>
            </a:avLst>
          </a:prstGeom>
          <a:solidFill>
            <a:schemeClr val="accent2">
              <a:lumMod val="20000"/>
              <a:lumOff val="80000"/>
            </a:schemeClr>
          </a:solidFill>
          <a:ln w="19050" algn="ctr">
            <a:noFill/>
            <a:prstDash val="dash"/>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93713" y="4751388"/>
            <a:ext cx="4989512" cy="15462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956844"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4802188"/>
            <a:ext cx="5472112" cy="14954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5663407"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501650" y="4876800"/>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593013" y="4953000"/>
            <a:ext cx="4027487" cy="0"/>
          </a:xfrm>
          <a:prstGeom prst="line">
            <a:avLst/>
          </a:prstGeom>
          <a:noFill/>
          <a:ln w="38100" cap="flat" cmpd="sng" algn="ctr">
            <a:solidFill>
              <a:srgbClr val="8064A2">
                <a:lumMod val="20000"/>
                <a:lumOff val="80000"/>
              </a:srgbClr>
            </a:solidFill>
            <a:prstDash val="solid"/>
            <a:miter lim="800000"/>
          </a:ln>
          <a:effectLst/>
        </p:spPr>
      </p:cxnSp>
      <p:sp>
        <p:nvSpPr>
          <p:cNvPr id="16" name="Text Box 3">
            <a:extLst>
              <a:ext uri="{FF2B5EF4-FFF2-40B4-BE49-F238E27FC236}">
                <a16:creationId xmlns:a16="http://schemas.microsoft.com/office/drawing/2014/main" id="{538683FD-99AB-C674-E9A2-50E8F962C427}"/>
              </a:ext>
            </a:extLst>
          </p:cNvPr>
          <p:cNvSpPr txBox="1">
            <a:spLocks noChangeArrowheads="1"/>
          </p:cNvSpPr>
          <p:nvPr/>
        </p:nvSpPr>
        <p:spPr bwMode="ltGray">
          <a:xfrm>
            <a:off x="815975" y="3376613"/>
            <a:ext cx="10463213" cy="727075"/>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black"/>
                </a:solidFill>
                <a:latin typeface="Arial" panose="020B0604020202020204" pitchFamily="34" charset="0"/>
              </a:rPr>
              <a:t>T chưa tự giác, tích cực học tập vì bạn còn ngủ gật trong giờ học; P là người tự giác, tích cực học tập vì đã góp ý, khuyên T nên tập trung nghe cô giảng bài</a:t>
            </a:r>
            <a:r>
              <a:rPr lang="vi-VN" altLang="en-US" sz="2200">
                <a:solidFill>
                  <a:prstClr val="black"/>
                </a:solidFill>
                <a:latin typeface="Arial" panose="020B0604020202020204" pitchFamily="34" charset="0"/>
              </a:rPr>
              <a:t> </a:t>
            </a:r>
            <a:endParaRPr lang="en-US" altLang="en-US" sz="2200">
              <a:solidFill>
                <a:prstClr val="black"/>
              </a:solidFill>
              <a:latin typeface="Arial" panose="020B0604020202020204" pitchFamily="34" charset="0"/>
            </a:endParaRPr>
          </a:p>
        </p:txBody>
      </p: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white"/>
                </a:solidFill>
                <a:latin typeface="Arial" panose="020B0604020202020204" pitchFamily="34" charset="0"/>
              </a:rPr>
              <a:t>Q chưa tự giác, tích cực trong học tập vi bạn thường nhờ các bạn học giỏi trong lóp làm giúp bài tập rồi chép lại.</a:t>
            </a:r>
            <a:endParaRPr lang="en-US" altLang="en-US" sz="2200">
              <a:solidFill>
                <a:prstClr val="white"/>
              </a:solidFill>
              <a:latin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C0504D"/>
                </a:solidFill>
                <a:latin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DA8282"/>
                </a:solidFill>
                <a:latin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4751388"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55CBAC"/>
                </a:solidFill>
                <a:latin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77000"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F5BB17"/>
                </a:solidFill>
                <a:latin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328738"/>
            <a:ext cx="435133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200">
                <a:solidFill>
                  <a:prstClr val="white"/>
                </a:solidFill>
                <a:latin typeface="Arial" panose="020B0604020202020204" pitchFamily="34" charset="0"/>
                <a:cs typeface="Arial" panose="020B0604020202020204" pitchFamily="34" charset="0"/>
              </a:rPr>
              <a:t>A đã tự giác, tích cực trong học tập. Bạn đã dành thời gian để đọc thêm tác phẩm văn học</a:t>
            </a:r>
            <a:r>
              <a:rPr lang="vi-VN" altLang="en-US" sz="2200">
                <a:solidFill>
                  <a:prstClr val="white"/>
                </a:solidFill>
                <a:cs typeface="Arial" panose="020B0604020202020204" pitchFamily="34" charset="0"/>
              </a:rPr>
              <a:t> để </a:t>
            </a:r>
            <a:r>
              <a:rPr lang="nl-NL" altLang="en-US" sz="2200">
                <a:solidFill>
                  <a:prstClr val="white"/>
                </a:solidFill>
                <a:latin typeface="Arial" panose="020B0604020202020204" pitchFamily="34" charset="0"/>
                <a:cs typeface="Arial" panose="020B0604020202020204" pitchFamily="34" charset="0"/>
              </a:rPr>
              <a:t>nâng cao kĩ năng viết văn</a:t>
            </a:r>
            <a:endParaRPr lang="vi-VN" altLang="en-US" sz="2200">
              <a:solidFill>
                <a:prstClr val="white"/>
              </a:solidFill>
              <a:cs typeface="Arial" panose="020B0604020202020204" pitchFamily="34" charset="0"/>
            </a:endParaRP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89825" y="5097463"/>
            <a:ext cx="4133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a:solidFill>
                  <a:prstClr val="black"/>
                </a:solidFill>
                <a:latin typeface="Arial" panose="020B0604020202020204" pitchFamily="34" charset="0"/>
                <a:cs typeface="Arial" panose="020B0604020202020204" pitchFamily="34" charset="0"/>
              </a:rPr>
              <a:t>B chưa tự giác, tích cực trong học tập vì bạn chi tập trung học tốt môn Tiếng Anh nhưng lại coi thường các môn học khác.</a:t>
            </a:r>
            <a:endParaRPr lang="vi-VN" altLang="en-US">
              <a:solidFill>
                <a:prstClr val="black"/>
              </a:solidFill>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74675" y="4999038"/>
            <a:ext cx="37417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000">
                <a:solidFill>
                  <a:prstClr val="black"/>
                </a:solidFill>
                <a:latin typeface="Arial" panose="020B0604020202020204" pitchFamily="34" charset="0"/>
                <a:cs typeface="Arial" panose="020B0604020202020204" pitchFamily="34" charset="0"/>
              </a:rPr>
              <a:t>N chưa tự giác, tích cực trong học tập vi bạn chỉ ngồi vào bàn học đúng giờ nhưng lại không tập trung</a:t>
            </a:r>
            <a:r>
              <a:rPr lang="vi-VN" altLang="en-US" sz="2000">
                <a:solidFill>
                  <a:prstClr val="black"/>
                </a:solidFill>
                <a:cs typeface="Arial" panose="020B0604020202020204" pitchFamily="34" charset="0"/>
              </a:rPr>
              <a:t> </a:t>
            </a: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blinds(horizontal)">
                                      <p:cBhvr>
                                        <p:cTn id="82" dur="500"/>
                                        <p:tgtEl>
                                          <p:spTgt spid="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blinds(horizontal)">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3" grpId="0" animBg="1"/>
      <p:bldP spid="16" grpId="0"/>
      <p:bldP spid="17" grpId="0"/>
      <p:bldP spid="18" grpId="0"/>
      <p:bldP spid="19" grpId="0"/>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4">
            <a:extLst>
              <a:ext uri="{FF2B5EF4-FFF2-40B4-BE49-F238E27FC236}">
                <a16:creationId xmlns:a16="http://schemas.microsoft.com/office/drawing/2014/main" id="{01EB60A3-F8CA-487A-F5EE-D4E1D8C419DD}"/>
              </a:ext>
            </a:extLst>
          </p:cNvPr>
          <p:cNvSpPr>
            <a:spLocks noChangeArrowheads="1"/>
          </p:cNvSpPr>
          <p:nvPr/>
        </p:nvSpPr>
        <p:spPr bwMode="auto">
          <a:xfrm>
            <a:off x="328118" y="4240305"/>
            <a:ext cx="5565851" cy="2566894"/>
          </a:xfrm>
          <a:prstGeom prst="roundRect">
            <a:avLst>
              <a:gd name="adj" fmla="val 16667"/>
            </a:avLst>
          </a:prstGeom>
          <a:solidFill>
            <a:schemeClr val="accent6">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 name="Rectangle 25">
            <a:extLst>
              <a:ext uri="{FF2B5EF4-FFF2-40B4-BE49-F238E27FC236}">
                <a16:creationId xmlns:a16="http://schemas.microsoft.com/office/drawing/2014/main" id="{20775FF1-60C5-A8D9-4FB1-E8DC8C738534}"/>
              </a:ext>
            </a:extLst>
          </p:cNvPr>
          <p:cNvSpPr>
            <a:spLocks noChangeArrowheads="1"/>
          </p:cNvSpPr>
          <p:nvPr/>
        </p:nvSpPr>
        <p:spPr bwMode="auto">
          <a:xfrm>
            <a:off x="700164" y="4240305"/>
            <a:ext cx="516705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s-ES" altLang="en-US" sz="2200" dirty="0" err="1">
                <a:solidFill>
                  <a:prstClr val="black"/>
                </a:solidFill>
                <a:latin typeface="Arial" panose="020B0604020202020204" pitchFamily="34" charset="0"/>
              </a:rPr>
              <a:t>Tình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huống</a:t>
            </a:r>
            <a:r>
              <a:rPr lang="es-ES" altLang="en-US" sz="2200" dirty="0">
                <a:solidFill>
                  <a:prstClr val="black"/>
                </a:solidFill>
                <a:latin typeface="Arial" panose="020B0604020202020204" pitchFamily="34" charset="0"/>
              </a:rPr>
              <a:t> 3: </a:t>
            </a:r>
            <a:r>
              <a:rPr lang="es-ES" altLang="en-US" sz="2200" dirty="0" err="1">
                <a:solidFill>
                  <a:prstClr val="black"/>
                </a:solidFill>
                <a:latin typeface="Arial" panose="020B0604020202020204" pitchFamily="34" charset="0"/>
              </a:rPr>
              <a:t>Khuyên</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như</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vậy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tham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ý </a:t>
            </a:r>
            <a:r>
              <a:rPr lang="es-ES" altLang="en-US" sz="2200" dirty="0" err="1">
                <a:solidFill>
                  <a:prstClr val="black"/>
                </a:solidFill>
                <a:latin typeface="Arial" panose="020B0604020202020204" pitchFamily="34" charset="0"/>
              </a:rPr>
              <a:t>kiến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thầy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cô</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giáo</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biết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câu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trả</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lời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quan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điểm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của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cạnh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đó</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cũng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góp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rèn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kĩ</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năng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nói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trước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đám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giúp</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trở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tin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hơn</a:t>
            </a:r>
            <a:r>
              <a:rPr lang="es-ES" altLang="en-US" sz="2200" dirty="0">
                <a:solidFill>
                  <a:prstClr val="black"/>
                </a:solidFill>
                <a:latin typeface="Arial" panose="020B0604020202020204" pitchFamily="34" charset="0"/>
              </a:rPr>
              <a:t>.</a:t>
            </a:r>
            <a:endParaRPr lang="vi-VN" altLang="en-US" sz="2200" dirty="0">
              <a:solidFill>
                <a:prstClr val="black"/>
              </a:solidFill>
              <a:latin typeface="Arial" panose="020B0604020202020204" pitchFamily="34" charset="0"/>
            </a:endParaRPr>
          </a:p>
        </p:txBody>
      </p:sp>
      <p:sp>
        <p:nvSpPr>
          <p:cNvPr id="6" name="AutoShape 26">
            <a:extLst>
              <a:ext uri="{FF2B5EF4-FFF2-40B4-BE49-F238E27FC236}">
                <a16:creationId xmlns:a16="http://schemas.microsoft.com/office/drawing/2014/main" id="{3D9843CC-73F3-A7B4-388A-8358A330E32B}"/>
              </a:ext>
            </a:extLst>
          </p:cNvPr>
          <p:cNvSpPr>
            <a:spLocks noChangeArrowheads="1"/>
          </p:cNvSpPr>
          <p:nvPr/>
        </p:nvSpPr>
        <p:spPr bwMode="auto">
          <a:xfrm>
            <a:off x="6271719" y="4327524"/>
            <a:ext cx="5720412" cy="2530476"/>
          </a:xfrm>
          <a:prstGeom prst="roundRect">
            <a:avLst>
              <a:gd name="adj" fmla="val 16667"/>
            </a:avLst>
          </a:prstGeom>
          <a:solidFill>
            <a:schemeClr val="accent4">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 name="Rectangle 28">
            <a:extLst>
              <a:ext uri="{FF2B5EF4-FFF2-40B4-BE49-F238E27FC236}">
                <a16:creationId xmlns:a16="http://schemas.microsoft.com/office/drawing/2014/main" id="{BA8AD899-D450-B68C-65C6-4D4B4DB633D8}"/>
              </a:ext>
            </a:extLst>
          </p:cNvPr>
          <p:cNvSpPr>
            <a:spLocks noChangeArrowheads="1"/>
          </p:cNvSpPr>
          <p:nvPr/>
        </p:nvSpPr>
        <p:spPr bwMode="auto">
          <a:xfrm>
            <a:off x="6571107" y="4473905"/>
            <a:ext cx="529277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000" dirty="0" err="1">
                <a:solidFill>
                  <a:prstClr val="black"/>
                </a:solidFill>
                <a:latin typeface="Arial" panose="020B0604020202020204" pitchFamily="34" charset="0"/>
                <a:cs typeface="Arial" panose="020B0604020202020204" pitchFamily="34" charset="0"/>
              </a:rPr>
              <a:t>Tình</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huống</a:t>
            </a:r>
            <a:r>
              <a:rPr lang="es-ES" altLang="en-US" sz="2000" dirty="0">
                <a:solidFill>
                  <a:prstClr val="black"/>
                </a:solidFill>
                <a:latin typeface="Arial" panose="020B0604020202020204" pitchFamily="34" charset="0"/>
                <a:cs typeface="Arial" panose="020B0604020202020204" pitchFamily="34" charset="0"/>
              </a:rPr>
              <a:t> 4: Em </a:t>
            </a:r>
            <a:r>
              <a:rPr lang="es-ES" altLang="en-US" sz="2000" dirty="0" err="1">
                <a:solidFill>
                  <a:prstClr val="black"/>
                </a:solidFill>
                <a:latin typeface="Arial" panose="020B0604020202020204" pitchFamily="34" charset="0"/>
                <a:cs typeface="Arial" panose="020B0604020202020204" pitchFamily="34" charset="0"/>
              </a:rPr>
              <a:t>nên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nói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chuyện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nhóm</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tổ</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hòa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đồng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tham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hoạt</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động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thể</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trường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hướng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dẫn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gợi</a:t>
            </a:r>
            <a:r>
              <a:rPr lang="es-ES" altLang="en-US" sz="2000" dirty="0">
                <a:solidFill>
                  <a:prstClr val="black"/>
                </a:solidFill>
                <a:latin typeface="Arial" panose="020B0604020202020204" pitchFamily="34" charset="0"/>
                <a:cs typeface="Arial" panose="020B0604020202020204" pitchFamily="34" charset="0"/>
              </a:rPr>
              <a:t> ý </a:t>
            </a:r>
            <a:r>
              <a:rPr lang="es-ES" altLang="en-US" sz="2000" dirty="0" err="1">
                <a:solidFill>
                  <a:prstClr val="black"/>
                </a:solidFill>
                <a:latin typeface="Arial" panose="020B0604020202020204" pitchFamily="34" charset="0"/>
                <a:cs typeface="Arial" panose="020B0604020202020204" pitchFamily="34" charset="0"/>
              </a:rPr>
              <a:t>bài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nào</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chưa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làm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được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nhờ</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giáo</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phân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giỏi</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khá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trực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tiếp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S,...</a:t>
            </a:r>
            <a:r>
              <a:rPr lang="vi-VN" altLang="en-US" sz="2000" dirty="0">
                <a:solidFill>
                  <a:prstClr val="black"/>
                </a:solidFill>
                <a:cs typeface="Arial" panose="020B0604020202020204" pitchFamily="34" charset="0"/>
              </a:rPr>
              <a:t> </a:t>
            </a:r>
          </a:p>
        </p:txBody>
      </p:sp>
      <p:sp>
        <p:nvSpPr>
          <p:cNvPr id="8" name="AutoShape 31">
            <a:extLst>
              <a:ext uri="{FF2B5EF4-FFF2-40B4-BE49-F238E27FC236}">
                <a16:creationId xmlns:a16="http://schemas.microsoft.com/office/drawing/2014/main" id="{1C9FA2B4-E02C-D9A7-935B-36F1626EF337}"/>
              </a:ext>
            </a:extLst>
          </p:cNvPr>
          <p:cNvSpPr>
            <a:spLocks noChangeArrowheads="1"/>
          </p:cNvSpPr>
          <p:nvPr/>
        </p:nvSpPr>
        <p:spPr bwMode="auto">
          <a:xfrm>
            <a:off x="6298031" y="1557454"/>
            <a:ext cx="5694100" cy="2611438"/>
          </a:xfrm>
          <a:prstGeom prst="roundRect">
            <a:avLst>
              <a:gd name="adj" fmla="val 16667"/>
            </a:avLst>
          </a:prstGeom>
          <a:solidFill>
            <a:schemeClr val="accent3">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 name="AutoShape 32">
            <a:extLst>
              <a:ext uri="{FF2B5EF4-FFF2-40B4-BE49-F238E27FC236}">
                <a16:creationId xmlns:a16="http://schemas.microsoft.com/office/drawing/2014/main" id="{D7404C45-732B-3F94-1CA3-E054C8911A56}"/>
              </a:ext>
            </a:extLst>
          </p:cNvPr>
          <p:cNvSpPr>
            <a:spLocks noChangeArrowheads="1"/>
          </p:cNvSpPr>
          <p:nvPr/>
        </p:nvSpPr>
        <p:spPr bwMode="auto">
          <a:xfrm>
            <a:off x="336849" y="1475595"/>
            <a:ext cx="5530365" cy="2643189"/>
          </a:xfrm>
          <a:prstGeom prst="roundRect">
            <a:avLst>
              <a:gd name="adj" fmla="val 16667"/>
            </a:avLst>
          </a:prstGeom>
          <a:solidFill>
            <a:schemeClr val="accent1">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 name="Rectangle 33">
            <a:extLst>
              <a:ext uri="{FF2B5EF4-FFF2-40B4-BE49-F238E27FC236}">
                <a16:creationId xmlns:a16="http://schemas.microsoft.com/office/drawing/2014/main" id="{A2C132EB-DB42-0F90-9E49-235556BE1771}"/>
              </a:ext>
            </a:extLst>
          </p:cNvPr>
          <p:cNvSpPr>
            <a:spLocks noChangeArrowheads="1"/>
          </p:cNvSpPr>
          <p:nvPr/>
        </p:nvSpPr>
        <p:spPr bwMode="auto">
          <a:xfrm>
            <a:off x="545177" y="1658833"/>
            <a:ext cx="521104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dirty="0" err="1">
                <a:solidFill>
                  <a:prstClr val="black"/>
                </a:solidFill>
                <a:latin typeface="Arial" panose="020B0604020202020204" pitchFamily="34" charset="0"/>
                <a:cs typeface="Arial" panose="020B0604020202020204" pitchFamily="34" charset="0"/>
              </a:rPr>
              <a:t>Tình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huống</a:t>
            </a:r>
            <a:r>
              <a:rPr lang="es-ES" altLang="en-US" dirty="0">
                <a:solidFill>
                  <a:prstClr val="black"/>
                </a:solidFill>
                <a:latin typeface="Arial" panose="020B0604020202020204" pitchFamily="34" charset="0"/>
                <a:cs typeface="Arial" panose="020B0604020202020204" pitchFamily="34" charset="0"/>
              </a:rPr>
              <a:t> 1: M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sắp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xếp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lại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làm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hôm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nay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sớm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có</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bữa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tiệc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như</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đã</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hứa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Nếu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số</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lượng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phải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nhiều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thì</a:t>
            </a:r>
            <a:r>
              <a:rPr lang="es-ES" altLang="en-US" dirty="0">
                <a:solidFill>
                  <a:prstClr val="black"/>
                </a:solidFill>
                <a:latin typeface="Arial" panose="020B0604020202020204" pitchFamily="34" charset="0"/>
                <a:cs typeface="Arial" panose="020B0604020202020204" pitchFamily="34" charset="0"/>
              </a:rPr>
              <a:t> M </a:t>
            </a:r>
            <a:r>
              <a:rPr lang="es-ES" altLang="en-US" dirty="0" err="1">
                <a:solidFill>
                  <a:prstClr val="black"/>
                </a:solidFill>
                <a:latin typeface="Arial" panose="020B0604020202020204" pitchFamily="34" charset="0"/>
                <a:cs typeface="Arial" panose="020B0604020202020204" pitchFamily="34" charset="0"/>
              </a:rPr>
              <a:t>cần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điện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xin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lỗi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nói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rõ</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lí</a:t>
            </a:r>
            <a:r>
              <a:rPr lang="es-ES" altLang="en-US" dirty="0">
                <a:solidFill>
                  <a:prstClr val="black"/>
                </a:solidFill>
                <a:latin typeface="Arial" panose="020B0604020202020204" pitchFamily="34" charset="0"/>
                <a:cs typeface="Arial" panose="020B0604020202020204" pitchFamily="34" charset="0"/>
              </a:rPr>
              <a:t> do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được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sẽ</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chức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mừng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vào</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nghỉ</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cuối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tuần</a:t>
            </a:r>
            <a:r>
              <a:rPr lang="es-ES" altLang="en-US" dirty="0">
                <a:solidFill>
                  <a:prstClr val="black"/>
                </a:solidFill>
                <a:latin typeface="Arial" panose="020B0604020202020204" pitchFamily="34" charset="0"/>
                <a:cs typeface="Arial" panose="020B0604020202020204" pitchFamily="34" charset="0"/>
              </a:rPr>
              <a:t>.</a:t>
            </a:r>
          </a:p>
        </p:txBody>
      </p:sp>
      <p:sp>
        <p:nvSpPr>
          <p:cNvPr id="11" name="Rectangle 34">
            <a:extLst>
              <a:ext uri="{FF2B5EF4-FFF2-40B4-BE49-F238E27FC236}">
                <a16:creationId xmlns:a16="http://schemas.microsoft.com/office/drawing/2014/main" id="{9605988B-8BA4-6139-A697-E1B811138D02}"/>
              </a:ext>
            </a:extLst>
          </p:cNvPr>
          <p:cNvSpPr>
            <a:spLocks noChangeArrowheads="1"/>
          </p:cNvSpPr>
          <p:nvPr/>
        </p:nvSpPr>
        <p:spPr bwMode="auto">
          <a:xfrm>
            <a:off x="6570312" y="1890919"/>
            <a:ext cx="529356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200" dirty="0" err="1">
                <a:solidFill>
                  <a:prstClr val="black"/>
                </a:solidFill>
                <a:latin typeface="Arial" panose="020B0604020202020204" pitchFamily="34" charset="0"/>
                <a:cs typeface="Arial" panose="020B0604020202020204" pitchFamily="34" charset="0"/>
              </a:rPr>
              <a:t>Tình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huống</a:t>
            </a:r>
            <a:r>
              <a:rPr lang="es-ES" altLang="en-US" sz="2200" dirty="0">
                <a:solidFill>
                  <a:prstClr val="black"/>
                </a:solidFill>
                <a:latin typeface="Arial" panose="020B0604020202020204" pitchFamily="34" charset="0"/>
                <a:cs typeface="Arial" panose="020B0604020202020204" pitchFamily="34" charset="0"/>
              </a:rPr>
              <a:t> 2: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trao</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chia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sẻ</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suy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của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hiểu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cạnh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đó</a:t>
            </a:r>
            <a:r>
              <a:rPr lang="es-ES" altLang="en-US" sz="2200" dirty="0">
                <a:solidFill>
                  <a:prstClr val="black"/>
                </a:solidFill>
                <a:latin typeface="Arial" panose="020B0604020202020204" pitchFamily="34" charset="0"/>
                <a:cs typeface="Arial" panose="020B0604020202020204" pitchFamily="34" charset="0"/>
              </a:rPr>
              <a:t>,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thường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xuyên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giúp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đỡ</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học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yếu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trong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lớp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cùng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tiến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bộ</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có</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vậy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một</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số</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sẽ</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thay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về</a:t>
            </a:r>
            <a:r>
              <a:rPr lang="es-ES" altLang="en-US" sz="2200" dirty="0">
                <a:solidFill>
                  <a:prstClr val="black"/>
                </a:solidFill>
                <a:latin typeface="Arial" panose="020B0604020202020204" pitchFamily="34" charset="0"/>
                <a:cs typeface="Arial" panose="020B0604020202020204" pitchFamily="34" charset="0"/>
              </a:rPr>
              <a:t> K. </a:t>
            </a:r>
          </a:p>
        </p:txBody>
      </p:sp>
      <p:pic>
        <p:nvPicPr>
          <p:cNvPr id="12" name="图片 66">
            <a:extLst>
              <a:ext uri="{FF2B5EF4-FFF2-40B4-BE49-F238E27FC236}">
                <a16:creationId xmlns:a16="http://schemas.microsoft.com/office/drawing/2014/main" id="{C97E424A-6E4F-D6BB-AFF4-ECF989592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1" y="-152598"/>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a:extLst>
              <a:ext uri="{FF2B5EF4-FFF2-40B4-BE49-F238E27FC236}">
                <a16:creationId xmlns:a16="http://schemas.microsoft.com/office/drawing/2014/main" id="{FEB78789-0FA0-0B05-2E5B-DFB877B85AAA}"/>
              </a:ext>
            </a:extLst>
          </p:cNvPr>
          <p:cNvSpPr txBox="1">
            <a:spLocks noChangeArrowheads="1"/>
          </p:cNvSpPr>
          <p:nvPr/>
        </p:nvSpPr>
        <p:spPr bwMode="auto">
          <a:xfrm>
            <a:off x="428676" y="154911"/>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NHÓM</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1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4568208" y="13971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7EF6AC24-3DD9-5A97-7182-C4F5501D0D9C}"/>
              </a:ext>
            </a:extLst>
          </p:cNvPr>
          <p:cNvSpPr txBox="1"/>
          <p:nvPr/>
        </p:nvSpPr>
        <p:spPr>
          <a:xfrm>
            <a:off x="1006058" y="1074931"/>
            <a:ext cx="10179883" cy="4893647"/>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vi-VN" sz="2600" b="0" dirty="0">
                <a:solidFill>
                  <a:srgbClr val="000000"/>
                </a:solidFill>
                <a:effectLst/>
                <a:latin typeface="Open Sans" panose="020B0606030504020204" pitchFamily="34" charset="0"/>
              </a:rPr>
              <a:t>- </a:t>
            </a:r>
            <a:r>
              <a:rPr lang="vi-VN" sz="2600" b="0" dirty="0">
                <a:solidFill>
                  <a:srgbClr val="000000"/>
                </a:solidFill>
                <a:effectLst/>
                <a:latin typeface="Cambria" panose="02040503050406030204" pitchFamily="18" charset="0"/>
              </a:rPr>
              <a:t>Tình huống a) Nếu là M, em sẽ không đi dự sinh nhật bạn mà sẽ ở nhà hoàn thành bài tập.</a:t>
            </a:r>
          </a:p>
          <a:p>
            <a:pPr algn="just"/>
            <a:r>
              <a:rPr lang="vi-VN" sz="2600" b="0" dirty="0">
                <a:solidFill>
                  <a:srgbClr val="000000"/>
                </a:solidFill>
                <a:effectLst/>
                <a:latin typeface="Cambria" panose="02040503050406030204" pitchFamily="18" charset="0"/>
              </a:rPr>
              <a:t>- Tình huống b) Nếu là K em sẽ giải thích với các bạn rằng: chúng ta cần phải tự giác trong học tập và học tập một cách tích cực bằng nhiều cách khác nhau. Trong đó, chia sẻ suy nghĩ và kinh nghiệm của bản thân cũng là một trong những cách giúp chúng ta học tập thêm được nhiều điều.</a:t>
            </a:r>
          </a:p>
          <a:p>
            <a:pPr algn="just"/>
            <a:r>
              <a:rPr lang="vi-VN" sz="2600" b="0" dirty="0">
                <a:solidFill>
                  <a:srgbClr val="000000"/>
                </a:solidFill>
                <a:effectLst/>
                <a:latin typeface="Cambria" panose="02040503050406030204" pitchFamily="18" charset="0"/>
              </a:rPr>
              <a:t>- Tình huống c) Nếu là bạn cùng lớp với C, em sẽ khuyên và động viên bạn tích cực giơ tay phát biểu suy nghĩ, ý kiến của mình, khi ấy mình sẽ hiểu bài hơn.</a:t>
            </a:r>
          </a:p>
          <a:p>
            <a:pPr algn="just"/>
            <a:r>
              <a:rPr lang="vi-VN" sz="2600" b="0" dirty="0">
                <a:solidFill>
                  <a:srgbClr val="000000"/>
                </a:solidFill>
                <a:effectLst/>
                <a:latin typeface="Cambria" panose="02040503050406030204" pitchFamily="18" charset="0"/>
              </a:rPr>
              <a:t>- Tình huống d) Nếu là bạn cùng lớp với S, em sẽ thường xuyên trao đổi bài tập với S và động viên bạn phát biểu ý kiến xây dựng bài.</a:t>
            </a: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6091372" cy="3980372"/>
            <a:chOff x="1949253" y="1627716"/>
            <a:chExt cx="349195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515296" y="2357588"/>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2430A65E-2788-995F-7B16-306774FC516C}"/>
              </a:ext>
            </a:extLst>
          </p:cNvPr>
          <p:cNvPicPr>
            <a:picLocks noChangeAspect="1"/>
          </p:cNvPicPr>
          <p:nvPr/>
        </p:nvPicPr>
        <p:blipFill>
          <a:blip r:embed="rId7"/>
          <a:stretch>
            <a:fillRect/>
          </a:stretch>
        </p:blipFill>
        <p:spPr>
          <a:xfrm>
            <a:off x="10626737" y="0"/>
            <a:ext cx="1542422" cy="1542422"/>
          </a:xfrm>
          <a:prstGeom prst="rect">
            <a:avLst/>
          </a:prstGeom>
        </p:spPr>
      </p:pic>
    </p:spTree>
    <p:extLst>
      <p:ext uri="{BB962C8B-B14F-4D97-AF65-F5344CB8AC3E}">
        <p14:creationId xmlns:p14="http://schemas.microsoft.com/office/powerpoint/2010/main" val="39737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6E74ACB-9052-DD6E-4BDE-BC299F01E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D6A1EC07-42C2-15B0-DA95-D06D46C51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737" y="1133892"/>
            <a:ext cx="1694696" cy="2161906"/>
          </a:xfrm>
          <a:prstGeom prst="rect">
            <a:avLst/>
          </a:prstGeom>
        </p:spPr>
      </p:pic>
      <p:grpSp>
        <p:nvGrpSpPr>
          <p:cNvPr id="6" name="组合 452">
            <a:extLst>
              <a:ext uri="{FF2B5EF4-FFF2-40B4-BE49-F238E27FC236}">
                <a16:creationId xmlns:a16="http://schemas.microsoft.com/office/drawing/2014/main" id="{1249349C-DA44-E4BD-1621-23BE31EF6CB6}"/>
              </a:ext>
            </a:extLst>
          </p:cNvPr>
          <p:cNvGrpSpPr/>
          <p:nvPr/>
        </p:nvGrpSpPr>
        <p:grpSpPr>
          <a:xfrm>
            <a:off x="5185620" y="4951247"/>
            <a:ext cx="1730825" cy="1819799"/>
            <a:chOff x="4427538" y="954088"/>
            <a:chExt cx="3333750" cy="3729038"/>
          </a:xfrm>
        </p:grpSpPr>
        <p:sp>
          <p:nvSpPr>
            <p:cNvPr id="7" name="Freeform 5">
              <a:extLst>
                <a:ext uri="{FF2B5EF4-FFF2-40B4-BE49-F238E27FC236}">
                  <a16:creationId xmlns:a16="http://schemas.microsoft.com/office/drawing/2014/main" id="{B009CCFA-5541-5B53-6C17-7B81483B4899}"/>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8" name="Freeform 6">
              <a:extLst>
                <a:ext uri="{FF2B5EF4-FFF2-40B4-BE49-F238E27FC236}">
                  <a16:creationId xmlns:a16="http://schemas.microsoft.com/office/drawing/2014/main" id="{AF09DD05-BD72-9ECC-6AE4-637E870778A8}"/>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9" name="Freeform 7">
              <a:extLst>
                <a:ext uri="{FF2B5EF4-FFF2-40B4-BE49-F238E27FC236}">
                  <a16:creationId xmlns:a16="http://schemas.microsoft.com/office/drawing/2014/main" id="{136F6F2F-F75E-8402-55B5-6F99508BC128}"/>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0" name="Freeform 8">
              <a:extLst>
                <a:ext uri="{FF2B5EF4-FFF2-40B4-BE49-F238E27FC236}">
                  <a16:creationId xmlns:a16="http://schemas.microsoft.com/office/drawing/2014/main" id="{05FE0785-BED4-DA38-5460-1E725B90BD34}"/>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1" name="Freeform 9">
              <a:extLst>
                <a:ext uri="{FF2B5EF4-FFF2-40B4-BE49-F238E27FC236}">
                  <a16:creationId xmlns:a16="http://schemas.microsoft.com/office/drawing/2014/main" id="{9BB7215D-ECA3-703A-DE08-F9F404C5C4F6}"/>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2" name="Freeform 10">
              <a:extLst>
                <a:ext uri="{FF2B5EF4-FFF2-40B4-BE49-F238E27FC236}">
                  <a16:creationId xmlns:a16="http://schemas.microsoft.com/office/drawing/2014/main" id="{195305EA-A8C4-CD84-4203-894D8D103B3D}"/>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3" name="Freeform 11">
              <a:extLst>
                <a:ext uri="{FF2B5EF4-FFF2-40B4-BE49-F238E27FC236}">
                  <a16:creationId xmlns:a16="http://schemas.microsoft.com/office/drawing/2014/main" id="{21C00C65-F79F-0DBA-DE88-9B3ABAE0D216}"/>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4" name="Freeform 12">
              <a:extLst>
                <a:ext uri="{FF2B5EF4-FFF2-40B4-BE49-F238E27FC236}">
                  <a16:creationId xmlns:a16="http://schemas.microsoft.com/office/drawing/2014/main" id="{8342B0EF-296F-0A2A-6674-D3FFCDF3536D}"/>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5" name="Freeform 13">
              <a:extLst>
                <a:ext uri="{FF2B5EF4-FFF2-40B4-BE49-F238E27FC236}">
                  <a16:creationId xmlns:a16="http://schemas.microsoft.com/office/drawing/2014/main" id="{785FBC53-364A-C7E9-E7E3-353D82206825}"/>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6" name="Freeform 14">
              <a:extLst>
                <a:ext uri="{FF2B5EF4-FFF2-40B4-BE49-F238E27FC236}">
                  <a16:creationId xmlns:a16="http://schemas.microsoft.com/office/drawing/2014/main" id="{7AF79A8C-C158-2402-F6E3-5F01469E006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7" name="Freeform 15">
              <a:extLst>
                <a:ext uri="{FF2B5EF4-FFF2-40B4-BE49-F238E27FC236}">
                  <a16:creationId xmlns:a16="http://schemas.microsoft.com/office/drawing/2014/main" id="{24FD0D52-5ED5-6DFB-F78B-C8BDA70DB869}"/>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8" name="Freeform 16">
              <a:extLst>
                <a:ext uri="{FF2B5EF4-FFF2-40B4-BE49-F238E27FC236}">
                  <a16:creationId xmlns:a16="http://schemas.microsoft.com/office/drawing/2014/main" id="{C50F04CA-9934-762B-5CBB-BFF70BBC33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 name="Freeform 17">
              <a:extLst>
                <a:ext uri="{FF2B5EF4-FFF2-40B4-BE49-F238E27FC236}">
                  <a16:creationId xmlns:a16="http://schemas.microsoft.com/office/drawing/2014/main" id="{C2F420B4-F134-7A3B-157C-DBF96CA26BDB}"/>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 name="Freeform 18">
              <a:extLst>
                <a:ext uri="{FF2B5EF4-FFF2-40B4-BE49-F238E27FC236}">
                  <a16:creationId xmlns:a16="http://schemas.microsoft.com/office/drawing/2014/main" id="{F7E27941-1435-9451-9395-A7006AD9A4DE}"/>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 name="Freeform 19">
              <a:extLst>
                <a:ext uri="{FF2B5EF4-FFF2-40B4-BE49-F238E27FC236}">
                  <a16:creationId xmlns:a16="http://schemas.microsoft.com/office/drawing/2014/main" id="{6CDD90C7-63E5-8776-11DF-A68DA925D33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 name="Freeform 20">
              <a:extLst>
                <a:ext uri="{FF2B5EF4-FFF2-40B4-BE49-F238E27FC236}">
                  <a16:creationId xmlns:a16="http://schemas.microsoft.com/office/drawing/2014/main" id="{35BE145C-D533-209E-4015-6EBD322AE71E}"/>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 name="Freeform 21">
              <a:extLst>
                <a:ext uri="{FF2B5EF4-FFF2-40B4-BE49-F238E27FC236}">
                  <a16:creationId xmlns:a16="http://schemas.microsoft.com/office/drawing/2014/main" id="{175D5049-3B46-BA0E-5AEB-500867E9CFFC}"/>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4" name="Freeform 22">
              <a:extLst>
                <a:ext uri="{FF2B5EF4-FFF2-40B4-BE49-F238E27FC236}">
                  <a16:creationId xmlns:a16="http://schemas.microsoft.com/office/drawing/2014/main" id="{0C82F4CD-24C6-E6CA-AD1F-CD40BB0B7D35}"/>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5" name="Freeform 23">
              <a:extLst>
                <a:ext uri="{FF2B5EF4-FFF2-40B4-BE49-F238E27FC236}">
                  <a16:creationId xmlns:a16="http://schemas.microsoft.com/office/drawing/2014/main" id="{30809733-7F29-10AE-732C-F27CB09581A8}"/>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6" name="Freeform 24">
              <a:extLst>
                <a:ext uri="{FF2B5EF4-FFF2-40B4-BE49-F238E27FC236}">
                  <a16:creationId xmlns:a16="http://schemas.microsoft.com/office/drawing/2014/main" id="{7845533A-5717-D77C-79BF-2D8D21C6FF36}"/>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7" name="Freeform 25">
              <a:extLst>
                <a:ext uri="{FF2B5EF4-FFF2-40B4-BE49-F238E27FC236}">
                  <a16:creationId xmlns:a16="http://schemas.microsoft.com/office/drawing/2014/main" id="{2EF5C0CB-E454-8B8E-3535-3216544237ED}"/>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8" name="Freeform 26">
              <a:extLst>
                <a:ext uri="{FF2B5EF4-FFF2-40B4-BE49-F238E27FC236}">
                  <a16:creationId xmlns:a16="http://schemas.microsoft.com/office/drawing/2014/main" id="{0B4C9A30-AD9C-A08A-D3AA-E301718A592D}"/>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9" name="Freeform 27">
              <a:extLst>
                <a:ext uri="{FF2B5EF4-FFF2-40B4-BE49-F238E27FC236}">
                  <a16:creationId xmlns:a16="http://schemas.microsoft.com/office/drawing/2014/main" id="{9DC83B79-0641-159E-E9A7-237DC05F4AB6}"/>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0" name="Freeform 28">
              <a:extLst>
                <a:ext uri="{FF2B5EF4-FFF2-40B4-BE49-F238E27FC236}">
                  <a16:creationId xmlns:a16="http://schemas.microsoft.com/office/drawing/2014/main" id="{A018D661-E97F-FFAB-0225-38DE27E48A66}"/>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1" name="Freeform 29">
              <a:extLst>
                <a:ext uri="{FF2B5EF4-FFF2-40B4-BE49-F238E27FC236}">
                  <a16:creationId xmlns:a16="http://schemas.microsoft.com/office/drawing/2014/main" id="{C98423E2-5AE5-0673-F134-0701288C0DF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2" name="Freeform 30">
              <a:extLst>
                <a:ext uri="{FF2B5EF4-FFF2-40B4-BE49-F238E27FC236}">
                  <a16:creationId xmlns:a16="http://schemas.microsoft.com/office/drawing/2014/main" id="{42D7CB48-899D-56EA-A2B9-D9DDD98B30A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3" name="Freeform 31">
              <a:extLst>
                <a:ext uri="{FF2B5EF4-FFF2-40B4-BE49-F238E27FC236}">
                  <a16:creationId xmlns:a16="http://schemas.microsoft.com/office/drawing/2014/main" id="{E7B9BA34-1FAD-902C-5795-52D12B5A3812}"/>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4" name="Freeform 32">
              <a:extLst>
                <a:ext uri="{FF2B5EF4-FFF2-40B4-BE49-F238E27FC236}">
                  <a16:creationId xmlns:a16="http://schemas.microsoft.com/office/drawing/2014/main" id="{E34F8296-D80C-8585-64AB-C9B33CF41ADE}"/>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5" name="Freeform 33">
              <a:extLst>
                <a:ext uri="{FF2B5EF4-FFF2-40B4-BE49-F238E27FC236}">
                  <a16:creationId xmlns:a16="http://schemas.microsoft.com/office/drawing/2014/main" id="{04592A32-EB75-3372-53CC-66A1BD2F1950}"/>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6" name="Freeform 34">
              <a:extLst>
                <a:ext uri="{FF2B5EF4-FFF2-40B4-BE49-F238E27FC236}">
                  <a16:creationId xmlns:a16="http://schemas.microsoft.com/office/drawing/2014/main" id="{64E743C4-76EE-D581-8EE3-D49B38864BB9}"/>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7" name="Freeform 35">
              <a:extLst>
                <a:ext uri="{FF2B5EF4-FFF2-40B4-BE49-F238E27FC236}">
                  <a16:creationId xmlns:a16="http://schemas.microsoft.com/office/drawing/2014/main" id="{3F4C9A59-405A-B226-C5DB-A51C4AD7ADF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8" name="Freeform 36">
              <a:extLst>
                <a:ext uri="{FF2B5EF4-FFF2-40B4-BE49-F238E27FC236}">
                  <a16:creationId xmlns:a16="http://schemas.microsoft.com/office/drawing/2014/main" id="{63199D39-AFB9-BE67-9D2B-FAE92A66075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9" name="Freeform 37">
              <a:extLst>
                <a:ext uri="{FF2B5EF4-FFF2-40B4-BE49-F238E27FC236}">
                  <a16:creationId xmlns:a16="http://schemas.microsoft.com/office/drawing/2014/main" id="{8D370028-3544-4413-C703-65A83954E42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0" name="Freeform 38">
              <a:extLst>
                <a:ext uri="{FF2B5EF4-FFF2-40B4-BE49-F238E27FC236}">
                  <a16:creationId xmlns:a16="http://schemas.microsoft.com/office/drawing/2014/main" id="{7BAD0FA8-85C7-27AF-BCD5-FCB12DF044E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1" name="Freeform 39">
              <a:extLst>
                <a:ext uri="{FF2B5EF4-FFF2-40B4-BE49-F238E27FC236}">
                  <a16:creationId xmlns:a16="http://schemas.microsoft.com/office/drawing/2014/main" id="{FD9DCCE7-C209-6565-5DFC-933D0236670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2" name="Freeform 40">
              <a:extLst>
                <a:ext uri="{FF2B5EF4-FFF2-40B4-BE49-F238E27FC236}">
                  <a16:creationId xmlns:a16="http://schemas.microsoft.com/office/drawing/2014/main" id="{6C3DB8BA-E9C0-70EF-2DC4-3CFA9E7082D7}"/>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3" name="Freeform 41">
              <a:extLst>
                <a:ext uri="{FF2B5EF4-FFF2-40B4-BE49-F238E27FC236}">
                  <a16:creationId xmlns:a16="http://schemas.microsoft.com/office/drawing/2014/main" id="{466AE1C4-1412-D6FB-FC7A-F78CBC6393C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4" name="Freeform 42">
              <a:extLst>
                <a:ext uri="{FF2B5EF4-FFF2-40B4-BE49-F238E27FC236}">
                  <a16:creationId xmlns:a16="http://schemas.microsoft.com/office/drawing/2014/main" id="{F284763B-B85B-72D2-451D-FC7D784A01AF}"/>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5" name="Freeform 43">
              <a:extLst>
                <a:ext uri="{FF2B5EF4-FFF2-40B4-BE49-F238E27FC236}">
                  <a16:creationId xmlns:a16="http://schemas.microsoft.com/office/drawing/2014/main" id="{E87FB797-9A85-FAFC-6AD0-E4503262D0B5}"/>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6" name="Freeform 44">
              <a:extLst>
                <a:ext uri="{FF2B5EF4-FFF2-40B4-BE49-F238E27FC236}">
                  <a16:creationId xmlns:a16="http://schemas.microsoft.com/office/drawing/2014/main" id="{D69B3D78-6E68-7F29-CCCB-F45E15C1B1A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7" name="Freeform 45">
              <a:extLst>
                <a:ext uri="{FF2B5EF4-FFF2-40B4-BE49-F238E27FC236}">
                  <a16:creationId xmlns:a16="http://schemas.microsoft.com/office/drawing/2014/main" id="{7A100266-7B70-4DDA-750B-CE05B62CAA9F}"/>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8" name="Freeform 46">
              <a:extLst>
                <a:ext uri="{FF2B5EF4-FFF2-40B4-BE49-F238E27FC236}">
                  <a16:creationId xmlns:a16="http://schemas.microsoft.com/office/drawing/2014/main" id="{0549B690-BDD3-761A-52FC-5DFC5928BE05}"/>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49" name="TextBox 48">
            <a:extLst>
              <a:ext uri="{FF2B5EF4-FFF2-40B4-BE49-F238E27FC236}">
                <a16:creationId xmlns:a16="http://schemas.microsoft.com/office/drawing/2014/main" id="{493087C1-69E0-85FB-3444-38567B6820C2}"/>
              </a:ext>
            </a:extLst>
          </p:cNvPr>
          <p:cNvSpPr txBox="1"/>
          <p:nvPr/>
        </p:nvSpPr>
        <p:spPr>
          <a:xfrm>
            <a:off x="2399404" y="-100065"/>
            <a:ext cx="7388974" cy="70788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000" b="1" i="0" u="none" strike="noStrike" kern="0" cap="none" spc="0" normalizeH="0" baseline="0" noProof="0" dirty="0">
              <a:ln>
                <a:noFill/>
              </a:ln>
              <a:solidFill>
                <a:srgbClr val="000000"/>
              </a:solidFill>
              <a:effectLst/>
              <a:uLnTx/>
              <a:uFillTx/>
            </a:endParaRPr>
          </a:p>
        </p:txBody>
      </p:sp>
      <p:pic>
        <p:nvPicPr>
          <p:cNvPr id="51" name="PA_图片 4">
            <a:extLst>
              <a:ext uri="{FF2B5EF4-FFF2-40B4-BE49-F238E27FC236}">
                <a16:creationId xmlns:a16="http://schemas.microsoft.com/office/drawing/2014/main" id="{98BC0B34-07E7-1952-F97A-0A54BEF3F395}"/>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457365" y="545530"/>
            <a:ext cx="5746172" cy="5598666"/>
          </a:xfrm>
          <a:prstGeom prst="rect">
            <a:avLst/>
          </a:prstGeom>
        </p:spPr>
      </p:pic>
      <p:pic>
        <p:nvPicPr>
          <p:cNvPr id="52" name="PA_图片 4">
            <a:extLst>
              <a:ext uri="{FF2B5EF4-FFF2-40B4-BE49-F238E27FC236}">
                <a16:creationId xmlns:a16="http://schemas.microsoft.com/office/drawing/2014/main" id="{195880A6-75B6-AB9E-EAA8-4547B74818D6}"/>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33375" y="2409428"/>
            <a:ext cx="5257800" cy="4166809"/>
          </a:xfrm>
          <a:prstGeom prst="rect">
            <a:avLst/>
          </a:prstGeom>
        </p:spPr>
      </p:pic>
      <p:sp>
        <p:nvSpPr>
          <p:cNvPr id="53" name="TextBox 52">
            <a:extLst>
              <a:ext uri="{FF2B5EF4-FFF2-40B4-BE49-F238E27FC236}">
                <a16:creationId xmlns:a16="http://schemas.microsoft.com/office/drawing/2014/main" id="{CA58F253-EBED-C825-5D0E-57A45136C15E}"/>
              </a:ext>
            </a:extLst>
          </p:cNvPr>
          <p:cNvSpPr txBox="1"/>
          <p:nvPr/>
        </p:nvSpPr>
        <p:spPr>
          <a:xfrm>
            <a:off x="736889" y="3228928"/>
            <a:ext cx="4450772" cy="3034036"/>
          </a:xfrm>
          <a:prstGeom prst="rect">
            <a:avLst/>
          </a:prstGeom>
          <a:noFill/>
        </p:spPr>
        <p:txBody>
          <a:bodyPr wrap="square">
            <a:spAutoFit/>
          </a:bodyPr>
          <a:lstStyle/>
          <a:p>
            <a:pPr algn="just">
              <a:lnSpc>
                <a:spcPct val="115000"/>
              </a:lnSpc>
              <a:tabLst>
                <a:tab pos="644525" algn="l"/>
              </a:tabLst>
            </a:pPr>
            <a:r>
              <a:rPr lang="en-US" sz="2800" dirty="0">
                <a:solidFill>
                  <a:prstClr val="black"/>
                </a:solidFill>
                <a:latin typeface="Arial" panose="020B0604020202020204" pitchFamily="34" charset="0"/>
                <a:ea typeface="Arial" panose="020B0604020202020204" pitchFamily="34" charset="0"/>
              </a:rPr>
              <a:t> </a:t>
            </a:r>
          </a:p>
          <a:p>
            <a:pPr algn="just">
              <a:lnSpc>
                <a:spcPct val="115000"/>
              </a:lnSpc>
              <a:tabLst>
                <a:tab pos="644525" algn="l"/>
              </a:tabLst>
            </a:pPr>
            <a:r>
              <a:rPr lang="vi-VN" sz="2800" dirty="0">
                <a:latin typeface="+mj-lt"/>
              </a:rPr>
              <a:t>Em hãy viết về một tấm gương học tập tự giác, tích cực mà em biết. Em học tập được điều gì từ tấm gương đó.</a:t>
            </a:r>
            <a:endParaRPr lang="en-US" sz="2800" dirty="0">
              <a:solidFill>
                <a:prstClr val="black"/>
              </a:solidFill>
              <a:latin typeface="+mj-lt"/>
              <a:ea typeface="Arial" panose="020B0604020202020204" pitchFamily="34" charset="0"/>
            </a:endParaRPr>
          </a:p>
        </p:txBody>
      </p:sp>
      <p:sp>
        <p:nvSpPr>
          <p:cNvPr id="54" name="TextBox 53">
            <a:extLst>
              <a:ext uri="{FF2B5EF4-FFF2-40B4-BE49-F238E27FC236}">
                <a16:creationId xmlns:a16="http://schemas.microsoft.com/office/drawing/2014/main" id="{8004B291-9D47-2BAB-8AC7-B441579E7FB3}"/>
              </a:ext>
            </a:extLst>
          </p:cNvPr>
          <p:cNvSpPr txBox="1"/>
          <p:nvPr/>
        </p:nvSpPr>
        <p:spPr>
          <a:xfrm>
            <a:off x="6881005" y="2033387"/>
            <a:ext cx="4800158" cy="2189125"/>
          </a:xfrm>
          <a:prstGeom prst="rect">
            <a:avLst/>
          </a:prstGeom>
          <a:noFill/>
        </p:spPr>
        <p:txBody>
          <a:bodyPr wrap="square">
            <a:spAutoFit/>
          </a:bodyPr>
          <a:lstStyle/>
          <a:p>
            <a:pPr algn="just">
              <a:lnSpc>
                <a:spcPct val="115000"/>
              </a:lnSpc>
              <a:tabLst>
                <a:tab pos="644525" algn="l"/>
              </a:tabLst>
            </a:pPr>
            <a:r>
              <a:rPr lang="vi-VN" sz="2400" dirty="0">
                <a:solidFill>
                  <a:prstClr val="black"/>
                </a:solidFill>
                <a:latin typeface="+mj-lt"/>
              </a:rPr>
              <a:t> </a:t>
            </a:r>
            <a:r>
              <a:rPr lang="vi-VN" sz="2400" dirty="0">
                <a:latin typeface="+mj-lt"/>
              </a:rPr>
              <a:t>Em hãy xác định một biểu hiện chưa tự giác, tích cực học tập của bản thân. Lập kế hoạch khắc phục điểm chưa tự giác, tích cực đó theo gợi ý dưới đây:</a:t>
            </a:r>
            <a:endParaRPr lang="en-US" sz="2400" dirty="0">
              <a:solidFill>
                <a:prstClr val="black"/>
              </a:solidFill>
              <a:latin typeface="+mj-lt"/>
              <a:ea typeface="Arial" panose="020B0604020202020204" pitchFamily="34" charset="0"/>
            </a:endParaRPr>
          </a:p>
        </p:txBody>
      </p:sp>
      <p:pic>
        <p:nvPicPr>
          <p:cNvPr id="55" name="图片 3">
            <a:extLst>
              <a:ext uri="{FF2B5EF4-FFF2-40B4-BE49-F238E27FC236}">
                <a16:creationId xmlns:a16="http://schemas.microsoft.com/office/drawing/2014/main" id="{7DBC5C06-5351-B300-3A47-8BDF104F47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707" y="2365219"/>
            <a:ext cx="1306619" cy="1231706"/>
          </a:xfrm>
          <a:prstGeom prst="rect">
            <a:avLst/>
          </a:prstGeom>
        </p:spPr>
      </p:pic>
      <p:pic>
        <p:nvPicPr>
          <p:cNvPr id="56" name="图片 4">
            <a:extLst>
              <a:ext uri="{FF2B5EF4-FFF2-40B4-BE49-F238E27FC236}">
                <a16:creationId xmlns:a16="http://schemas.microsoft.com/office/drawing/2014/main" id="{A1B96D88-30A3-D524-653C-71572A9027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383295"/>
            <a:ext cx="1306619" cy="1231706"/>
          </a:xfrm>
          <a:prstGeom prst="rect">
            <a:avLst/>
          </a:prstGeom>
        </p:spPr>
      </p:pic>
      <p:pic>
        <p:nvPicPr>
          <p:cNvPr id="3074" name="Picture 2" descr="Em hãy xác định một biểu hiện chưa tự giác, tích cực học tập của bản thân">
            <a:extLst>
              <a:ext uri="{FF2B5EF4-FFF2-40B4-BE49-F238E27FC236}">
                <a16:creationId xmlns:a16="http://schemas.microsoft.com/office/drawing/2014/main" id="{4D362326-18A6-FACA-0DAB-A458B16B87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9247" y="4201215"/>
            <a:ext cx="4987034"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65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750"/>
                                        <p:tgtEl>
                                          <p:spTgt spid="6"/>
                                        </p:tgtEl>
                                      </p:cBhvr>
                                    </p:animEffect>
                                  </p:childTnLst>
                                </p:cTn>
                              </p:par>
                            </p:childTnLst>
                          </p:cTn>
                        </p:par>
                        <p:par>
                          <p:cTn id="14" fill="hold">
                            <p:stCondLst>
                              <p:cond delay="1750"/>
                            </p:stCondLst>
                            <p:childTnLst>
                              <p:par>
                                <p:cTn id="15" presetID="22" presetClass="entr" presetSubtype="2"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right)">
                                      <p:cBhvr>
                                        <p:cTn id="17" dur="500"/>
                                        <p:tgtEl>
                                          <p:spTgt spid="52"/>
                                        </p:tgtEl>
                                      </p:cBhvr>
                                    </p:animEffect>
                                  </p:childTnLst>
                                </p:cTn>
                              </p:par>
                            </p:childTnLst>
                          </p:cTn>
                        </p:par>
                        <p:par>
                          <p:cTn id="18" fill="hold">
                            <p:stCondLst>
                              <p:cond delay="2250"/>
                            </p:stCondLst>
                            <p:childTnLst>
                              <p:par>
                                <p:cTn id="19" presetID="22" presetClass="entr" presetSubtype="2"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right)">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80">
                                          <p:stCondLst>
                                            <p:cond delay="0"/>
                                          </p:stCondLst>
                                        </p:cTn>
                                        <p:tgtEl>
                                          <p:spTgt spid="53"/>
                                        </p:tgtEl>
                                      </p:cBhvr>
                                    </p:animEffect>
                                    <p:anim calcmode="lin" valueType="num">
                                      <p:cBhvr>
                                        <p:cTn id="2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32" dur="26">
                                          <p:stCondLst>
                                            <p:cond delay="650"/>
                                          </p:stCondLst>
                                        </p:cTn>
                                        <p:tgtEl>
                                          <p:spTgt spid="53"/>
                                        </p:tgtEl>
                                      </p:cBhvr>
                                      <p:to x="100000" y="60000"/>
                                    </p:animScale>
                                    <p:animScale>
                                      <p:cBhvr>
                                        <p:cTn id="33" dur="166" decel="50000">
                                          <p:stCondLst>
                                            <p:cond delay="676"/>
                                          </p:stCondLst>
                                        </p:cTn>
                                        <p:tgtEl>
                                          <p:spTgt spid="53"/>
                                        </p:tgtEl>
                                      </p:cBhvr>
                                      <p:to x="100000" y="100000"/>
                                    </p:animScale>
                                    <p:animScale>
                                      <p:cBhvr>
                                        <p:cTn id="34" dur="26">
                                          <p:stCondLst>
                                            <p:cond delay="1312"/>
                                          </p:stCondLst>
                                        </p:cTn>
                                        <p:tgtEl>
                                          <p:spTgt spid="53"/>
                                        </p:tgtEl>
                                      </p:cBhvr>
                                      <p:to x="100000" y="80000"/>
                                    </p:animScale>
                                    <p:animScale>
                                      <p:cBhvr>
                                        <p:cTn id="35" dur="166" decel="50000">
                                          <p:stCondLst>
                                            <p:cond delay="1338"/>
                                          </p:stCondLst>
                                        </p:cTn>
                                        <p:tgtEl>
                                          <p:spTgt spid="53"/>
                                        </p:tgtEl>
                                      </p:cBhvr>
                                      <p:to x="100000" y="100000"/>
                                    </p:animScale>
                                    <p:animScale>
                                      <p:cBhvr>
                                        <p:cTn id="36" dur="26">
                                          <p:stCondLst>
                                            <p:cond delay="1642"/>
                                          </p:stCondLst>
                                        </p:cTn>
                                        <p:tgtEl>
                                          <p:spTgt spid="53"/>
                                        </p:tgtEl>
                                      </p:cBhvr>
                                      <p:to x="100000" y="90000"/>
                                    </p:animScale>
                                    <p:animScale>
                                      <p:cBhvr>
                                        <p:cTn id="37" dur="166" decel="50000">
                                          <p:stCondLst>
                                            <p:cond delay="1668"/>
                                          </p:stCondLst>
                                        </p:cTn>
                                        <p:tgtEl>
                                          <p:spTgt spid="53"/>
                                        </p:tgtEl>
                                      </p:cBhvr>
                                      <p:to x="100000" y="100000"/>
                                    </p:animScale>
                                    <p:animScale>
                                      <p:cBhvr>
                                        <p:cTn id="38" dur="26">
                                          <p:stCondLst>
                                            <p:cond delay="1808"/>
                                          </p:stCondLst>
                                        </p:cTn>
                                        <p:tgtEl>
                                          <p:spTgt spid="53"/>
                                        </p:tgtEl>
                                      </p:cBhvr>
                                      <p:to x="100000" y="95000"/>
                                    </p:animScale>
                                    <p:animScale>
                                      <p:cBhvr>
                                        <p:cTn id="39" dur="166" decel="50000">
                                          <p:stCondLst>
                                            <p:cond delay="1834"/>
                                          </p:stCondLst>
                                        </p:cTn>
                                        <p:tgtEl>
                                          <p:spTgt spid="53"/>
                                        </p:tgtEl>
                                      </p:cBhvr>
                                      <p:to x="100000" y="100000"/>
                                    </p:animScale>
                                  </p:childTnLst>
                                </p:cTn>
                              </p:par>
                            </p:childTnLst>
                          </p:cTn>
                        </p:par>
                        <p:par>
                          <p:cTn id="40" fill="hold">
                            <p:stCondLst>
                              <p:cond delay="2000"/>
                            </p:stCondLst>
                            <p:childTnLst>
                              <p:par>
                                <p:cTn id="41" presetID="26"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down)">
                                      <p:cBhvr>
                                        <p:cTn id="43" dur="580">
                                          <p:stCondLst>
                                            <p:cond delay="0"/>
                                          </p:stCondLst>
                                        </p:cTn>
                                        <p:tgtEl>
                                          <p:spTgt spid="54"/>
                                        </p:tgtEl>
                                      </p:cBhvr>
                                    </p:animEffect>
                                    <p:anim calcmode="lin" valueType="num">
                                      <p:cBhvr>
                                        <p:cTn id="4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49" dur="26">
                                          <p:stCondLst>
                                            <p:cond delay="650"/>
                                          </p:stCondLst>
                                        </p:cTn>
                                        <p:tgtEl>
                                          <p:spTgt spid="54"/>
                                        </p:tgtEl>
                                      </p:cBhvr>
                                      <p:to x="100000" y="60000"/>
                                    </p:animScale>
                                    <p:animScale>
                                      <p:cBhvr>
                                        <p:cTn id="50" dur="166" decel="50000">
                                          <p:stCondLst>
                                            <p:cond delay="676"/>
                                          </p:stCondLst>
                                        </p:cTn>
                                        <p:tgtEl>
                                          <p:spTgt spid="54"/>
                                        </p:tgtEl>
                                      </p:cBhvr>
                                      <p:to x="100000" y="100000"/>
                                    </p:animScale>
                                    <p:animScale>
                                      <p:cBhvr>
                                        <p:cTn id="51" dur="26">
                                          <p:stCondLst>
                                            <p:cond delay="1312"/>
                                          </p:stCondLst>
                                        </p:cTn>
                                        <p:tgtEl>
                                          <p:spTgt spid="54"/>
                                        </p:tgtEl>
                                      </p:cBhvr>
                                      <p:to x="100000" y="80000"/>
                                    </p:animScale>
                                    <p:animScale>
                                      <p:cBhvr>
                                        <p:cTn id="52" dur="166" decel="50000">
                                          <p:stCondLst>
                                            <p:cond delay="1338"/>
                                          </p:stCondLst>
                                        </p:cTn>
                                        <p:tgtEl>
                                          <p:spTgt spid="54"/>
                                        </p:tgtEl>
                                      </p:cBhvr>
                                      <p:to x="100000" y="100000"/>
                                    </p:animScale>
                                    <p:animScale>
                                      <p:cBhvr>
                                        <p:cTn id="53" dur="26">
                                          <p:stCondLst>
                                            <p:cond delay="1642"/>
                                          </p:stCondLst>
                                        </p:cTn>
                                        <p:tgtEl>
                                          <p:spTgt spid="54"/>
                                        </p:tgtEl>
                                      </p:cBhvr>
                                      <p:to x="100000" y="90000"/>
                                    </p:animScale>
                                    <p:animScale>
                                      <p:cBhvr>
                                        <p:cTn id="54" dur="166" decel="50000">
                                          <p:stCondLst>
                                            <p:cond delay="1668"/>
                                          </p:stCondLst>
                                        </p:cTn>
                                        <p:tgtEl>
                                          <p:spTgt spid="54"/>
                                        </p:tgtEl>
                                      </p:cBhvr>
                                      <p:to x="100000" y="100000"/>
                                    </p:animScale>
                                    <p:animScale>
                                      <p:cBhvr>
                                        <p:cTn id="55" dur="26">
                                          <p:stCondLst>
                                            <p:cond delay="1808"/>
                                          </p:stCondLst>
                                        </p:cTn>
                                        <p:tgtEl>
                                          <p:spTgt spid="54"/>
                                        </p:tgtEl>
                                      </p:cBhvr>
                                      <p:to x="100000" y="95000"/>
                                    </p:animScale>
                                    <p:animScale>
                                      <p:cBhvr>
                                        <p:cTn id="56" dur="166" decel="50000">
                                          <p:stCondLst>
                                            <p:cond delay="1834"/>
                                          </p:stCondLst>
                                        </p:cTn>
                                        <p:tgtEl>
                                          <p:spTgt spid="5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74"/>
                                        </p:tgtEl>
                                        <p:attrNameLst>
                                          <p:attrName>style.visibility</p:attrName>
                                        </p:attrNameLst>
                                      </p:cBhvr>
                                      <p:to>
                                        <p:strVal val="visible"/>
                                      </p:to>
                                    </p:set>
                                    <p:anim calcmode="lin" valueType="num">
                                      <p:cBhvr additive="base">
                                        <p:cTn id="61" dur="500" fill="hold"/>
                                        <p:tgtEl>
                                          <p:spTgt spid="3074"/>
                                        </p:tgtEl>
                                        <p:attrNameLst>
                                          <p:attrName>ppt_x</p:attrName>
                                        </p:attrNameLst>
                                      </p:cBhvr>
                                      <p:tavLst>
                                        <p:tav tm="0">
                                          <p:val>
                                            <p:strVal val="#ppt_x"/>
                                          </p:val>
                                        </p:tav>
                                        <p:tav tm="100000">
                                          <p:val>
                                            <p:strVal val="#ppt_x"/>
                                          </p:val>
                                        </p:tav>
                                      </p:tavLst>
                                    </p:anim>
                                    <p:anim calcmode="lin" valueType="num">
                                      <p:cBhvr additive="base">
                                        <p:cTn id="6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673400" y="171682"/>
            <a:ext cx="9636597" cy="923330"/>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dirty="0" err="1">
                <a:ln>
                  <a:noFill/>
                </a:ln>
                <a:solidFill>
                  <a:srgbClr val="644825"/>
                </a:solidFill>
                <a:effectLst/>
                <a:uLnTx/>
                <a:uFillTx/>
                <a:latin typeface="Cambria" panose="02040503050406030204" pitchFamily="18" charset="0"/>
                <a:ea typeface="inpin heiti" charset="-122"/>
                <a:cs typeface="inpin heiti" charset="-122"/>
              </a:rPr>
              <a:t>Trò</a:t>
            </a:r>
            <a:r>
              <a:rPr kumimoji="1" lang="en-US" altLang="zh-CN" sz="5400" b="1" i="0" u="none" strike="noStrike" kern="1200" cap="none" spc="0" normalizeH="0" baseline="0" noProof="0" dirty="0">
                <a:ln>
                  <a:noFill/>
                </a:ln>
                <a:solidFill>
                  <a:srgbClr val="644825"/>
                </a:solidFill>
                <a:effectLst/>
                <a:uLnTx/>
                <a:uFillTx/>
                <a:latin typeface="Cambria" panose="02040503050406030204" pitchFamily="18" charset="0"/>
                <a:ea typeface="inpin heiti" charset="-122"/>
                <a:cs typeface="inpin heiti" charset="-122"/>
              </a:rPr>
              <a:t> </a:t>
            </a:r>
            <a:r>
              <a:rPr kumimoji="1" lang="en-US" altLang="zh-CN" sz="5400" b="1" i="0" u="none" strike="noStrike" kern="1200" cap="none" spc="0" normalizeH="0" baseline="0" noProof="0" dirty="0" err="1">
                <a:ln>
                  <a:noFill/>
                </a:ln>
                <a:solidFill>
                  <a:srgbClr val="644825"/>
                </a:solidFill>
                <a:effectLst/>
                <a:uLnTx/>
                <a:uFillTx/>
                <a:latin typeface="Cambria" panose="02040503050406030204" pitchFamily="18" charset="0"/>
                <a:ea typeface="inpin heiti" charset="-122"/>
                <a:cs typeface="inpin heiti" charset="-122"/>
              </a:rPr>
              <a:t>chơi</a:t>
            </a:r>
            <a:r>
              <a:rPr kumimoji="1" lang="en-US" altLang="zh-CN" sz="5400" b="1" i="0" u="none" strike="noStrike" kern="1200" cap="none" spc="0" normalizeH="0" baseline="0" noProof="0" dirty="0">
                <a:ln>
                  <a:noFill/>
                </a:ln>
                <a:solidFill>
                  <a:srgbClr val="644825"/>
                </a:solidFill>
                <a:effectLst/>
                <a:uLnTx/>
                <a:uFillTx/>
                <a:latin typeface="Cambria" panose="02040503050406030204" pitchFamily="18" charset="0"/>
                <a:ea typeface="inpin heiti" charset="-122"/>
                <a:cs typeface="inpin heiti" charset="-122"/>
              </a:rPr>
              <a:t>: </a:t>
            </a:r>
            <a:r>
              <a:rPr kumimoji="1" lang="vi-VN" altLang="zh-CN" sz="5400" b="1" i="0" u="none" strike="noStrike" kern="1200" cap="none" spc="0" normalizeH="0" baseline="0" noProof="0" dirty="0">
                <a:ln>
                  <a:noFill/>
                </a:ln>
                <a:solidFill>
                  <a:srgbClr val="644825"/>
                </a:solidFill>
                <a:effectLst/>
                <a:uLnTx/>
                <a:uFillTx/>
                <a:latin typeface="Cambria" panose="02040503050406030204" pitchFamily="18" charset="0"/>
                <a:ea typeface="inpin heiti" charset="-122"/>
                <a:cs typeface="inpin heiti" charset="-122"/>
              </a:rPr>
              <a:t>Thẩm thấu âm nhạc</a:t>
            </a:r>
            <a:endParaRPr kumimoji="1" lang="zh-CN" altLang="en-US" sz="5400" b="1" i="0" u="none" strike="noStrike" kern="1200" cap="none" spc="0" normalizeH="0" baseline="0" noProof="0" dirty="0">
              <a:ln>
                <a:noFill/>
              </a:ln>
              <a:solidFill>
                <a:srgbClr val="644825"/>
              </a:solidFill>
              <a:effectLst/>
              <a:uLnTx/>
              <a:uFillTx/>
              <a:latin typeface="Cambria" panose="02040503050406030204" pitchFamily="18" charset="0"/>
              <a:ea typeface="inpin heiti" charset="-122"/>
              <a:cs typeface="inpin heiti" charset="-122"/>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383209" y="1292909"/>
            <a:ext cx="118087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cùng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vỗ</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tay theo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bài</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Hổng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dám</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đâu’’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nhạc</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sĩ</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Nguyễn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Văn Hiên</a:t>
            </a:r>
          </a:p>
        </p:txBody>
      </p:sp>
      <p:pic>
        <p:nvPicPr>
          <p:cNvPr id="4" name="Picture 19">
            <a:extLst>
              <a:ext uri="{FF2B5EF4-FFF2-40B4-BE49-F238E27FC236}">
                <a16:creationId xmlns:a16="http://schemas.microsoft.com/office/drawing/2014/main" id="{8584D91D-6F25-E8A8-6699-D8D316F2A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340" y="2083342"/>
            <a:ext cx="11908703" cy="4774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BB8B443-B853-8E8C-E917-28B03D7BA949}"/>
              </a:ext>
            </a:extLst>
          </p:cNvPr>
          <p:cNvPicPr>
            <a:picLocks noChangeAspect="1"/>
          </p:cNvPicPr>
          <p:nvPr/>
        </p:nvPicPr>
        <p:blipFill>
          <a:blip r:embed="rId5"/>
          <a:stretch>
            <a:fillRect/>
          </a:stretch>
        </p:blipFill>
        <p:spPr>
          <a:xfrm>
            <a:off x="11058127" y="155590"/>
            <a:ext cx="1140179" cy="1140179"/>
          </a:xfrm>
          <a:prstGeom prst="rect">
            <a:avLst/>
          </a:prstGeom>
        </p:spPr>
      </p:pic>
    </p:spTree>
    <p:extLst>
      <p:ext uri="{BB962C8B-B14F-4D97-AF65-F5344CB8AC3E}">
        <p14:creationId xmlns:p14="http://schemas.microsoft.com/office/powerpoint/2010/main" val="42040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365379" y="2940692"/>
            <a:ext cx="94612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Helvetica Neue"/>
                <a:cs typeface="Helvetica Neue"/>
              </a:rPr>
              <a:t>Bài</a:t>
            </a:r>
            <a:r>
              <a:rPr kumimoji="0" lang="en-US" altLang="en-US" sz="48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Helvetica Neue"/>
                <a:cs typeface="Helvetica Neue"/>
              </a:rPr>
              <a:t> </a:t>
            </a:r>
            <a:r>
              <a:rPr kumimoji="0" lang="vi-VN" altLang="en-US" sz="48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Helvetica Neue"/>
                <a:cs typeface="Helvetica Neue"/>
              </a:rPr>
              <a:t>3</a:t>
            </a:r>
            <a:r>
              <a:rPr kumimoji="0" lang="en-US" altLang="en-US" sz="48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Helvetica Neue"/>
                <a:cs typeface="Helvetica Neue"/>
              </a:rPr>
              <a:t>: </a:t>
            </a:r>
            <a:r>
              <a:rPr kumimoji="0" lang="vi-VN" altLang="en-US" sz="48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Helvetica Neue"/>
                <a:cs typeface="Helvetica Neue"/>
              </a:rPr>
              <a:t>Học tập tự giác, tích cực</a:t>
            </a:r>
            <a:endParaRPr kumimoji="0" lang="en-US" altLang="en-US" sz="48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Helvetica Neue"/>
              <a:cs typeface="Helvetica Neue"/>
            </a:endParaRPr>
          </a:p>
        </p:txBody>
      </p:sp>
      <p:pic>
        <p:nvPicPr>
          <p:cNvPr id="8" name="Picture 42">
            <a:extLst>
              <a:ext uri="{FF2B5EF4-FFF2-40B4-BE49-F238E27FC236}">
                <a16:creationId xmlns:a16="http://schemas.microsoft.com/office/drawing/2014/main" id="{BE3DC63D-A3C4-0E52-AA90-E78EBB5D3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425" y="51562"/>
            <a:ext cx="4779313" cy="2960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ABAF4A-BFFB-B0D5-7F79-DE41FD91458B}"/>
              </a:ext>
            </a:extLst>
          </p:cNvPr>
          <p:cNvPicPr>
            <a:picLocks noChangeAspect="1"/>
          </p:cNvPicPr>
          <p:nvPr/>
        </p:nvPicPr>
        <p:blipFill>
          <a:blip r:embed="rId3"/>
          <a:stretch>
            <a:fillRect/>
          </a:stretch>
        </p:blipFill>
        <p:spPr>
          <a:xfrm>
            <a:off x="6798397" y="3867222"/>
            <a:ext cx="4261473" cy="2840982"/>
          </a:xfrm>
          <a:prstGeom prst="rect">
            <a:avLst/>
          </a:prstGeom>
        </p:spPr>
      </p:pic>
      <p:pic>
        <p:nvPicPr>
          <p:cNvPr id="11" name="Picture 10">
            <a:extLst>
              <a:ext uri="{FF2B5EF4-FFF2-40B4-BE49-F238E27FC236}">
                <a16:creationId xmlns:a16="http://schemas.microsoft.com/office/drawing/2014/main" id="{55667831-EB0F-78F1-BDFF-7ECBCA6B5294}"/>
              </a:ext>
            </a:extLst>
          </p:cNvPr>
          <p:cNvPicPr>
            <a:picLocks noChangeAspect="1"/>
          </p:cNvPicPr>
          <p:nvPr/>
        </p:nvPicPr>
        <p:blipFill>
          <a:blip r:embed="rId4"/>
          <a:stretch>
            <a:fillRect/>
          </a:stretch>
        </p:blipFill>
        <p:spPr>
          <a:xfrm>
            <a:off x="2042196" y="3845858"/>
            <a:ext cx="3351409" cy="2862346"/>
          </a:xfrm>
          <a:prstGeom prst="rect">
            <a:avLst/>
          </a:prstGeom>
        </p:spPr>
      </p:pic>
      <p:pic>
        <p:nvPicPr>
          <p:cNvPr id="1026" name="Picture 2" descr="Kết quả hình ảnh cho logo kết nối tri thức với cuộc sống">
            <a:extLst>
              <a:ext uri="{FF2B5EF4-FFF2-40B4-BE49-F238E27FC236}">
                <a16:creationId xmlns:a16="http://schemas.microsoft.com/office/drawing/2014/main" id="{3CDA8888-CC41-4A93-131C-49433D3CF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1537" y="0"/>
            <a:ext cx="1700463"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373144" y="-200953"/>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6162045" cy="3980372"/>
            <a:chOff x="1949253" y="1627716"/>
            <a:chExt cx="3532465"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555810" y="2337153"/>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 PHÁ</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2050" name="Picture 2" descr="Kết quả hình ảnh cho logo kết nối tri thức với cuộc sống">
            <a:extLst>
              <a:ext uri="{FF2B5EF4-FFF2-40B4-BE49-F238E27FC236}">
                <a16:creationId xmlns:a16="http://schemas.microsoft.com/office/drawing/2014/main" id="{331D963A-775A-80A0-F242-AB85AF518F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0004" y="15251"/>
            <a:ext cx="1546321" cy="154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75417C4-C114-93A8-78E4-739FA6487D55}"/>
              </a:ext>
            </a:extLst>
          </p:cNvPr>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659567" y="323165"/>
            <a:ext cx="13071422" cy="6595672"/>
          </a:xfrm>
          <a:prstGeom prst="rect">
            <a:avLst/>
          </a:prstGeom>
        </p:spPr>
      </p:pic>
      <p:sp>
        <p:nvSpPr>
          <p:cNvPr id="4" name="Hộp Văn bản 32">
            <a:extLst>
              <a:ext uri="{FF2B5EF4-FFF2-40B4-BE49-F238E27FC236}">
                <a16:creationId xmlns:a16="http://schemas.microsoft.com/office/drawing/2014/main" id="{3FEC26C2-9406-EB9D-19BA-C787E280852D}"/>
              </a:ext>
            </a:extLst>
          </p:cNvPr>
          <p:cNvSpPr txBox="1"/>
          <p:nvPr/>
        </p:nvSpPr>
        <p:spPr>
          <a:xfrm>
            <a:off x="144380" y="0"/>
            <a:ext cx="12047620" cy="1200329"/>
          </a:xfrm>
          <a:prstGeom prst="rect">
            <a:avLst/>
          </a:prstGeom>
          <a:solidFill>
            <a:schemeClr val="accent4">
              <a:lumMod val="20000"/>
              <a:lumOff val="80000"/>
            </a:schemeClr>
          </a:solidFill>
        </p:spPr>
        <p:txBody>
          <a:bodyPr wrap="square" rtlCol="0">
            <a:spAutoFit/>
          </a:bodyPr>
          <a:lstStyle/>
          <a:p>
            <a:pPr defTabSz="457200"/>
            <a:r>
              <a:rPr lang="vi-VN" sz="3600" b="1" dirty="0">
                <a:solidFill>
                  <a:prstClr val="black"/>
                </a:solidFill>
                <a:latin typeface="Times New Roman" panose="02020603050405020304" pitchFamily="18" charset="0"/>
              </a:rPr>
              <a:t>Em hãy đọc câu chuyện, quan sát các bức tranh dưới đây và trả lời câu hỏi.</a:t>
            </a:r>
          </a:p>
        </p:txBody>
      </p:sp>
      <p:pic>
        <p:nvPicPr>
          <p:cNvPr id="2" name="Picture 18">
            <a:extLst>
              <a:ext uri="{FF2B5EF4-FFF2-40B4-BE49-F238E27FC236}">
                <a16:creationId xmlns:a16="http://schemas.microsoft.com/office/drawing/2014/main" id="{5B0D4691-134F-E0BC-02E6-B3D206E8F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144" y="1680243"/>
            <a:ext cx="6206457" cy="4854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E5A99D-49BE-9181-4F80-1057B8C32943}"/>
              </a:ext>
            </a:extLst>
          </p:cNvPr>
          <p:cNvPicPr>
            <a:picLocks noChangeAspect="1"/>
          </p:cNvPicPr>
          <p:nvPr/>
        </p:nvPicPr>
        <p:blipFill>
          <a:blip r:embed="rId4"/>
          <a:stretch>
            <a:fillRect/>
          </a:stretch>
        </p:blipFill>
        <p:spPr>
          <a:xfrm>
            <a:off x="846889" y="1946319"/>
            <a:ext cx="5249111" cy="4854592"/>
          </a:xfrm>
          <a:prstGeom prst="rect">
            <a:avLst/>
          </a:prstGeom>
        </p:spPr>
      </p:pic>
    </p:spTree>
    <p:extLst>
      <p:ext uri="{BB962C8B-B14F-4D97-AF65-F5344CB8AC3E}">
        <p14:creationId xmlns:p14="http://schemas.microsoft.com/office/powerpoint/2010/main" val="41923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2382882170"/>
              </p:ext>
            </p:extLst>
          </p:nvPr>
        </p:nvGraphicFramePr>
        <p:xfrm>
          <a:off x="1295400" y="1219201"/>
          <a:ext cx="9372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336884" y="1117887"/>
            <a:ext cx="6930190" cy="4893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Câu 1: Bác Hồ đã tự học ngoại ngữ bằng cách rèn luyện không ngừng nghỉ với tinh thần cầu tiến, sự quyết tâm cao và phương pháp đúng: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Bác đã dành thêm 2 giờ mỗi ngày để học ngoại ngữ.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Nhờ người Pháp giảng lại khi gặp từ không hiểu.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Viết 10 từ mới vào tay để vừa làm việc vừa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Bác còn học tiếng Anh với giáo sư người Ý vào mỗi dịp cuối tuần được nghỉ.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Tới bất cứ nước nào Bác cũng tự học tiếng nước ấy, khi đọc sách báo, gặp một từ mới không hiểu Bác đều tra từ điển hoặc nhờ người thạo tiếng nước ấy giải thích và ghi lại vào sổ.</a:t>
            </a:r>
          </a:p>
        </p:txBody>
      </p:sp>
      <p:pic>
        <p:nvPicPr>
          <p:cNvPr id="2" name="Picture 1">
            <a:extLst>
              <a:ext uri="{FF2B5EF4-FFF2-40B4-BE49-F238E27FC236}">
                <a16:creationId xmlns:a16="http://schemas.microsoft.com/office/drawing/2014/main" id="{9E35FB98-9C0D-B055-8F9D-40DF6111CF7B}"/>
              </a:ext>
            </a:extLst>
          </p:cNvPr>
          <p:cNvPicPr>
            <a:picLocks noChangeAspect="1"/>
          </p:cNvPicPr>
          <p:nvPr/>
        </p:nvPicPr>
        <p:blipFill>
          <a:blip r:embed="rId5"/>
          <a:stretch>
            <a:fillRect/>
          </a:stretch>
        </p:blipFill>
        <p:spPr>
          <a:xfrm>
            <a:off x="7732295" y="1267780"/>
            <a:ext cx="4459705" cy="5590220"/>
          </a:xfrm>
          <a:prstGeom prst="rect">
            <a:avLst/>
          </a:prstGeom>
        </p:spPr>
      </p:pic>
    </p:spTree>
    <p:extLst>
      <p:ext uri="{BB962C8B-B14F-4D97-AF65-F5344CB8AC3E}">
        <p14:creationId xmlns:p14="http://schemas.microsoft.com/office/powerpoint/2010/main" val="21085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F1BF80DB-FBDB-C0E0-E95E-860AD2383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36650"/>
            <a:ext cx="6635750" cy="5514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4">
            <a:extLst>
              <a:ext uri="{FF2B5EF4-FFF2-40B4-BE49-F238E27FC236}">
                <a16:creationId xmlns:a16="http://schemas.microsoft.com/office/drawing/2014/main" id="{BE00EDA4-2CD1-2F71-227B-C8BACE884F4D}"/>
              </a:ext>
            </a:extLst>
          </p:cNvPr>
          <p:cNvSpPr>
            <a:spLocks noChangeArrowheads="1"/>
          </p:cNvSpPr>
          <p:nvPr/>
        </p:nvSpPr>
        <p:spPr bwMode="auto">
          <a:xfrm>
            <a:off x="6640513" y="1386055"/>
            <a:ext cx="5392737" cy="1015663"/>
          </a:xfrm>
          <a:prstGeom prst="rect">
            <a:avLst/>
          </a:prstGeom>
          <a:solidFill>
            <a:schemeClr val="accent6">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000" dirty="0" err="1">
                <a:solidFill>
                  <a:prstClr val="black"/>
                </a:solidFill>
                <a:latin typeface="Cambria" panose="02040503050406030204" pitchFamily="18" charset="0"/>
                <a:cs typeface="Arial" panose="020B0604020202020204" pitchFamily="34" charset="0"/>
              </a:rPr>
              <a:t>Bức</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tranh</a:t>
            </a:r>
            <a:r>
              <a:rPr lang="en-US" altLang="en-US" sz="2000" dirty="0">
                <a:solidFill>
                  <a:prstClr val="black"/>
                </a:solidFill>
                <a:latin typeface="Cambria" panose="02040503050406030204" pitchFamily="18" charset="0"/>
                <a:cs typeface="Arial" panose="020B0604020202020204" pitchFamily="34" charset="0"/>
              </a:rPr>
              <a:t> 1: </a:t>
            </a:r>
            <a:r>
              <a:rPr lang="en-US" altLang="en-US" sz="2000" dirty="0" err="1">
                <a:solidFill>
                  <a:prstClr val="black"/>
                </a:solidFill>
                <a:latin typeface="Cambria" panose="02040503050406030204" pitchFamily="18" charset="0"/>
                <a:cs typeface="Arial" panose="020B0604020202020204" pitchFamily="34" charset="0"/>
              </a:rPr>
              <a:t>Các</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bạn</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học</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sinh</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chủ</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động</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tự</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giác</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làm</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bài</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cùng</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với</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nhau</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cùng</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nhau</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bàn</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luận</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cách</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giải</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quyết</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để</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tìm</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ra</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lời</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giải</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cho</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bài</a:t>
            </a:r>
            <a:r>
              <a:rPr lang="en-US" altLang="en-US" sz="2000" dirty="0">
                <a:solidFill>
                  <a:prstClr val="black"/>
                </a:solidFill>
                <a:latin typeface="Cambria" panose="02040503050406030204" pitchFamily="18" charset="0"/>
                <a:cs typeface="Arial" panose="020B0604020202020204" pitchFamily="34" charset="0"/>
              </a:rPr>
              <a:t> </a:t>
            </a:r>
            <a:r>
              <a:rPr lang="en-US" altLang="en-US" sz="2000" dirty="0" err="1">
                <a:solidFill>
                  <a:prstClr val="black"/>
                </a:solidFill>
                <a:latin typeface="Cambria" panose="02040503050406030204" pitchFamily="18" charset="0"/>
                <a:cs typeface="Arial" panose="020B0604020202020204" pitchFamily="34" charset="0"/>
              </a:rPr>
              <a:t>tập</a:t>
            </a:r>
            <a:r>
              <a:rPr lang="en-US" altLang="en-US" sz="2000" dirty="0">
                <a:solidFill>
                  <a:prstClr val="black"/>
                </a:solidFill>
                <a:latin typeface="Cambria" panose="02040503050406030204" pitchFamily="18" charset="0"/>
                <a:cs typeface="Arial" panose="020B0604020202020204" pitchFamily="34" charset="0"/>
              </a:rPr>
              <a:t>.</a:t>
            </a:r>
          </a:p>
        </p:txBody>
      </p:sp>
      <p:sp>
        <p:nvSpPr>
          <p:cNvPr id="5" name="Rectangle 15">
            <a:extLst>
              <a:ext uri="{FF2B5EF4-FFF2-40B4-BE49-F238E27FC236}">
                <a16:creationId xmlns:a16="http://schemas.microsoft.com/office/drawing/2014/main" id="{3197D497-5275-D2E7-70E2-CFA85A002747}"/>
              </a:ext>
            </a:extLst>
          </p:cNvPr>
          <p:cNvSpPr>
            <a:spLocks noChangeArrowheads="1"/>
          </p:cNvSpPr>
          <p:nvPr/>
        </p:nvSpPr>
        <p:spPr bwMode="auto">
          <a:xfrm>
            <a:off x="6681788" y="2908300"/>
            <a:ext cx="5268912" cy="1122363"/>
          </a:xfrm>
          <a:prstGeom prst="rect">
            <a:avLst/>
          </a:prstGeom>
          <a:solidFill>
            <a:srgbClr val="CCFFFF"/>
          </a:solidFill>
          <a:ln w="25400">
            <a:solidFill>
              <a:srgbClr val="0000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2200" dirty="0" err="1">
                <a:solidFill>
                  <a:prstClr val="black"/>
                </a:solidFill>
                <a:latin typeface="Cambria" panose="02040503050406030204" pitchFamily="18" charset="0"/>
                <a:cs typeface="Arial" panose="020B0604020202020204" pitchFamily="34" charset="0"/>
              </a:rPr>
              <a:t>Bức</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tranh</a:t>
            </a:r>
            <a:r>
              <a:rPr lang="en-US" altLang="en-US" sz="2200" dirty="0">
                <a:solidFill>
                  <a:prstClr val="black"/>
                </a:solidFill>
                <a:latin typeface="Cambria" panose="02040503050406030204" pitchFamily="18" charset="0"/>
                <a:cs typeface="Arial" panose="020B0604020202020204" pitchFamily="34" charset="0"/>
              </a:rPr>
              <a:t> 2: </a:t>
            </a:r>
            <a:r>
              <a:rPr lang="en-US" altLang="en-US" sz="2200" dirty="0" err="1">
                <a:solidFill>
                  <a:prstClr val="black"/>
                </a:solidFill>
                <a:latin typeface="Cambria" panose="02040503050406030204" pitchFamily="18" charset="0"/>
                <a:cs typeface="Arial" panose="020B0604020202020204" pitchFamily="34" charset="0"/>
              </a:rPr>
              <a:t>Bạn</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học</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sinh</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chủ</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động</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đặt</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ra</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thời</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gian</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tự</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học</a:t>
            </a:r>
            <a:r>
              <a:rPr lang="en-US" altLang="en-US" sz="2200" dirty="0">
                <a:solidFill>
                  <a:prstClr val="black"/>
                </a:solidFill>
                <a:latin typeface="Cambria" panose="02040503050406030204" pitchFamily="18" charset="0"/>
                <a:cs typeface="Arial" panose="020B0604020202020204" pitchFamily="34" charset="0"/>
              </a:rPr>
              <a:t> ở </a:t>
            </a:r>
            <a:r>
              <a:rPr lang="en-US" altLang="en-US" sz="2200" dirty="0" err="1">
                <a:solidFill>
                  <a:prstClr val="black"/>
                </a:solidFill>
                <a:latin typeface="Cambria" panose="02040503050406030204" pitchFamily="18" charset="0"/>
                <a:cs typeface="Arial" panose="020B0604020202020204" pitchFamily="34" charset="0"/>
              </a:rPr>
              <a:t>nhà</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và</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tự</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giác</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làm</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bài</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tập</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khi</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đến</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giờ</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học</a:t>
            </a:r>
            <a:r>
              <a:rPr lang="en-US" altLang="en-US" sz="2200" dirty="0">
                <a:solidFill>
                  <a:prstClr val="black"/>
                </a:solidFill>
                <a:latin typeface="Cambria" panose="02040503050406030204" pitchFamily="18" charset="0"/>
                <a:cs typeface="Arial" panose="020B0604020202020204" pitchFamily="34" charset="0"/>
              </a:rPr>
              <a:t>.</a:t>
            </a:r>
          </a:p>
        </p:txBody>
      </p:sp>
      <p:sp>
        <p:nvSpPr>
          <p:cNvPr id="6" name="Rectangle 16">
            <a:extLst>
              <a:ext uri="{FF2B5EF4-FFF2-40B4-BE49-F238E27FC236}">
                <a16:creationId xmlns:a16="http://schemas.microsoft.com/office/drawing/2014/main" id="{F0CC572F-3158-AD47-1D0B-BFF7BD11A02E}"/>
              </a:ext>
            </a:extLst>
          </p:cNvPr>
          <p:cNvSpPr>
            <a:spLocks noChangeArrowheads="1"/>
          </p:cNvSpPr>
          <p:nvPr/>
        </p:nvSpPr>
        <p:spPr bwMode="auto">
          <a:xfrm>
            <a:off x="6711950" y="4260850"/>
            <a:ext cx="5245100" cy="1122363"/>
          </a:xfrm>
          <a:prstGeom prst="rect">
            <a:avLst/>
          </a:prstGeom>
          <a:solidFill>
            <a:schemeClr val="accent2">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dirty="0" err="1">
                <a:latin typeface="Cambria" panose="02040503050406030204" pitchFamily="18" charset="0"/>
                <a:cs typeface="Arial" panose="020B0604020202020204" pitchFamily="34" charset="0"/>
              </a:rPr>
              <a:t>Bức</a:t>
            </a:r>
            <a:r>
              <a:rPr lang="en-US" altLang="en-US" sz="2200" dirty="0">
                <a:latin typeface="Cambria" panose="02040503050406030204" pitchFamily="18" charset="0"/>
                <a:cs typeface="Arial" panose="020B0604020202020204" pitchFamily="34" charset="0"/>
              </a:rPr>
              <a:t> </a:t>
            </a:r>
            <a:r>
              <a:rPr lang="en-US" altLang="en-US" sz="2200" dirty="0" err="1">
                <a:latin typeface="Cambria" panose="02040503050406030204" pitchFamily="18" charset="0"/>
                <a:cs typeface="Arial" panose="020B0604020202020204" pitchFamily="34" charset="0"/>
              </a:rPr>
              <a:t>tranh</a:t>
            </a:r>
            <a:r>
              <a:rPr lang="en-US" altLang="en-US" sz="2200" dirty="0">
                <a:latin typeface="Cambria" panose="02040503050406030204" pitchFamily="18" charset="0"/>
                <a:cs typeface="Arial" panose="020B0604020202020204" pitchFamily="34" charset="0"/>
              </a:rPr>
              <a:t> 3: </a:t>
            </a:r>
            <a:r>
              <a:rPr lang="en-US" altLang="en-US" sz="2200" dirty="0" err="1">
                <a:latin typeface="Cambria" panose="02040503050406030204" pitchFamily="18" charset="0"/>
                <a:cs typeface="Arial" panose="020B0604020202020204" pitchFamily="34" charset="0"/>
              </a:rPr>
              <a:t>Bạn</a:t>
            </a:r>
            <a:r>
              <a:rPr lang="en-US" altLang="en-US" sz="2200" dirty="0">
                <a:latin typeface="Cambria" panose="02040503050406030204" pitchFamily="18" charset="0"/>
                <a:cs typeface="Arial" panose="020B0604020202020204" pitchFamily="34" charset="0"/>
              </a:rPr>
              <a:t> học </a:t>
            </a:r>
            <a:r>
              <a:rPr lang="en-US" altLang="en-US" sz="2200" dirty="0" err="1">
                <a:latin typeface="Cambria" panose="02040503050406030204" pitchFamily="18" charset="0"/>
                <a:cs typeface="Arial" panose="020B0604020202020204" pitchFamily="34" charset="0"/>
              </a:rPr>
              <a:t>sinh</a:t>
            </a:r>
            <a:r>
              <a:rPr lang="en-US" altLang="en-US" sz="2200" dirty="0">
                <a:latin typeface="Cambria" panose="02040503050406030204" pitchFamily="18" charset="0"/>
                <a:cs typeface="Arial" panose="020B0604020202020204" pitchFamily="34" charset="0"/>
              </a:rPr>
              <a:t> </a:t>
            </a:r>
            <a:r>
              <a:rPr lang="en-US" altLang="en-US" sz="2200" dirty="0" err="1">
                <a:latin typeface="Cambria" panose="02040503050406030204" pitchFamily="18" charset="0"/>
                <a:cs typeface="Arial" panose="020B0604020202020204" pitchFamily="34" charset="0"/>
              </a:rPr>
              <a:t>chủ</a:t>
            </a:r>
            <a:r>
              <a:rPr lang="en-US" altLang="en-US" sz="2200" dirty="0">
                <a:latin typeface="Cambria" panose="02040503050406030204" pitchFamily="18" charset="0"/>
                <a:cs typeface="Arial" panose="020B0604020202020204" pitchFamily="34" charset="0"/>
              </a:rPr>
              <a:t> </a:t>
            </a:r>
            <a:r>
              <a:rPr lang="en-US" altLang="en-US" sz="2200" dirty="0" err="1">
                <a:latin typeface="Cambria" panose="02040503050406030204" pitchFamily="18" charset="0"/>
                <a:cs typeface="Arial" panose="020B0604020202020204" pitchFamily="34" charset="0"/>
              </a:rPr>
              <a:t>động</a:t>
            </a:r>
            <a:r>
              <a:rPr lang="en-US" altLang="en-US" sz="2200" dirty="0">
                <a:latin typeface="Cambria" panose="02040503050406030204" pitchFamily="18" charset="0"/>
                <a:cs typeface="Arial" panose="020B0604020202020204" pitchFamily="34" charset="0"/>
              </a:rPr>
              <a:t> </a:t>
            </a:r>
            <a:r>
              <a:rPr lang="en-US" altLang="en-US" sz="2200" dirty="0" err="1">
                <a:latin typeface="Cambria" panose="02040503050406030204" pitchFamily="18" charset="0"/>
                <a:cs typeface="Arial" panose="020B0604020202020204" pitchFamily="34" charset="0"/>
              </a:rPr>
              <a:t>xem</a:t>
            </a:r>
            <a:r>
              <a:rPr lang="en-US" altLang="en-US" sz="2200" dirty="0">
                <a:latin typeface="Cambria" panose="02040503050406030204" pitchFamily="18" charset="0"/>
                <a:cs typeface="Arial" panose="020B0604020202020204" pitchFamily="34" charset="0"/>
              </a:rPr>
              <a:t> </a:t>
            </a:r>
            <a:r>
              <a:rPr lang="en-US" altLang="en-US" sz="2200" dirty="0" err="1">
                <a:latin typeface="Cambria" panose="02040503050406030204" pitchFamily="18" charset="0"/>
                <a:cs typeface="Arial" panose="020B0604020202020204" pitchFamily="34" charset="0"/>
              </a:rPr>
              <a:t>trước</a:t>
            </a:r>
            <a:r>
              <a:rPr lang="en-US" altLang="en-US" sz="2200" dirty="0">
                <a:latin typeface="Cambria" panose="02040503050406030204" pitchFamily="18" charset="0"/>
                <a:cs typeface="Arial" panose="020B0604020202020204" pitchFamily="34" charset="0"/>
              </a:rPr>
              <a:t> </a:t>
            </a:r>
            <a:r>
              <a:rPr lang="en-US" altLang="en-US" sz="2200" dirty="0" err="1">
                <a:latin typeface="Cambria" panose="02040503050406030204" pitchFamily="18" charset="0"/>
                <a:cs typeface="Arial" panose="020B0604020202020204" pitchFamily="34" charset="0"/>
              </a:rPr>
              <a:t>nội</a:t>
            </a:r>
            <a:r>
              <a:rPr lang="en-US" altLang="en-US" sz="2200" dirty="0">
                <a:latin typeface="Cambria" panose="02040503050406030204" pitchFamily="18" charset="0"/>
                <a:cs typeface="Arial" panose="020B0604020202020204" pitchFamily="34" charset="0"/>
              </a:rPr>
              <a:t> dung </a:t>
            </a:r>
            <a:r>
              <a:rPr lang="en-US" altLang="en-US" sz="2200" dirty="0" err="1">
                <a:latin typeface="Cambria" panose="02040503050406030204" pitchFamily="18" charset="0"/>
                <a:cs typeface="Arial" panose="020B0604020202020204" pitchFamily="34" charset="0"/>
              </a:rPr>
              <a:t>bài</a:t>
            </a:r>
            <a:r>
              <a:rPr lang="en-US" altLang="en-US" sz="2200" dirty="0">
                <a:latin typeface="Cambria" panose="02040503050406030204" pitchFamily="18" charset="0"/>
                <a:cs typeface="Arial" panose="020B0604020202020204" pitchFamily="34" charset="0"/>
              </a:rPr>
              <a:t> học </a:t>
            </a:r>
            <a:r>
              <a:rPr lang="en-US" altLang="en-US" sz="2200" dirty="0" err="1">
                <a:latin typeface="Cambria" panose="02040503050406030204" pitchFamily="18" charset="0"/>
                <a:cs typeface="Arial" panose="020B0604020202020204" pitchFamily="34" charset="0"/>
              </a:rPr>
              <a:t>mới</a:t>
            </a:r>
            <a:r>
              <a:rPr lang="en-US" altLang="en-US" sz="2200" dirty="0">
                <a:latin typeface="Cambria" panose="02040503050406030204" pitchFamily="18" charset="0"/>
                <a:cs typeface="Arial" panose="020B0604020202020204" pitchFamily="34" charset="0"/>
              </a:rPr>
              <a:t> </a:t>
            </a:r>
            <a:r>
              <a:rPr lang="en-US" altLang="en-US" sz="2200" dirty="0" err="1">
                <a:latin typeface="Cambria" panose="02040503050406030204" pitchFamily="18" charset="0"/>
                <a:cs typeface="Arial" panose="020B0604020202020204" pitchFamily="34" charset="0"/>
              </a:rPr>
              <a:t>để</a:t>
            </a:r>
            <a:r>
              <a:rPr lang="en-US" altLang="en-US" sz="2200" dirty="0">
                <a:latin typeface="Cambria" panose="02040503050406030204" pitchFamily="18" charset="0"/>
                <a:cs typeface="Arial" panose="020B0604020202020204" pitchFamily="34" charset="0"/>
              </a:rPr>
              <a:t> </a:t>
            </a:r>
            <a:r>
              <a:rPr lang="en-US" altLang="en-US" sz="2200" dirty="0" err="1">
                <a:latin typeface="Cambria" panose="02040503050406030204" pitchFamily="18" charset="0"/>
                <a:cs typeface="Arial" panose="020B0604020202020204" pitchFamily="34" charset="0"/>
              </a:rPr>
              <a:t>hiểu</a:t>
            </a:r>
            <a:r>
              <a:rPr lang="en-US" altLang="en-US" sz="2200" dirty="0">
                <a:latin typeface="Cambria" panose="02040503050406030204" pitchFamily="18" charset="0"/>
                <a:cs typeface="Arial" panose="020B0604020202020204" pitchFamily="34" charset="0"/>
              </a:rPr>
              <a:t> </a:t>
            </a:r>
            <a:r>
              <a:rPr lang="en-US" altLang="en-US" sz="2200" dirty="0" err="1">
                <a:latin typeface="Cambria" panose="02040503050406030204" pitchFamily="18" charset="0"/>
                <a:cs typeface="Arial" panose="020B0604020202020204" pitchFamily="34" charset="0"/>
              </a:rPr>
              <a:t>trước</a:t>
            </a:r>
            <a:r>
              <a:rPr lang="en-US" altLang="en-US" sz="2200" dirty="0">
                <a:latin typeface="Cambria" panose="02040503050406030204" pitchFamily="18" charset="0"/>
                <a:cs typeface="Arial" panose="020B0604020202020204" pitchFamily="34" charset="0"/>
              </a:rPr>
              <a:t> </a:t>
            </a:r>
            <a:r>
              <a:rPr lang="en-US" altLang="en-US" sz="2200" dirty="0" err="1">
                <a:latin typeface="Cambria" panose="02040503050406030204" pitchFamily="18" charset="0"/>
                <a:cs typeface="Arial" panose="020B0604020202020204" pitchFamily="34" charset="0"/>
              </a:rPr>
              <a:t>bài</a:t>
            </a:r>
            <a:r>
              <a:rPr lang="en-US" altLang="en-US" sz="2200" dirty="0">
                <a:latin typeface="Cambria" panose="02040503050406030204" pitchFamily="18" charset="0"/>
                <a:cs typeface="Arial" panose="020B0604020202020204" pitchFamily="34" charset="0"/>
              </a:rPr>
              <a:t> học </a:t>
            </a:r>
            <a:r>
              <a:rPr lang="en-US" altLang="en-US" sz="2200" dirty="0" err="1">
                <a:latin typeface="Cambria" panose="02040503050406030204" pitchFamily="18" charset="0"/>
                <a:cs typeface="Arial" panose="020B0604020202020204" pitchFamily="34" charset="0"/>
              </a:rPr>
              <a:t>hôm</a:t>
            </a:r>
            <a:r>
              <a:rPr lang="en-US" altLang="en-US" sz="2200" dirty="0">
                <a:latin typeface="Cambria" panose="02040503050406030204" pitchFamily="18" charset="0"/>
                <a:cs typeface="Arial" panose="020B0604020202020204" pitchFamily="34" charset="0"/>
              </a:rPr>
              <a:t> </a:t>
            </a:r>
            <a:r>
              <a:rPr lang="en-US" altLang="en-US" sz="2200" dirty="0" err="1">
                <a:latin typeface="Cambria" panose="02040503050406030204" pitchFamily="18" charset="0"/>
                <a:cs typeface="Arial" panose="020B0604020202020204" pitchFamily="34" charset="0"/>
              </a:rPr>
              <a:t>sau</a:t>
            </a:r>
            <a:r>
              <a:rPr lang="en-US" altLang="en-US" sz="2200" dirty="0">
                <a:latin typeface="Cambria" panose="02040503050406030204" pitchFamily="18" charset="0"/>
                <a:cs typeface="Arial" panose="020B0604020202020204" pitchFamily="34" charset="0"/>
              </a:rPr>
              <a:t>.</a:t>
            </a:r>
          </a:p>
        </p:txBody>
      </p:sp>
      <p:sp>
        <p:nvSpPr>
          <p:cNvPr id="10" name="Rectangle 17">
            <a:extLst>
              <a:ext uri="{FF2B5EF4-FFF2-40B4-BE49-F238E27FC236}">
                <a16:creationId xmlns:a16="http://schemas.microsoft.com/office/drawing/2014/main" id="{8847EC68-E264-0A75-472F-141094AB4197}"/>
              </a:ext>
            </a:extLst>
          </p:cNvPr>
          <p:cNvSpPr>
            <a:spLocks noChangeArrowheads="1"/>
          </p:cNvSpPr>
          <p:nvPr/>
        </p:nvSpPr>
        <p:spPr bwMode="auto">
          <a:xfrm>
            <a:off x="6753225" y="5661025"/>
            <a:ext cx="5218113" cy="787400"/>
          </a:xfrm>
          <a:prstGeom prst="rect">
            <a:avLst/>
          </a:prstGeom>
          <a:solidFill>
            <a:schemeClr val="accent4">
              <a:lumMod val="20000"/>
              <a:lumOff val="80000"/>
            </a:schemeClr>
          </a:solidFill>
          <a:ln w="25400">
            <a:solidFill>
              <a:srgbClr val="0000CC"/>
            </a:solidFill>
            <a:prstDash val="dash"/>
            <a:miter lim="800000"/>
            <a:headEnd/>
            <a:tailEnd/>
          </a:ln>
          <a:effectLst/>
        </p:spPr>
        <p:txBody>
          <a:bodyPr anchor="ctr">
            <a:spAutoFit/>
          </a:bodyPr>
          <a:lstStyle/>
          <a:p>
            <a:pPr defTabSz="457200" fontAlgn="base">
              <a:spcBef>
                <a:spcPct val="0"/>
              </a:spcBef>
              <a:spcAft>
                <a:spcPct val="0"/>
              </a:spcAft>
            </a:pPr>
            <a:r>
              <a:rPr lang="en-US" altLang="en-US" sz="2200" dirty="0" err="1">
                <a:solidFill>
                  <a:prstClr val="black"/>
                </a:solidFill>
                <a:latin typeface="Cambria" panose="02040503050406030204" pitchFamily="18" charset="0"/>
                <a:cs typeface="Arial" panose="020B0604020202020204" pitchFamily="34" charset="0"/>
              </a:rPr>
              <a:t>Bức</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tranh</a:t>
            </a:r>
            <a:r>
              <a:rPr lang="en-US" altLang="en-US" sz="2200" dirty="0">
                <a:solidFill>
                  <a:prstClr val="black"/>
                </a:solidFill>
                <a:latin typeface="Cambria" panose="02040503050406030204" pitchFamily="18" charset="0"/>
                <a:cs typeface="Arial" panose="020B0604020202020204" pitchFamily="34" charset="0"/>
              </a:rPr>
              <a:t> 4: </a:t>
            </a:r>
            <a:r>
              <a:rPr lang="en-US" altLang="en-US" sz="2200" dirty="0" err="1">
                <a:solidFill>
                  <a:prstClr val="black"/>
                </a:solidFill>
                <a:latin typeface="Cambria" panose="02040503050406030204" pitchFamily="18" charset="0"/>
                <a:cs typeface="Arial" panose="020B0604020202020204" pitchFamily="34" charset="0"/>
              </a:rPr>
              <a:t>Các</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bạn</a:t>
            </a:r>
            <a:r>
              <a:rPr lang="en-US" altLang="en-US" sz="2200" dirty="0">
                <a:solidFill>
                  <a:prstClr val="black"/>
                </a:solidFill>
                <a:latin typeface="Cambria" panose="02040503050406030204" pitchFamily="18" charset="0"/>
                <a:cs typeface="Arial" panose="020B0604020202020204" pitchFamily="34" charset="0"/>
              </a:rPr>
              <a:t> học </a:t>
            </a:r>
            <a:r>
              <a:rPr lang="en-US" altLang="en-US" sz="2200" dirty="0" err="1">
                <a:solidFill>
                  <a:prstClr val="black"/>
                </a:solidFill>
                <a:latin typeface="Cambria" panose="02040503050406030204" pitchFamily="18" charset="0"/>
                <a:cs typeface="Arial" panose="020B0604020202020204" pitchFamily="34" charset="0"/>
              </a:rPr>
              <a:t>sinh</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rất</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tích</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cực</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phát</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biểu</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xây</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dựng</a:t>
            </a:r>
            <a:r>
              <a:rPr lang="en-US" altLang="en-US" sz="2200" dirty="0">
                <a:solidFill>
                  <a:prstClr val="black"/>
                </a:solidFill>
                <a:latin typeface="Cambria" panose="02040503050406030204" pitchFamily="18" charset="0"/>
                <a:cs typeface="Arial" panose="020B0604020202020204" pitchFamily="34" charset="0"/>
              </a:rPr>
              <a:t> </a:t>
            </a:r>
            <a:r>
              <a:rPr lang="en-US" altLang="en-US" sz="2200" dirty="0" err="1">
                <a:solidFill>
                  <a:prstClr val="black"/>
                </a:solidFill>
                <a:latin typeface="Cambria" panose="02040503050406030204" pitchFamily="18" charset="0"/>
                <a:cs typeface="Arial" panose="020B0604020202020204" pitchFamily="34" charset="0"/>
              </a:rPr>
              <a:t>bài</a:t>
            </a:r>
            <a:r>
              <a:rPr lang="en-US" altLang="en-US" sz="2200" dirty="0">
                <a:solidFill>
                  <a:prstClr val="black"/>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34624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4043</TotalTime>
  <Words>2569</Words>
  <Application>Microsoft Office PowerPoint</Application>
  <PresentationFormat>Widescreen</PresentationFormat>
  <Paragraphs>162</Paragraphs>
  <Slides>28</Slides>
  <Notes>1</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28</vt:i4>
      </vt:variant>
    </vt:vector>
  </HeadingPairs>
  <TitlesOfParts>
    <vt:vector size="46" baseType="lpstr">
      <vt:lpstr>#9Slide06 DeathRattle BB</vt:lpstr>
      <vt:lpstr>#9Slide07 Marbelia Regular</vt:lpstr>
      <vt:lpstr>Arial</vt:lpstr>
      <vt:lpstr>Arial Unicode MS</vt:lpstr>
      <vt:lpstr>Calibri</vt:lpstr>
      <vt:lpstr>Calibri Light</vt:lpstr>
      <vt:lpstr>Cambria</vt:lpstr>
      <vt:lpstr>ITC Avant Garde Std Bk</vt:lpstr>
      <vt:lpstr>Open Sans</vt:lpstr>
      <vt:lpstr>Segoe UI bold</vt:lpstr>
      <vt:lpstr>Segoe UI Semilight</vt:lpstr>
      <vt:lpstr>Times New Roman</vt:lpstr>
      <vt:lpstr>Wingdings</vt:lpstr>
      <vt:lpstr>方正静蕾简体</vt:lpstr>
      <vt:lpstr>Office Theme</vt:lpstr>
      <vt:lpstr>1_Office Theme</vt:lpstr>
      <vt:lpstr>1_Thiết kế: Thạch Trương Thảo (0987 039 863)</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Lê</cp:lastModifiedBy>
  <cp:revision>160</cp:revision>
  <dcterms:created xsi:type="dcterms:W3CDTF">2022-08-19T13:42:05Z</dcterms:created>
  <dcterms:modified xsi:type="dcterms:W3CDTF">2022-11-15T15:29:51Z</dcterms:modified>
</cp:coreProperties>
</file>