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17" r:id="rId5"/>
  </p:sldMasterIdLst>
  <p:notesMasterIdLst>
    <p:notesMasterId r:id="rId35"/>
  </p:notesMasterIdLst>
  <p:sldIdLst>
    <p:sldId id="333" r:id="rId6"/>
    <p:sldId id="356" r:id="rId7"/>
    <p:sldId id="317" r:id="rId8"/>
    <p:sldId id="355" r:id="rId9"/>
    <p:sldId id="365" r:id="rId10"/>
    <p:sldId id="321" r:id="rId11"/>
    <p:sldId id="368" r:id="rId12"/>
    <p:sldId id="331" r:id="rId13"/>
    <p:sldId id="336" r:id="rId14"/>
    <p:sldId id="370" r:id="rId15"/>
    <p:sldId id="369" r:id="rId16"/>
    <p:sldId id="383" r:id="rId17"/>
    <p:sldId id="341" r:id="rId18"/>
    <p:sldId id="337" r:id="rId19"/>
    <p:sldId id="348" r:id="rId20"/>
    <p:sldId id="366" r:id="rId21"/>
    <p:sldId id="373" r:id="rId22"/>
    <p:sldId id="371" r:id="rId23"/>
    <p:sldId id="372" r:id="rId24"/>
    <p:sldId id="382" r:id="rId25"/>
    <p:sldId id="363" r:id="rId26"/>
    <p:sldId id="354" r:id="rId27"/>
    <p:sldId id="375" r:id="rId28"/>
    <p:sldId id="326" r:id="rId29"/>
    <p:sldId id="378" r:id="rId30"/>
    <p:sldId id="374" r:id="rId31"/>
    <p:sldId id="360" r:id="rId32"/>
    <p:sldId id="380" r:id="rId33"/>
    <p:sldId id="35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5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1/2/2024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1/2/2024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1/2/2024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1/2/2024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1/2/2024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02-01-2024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1/2/2024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9.pn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4.pn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52.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18.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5.pn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6.emf"/><Relationship Id="rId1" Type="http://schemas.openxmlformats.org/officeDocument/2006/relationships/slideLayout" Target="../slideLayouts/slideLayout13.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emf"/><Relationship Id="rId2" Type="http://schemas.openxmlformats.org/officeDocument/2006/relationships/image" Target="../media/image29.png"/><Relationship Id="rId1" Type="http://schemas.openxmlformats.org/officeDocument/2006/relationships/slideLayout" Target="../slideLayouts/slideLayout36.xml"/><Relationship Id="rId6" Type="http://schemas.openxmlformats.org/officeDocument/2006/relationships/image" Target="../media/image9.png"/><Relationship Id="rId5" Type="http://schemas.openxmlformats.org/officeDocument/2006/relationships/image" Target="../media/image30.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0.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61.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455196" y="2797498"/>
            <a:ext cx="11052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a:solidFill>
                  <a:srgbClr val="0000FF"/>
                </a:solidFill>
                <a:latin typeface="#9Slide05 Fourth" panose="00000500000000000000" pitchFamily="2" charset="0"/>
                <a:ea typeface="Helvetica Neue"/>
                <a:cs typeface="Helvetica Neue"/>
              </a:rPr>
              <a:t>Bài</a:t>
            </a:r>
            <a:r>
              <a:rPr lang="en-US" altLang="en-US" sz="5400" b="1" dirty="0">
                <a:solidFill>
                  <a:srgbClr val="0000FF"/>
                </a:solidFill>
                <a:latin typeface="#9Slide05 Fourth" panose="00000500000000000000" pitchFamily="2" charset="0"/>
                <a:ea typeface="Helvetica Neue"/>
                <a:cs typeface="Helvetica Neue"/>
              </a:rPr>
              <a:t> 2:</a:t>
            </a:r>
            <a:r>
              <a:rPr lang="en-US" altLang="en-US" sz="5400" b="1" dirty="0">
                <a:solidFill>
                  <a:srgbClr val="FF0000"/>
                </a:solidFill>
                <a:latin typeface="#9Slide05 Fourth" panose="00000500000000000000" pitchFamily="2" charset="0"/>
                <a:ea typeface="Helvetica Neue"/>
                <a:cs typeface="Helvetica Neue"/>
              </a:rPr>
              <a:t> YÊU THƯƠNG CON NGƯỜI</a:t>
            </a:r>
            <a:endParaRPr lang="en-SG" altLang="en-US" sz="5400" b="1" dirty="0">
              <a:solidFill>
                <a:srgbClr val="0000FF"/>
              </a:solidFill>
              <a:latin typeface="#9Slide05 Fourth" panose="00000500000000000000" pitchFamily="2"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5954788" y="2191791"/>
            <a:ext cx="586302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br>
              <a:rPr lang="vi-VN" altLang="en-US" sz="1000" dirty="0">
                <a:solidFill>
                  <a:prstClr val="black"/>
                </a:solidFill>
                <a:ea typeface="Cambria" panose="02040503050406030204" pitchFamily="18" charset="0"/>
                <a:cs typeface="Cambria" panose="02040503050406030204" pitchFamily="18" charset="0"/>
              </a:rPr>
            </a:br>
            <a:r>
              <a:rPr lang="en-US" sz="3600" b="1" dirty="0">
                <a:solidFill>
                  <a:srgbClr val="000000"/>
                </a:solidFill>
                <a:latin typeface="#9Slide05 Israquella" pitchFamily="2" charset="0"/>
                <a:ea typeface="Courier New" panose="02070309020205020404" pitchFamily="49" charset="0"/>
              </a:rPr>
              <a:t>T</a:t>
            </a:r>
            <a:r>
              <a:rPr lang="vi-VN" sz="3600" b="1" dirty="0">
                <a:solidFill>
                  <a:srgbClr val="000000"/>
                </a:solidFill>
                <a:latin typeface="#9Slide05 Israquella" pitchFamily="2" charset="0"/>
                <a:ea typeface="Courier New" panose="02070309020205020404" pitchFamily="49" charset="0"/>
              </a:rPr>
              <a:t>ình yêu thương con người được biểu hiện trong các mối quan hệ</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nào</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Với</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những</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hình</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thức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nào</a:t>
            </a:r>
            <a:r>
              <a:rPr lang="en-US" sz="3600" b="1" dirty="0">
                <a:solidFill>
                  <a:srgbClr val="000000"/>
                </a:solidFill>
                <a:latin typeface="#9Slide05 Israquella" pitchFamily="2" charset="0"/>
                <a:ea typeface="Courier New" panose="02070309020205020404" pitchFamily="49" charset="0"/>
              </a:rPr>
              <a:t>?</a:t>
            </a:r>
            <a:endParaRPr lang="vi-VN" altLang="en-US" sz="3600" b="1" dirty="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4"/>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000" i="1" dirty="0">
                  <a:solidFill>
                    <a:prstClr val="black"/>
                  </a:solidFill>
                  <a:ea typeface="Arial" panose="020B0604020202020204" pitchFamily="34" charset="0"/>
                </a:rPr>
                <a:t>Thầy tặng em tập vở. Mong em khắc phục hoàn cảnh khó khăn</a:t>
              </a:r>
              <a:r>
                <a:rPr lang="vi-VN" sz="800" dirty="0">
                  <a:solidFill>
                    <a:prstClr val="black"/>
                  </a:solidFill>
                  <a:latin typeface="Times New Roman" panose="02020603050405020304" pitchFamily="18" charset="0"/>
                  <a:ea typeface="Times New Roman" panose="02020603050405020304" pitchFamily="18" charset="0"/>
                </a:rPr>
                <a:t> </a:t>
              </a:r>
              <a:r>
                <a:rPr lang="en-US" sz="800" dirty="0">
                  <a:solidFill>
                    <a:prstClr val="black"/>
                  </a:solidFill>
                  <a:latin typeface="Times New Roman" panose="02020603050405020304" pitchFamily="18" charset="0"/>
                  <a:ea typeface="Times New Roman" panose="02020603050405020304" pitchFamily="18" charset="0"/>
                </a:rPr>
                <a:t> </a:t>
              </a:r>
              <a:r>
                <a:rPr lang="vi-VN" sz="1000" i="1" dirty="0">
                  <a:solidFill>
                    <a:prstClr val="black"/>
                  </a:solidFill>
                  <a:ea typeface="Arial" panose="020B0604020202020204" pitchFamily="34" charset="0"/>
                </a:rPr>
                <a:t>để tiếp tục đến lớp học tập</a:t>
              </a:r>
              <a:endParaRPr lang="en-US" sz="900" i="1" dirty="0">
                <a:solidFill>
                  <a:prstClr val="black"/>
                </a:solidFill>
                <a:latin typeface="Arial" panose="020B0604020202020204" pitchFamily="34" charset="0"/>
                <a:ea typeface="Arial" panose="020B0604020202020204" pitchFamily="34"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1" name="Shape 61"/>
          <p:cNvPicPr/>
          <p:nvPr/>
        </p:nvPicPr>
        <p:blipFill>
          <a:blip r:embed="rId5"/>
          <a:stretch/>
        </p:blipFill>
        <p:spPr>
          <a:xfrm>
            <a:off x="4597353" y="4043968"/>
            <a:ext cx="3560685" cy="2308880"/>
          </a:xfrm>
          <a:prstGeom prst="rect">
            <a:avLst/>
          </a:prstGeom>
        </p:spPr>
      </p:pic>
      <p:sp>
        <p:nvSpPr>
          <p:cNvPr id="22" name="Rectangle 6"/>
          <p:cNvSpPr>
            <a:spLocks noChangeArrowheads="1"/>
          </p:cNvSpPr>
          <p:nvPr/>
        </p:nvSpPr>
        <p:spPr bwMode="auto">
          <a:xfrm>
            <a:off x="8491993" y="3604457"/>
            <a:ext cx="3325822" cy="3016210"/>
          </a:xfrm>
          <a:prstGeom prst="rect">
            <a:avLst/>
          </a:prstGeom>
          <a:solidFill>
            <a:schemeClr val="accent6">
              <a:lumMod val="20000"/>
              <a:lumOff val="80000"/>
            </a:schemeClr>
          </a:solidFill>
          <a:ln>
            <a:solidFill>
              <a:srgbClr val="FFC000"/>
            </a:solidFill>
          </a:ln>
          <a:effec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 algn="just"/>
            <a:br>
              <a:rPr kumimoji="0" lang="vi-VN" altLang="en-US" sz="1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lang="en-US" sz="3600" b="1" dirty="0">
                <a:solidFill>
                  <a:srgbClr val="000000"/>
                </a:solidFill>
                <a:latin typeface="#9Slide05 Israquella" pitchFamily="2" charset="0"/>
                <a:ea typeface="Courier New" panose="02070309020205020404" pitchFamily="49" charset="0"/>
              </a:rPr>
              <a:t>T</a:t>
            </a:r>
            <a:r>
              <a:rPr lang="vi-VN" sz="3600" b="1" dirty="0">
                <a:solidFill>
                  <a:srgbClr val="000000"/>
                </a:solidFill>
                <a:latin typeface="#9Slide05 Israquella" pitchFamily="2" charset="0"/>
                <a:ea typeface="Courier New" panose="02070309020205020404" pitchFamily="49" charset="0"/>
              </a:rPr>
              <a:t>ình yêu thương con người được biểu hiện trong các mối quan hệ: gia đình, nhà trường, xã hội. </a:t>
            </a:r>
            <a:r>
              <a:rPr lang="en-US" sz="3600" b="1" dirty="0" err="1">
                <a:solidFill>
                  <a:srgbClr val="000000"/>
                </a:solidFill>
                <a:latin typeface="#9Slide05 Israquella" pitchFamily="2" charset="0"/>
                <a:ea typeface="Courier New" panose="02070309020205020404" pitchFamily="49" charset="0"/>
              </a:rPr>
              <a:t>Với</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những</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hình</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thức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Lời</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nói</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việc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làm</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thái</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độ</a:t>
            </a:r>
            <a:r>
              <a:rPr lang="en-US" sz="3600" b="1" dirty="0">
                <a:solidFill>
                  <a:srgbClr val="000000"/>
                </a:solidFill>
                <a:latin typeface="#9Slide05 Israquella" pitchFamily="2" charset="0"/>
                <a:ea typeface="Courier New" panose="02070309020205020404" pitchFamily="49" charset="0"/>
              </a:rPr>
              <a:t>.</a:t>
            </a:r>
            <a:endParaRPr kumimoji="0" lang="vi-VN" altLang="en-US" sz="3600" b="1" i="0" u="none" strike="noStrike" cap="none" normalizeH="0" baseline="0" dirty="0">
              <a:ln>
                <a:noFill/>
              </a:ln>
              <a:solidFill>
                <a:srgbClr val="FF0000"/>
              </a:solidFill>
              <a:effectLst/>
              <a:latin typeface="#9Slide05 Israquella" pitchFamily="2"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100" y="2339082"/>
          <a:ext cx="11161281" cy="4435372"/>
        </p:xfrm>
        <a:graphic>
          <a:graphicData uri="http://schemas.openxmlformats.org/drawingml/2006/table">
            <a:tbl>
              <a:tblPr firstRow="1" firstCol="1" bandRow="1"/>
              <a:tblGrid>
                <a:gridCol w="2239739">
                  <a:extLst>
                    <a:ext uri="{9D8B030D-6E8A-4147-A177-3AD203B41FA5}">
                      <a16:colId xmlns:a16="http://schemas.microsoft.com/office/drawing/2014/main" val="20000"/>
                    </a:ext>
                  </a:extLst>
                </a:gridCol>
                <a:gridCol w="2655706">
                  <a:extLst>
                    <a:ext uri="{9D8B030D-6E8A-4147-A177-3AD203B41FA5}">
                      <a16:colId xmlns:a16="http://schemas.microsoft.com/office/drawing/2014/main" val="20001"/>
                    </a:ext>
                  </a:extLst>
                </a:gridCol>
                <a:gridCol w="3475516">
                  <a:extLst>
                    <a:ext uri="{9D8B030D-6E8A-4147-A177-3AD203B41FA5}">
                      <a16:colId xmlns:a16="http://schemas.microsoft.com/office/drawing/2014/main" val="20002"/>
                    </a:ext>
                  </a:extLst>
                </a:gridCol>
                <a:gridCol w="2790320">
                  <a:extLst>
                    <a:ext uri="{9D8B030D-6E8A-4147-A177-3AD203B41FA5}">
                      <a16:colId xmlns:a16="http://schemas.microsoft.com/office/drawing/2014/main" val="20003"/>
                    </a:ext>
                  </a:extLst>
                </a:gridCol>
              </a:tblGrid>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a:effectLst/>
                          <a:latin typeface="Courier New" panose="02070309020205020404" pitchFamily="49"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Mối</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quan</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hệ</a:t>
                      </a:r>
                      <a:endParaRPr lang="en-US" sz="2800" baseline="0" dirty="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a:solidFill>
                            <a:srgbClr val="0000FF"/>
                          </a:solidFill>
                          <a:effectLst/>
                          <a:latin typeface="#9Slide05 IcielSanelma" pitchFamily="2" charset="0"/>
                          <a:ea typeface="Arial" panose="020B0604020202020204" pitchFamily="34" charset="0"/>
                        </a:rPr>
                        <a:t>Hình</a:t>
                      </a:r>
                      <a:r>
                        <a:rPr lang="en-US" sz="2800" baseline="0" dirty="0">
                          <a:solidFill>
                            <a:srgbClr val="0000FF"/>
                          </a:solidFill>
                          <a:effectLst/>
                          <a:latin typeface="#9Slide05 IcielSanelma" pitchFamily="2" charset="0"/>
                          <a:ea typeface="Arial" panose="020B0604020202020204" pitchFamily="34" charset="0"/>
                        </a:rPr>
                        <a:t> </a:t>
                      </a:r>
                      <a:r>
                        <a:rPr lang="en-US" sz="2800" baseline="0" dirty="0" err="1">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G</a:t>
                      </a:r>
                      <a:r>
                        <a:rPr lang="en-US" sz="2800" dirty="0" err="1">
                          <a:solidFill>
                            <a:srgbClr val="FF0000"/>
                          </a:solidFill>
                          <a:effectLst/>
                          <a:latin typeface="#9Slide05 IcielSanelma" pitchFamily="2" charset="0"/>
                          <a:ea typeface="Courier New" panose="02070309020205020404" pitchFamily="49" charset="0"/>
                        </a:rPr>
                        <a:t>ia</a:t>
                      </a:r>
                      <a:r>
                        <a:rPr lang="en-US" sz="2800" dirty="0">
                          <a:solidFill>
                            <a:srgbClr val="FF0000"/>
                          </a:solidFill>
                          <a:effectLst/>
                          <a:latin typeface="#9Slide05 IcielSanelma" pitchFamily="2"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N</a:t>
                      </a:r>
                      <a:r>
                        <a:rPr lang="en-US" sz="2800" dirty="0" err="1">
                          <a:solidFill>
                            <a:srgbClr val="FF0000"/>
                          </a:solidFill>
                          <a:effectLst/>
                          <a:latin typeface="#9Slide05 IcielSanelma" pitchFamily="2" charset="0"/>
                          <a:ea typeface="Courier New" panose="02070309020205020404" pitchFamily="49" charset="0"/>
                        </a:rPr>
                        <a:t>hà</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X</a:t>
                      </a:r>
                      <a:r>
                        <a:rPr lang="en-US" sz="2800" dirty="0">
                          <a:solidFill>
                            <a:srgbClr val="FF0000"/>
                          </a:solidFill>
                          <a:effectLst/>
                          <a:latin typeface="#9Slide05 IcielSanelma" pitchFamily="2" charset="0"/>
                          <a:ea typeface="Courier New" panose="02070309020205020404" pitchFamily="49" charset="0"/>
                        </a:rPr>
                        <a:t>ã</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Lời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Việc</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T</a:t>
                      </a:r>
                      <a:r>
                        <a:rPr lang="en-US" sz="2800" dirty="0" err="1">
                          <a:solidFill>
                            <a:srgbClr val="0000FF"/>
                          </a:solidFill>
                          <a:effectLst/>
                          <a:latin typeface="#9Slide05 IcielSanelma" pitchFamily="2" charset="0"/>
                          <a:ea typeface="Courier New" panose="02070309020205020404" pitchFamily="49" charset="0"/>
                        </a:rPr>
                        <a:t>hái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SVN-Steady" pitchFamily="50" charset="0"/>
                <a:ea typeface="Times New Roman" panose="02020603050405020304" pitchFamily="18" charset="0"/>
              </a:rPr>
              <a:t>PHIẾU BÀI TẬP (THẢO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71776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người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bằng</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cách</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hoàn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thiện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phiếu</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bài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tập</a:t>
            </a:r>
            <a:r>
              <a:rPr lang="en-US" sz="3200" b="1" dirty="0">
                <a:solidFill>
                  <a:srgbClr val="353635"/>
                </a:solidFill>
                <a:latin typeface="#9Slide05 Israquella" pitchFamily="2" charset="0"/>
                <a:ea typeface="Times New Roman" panose="02020603050405020304" pitchFamily="18" charset="0"/>
              </a:rPr>
              <a:t> </a:t>
            </a: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432746" y="2374785"/>
            <a:ext cx="2090271" cy="98904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34200572"/>
              </p:ext>
            </p:extLst>
          </p:nvPr>
        </p:nvGraphicFramePr>
        <p:xfrm>
          <a:off x="241954" y="1355342"/>
          <a:ext cx="11697496" cy="5326646"/>
        </p:xfrm>
        <a:graphic>
          <a:graphicData uri="http://schemas.openxmlformats.org/drawingml/2006/table">
            <a:tbl>
              <a:tblPr firstRow="1" firstCol="1" bandRow="1"/>
              <a:tblGrid>
                <a:gridCol w="2347341">
                  <a:extLst>
                    <a:ext uri="{9D8B030D-6E8A-4147-A177-3AD203B41FA5}">
                      <a16:colId xmlns:a16="http://schemas.microsoft.com/office/drawing/2014/main" val="20000"/>
                    </a:ext>
                  </a:extLst>
                </a:gridCol>
                <a:gridCol w="3048624">
                  <a:extLst>
                    <a:ext uri="{9D8B030D-6E8A-4147-A177-3AD203B41FA5}">
                      <a16:colId xmlns:a16="http://schemas.microsoft.com/office/drawing/2014/main" val="20001"/>
                    </a:ext>
                  </a:extLst>
                </a:gridCol>
                <a:gridCol w="3377157">
                  <a:extLst>
                    <a:ext uri="{9D8B030D-6E8A-4147-A177-3AD203B41FA5}">
                      <a16:colId xmlns:a16="http://schemas.microsoft.com/office/drawing/2014/main" val="20002"/>
                    </a:ext>
                  </a:extLst>
                </a:gridCol>
                <a:gridCol w="2924374">
                  <a:extLst>
                    <a:ext uri="{9D8B030D-6E8A-4147-A177-3AD203B41FA5}">
                      <a16:colId xmlns:a16="http://schemas.microsoft.com/office/drawing/2014/main" val="20003"/>
                    </a:ext>
                  </a:extLst>
                </a:gridCol>
              </a:tblGrid>
              <a:tr h="1195907">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a:effectLst/>
                          <a:latin typeface="Courier New" panose="02070309020205020404" pitchFamily="49"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Mối</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quan</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hệ</a:t>
                      </a:r>
                      <a:endParaRPr lang="en-US" sz="2800" baseline="0" dirty="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a:solidFill>
                            <a:srgbClr val="0000FF"/>
                          </a:solidFill>
                          <a:effectLst/>
                          <a:latin typeface="#9Slide05 IcielSanelma" pitchFamily="2" charset="0"/>
                          <a:ea typeface="Arial" panose="020B0604020202020204" pitchFamily="34" charset="0"/>
                        </a:rPr>
                        <a:t>Hình</a:t>
                      </a:r>
                      <a:r>
                        <a:rPr lang="en-US" sz="2800" baseline="0" dirty="0">
                          <a:solidFill>
                            <a:srgbClr val="0000FF"/>
                          </a:solidFill>
                          <a:effectLst/>
                          <a:latin typeface="#9Slide05 IcielSanelma" pitchFamily="2" charset="0"/>
                          <a:ea typeface="Arial" panose="020B0604020202020204" pitchFamily="34" charset="0"/>
                        </a:rPr>
                        <a:t> </a:t>
                      </a:r>
                      <a:r>
                        <a:rPr lang="en-US" sz="2800" baseline="0" dirty="0" err="1">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G</a:t>
                      </a:r>
                      <a:r>
                        <a:rPr lang="en-US" sz="2800" dirty="0" err="1">
                          <a:solidFill>
                            <a:srgbClr val="FF0000"/>
                          </a:solidFill>
                          <a:effectLst/>
                          <a:latin typeface="#9Slide05 IcielSanelma" pitchFamily="2" charset="0"/>
                          <a:ea typeface="Courier New" panose="02070309020205020404" pitchFamily="49" charset="0"/>
                        </a:rPr>
                        <a:t>ia</a:t>
                      </a:r>
                      <a:r>
                        <a:rPr lang="en-US" sz="2800" dirty="0">
                          <a:solidFill>
                            <a:srgbClr val="FF0000"/>
                          </a:solidFill>
                          <a:effectLst/>
                          <a:latin typeface="#9Slide05 IcielSanelma" pitchFamily="2"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N</a:t>
                      </a:r>
                      <a:r>
                        <a:rPr lang="en-US" sz="2800" dirty="0" err="1">
                          <a:solidFill>
                            <a:srgbClr val="FF0000"/>
                          </a:solidFill>
                          <a:effectLst/>
                          <a:latin typeface="#9Slide05 IcielSanelma" pitchFamily="2" charset="0"/>
                          <a:ea typeface="Courier New" panose="02070309020205020404" pitchFamily="49" charset="0"/>
                        </a:rPr>
                        <a:t>hà</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X</a:t>
                      </a:r>
                      <a:r>
                        <a:rPr lang="en-US" sz="2800" dirty="0">
                          <a:solidFill>
                            <a:srgbClr val="FF0000"/>
                          </a:solidFill>
                          <a:effectLst/>
                          <a:latin typeface="#9Slide05 IcielSanelma" pitchFamily="2" charset="0"/>
                          <a:ea typeface="Courier New" panose="02070309020205020404" pitchFamily="49" charset="0"/>
                        </a:rPr>
                        <a:t>ã</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Lời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spcBef>
                          <a:spcPts val="0"/>
                        </a:spcBef>
                        <a:spcAft>
                          <a:spcPts val="0"/>
                        </a:spcAft>
                      </a:pPr>
                      <a:r>
                        <a:rPr lang="vi-VN" sz="2000" dirty="0">
                          <a:effectLst/>
                          <a:latin typeface="Courier New" panose="02070309020205020404" pitchFamily="49" charset="0"/>
                          <a:ea typeface="Courier New" panose="02070309020205020404" pitchFamily="49" charset="0"/>
                        </a:rPr>
                        <a:t> </a:t>
                      </a:r>
                      <a:r>
                        <a:rPr lang="vi-VN" sz="2000" b="1" dirty="0">
                          <a:effectLst/>
                          <a:latin typeface="#9Slide05 IcielSanelma" pitchFamily="2" charset="0"/>
                          <a:ea typeface="Times New Roman" panose="02020603050405020304" pitchFamily="18" charset="0"/>
                        </a:rPr>
                        <a:t>- Không sao đâu, mọi chuyện sẽ qua thôi, </a:t>
                      </a:r>
                      <a:r>
                        <a:rPr lang="en-US" sz="2000" b="1" dirty="0" err="1">
                          <a:effectLst/>
                          <a:latin typeface="#9Slide05 IcielSanelma" pitchFamily="2" charset="0"/>
                          <a:ea typeface="Times New Roman" panose="02020603050405020304" pitchFamily="18" charset="0"/>
                        </a:rPr>
                        <a:t>bố</a:t>
                      </a:r>
                      <a:r>
                        <a:rPr lang="en-US" sz="2000" b="1" baseline="0" dirty="0">
                          <a:effectLst/>
                          <a:latin typeface="#9Slide05 IcielSanelma" pitchFamily="2" charset="0"/>
                          <a:ea typeface="Times New Roman" panose="02020603050405020304" pitchFamily="18" charset="0"/>
                        </a:rPr>
                        <a:t> </a:t>
                      </a:r>
                      <a:r>
                        <a:rPr lang="en-US" sz="2000" b="1" baseline="0" dirty="0" err="1">
                          <a:effectLst/>
                          <a:latin typeface="#9Slide05 IcielSanelma" pitchFamily="2" charset="0"/>
                          <a:ea typeface="Times New Roman" panose="02020603050405020304" pitchFamily="18" charset="0"/>
                        </a:rPr>
                        <a:t>mẹ</a:t>
                      </a:r>
                      <a:r>
                        <a:rPr lang="vi-VN" sz="2000" b="1" dirty="0">
                          <a:effectLst/>
                          <a:latin typeface="#9Slide05 IcielSanelma" pitchFamily="2" charset="0"/>
                          <a:ea typeface="Times New Roman" panose="02020603050405020304" pitchFamily="18" charset="0"/>
                        </a:rPr>
                        <a:t> luôn bên </a:t>
                      </a:r>
                      <a:r>
                        <a:rPr lang="en-US" sz="2000" b="1" dirty="0">
                          <a:effectLst/>
                          <a:latin typeface="#9Slide05 IcielSanelma" pitchFamily="2" charset="0"/>
                          <a:ea typeface="Times New Roman" panose="02020603050405020304" pitchFamily="18" charset="0"/>
                        </a:rPr>
                        <a:t>con</a:t>
                      </a:r>
                      <a:r>
                        <a:rPr lang="vi-VN" sz="2000" b="1" dirty="0">
                          <a:effectLst/>
                          <a:latin typeface="#9Slide05 IcielSanelma" pitchFamily="2" charset="0"/>
                          <a:ea typeface="Times New Roman" panose="02020603050405020304" pitchFamily="18" charset="0"/>
                        </a:rPr>
                        <a:t>. </a:t>
                      </a:r>
                      <a:endParaRPr lang="en-US" sz="2000" b="1" dirty="0">
                        <a:effectLst/>
                        <a:latin typeface="#9Slide05 IcielSanelma" pitchFamily="2" charset="0"/>
                        <a:ea typeface="Times New Roman" panose="02020603050405020304" pitchFamily="18" charset="0"/>
                      </a:endParaRPr>
                    </a:p>
                    <a:p>
                      <a:r>
                        <a:rPr lang="vi-VN" sz="2000" b="1" dirty="0">
                          <a:solidFill>
                            <a:srgbClr val="000000"/>
                          </a:solidFill>
                          <a:effectLst/>
                          <a:latin typeface="#9Slide05 IcielSanelma" pitchFamily="2" charset="0"/>
                          <a:ea typeface="Courier New" panose="02070309020205020404" pitchFamily="49" charset="0"/>
                        </a:rPr>
                        <a:t>- Hãy để </a:t>
                      </a:r>
                      <a:r>
                        <a:rPr lang="en-US" sz="2000" b="1" dirty="0">
                          <a:solidFill>
                            <a:srgbClr val="000000"/>
                          </a:solidFill>
                          <a:effectLst/>
                          <a:latin typeface="#9Slide05 IcielSanelma" pitchFamily="2" charset="0"/>
                          <a:ea typeface="Courier New" panose="02070309020205020404" pitchFamily="49" charset="0"/>
                        </a:rPr>
                        <a:t>con</a:t>
                      </a:r>
                      <a:r>
                        <a:rPr lang="vi-VN" sz="2000" b="1" dirty="0">
                          <a:solidFill>
                            <a:srgbClr val="000000"/>
                          </a:solidFill>
                          <a:effectLst/>
                          <a:latin typeface="#9Slide05 IcielSanelma" pitchFamily="2" charset="0"/>
                          <a:ea typeface="Courier New" panose="02070309020205020404" pitchFamily="49" charset="0"/>
                        </a:rPr>
                        <a:t> giúp </a:t>
                      </a:r>
                      <a:r>
                        <a:rPr lang="en-US" sz="2000" b="1" dirty="0" err="1">
                          <a:solidFill>
                            <a:srgbClr val="000000"/>
                          </a:solidFill>
                          <a:effectLst/>
                          <a:latin typeface="#9Slide05 IcielSanelma" pitchFamily="2" charset="0"/>
                          <a:ea typeface="Courier New" panose="02070309020205020404" pitchFamily="49" charset="0"/>
                        </a:rPr>
                        <a:t>bố</a:t>
                      </a:r>
                      <a:r>
                        <a:rPr lang="en-US" sz="2000" b="1" baseline="0" dirty="0">
                          <a:solidFill>
                            <a:srgbClr val="000000"/>
                          </a:solidFill>
                          <a:effectLst/>
                          <a:latin typeface="#9Slide05 IcielSanelma" pitchFamily="2" charset="0"/>
                          <a:ea typeface="Courier New" panose="02070309020205020404" pitchFamily="49" charset="0"/>
                        </a:rPr>
                        <a:t> </a:t>
                      </a:r>
                      <a:r>
                        <a:rPr lang="en-US" sz="2000" b="1" baseline="0" dirty="0" err="1">
                          <a:solidFill>
                            <a:srgbClr val="000000"/>
                          </a:solidFill>
                          <a:effectLst/>
                          <a:latin typeface="#9Slide05 IcielSanelma" pitchFamily="2" charset="0"/>
                          <a:ea typeface="Courier New" panose="02070309020205020404" pitchFamily="49" charset="0"/>
                        </a:rPr>
                        <a:t>mẹ</a:t>
                      </a:r>
                      <a:r>
                        <a:rPr lang="en-US" sz="2000" b="1" baseline="0" dirty="0">
                          <a:solidFill>
                            <a:srgbClr val="000000"/>
                          </a:solidFill>
                          <a:effectLst/>
                          <a:latin typeface="#9Slide05 IcielSanelma" pitchFamily="2" charset="0"/>
                          <a:ea typeface="Courier New" panose="02070309020205020404" pitchFamily="49" charset="0"/>
                        </a:rPr>
                        <a:t> </a:t>
                      </a:r>
                      <a:r>
                        <a:rPr lang="vi-VN" sz="2000" b="1" dirty="0">
                          <a:solidFill>
                            <a:srgbClr val="000000"/>
                          </a:solidFill>
                          <a:effectLst/>
                          <a:latin typeface="#9Slide05 IcielSanelma" pitchFamily="2" charset="0"/>
                          <a:ea typeface="Courier New" panose="02070309020205020404" pitchFamily="49" charset="0"/>
                        </a:rPr>
                        <a:t>một tay </a:t>
                      </a:r>
                      <a:r>
                        <a:rPr lang="en-US" sz="2000" b="1" dirty="0">
                          <a:solidFill>
                            <a:srgbClr val="000000"/>
                          </a:solidFill>
                          <a:effectLst/>
                          <a:latin typeface="#9Slide05 IcielSanelma" pitchFamily="2" charset="0"/>
                          <a:ea typeface="Courier New" panose="02070309020205020404" pitchFamily="49" charset="0"/>
                        </a:rPr>
                        <a:t>ạ</a:t>
                      </a:r>
                      <a:r>
                        <a:rPr lang="vi-VN" sz="2000" b="1" dirty="0">
                          <a:solidFill>
                            <a:srgbClr val="000000"/>
                          </a:solidFill>
                          <a:effectLst/>
                          <a:latin typeface="#9Slide05 IcielSanelma" pitchFamily="2" charset="0"/>
                          <a:ea typeface="Courier New" panose="02070309020205020404" pitchFamily="49" charset="0"/>
                        </a:rPr>
                        <a:t>!</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dirty="0">
                          <a:effectLst/>
                          <a:latin typeface="Courier New" panose="02070309020205020404" pitchFamily="49" charset="0"/>
                          <a:ea typeface="Courier New" panose="02070309020205020404" pitchFamily="49" charset="0"/>
                        </a:rPr>
                        <a:t> </a:t>
                      </a:r>
                      <a:r>
                        <a:rPr kumimoji="0" lang="vi-VN" sz="2000" b="1" i="0" u="none" strike="noStrike" kern="1200" cap="none" spc="0" normalizeH="0" baseline="0" noProof="0" dirty="0">
                          <a:ln>
                            <a:noFill/>
                          </a:ln>
                          <a:solidFill>
                            <a:prstClr val="black"/>
                          </a:solidFill>
                          <a:effectLst/>
                          <a:uLnTx/>
                          <a:uFillTx/>
                          <a:latin typeface="#9Slide05 IcielSanelma" pitchFamily="2" charset="0"/>
                          <a:ea typeface="Times New Roman" panose="02020603050405020304" pitchFamily="18" charset="0"/>
                          <a:cs typeface="+mn-cs"/>
                        </a:rPr>
                        <a:t>- Không sao đâu, mọi chuyện sẽ qua thôi, mình luôn bên bạn. </a:t>
                      </a:r>
                      <a:endParaRPr kumimoji="0" lang="en-US" sz="2000" b="1" i="0" u="none" strike="noStrike" kern="1200" cap="none" spc="0" normalizeH="0" baseline="0" noProof="0" dirty="0">
                        <a:ln>
                          <a:noFill/>
                        </a:ln>
                        <a:solidFill>
                          <a:prstClr val="black"/>
                        </a:solidFill>
                        <a:effectLst/>
                        <a:uLnTx/>
                        <a:uFillTx/>
                        <a:latin typeface="#9Slide05 IcielSanelma"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9Slide05 IcielSanelma" pitchFamily="2" charset="0"/>
                          <a:ea typeface="Courier New" panose="02070309020205020404" pitchFamily="49" charset="0"/>
                          <a:cs typeface="+mn-cs"/>
                        </a:rPr>
                        <a:t>- Hãy để mình giúp bạn một tay nhé!</a:t>
                      </a:r>
                      <a:endParaRPr kumimoji="0" lang="en-US" sz="2000" b="1" i="0" u="none" strike="noStrike" kern="1200" cap="none" spc="0" normalizeH="0" baseline="0" noProof="0" dirty="0">
                        <a:ln>
                          <a:noFill/>
                        </a:ln>
                        <a:solidFill>
                          <a:prstClr val="black"/>
                        </a:solidFill>
                        <a:effectLst/>
                        <a:uLnTx/>
                        <a:uFillTx/>
                        <a:latin typeface="#9Slide05 IcielSanelma" pitchFamily="2" charset="0"/>
                        <a:ea typeface="Arial" panose="020B0604020202020204" pitchFamily="34" charset="0"/>
                        <a:cs typeface="+mn-cs"/>
                      </a:endParaRPr>
                    </a:p>
                    <a:p>
                      <a:pPr marL="0" marR="0" algn="just">
                        <a:lnSpc>
                          <a:spcPct val="115000"/>
                        </a:lnSpc>
                        <a:spcBef>
                          <a:spcPts val="0"/>
                        </a:spcBef>
                        <a:spcAft>
                          <a:spcPts val="600"/>
                        </a:spcAft>
                      </a:pPr>
                      <a:endParaRPr lang="en-US"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2000" dirty="0">
                          <a:effectLst/>
                          <a:latin typeface="Courier New" panose="02070309020205020404" pitchFamily="49" charset="0"/>
                          <a:ea typeface="Courier New" panose="02070309020205020404" pitchFamily="49" charset="0"/>
                        </a:rPr>
                        <a:t> </a:t>
                      </a:r>
                      <a:r>
                        <a:rPr lang="vi-VN" sz="2000" b="1" dirty="0">
                          <a:solidFill>
                            <a:srgbClr val="000000"/>
                          </a:solidFill>
                          <a:effectLst/>
                          <a:latin typeface="#9Slide05 IcielSanelma" pitchFamily="2" charset="0"/>
                          <a:ea typeface="Courier New" panose="02070309020205020404" pitchFamily="49" charset="0"/>
                        </a:rPr>
                        <a:t>- Cháu có thể giúp được gì cho bác không ạ?</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Việc</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a:solidFill>
                            <a:srgbClr val="0000FF"/>
                          </a:solidFill>
                          <a:effectLst/>
                          <a:latin typeface="#9Slide05 SVNTaiga" pitchFamily="2" charset="0"/>
                          <a:ea typeface="Courier New" panose="02070309020205020404" pitchFamily="49" charset="0"/>
                        </a:rPr>
                        <a:t>- Quan tâm, chăm sóc lẫn nhau giữa các thành viên trong gia đình - Động viên, giúp đỡ khi gặp khó khăn</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spcBef>
                          <a:spcPts val="0"/>
                        </a:spcBef>
                        <a:spcAft>
                          <a:spcPts val="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a:solidFill>
                            <a:srgbClr val="0000FF"/>
                          </a:solidFill>
                          <a:effectLst/>
                          <a:latin typeface="#9Slide05 SVNTaiga" pitchFamily="2" charset="0"/>
                          <a:ea typeface="Times New Roman" panose="02020603050405020304" pitchFamily="18" charset="0"/>
                        </a:rPr>
                        <a:t>- Các bạn hỗ trợ, giúp đỡ lẫn nhau tronẹ học tập và rèn luyện</a:t>
                      </a:r>
                      <a:endParaRPr lang="en-US" sz="1600" b="1" dirty="0">
                        <a:solidFill>
                          <a:srgbClr val="0000FF"/>
                        </a:solidFill>
                        <a:effectLst/>
                        <a:latin typeface="#9Slide05 SVNTaiga" pitchFamily="2" charset="0"/>
                        <a:ea typeface="Times New Roman" panose="02020603050405020304" pitchFamily="18" charset="0"/>
                      </a:endParaRPr>
                    </a:p>
                    <a:p>
                      <a:pPr marL="0" marR="0" indent="0">
                        <a:spcBef>
                          <a:spcPts val="0"/>
                        </a:spcBef>
                        <a:spcAft>
                          <a:spcPts val="0"/>
                        </a:spcAft>
                      </a:pPr>
                      <a:r>
                        <a:rPr lang="vi-VN" sz="1600" b="1" dirty="0">
                          <a:solidFill>
                            <a:srgbClr val="0000FF"/>
                          </a:solidFill>
                          <a:effectLst/>
                          <a:latin typeface="#9Slide05 SVNTaiga" pitchFamily="2" charset="0"/>
                          <a:ea typeface="Times New Roman" panose="02020603050405020304" pitchFamily="18" charset="0"/>
                        </a:rPr>
                        <a:t>- Thầy cổ động viên, dìu dắt, dạy bảo các em học sinh</a:t>
                      </a:r>
                      <a:endParaRPr lang="en-US" sz="1600" b="1" dirty="0">
                        <a:solidFill>
                          <a:srgbClr val="0000FF"/>
                        </a:solidFill>
                        <a:effectLst/>
                        <a:latin typeface="#9Slide05 SVNTaiga" pitchFamily="2" charset="0"/>
                        <a:ea typeface="Times New Roman" panose="02020603050405020304" pitchFamily="18" charset="0"/>
                      </a:endParaRPr>
                    </a:p>
                    <a:p>
                      <a:r>
                        <a:rPr lang="vi-VN" sz="1600" b="1" dirty="0">
                          <a:solidFill>
                            <a:srgbClr val="0000FF"/>
                          </a:solidFill>
                          <a:effectLst/>
                          <a:latin typeface="#9Slide05 SVNTaiga" pitchFamily="2" charset="0"/>
                          <a:ea typeface="Courier New" panose="02070309020205020404" pitchFamily="49" charset="0"/>
                        </a:rPr>
                        <a:t>- Học sinh biết ơn, kính trọng thầy cô</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dirty="0">
                          <a:solidFill>
                            <a:srgbClr val="0000FF"/>
                          </a:solidFill>
                          <a:effectLst/>
                          <a:latin typeface="#9Slide05 SVNTaiga" pitchFamily="2" charset="0"/>
                          <a:ea typeface="Courier New" panose="02070309020205020404" pitchFamily="49" charset="0"/>
                        </a:rPr>
                        <a:t> </a:t>
                      </a:r>
                      <a:r>
                        <a:rPr lang="vi-VN"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nghèo</a:t>
                      </a:r>
                      <a:endParaRPr lang="en-US"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các bạn có hoàn cảnh khó khăn</a:t>
                      </a:r>
                      <a:endParaRPr lang="en-US"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khuyết tật</a:t>
                      </a:r>
                      <a:endParaRPr lang="en-US"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T</a:t>
                      </a:r>
                      <a:r>
                        <a:rPr lang="en-US" sz="2800" dirty="0" err="1">
                          <a:solidFill>
                            <a:srgbClr val="0000FF"/>
                          </a:solidFill>
                          <a:effectLst/>
                          <a:latin typeface="#9Slide05 IcielSanelma" pitchFamily="2" charset="0"/>
                          <a:ea typeface="Courier New" panose="02070309020205020404" pitchFamily="49" charset="0"/>
                        </a:rPr>
                        <a:t>hái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dirty="0">
                          <a:effectLst/>
                          <a:latin typeface="#9Slide05 Brannboll Ny" panose="02000000000000000000" pitchFamily="2" charset="0"/>
                          <a:ea typeface="Courier New" panose="02070309020205020404" pitchFamily="49" charset="0"/>
                        </a:rPr>
                        <a:t> </a:t>
                      </a:r>
                      <a:r>
                        <a:rPr lang="vi-VN"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rPr>
                        <a:t>Quan tâm.</a:t>
                      </a:r>
                      <a:endParaRPr lang="en-US"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rPr>
                        <a:t>Cảm thông.</a:t>
                      </a:r>
                      <a:endParaRPr lang="en-US"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rPr>
                        <a:t>Lo lắng và đồng cảm</a:t>
                      </a:r>
                      <a:endParaRPr lang="en-US" sz="1800" b="1" u="none" strike="noStrike" spc="0" dirty="0">
                        <a:effectLst/>
                        <a:latin typeface="#9Slide05 Brannboll Ny" panose="02000000000000000000" pitchFamily="2" charset="0"/>
                        <a:ea typeface="Times New Roman" panose="02020603050405020304" pitchFamily="18" charset="0"/>
                        <a:cs typeface="Times New Roman" panose="02020603050405020304" pitchFamily="18" charset="0"/>
                      </a:endParaRPr>
                    </a:p>
                    <a:p>
                      <a:r>
                        <a:rPr lang="en-US" sz="1800" b="1" dirty="0">
                          <a:solidFill>
                            <a:srgbClr val="000000"/>
                          </a:solidFill>
                          <a:effectLst/>
                          <a:latin typeface="#9Slide05 Brannboll Ny" panose="02000000000000000000" pitchFamily="2" charset="0"/>
                          <a:ea typeface="Courier New" panose="02070309020205020404" pitchFamily="49" charset="0"/>
                        </a:rPr>
                        <a:t>-</a:t>
                      </a:r>
                      <a:r>
                        <a:rPr lang="en-US" sz="1800" b="1" baseline="0" dirty="0">
                          <a:solidFill>
                            <a:srgbClr val="000000"/>
                          </a:solidFill>
                          <a:effectLst/>
                          <a:latin typeface="#9Slide05 Brannboll Ny" panose="02000000000000000000" pitchFamily="2" charset="0"/>
                          <a:ea typeface="Courier New" panose="02070309020205020404" pitchFamily="49" charset="0"/>
                        </a:rPr>
                        <a:t> </a:t>
                      </a:r>
                      <a:r>
                        <a:rPr lang="vi-VN" sz="1800" b="1" dirty="0">
                          <a:solidFill>
                            <a:srgbClr val="000000"/>
                          </a:solidFill>
                          <a:effectLst/>
                          <a:latin typeface="#9Slide05 Brannboll Ny" panose="02000000000000000000" pitchFamily="2" charset="0"/>
                          <a:ea typeface="Courier New" panose="02070309020205020404" pitchFamily="49" charset="0"/>
                        </a:rPr>
                        <a:t>Chia sẻ.</a:t>
                      </a:r>
                      <a:endParaRPr lang="en-US" sz="18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2000" b="1" dirty="0">
                          <a:effectLst/>
                          <a:latin typeface="#9Slide05 Brannboll Ny" panose="02000000000000000000" pitchFamily="2" charset="0"/>
                          <a:ea typeface="Courier New" panose="02070309020205020404" pitchFamily="49" charset="0"/>
                        </a:rPr>
                        <a:t> </a:t>
                      </a:r>
                      <a:r>
                        <a:rPr lang="vi-VN" sz="2000" b="1" dirty="0">
                          <a:solidFill>
                            <a:srgbClr val="000000"/>
                          </a:solidFill>
                          <a:effectLst/>
                          <a:latin typeface="#9Slide05 Brannboll Ny" panose="02000000000000000000" pitchFamily="2" charset="0"/>
                          <a:ea typeface="Courier New" panose="02070309020205020404" pitchFamily="49" charset="0"/>
                        </a:rPr>
                        <a:t>- Học sinh biết ơn, kính trọng thầy cô</a:t>
                      </a:r>
                      <a:endParaRPr lang="en-US" sz="2000" b="1" dirty="0">
                        <a:solidFill>
                          <a:srgbClr val="000000"/>
                        </a:solidFill>
                        <a:effectLst/>
                        <a:latin typeface="#9Slide05 Brannboll Ny" panose="02000000000000000000" pitchFamily="2" charset="0"/>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Thầy</a:t>
                      </a:r>
                      <a:r>
                        <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cô</a:t>
                      </a:r>
                      <a:r>
                        <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l</a:t>
                      </a:r>
                      <a:r>
                        <a:rPr kumimoji="0" lang="vi-VN"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o lắng và đồng cảm</a:t>
                      </a:r>
                      <a:r>
                        <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c</a:t>
                      </a:r>
                      <a:r>
                        <a:rPr kumimoji="0" lang="vi-VN" sz="1800" b="1" i="0" u="none" strike="noStrike" kern="1200" cap="none" spc="0" normalizeH="0" baseline="0" noProof="0" dirty="0">
                          <a:ln>
                            <a:noFill/>
                          </a:ln>
                          <a:solidFill>
                            <a:srgbClr val="000000"/>
                          </a:solidFill>
                          <a:effectLst/>
                          <a:uLnTx/>
                          <a:uFillTx/>
                          <a:latin typeface="#9Slide05 Brannboll Ny" panose="02000000000000000000" pitchFamily="2" charset="0"/>
                          <a:ea typeface="Courier New" panose="02070309020205020404" pitchFamily="49" charset="0"/>
                          <a:cs typeface="+mn-cs"/>
                        </a:rPr>
                        <a:t>hia sẻ.</a:t>
                      </a:r>
                      <a:r>
                        <a:rPr kumimoji="0" lang="en-US" sz="1800" b="1" i="0" u="none" strike="noStrike" kern="1200" cap="none" spc="0" normalizeH="0" baseline="0" noProof="0" dirty="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a:ln>
                            <a:noFill/>
                          </a:ln>
                          <a:solidFill>
                            <a:srgbClr val="000000"/>
                          </a:solidFill>
                          <a:effectLst/>
                          <a:uLnTx/>
                          <a:uFillTx/>
                          <a:latin typeface="#9Slide05 Brannboll Ny" panose="02000000000000000000" pitchFamily="2" charset="0"/>
                          <a:ea typeface="Courier New" panose="02070309020205020404" pitchFamily="49" charset="0"/>
                          <a:cs typeface="+mn-cs"/>
                        </a:rPr>
                        <a:t>với</a:t>
                      </a:r>
                      <a:r>
                        <a:rPr kumimoji="0" lang="en-US" sz="1800" b="1" i="0" u="none" strike="noStrike" kern="1200" cap="none" spc="0" normalizeH="0" baseline="0" noProof="0" dirty="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a:ln>
                            <a:noFill/>
                          </a:ln>
                          <a:solidFill>
                            <a:srgbClr val="000000"/>
                          </a:solidFill>
                          <a:effectLst/>
                          <a:uLnTx/>
                          <a:uFillTx/>
                          <a:latin typeface="#9Slide05 Brannboll Ny" panose="02000000000000000000" pitchFamily="2" charset="0"/>
                          <a:ea typeface="Courier New" panose="02070309020205020404" pitchFamily="49" charset="0"/>
                          <a:cs typeface="+mn-cs"/>
                        </a:rPr>
                        <a:t>học</a:t>
                      </a:r>
                      <a:r>
                        <a:rPr kumimoji="0" lang="en-US" sz="1800" b="1" i="0" u="none" strike="noStrike" kern="1200" cap="none" spc="0" normalizeH="0" baseline="0" noProof="0" dirty="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a:ln>
                            <a:noFill/>
                          </a:ln>
                          <a:solidFill>
                            <a:srgbClr val="000000"/>
                          </a:solidFill>
                          <a:effectLst/>
                          <a:uLnTx/>
                          <a:uFillTx/>
                          <a:latin typeface="#9Slide05 Brannboll Ny" panose="02000000000000000000" pitchFamily="2" charset="0"/>
                          <a:ea typeface="Courier New" panose="02070309020205020404" pitchFamily="49" charset="0"/>
                          <a:cs typeface="+mn-cs"/>
                        </a:rPr>
                        <a:t>sinh</a:t>
                      </a:r>
                      <a:endParaRPr kumimoji="0" lang="en-US" sz="1800" b="1" i="0" u="none" strike="noStrike" kern="1200" cap="none" spc="0" normalizeH="0" baseline="0" noProof="0" dirty="0">
                        <a:ln>
                          <a:noFill/>
                        </a:ln>
                        <a:solidFill>
                          <a:prstClr val="black"/>
                        </a:solidFill>
                        <a:effectLst/>
                        <a:uLnTx/>
                        <a:uFillTx/>
                        <a:latin typeface="#9Slide05 Brannboll Ny" panose="02000000000000000000" pitchFamily="2" charset="0"/>
                        <a:ea typeface="Arial" panose="020B0604020202020204" pitchFamily="34" charset="0"/>
                        <a:cs typeface="+mn-cs"/>
                      </a:endParaRPr>
                    </a:p>
                    <a:p>
                      <a:pPr marL="0" marR="0" algn="just">
                        <a:lnSpc>
                          <a:spcPct val="115000"/>
                        </a:lnSpc>
                        <a:spcBef>
                          <a:spcPts val="0"/>
                        </a:spcBef>
                        <a:spcAft>
                          <a:spcPts val="600"/>
                        </a:spcAft>
                      </a:pPr>
                      <a:endParaRPr lang="en-US" sz="20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spcBef>
                          <a:spcPts val="0"/>
                        </a:spcBef>
                        <a:spcAft>
                          <a:spcPts val="0"/>
                        </a:spcAft>
                      </a:pPr>
                      <a:r>
                        <a:rPr lang="vi-VN" sz="1200" dirty="0">
                          <a:effectLst/>
                          <a:latin typeface="Courier New" panose="02070309020205020404" pitchFamily="49" charset="0"/>
                          <a:ea typeface="Courier New" panose="02070309020205020404" pitchFamily="49" charset="0"/>
                        </a:rPr>
                        <a:t> </a:t>
                      </a:r>
                      <a:r>
                        <a:rPr lang="vi-VN" sz="2000" b="1" dirty="0">
                          <a:effectLst/>
                          <a:latin typeface="#9Slide05 Brannboll Ny" panose="02000000000000000000" pitchFamily="2" charset="0"/>
                          <a:ea typeface="Times New Roman" panose="02020603050405020304" pitchFamily="18" charset="0"/>
                        </a:rPr>
                        <a:t>- Mọi người yêu thương, cảm thông, lụt, hạn hán chia sẻ với nhau.</a:t>
                      </a:r>
                      <a:endParaRPr lang="en-US" sz="2000" b="1" dirty="0">
                        <a:effectLst/>
                        <a:latin typeface="#9Slide05 Brannboll Ny" panose="02000000000000000000" pitchFamily="2" charset="0"/>
                        <a:ea typeface="Times New Roman" panose="02020603050405020304" pitchFamily="18" charset="0"/>
                      </a:endParaRPr>
                    </a:p>
                    <a:p>
                      <a:r>
                        <a:rPr lang="vi-VN" sz="2000" b="1" dirty="0">
                          <a:solidFill>
                            <a:srgbClr val="000000"/>
                          </a:solidFill>
                          <a:effectLst/>
                          <a:latin typeface="#9Slide05 Brannboll Ny" panose="02000000000000000000" pitchFamily="2" charset="0"/>
                          <a:ea typeface="Courier New" panose="02070309020205020404" pitchFamily="49" charset="0"/>
                        </a:rPr>
                        <a:t>Cùng nhau giúp đỡ người dân ở các vùng miền khó khăn</a:t>
                      </a:r>
                      <a:endParaRPr lang="en-US" sz="20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744567"/>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SVN-Steady" pitchFamily="50" charset="0"/>
                <a:ea typeface="Times New Roman" panose="02020603050405020304" pitchFamily="18" charset="0"/>
              </a:rPr>
              <a:t>PHIẾU BÀI TẬP (THẢO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807451"/>
            <a:ext cx="8841850" cy="71776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người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bằng</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cách</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hoàn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thiện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phiếu</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bài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tập</a:t>
            </a:r>
            <a:r>
              <a:rPr lang="en-US" sz="3200" b="1" dirty="0">
                <a:solidFill>
                  <a:srgbClr val="353635"/>
                </a:solidFill>
                <a:latin typeface="#9Slide05 Israquella" pitchFamily="2" charset="0"/>
                <a:ea typeface="Times New Roman" panose="02020603050405020304" pitchFamily="18" charset="0"/>
              </a:rPr>
              <a:t> </a:t>
            </a:r>
            <a:endParaRPr lang="en-US" sz="3200" dirty="0">
              <a:solidFill>
                <a:srgbClr val="353635"/>
              </a:solidFill>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225480" y="1329343"/>
            <a:ext cx="2321777" cy="119178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err="1">
                <a:solidFill>
                  <a:srgbClr val="FF0000"/>
                </a:solidFill>
                <a:latin typeface="#9Slide05 SVNTradeMark" panose="02000000000000000000" pitchFamily="2" charset="0"/>
                <a:ea typeface="Arial Unicode MS"/>
              </a:rPr>
              <a:t>Mỗi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cử</a:t>
            </a:r>
            <a:r>
              <a:rPr lang="en-US" sz="2800" b="1" dirty="0">
                <a:solidFill>
                  <a:srgbClr val="FF0000"/>
                </a:solidFill>
                <a:latin typeface="#9Slide05 SVNTradeMark" panose="02000000000000000000" pitchFamily="2" charset="0"/>
                <a:ea typeface="Arial Unicode MS"/>
              </a:rPr>
              <a:t> 5 </a:t>
            </a:r>
            <a:r>
              <a:rPr lang="en-US" sz="2800" b="1" dirty="0" err="1">
                <a:solidFill>
                  <a:srgbClr val="FF0000"/>
                </a:solidFill>
                <a:latin typeface="#9Slide05 SVNTradeMark" panose="02000000000000000000" pitchFamily="2" charset="0"/>
                <a:ea typeface="Arial Unicode MS"/>
              </a:rPr>
              <a:t>bạn</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xuất</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sắc</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nhất</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9Slide05 SVNTradeMark" panose="02000000000000000000" pitchFamily="2" charset="0"/>
                <a:ea typeface="Arial Unicode MS"/>
              </a:rPr>
              <a:t>Chia </a:t>
            </a:r>
            <a:r>
              <a:rPr lang="en-US" sz="2800" b="1" dirty="0" err="1">
                <a:solidFill>
                  <a:srgbClr val="FF0000"/>
                </a:solidFill>
                <a:latin typeface="#9Slide05 SVNTradeMark" panose="02000000000000000000" pitchFamily="2" charset="0"/>
                <a:ea typeface="Arial Unicode MS"/>
              </a:rPr>
              <a:t>lớp</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ra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thành</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ba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v</a:t>
            </a:r>
            <a:r>
              <a:rPr lang="fr-FR" sz="2531" b="1" dirty="0">
                <a:solidFill>
                  <a:srgbClr val="FF0000"/>
                </a:solidFill>
                <a:latin typeface="SVN-Vanilla Daisy Pro" panose="00000500000000000000" pitchFamily="2" charset="0"/>
                <a:ea typeface="Arial Unicode MS"/>
              </a:rPr>
              <a:t>à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dán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của</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yêu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thương</a:t>
            </a:r>
            <a:r>
              <a:rPr lang="en-US" sz="2531" b="1" dirty="0">
                <a:solidFill>
                  <a:srgbClr val="FF0000"/>
                </a:solidFill>
                <a:latin typeface="SVN-Vanilla Daisy Pro" panose="00000500000000000000" pitchFamily="2" charset="0"/>
                <a:ea typeface="Arial Unicode MS"/>
              </a:rPr>
              <a:t> con </a:t>
            </a:r>
            <a:r>
              <a:rPr lang="en-US" sz="2531" b="1" dirty="0" err="1">
                <a:solidFill>
                  <a:srgbClr val="FF0000"/>
                </a:solidFill>
                <a:latin typeface="SVN-Vanilla Daisy Pro" panose="00000500000000000000" pitchFamily="2" charset="0"/>
                <a:ea typeface="Arial Unicode MS"/>
              </a:rPr>
              <a:t>người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sp>
        <p:nvSpPr>
          <p:cNvPr id="3" name="Rectangle 2"/>
          <p:cNvSpPr/>
          <p:nvPr/>
        </p:nvSpPr>
        <p:spPr>
          <a:xfrm>
            <a:off x="9296451" y="5293963"/>
            <a:ext cx="3024784" cy="871264"/>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truyền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thống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“NGƯỜI LÀM VƯỜN NHÂN HẬU”</a:t>
            </a:r>
            <a:endParaRPr lang="en-SG" altLang="en-US" sz="4400" b="1" dirty="0">
              <a:solidFill>
                <a:srgbClr val="FF0000"/>
              </a:solidFill>
              <a:latin typeface="#9Slide05 Fourth" panose="00000500000000000000" pitchFamily="2"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pic>
        <p:nvPicPr>
          <p:cNvPr id="46" name="Picture 45"/>
          <p:cNvPicPr>
            <a:picLocks noChangeAspect="1"/>
          </p:cNvPicPr>
          <p:nvPr/>
        </p:nvPicPr>
        <p:blipFill>
          <a:blip r:embed="rId2"/>
          <a:stretch>
            <a:fillRect/>
          </a:stretch>
        </p:blipFill>
        <p:spPr>
          <a:xfrm>
            <a:off x="10936762" y="0"/>
            <a:ext cx="1255238" cy="937524"/>
          </a:xfrm>
          <a:prstGeom prst="rect">
            <a:avLst/>
          </a:prstGeom>
        </p:spPr>
      </p:pic>
      <p:sp>
        <p:nvSpPr>
          <p:cNvPr id="48" name="Rectangle 47"/>
          <p:cNvSpPr>
            <a:spLocks noChangeArrowheads="1"/>
          </p:cNvSpPr>
          <p:nvPr/>
        </p:nvSpPr>
        <p:spPr bwMode="auto">
          <a:xfrm>
            <a:off x="166618" y="138887"/>
            <a:ext cx="43825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“NGƯỜI LÀM VƯỜN NHÂN HẬU”</a:t>
            </a:r>
            <a:endParaRPr lang="en-SG" altLang="en-US" sz="2400" b="1" dirty="0">
              <a:solidFill>
                <a:srgbClr val="FF0000"/>
              </a:solidFill>
              <a:latin typeface="#9Slide05 Fourth" panose="00000500000000000000" pitchFamily="2" charset="0"/>
            </a:endParaRPr>
          </a:p>
        </p:txBody>
      </p:sp>
    </p:spTree>
    <p:extLst>
      <p:ext uri="{BB962C8B-B14F-4D97-AF65-F5344CB8AC3E}">
        <p14:creationId xmlns:p14="http://schemas.microsoft.com/office/powerpoint/2010/main" val="30351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b="1" i="1" dirty="0">
                <a:solidFill>
                  <a:srgbClr val="0000FF"/>
                </a:solidFill>
                <a:latin typeface="#9Slide05 Phobia" panose="02000506000000020003" pitchFamily="2" charset="0"/>
              </a:rPr>
              <a:t>* Bi</a:t>
            </a:r>
            <a:r>
              <a:rPr lang="en-US" b="1" i="1" dirty="0">
                <a:solidFill>
                  <a:srgbClr val="0000FF"/>
                </a:solidFill>
                <a:latin typeface="#9Slide05 Phobia" panose="02000506000000020003" pitchFamily="2" charset="0"/>
              </a:rPr>
              <a:t>ể</a:t>
            </a:r>
            <a:r>
              <a:rPr lang="vi-VN" b="1" i="1" dirty="0">
                <a:solidFill>
                  <a:srgbClr val="0000FF"/>
                </a:solidFill>
                <a:latin typeface="#9Slide05 Phobia" panose="02000506000000020003" pitchFamily="2" charset="0"/>
              </a:rPr>
              <a:t>u hiện của yêu thương con người</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Yêu thương con người được th</a:t>
            </a:r>
            <a:r>
              <a:rPr lang="en-US" b="1" i="1" dirty="0">
                <a:solidFill>
                  <a:srgbClr val="0000FF"/>
                </a:solidFill>
                <a:latin typeface="#9Slide05 Phobia" panose="02000506000000020003" pitchFamily="2" charset="0"/>
              </a:rPr>
              <a:t>ể</a:t>
            </a:r>
            <a:r>
              <a:rPr lang="vi-VN" b="1" i="1" dirty="0">
                <a:solidFill>
                  <a:srgbClr val="0000FF"/>
                </a:solidFill>
                <a:latin typeface="#9Slide05 Phobia" panose="02000506000000020003" pitchFamily="2" charset="0"/>
              </a:rPr>
              <a:t> hiện ngay </a:t>
            </a:r>
            <a:r>
              <a:rPr lang="en-US" b="1" i="1" dirty="0">
                <a:solidFill>
                  <a:srgbClr val="0000FF"/>
                </a:solidFill>
                <a:latin typeface="#9Slide05 Phobia" panose="02000506000000020003" pitchFamily="2" charset="0"/>
              </a:rPr>
              <a:t>ở</a:t>
            </a:r>
            <a:r>
              <a:rPr lang="vi-VN" b="1" i="1" dirty="0">
                <a:solidFill>
                  <a:srgbClr val="0000FF"/>
                </a:solidFill>
                <a:latin typeface="#9Slide05 Phobia" panose="02000506000000020003" pitchFamily="2" charset="0"/>
              </a:rPr>
              <a:t> những lời nói, việc </a:t>
            </a:r>
            <a:r>
              <a:rPr lang="en-US" b="1" i="1" dirty="0">
                <a:solidFill>
                  <a:srgbClr val="0000FF"/>
                </a:solidFill>
                <a:latin typeface="#9Slide05 Phobia" panose="02000506000000020003" pitchFamily="2" charset="0"/>
              </a:rPr>
              <a:t>l</a:t>
            </a:r>
            <a:r>
              <a:rPr lang="vi-VN" b="1" i="1" dirty="0">
                <a:solidFill>
                  <a:srgbClr val="0000FF"/>
                </a:solidFill>
                <a:latin typeface="#9Slide05 Phobia" panose="02000506000000020003" pitchFamily="2" charset="0"/>
              </a:rPr>
              <a:t>àm và thái độ c</a:t>
            </a:r>
            <a:r>
              <a:rPr lang="en-US" b="1" i="1" dirty="0" err="1">
                <a:solidFill>
                  <a:srgbClr val="0000FF"/>
                </a:solidFill>
                <a:latin typeface="#9Slide05 Phobia" panose="02000506000000020003" pitchFamily="2" charset="0"/>
              </a:rPr>
              <a:t>ủa</a:t>
            </a:r>
            <a:r>
              <a:rPr lang="vi-VN" b="1" i="1" dirty="0">
                <a:solidFill>
                  <a:srgbClr val="0000FF"/>
                </a:solidFill>
                <a:latin typeface="#9Slide05 Phobia" panose="02000506000000020003" pitchFamily="2" charset="0"/>
              </a:rPr>
              <a:t> m</a:t>
            </a:r>
            <a:r>
              <a:rPr lang="en-US" b="1" i="1" dirty="0">
                <a:solidFill>
                  <a:srgbClr val="0000FF"/>
                </a:solidFill>
                <a:latin typeface="#9Slide05 Phobia" panose="02000506000000020003" pitchFamily="2" charset="0"/>
              </a:rPr>
              <a:t>ọ</a:t>
            </a:r>
            <a:r>
              <a:rPr lang="vi-VN" b="1" i="1" dirty="0">
                <a:solidFill>
                  <a:srgbClr val="0000FF"/>
                </a:solidFill>
                <a:latin typeface="#9Slide05 Phobia" panose="02000506000000020003" pitchFamily="2" charset="0"/>
              </a:rPr>
              <a:t>i con người trong cuộc s</a:t>
            </a:r>
            <a:r>
              <a:rPr lang="en-US" b="1" i="1" dirty="0">
                <a:solidFill>
                  <a:srgbClr val="0000FF"/>
                </a:solidFill>
                <a:latin typeface="#9Slide05 Phobia" panose="02000506000000020003" pitchFamily="2" charset="0"/>
              </a:rPr>
              <a:t>ố</a:t>
            </a:r>
            <a:r>
              <a:rPr lang="vi-VN" b="1" i="1" dirty="0">
                <a:solidFill>
                  <a:srgbClr val="0000FF"/>
                </a:solidFill>
                <a:latin typeface="#9Slide05 Phobia" panose="02000506000000020003" pitchFamily="2" charset="0"/>
              </a:rPr>
              <a:t>ng hàng ngày.</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1. Bi</a:t>
            </a:r>
            <a:r>
              <a:rPr lang="en-US" b="1" i="1" dirty="0">
                <a:solidFill>
                  <a:srgbClr val="0000FF"/>
                </a:solidFill>
                <a:latin typeface="#9Slide05 Phobia" panose="02000506000000020003" pitchFamily="2" charset="0"/>
              </a:rPr>
              <a:t>ể</a:t>
            </a:r>
            <a:r>
              <a:rPr lang="vi-VN" b="1" i="1" dirty="0">
                <a:solidFill>
                  <a:srgbClr val="0000FF"/>
                </a:solidFill>
                <a:latin typeface="#9Slide05 Phobia" panose="02000506000000020003" pitchFamily="2" charset="0"/>
              </a:rPr>
              <a:t>u hiện của yêu thương con người: Quan tâm, giúp đ</a:t>
            </a:r>
            <a:r>
              <a:rPr lang="en-US" b="1" i="1" dirty="0">
                <a:solidFill>
                  <a:srgbClr val="0000FF"/>
                </a:solidFill>
                <a:latin typeface="#9Slide05 Phobia" panose="02000506000000020003" pitchFamily="2" charset="0"/>
              </a:rPr>
              <a:t>ỡ</a:t>
            </a:r>
            <a:r>
              <a:rPr lang="vi-VN" b="1" i="1" dirty="0">
                <a:solidFill>
                  <a:srgbClr val="0000FF"/>
                </a:solidFill>
                <a:latin typeface="#9Slide05 Phobia" panose="02000506000000020003" pitchFamily="2" charset="0"/>
              </a:rPr>
              <a:t> thông c</a:t>
            </a:r>
            <a:r>
              <a:rPr lang="en-US" b="1" i="1" dirty="0">
                <a:solidFill>
                  <a:srgbClr val="0000FF"/>
                </a:solidFill>
                <a:latin typeface="#9Slide05 Phobia" panose="02000506000000020003" pitchFamily="2" charset="0"/>
              </a:rPr>
              <a:t>ả</a:t>
            </a:r>
            <a:r>
              <a:rPr lang="vi-VN" b="1" i="1" dirty="0">
                <a:solidFill>
                  <a:srgbClr val="0000FF"/>
                </a:solidFill>
                <a:latin typeface="#9Slide05 Phobia" panose="02000506000000020003" pitchFamily="2" charset="0"/>
              </a:rPr>
              <a:t>m, sẻ ch</a:t>
            </a:r>
            <a:r>
              <a:rPr lang="en-US" b="1" i="1" dirty="0" err="1">
                <a:solidFill>
                  <a:srgbClr val="0000FF"/>
                </a:solidFill>
                <a:latin typeface="#9Slide05 Phobia" panose="02000506000000020003" pitchFamily="2" charset="0"/>
              </a:rPr>
              <a:t>ia</a:t>
            </a:r>
            <a:r>
              <a:rPr lang="en-US" b="1" i="1" dirty="0">
                <a:solidFill>
                  <a:srgbClr val="0000FF"/>
                </a:solidFill>
                <a:latin typeface="#9Slide05 Phobia" panose="02000506000000020003" pitchFamily="2" charset="0"/>
              </a:rPr>
              <a:t>,</a:t>
            </a:r>
            <a:r>
              <a:rPr lang="vi-VN" b="1" i="1" dirty="0">
                <a:solidFill>
                  <a:srgbClr val="0000FF"/>
                </a:solidFill>
                <a:latin typeface="#9Slide05 Phobia" panose="02000506000000020003" pitchFamily="2" charset="0"/>
              </a:rPr>
              <a:t> biết tha th</a:t>
            </a:r>
            <a:r>
              <a:rPr lang="en-US" b="1" i="1" dirty="0">
                <a:solidFill>
                  <a:srgbClr val="0000FF"/>
                </a:solidFill>
                <a:latin typeface="#9Slide05 Phobia" panose="02000506000000020003" pitchFamily="2" charset="0"/>
              </a:rPr>
              <a:t>ứ</a:t>
            </a:r>
            <a:r>
              <a:rPr lang="vi-VN" b="1" i="1" dirty="0">
                <a:solidFill>
                  <a:srgbClr val="0000FF"/>
                </a:solidFill>
                <a:latin typeface="#9Slide05 Phobia" panose="02000506000000020003" pitchFamily="2" charset="0"/>
              </a:rPr>
              <a:t>, biết hi sinh vì người khác, ...</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2. Bi</a:t>
            </a:r>
            <a:r>
              <a:rPr lang="en-US" b="1" i="1" dirty="0">
                <a:solidFill>
                  <a:srgbClr val="0000FF"/>
                </a:solidFill>
                <a:latin typeface="#9Slide05 Phobia" panose="02000506000000020003" pitchFamily="2" charset="0"/>
              </a:rPr>
              <a:t>ể</a:t>
            </a:r>
            <a:r>
              <a:rPr lang="vi-VN" b="1" i="1" dirty="0">
                <a:solidFill>
                  <a:srgbClr val="0000FF"/>
                </a:solidFill>
                <a:latin typeface="#9Slide05 Phobia" panose="02000506000000020003" pitchFamily="2" charset="0"/>
              </a:rPr>
              <a:t>u hiện trái với yêu thương con người: Nh</a:t>
            </a:r>
            <a:r>
              <a:rPr lang="en-US" b="1" i="1" dirty="0">
                <a:solidFill>
                  <a:srgbClr val="0000FF"/>
                </a:solidFill>
                <a:latin typeface="#9Slide05 Phobia" panose="02000506000000020003" pitchFamily="2" charset="0"/>
              </a:rPr>
              <a:t>ỏ</a:t>
            </a:r>
            <a:r>
              <a:rPr lang="vi-VN" b="1" i="1" dirty="0">
                <a:solidFill>
                  <a:srgbClr val="0000FF"/>
                </a:solidFill>
                <a:latin typeface="#9Slide05 Phobia" panose="02000506000000020003" pitchFamily="2" charset="0"/>
              </a:rPr>
              <a:t> nhen, ích kỳ thờ ơ trước nh</a:t>
            </a:r>
            <a:r>
              <a:rPr lang="en-US" b="1" i="1" dirty="0">
                <a:solidFill>
                  <a:srgbClr val="0000FF"/>
                </a:solidFill>
                <a:latin typeface="#9Slide05 Phobia" panose="02000506000000020003" pitchFamily="2" charset="0"/>
              </a:rPr>
              <a:t>ữ</a:t>
            </a:r>
            <a:r>
              <a:rPr lang="vi-VN" b="1" i="1" dirty="0">
                <a:solidFill>
                  <a:srgbClr val="0000FF"/>
                </a:solidFill>
                <a:latin typeface="#9Slide05 Phobia" panose="02000506000000020003" pitchFamily="2" charset="0"/>
              </a:rPr>
              <a:t>ng khó khăn và đau kh</a:t>
            </a:r>
            <a:r>
              <a:rPr lang="en-US" b="1" i="1" dirty="0">
                <a:solidFill>
                  <a:srgbClr val="0000FF"/>
                </a:solidFill>
                <a:latin typeface="#9Slide05 Phobia" panose="02000506000000020003" pitchFamily="2" charset="0"/>
              </a:rPr>
              <a:t>ổ</a:t>
            </a:r>
            <a:r>
              <a:rPr lang="vi-VN" b="1" i="1" dirty="0">
                <a:solidFill>
                  <a:srgbClr val="0000FF"/>
                </a:solidFill>
                <a:latin typeface="#9Slide05 Phobia" panose="02000506000000020003" pitchFamily="2" charset="0"/>
              </a:rPr>
              <a:t> của người khác, bao che cho điều xấu, v</a:t>
            </a:r>
            <a:r>
              <a:rPr lang="en-US" b="1" i="1" dirty="0">
                <a:solidFill>
                  <a:srgbClr val="0000FF"/>
                </a:solidFill>
                <a:latin typeface="#9Slide05 Phobia" panose="02000506000000020003" pitchFamily="2" charset="0"/>
              </a:rPr>
              <a:t>ô</a:t>
            </a:r>
            <a:r>
              <a:rPr lang="vi-VN" b="1" i="1" dirty="0">
                <a:solidFill>
                  <a:srgbClr val="0000FF"/>
                </a:solidFill>
                <a:latin typeface="#9Slide05 Phobia" panose="02000506000000020003" pitchFamily="2" charset="0"/>
              </a:rPr>
              <a:t> c</a:t>
            </a:r>
            <a:r>
              <a:rPr lang="en-US" b="1" i="1" dirty="0">
                <a:solidFill>
                  <a:srgbClr val="0000FF"/>
                </a:solidFill>
                <a:latin typeface="#9Slide05 Phobia" panose="02000506000000020003" pitchFamily="2" charset="0"/>
              </a:rPr>
              <a:t>ả</a:t>
            </a:r>
            <a:r>
              <a:rPr lang="vi-VN" b="1" i="1" dirty="0">
                <a:solidFill>
                  <a:srgbClr val="0000FF"/>
                </a:solidFill>
                <a:latin typeface="#9Slide05 Phobia" panose="02000506000000020003" pitchFamily="2" charset="0"/>
              </a:rPr>
              <a:t>m, v</a:t>
            </a:r>
            <a:r>
              <a:rPr lang="en-US" b="1" i="1" dirty="0">
                <a:solidFill>
                  <a:srgbClr val="0000FF"/>
                </a:solidFill>
                <a:latin typeface="#9Slide05 Phobia" panose="02000506000000020003" pitchFamily="2" charset="0"/>
              </a:rPr>
              <a:t>ụ</a:t>
            </a:r>
            <a:r>
              <a:rPr lang="vi-VN" b="1" i="1" dirty="0">
                <a:solidFill>
                  <a:srgbClr val="0000FF"/>
                </a:solidFill>
                <a:latin typeface="#9Slide05 Phobia" panose="02000506000000020003" pitchFamily="2" charset="0"/>
              </a:rPr>
              <a:t> l</a:t>
            </a:r>
            <a:r>
              <a:rPr lang="en-US" b="1" i="1" dirty="0" err="1">
                <a:solidFill>
                  <a:srgbClr val="0000FF"/>
                </a:solidFill>
                <a:latin typeface="#9Slide05 Phobia" panose="02000506000000020003" pitchFamily="2" charset="0"/>
              </a:rPr>
              <a:t>ợi</a:t>
            </a:r>
            <a:r>
              <a:rPr lang="vi-VN" b="1" i="1" dirty="0">
                <a:solidFill>
                  <a:srgbClr val="0000FF"/>
                </a:solidFill>
                <a:latin typeface="#9Slide05 Phobia" panose="02000506000000020003" pitchFamily="2" charset="0"/>
              </a:rPr>
              <a:t> cá nhân, đánh đập, s</a:t>
            </a:r>
            <a:r>
              <a:rPr lang="en-US" b="1" i="1" dirty="0">
                <a:solidFill>
                  <a:srgbClr val="0000FF"/>
                </a:solidFill>
                <a:latin typeface="#9Slide05 Phobia" panose="02000506000000020003" pitchFamily="2" charset="0"/>
              </a:rPr>
              <a:t>ỉ</a:t>
            </a:r>
            <a:r>
              <a:rPr lang="vi-VN" b="1" i="1" dirty="0">
                <a:solidFill>
                  <a:srgbClr val="0000FF"/>
                </a:solidFill>
                <a:latin typeface="#9Slide05 Phobia" panose="02000506000000020003" pitchFamily="2" charset="0"/>
              </a:rPr>
              <a:t> nhục người khác.</a:t>
            </a:r>
            <a:endParaRPr lang="en-US" b="1" dirty="0">
              <a:solidFill>
                <a:srgbClr val="0000FF"/>
              </a:solidFill>
              <a:latin typeface="#9Slide05 Phobia" panose="02000506000000020003" pitchFamily="2" charset="0"/>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31110" y="2712684"/>
            <a:ext cx="6035040" cy="674287"/>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2. Ý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nghĩa</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của</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y</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êu thương con người </a:t>
            </a:r>
            <a:endParaRPr lang="en-US" sz="3600" b="1" dirty="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4" y="1264648"/>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stretch>
            <a:fillRect/>
          </a:stretch>
        </p:blipFill>
        <p:spPr>
          <a:xfrm>
            <a:off x="4394243" y="1264648"/>
            <a:ext cx="3597865" cy="2556706"/>
          </a:xfrm>
          <a:prstGeom prst="rect">
            <a:avLst/>
          </a:prstGeom>
        </p:spPr>
      </p:pic>
      <p:pic>
        <p:nvPicPr>
          <p:cNvPr id="4" name="Picture 3"/>
          <p:cNvPicPr>
            <a:picLocks noChangeAspect="1"/>
          </p:cNvPicPr>
          <p:nvPr/>
        </p:nvPicPr>
        <p:blipFill>
          <a:blip r:embed="rId4"/>
          <a:stretch>
            <a:fillRect/>
          </a:stretch>
        </p:blipFill>
        <p:spPr>
          <a:xfrm>
            <a:off x="7992108" y="1115979"/>
            <a:ext cx="4197941" cy="2780231"/>
          </a:xfrm>
          <a:prstGeom prst="rect">
            <a:avLst/>
          </a:prstGeom>
        </p:spPr>
      </p:pic>
      <p:sp>
        <p:nvSpPr>
          <p:cNvPr id="6" name="Rectangle 5"/>
          <p:cNvSpPr/>
          <p:nvPr/>
        </p:nvSpPr>
        <p:spPr>
          <a:xfrm>
            <a:off x="155575" y="-72212"/>
            <a:ext cx="8755855" cy="104797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Trò</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chơi</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Thử</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tài</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hiểu</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biết</a:t>
            </a:r>
            <a:r>
              <a:rPr lang="vi-VN" sz="5400" b="1" dirty="0">
                <a:solidFill>
                  <a:srgbClr val="FF0000"/>
                </a:solidFill>
                <a:latin typeface="#9Slide06 SVNSlow Attack" pitchFamily="2" charset="0"/>
                <a:ea typeface="Arial" panose="020B0604020202020204" pitchFamily="34" charset="0"/>
                <a:cs typeface="Arial" panose="020B0604020202020204" pitchFamily="34" charset="0"/>
              </a:rPr>
              <a:t> </a:t>
            </a:r>
            <a:endParaRPr lang="en-US" sz="5400" b="1" dirty="0">
              <a:solidFill>
                <a:srgbClr val="FF0000"/>
              </a:solidFill>
              <a:latin typeface="#9Slide06 SVNSlow Attack" pitchFamily="2" charset="0"/>
              <a:ea typeface="Arial" panose="020B0604020202020204" pitchFamily="34" charset="0"/>
              <a:cs typeface="Arial" panose="020B0604020202020204" pitchFamily="34" charset="0"/>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307975" y="4325305"/>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715691" y="4260226"/>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0253" y="4036423"/>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44761" y="-59634"/>
            <a:ext cx="6230983" cy="1201034"/>
          </a:xfrm>
          <a:prstGeom prst="rect">
            <a:avLst/>
          </a:prstGeom>
        </p:spPr>
        <p:txBody>
          <a:bodyPr wrap="square">
            <a:spAutoFit/>
          </a:bodyPr>
          <a:lstStyle/>
          <a:p>
            <a:pPr marL="1054100" marR="0" indent="38100" algn="just">
              <a:lnSpc>
                <a:spcPct val="115000"/>
              </a:lnSpc>
              <a:spcBef>
                <a:spcPts val="0"/>
              </a:spcBef>
              <a:spcAft>
                <a:spcPts val="600"/>
              </a:spcAft>
            </a:pPr>
            <a:r>
              <a:rPr lang="en-US" sz="3200" b="1" dirty="0" err="1">
                <a:solidFill>
                  <a:srgbClr val="1D02DA"/>
                </a:solidFill>
                <a:latin typeface="#9Slide05 IcielSanelma" pitchFamily="2" charset="0"/>
                <a:ea typeface="Arial" panose="020B0604020202020204" pitchFamily="34" charset="0"/>
              </a:rPr>
              <a:t>Kể</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tên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các</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chương</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trình</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nhân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ái</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trên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truyền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hình</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mà</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em</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biết</a:t>
            </a:r>
            <a:endParaRPr lang="en-US" sz="3200" b="1" dirty="0">
              <a:effectLst/>
              <a:latin typeface="#9Slide05 IcielSanelma" pitchFamily="2" charset="0"/>
              <a:ea typeface="Arial" panose="020B0604020202020204" pitchFamily="34" charset="0"/>
            </a:endParaRPr>
          </a:p>
        </p:txBody>
      </p:sp>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Đọc</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thông</a:t>
            </a:r>
            <a:r>
              <a:rPr lang="en-US" sz="2400" b="1" kern="0" dirty="0">
                <a:solidFill>
                  <a:prstClr val="black"/>
                </a:solidFill>
                <a:latin typeface="Times New Roman" panose="02020603050405020304" pitchFamily="18" charset="0"/>
                <a:cs typeface="Times New Roman" panose="02020603050405020304" pitchFamily="18" charset="0"/>
              </a:rPr>
              <a:t> tin </a:t>
            </a:r>
            <a:r>
              <a:rPr lang="en-US" sz="2400" b="1" kern="0" dirty="0" err="1">
                <a:solidFill>
                  <a:prstClr val="black"/>
                </a:solidFill>
                <a:latin typeface="Times New Roman" panose="02020603050405020304" pitchFamily="18" charset="0"/>
                <a:cs typeface="Times New Roman" panose="02020603050405020304" pitchFamily="18" charset="0"/>
              </a:rPr>
              <a:t>và</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5262979"/>
          </a:xfrm>
          <a:prstGeom prst="rect">
            <a:avLst/>
          </a:prstGeom>
          <a:noFill/>
        </p:spPr>
        <p:txBody>
          <a:bodyPr wrap="square" rtlCol="0">
            <a:spAutoFit/>
          </a:bodyPr>
          <a:lstStyle/>
          <a:p>
            <a:pPr algn="just"/>
            <a:r>
              <a:rPr lang="en-US" sz="2800" i="1" dirty="0">
                <a:latin typeface="#9Slide05 IcielSanelma" pitchFamily="2" charset="0"/>
              </a:rPr>
              <a:t>    </a:t>
            </a:r>
            <a:r>
              <a:rPr lang="vi-VN" sz="2800" i="1" dirty="0">
                <a:latin typeface="#9Slide05 IcielSanelma" pitchFamily="2" charset="0"/>
              </a:rPr>
              <a:t>Các</a:t>
            </a:r>
            <a:r>
              <a:rPr lang="vi-VN" sz="2800" dirty="0">
                <a:latin typeface="#9Slide05 IcielSanelma" pitchFamily="2" charset="0"/>
              </a:rPr>
              <a:t> chương trình nhân ái trên truyền hình như những nh</a:t>
            </a:r>
            <a:r>
              <a:rPr lang="en-US" sz="2800" dirty="0">
                <a:latin typeface="#9Slide05 IcielSanelma" pitchFamily="2" charset="0"/>
              </a:rPr>
              <a:t>ị</a:t>
            </a:r>
            <a:r>
              <a:rPr lang="vi-VN" sz="2800" dirty="0">
                <a:latin typeface="#9Slide05 IcielSanelma" pitchFamily="2" charset="0"/>
              </a:rPr>
              <a:t>p cầu, mang phép màu đến v</a:t>
            </a:r>
            <a:r>
              <a:rPr lang="en-US" sz="2800" dirty="0">
                <a:latin typeface="#9Slide05 IcielSanelma" pitchFamily="2" charset="0"/>
              </a:rPr>
              <a:t>ớ</a:t>
            </a:r>
            <a:r>
              <a:rPr lang="vi-VN" sz="2800" dirty="0">
                <a:latin typeface="#9Slide05 IcielSanelma" pitchFamily="2" charset="0"/>
              </a:rPr>
              <a:t>i những người nghèo khổ, bất h</a:t>
            </a:r>
            <a:r>
              <a:rPr lang="en-US" sz="2800" dirty="0">
                <a:latin typeface="#9Slide05 IcielSanelma" pitchFamily="2" charset="0"/>
              </a:rPr>
              <a:t>ạ</a:t>
            </a:r>
            <a:r>
              <a:rPr lang="vi-VN" sz="2800" dirty="0">
                <a:latin typeface="#9Slide05 IcielSanelma" pitchFamily="2" charset="0"/>
              </a:rPr>
              <a:t>nh. </a:t>
            </a:r>
            <a:r>
              <a:rPr lang="en-US" sz="2800" dirty="0">
                <a:latin typeface="#9Slide05 IcielSanelma" pitchFamily="2" charset="0"/>
              </a:rPr>
              <a:t>Đ</a:t>
            </a:r>
            <a:r>
              <a:rPr lang="vi-VN" sz="2800" dirty="0">
                <a:latin typeface="#9Slide05 IcielSanelma" pitchFamily="2" charset="0"/>
              </a:rPr>
              <a:t>ó là thông điệp của lòng yêu thương lan toả t</a:t>
            </a:r>
            <a:r>
              <a:rPr lang="en-US" sz="2800" dirty="0">
                <a:latin typeface="#9Slide05 IcielSanelma" pitchFamily="2" charset="0"/>
              </a:rPr>
              <a:t>ớ</a:t>
            </a:r>
            <a:r>
              <a:rPr lang="vi-VN" sz="2800" dirty="0">
                <a:latin typeface="#9Slide05 IcielSanelma" pitchFamily="2" charset="0"/>
              </a:rPr>
              <a:t>i những trái tim biết rung cảm, thấu hiểu và chia </a:t>
            </a:r>
            <a:r>
              <a:rPr lang="vi-VN" sz="2800" i="1" dirty="0">
                <a:latin typeface="#9Slide05 IcielSanelma" pitchFamily="2" charset="0"/>
              </a:rPr>
              <a:t>sẻ</a:t>
            </a:r>
            <a:r>
              <a:rPr lang="vi-VN" sz="2800" dirty="0">
                <a:latin typeface="#9Slide05 IcielSanelma" pitchFamily="2" charset="0"/>
              </a:rPr>
              <a:t> v</a:t>
            </a:r>
            <a:r>
              <a:rPr lang="en-US" sz="2800" dirty="0">
                <a:latin typeface="#9Slide05 IcielSanelma" pitchFamily="2" charset="0"/>
              </a:rPr>
              <a:t>ớ</a:t>
            </a:r>
            <a:r>
              <a:rPr lang="vi-VN" sz="2800" dirty="0">
                <a:latin typeface="#9Slide05 IcielSanelma" pitchFamily="2" charset="0"/>
              </a:rPr>
              <a:t>i những mảnh đời khốn khó.</a:t>
            </a:r>
            <a:endParaRPr lang="en-US" sz="2800" dirty="0">
              <a:latin typeface="#9Slide05 IcielSanelma" pitchFamily="2" charset="0"/>
            </a:endParaRPr>
          </a:p>
          <a:p>
            <a:pPr algn="just"/>
            <a:r>
              <a:rPr lang="en-US" sz="2800" dirty="0">
                <a:latin typeface="#9Slide05 IcielSanelma" pitchFamily="2" charset="0"/>
              </a:rPr>
              <a:t>    </a:t>
            </a:r>
            <a:r>
              <a:rPr lang="vi-VN" sz="2800" dirty="0">
                <a:latin typeface="#9Slide05 IcielSanelma" pitchFamily="2" charset="0"/>
              </a:rPr>
              <a:t>Chương trình </a:t>
            </a:r>
            <a:r>
              <a:rPr lang="vi-VN" sz="2800" i="1" dirty="0">
                <a:latin typeface="#9Slide05 IcielSanelma" pitchFamily="2" charset="0"/>
              </a:rPr>
              <a:t>C</a:t>
            </a:r>
            <a:r>
              <a:rPr lang="en-US" sz="2800" i="1" dirty="0">
                <a:latin typeface="#9Slide05 IcielSanelma" pitchFamily="2" charset="0"/>
              </a:rPr>
              <a:t>ặ</a:t>
            </a:r>
            <a:r>
              <a:rPr lang="vi-VN" sz="2800" i="1" dirty="0">
                <a:latin typeface="#9Slide05 IcielSanelma" pitchFamily="2" charset="0"/>
              </a:rPr>
              <a:t>p lá yêu thương</a:t>
            </a:r>
            <a:r>
              <a:rPr lang="vi-VN" sz="2800" dirty="0">
                <a:latin typeface="#9Slide05 IcielSanelma" pitchFamily="2" charset="0"/>
              </a:rPr>
              <a:t> là dự án hỗ trợ các em học sinh có hoàn cảnh khó kh</a:t>
            </a:r>
            <a:r>
              <a:rPr lang="en-US" sz="2800" dirty="0">
                <a:latin typeface="#9Slide05 IcielSanelma" pitchFamily="2" charset="0"/>
              </a:rPr>
              <a:t>ă</a:t>
            </a:r>
            <a:r>
              <a:rPr lang="vi-VN" sz="2800" dirty="0">
                <a:latin typeface="#9Slide05 IcielSanelma" pitchFamily="2" charset="0"/>
              </a:rPr>
              <a:t>n, vươn lên trong cuộc sống để tiếp tục t</a:t>
            </a:r>
            <a:r>
              <a:rPr lang="en-US" sz="2800" dirty="0">
                <a:latin typeface="#9Slide05 IcielSanelma" pitchFamily="2" charset="0"/>
              </a:rPr>
              <a:t>ớ</a:t>
            </a:r>
            <a:r>
              <a:rPr lang="vi-VN" sz="2800" dirty="0">
                <a:latin typeface="#9Slide05 IcielSanelma" pitchFamily="2" charset="0"/>
              </a:rPr>
              <a:t>i trường. Chương trình </a:t>
            </a:r>
            <a:r>
              <a:rPr lang="vi-VN" sz="2800" i="1" dirty="0">
                <a:latin typeface="#9Slide05 IcielSanelma" pitchFamily="2" charset="0"/>
              </a:rPr>
              <a:t>Xin chào cuộc s</a:t>
            </a:r>
            <a:r>
              <a:rPr lang="en-US" sz="2800" i="1" dirty="0">
                <a:latin typeface="#9Slide05 IcielSanelma" pitchFamily="2" charset="0"/>
              </a:rPr>
              <a:t>ố</a:t>
            </a:r>
            <a:r>
              <a:rPr lang="vi-VN" sz="2800" i="1" dirty="0">
                <a:latin typeface="#9Slide05 IcielSanelma" pitchFamily="2" charset="0"/>
              </a:rPr>
              <a:t>ng</a:t>
            </a:r>
            <a:r>
              <a:rPr lang="vi-VN" sz="2800" dirty="0">
                <a:latin typeface="#9Slide05 IcielSanelma" pitchFamily="2" charset="0"/>
              </a:rPr>
              <a:t> chữa lành những vết thương bằng chính tình yêu thương dành cho những em bé khuyết t</a:t>
            </a:r>
            <a:r>
              <a:rPr lang="en-US" sz="2800" dirty="0" err="1">
                <a:latin typeface="#9Slide05 IcielSanelma" pitchFamily="2" charset="0"/>
              </a:rPr>
              <a:t>ật</a:t>
            </a:r>
            <a:r>
              <a:rPr lang="vi-VN" sz="2800" dirty="0">
                <a:latin typeface="#9Slide05 IcielSanelma" pitchFamily="2" charset="0"/>
              </a:rPr>
              <a:t>. Sau mỗi ca phẫu thuật giúp các em bước ra khỏi nỗi bất h</a:t>
            </a:r>
            <a:r>
              <a:rPr lang="en-US" sz="2800" dirty="0">
                <a:latin typeface="#9Slide05 IcielSanelma" pitchFamily="2" charset="0"/>
              </a:rPr>
              <a:t>ạ</a:t>
            </a:r>
            <a:r>
              <a:rPr lang="vi-VN" sz="2800" dirty="0">
                <a:latin typeface="#9Slide05 IcielSanelma" pitchFamily="2" charset="0"/>
              </a:rPr>
              <a:t>nh, tr</a:t>
            </a:r>
            <a:r>
              <a:rPr lang="en-US" sz="2800" dirty="0">
                <a:latin typeface="#9Slide05 IcielSanelma" pitchFamily="2" charset="0"/>
              </a:rPr>
              <a:t>ở</a:t>
            </a:r>
            <a:r>
              <a:rPr lang="vi-VN" sz="2800" dirty="0">
                <a:latin typeface="#9Slide05 IcielSanelma" pitchFamily="2" charset="0"/>
              </a:rPr>
              <a:t> về vói tuổi thơ bình thường như các em đáng được hưởng. Chương trình </a:t>
            </a:r>
            <a:r>
              <a:rPr lang="vi-VN" sz="2800" i="1" dirty="0">
                <a:latin typeface="#9Slide05 IcielSanelma" pitchFamily="2" charset="0"/>
              </a:rPr>
              <a:t>Cùng xây mơ ước</a:t>
            </a:r>
            <a:r>
              <a:rPr lang="vi-VN" sz="2800" dirty="0">
                <a:latin typeface="#9Slide05 IcielSanelma" pitchFamily="2" charset="0"/>
              </a:rPr>
              <a:t> giúp giảm b</a:t>
            </a:r>
            <a:r>
              <a:rPr lang="en-US" sz="2800" dirty="0">
                <a:latin typeface="#9Slide05 IcielSanelma" pitchFamily="2" charset="0"/>
              </a:rPr>
              <a:t>ớ</a:t>
            </a:r>
            <a:r>
              <a:rPr lang="vi-VN" sz="2800" dirty="0">
                <a:latin typeface="#9Slide05 IcielSanelma" pitchFamily="2" charset="0"/>
              </a:rPr>
              <a:t>t những c</a:t>
            </a:r>
            <a:r>
              <a:rPr lang="en-US" sz="2800" dirty="0">
                <a:latin typeface="#9Slide05 IcielSanelma" pitchFamily="2" charset="0"/>
              </a:rPr>
              <a:t>ă</a:t>
            </a:r>
            <a:r>
              <a:rPr lang="vi-VN" sz="2800" dirty="0">
                <a:latin typeface="#9Slide05 IcielSanelma" pitchFamily="2" charset="0"/>
              </a:rPr>
              <a:t>n nhà dột nát, xiêu vẹo. Trên mảnh đất ấy, sẽ là những ngôi nhà m</a:t>
            </a:r>
            <a:r>
              <a:rPr lang="en-US" sz="2800" dirty="0">
                <a:latin typeface="#9Slide05 IcielSanelma" pitchFamily="2" charset="0"/>
              </a:rPr>
              <a:t>ớ</a:t>
            </a:r>
            <a:r>
              <a:rPr lang="vi-VN" sz="2800" dirty="0">
                <a:latin typeface="#9Slide05 IcielSanelma" pitchFamily="2" charset="0"/>
              </a:rPr>
              <a:t>i khang trang được dụng lên từ những viên g</a:t>
            </a:r>
            <a:r>
              <a:rPr lang="en-US" sz="2800" dirty="0" err="1">
                <a:latin typeface="#9Slide05 IcielSanelma" pitchFamily="2" charset="0"/>
              </a:rPr>
              <a:t>ạch</a:t>
            </a:r>
            <a:r>
              <a:rPr lang="vi-VN" sz="2800" dirty="0">
                <a:latin typeface="#9Slide05 IcielSanelma" pitchFamily="2" charset="0"/>
              </a:rPr>
              <a:t> tình nghĩa, từ bàn tay, khối óc và tấm lòng của tất cả cộng đồng,... để mỗi ngôi nhà th</a:t>
            </a:r>
            <a:r>
              <a:rPr lang="en-US" sz="2800" dirty="0" err="1">
                <a:latin typeface="#9Slide05 IcielSanelma" pitchFamily="2" charset="0"/>
              </a:rPr>
              <a:t>ật</a:t>
            </a:r>
            <a:r>
              <a:rPr lang="vi-VN" sz="2800" dirty="0">
                <a:latin typeface="#9Slide05 IcielSanelma" pitchFamily="2" charset="0"/>
              </a:rPr>
              <a:t> sự tr</a:t>
            </a:r>
            <a:r>
              <a:rPr lang="en-US" sz="2800" dirty="0">
                <a:latin typeface="#9Slide05 IcielSanelma" pitchFamily="2" charset="0"/>
              </a:rPr>
              <a:t>ở</a:t>
            </a:r>
            <a:r>
              <a:rPr lang="vi-VN" sz="2800" dirty="0">
                <a:latin typeface="#9Slide05 IcielSanelma" pitchFamily="2" charset="0"/>
              </a:rPr>
              <a:t> thành một mái ấm, một chốn an cư, ươm mầm cho một cuộc đời m</a:t>
            </a:r>
            <a:r>
              <a:rPr lang="en-US" sz="2800" dirty="0">
                <a:latin typeface="#9Slide05 IcielSanelma" pitchFamily="2" charset="0"/>
              </a:rPr>
              <a:t>ớ</a:t>
            </a:r>
            <a:r>
              <a:rPr lang="vi-VN" sz="2800" dirty="0">
                <a:latin typeface="#9Slide05 IcielSanelma" pitchFamily="2" charset="0"/>
              </a:rPr>
              <a:t>i tươi sáng và ấm áp hơn.</a:t>
            </a:r>
            <a:endParaRPr lang="en-US" sz="28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1047979"/>
          </a:xfrm>
          <a:prstGeom prst="rect">
            <a:avLst/>
          </a:prstGeom>
        </p:spPr>
        <p:txBody>
          <a:bodyPr wrap="square">
            <a:spAutoFit/>
          </a:bodyPr>
          <a:lstStyle/>
          <a:p>
            <a:pPr marL="1054100" marR="0" indent="38100" algn="just">
              <a:lnSpc>
                <a:spcPct val="115000"/>
              </a:lnSpc>
              <a:spcBef>
                <a:spcPts val="0"/>
              </a:spcBef>
              <a:spcAft>
                <a:spcPts val="600"/>
              </a:spcAft>
            </a:pPr>
            <a:r>
              <a:rPr lang="vi-VN" b="1" dirty="0">
                <a:solidFill>
                  <a:srgbClr val="1D02DA"/>
                </a:solidFill>
                <a:latin typeface="#9Slide05 IcielSmoothy Cursive" panose="00000500000000000000" pitchFamily="2" charset="0"/>
                <a:ea typeface="Arial" panose="020B0604020202020204" pitchFamily="34" charset="0"/>
              </a:rPr>
              <a:t>Theo em, tình yêu thương con người có ý nghĩa như thế nào đối với người được nhận tình yêu thương và người th</a:t>
            </a:r>
            <a:r>
              <a:rPr lang="en-US" b="1" dirty="0">
                <a:solidFill>
                  <a:srgbClr val="1D02DA"/>
                </a:solidFill>
                <a:latin typeface="#9Slide05 IcielSmoothy Cursive" panose="00000500000000000000" pitchFamily="2" charset="0"/>
                <a:ea typeface="Arial" panose="020B0604020202020204" pitchFamily="34" charset="0"/>
              </a:rPr>
              <a:t>ể</a:t>
            </a:r>
            <a:r>
              <a:rPr lang="vi-VN" b="1" dirty="0">
                <a:solidFill>
                  <a:srgbClr val="1D02DA"/>
                </a:solidFill>
                <a:latin typeface="#9Slide05 IcielSmoothy Cursive" panose="00000500000000000000" pitchFamily="2" charset="0"/>
                <a:ea typeface="Arial" panose="020B0604020202020204" pitchFamily="34" charset="0"/>
              </a:rPr>
              <a:t> hiện tình yêu thương với người khác?</a:t>
            </a:r>
            <a:endParaRPr lang="en-US" b="1" dirty="0">
              <a:effectLst/>
              <a:latin typeface="#9Slide05 IcielSmoothy Cursive" panose="00000500000000000000" pitchFamily="2" charset="0"/>
              <a:ea typeface="Arial" panose="020B0604020202020204" pitchFamily="34"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2" y="2243470"/>
            <a:ext cx="8132616" cy="447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3000" b="1" i="1" dirty="0">
                <a:solidFill>
                  <a:srgbClr val="0000FF"/>
                </a:solidFill>
                <a:latin typeface="#9Slide05 Phobia" panose="02000506000000020003" pitchFamily="2" charset="0"/>
              </a:rPr>
              <a:t>* </a:t>
            </a:r>
            <a:r>
              <a:rPr lang="en-US" sz="3000" b="1" i="1" dirty="0">
                <a:solidFill>
                  <a:srgbClr val="0000FF"/>
                </a:solidFill>
                <a:latin typeface="#9Slide05 Phobia" panose="02000506000000020003" pitchFamily="2" charset="0"/>
              </a:rPr>
              <a:t>Ý </a:t>
            </a:r>
            <a:r>
              <a:rPr lang="en-US" sz="3000" b="1" i="1" dirty="0" err="1">
                <a:solidFill>
                  <a:srgbClr val="0000FF"/>
                </a:solidFill>
                <a:latin typeface="#9Slide05 Phobia" panose="02000506000000020003" pitchFamily="2" charset="0"/>
              </a:rPr>
              <a:t>nghĩa</a:t>
            </a:r>
            <a:r>
              <a:rPr lang="en-US" sz="3000" b="1" i="1" dirty="0">
                <a:solidFill>
                  <a:srgbClr val="0000FF"/>
                </a:solidFill>
                <a:latin typeface="#9Slide05 Phobia" panose="02000506000000020003" pitchFamily="2" charset="0"/>
              </a:rPr>
              <a:t> </a:t>
            </a:r>
            <a:r>
              <a:rPr lang="vi-VN" sz="3000" b="1" i="1" dirty="0">
                <a:solidFill>
                  <a:srgbClr val="0000FF"/>
                </a:solidFill>
                <a:latin typeface="#9Slide05 Phobia" panose="02000506000000020003" pitchFamily="2" charset="0"/>
              </a:rPr>
              <a:t>của yêu thương con người</a:t>
            </a:r>
            <a:endParaRPr lang="en-US" sz="3000" b="1" dirty="0">
              <a:solidFill>
                <a:srgbClr val="0000FF"/>
              </a:solidFill>
              <a:latin typeface="#9Slide05 Phobia" panose="02000506000000020003" pitchFamily="2" charset="0"/>
            </a:endParaRPr>
          </a:p>
          <a:p>
            <a:pPr lvl="0">
              <a:buNone/>
            </a:pPr>
            <a:r>
              <a:rPr lang="en-US" sz="3000" dirty="0">
                <a:latin typeface="#9Slide07 Marbelia Regular" panose="02000500000000000000" pitchFamily="2" charset="0"/>
              </a:rPr>
              <a:t>-</a:t>
            </a:r>
            <a:r>
              <a:rPr lang="vi-VN" sz="3000" dirty="0">
                <a:latin typeface="#9Slide07 Marbelia Regular" panose="02000500000000000000" pitchFamily="2" charset="0"/>
              </a:rPr>
              <a:t>Tình 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sz="3000" dirty="0">
              <a:latin typeface="#9Slide07 Marbelia Regular" panose="02000500000000000000" pitchFamily="2" charset="0"/>
            </a:endParaRPr>
          </a:p>
          <a:p>
            <a:pPr lvl="0">
              <a:buNone/>
            </a:pPr>
            <a:r>
              <a:rPr lang="en-US" sz="3000" dirty="0">
                <a:latin typeface="#9Slide07 Marbelia Regular" panose="02000500000000000000" pitchFamily="2" charset="0"/>
              </a:rPr>
              <a:t>-</a:t>
            </a:r>
            <a:r>
              <a:rPr lang="vi-VN" sz="3000" dirty="0">
                <a:latin typeface="#9Slide07 Marbelia Regular" panose="02000500000000000000" pitchFamily="2" charset="0"/>
              </a:rPr>
              <a:t>Người biết yêu thương con người sẽ được mọi người yêu quý và kính trọng. Yêu thương con người là truyền thống quý báu của dân tộc, cần được giữ gìn và phát huy.</a:t>
            </a:r>
            <a:br>
              <a:rPr lang="vi-VN" dirty="0"/>
            </a:br>
            <a:endParaRPr lang="en-US" b="1" dirty="0">
              <a:latin typeface="#9Slide05 Phobia" panose="02000506000000020003" pitchFamily="2"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427157"/>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việc làm thể hiện tình yêu thương đối với người thân trong gia đình và chia sẻ trước lớp.</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a:solidFill>
                  <a:srgbClr val="FF0000"/>
                </a:solidFill>
                <a:latin typeface="SVN-Vanilla Daisy Pro" panose="00000500000000000000" pitchFamily="2" charset="0"/>
                <a:ea typeface="Times New Roman" panose="02020603050405020304" pitchFamily="18" charset="0"/>
              </a:rPr>
              <a:t>Hoạt</a:t>
            </a:r>
            <a:r>
              <a:rPr lang="en-US" sz="3200" b="1" dirty="0">
                <a:solidFill>
                  <a:srgbClr val="FF0000"/>
                </a:solidFill>
                <a:latin typeface="SVN-Vanilla Daisy Pro" panose="00000500000000000000" pitchFamily="2" charset="0"/>
                <a:ea typeface="Times New Roman" panose="02020603050405020304" pitchFamily="18" charset="0"/>
              </a:rPr>
              <a:t> </a:t>
            </a:r>
            <a:r>
              <a:rPr lang="en-US" sz="3200" b="1" dirty="0" err="1">
                <a:solidFill>
                  <a:srgbClr val="FF0000"/>
                </a:solidFill>
                <a:latin typeface="SVN-Vanilla Daisy Pro" panose="00000500000000000000" pitchFamily="2" charset="0"/>
                <a:ea typeface="Times New Roman" panose="02020603050405020304" pitchFamily="18" charset="0"/>
              </a:rPr>
              <a:t>động</a:t>
            </a:r>
            <a:r>
              <a:rPr lang="en-US" sz="3200" b="1" dirty="0">
                <a:solidFill>
                  <a:srgbClr val="FF0000"/>
                </a:solidFill>
                <a:latin typeface="SVN-Vanilla Daisy Pro" panose="00000500000000000000" pitchFamily="2" charset="0"/>
                <a:ea typeface="Times New Roman" panose="02020603050405020304" pitchFamily="18" charset="0"/>
              </a:rPr>
              <a:t>: </a:t>
            </a:r>
            <a:r>
              <a:rPr lang="vi-VN" sz="3200" b="1" dirty="0">
                <a:solidFill>
                  <a:srgbClr val="FF0000"/>
                </a:solidFill>
                <a:latin typeface="#9Slide07 Marbelia Regular" panose="02000500000000000000" pitchFamily="2" charset="0"/>
                <a:ea typeface="Arial" panose="020B0604020202020204" pitchFamily="34" charset="0"/>
              </a:rPr>
              <a:t>Thực hiện hành động yêu thương.</a:t>
            </a:r>
            <a:endParaRPr lang="en-US" sz="3200" b="1" dirty="0">
              <a:solidFill>
                <a:srgbClr val="FF0000"/>
              </a:solidFill>
              <a:latin typeface="#9Slide07 Marbelia Regular" panose="02000500000000000000" pitchFamily="2" charset="0"/>
              <a:ea typeface="Arial" panose="020B0604020202020204" pitchFamily="34"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9" name="Picture 28"/>
          <p:cNvPicPr>
            <a:picLocks noChangeAspect="1"/>
          </p:cNvPicPr>
          <p:nvPr/>
        </p:nvPicPr>
        <p:blipFill>
          <a:blip r:embed="rId26"/>
          <a:stretch>
            <a:fillRect/>
          </a:stretch>
        </p:blipFill>
        <p:spPr>
          <a:xfrm>
            <a:off x="10936762" y="0"/>
            <a:ext cx="1255238" cy="937524"/>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77794" y="3435577"/>
            <a:ext cx="2667000" cy="830997"/>
          </a:xfrm>
          <a:prstGeom prst="rect">
            <a:avLst/>
          </a:prstGeom>
          <a:noFill/>
          <a:ln>
            <a:noFill/>
          </a:ln>
          <a:effectLst/>
        </p:spPr>
        <p:txBody>
          <a:bodyPr anchor="ctr">
            <a:spAutoFit/>
          </a:bodyPr>
          <a:lstStyle/>
          <a:p>
            <a:pPr algn="ctr">
              <a:defRPr/>
            </a:pP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Hoạt</a:t>
            </a:r>
            <a:r>
              <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động</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a:p>
            <a:pPr algn="ctr">
              <a:defRPr/>
            </a:pPr>
            <a:r>
              <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nhóm</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p:txBody>
      </p:sp>
      <p:sp>
        <p:nvSpPr>
          <p:cNvPr id="4" name="WordArt 5"/>
          <p:cNvSpPr>
            <a:spLocks noChangeArrowheads="1" noChangeShapeType="1" noTextEdit="1"/>
          </p:cNvSpPr>
          <p:nvPr/>
        </p:nvSpPr>
        <p:spPr bwMode="auto">
          <a:xfrm>
            <a:off x="1752552" y="44454"/>
            <a:ext cx="9091569" cy="1879893"/>
          </a:xfrm>
          <a:prstGeom prst="rect">
            <a:avLst/>
          </a:prstGeom>
          <a:ln w="57150">
            <a:solidFill>
              <a:schemeClr val="tx1"/>
            </a:solidFill>
          </a:ln>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endParaRPr>
          </a:p>
          <a:p>
            <a:pPr algn="ctr" eaLnBrk="0" fontAlgn="base" hangingPunct="0">
              <a:spcBef>
                <a:spcPct val="0"/>
              </a:spcBef>
              <a:spcAft>
                <a:spcPct val="0"/>
              </a:spcAft>
            </a:pP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Tiếp</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sức</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đồng</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đội</a:t>
            </a: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p>
        </p:txBody>
      </p:sp>
      <p:sp>
        <p:nvSpPr>
          <p:cNvPr id="5" name="Text Box 33"/>
          <p:cNvSpPr txBox="1">
            <a:spLocks noChangeArrowheads="1"/>
          </p:cNvSpPr>
          <p:nvPr/>
        </p:nvSpPr>
        <p:spPr bwMode="auto">
          <a:xfrm>
            <a:off x="3535681" y="2062462"/>
            <a:ext cx="6365965" cy="1323439"/>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những</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biểu</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hiện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yêu</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thương</a:t>
            </a:r>
            <a:r>
              <a:rPr lang="en-US" altLang="en-US" sz="4000" b="1" dirty="0">
                <a:solidFill>
                  <a:srgbClr val="FF00FF"/>
                </a:solidFill>
                <a:latin typeface="#9Slide05 Kathya" panose="02000000000000000000" pitchFamily="2" charset="0"/>
              </a:rPr>
              <a:t> con </a:t>
            </a:r>
            <a:r>
              <a:rPr lang="en-US" altLang="en-US" sz="4000" b="1" dirty="0" err="1">
                <a:solidFill>
                  <a:srgbClr val="FF00FF"/>
                </a:solidFill>
                <a:latin typeface="#9Slide05 Kathya" panose="02000000000000000000" pitchFamily="2" charset="0"/>
              </a:rPr>
              <a:t>người</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và</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trái</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với</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yêu</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thương</a:t>
            </a:r>
            <a:r>
              <a:rPr lang="en-US" altLang="en-US" sz="4000" b="1" dirty="0">
                <a:solidFill>
                  <a:srgbClr val="FF00FF"/>
                </a:solidFill>
                <a:latin typeface="#9Slide05 Kathya" panose="02000000000000000000" pitchFamily="2" charset="0"/>
              </a:rPr>
              <a:t> con </a:t>
            </a:r>
            <a:r>
              <a:rPr lang="en-US" altLang="en-US" sz="4000" b="1" dirty="0" err="1">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6" name="Rectangle 5"/>
          <p:cNvSpPr/>
          <p:nvPr/>
        </p:nvSpPr>
        <p:spPr>
          <a:xfrm>
            <a:off x="3295377" y="385107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cử</a:t>
            </a:r>
            <a:r>
              <a:rPr lang="en-US" sz="2400" b="1" dirty="0">
                <a:solidFill>
                  <a:prstClr val="black"/>
                </a:solidFill>
                <a:latin typeface="SVN-Vanilla Daisy Pro" panose="00000500000000000000" pitchFamily="2" charset="0"/>
                <a:cs typeface="Times New Roman" panose="02020603050405020304" pitchFamily="18" charset="0"/>
              </a:rPr>
              <a:t> 5 </a:t>
            </a:r>
            <a:r>
              <a:rPr lang="en-US" sz="2400" b="1" dirty="0" err="1">
                <a:solidFill>
                  <a:prstClr val="black"/>
                </a:solidFill>
                <a:latin typeface="SVN-Vanilla Daisy Pro" panose="00000500000000000000" pitchFamily="2" charset="0"/>
                <a:cs typeface="Times New Roman" panose="02020603050405020304" pitchFamily="18" charset="0"/>
              </a:rPr>
              <a:t>bạn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đạị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diện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biểu</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hiện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lặp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lại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của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khác</a:t>
            </a:r>
            <a:r>
              <a:rPr lang="en-US" sz="2400" b="1" dirty="0">
                <a:solidFill>
                  <a:prstClr val="black"/>
                </a:solidFill>
                <a:latin typeface="SVN-Vanilla Daisy Pro" panose="00000500000000000000" pitchFamily="2" charset="0"/>
                <a:cs typeface="Times New Roman" panose="02020603050405020304" pitchFamily="18" charset="0"/>
              </a:rPr>
              <a:t>.) </a:t>
            </a: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Thời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gian</a:t>
            </a:r>
            <a:r>
              <a:rPr lang="en-US" sz="2400" b="1" dirty="0">
                <a:solidFill>
                  <a:prstClr val="black"/>
                </a:solidFill>
                <a:latin typeface="SVN-Vanilla Daisy Pro" panose="00000500000000000000" pitchFamily="2" charset="0"/>
                <a:cs typeface="Times New Roman" panose="02020603050405020304" pitchFamily="18" charset="0"/>
              </a:rPr>
              <a:t>: 5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3"/>
          <a:stretch/>
        </p:blipFill>
        <p:spPr>
          <a:xfrm>
            <a:off x="141890" y="953484"/>
            <a:ext cx="3026099" cy="1673256"/>
          </a:xfrm>
          <a:prstGeom prst="rect">
            <a:avLst/>
          </a:prstGeom>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19366948"/>
              </p:ext>
            </p:extLst>
          </p:nvPr>
        </p:nvGraphicFramePr>
        <p:xfrm>
          <a:off x="3167989" y="1008830"/>
          <a:ext cx="8744960" cy="1682496"/>
        </p:xfrm>
        <a:graphic>
          <a:graphicData uri="http://schemas.openxmlformats.org/drawingml/2006/table">
            <a:tbl>
              <a:tblPr>
                <a:tableStyleId>{5C22544A-7EE6-4342-B048-85BDC9FD1C3A}</a:tableStyleId>
              </a:tblPr>
              <a:tblGrid>
                <a:gridCol w="8744960">
                  <a:extLst>
                    <a:ext uri="{9D8B030D-6E8A-4147-A177-3AD203B41FA5}">
                      <a16:colId xmlns:a16="http://schemas.microsoft.com/office/drawing/2014/main" val="20000"/>
                    </a:ext>
                  </a:extLst>
                </a:gridCol>
              </a:tblGrid>
              <a:tr h="815340">
                <a:tc>
                  <a:txBody>
                    <a:bodyPr/>
                    <a:lstStyle/>
                    <a:p>
                      <a:pPr marL="190500" marR="0" indent="-190500" algn="just">
                        <a:lnSpc>
                          <a:spcPct val="115000"/>
                        </a:lnSpc>
                        <a:spcBef>
                          <a:spcPts val="0"/>
                        </a:spcBef>
                        <a:spcAft>
                          <a:spcPts val="0"/>
                        </a:spcAft>
                      </a:pPr>
                      <a:r>
                        <a:rPr lang="vi-VN" sz="2400" dirty="0">
                          <a:effectLst/>
                          <a:latin typeface="#9Slide05 IcielSanelma" pitchFamily="2" charset="0"/>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mẹ.</a:t>
                      </a:r>
                      <a:endParaRPr lang="en-US" sz="2400" dirty="0">
                        <a:effectLst/>
                        <a:latin typeface="#9Slide05 IcielSanelma" pitchFamily="2" charset="0"/>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50260082"/>
              </p:ext>
            </p:extLst>
          </p:nvPr>
        </p:nvGraphicFramePr>
        <p:xfrm>
          <a:off x="481524" y="2928390"/>
          <a:ext cx="8348968" cy="1241298"/>
        </p:xfrm>
        <a:graphic>
          <a:graphicData uri="http://schemas.openxmlformats.org/drawingml/2006/table">
            <a:tbl>
              <a:tblPr/>
              <a:tblGrid>
                <a:gridCol w="8348968">
                  <a:extLst>
                    <a:ext uri="{9D8B030D-6E8A-4147-A177-3AD203B41FA5}">
                      <a16:colId xmlns:a16="http://schemas.microsoft.com/office/drawing/2014/main" val="20000"/>
                    </a:ext>
                  </a:extLst>
                </a:gridCol>
              </a:tblGrid>
              <a:tr h="1135380">
                <a:tc>
                  <a:txBody>
                    <a:bodyPr/>
                    <a:lstStyle/>
                    <a:p>
                      <a:pPr marL="190500" marR="0" indent="-190500" algn="just">
                        <a:lnSpc>
                          <a:spcPct val="115000"/>
                        </a:lnSpc>
                        <a:spcBef>
                          <a:spcPts val="0"/>
                        </a:spcBef>
                        <a:spcAft>
                          <a:spcPts val="0"/>
                        </a:spcAft>
                      </a:pPr>
                      <a:r>
                        <a:rPr lang="vi-VN" sz="3600" b="1" dirty="0">
                          <a:solidFill>
                            <a:srgbClr val="0000FF"/>
                          </a:solidFill>
                          <a:effectLst/>
                          <a:latin typeface="#9Slide05 Israquella" pitchFamily="2" charset="0"/>
                          <a:ea typeface="Arial" panose="020B0604020202020204" pitchFamily="34" charset="0"/>
                        </a:rPr>
                        <a:t>Lan là học sinh khuyết tật mới chuyển về lớp. Em thường ngồi một chỗ xem các bạn vui đùa, chạy nhảy. Thấy vậy, Mai đến trò chuyện và cùng chơi với Lan</a:t>
                      </a:r>
                      <a:endParaRPr lang="en-US" sz="3600" b="1" dirty="0">
                        <a:solidFill>
                          <a:srgbClr val="0000FF"/>
                        </a:solidFill>
                        <a:effectLst/>
                        <a:latin typeface="#9Slide05 Israquella" pitchFamily="2" charset="0"/>
                        <a:ea typeface="Arial" panose="020B0604020202020204" pitchFamily="34"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5"/>
          <a:stretch>
            <a:fillRect/>
          </a:stretch>
        </p:blipFill>
        <p:spPr>
          <a:xfrm>
            <a:off x="9154976" y="2656378"/>
            <a:ext cx="2947004" cy="1650456"/>
          </a:xfrm>
          <a:prstGeom prst="rect">
            <a:avLst/>
          </a:prstGeom>
        </p:spPr>
      </p:pic>
      <p:sp>
        <p:nvSpPr>
          <p:cNvPr id="7" name="Rectangle 6"/>
          <p:cNvSpPr/>
          <p:nvPr/>
        </p:nvSpPr>
        <p:spPr>
          <a:xfrm>
            <a:off x="4823948" y="4587617"/>
            <a:ext cx="6740433" cy="1938992"/>
          </a:xfrm>
          <a:prstGeom prst="rect">
            <a:avLst/>
          </a:prstGeom>
        </p:spPr>
        <p:txBody>
          <a:bodyPr wrap="square">
            <a:spAutoFit/>
          </a:bodyPr>
          <a:lstStyle/>
          <a:p>
            <a:pPr algn="just"/>
            <a:r>
              <a:rPr lang="vi-VN" sz="2400" b="1" dirty="0">
                <a:solidFill>
                  <a:srgbClr val="C00000"/>
                </a:solidFill>
                <a:latin typeface="#9Slide05 SVNTaiga" pitchFamily="2" charset="0"/>
                <a:ea typeface="Courier New" panose="02070309020205020404" pitchFamily="49" charset="0"/>
              </a:rPr>
              <a:t>Cạnh nhà Phúc có một bà cụ neo đơn. Phúc thường sang chơi với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9Slide05 SVNTaiga" pitchFamily="2" charset="0"/>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41" y="4237345"/>
            <a:ext cx="3803093" cy="2515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502834248"/>
              </p:ext>
            </p:extLst>
          </p:nvPr>
        </p:nvGraphicFramePr>
        <p:xfrm>
          <a:off x="4532811" y="359740"/>
          <a:ext cx="5982789" cy="420624"/>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vi-VN" sz="2400" b="1" dirty="0">
                          <a:solidFill>
                            <a:srgbClr val="FF0000"/>
                          </a:solidFill>
                          <a:effectLst/>
                          <a:latin typeface="#9Slide05 Israquella" pitchFamily="2" charset="0"/>
                        </a:rPr>
                        <a:t>Em đồng tình hoặc không đồng tình với việc làm của bạn nào dưới đây? Vì sao?</a:t>
                      </a:r>
                      <a:endParaRPr lang="en-US" sz="2400" b="1" dirty="0">
                        <a:solidFill>
                          <a:srgbClr val="FF0000"/>
                        </a:solidFill>
                        <a:effectLst/>
                        <a:latin typeface="#9Slide05 Israquella" pitchFamily="2" charset="0"/>
                        <a:ea typeface="Arial" panose="020B0604020202020204" pitchFamily="34"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25994333"/>
              </p:ext>
            </p:extLst>
          </p:nvPr>
        </p:nvGraphicFramePr>
        <p:xfrm>
          <a:off x="540575" y="2258940"/>
          <a:ext cx="4971951" cy="2523744"/>
        </p:xfrm>
        <a:graphic>
          <a:graphicData uri="http://schemas.openxmlformats.org/drawingml/2006/table">
            <a:tbl>
              <a:tblPr>
                <a:tableStyleId>{5C22544A-7EE6-4342-B048-85BDC9FD1C3A}</a:tableStyleId>
              </a:tblPr>
              <a:tblGrid>
                <a:gridCol w="4971951">
                  <a:extLst>
                    <a:ext uri="{9D8B030D-6E8A-4147-A177-3AD203B41FA5}">
                      <a16:colId xmlns:a16="http://schemas.microsoft.com/office/drawing/2014/main" val="20000"/>
                    </a:ext>
                  </a:extLst>
                </a:gridCol>
              </a:tblGrid>
              <a:tr h="990600">
                <a:tc>
                  <a:txBody>
                    <a:bodyPr/>
                    <a:lstStyle/>
                    <a:p>
                      <a:pPr marL="203200" marR="0" indent="-203200" algn="just">
                        <a:lnSpc>
                          <a:spcPct val="115000"/>
                        </a:lnSpc>
                        <a:spcBef>
                          <a:spcPts val="0"/>
                        </a:spcBef>
                        <a:spcAft>
                          <a:spcPts val="0"/>
                        </a:spcAft>
                      </a:pPr>
                      <a:r>
                        <a:rPr lang="vi-VN" sz="3600" dirty="0">
                          <a:solidFill>
                            <a:srgbClr val="0000FF"/>
                          </a:solidFill>
                          <a:effectLst/>
                          <a:latin typeface="#9Slide05 IcielSanelma" pitchFamily="2" charset="0"/>
                        </a:rPr>
                        <a:t>Bố mẹ cho em tiền ủng hộ những người có hoàn cảnh khó khăn nhưng bạn rủ em dùng số tiền đó để chơi điện tử.</a:t>
                      </a: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23744"/>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marL="190500" marR="0" indent="-190500" algn="just">
                        <a:lnSpc>
                          <a:spcPct val="115000"/>
                        </a:lnSpc>
                        <a:spcBef>
                          <a:spcPts val="0"/>
                        </a:spcBef>
                        <a:spcAft>
                          <a:spcPts val="0"/>
                        </a:spcAft>
                      </a:pPr>
                      <a:r>
                        <a:rPr lang="vi-VN" sz="3600" b="1" dirty="0">
                          <a:effectLst/>
                          <a:latin typeface="#9Slide05 Israquella" pitchFamily="2" charset="0"/>
                          <a:ea typeface="Arial" panose="020B0604020202020204" pitchFamily="34" charset="0"/>
                        </a:rPr>
                        <a:t>Gia đình bạn Hoa rất khó khăn, mẹ bạn bị bệnh hiểm nghèo. Lớp em tổ chức đi thăm, tặng quà, động viên Hoa nhưng một số bạn trong lớp không muốn tham gia.</a:t>
                      </a: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460993" y="86473"/>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a:p>
            <a:pPr algn="ctr" eaLnBrk="0" fontAlgn="base" hangingPunct="0">
              <a:spcBef>
                <a:spcPct val="0"/>
              </a:spcBef>
              <a:spcAft>
                <a:spcPct val="0"/>
              </a:spcAft>
            </a:pP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KÌ PHÙNG ĐỊCH THỦ</a:t>
            </a: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p>
        </p:txBody>
      </p:sp>
      <p:sp>
        <p:nvSpPr>
          <p:cNvPr id="6" name="Text Box 33"/>
          <p:cNvSpPr txBox="1">
            <a:spLocks noChangeArrowheads="1"/>
          </p:cNvSpPr>
          <p:nvPr/>
        </p:nvSpPr>
        <p:spPr bwMode="auto">
          <a:xfrm>
            <a:off x="1248159" y="2741644"/>
            <a:ext cx="9569669" cy="70788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ca </a:t>
            </a:r>
            <a:r>
              <a:rPr lang="en-US" altLang="en-US" sz="4000" b="1" dirty="0" err="1">
                <a:solidFill>
                  <a:srgbClr val="FF00FF"/>
                </a:solidFill>
                <a:latin typeface="#9Slide05 Kathya" panose="02000000000000000000" pitchFamily="2" charset="0"/>
              </a:rPr>
              <a:t>dao</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tục</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ngữ</a:t>
            </a:r>
            <a:r>
              <a:rPr lang="vi-VN" altLang="en-US" sz="4000" b="1" dirty="0">
                <a:solidFill>
                  <a:srgbClr val="FF00FF"/>
                </a:solidFill>
                <a:latin typeface="#9Slide05 Kathya" panose="02000000000000000000" pitchFamily="2" charset="0"/>
              </a:rPr>
              <a:t>, châm ngôn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về</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yêu</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thương</a:t>
            </a:r>
            <a:r>
              <a:rPr lang="en-US" altLang="en-US" sz="4000" b="1" dirty="0">
                <a:solidFill>
                  <a:srgbClr val="FF00FF"/>
                </a:solidFill>
                <a:latin typeface="#9Slide05 Kathya" panose="02000000000000000000" pitchFamily="2" charset="0"/>
              </a:rPr>
              <a:t> con </a:t>
            </a:r>
            <a:r>
              <a:rPr lang="en-US" altLang="en-US" sz="4000" b="1" dirty="0" err="1">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7" name="Rectangle 6"/>
          <p:cNvSpPr/>
          <p:nvPr/>
        </p:nvSpPr>
        <p:spPr>
          <a:xfrm>
            <a:off x="2662218" y="4099517"/>
            <a:ext cx="7774007"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a:t>
            </a:r>
            <a:r>
              <a:rPr lang="en-US" sz="2400" b="1" dirty="0" err="1">
                <a:solidFill>
                  <a:prstClr val="black"/>
                </a:solidFill>
                <a:latin typeface="SVN-Vanilla Daisy Pro" panose="00000500000000000000" pitchFamily="2" charset="0"/>
                <a:cs typeface="Times New Roman" panose="02020603050405020304" pitchFamily="18" charset="0"/>
              </a:rPr>
              <a:t>hoặc</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cử</a:t>
            </a:r>
            <a:r>
              <a:rPr lang="en-US" sz="2400" b="1" dirty="0">
                <a:solidFill>
                  <a:prstClr val="black"/>
                </a:solidFill>
                <a:latin typeface="SVN-Vanilla Daisy Pro" panose="00000500000000000000" pitchFamily="2" charset="0"/>
                <a:cs typeface="Times New Roman" panose="02020603050405020304" pitchFamily="18" charset="0"/>
              </a:rPr>
              <a:t> 1 </a:t>
            </a:r>
            <a:r>
              <a:rPr lang="en-US" sz="2400" b="1" dirty="0" err="1">
                <a:solidFill>
                  <a:prstClr val="black"/>
                </a:solidFill>
                <a:latin typeface="SVN-Vanilla Daisy Pro" panose="00000500000000000000" pitchFamily="2" charset="0"/>
                <a:cs typeface="Times New Roman" panose="02020603050405020304" pitchFamily="18" charset="0"/>
              </a:rPr>
              <a:t>đâị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diện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ca </a:t>
            </a:r>
            <a:r>
              <a:rPr lang="en-US" sz="2400" b="1" dirty="0" err="1">
                <a:solidFill>
                  <a:prstClr val="black"/>
                </a:solidFill>
                <a:latin typeface="SVN-Vanilla Daisy Pro" panose="00000500000000000000" pitchFamily="2" charset="0"/>
                <a:cs typeface="Times New Roman" panose="02020603050405020304" pitchFamily="18" charset="0"/>
              </a:rPr>
              <a:t>dao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tục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ngữ</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châm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ngôn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về</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truyền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thống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tốt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đẹp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lặp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lại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câu</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của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khác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Đến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nào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không</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đọc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được</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sẽ</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loại</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10"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pic>
        <p:nvPicPr>
          <p:cNvPr id="12" name="Picture 11"/>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27760513"/>
              </p:ext>
            </p:extLst>
          </p:nvPr>
        </p:nvGraphicFramePr>
        <p:xfrm>
          <a:off x="747571" y="2865543"/>
          <a:ext cx="4258492" cy="4619244"/>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a:lnSpc>
                          <a:spcPct val="109000"/>
                        </a:lnSpc>
                        <a:spcBef>
                          <a:spcPts val="0"/>
                        </a:spcBef>
                        <a:spcAft>
                          <a:spcPts val="500"/>
                        </a:spcAft>
                        <a:buClr>
                          <a:srgbClr val="000000"/>
                        </a:buClr>
                        <a:buSzPts val="1200"/>
                        <a:buFont typeface="+mj-lt"/>
                        <a:buNone/>
                        <a:tabLst>
                          <a:tab pos="259080" algn="l"/>
                        </a:tabLst>
                      </a:pPr>
                      <a:r>
                        <a:rPr lang="vi-VN"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rPr>
                        <a:t>Em hãy vẽ một bức tranh mang thông điệp yêu thương con người đề giới thiệu với bạn bè trong nước và quốc tế.</a:t>
                      </a: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57605895"/>
              </p:ext>
            </p:extLst>
          </p:nvPr>
        </p:nvGraphicFramePr>
        <p:xfrm>
          <a:off x="5820664" y="1963307"/>
          <a:ext cx="4123831" cy="7132828"/>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5400" b="1" u="none" strike="noStrike" spc="0" dirty="0">
                          <a:effectLst/>
                          <a:latin typeface="#9Slide05 Israquella" pitchFamily="2" charset="0"/>
                          <a:ea typeface="Arial" panose="020B0604020202020204" pitchFamily="34" charset="0"/>
                          <a:cs typeface="Arial" panose="020B0604020202020204" pitchFamily="34" charset="0"/>
                        </a:rPr>
                        <a:t>Em hãy lập kế hoạch và thực hiện việc giúp đỡ một bạn trong lớp/ trường có hoàn cảnh khó khăn.</a:t>
                      </a:r>
                      <a:endParaRPr lang="en-US" sz="5400" b="1" u="none" strike="noStrike" spc="0" dirty="0">
                        <a:effectLst/>
                        <a:latin typeface="#9Slide05 Israquell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rPr>
              <a:t>THẨM THẤU ÂM NHẠC</a:t>
            </a:r>
            <a:endParaRPr lang="it-IT" altLang="en-US" sz="44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endParaRPr>
          </a:p>
        </p:txBody>
      </p:sp>
      <p:pic>
        <p:nvPicPr>
          <p:cNvPr id="7" name="Shape 51"/>
          <p:cNvPicPr/>
          <p:nvPr/>
        </p:nvPicPr>
        <p:blipFill>
          <a:blip r:embed="rId3"/>
          <a:stretch/>
        </p:blipFill>
        <p:spPr>
          <a:xfrm>
            <a:off x="2832788" y="1849434"/>
            <a:ext cx="5552578" cy="2515910"/>
          </a:xfrm>
          <a:prstGeom prst="rect">
            <a:avLst/>
          </a:prstGeom>
        </p:spPr>
      </p:pic>
      <p:sp>
        <p:nvSpPr>
          <p:cNvPr id="3" name="Rectangle 2"/>
          <p:cNvSpPr/>
          <p:nvPr/>
        </p:nvSpPr>
        <p:spPr>
          <a:xfrm>
            <a:off x="1492376" y="4471330"/>
            <a:ext cx="9558797" cy="2060821"/>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Xem</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video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Thương</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lắm</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miền</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Trung</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ơi</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và</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trả</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lời</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câu</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hỏi</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a:t>
            </a:r>
          </a:p>
          <a:p>
            <a:pPr marR="0" lvl="0" algn="just">
              <a:lnSpc>
                <a:spcPct val="112000"/>
              </a:lnSpc>
              <a:spcBef>
                <a:spcPts val="0"/>
              </a:spcBef>
              <a:spcAft>
                <a:spcPts val="200"/>
              </a:spcAft>
              <a:buClr>
                <a:srgbClr val="1D02DA"/>
              </a:buClr>
              <a:buSzPts val="1000"/>
              <a:tabLst>
                <a:tab pos="334645" algn="l"/>
              </a:tabLst>
            </a:pPr>
            <a:r>
              <a:rPr lang="en-US" sz="2800" dirty="0">
                <a:solidFill>
                  <a:srgbClr val="1D02DA"/>
                </a:solidFill>
                <a:latin typeface="#9Slide05 IcielSanelma" pitchFamily="2" charset="0"/>
                <a:ea typeface="Arial" panose="020B0604020202020204" pitchFamily="34" charset="0"/>
                <a:cs typeface="Times" panose="02020603050405020304" pitchFamily="18" charset="0"/>
              </a:rPr>
              <a:t>1. </a:t>
            </a:r>
            <a:r>
              <a:rPr lang="vi-VN" sz="2800" dirty="0">
                <a:solidFill>
                  <a:srgbClr val="1D02DA"/>
                </a:solidFill>
                <a:latin typeface="#9Slide05 IcielSanelma" pitchFamily="2" charset="0"/>
                <a:ea typeface="Arial" panose="020B0604020202020204" pitchFamily="34" charset="0"/>
                <a:cs typeface="Times" panose="02020603050405020304" pitchFamily="18" charset="0"/>
              </a:rPr>
              <a:t>Hình ảnh gợi em nhớ tới sự việc nào xảy ra ở nước ta?</a:t>
            </a:r>
            <a:endParaRPr lang="en-US" sz="2800" dirty="0">
              <a:latin typeface="#9Slide05 IcielSanelma" pitchFamily="2" charset="0"/>
              <a:ea typeface="Arial" panose="020B0604020202020204" pitchFamily="34" charset="0"/>
              <a:cs typeface="Times" panose="02020603050405020304" pitchFamily="18" charset="0"/>
            </a:endParaRPr>
          </a:p>
          <a:p>
            <a:pPr marR="0" lvl="0" algn="just">
              <a:lnSpc>
                <a:spcPct val="115000"/>
              </a:lnSpc>
              <a:spcBef>
                <a:spcPts val="0"/>
              </a:spcBef>
              <a:spcAft>
                <a:spcPts val="200"/>
              </a:spcAft>
              <a:buClr>
                <a:srgbClr val="1D02DA"/>
              </a:buClr>
              <a:buSzPts val="1000"/>
              <a:tabLst>
                <a:tab pos="328930" algn="l"/>
              </a:tabLst>
            </a:pPr>
            <a:r>
              <a:rPr lang="en-US" sz="2800" dirty="0">
                <a:solidFill>
                  <a:srgbClr val="1D02DA"/>
                </a:solidFill>
                <a:latin typeface="#9Slide05 IcielSanelma" pitchFamily="2" charset="0"/>
                <a:ea typeface="Arial" panose="020B0604020202020204" pitchFamily="34" charset="0"/>
                <a:cs typeface="Times" panose="02020603050405020304" pitchFamily="18" charset="0"/>
              </a:rPr>
              <a:t>2. </a:t>
            </a:r>
            <a:r>
              <a:rPr lang="vi-VN" sz="2800" dirty="0">
                <a:solidFill>
                  <a:srgbClr val="1D02DA"/>
                </a:solidFill>
                <a:latin typeface="#9Slide05 IcielSanelma" pitchFamily="2" charset="0"/>
                <a:ea typeface="Arial" panose="020B0604020202020204" pitchFamily="34" charset="0"/>
                <a:cs typeface="Times" panose="02020603050405020304" pitchFamily="18" charset="0"/>
              </a:rPr>
              <a:t>Trước sự việc đó, Nhà nước và Nhân dân ta đã có những hành động gì?</a:t>
            </a:r>
            <a:endParaRPr lang="en-US" sz="2800" dirty="0">
              <a:latin typeface="#9Slide05 IcielSanelma" pitchFamily="2" charset="0"/>
              <a:ea typeface="Arial" panose="020B0604020202020204" pitchFamily="34" charset="0"/>
              <a:cs typeface="Times" panose="02020603050405020304" pitchFamily="18" charset="0"/>
            </a:endParaRPr>
          </a:p>
          <a:p>
            <a:r>
              <a:rPr lang="en-US" sz="2800" dirty="0">
                <a:solidFill>
                  <a:srgbClr val="1D02DA"/>
                </a:solidFill>
                <a:latin typeface="#9Slide05 IcielSanelma" pitchFamily="2" charset="0"/>
                <a:ea typeface="Courier New" panose="02070309020205020404" pitchFamily="49" charset="0"/>
                <a:cs typeface="Times" panose="02020603050405020304" pitchFamily="18" charset="0"/>
              </a:rPr>
              <a:t>3. </a:t>
            </a:r>
            <a:r>
              <a:rPr lang="vi-VN" sz="2800" dirty="0">
                <a:solidFill>
                  <a:srgbClr val="1D02DA"/>
                </a:solidFill>
                <a:latin typeface="#9Slide05 IcielSanelma" pitchFamily="2" charset="0"/>
                <a:ea typeface="Courier New" panose="02070309020205020404" pitchFamily="49" charset="0"/>
                <a:cs typeface="Times" panose="02020603050405020304" pitchFamily="18" charset="0"/>
              </a:rPr>
              <a:t>Em hãy chia sẻ cảm xúc của mình trước những hành động đó</a:t>
            </a:r>
            <a:r>
              <a:rPr lang="en-US" sz="2800" dirty="0">
                <a:solidFill>
                  <a:srgbClr val="1D02DA"/>
                </a:solidFill>
                <a:latin typeface="#9Slide05 IcielSanelma" pitchFamily="2" charset="0"/>
                <a:ea typeface="Courier New" panose="02070309020205020404" pitchFamily="49" charset="0"/>
                <a:cs typeface="Times" panose="02020603050405020304" pitchFamily="18" charset="0"/>
              </a:rPr>
              <a:t>.</a:t>
            </a:r>
            <a:endParaRPr lang="en-US" sz="2800" dirty="0">
              <a:latin typeface="#9Slide05 IcielSanelma" pitchFamily="2" charset="0"/>
              <a:cs typeface="Times" panose="02020603050405020304"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50496"/>
            <a:chOff x="676916" y="624234"/>
            <a:chExt cx="10174557" cy="5650496"/>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sp>
          <p:nvSpPr>
            <p:cNvPr id="9"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a:solidFill>
                  <a:srgbClr val="FF0000"/>
                </a:solidFill>
                <a:latin typeface="SVN-Very Berry" panose="00000500000000000000" pitchFamily="2" charset="0"/>
                <a:ea typeface="Calibri" pitchFamily="34" charset="0"/>
                <a:cs typeface="Times New Roman" pitchFamily="18" charset="0"/>
              </a:endParaRPr>
            </a:p>
          </p:txBody>
        </p:sp>
      </p:grpSp>
      <p:sp>
        <p:nvSpPr>
          <p:cNvPr id="11" name="Rectangle 10"/>
          <p:cNvSpPr/>
          <p:nvPr/>
        </p:nvSpPr>
        <p:spPr>
          <a:xfrm>
            <a:off x="3108473" y="2566247"/>
            <a:ext cx="6035040" cy="143064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1.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Yêu thương con người </a:t>
            </a:r>
            <a:endParaRPr lang="en-US" sz="3600" b="1" dirty="0">
              <a:solidFill>
                <a:srgbClr val="FF0000"/>
              </a:solidFill>
              <a:latin typeface="#9Slide06 SVNSlow Attack" pitchFamily="2" charset="0"/>
              <a:ea typeface="Arial" panose="020B0604020202020204" pitchFamily="34" charset="0"/>
              <a:cs typeface="Arial" panose="020B0604020202020204" pitchFamily="34" charset="0"/>
            </a:endParaRPr>
          </a:p>
          <a:p>
            <a:pPr marR="0" lvl="0">
              <a:lnSpc>
                <a:spcPct val="115000"/>
              </a:lnSpc>
              <a:spcBef>
                <a:spcPts val="0"/>
              </a:spcBef>
              <a:spcAft>
                <a:spcPts val="500"/>
              </a:spcAft>
              <a:buClr>
                <a:srgbClr val="000000"/>
              </a:buClr>
              <a:buSzPts val="1200"/>
              <a:tabLst>
                <a:tab pos="252730" algn="l"/>
              </a:tabLst>
            </a:pP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và biểu hiện c</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ủ</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a yêu thương con người</a:t>
            </a:r>
            <a:endParaRPr lang="en-US" sz="3600" u="none" strike="noStrike" spc="0" dirty="0">
              <a:solidFill>
                <a:srgbClr val="FF0000"/>
              </a:solidFill>
              <a:effectLst/>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2703304"/>
          </a:xfrm>
          <a:prstGeom prst="rect">
            <a:avLst/>
          </a:prstGeom>
        </p:spPr>
        <p:txBody>
          <a:bodyPr wrap="square">
            <a:spAutoFit/>
          </a:bodyPr>
          <a:lstStyle/>
          <a:p>
            <a:pPr indent="342900" algn="just">
              <a:spcAft>
                <a:spcPts val="200"/>
              </a:spcAft>
            </a:pPr>
            <a:r>
              <a:rPr lang="vi-VN" sz="2400" dirty="0">
                <a:latin typeface="#9Slide05 IcielSanelma" pitchFamily="2" charset="0"/>
                <a:ea typeface="Arial" panose="020B0604020202020204" pitchFamily="34" charset="0"/>
              </a:rPr>
              <a:t>Bé Nguyễn Hải An, 7 tuổi bi c</a:t>
            </a:r>
            <a:r>
              <a:rPr lang="en-US" sz="2400" dirty="0">
                <a:latin typeface="#9Slide05 IcielSanelma" pitchFamily="2" charset="0"/>
                <a:ea typeface="Arial" panose="020B0604020202020204" pitchFamily="34" charset="0"/>
              </a:rPr>
              <a:t>ă</a:t>
            </a:r>
            <a:r>
              <a:rPr lang="vi-VN" sz="2400" dirty="0">
                <a:latin typeface="#9Slide05 IcielSanelma" pitchFamily="2" charset="0"/>
                <a:ea typeface="Arial" panose="020B0604020202020204" pitchFamily="34" charset="0"/>
              </a:rPr>
              <a:t>n bệnh u thần kinh đệm cầu não lan toả - một c</a:t>
            </a:r>
            <a:r>
              <a:rPr lang="en-US" sz="2400" dirty="0">
                <a:latin typeface="#9Slide05 IcielSanelma" pitchFamily="2" charset="0"/>
                <a:ea typeface="Arial" panose="020B0604020202020204" pitchFamily="34" charset="0"/>
              </a:rPr>
              <a:t>ă</a:t>
            </a:r>
            <a:r>
              <a:rPr lang="vi-VN" sz="2400" dirty="0">
                <a:latin typeface="#9Slide05 IcielSanelma" pitchFamily="2" charset="0"/>
                <a:ea typeface="Arial" panose="020B0604020202020204" pitchFamily="34" charset="0"/>
              </a:rPr>
              <a:t>n bệnh hiện t</a:t>
            </a:r>
            <a:r>
              <a:rPr lang="en-US" sz="2400" dirty="0" err="1">
                <a:latin typeface="#9Slide05 IcielSanelma" pitchFamily="2" charset="0"/>
                <a:ea typeface="Arial" panose="020B0604020202020204" pitchFamily="34" charset="0"/>
              </a:rPr>
              <a:t>ại</a:t>
            </a:r>
            <a:r>
              <a:rPr lang="vi-VN" sz="2400" dirty="0">
                <a:latin typeface="#9Slide05 IcielSanelma" pitchFamily="2" charset="0"/>
                <a:ea typeface="Arial" panose="020B0604020202020204" pitchFamily="34" charset="0"/>
              </a:rPr>
              <a:t> chưa có phương pháp điều tri tối ưu. Thực hiện ưóc nguyện của bé khi còn sống, sau một thời gian điều tri t</a:t>
            </a:r>
            <a:r>
              <a:rPr lang="en-US" sz="2400" dirty="0" err="1">
                <a:latin typeface="#9Slide05 IcielSanelma" pitchFamily="2" charset="0"/>
                <a:ea typeface="Arial" panose="020B0604020202020204" pitchFamily="34" charset="0"/>
              </a:rPr>
              <a:t>ại</a:t>
            </a:r>
            <a:r>
              <a:rPr lang="vi-VN" sz="2400" dirty="0">
                <a:latin typeface="#9Slide05 IcielSanelma" pitchFamily="2" charset="0"/>
                <a:ea typeface="Arial" panose="020B0604020202020204" pitchFamily="34" charset="0"/>
              </a:rPr>
              <a:t> bệnh viện nhưng không qua khỏi, mẹ bé và gia đình đã quyết định hiến t</a:t>
            </a:r>
            <a:r>
              <a:rPr lang="en-US" sz="2400" dirty="0">
                <a:latin typeface="#9Slide05 IcielSanelma" pitchFamily="2" charset="0"/>
                <a:ea typeface="Arial" panose="020B0604020202020204" pitchFamily="34" charset="0"/>
              </a:rPr>
              <a:t>ạ</a:t>
            </a:r>
            <a:r>
              <a:rPr lang="vi-VN" sz="2400" dirty="0">
                <a:latin typeface="#9Slide05 IcielSanelma" pitchFamily="2" charset="0"/>
                <a:ea typeface="Arial" panose="020B0604020202020204" pitchFamily="34" charset="0"/>
              </a:rPr>
              <a:t>ng giác m</a:t>
            </a:r>
            <a:r>
              <a:rPr lang="en-US" sz="2400" dirty="0">
                <a:latin typeface="#9Slide05 IcielSanelma" pitchFamily="2" charset="0"/>
                <a:ea typeface="Arial" panose="020B0604020202020204" pitchFamily="34" charset="0"/>
              </a:rPr>
              <a:t>ạ</a:t>
            </a:r>
            <a:r>
              <a:rPr lang="vi-VN" sz="2400" dirty="0">
                <a:latin typeface="#9Slide05 IcielSanelma" pitchFamily="2" charset="0"/>
                <a:ea typeface="Arial" panose="020B0604020202020204" pitchFamily="34" charset="0"/>
              </a:rPr>
              <a:t>c của bé. Hai giác m</a:t>
            </a:r>
            <a:r>
              <a:rPr lang="en-US" sz="2400" dirty="0">
                <a:latin typeface="#9Slide05 IcielSanelma" pitchFamily="2" charset="0"/>
                <a:ea typeface="Arial" panose="020B0604020202020204" pitchFamily="34" charset="0"/>
              </a:rPr>
              <a:t>ạ</a:t>
            </a:r>
            <a:r>
              <a:rPr lang="vi-VN" sz="2400" dirty="0">
                <a:latin typeface="#9Slide05 IcielSanelma" pitchFamily="2" charset="0"/>
                <a:ea typeface="Arial" panose="020B0604020202020204" pitchFamily="34" charset="0"/>
              </a:rPr>
              <a:t>c của bé sau đó đã được ghép cho một cụ bà 73 tuổi và một người đàn ông 42 tuổi.</a:t>
            </a:r>
            <a:endParaRPr lang="en-US" sz="3200" dirty="0">
              <a:latin typeface="#9Slide05 IcielSanelma" pitchFamily="2" charset="0"/>
              <a:ea typeface="Arial" panose="020B0604020202020204" pitchFamily="34" charset="0"/>
            </a:endParaRPr>
          </a:p>
          <a:p>
            <a:r>
              <a:rPr lang="en-US" sz="2400" dirty="0">
                <a:solidFill>
                  <a:srgbClr val="000000"/>
                </a:solidFill>
                <a:latin typeface="#9Slide05 IcielSanelma" pitchFamily="2" charset="0"/>
                <a:ea typeface="Courier New" panose="02070309020205020404" pitchFamily="49" charset="0"/>
              </a:rPr>
              <a:t>  </a:t>
            </a:r>
            <a:r>
              <a:rPr lang="vi-VN" sz="2400" dirty="0">
                <a:solidFill>
                  <a:srgbClr val="000000"/>
                </a:solidFill>
                <a:latin typeface="#9Slide05 IcielSanelma" pitchFamily="2" charset="0"/>
                <a:ea typeface="Courier New" panose="02070309020205020404" pitchFamily="49" charset="0"/>
              </a:rPr>
              <a:t>Việc mẹ bé và gia đình đã cố gắng vượt qua nỗi đau, quyết định thực hiện di nguyện của bé là hiến </a:t>
            </a:r>
            <a:r>
              <a:rPr lang="en-US" sz="2400" dirty="0" err="1">
                <a:solidFill>
                  <a:srgbClr val="000000"/>
                </a:solidFill>
                <a:latin typeface="#9Slide05 IcielSanelma" pitchFamily="2" charset="0"/>
                <a:ea typeface="Courier New" panose="02070309020205020404" pitchFamily="49" charset="0"/>
              </a:rPr>
              <a:t>tạ</a:t>
            </a:r>
            <a:r>
              <a:rPr lang="vi-VN" sz="2400" dirty="0">
                <a:solidFill>
                  <a:srgbClr val="000000"/>
                </a:solidFill>
                <a:latin typeface="#9Slide05 IcielSanelma" pitchFamily="2" charset="0"/>
                <a:ea typeface="Courier New" panose="02070309020205020404" pitchFamily="49" charset="0"/>
              </a:rPr>
              <a:t>ng giác mọc để</a:t>
            </a:r>
            <a:r>
              <a:rPr lang="en-US" sz="2400" dirty="0">
                <a:solidFill>
                  <a:srgbClr val="000000"/>
                </a:solidFill>
                <a:latin typeface="#9Slide05 IcielSanelma" pitchFamily="2" charset="0"/>
                <a:ea typeface="Courier New" panose="02070309020205020404" pitchFamily="49" charset="0"/>
              </a:rPr>
              <a:t> t</a:t>
            </a:r>
            <a:r>
              <a:rPr lang="vi-VN" sz="2400" dirty="0">
                <a:solidFill>
                  <a:srgbClr val="000000"/>
                </a:solidFill>
                <a:latin typeface="#9Slide05 IcielSanelma" pitchFamily="2" charset="0"/>
                <a:ea typeface="Courier New" panose="02070309020205020404" pitchFamily="49" charset="0"/>
              </a:rPr>
              <a:t>rao ánh sáng cho người khác vói mục đích c</a:t>
            </a:r>
            <a:r>
              <a:rPr lang="en-US" sz="2400" dirty="0">
                <a:solidFill>
                  <a:srgbClr val="000000"/>
                </a:solidFill>
                <a:latin typeface="#9Slide05 IcielSanelma" pitchFamily="2" charset="0"/>
                <a:ea typeface="Courier New" panose="02070309020205020404" pitchFamily="49" charset="0"/>
              </a:rPr>
              <a:t>ứ</a:t>
            </a:r>
            <a:r>
              <a:rPr lang="vi-VN" sz="2400" dirty="0">
                <a:solidFill>
                  <a:srgbClr val="000000"/>
                </a:solidFill>
                <a:latin typeface="#9Slide05 IcielSanelma" pitchFamily="2" charset="0"/>
                <a:ea typeface="Courier New" panose="02070309020205020404" pitchFamily="49" charset="0"/>
              </a:rPr>
              <a:t>u người, làm việc thiện đã</a:t>
            </a:r>
            <a:r>
              <a:rPr lang="en-US" sz="2400" dirty="0">
                <a:solidFill>
                  <a:srgbClr val="000000"/>
                </a:solidFill>
                <a:latin typeface="#9Slide05 IcielSanelma" pitchFamily="2" charset="0"/>
                <a:ea typeface="Courier New" panose="02070309020205020404" pitchFamily="49" charset="0"/>
              </a:rPr>
              <a:t> </a:t>
            </a:r>
            <a:r>
              <a:rPr lang="vi-VN" sz="2400" dirty="0">
                <a:solidFill>
                  <a:srgbClr val="000000"/>
                </a:solidFill>
                <a:latin typeface="#9Slide05 IcielSanelma" pitchFamily="2" charset="0"/>
                <a:ea typeface="Courier New" panose="02070309020205020404" pitchFamily="49" charset="0"/>
              </a:rPr>
              <a:t>viết nên câu chuyện đẹp về lòng nhân ái, biết sống vì người khác, đem l</a:t>
            </a:r>
            <a:r>
              <a:rPr lang="en-US" sz="2400" dirty="0">
                <a:solidFill>
                  <a:srgbClr val="000000"/>
                </a:solidFill>
                <a:latin typeface="#9Slide05 IcielSanelma" pitchFamily="2" charset="0"/>
                <a:ea typeface="Courier New" panose="02070309020205020404" pitchFamily="49" charset="0"/>
              </a:rPr>
              <a:t>ạ</a:t>
            </a:r>
            <a:r>
              <a:rPr lang="vi-VN" sz="2400" dirty="0">
                <a:solidFill>
                  <a:srgbClr val="000000"/>
                </a:solidFill>
                <a:latin typeface="#9Slide05 IcielSanelma" pitchFamily="2" charset="0"/>
                <a:ea typeface="Courier New" panose="02070309020205020404" pitchFamily="49" charset="0"/>
              </a:rPr>
              <a:t>i họnh phúc cho người khác để sự sống mãi tiếp nối, trường tồn.</a:t>
            </a:r>
            <a:r>
              <a:rPr lang="vi-VN" sz="2400" i="1" dirty="0">
                <a:solidFill>
                  <a:srgbClr val="000000"/>
                </a:solidFill>
                <a:latin typeface="#9Slide05 IcielSanelma" pitchFamily="2" charset="0"/>
                <a:ea typeface="Courier New" panose="02070309020205020404" pitchFamily="49" charset="0"/>
              </a:rPr>
              <a:t>.</a:t>
            </a:r>
            <a:endParaRPr lang="en-US" sz="2400" dirty="0">
              <a:latin typeface="#9Slide05 IcielSanelma" pitchFamily="2" charset="0"/>
            </a:endParaRPr>
          </a:p>
        </p:txBody>
      </p:sp>
      <p:sp>
        <p:nvSpPr>
          <p:cNvPr id="8" name="Rectangle 7"/>
          <p:cNvSpPr/>
          <p:nvPr/>
        </p:nvSpPr>
        <p:spPr>
          <a:xfrm>
            <a:off x="3715786" y="4045188"/>
            <a:ext cx="7726142" cy="2308324"/>
          </a:xfrm>
          <a:prstGeom prst="rect">
            <a:avLst/>
          </a:prstGeom>
        </p:spPr>
        <p:txBody>
          <a:bodyPr wrap="square">
            <a:spAutoFit/>
          </a:bodyPr>
          <a:lstStyle/>
          <a:p>
            <a:r>
              <a:rPr lang="vi-VN" sz="2400" dirty="0">
                <a:latin typeface="#9Slide05 IcielSanelma" pitchFamily="2" charset="0"/>
                <a:ea typeface="Arial" panose="020B0604020202020204" pitchFamily="34" charset="0"/>
              </a:rPr>
              <a:t>Cô Thuỳ Dương, mẹ của bé chia </a:t>
            </a:r>
            <a:r>
              <a:rPr lang="vi-VN" sz="2400" i="1" dirty="0">
                <a:latin typeface="#9Slide05 IcielSanelma" pitchFamily="2" charset="0"/>
                <a:ea typeface="Arial" panose="020B0604020202020204" pitchFamily="34" charset="0"/>
              </a:rPr>
              <a:t>sẻ: “Việc</a:t>
            </a:r>
            <a:r>
              <a:rPr lang="vi-VN" sz="2400" dirty="0">
                <a:latin typeface="#9Slide05 IcielSanelma" pitchFamily="2" charset="0"/>
                <a:ea typeface="Arial" panose="020B0604020202020204" pitchFamily="34" charset="0"/>
              </a:rPr>
              <a:t> hiến tọng nội t</a:t>
            </a:r>
            <a:r>
              <a:rPr lang="en-US" sz="2400" dirty="0">
                <a:latin typeface="#9Slide05 IcielSanelma" pitchFamily="2" charset="0"/>
                <a:ea typeface="Arial" panose="020B0604020202020204" pitchFamily="34" charset="0"/>
              </a:rPr>
              <a:t>ạ</a:t>
            </a:r>
            <a:r>
              <a:rPr lang="vi-VN" sz="2400" dirty="0">
                <a:latin typeface="#9Slide05 IcielSanelma" pitchFamily="2" charset="0"/>
                <a:ea typeface="Arial" panose="020B0604020202020204" pitchFamily="34" charset="0"/>
              </a:rPr>
              <a:t>ng là di nguyện của con. Lúc con còn t</a:t>
            </a:r>
            <a:r>
              <a:rPr lang="en-US" sz="2400" dirty="0">
                <a:latin typeface="#9Slide05 IcielSanelma" pitchFamily="2" charset="0"/>
                <a:ea typeface="Arial" panose="020B0604020202020204" pitchFamily="34" charset="0"/>
              </a:rPr>
              <a:t>ỉ</a:t>
            </a:r>
            <a:r>
              <a:rPr lang="vi-VN" sz="2400" dirty="0">
                <a:latin typeface="#9Slide05 IcielSanelma" pitchFamily="2" charset="0"/>
                <a:ea typeface="Arial" panose="020B0604020202020204" pitchFamily="34" charset="0"/>
              </a:rPr>
              <a:t>nh táo, hai mẹ con hay thủ </a:t>
            </a:r>
            <a:r>
              <a:rPr lang="en-US" sz="2400" dirty="0" err="1">
                <a:latin typeface="#9Slide05 IcielSanelma" pitchFamily="2" charset="0"/>
                <a:ea typeface="Arial" panose="020B0604020202020204" pitchFamily="34" charset="0"/>
              </a:rPr>
              <a:t>thỉ</a:t>
            </a:r>
            <a:r>
              <a:rPr lang="en-US" sz="2400" dirty="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và bé đã nói ra mong muốn của mình về hiến t</a:t>
            </a:r>
            <a:r>
              <a:rPr lang="en-US" sz="2400" dirty="0">
                <a:latin typeface="#9Slide05 IcielSanelma" pitchFamily="2" charset="0"/>
                <a:ea typeface="Arial" panose="020B0604020202020204" pitchFamily="34" charset="0"/>
              </a:rPr>
              <a:t>ạ</a:t>
            </a:r>
            <a:r>
              <a:rPr lang="vi-VN" sz="2400" dirty="0">
                <a:latin typeface="#9Slide05 IcielSanelma" pitchFamily="2" charset="0"/>
                <a:ea typeface="Arial" panose="020B0604020202020204" pitchFamily="34" charset="0"/>
              </a:rPr>
              <a:t>ng, một phần là muốn cống hiến cho xã hội, giúp người; một phần là muốn mẹ tiếp tục sống tiếp vì con còn trên thế gian". Như một hiệu ứng kì diệu, sau khi biết nghĩa cử cao đẹp của bé Hải An, đã có hàng ngàn người trên cả nước đang kí hiến t</a:t>
            </a:r>
            <a:r>
              <a:rPr lang="en-US" sz="2400" dirty="0">
                <a:latin typeface="#9Slide05 IcielSanelma" pitchFamily="2" charset="0"/>
                <a:ea typeface="Arial" panose="020B0604020202020204" pitchFamily="34" charset="0"/>
              </a:rPr>
              <a:t>ạ</a:t>
            </a:r>
            <a:r>
              <a:rPr lang="vi-VN" sz="2400" dirty="0">
                <a:latin typeface="#9Slide05 IcielSanelma" pitchFamily="2" charset="0"/>
                <a:ea typeface="Arial" panose="020B0604020202020204" pitchFamily="34" charset="0"/>
              </a:rPr>
              <a:t>ng sau khi qua đời.</a:t>
            </a:r>
            <a:endParaRPr lang="en-US" sz="2400" dirty="0">
              <a:effectLst/>
              <a:latin typeface="#9Slide05 IcielSanelma" pitchFamily="2" charset="0"/>
              <a:ea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556457" y="-470899"/>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Shape 53"/>
          <p:cNvPicPr/>
          <p:nvPr/>
        </p:nvPicPr>
        <p:blipFill>
          <a:blip r:embed="rId4"/>
          <a:stretch/>
        </p:blipFill>
        <p:spPr>
          <a:xfrm>
            <a:off x="397566" y="3791246"/>
            <a:ext cx="3220278" cy="2638087"/>
          </a:xfrm>
          <a:prstGeom prst="rect">
            <a:avLst/>
          </a:prstGeom>
        </p:spPr>
      </p:pic>
      <p:pic>
        <p:nvPicPr>
          <p:cNvPr id="12" name="Picture 11"/>
          <p:cNvPicPr>
            <a:picLocks noChangeAspect="1"/>
          </p:cNvPicPr>
          <p:nvPr/>
        </p:nvPicPr>
        <p:blipFill>
          <a:blip r:embed="rId5"/>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SVN-Vanilla Daisy Pro" panose="00000500000000000000" pitchFamily="2" charset="0"/>
                <a:cs typeface="Times" panose="02020603050405020304" pitchFamily="18" charset="0"/>
              </a:rPr>
              <a:t>1.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có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mang</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lại</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điều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2. </a:t>
            </a:r>
            <a:r>
              <a:rPr lang="en-US" sz="2800" b="1" dirty="0" err="1">
                <a:solidFill>
                  <a:prstClr val="black"/>
                </a:solidFill>
                <a:latin typeface="SVN-Vanilla Daisy Pro" panose="00000500000000000000" pitchFamily="2" charset="0"/>
                <a:cs typeface="Times" panose="02020603050405020304" pitchFamily="18" charset="0"/>
              </a:rPr>
              <a:t>Nhận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xét</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và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gia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đình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3. Theo </a:t>
            </a:r>
            <a:r>
              <a:rPr lang="en-US" sz="2800" b="1" dirty="0" err="1">
                <a:solidFill>
                  <a:prstClr val="black"/>
                </a:solidFill>
                <a:latin typeface="SVN-Vanilla Daisy Pro" panose="00000500000000000000" pitchFamily="2" charset="0"/>
                <a:cs typeface="Times" panose="02020603050405020304" pitchFamily="18" charset="0"/>
              </a:rPr>
              <a:t>em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như</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thế</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nào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yêu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thương</a:t>
            </a:r>
            <a:r>
              <a:rPr lang="en-US" sz="2800" b="1" dirty="0">
                <a:solidFill>
                  <a:prstClr val="black"/>
                </a:solidFill>
                <a:latin typeface="SVN-Vanilla Daisy Pro" panose="00000500000000000000" pitchFamily="2" charset="0"/>
                <a:cs typeface="Times" panose="02020603050405020304" pitchFamily="18" charset="0"/>
              </a:rPr>
              <a:t> con </a:t>
            </a:r>
            <a:r>
              <a:rPr lang="en-US" sz="2800" b="1" dirty="0" err="1">
                <a:solidFill>
                  <a:prstClr val="black"/>
                </a:solidFill>
                <a:latin typeface="SVN-Vanilla Daisy Pro" panose="00000500000000000000" pitchFamily="2" charset="0"/>
                <a:cs typeface="Times" panose="02020603050405020304" pitchFamily="18" charset="0"/>
              </a:rPr>
              <a:t>người</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prstClr val="black"/>
                </a:solidFill>
                <a:latin typeface="SVN-Vanilla Daisy Pro" panose="00000500000000000000" pitchFamily="2" charset="0"/>
                <a:cs typeface="Times" panose="02020603050405020304" pitchFamily="18" charset="0"/>
              </a:rPr>
              <a:t>1.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có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đó</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mang</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lại</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điều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gì</a:t>
            </a:r>
            <a:r>
              <a:rPr lang="en-US" sz="2800" b="1" dirty="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2. </a:t>
            </a:r>
            <a:r>
              <a:rPr lang="en-US" sz="2800" b="1" dirty="0" err="1">
                <a:solidFill>
                  <a:prstClr val="black"/>
                </a:solidFill>
                <a:latin typeface="SVN-Vanilla Daisy Pro" panose="00000500000000000000" pitchFamily="2" charset="0"/>
                <a:cs typeface="Times" panose="02020603050405020304" pitchFamily="18" charset="0"/>
              </a:rPr>
              <a:t>Nhận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xét</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ước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nguyện</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Hải</a:t>
            </a:r>
            <a:r>
              <a:rPr lang="en-US" sz="2800" b="1" dirty="0">
                <a:solidFill>
                  <a:prstClr val="black"/>
                </a:solidFill>
                <a:latin typeface="SVN-Vanilla Daisy Pro" panose="00000500000000000000" pitchFamily="2" charset="0"/>
                <a:cs typeface="Times" panose="02020603050405020304" pitchFamily="18" charset="0"/>
              </a:rPr>
              <a:t> An </a:t>
            </a:r>
            <a:r>
              <a:rPr lang="en-US" sz="2800" b="1" dirty="0" err="1">
                <a:solidFill>
                  <a:prstClr val="black"/>
                </a:solidFill>
                <a:latin typeface="SVN-Vanilla Daisy Pro" panose="00000500000000000000" pitchFamily="2" charset="0"/>
                <a:cs typeface="Times" panose="02020603050405020304" pitchFamily="18" charset="0"/>
              </a:rPr>
              <a:t>và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của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gia</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đình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bé</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3"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3. Theo </a:t>
            </a:r>
            <a:r>
              <a:rPr lang="en-US" sz="2800" b="1" dirty="0" err="1">
                <a:solidFill>
                  <a:prstClr val="black"/>
                </a:solidFill>
                <a:latin typeface="SVN-Vanilla Daisy Pro" panose="00000500000000000000" pitchFamily="2" charset="0"/>
                <a:cs typeface="Times" panose="02020603050405020304" pitchFamily="18" charset="0"/>
              </a:rPr>
              <a:t>em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như</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thế</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nào</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yêu</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thương</a:t>
            </a:r>
            <a:r>
              <a:rPr lang="en-US" sz="2800" b="1" dirty="0">
                <a:solidFill>
                  <a:prstClr val="black"/>
                </a:solidFill>
                <a:latin typeface="SVN-Vanilla Daisy Pro" panose="00000500000000000000" pitchFamily="2" charset="0"/>
                <a:cs typeface="Times" panose="02020603050405020304" pitchFamily="18" charset="0"/>
              </a:rPr>
              <a:t> con </a:t>
            </a:r>
            <a:r>
              <a:rPr lang="en-US" sz="2800" b="1" dirty="0" err="1">
                <a:solidFill>
                  <a:prstClr val="black"/>
                </a:solidFill>
                <a:latin typeface="SVN-Vanilla Daisy Pro" panose="00000500000000000000" pitchFamily="2" charset="0"/>
                <a:cs typeface="Times" panose="02020603050405020304" pitchFamily="18" charset="0"/>
              </a:rPr>
              <a:t>người</a:t>
            </a:r>
            <a:r>
              <a:rPr lang="en-US" sz="2800" b="1" dirty="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2400657"/>
          </a:xfrm>
          <a:prstGeom prst="rect">
            <a:avLst/>
          </a:prstGeom>
        </p:spPr>
        <p:txBody>
          <a:bodyPr wrap="square">
            <a:spAutoFit/>
          </a:bodyPr>
          <a:lstStyle/>
          <a:p>
            <a:pPr marL="292100" marR="0" algn="just">
              <a:lnSpc>
                <a:spcPct val="125000"/>
              </a:lnSpc>
              <a:spcBef>
                <a:spcPts val="0"/>
              </a:spcBef>
              <a:spcAft>
                <a:spcPts val="0"/>
              </a:spcAft>
            </a:pPr>
            <a:r>
              <a:rPr lang="en-US" sz="2400" dirty="0">
                <a:solidFill>
                  <a:srgbClr val="353635"/>
                </a:solidFill>
                <a:latin typeface="#9Slide05 IcielSanelma" pitchFamily="2" charset="0"/>
                <a:ea typeface="Times New Roman" panose="02020603050405020304" pitchFamily="18" charset="0"/>
              </a:rPr>
              <a:t>Ư</a:t>
            </a:r>
            <a:r>
              <a:rPr lang="vi-VN" sz="2400" dirty="0">
                <a:solidFill>
                  <a:srgbClr val="353635"/>
                </a:solidFill>
                <a:latin typeface="#9Slide05 IcielSanelma" pitchFamily="2" charset="0"/>
                <a:ea typeface="Times New Roman" panose="02020603050405020304" pitchFamily="18" charset="0"/>
              </a:rPr>
              <a:t>ớc nguyện của bé Hải An và gia đình bé đã hiến tặng giác mạc để trao ánh sáng cho người khác với mục đích cứu người, làm việc thiện.</a:t>
            </a: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2462213"/>
          </a:xfrm>
          <a:prstGeom prst="rect">
            <a:avLst/>
          </a:prstGeom>
        </p:spPr>
        <p:txBody>
          <a:bodyPr wrap="square">
            <a:spAutoFit/>
          </a:bodyPr>
          <a:lstStyle/>
          <a:p>
            <a:pPr algn="just"/>
            <a:r>
              <a:rPr lang="vi-VN" sz="2200" dirty="0">
                <a:solidFill>
                  <a:srgbClr val="000000"/>
                </a:solidFill>
                <a:latin typeface="#9Slide05 IcielSanelma" pitchFamily="2" charset="0"/>
                <a:ea typeface="Courier New" panose="02070309020205020404" pitchFamily="49" charset="0"/>
              </a:rPr>
              <a:t>Ước nguyện đó thật cao cả, lớn lao và việc làm đó viết nên c</a:t>
            </a:r>
            <a:r>
              <a:rPr lang="en-US" sz="2200" dirty="0">
                <a:solidFill>
                  <a:srgbClr val="000000"/>
                </a:solidFill>
                <a:latin typeface="#9Slide05 IcielSanelma" pitchFamily="2" charset="0"/>
                <a:ea typeface="Courier New" panose="02070309020205020404" pitchFamily="49" charset="0"/>
              </a:rPr>
              <a:t>â</a:t>
            </a:r>
            <a:r>
              <a:rPr lang="vi-VN" sz="2200" dirty="0">
                <a:solidFill>
                  <a:srgbClr val="000000"/>
                </a:solidFill>
                <a:latin typeface="#9Slide05 IcielSanelma" pitchFamily="2" charset="0"/>
                <a:ea typeface="Courier New" panose="02070309020205020404" pitchFamily="49" charset="0"/>
              </a:rPr>
              <a:t>u chuyện đẹp về lòng nhân ái, biết sống vì người khác, đem lại hạnh phúc cho người khác để sự sống mãi tiếp nối, trường tồn. Việc làm đó đã làm lay động, thức tỉnh hàng triệu trái tim con người Việt Nam. Câu chuyện là minh chứng cao đẹp v</a:t>
            </a:r>
            <a:r>
              <a:rPr lang="en-US" sz="2200" dirty="0">
                <a:solidFill>
                  <a:srgbClr val="000000"/>
                </a:solidFill>
                <a:latin typeface="#9Slide05 IcielSanelma" pitchFamily="2" charset="0"/>
                <a:ea typeface="Courier New" panose="02070309020205020404" pitchFamily="49" charset="0"/>
              </a:rPr>
              <a:t>ề</a:t>
            </a:r>
            <a:r>
              <a:rPr lang="vi-VN" sz="2200" dirty="0">
                <a:solidFill>
                  <a:srgbClr val="000000"/>
                </a:solidFill>
                <a:latin typeface="#9Slide05 IcielSanelma" pitchFamily="2" charset="0"/>
                <a:ea typeface="Courier New" panose="02070309020205020404" pitchFamily="49" charset="0"/>
              </a:rPr>
              <a:t> tình yêu thương con người</a:t>
            </a:r>
            <a:endParaRPr lang="en-US" sz="2200" dirty="0">
              <a:latin typeface="#9Slide05 IcielSanelma" pitchFamily="2" charset="0"/>
            </a:endParaRPr>
          </a:p>
        </p:txBody>
      </p:sp>
      <p:sp>
        <p:nvSpPr>
          <p:cNvPr id="5" name="Rectangle 4"/>
          <p:cNvSpPr/>
          <p:nvPr/>
        </p:nvSpPr>
        <p:spPr>
          <a:xfrm>
            <a:off x="8530590" y="4695766"/>
            <a:ext cx="3325436" cy="1938992"/>
          </a:xfrm>
          <a:prstGeom prst="rect">
            <a:avLst/>
          </a:prstGeom>
        </p:spPr>
        <p:txBody>
          <a:bodyPr wrap="square">
            <a:spAutoFit/>
          </a:bodyPr>
          <a:lstStyle/>
          <a:p>
            <a:pPr marL="279400" marR="0" algn="just">
              <a:spcBef>
                <a:spcPts val="0"/>
              </a:spcBef>
              <a:spcAft>
                <a:spcPts val="300"/>
              </a:spcAft>
            </a:pPr>
            <a:r>
              <a:rPr lang="vi-VN" sz="2400" dirty="0">
                <a:solidFill>
                  <a:srgbClr val="353635"/>
                </a:solidFill>
                <a:latin typeface="#9Slide05 IcielSanelma" pitchFamily="2" charset="0"/>
                <a:ea typeface="Times New Roman" panose="02020603050405020304" pitchFamily="18" charset="0"/>
              </a:rPr>
              <a:t>Yêu thương con người là sự quan tâm, giúp đỡ, làm những điếu tốt đẹp cho người khác, nhất là những người gặp khó khăn, hoạn nạn.</a:t>
            </a:r>
            <a:endParaRPr lang="en-US" sz="2400" dirty="0">
              <a:solidFill>
                <a:srgbClr val="353635"/>
              </a:solidFill>
              <a:effectLst/>
              <a:latin typeface="#9Slide05 IcielSanelma" pitchFamily="2"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78677" y="1590396"/>
            <a:ext cx="59574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4000" b="1" dirty="0">
                <a:solidFill>
                  <a:srgbClr val="0000FF"/>
                </a:solidFill>
                <a:latin typeface="#9Slide05 Kathya" panose="02000000000000000000" pitchFamily="2" charset="0"/>
              </a:rPr>
              <a:t>Yêu thương con người là quan tâm, giúp đỡ và làm những điều tốt đẹp cho người khác, nhất là những lúc gặp khó khăn, hoạn nạn.</a:t>
            </a:r>
            <a:endParaRPr lang="en-US" sz="4000" b="1" dirty="0">
              <a:solidFill>
                <a:srgbClr val="0000FF"/>
              </a:solidFill>
              <a:latin typeface="#9Slide05 SVNTradeMark" panose="02000000000000000000" pitchFamily="2"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6748</TotalTime>
  <Words>2514</Words>
  <Application>Microsoft Office PowerPoint</Application>
  <PresentationFormat>Widescreen</PresentationFormat>
  <Paragraphs>201</Paragraphs>
  <Slides>29</Slides>
  <Notes>5</Notes>
  <HiddenSlides>0</HiddenSlides>
  <MMClips>0</MMClips>
  <ScaleCrop>false</ScaleCrop>
  <HeadingPairs>
    <vt:vector size="6" baseType="variant">
      <vt:variant>
        <vt:lpstr>Fonts Used</vt:lpstr>
      </vt:variant>
      <vt:variant>
        <vt:i4>25</vt:i4>
      </vt:variant>
      <vt:variant>
        <vt:lpstr>Theme</vt:lpstr>
      </vt:variant>
      <vt:variant>
        <vt:i4>5</vt:i4>
      </vt:variant>
      <vt:variant>
        <vt:lpstr>Slide Titles</vt:lpstr>
      </vt:variant>
      <vt:variant>
        <vt:i4>29</vt:i4>
      </vt:variant>
    </vt:vector>
  </HeadingPairs>
  <TitlesOfParts>
    <vt:vector size="59" baseType="lpstr">
      <vt:lpstr>微软雅黑</vt:lpstr>
      <vt:lpstr>#9Slide05 Brannboll Ny</vt:lpstr>
      <vt:lpstr>#9Slide05 Fourth</vt:lpstr>
      <vt:lpstr>#9Slide05 Habano</vt:lpstr>
      <vt:lpstr>#9Slide05 IcielSanelma</vt:lpstr>
      <vt:lpstr>#9Slide05 IcielSmoothy Cursive</vt:lpstr>
      <vt:lpstr>#9Slide05 Israquella</vt:lpstr>
      <vt:lpstr>#9Slide05 Kathya</vt:lpstr>
      <vt:lpstr>#9Slide05 Phobia</vt:lpstr>
      <vt:lpstr>#9Slide05 SVNTaiga</vt:lpstr>
      <vt:lpstr>#9Slide05 SVNTradeMark</vt:lpstr>
      <vt:lpstr>#9Slide06 SVNSlow Attack</vt:lpstr>
      <vt:lpstr>#9Slide07 IcielAmerican Forkbal</vt:lpstr>
      <vt:lpstr>#9Slide07 Marbelia Regular</vt:lpstr>
      <vt:lpstr>Arial</vt:lpstr>
      <vt:lpstr>Calibri</vt:lpstr>
      <vt:lpstr>Calibri Light</vt:lpstr>
      <vt:lpstr>Courier New</vt:lpstr>
      <vt:lpstr>SVN-Steady</vt:lpstr>
      <vt:lpstr>SVN-Student</vt:lpstr>
      <vt:lpstr>SVN-Vanilla Daisy Pro</vt:lpstr>
      <vt:lpstr>SVN-Very Berry</vt:lpstr>
      <vt:lpstr>SVN-Wallington</vt:lpstr>
      <vt:lpstr>Symbol</vt:lpstr>
      <vt:lpstr>Times New Roman</vt:lpstr>
      <vt:lpstr>Office Theme</vt:lpstr>
      <vt:lpstr>1_Office Theme</vt:lpstr>
      <vt:lpstr>2_Office Theme</vt:lpstr>
      <vt:lpstr>24_Office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OS</cp:lastModifiedBy>
  <cp:revision>147</cp:revision>
  <dcterms:created xsi:type="dcterms:W3CDTF">2021-06-28T15:32:15Z</dcterms:created>
  <dcterms:modified xsi:type="dcterms:W3CDTF">2024-01-02T05:35:16Z</dcterms:modified>
</cp:coreProperties>
</file>