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3087" r:id="rId3"/>
    <p:sldId id="3114" r:id="rId4"/>
    <p:sldId id="3080" r:id="rId5"/>
    <p:sldId id="3103" r:id="rId6"/>
    <p:sldId id="3104" r:id="rId7"/>
    <p:sldId id="3105" r:id="rId8"/>
    <p:sldId id="3106" r:id="rId9"/>
    <p:sldId id="3111" r:id="rId10"/>
    <p:sldId id="3107" r:id="rId11"/>
    <p:sldId id="3108" r:id="rId12"/>
    <p:sldId id="3112" r:id="rId13"/>
    <p:sldId id="3113"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61" d="100"/>
          <a:sy n="61" d="100"/>
        </p:scale>
        <p:origin x="7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microsoft.com/office/2007/relationships/hdphoto" Target="../media/image4.wdp"/><Relationship Id="rId5" Type="http://schemas.openxmlformats.org/officeDocument/2006/relationships/image" Target="../media/image3.pn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9.emf"/><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r="868"/>
          <a:stretch>
            <a:fillRect/>
          </a:stretch>
        </p:blipFill>
        <p:spPr>
          <a:xfrm>
            <a:off x="0" y="0"/>
            <a:ext cx="12192000"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p:cNvGrpSpPr/>
          <p:nvPr userDrawn="1"/>
        </p:nvGrpSpPr>
        <p:grpSpPr>
          <a:xfrm>
            <a:off x="135255" y="15198"/>
            <a:ext cx="11894186" cy="6825343"/>
            <a:chOff x="217756" y="65357"/>
            <a:chExt cx="11993313" cy="6473286"/>
          </a:xfrm>
          <a:noFill/>
        </p:grpSpPr>
        <p:sp>
          <p:nvSpPr>
            <p:cNvPr id="7" name="Rectangle: Rounded Corners 6"/>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p:cNvPicPr>
            <a:picLocks noChangeAspect="1"/>
          </p:cNvPicPr>
          <p:nvPr userDrawn="1"/>
        </p:nvPicPr>
        <p:blipFill>
          <a:blip r:embed="rId5"/>
          <a:stretch>
            <a:fillRect/>
          </a:stretch>
        </p:blipFill>
        <p:spPr>
          <a:xfrm rot="20806844">
            <a:off x="693828" y="5450610"/>
            <a:ext cx="1111380" cy="10904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0.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25.png"/><Relationship Id="rId4" Type="http://schemas.openxmlformats.org/officeDocument/2006/relationships/image" Target="../media/image28.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0.png"/><Relationship Id="rId2" Type="http://schemas.openxmlformats.org/officeDocument/2006/relationships/image" Target="../media/image2.svg"/><Relationship Id="rId1"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1.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33.png"/><Relationship Id="rId1"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grpSp>
        <p:nvGrpSpPr>
          <p:cNvPr id="2" name="Group 1"/>
          <p:cNvGrpSpPr/>
          <p:nvPr/>
        </p:nvGrpSpPr>
        <p:grpSpPr>
          <a:xfrm>
            <a:off x="1366674" y="981390"/>
            <a:ext cx="10582315" cy="3107816"/>
            <a:chOff x="1376005" y="981390"/>
            <a:chExt cx="10582315" cy="3107816"/>
          </a:xfrm>
        </p:grpSpPr>
        <p:grpSp>
          <p:nvGrpSpPr>
            <p:cNvPr id="19" name="Group 18"/>
            <p:cNvGrpSpPr/>
            <p:nvPr/>
          </p:nvGrpSpPr>
          <p:grpSpPr>
            <a:xfrm>
              <a:off x="1767840" y="981390"/>
              <a:ext cx="10190480" cy="3107816"/>
              <a:chOff x="1778000" y="402270"/>
              <a:chExt cx="10190480" cy="3107816"/>
            </a:xfrm>
          </p:grpSpPr>
          <p:sp>
            <p:nvSpPr>
              <p:cNvPr id="10" name="Freeform: Shape 9"/>
              <p:cNvSpPr/>
              <p:nvPr/>
            </p:nvSpPr>
            <p:spPr>
              <a:xfrm>
                <a:off x="3291840" y="402270"/>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p:cNvGrpSpPr/>
              <p:nvPr/>
            </p:nvGrpSpPr>
            <p:grpSpPr>
              <a:xfrm>
                <a:off x="1778000" y="1519412"/>
                <a:ext cx="10190480" cy="1990674"/>
                <a:chOff x="1442720" y="3140126"/>
                <a:chExt cx="10190480" cy="1990674"/>
              </a:xfrm>
            </p:grpSpPr>
            <p:sp>
              <p:nvSpPr>
                <p:cNvPr id="6" name="Freeform: Shape 5"/>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285505" y="1773525"/>
                <a:ext cx="1240510" cy="1482448"/>
                <a:chOff x="700050" y="3208754"/>
                <a:chExt cx="935710" cy="1482448"/>
              </a:xfrm>
            </p:grpSpPr>
            <p:sp>
              <p:nvSpPr>
                <p:cNvPr id="11" name="Rectangle 10"/>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endParaRPr lang="en-US" sz="4000" b="1">
                    <a:ln w="19050">
                      <a:solidFill>
                        <a:schemeClr val="bg1"/>
                      </a:solidFill>
                    </a:ln>
                    <a:latin typeface="UTM Kabel KT" panose="02040603050506020204" pitchFamily="18" charset="0"/>
                    <a:cs typeface="Times New Roman" panose="02020603050405020304" pitchFamily="18" charset="0"/>
                  </a:endParaRPr>
                </a:p>
              </p:txBody>
            </p:sp>
            <p:sp>
              <p:nvSpPr>
                <p:cNvPr id="12" name="Rectangle 11"/>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3" name="Picture 22"/>
            <p:cNvPicPr>
              <a:picLocks noChangeAspect="1"/>
            </p:cNvPicPr>
            <p:nvPr/>
          </p:nvPicPr>
          <p:blipFill>
            <a:blip r:embed="rId2"/>
            <a:stretch>
              <a:fillRect/>
            </a:stretch>
          </p:blipFill>
          <p:spPr>
            <a:xfrm>
              <a:off x="1376005" y="1183571"/>
              <a:ext cx="8531779" cy="871417"/>
            </a:xfrm>
            <a:prstGeom prst="rect">
              <a:avLst/>
            </a:prstGeom>
          </p:spPr>
        </p:pic>
        <p:pic>
          <p:nvPicPr>
            <p:cNvPr id="25" name="Picture 24"/>
            <p:cNvPicPr>
              <a:picLocks noChangeAspect="1"/>
            </p:cNvPicPr>
            <p:nvPr/>
          </p:nvPicPr>
          <p:blipFill>
            <a:blip r:embed="rId3"/>
            <a:stretch>
              <a:fillRect/>
            </a:stretch>
          </p:blipFill>
          <p:spPr>
            <a:xfrm>
              <a:off x="3923818" y="2415251"/>
              <a:ext cx="8034502" cy="1504118"/>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10254" y="496936"/>
            <a:ext cx="10570890" cy="1691678"/>
            <a:chOff x="541427" y="4307442"/>
            <a:chExt cx="10570890" cy="1691678"/>
          </a:xfrm>
        </p:grpSpPr>
        <p:grpSp>
          <p:nvGrpSpPr>
            <p:cNvPr id="3" name="Group 2"/>
            <p:cNvGrpSpPr/>
            <p:nvPr/>
          </p:nvGrpSpPr>
          <p:grpSpPr>
            <a:xfrm>
              <a:off x="541427" y="4307442"/>
              <a:ext cx="10550107" cy="1691678"/>
              <a:chOff x="541575" y="4359396"/>
              <a:chExt cx="10400346" cy="1691678"/>
            </a:xfrm>
          </p:grpSpPr>
          <p:sp>
            <p:nvSpPr>
              <p:cNvPr id="6" name="Rectangle: Rounded Corners 5"/>
              <p:cNvSpPr/>
              <p:nvPr/>
            </p:nvSpPr>
            <p:spPr>
              <a:xfrm>
                <a:off x="1181534" y="4594429"/>
                <a:ext cx="9760387" cy="145664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1"/>
              <a:stretch>
                <a:fillRect/>
              </a:stretch>
            </p:blipFill>
            <p:spPr>
              <a:xfrm>
                <a:off x="541575" y="4359396"/>
                <a:ext cx="962441" cy="885725"/>
              </a:xfrm>
              <a:prstGeom prst="rect">
                <a:avLst/>
              </a:prstGeom>
            </p:spPr>
          </p:pic>
        </p:grpSp>
        <p:sp>
          <p:nvSpPr>
            <p:cNvPr id="4" name="Rectangle 3"/>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5" name="Rectangle 4"/>
            <p:cNvSpPr/>
            <p:nvPr/>
          </p:nvSpPr>
          <p:spPr>
            <a:xfrm>
              <a:off x="1445083" y="4630305"/>
              <a:ext cx="9598058" cy="1293175"/>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 Đọc kĩ hướng dẫn của nhà sản xuất trước khi sử dụng thiết bị.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Kết nối các thiết bị đúng cách.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Giữ gìn nơi làm việc với máy tính gọn gàng, ngăn nắp, vệ sinh, khô ráo.</a:t>
              </a:r>
              <a:endParaRPr lang="vi-VN" sz="2000">
                <a:latin typeface="UTM Avo" panose="02040603050506020204" pitchFamily="18" charset="0"/>
                <a:cs typeface="Times New Roman" panose="02020603050405020304" pitchFamily="18" charset="0"/>
              </a:endParaRPr>
            </a:p>
          </p:txBody>
        </p:sp>
      </p:grpSp>
      <p:grpSp>
        <p:nvGrpSpPr>
          <p:cNvPr id="8" name="Group 7"/>
          <p:cNvGrpSpPr/>
          <p:nvPr/>
        </p:nvGrpSpPr>
        <p:grpSpPr>
          <a:xfrm>
            <a:off x="510254" y="2423647"/>
            <a:ext cx="10501714" cy="3384684"/>
            <a:chOff x="601971" y="425316"/>
            <a:chExt cx="10501714" cy="3384684"/>
          </a:xfrm>
        </p:grpSpPr>
        <p:grpSp>
          <p:nvGrpSpPr>
            <p:cNvPr id="9" name="Group 8"/>
            <p:cNvGrpSpPr/>
            <p:nvPr/>
          </p:nvGrpSpPr>
          <p:grpSpPr>
            <a:xfrm>
              <a:off x="1181969" y="716236"/>
              <a:ext cx="9921716" cy="3093764"/>
              <a:chOff x="1190601" y="4542475"/>
              <a:chExt cx="9921716" cy="3093764"/>
            </a:xfrm>
          </p:grpSpPr>
          <p:sp>
            <p:nvSpPr>
              <p:cNvPr id="12" name="Rectangle: Rounded Corners 11"/>
              <p:cNvSpPr/>
              <p:nvPr/>
            </p:nvSpPr>
            <p:spPr>
              <a:xfrm>
                <a:off x="1190601" y="4542475"/>
                <a:ext cx="9900933" cy="3093764"/>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4" name="Rectangle 13"/>
              <p:cNvSpPr/>
              <p:nvPr/>
            </p:nvSpPr>
            <p:spPr>
              <a:xfrm>
                <a:off x="1752504" y="4684258"/>
                <a:ext cx="9286020"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Thao tác nào sau đây tắt máy tính một cách an toàn?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Sử dụng nút lệnh Restart của Windows.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Sử dụng nút lệnh Shut down của Windows.</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Nhấn giữ công tắc nguồn vài giây.</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 Rút dây nguồn khỏi ổ cắm.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Tại sao không nên vừa ăn vừa sử dụng máy tính?.</a:t>
                </a:r>
                <a:endParaRPr lang="vi-VN" sz="2000">
                  <a:latin typeface="UTM Avo" panose="02040603050506020204" pitchFamily="18" charset="0"/>
                  <a:cs typeface="Times New Roman" panose="02020603050405020304" pitchFamily="18" charset="0"/>
                </a:endParaRPr>
              </a:p>
            </p:txBody>
          </p:sp>
        </p:grpSp>
        <p:pic>
          <p:nvPicPr>
            <p:cNvPr id="10" name="Picture 9"/>
            <p:cNvPicPr>
              <a:picLocks noChangeAspect="1"/>
            </p:cNvPicPr>
            <p:nvPr/>
          </p:nvPicPr>
          <p:blipFill>
            <a:blip r:embed="rId2"/>
            <a:stretch>
              <a:fillRect/>
            </a:stretch>
          </p:blipFill>
          <p:spPr>
            <a:xfrm>
              <a:off x="601971" y="425316"/>
              <a:ext cx="903656" cy="885726"/>
            </a:xfrm>
            <a:prstGeom prst="rect">
              <a:avLst/>
            </a:prstGeom>
          </p:spPr>
        </p:pic>
        <p:pic>
          <p:nvPicPr>
            <p:cNvPr id="11" name="Picture 10"/>
            <p:cNvPicPr>
              <a:picLocks noChangeAspect="1"/>
            </p:cNvPicPr>
            <p:nvPr/>
          </p:nvPicPr>
          <p:blipFill>
            <a:blip r:embed="rId3"/>
            <a:stretch>
              <a:fillRect/>
            </a:stretch>
          </p:blipFill>
          <p:spPr>
            <a:xfrm>
              <a:off x="10433338" y="704537"/>
              <a:ext cx="661756" cy="554444"/>
            </a:xfrm>
            <a:prstGeom prst="rect">
              <a:avLst/>
            </a:prstGeom>
          </p:spPr>
        </p:pic>
      </p:gr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186858" y="5130748"/>
            <a:ext cx="1661664" cy="1328737"/>
          </a:xfrm>
          <a:prstGeom prst="rect">
            <a:avLst/>
          </a:prstGeom>
        </p:spPr>
      </p:pic>
      <p:pic>
        <p:nvPicPr>
          <p:cNvPr id="19" name="Picture 4" descr="Káº¿t quáº£ hÃ¬nh áº£nh cho right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6485" y="3844093"/>
            <a:ext cx="463478" cy="4634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500"/>
                            </p:stCondLst>
                            <p:childTnLst>
                              <p:par>
                                <p:cTn id="19" presetID="2" presetClass="entr" presetSubtype="2"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32" presetClass="emph" presetSubtype="0" fill="hold" nodeType="afterEffect">
                                  <p:stCondLst>
                                    <p:cond delay="0"/>
                                  </p:stCondLst>
                                  <p:childTnLst>
                                    <p:animRot by="120000">
                                      <p:cBhvr>
                                        <p:cTn id="25" dur="100" fill="hold">
                                          <p:stCondLst>
                                            <p:cond delay="0"/>
                                          </p:stCondLst>
                                        </p:cTn>
                                        <p:tgtEl>
                                          <p:spTgt spid="18"/>
                                        </p:tgtEl>
                                        <p:attrNameLst>
                                          <p:attrName>r</p:attrName>
                                        </p:attrNameLst>
                                      </p:cBhvr>
                                    </p:animRot>
                                    <p:animRot by="-240000">
                                      <p:cBhvr>
                                        <p:cTn id="26" dur="200" fill="hold">
                                          <p:stCondLst>
                                            <p:cond delay="200"/>
                                          </p:stCondLst>
                                        </p:cTn>
                                        <p:tgtEl>
                                          <p:spTgt spid="18"/>
                                        </p:tgtEl>
                                        <p:attrNameLst>
                                          <p:attrName>r</p:attrName>
                                        </p:attrNameLst>
                                      </p:cBhvr>
                                    </p:animRot>
                                    <p:animRot by="240000">
                                      <p:cBhvr>
                                        <p:cTn id="27" dur="200" fill="hold">
                                          <p:stCondLst>
                                            <p:cond delay="400"/>
                                          </p:stCondLst>
                                        </p:cTn>
                                        <p:tgtEl>
                                          <p:spTgt spid="18"/>
                                        </p:tgtEl>
                                        <p:attrNameLst>
                                          <p:attrName>r</p:attrName>
                                        </p:attrNameLst>
                                      </p:cBhvr>
                                    </p:animRot>
                                    <p:animRot by="-240000">
                                      <p:cBhvr>
                                        <p:cTn id="28" dur="200" fill="hold">
                                          <p:stCondLst>
                                            <p:cond delay="600"/>
                                          </p:stCondLst>
                                        </p:cTn>
                                        <p:tgtEl>
                                          <p:spTgt spid="18"/>
                                        </p:tgtEl>
                                        <p:attrNameLst>
                                          <p:attrName>r</p:attrName>
                                        </p:attrNameLst>
                                      </p:cBhvr>
                                    </p:animRot>
                                    <p:animRot by="120000">
                                      <p:cBhvr>
                                        <p:cTn id="29" dur="200" fill="hold">
                                          <p:stCondLst>
                                            <p:cond delay="800"/>
                                          </p:stCondLst>
                                        </p:cTn>
                                        <p:tgtEl>
                                          <p:spTgt spid="18"/>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6"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7841" y="1565368"/>
            <a:ext cx="10756317" cy="4609019"/>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Một bộ tai nghe có gắn micro sử dụng cho máy tính là loại thiết bị gì?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A. Thiết bị vào.</a:t>
            </a:r>
            <a:endParaRPr lang="vi-VN"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B. Thiết bị ra.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C. Thiết bị vừa vào vừa ra.</a:t>
            </a:r>
            <a:endParaRPr lang="vi-VN"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D. Không phải thiết bị vào – ra.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Máy tính của em đang làm việc với một tệp trên thẻ nhớ. Em hãy sắp xếp lại thứ tự các thao tác sau để tắt máy tính an toàn, không làm mất dữ liệu.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a) Chọn nút lệnh Shut down để tắt máy tính.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b) Đóng tệp đang mở trên thẻ nhớ.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c) Chọn “Safe To Remove Hardware” để ngắt kết nối với thẻ nhớ.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d) Lưu lại nội dung của tệp.</a:t>
            </a:r>
            <a:endParaRPr lang="vi-VN" sz="2000">
              <a:latin typeface="UTM Avo" panose="02040603050506020204" pitchFamily="18" charset="0"/>
              <a:cs typeface="Times New Roman" panose="02020603050405020304" pitchFamily="18" charset="0"/>
            </a:endParaRPr>
          </a:p>
        </p:txBody>
      </p:sp>
      <p:sp>
        <p:nvSpPr>
          <p:cNvPr id="5" name="Oval 4"/>
          <p:cNvSpPr/>
          <p:nvPr/>
        </p:nvSpPr>
        <p:spPr>
          <a:xfrm>
            <a:off x="686668" y="282189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7229478" y="5780375"/>
            <a:ext cx="3086097" cy="722258"/>
          </a:xfrm>
          <a:prstGeom prst="rect">
            <a:avLst/>
          </a:prstGeom>
        </p:spPr>
      </p:pic>
      <p:sp>
        <p:nvSpPr>
          <p:cNvPr id="7" name="Rectangle 6"/>
          <p:cNvSpPr/>
          <p:nvPr/>
        </p:nvSpPr>
        <p:spPr>
          <a:xfrm>
            <a:off x="7598357" y="5899001"/>
            <a:ext cx="2701632" cy="460895"/>
          </a:xfrm>
          <a:prstGeom prst="rect">
            <a:avLst/>
          </a:prstGeom>
        </p:spPr>
        <p:txBody>
          <a:bodyPr wrap="square">
            <a:spAutoFit/>
          </a:bodyPr>
          <a:lstStyle/>
          <a:p>
            <a:pPr algn="just" defTabSz="342900">
              <a:lnSpc>
                <a:spcPct val="135000"/>
              </a:lnSpc>
            </a:pPr>
            <a:r>
              <a:rPr lang="en-US" sz="2000">
                <a:solidFill>
                  <a:schemeClr val="bg1"/>
                </a:solidFill>
                <a:latin typeface="UTM Avo" panose="02040603050506020204" pitchFamily="18" charset="0"/>
                <a:cs typeface="Times New Roman" panose="02020603050405020304" pitchFamily="18" charset="0"/>
              </a:rPr>
              <a:t>d) </a:t>
            </a:r>
            <a:r>
              <a:rPr lang="en-US" sz="2000">
                <a:solidFill>
                  <a:schemeClr val="bg1"/>
                </a:solidFill>
                <a:latin typeface="UTM Avo" panose="02040603050506020204" pitchFamily="18" charset="0"/>
                <a:cs typeface="Times New Roman" panose="02020603050405020304" pitchFamily="18" charset="0"/>
                <a:sym typeface="Wingdings" panose="05000000000000000000" pitchFamily="2" charset="2"/>
              </a:rPr>
              <a:t></a:t>
            </a:r>
            <a:r>
              <a:rPr lang="en-US" sz="2000">
                <a:solidFill>
                  <a:schemeClr val="bg1"/>
                </a:solidFill>
                <a:latin typeface="UTM Avo" panose="02040603050506020204" pitchFamily="18" charset="0"/>
                <a:cs typeface="Times New Roman" panose="02020603050405020304" pitchFamily="18" charset="0"/>
              </a:rPr>
              <a:t> b) </a:t>
            </a:r>
            <a:r>
              <a:rPr lang="en-US" sz="200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chemeClr val="bg1"/>
                </a:solidFill>
                <a:latin typeface="UTM Avo" panose="02040603050506020204" pitchFamily="18" charset="0"/>
                <a:cs typeface="Times New Roman" panose="02020603050405020304" pitchFamily="18" charset="0"/>
              </a:rPr>
              <a:t>c) </a:t>
            </a:r>
            <a:r>
              <a:rPr lang="en-US" sz="200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chemeClr val="bg1"/>
                </a:solidFill>
                <a:latin typeface="UTM Avo" panose="02040603050506020204" pitchFamily="18" charset="0"/>
                <a:cs typeface="Times New Roman" panose="02020603050405020304" pitchFamily="18" charset="0"/>
              </a:rPr>
              <a:t>a)</a:t>
            </a:r>
            <a:endParaRPr lang="vi-VN" sz="2000">
              <a:solidFill>
                <a:schemeClr val="bg1"/>
              </a:solidFill>
              <a:latin typeface="UTM Avo" panose="020406030505060202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395865" y="377154"/>
            <a:ext cx="4145655" cy="111174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anim calcmode="lin" valueType="num">
                                      <p:cBhvr>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1000"/>
                                        <p:tgtEl>
                                          <p:spTgt spid="2">
                                            <p:txEl>
                                              <p:pRg st="7" end="7"/>
                                            </p:txEl>
                                          </p:spTgt>
                                        </p:tgtEl>
                                      </p:cBhvr>
                                    </p:animEffect>
                                    <p:anim calcmode="lin" valueType="num">
                                      <p:cBhvr>
                                        <p:cTn id="2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1000"/>
                                        <p:tgtEl>
                                          <p:spTgt spid="2">
                                            <p:txEl>
                                              <p:pRg st="8" end="8"/>
                                            </p:txEl>
                                          </p:spTgt>
                                        </p:tgtEl>
                                      </p:cBhvr>
                                    </p:animEffect>
                                    <p:anim calcmode="lin" valueType="num">
                                      <p:cBhvr>
                                        <p:cTn id="3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1000"/>
                                        <p:tgtEl>
                                          <p:spTgt spid="2">
                                            <p:txEl>
                                              <p:pRg st="9" end="9"/>
                                            </p:txEl>
                                          </p:spTgt>
                                        </p:tgtEl>
                                      </p:cBhvr>
                                    </p:animEffect>
                                    <p:anim calcmode="lin" valueType="num">
                                      <p:cBhvr>
                                        <p:cTn id="3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par>
                                <p:cTn id="47" presetID="53" presetClass="entr" presetSubtype="16"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7841" y="1565368"/>
            <a:ext cx="10756317" cy="2531527"/>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Trên màn hình theo dõi, em thấy một người đứng trước camera an ninh. Người đó có biết em đang theo dõi không? Tại sao?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2.</a:t>
            </a:r>
            <a:r>
              <a:rPr lang="vi-VN" sz="2000">
                <a:latin typeface="UTM Avo" panose="02040603050506020204" pitchFamily="18" charset="0"/>
                <a:cs typeface="Times New Roman" panose="02020603050405020304" pitchFamily="18" charset="0"/>
              </a:rPr>
              <a:t> Máy in của em in ra những kí hiệu không mong muốn và em biết lỗi này là do virus gây ra. Em cần phải diệt virus ở máy in hay máy tính? Tại sao?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3.</a:t>
            </a:r>
            <a:r>
              <a:rPr lang="vi-VN" sz="2000">
                <a:latin typeface="UTM Avo" panose="02040603050506020204" pitchFamily="18" charset="0"/>
                <a:cs typeface="Times New Roman" panose="02020603050405020304" pitchFamily="18" charset="0"/>
              </a:rPr>
              <a:t> Em hãy đề xuất một số quy tắc để giúp các bạn sử dụng phòng máy tính an toàn và hiệu quả.</a:t>
            </a:r>
            <a:endParaRPr lang="vi-VN" sz="2000">
              <a:latin typeface="UTM Avo" panose="02040603050506020204" pitchFamily="18" charset="0"/>
              <a:cs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395865" y="390803"/>
            <a:ext cx="4145655" cy="113129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endPar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3"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479035" y="437353"/>
            <a:ext cx="888648" cy="903074"/>
          </a:xfrm>
          <a:prstGeom prst="rect">
            <a:avLst/>
          </a:prstGeom>
        </p:spPr>
      </p:pic>
      <p:pic>
        <p:nvPicPr>
          <p:cNvPr id="4" name="Picture 3"/>
          <p:cNvPicPr>
            <a:picLocks noChangeAspect="1"/>
          </p:cNvPicPr>
          <p:nvPr/>
        </p:nvPicPr>
        <p:blipFill>
          <a:blip r:embed="rId2"/>
          <a:stretch>
            <a:fillRect/>
          </a:stretch>
        </p:blipFill>
        <p:spPr>
          <a:xfrm>
            <a:off x="2567498" y="1543629"/>
            <a:ext cx="7057003" cy="3609234"/>
          </a:xfrm>
          <a:prstGeom prst="rect">
            <a:avLst/>
          </a:prstGeom>
        </p:spPr>
      </p:pic>
      <p:sp>
        <p:nvSpPr>
          <p:cNvPr id="5" name="Rectangle 4"/>
          <p:cNvSpPr/>
          <p:nvPr/>
        </p:nvSpPr>
        <p:spPr>
          <a:xfrm>
            <a:off x="1367682" y="492980"/>
            <a:ext cx="9719417"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Ở lớp 6, các em đã biết, máy tính cần phải có bốn thành phần để hỗ trợ con người xử lí thông tin. Đó là thiết bị vào, thiết bị ra, bộ xử lí và bộ nhớ</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6" name="Rectangle 5"/>
          <p:cNvSpPr/>
          <p:nvPr/>
        </p:nvSpPr>
        <p:spPr>
          <a:xfrm>
            <a:off x="1236290" y="5333979"/>
            <a:ext cx="9719417" cy="869533"/>
          </a:xfrm>
          <a:prstGeom prst="rect">
            <a:avLst/>
          </a:prstGeom>
        </p:spPr>
        <p:txBody>
          <a:bodyPr wrap="square">
            <a:spAutoFit/>
          </a:bodyPr>
          <a:lstStyle/>
          <a:p>
            <a:pPr algn="ctr" defTabSz="342900">
              <a:lnSpc>
                <a:spcPct val="135000"/>
              </a:lnSpc>
            </a:pPr>
            <a:r>
              <a:rPr lang="en-US" sz="2000" i="1">
                <a:solidFill>
                  <a:srgbClr val="FF0000"/>
                </a:solidFill>
                <a:latin typeface="UTM Avo" panose="02040603050506020204" pitchFamily="18" charset="0"/>
                <a:cs typeface="Times New Roman" panose="02020603050405020304" pitchFamily="18" charset="0"/>
              </a:rPr>
              <a:t>Theo em, t</a:t>
            </a:r>
            <a:r>
              <a:rPr lang="vi-VN" sz="2000" i="1">
                <a:solidFill>
                  <a:srgbClr val="FF0000"/>
                </a:solidFill>
                <a:latin typeface="UTM Avo" panose="02040603050506020204" pitchFamily="18" charset="0"/>
                <a:cs typeface="Times New Roman" panose="02020603050405020304" pitchFamily="18" charset="0"/>
              </a:rPr>
              <a:t>hành phần </a:t>
            </a:r>
            <a:r>
              <a:rPr lang="en-US" sz="2000" i="1">
                <a:solidFill>
                  <a:srgbClr val="FF0000"/>
                </a:solidFill>
                <a:latin typeface="UTM Avo" panose="02040603050506020204" pitchFamily="18" charset="0"/>
                <a:cs typeface="Times New Roman" panose="02020603050405020304" pitchFamily="18" charset="0"/>
              </a:rPr>
              <a:t>nào </a:t>
            </a:r>
            <a:r>
              <a:rPr lang="vi-VN" sz="2000" i="1">
                <a:solidFill>
                  <a:srgbClr val="FF0000"/>
                </a:solidFill>
                <a:latin typeface="UTM Avo" panose="02040603050506020204" pitchFamily="18" charset="0"/>
                <a:cs typeface="Times New Roman" panose="02020603050405020304" pitchFamily="18" charset="0"/>
              </a:rPr>
              <a:t>đóng vai trò quan trọng, giúp máy tính trao đổi dữ liệu với thế giới bên ngoài</a:t>
            </a:r>
            <a:r>
              <a:rPr lang="en-US" sz="2000" i="1">
                <a:solidFill>
                  <a:srgbClr val="FF0000"/>
                </a:solidFill>
                <a:latin typeface="UTM Avo" panose="02040603050506020204" pitchFamily="18" charset="0"/>
                <a:cs typeface="Times New Roman" panose="02020603050405020304" pitchFamily="18" charset="0"/>
              </a:rPr>
              <a:t>?</a:t>
            </a:r>
            <a:endParaRPr lang="vi-VN" sz="2000" i="1">
              <a:solidFill>
                <a:srgbClr val="FF0000"/>
              </a:solidFill>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THIẾT BỊ VÀO - RA</a:t>
            </a:r>
            <a:endParaRPr lang="vi-VN" sz="2800" b="1">
              <a:solidFill>
                <a:srgbClr val="F03C69"/>
              </a:solidFill>
              <a:cs typeface="Times New Roman" panose="02020603050405020304" pitchFamily="18" charset="0"/>
            </a:endParaRPr>
          </a:p>
        </p:txBody>
      </p:sp>
      <p:grpSp>
        <p:nvGrpSpPr>
          <p:cNvPr id="11" name="Group 10"/>
          <p:cNvGrpSpPr/>
          <p:nvPr/>
        </p:nvGrpSpPr>
        <p:grpSpPr>
          <a:xfrm>
            <a:off x="614525" y="1172483"/>
            <a:ext cx="10824275" cy="2479040"/>
            <a:chOff x="1117599" y="3528268"/>
            <a:chExt cx="10824275" cy="2479040"/>
          </a:xfrm>
        </p:grpSpPr>
        <p:grpSp>
          <p:nvGrpSpPr>
            <p:cNvPr id="10" name="Group 9"/>
            <p:cNvGrpSpPr/>
            <p:nvPr/>
          </p:nvGrpSpPr>
          <p:grpSpPr>
            <a:xfrm>
              <a:off x="1117599" y="3528268"/>
              <a:ext cx="10824275" cy="2479040"/>
              <a:chOff x="1493519" y="3891280"/>
              <a:chExt cx="10824275" cy="2479040"/>
            </a:xfrm>
          </p:grpSpPr>
          <p:sp>
            <p:nvSpPr>
              <p:cNvPr id="12" name="Rectangle: Rounded Corners 11"/>
              <p:cNvSpPr/>
              <p:nvPr/>
            </p:nvSpPr>
            <p:spPr>
              <a:xfrm>
                <a:off x="1493520" y="3891280"/>
                <a:ext cx="4572000"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p:cNvSpPr/>
              <p:nvPr/>
            </p:nvSpPr>
            <p:spPr>
              <a:xfrm>
                <a:off x="1493519" y="4460240"/>
                <a:ext cx="10824275" cy="191008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sp>
            <p:nvSpPr>
              <p:cNvPr id="15" name="Rectangle: Rounded Corners 14"/>
              <p:cNvSpPr/>
              <p:nvPr/>
            </p:nvSpPr>
            <p:spPr>
              <a:xfrm>
                <a:off x="3469640" y="3936428"/>
                <a:ext cx="2545080"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3093720" y="3578627"/>
              <a:ext cx="2545079"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Thiết bị vào – ra </a:t>
              </a:r>
              <a:endParaRPr lang="vi-VN" sz="2000" b="1">
                <a:latin typeface="UTM Avo" panose="02040603050506020204" pitchFamily="18" charset="0"/>
                <a:cs typeface="Times New Roman" panose="02020603050405020304" pitchFamily="18" charset="0"/>
              </a:endParaRPr>
            </a:p>
          </p:txBody>
        </p:sp>
      </p:grpSp>
      <p:sp>
        <p:nvSpPr>
          <p:cNvPr id="20" name="Rectangle 19"/>
          <p:cNvSpPr/>
          <p:nvPr/>
        </p:nvSpPr>
        <p:spPr>
          <a:xfrm>
            <a:off x="753199" y="1846218"/>
            <a:ext cx="10121247"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Em hãy quan sát Hình 1.1 và trả lời các câu hỏi sau: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Các thiết bị trong hình làm việc với dạng thông tin nào?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2.</a:t>
            </a:r>
            <a:r>
              <a:rPr lang="vi-VN" sz="2000">
                <a:latin typeface="UTM Avo" panose="02040603050506020204" pitchFamily="18" charset="0"/>
                <a:cs typeface="Times New Roman" panose="02020603050405020304" pitchFamily="18" charset="0"/>
              </a:rPr>
              <a:t> Thiết bị nào tiếp nhận thông tin và chuyển vào máy tính?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3. </a:t>
            </a:r>
            <a:r>
              <a:rPr lang="vi-VN" sz="2000">
                <a:latin typeface="UTM Avo" panose="02040603050506020204" pitchFamily="18" charset="0"/>
                <a:cs typeface="Times New Roman" panose="02020603050405020304" pitchFamily="18" charset="0"/>
              </a:rPr>
              <a:t>Thiết bị nào nhận thông tin từ máy tính đưa ra bên ngoài?</a:t>
            </a:r>
            <a:endParaRPr lang="vi-VN" sz="2000">
              <a:latin typeface="UTM Avo" panose="02040603050506020204" pitchFamily="18" charset="0"/>
              <a:cs typeface="Times New Roman" panose="02020603050405020304" pitchFamily="18" charset="0"/>
            </a:endParaRPr>
          </a:p>
        </p:txBody>
      </p:sp>
      <p:pic>
        <p:nvPicPr>
          <p:cNvPr id="21" name="Picture 20"/>
          <p:cNvPicPr>
            <a:picLocks noChangeAspect="1"/>
          </p:cNvPicPr>
          <p:nvPr/>
        </p:nvPicPr>
        <p:blipFill>
          <a:blip r:embed="rId1"/>
          <a:stretch>
            <a:fillRect/>
          </a:stretch>
        </p:blipFill>
        <p:spPr>
          <a:xfrm>
            <a:off x="8375072" y="1151932"/>
            <a:ext cx="2754007" cy="2459090"/>
          </a:xfrm>
          <a:prstGeom prst="rect">
            <a:avLst/>
          </a:prstGeom>
        </p:spPr>
      </p:pic>
      <p:sp>
        <p:nvSpPr>
          <p:cNvPr id="22" name="Rectangle 21"/>
          <p:cNvSpPr/>
          <p:nvPr/>
        </p:nvSpPr>
        <p:spPr>
          <a:xfrm>
            <a:off x="1710022" y="3836088"/>
            <a:ext cx="9865671"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Micro và loa trong </a:t>
            </a:r>
            <a:r>
              <a:rPr lang="en-US">
                <a:latin typeface="UTM Avo" panose="02040603050506020204" pitchFamily="18" charset="0"/>
                <a:cs typeface="Times New Roman" panose="02020603050405020304" pitchFamily="18" charset="0"/>
              </a:rPr>
              <a:t>hình </a:t>
            </a:r>
            <a:r>
              <a:rPr lang="vi-VN">
                <a:latin typeface="UTM Avo" panose="02040603050506020204" pitchFamily="18" charset="0"/>
                <a:cs typeface="Times New Roman" panose="02020603050405020304" pitchFamily="18" charset="0"/>
              </a:rPr>
              <a:t>làm việc với thông tin dạng âm thanh. </a:t>
            </a:r>
            <a:endParaRPr lang="en-US">
              <a:latin typeface="UTM Avo" panose="02040603050506020204" pitchFamily="18" charset="0"/>
              <a:cs typeface="Times New Roman" panose="02020603050405020304" pitchFamily="18" charset="0"/>
            </a:endParaRPr>
          </a:p>
        </p:txBody>
      </p:sp>
      <p:pic>
        <p:nvPicPr>
          <p:cNvPr id="23" name="Picture 22"/>
          <p:cNvPicPr>
            <a:picLocks noChangeAspect="1"/>
          </p:cNvPicPr>
          <p:nvPr/>
        </p:nvPicPr>
        <p:blipFill>
          <a:blip r:embed="rId2"/>
          <a:stretch>
            <a:fillRect/>
          </a:stretch>
        </p:blipFill>
        <p:spPr>
          <a:xfrm>
            <a:off x="616307" y="3809028"/>
            <a:ext cx="888648" cy="885725"/>
          </a:xfrm>
          <a:prstGeom prst="rect">
            <a:avLst/>
          </a:prstGeom>
        </p:spPr>
      </p:pic>
      <p:sp>
        <p:nvSpPr>
          <p:cNvPr id="24" name="Rectangle 23"/>
          <p:cNvSpPr/>
          <p:nvPr/>
        </p:nvSpPr>
        <p:spPr>
          <a:xfrm>
            <a:off x="1710022" y="4334546"/>
            <a:ext cx="4975258" cy="791820"/>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 Micro thu nhận âm thanh và chuyển vào máy tính để mã hoá</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thành dữ liệu số. </a:t>
            </a:r>
            <a:endParaRPr lang="vi-VN">
              <a:latin typeface="UTM Avo" panose="02040603050506020204" pitchFamily="18" charset="0"/>
              <a:cs typeface="Times New Roman" panose="02020603050405020304" pitchFamily="18" charset="0"/>
            </a:endParaRPr>
          </a:p>
        </p:txBody>
      </p:sp>
      <p:sp>
        <p:nvSpPr>
          <p:cNvPr id="26" name="Rectangle 25"/>
          <p:cNvSpPr/>
          <p:nvPr/>
        </p:nvSpPr>
        <p:spPr>
          <a:xfrm>
            <a:off x="1710022" y="5206953"/>
            <a:ext cx="4565631" cy="1165768"/>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 Loa nhận dữ liệu từ máy tính, thể hiện ra bên ngoài dưới dạng âm thanh mà chúng ta có thể nghe thấy.</a:t>
            </a:r>
            <a:endParaRPr lang="vi-VN">
              <a:latin typeface="UTM Avo" panose="02040603050506020204" pitchFamily="18" charset="0"/>
              <a:cs typeface="Times New Roman" panose="02020603050405020304" pitchFamily="18" charset="0"/>
            </a:endParaRPr>
          </a:p>
        </p:txBody>
      </p:sp>
      <p:sp>
        <p:nvSpPr>
          <p:cNvPr id="27" name="Rectangle 26"/>
          <p:cNvSpPr/>
          <p:nvPr/>
        </p:nvSpPr>
        <p:spPr>
          <a:xfrm>
            <a:off x="7448866" y="4483653"/>
            <a:ext cx="2579054"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Micro </a:t>
            </a:r>
            <a:r>
              <a:rPr lang="en-US">
                <a:latin typeface="UTM Avo" panose="02040603050506020204" pitchFamily="18" charset="0"/>
                <a:cs typeface="Times New Roman" panose="02020603050405020304" pitchFamily="18" charset="0"/>
              </a:rPr>
              <a:t>là </a:t>
            </a:r>
            <a:r>
              <a:rPr lang="en-US" b="1">
                <a:solidFill>
                  <a:srgbClr val="0000FF"/>
                </a:solidFill>
                <a:latin typeface="UTM Avo" panose="02040603050506020204" pitchFamily="18" charset="0"/>
                <a:cs typeface="Times New Roman" panose="02020603050405020304" pitchFamily="18" charset="0"/>
              </a:rPr>
              <a:t>thiết bị vào</a:t>
            </a:r>
            <a:endParaRPr lang="en-US" b="1">
              <a:solidFill>
                <a:srgbClr val="0000FF"/>
              </a:solidFill>
              <a:latin typeface="UTM Avo" panose="02040603050506020204" pitchFamily="18" charset="0"/>
              <a:cs typeface="Times New Roman" panose="02020603050405020304" pitchFamily="18" charset="0"/>
            </a:endParaRPr>
          </a:p>
        </p:txBody>
      </p:sp>
      <p:sp>
        <p:nvSpPr>
          <p:cNvPr id="28" name="Arrow: Down 27"/>
          <p:cNvSpPr/>
          <p:nvPr/>
        </p:nvSpPr>
        <p:spPr>
          <a:xfrm rot="16200000">
            <a:off x="6839229" y="4553730"/>
            <a:ext cx="455688" cy="35345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448866" y="5567999"/>
            <a:ext cx="2579054" cy="417871"/>
          </a:xfrm>
          <a:prstGeom prst="rect">
            <a:avLst/>
          </a:prstGeom>
        </p:spPr>
        <p:txBody>
          <a:bodyPr wrap="square">
            <a:spAutoFit/>
          </a:bodyPr>
          <a:lstStyle/>
          <a:p>
            <a:pPr algn="just" defTabSz="342900">
              <a:lnSpc>
                <a:spcPct val="135000"/>
              </a:lnSpc>
            </a:pPr>
            <a:r>
              <a:rPr lang="en-US">
                <a:latin typeface="UTM Avo" panose="02040603050506020204" pitchFamily="18" charset="0"/>
                <a:cs typeface="Times New Roman" panose="02020603050405020304" pitchFamily="18" charset="0"/>
              </a:rPr>
              <a:t>Loa là </a:t>
            </a:r>
            <a:r>
              <a:rPr lang="en-US" b="1">
                <a:solidFill>
                  <a:srgbClr val="0000FF"/>
                </a:solidFill>
                <a:latin typeface="UTM Avo" panose="02040603050506020204" pitchFamily="18" charset="0"/>
                <a:cs typeface="Times New Roman" panose="02020603050405020304" pitchFamily="18" charset="0"/>
              </a:rPr>
              <a:t>thiết bị ra</a:t>
            </a:r>
            <a:endParaRPr lang="en-US" b="1">
              <a:solidFill>
                <a:srgbClr val="0000FF"/>
              </a:solidFill>
              <a:latin typeface="UTM Avo" panose="02040603050506020204" pitchFamily="18" charset="0"/>
              <a:cs typeface="Times New Roman" panose="02020603050405020304" pitchFamily="18" charset="0"/>
            </a:endParaRPr>
          </a:p>
        </p:txBody>
      </p:sp>
      <p:sp>
        <p:nvSpPr>
          <p:cNvPr id="32" name="Arrow: Down 31"/>
          <p:cNvSpPr/>
          <p:nvPr/>
        </p:nvSpPr>
        <p:spPr>
          <a:xfrm rot="16200000">
            <a:off x="6839229" y="5600210"/>
            <a:ext cx="455688" cy="35345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Effect transition="in" filter="fade">
                                      <p:cBhvr>
                                        <p:cTn id="25" dur="500"/>
                                        <p:tgtEl>
                                          <p:spTgt spid="20">
                                            <p:txEl>
                                              <p:pRg st="0" end="0"/>
                                            </p:txEl>
                                          </p:spTgt>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500"/>
                                        <p:tgtEl>
                                          <p:spTgt spid="20">
                                            <p:txEl>
                                              <p:pRg st="1" end="1"/>
                                            </p:txEl>
                                          </p:spTgt>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animEffect transition="in" filter="fade">
                                      <p:cBhvr>
                                        <p:cTn id="31" dur="500"/>
                                        <p:tgtEl>
                                          <p:spTgt spid="20">
                                            <p:txEl>
                                              <p:pRg st="2" end="2"/>
                                            </p:txEl>
                                          </p:spTgt>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20">
                                            <p:txEl>
                                              <p:pRg st="3" end="3"/>
                                            </p:txEl>
                                          </p:spTgt>
                                        </p:tgtEl>
                                        <p:attrNameLst>
                                          <p:attrName>style.visibility</p:attrName>
                                        </p:attrNameLst>
                                      </p:cBhvr>
                                      <p:to>
                                        <p:strVal val="visible"/>
                                      </p:to>
                                    </p:set>
                                    <p:animEffect transition="in" filter="fade">
                                      <p:cBhvr>
                                        <p:cTn id="34" dur="500"/>
                                        <p:tgtEl>
                                          <p:spTgt spid="20">
                                            <p:txEl>
                                              <p:pRg st="3" end="3"/>
                                            </p:tx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20">
                                            <p:txEl>
                                              <p:pRg st="1" end="1"/>
                                            </p:txEl>
                                          </p:spTgt>
                                        </p:tgtEl>
                                      </p:cBhvr>
                                    </p:animEffect>
                                    <p:animScale>
                                      <p:cBhvr>
                                        <p:cTn id="50" dur="250" autoRev="1" fill="hold"/>
                                        <p:tgtEl>
                                          <p:spTgt spid="20">
                                            <p:txEl>
                                              <p:pRg st="1" end="1"/>
                                            </p:txEl>
                                          </p:spTgt>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mph" presetSubtype="0" fill="hold" nodeType="clickEffect">
                                  <p:stCondLst>
                                    <p:cond delay="0"/>
                                  </p:stCondLst>
                                  <p:childTnLst>
                                    <p:animEffect transition="out" filter="fade">
                                      <p:cBhvr>
                                        <p:cTn id="59" dur="500" tmFilter="0, 0; .2, .5; .8, .5; 1, 0"/>
                                        <p:tgtEl>
                                          <p:spTgt spid="20">
                                            <p:txEl>
                                              <p:pRg st="2" end="2"/>
                                            </p:txEl>
                                          </p:spTgt>
                                        </p:tgtEl>
                                      </p:cBhvr>
                                    </p:animEffect>
                                    <p:animScale>
                                      <p:cBhvr>
                                        <p:cTn id="60" dur="250" autoRev="1" fill="hold"/>
                                        <p:tgtEl>
                                          <p:spTgt spid="20">
                                            <p:txEl>
                                              <p:pRg st="2" end="2"/>
                                            </p:txEl>
                                          </p:spTgt>
                                        </p:tgtEl>
                                      </p:cBhvr>
                                      <p:by x="105000" y="105000"/>
                                    </p:animScale>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20">
                                            <p:txEl>
                                              <p:pRg st="3" end="3"/>
                                            </p:txEl>
                                          </p:spTgt>
                                        </p:tgtEl>
                                      </p:cBhvr>
                                    </p:animEffect>
                                    <p:animScale>
                                      <p:cBhvr>
                                        <p:cTn id="79" dur="250" autoRev="1" fill="hold"/>
                                        <p:tgtEl>
                                          <p:spTgt spid="20">
                                            <p:txEl>
                                              <p:pRg st="3" end="3"/>
                                            </p:txEl>
                                          </p:spTgt>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wipe(left)">
                                      <p:cBhvr>
                                        <p:cTn id="89" dur="500"/>
                                        <p:tgtEl>
                                          <p:spTgt spid="32"/>
                                        </p:tgtEl>
                                      </p:cBhvr>
                                    </p:animEffec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P spid="22" grpId="0"/>
      <p:bldP spid="24" grpId="0"/>
      <p:bldP spid="26" grpId="0"/>
      <p:bldP spid="27" grpId="0"/>
      <p:bldP spid="28" grpId="0" animBg="1"/>
      <p:bldP spid="31"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1283044" y="2281814"/>
            <a:ext cx="9425750" cy="4202674"/>
          </a:xfrm>
          <a:prstGeom prst="rect">
            <a:avLst/>
          </a:prstGeom>
        </p:spPr>
      </p:pic>
      <p:sp>
        <p:nvSpPr>
          <p:cNvPr id="4" name="Rectangle 3"/>
          <p:cNvSpPr/>
          <p:nvPr/>
        </p:nvSpPr>
        <p:spPr>
          <a:xfrm>
            <a:off x="1247561" y="400483"/>
            <a:ext cx="3728874" cy="1285032"/>
          </a:xfrm>
          <a:prstGeom prst="rect">
            <a:avLst/>
          </a:prstGeom>
        </p:spPr>
        <p:txBody>
          <a:bodyPr wrap="square">
            <a:spAutoFit/>
          </a:bodyPr>
          <a:lstStyle/>
          <a:p>
            <a:pPr algn="ctr" defTabSz="342900">
              <a:lnSpc>
                <a:spcPct val="135000"/>
              </a:lnSpc>
            </a:pPr>
            <a:r>
              <a:rPr lang="en-US" sz="2000" b="1">
                <a:solidFill>
                  <a:srgbClr val="FF0000"/>
                </a:solidFill>
                <a:latin typeface="UTM Avo" panose="02040603050506020204" pitchFamily="18" charset="0"/>
                <a:cs typeface="Times New Roman" panose="02020603050405020304" pitchFamily="18" charset="0"/>
              </a:rPr>
              <a:t>Thiết bị vào </a:t>
            </a:r>
            <a:endParaRPr lang="en-US" sz="2000" b="1">
              <a:solidFill>
                <a:srgbClr val="FF0000"/>
              </a:solidFill>
              <a:latin typeface="UTM Avo" panose="02040603050506020204" pitchFamily="18" charset="0"/>
              <a:cs typeface="Times New Roman" panose="02020603050405020304" pitchFamily="18" charset="0"/>
            </a:endParaRPr>
          </a:p>
          <a:p>
            <a:pPr algn="ctr" defTabSz="342900">
              <a:lnSpc>
                <a:spcPct val="135000"/>
              </a:lnSpc>
            </a:pPr>
            <a:r>
              <a:rPr lang="vi-VN" sz="2000">
                <a:latin typeface="UTM Avo" panose="02040603050506020204" pitchFamily="18" charset="0"/>
                <a:cs typeface="Times New Roman" panose="02020603050405020304" pitchFamily="18" charset="0"/>
              </a:rPr>
              <a:t>được dùng để đưa thông tin vào máy tính</a:t>
            </a:r>
            <a:endParaRPr lang="vi-VN" sz="2000">
              <a:latin typeface="UTM Avo" panose="02040603050506020204" pitchFamily="18" charset="0"/>
              <a:cs typeface="Times New Roman" panose="02020603050405020304" pitchFamily="18" charset="0"/>
            </a:endParaRPr>
          </a:p>
        </p:txBody>
      </p:sp>
      <p:sp>
        <p:nvSpPr>
          <p:cNvPr id="5" name="Rectangle 4"/>
          <p:cNvSpPr/>
          <p:nvPr/>
        </p:nvSpPr>
        <p:spPr>
          <a:xfrm>
            <a:off x="7150521" y="400483"/>
            <a:ext cx="3728874" cy="1285032"/>
          </a:xfrm>
          <a:prstGeom prst="rect">
            <a:avLst/>
          </a:prstGeom>
        </p:spPr>
        <p:txBody>
          <a:bodyPr wrap="square">
            <a:spAutoFit/>
          </a:bodyPr>
          <a:lstStyle/>
          <a:p>
            <a:pPr algn="ctr" defTabSz="342900">
              <a:lnSpc>
                <a:spcPct val="135000"/>
              </a:lnSpc>
            </a:pPr>
            <a:r>
              <a:rPr lang="en-US" sz="2000" b="1">
                <a:solidFill>
                  <a:srgbClr val="FF0000"/>
                </a:solidFill>
                <a:latin typeface="UTM Avo" panose="02040603050506020204" pitchFamily="18" charset="0"/>
                <a:cs typeface="Times New Roman" panose="02020603050405020304" pitchFamily="18" charset="0"/>
              </a:rPr>
              <a:t>Thiết bị ra </a:t>
            </a:r>
            <a:endParaRPr lang="en-US" sz="2000" b="1">
              <a:solidFill>
                <a:srgbClr val="FF0000"/>
              </a:solidFill>
              <a:latin typeface="UTM Avo" panose="02040603050506020204" pitchFamily="18" charset="0"/>
              <a:cs typeface="Times New Roman" panose="02020603050405020304" pitchFamily="18" charset="0"/>
            </a:endParaRPr>
          </a:p>
          <a:p>
            <a:pPr algn="ctr" defTabSz="342900">
              <a:lnSpc>
                <a:spcPct val="135000"/>
              </a:lnSpc>
            </a:pPr>
            <a:r>
              <a:rPr lang="vi-VN" sz="2000">
                <a:latin typeface="UTM Avo" panose="02040603050506020204" pitchFamily="18" charset="0"/>
                <a:cs typeface="Times New Roman" panose="02020603050405020304" pitchFamily="18" charset="0"/>
              </a:rPr>
              <a:t>được dùng để đưa dữ liệu từ</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máy tính ra bên ngoài</a:t>
            </a:r>
            <a:endParaRPr lang="vi-VN" sz="2000">
              <a:latin typeface="UTM Avo" panose="02040603050506020204" pitchFamily="18" charset="0"/>
              <a:cs typeface="Times New Roman" panose="02020603050405020304" pitchFamily="18" charset="0"/>
            </a:endParaRPr>
          </a:p>
        </p:txBody>
      </p:sp>
      <p:sp>
        <p:nvSpPr>
          <p:cNvPr id="7" name="Arrow: Down 6"/>
          <p:cNvSpPr/>
          <p:nvPr/>
        </p:nvSpPr>
        <p:spPr>
          <a:xfrm>
            <a:off x="2776718" y="1822831"/>
            <a:ext cx="670560" cy="44881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p:cNvSpPr/>
          <p:nvPr/>
        </p:nvSpPr>
        <p:spPr>
          <a:xfrm>
            <a:off x="8679678" y="1822831"/>
            <a:ext cx="670560" cy="44881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82445" y="440963"/>
            <a:ext cx="10824275" cy="2698478"/>
            <a:chOff x="1117599" y="3528268"/>
            <a:chExt cx="10824275" cy="2698478"/>
          </a:xfrm>
        </p:grpSpPr>
        <p:grpSp>
          <p:nvGrpSpPr>
            <p:cNvPr id="5" name="Group 4"/>
            <p:cNvGrpSpPr/>
            <p:nvPr/>
          </p:nvGrpSpPr>
          <p:grpSpPr>
            <a:xfrm>
              <a:off x="1117599" y="3528268"/>
              <a:ext cx="10824275" cy="2698478"/>
              <a:chOff x="1493519" y="3891280"/>
              <a:chExt cx="10824275" cy="2698478"/>
            </a:xfrm>
          </p:grpSpPr>
          <p:sp>
            <p:nvSpPr>
              <p:cNvPr id="7" name="Rectangle: Rounded Corners 6"/>
              <p:cNvSpPr/>
              <p:nvPr/>
            </p:nvSpPr>
            <p:spPr>
              <a:xfrm>
                <a:off x="1493520" y="3891280"/>
                <a:ext cx="6731154"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1493519" y="4460240"/>
                <a:ext cx="10824275" cy="2129518"/>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0" name="Rectangle: Rounded Corners 9"/>
              <p:cNvSpPr/>
              <p:nvPr/>
            </p:nvSpPr>
            <p:spPr>
              <a:xfrm>
                <a:off x="3510279" y="3936428"/>
                <a:ext cx="4663595"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3134360" y="3578627"/>
              <a:ext cx="4755034"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Sự đa dạng của thiết bị vào – ra </a:t>
              </a:r>
              <a:endParaRPr lang="vi-VN" sz="2000" b="1">
                <a:latin typeface="UTM Avo" panose="02040603050506020204" pitchFamily="18" charset="0"/>
                <a:cs typeface="Times New Roman" panose="02020603050405020304" pitchFamily="18" charset="0"/>
              </a:endParaRPr>
            </a:p>
          </p:txBody>
        </p:sp>
      </p:grpSp>
      <p:sp>
        <p:nvSpPr>
          <p:cNvPr id="11" name="Rectangle 10"/>
          <p:cNvSpPr/>
          <p:nvPr/>
        </p:nvSpPr>
        <p:spPr>
          <a:xfrm>
            <a:off x="711200" y="1114698"/>
            <a:ext cx="10363200" cy="1917704"/>
          </a:xfrm>
          <a:prstGeom prst="rect">
            <a:avLst/>
          </a:prstGeom>
        </p:spPr>
        <p:txBody>
          <a:bodyPr wrap="square">
            <a:spAutoFit/>
          </a:bodyPr>
          <a:lstStyle/>
          <a:p>
            <a:pPr algn="just" defTabSz="342900">
              <a:lnSpc>
                <a:spcPct val="135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Mỗi thiết bị vào – ra trong Hình 1.2. làm việc với dạng thông tin nào? Thiết bị nào có cả hai chức năng vào và ra?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2.</a:t>
            </a:r>
            <a:r>
              <a:rPr lang="vi-VN">
                <a:latin typeface="UTM Avo" panose="02040603050506020204" pitchFamily="18" charset="0"/>
                <a:cs typeface="Times New Roman" panose="02020603050405020304" pitchFamily="18" charset="0"/>
              </a:rPr>
              <a:t> Máy chiếu là thiết bị vào hay thiết bị ra? Máy chiếu làm việc với dạng thông tin nào?</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3.</a:t>
            </a:r>
            <a:r>
              <a:rPr lang="vi-VN">
                <a:latin typeface="UTM Avo" panose="02040603050506020204" pitchFamily="18" charset="0"/>
                <a:cs typeface="Times New Roman" panose="02020603050405020304" pitchFamily="18" charset="0"/>
              </a:rPr>
              <a:t> Bộ điều khiển game là thiết bị vào hay thiết bị ra?</a:t>
            </a:r>
            <a:endParaRPr lang="en-US">
              <a:latin typeface="UTM Avo" panose="02040603050506020204" pitchFamily="18" charset="0"/>
              <a:cs typeface="Times New Roman" panose="02020603050405020304" pitchFamily="18" charset="0"/>
            </a:endParaRPr>
          </a:p>
          <a:p>
            <a:pPr algn="just" defTabSz="342900">
              <a:lnSpc>
                <a:spcPct val="135000"/>
              </a:lnSpc>
            </a:pPr>
            <a:r>
              <a:rPr lang="en-US" b="1">
                <a:latin typeface="UTM Avo" panose="02040603050506020204" pitchFamily="18" charset="0"/>
                <a:cs typeface="Times New Roman" panose="02020603050405020304" pitchFamily="18" charset="0"/>
              </a:rPr>
              <a:t>4. </a:t>
            </a:r>
            <a:r>
              <a:rPr lang="en-US">
                <a:latin typeface="UTM Avo" panose="02040603050506020204" pitchFamily="18" charset="0"/>
                <a:cs typeface="Times New Roman" panose="02020603050405020304" pitchFamily="18" charset="0"/>
              </a:rPr>
              <a:t>Màn hình cảm ứng là thiết bị vào, thiết bị ra hay có cả hai chức năng vào và ra?</a:t>
            </a:r>
            <a:endParaRPr lang="en-US">
              <a:latin typeface="UTM Avo" panose="02040603050506020204" pitchFamily="18" charset="0"/>
              <a:cs typeface="Times New Roman" panose="02020603050405020304" pitchFamily="18" charset="0"/>
            </a:endParaRPr>
          </a:p>
        </p:txBody>
      </p:sp>
      <p:pic>
        <p:nvPicPr>
          <p:cNvPr id="13" name="Picture 12"/>
          <p:cNvPicPr>
            <a:picLocks noChangeAspect="1"/>
          </p:cNvPicPr>
          <p:nvPr/>
        </p:nvPicPr>
        <p:blipFill>
          <a:blip r:embed="rId1"/>
          <a:stretch>
            <a:fillRect/>
          </a:stretch>
        </p:blipFill>
        <p:spPr>
          <a:xfrm>
            <a:off x="1104103" y="3313132"/>
            <a:ext cx="9577394" cy="305354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500"/>
                                        <p:tgtEl>
                                          <p:spTgt spid="11">
                                            <p:txEl>
                                              <p:pRg st="3" end="3"/>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11">
                                            <p:txEl>
                                              <p:pRg st="0" end="0"/>
                                            </p:txEl>
                                          </p:spTgt>
                                        </p:tgtEl>
                                      </p:cBhvr>
                                    </p:animEffect>
                                    <p:animScale>
                                      <p:cBhvr>
                                        <p:cTn id="36" dur="250" autoRev="1" fill="hold"/>
                                        <p:tgtEl>
                                          <p:spTgt spid="11">
                                            <p:txEl>
                                              <p:pRg st="0" end="0"/>
                                            </p:txEl>
                                          </p:spTgt>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11">
                                            <p:txEl>
                                              <p:pRg st="1" end="1"/>
                                            </p:txEl>
                                          </p:spTgt>
                                        </p:tgtEl>
                                      </p:cBhvr>
                                    </p:animEffect>
                                    <p:animScale>
                                      <p:cBhvr>
                                        <p:cTn id="41" dur="250" autoRev="1" fill="hold"/>
                                        <p:tgtEl>
                                          <p:spTgt spid="11">
                                            <p:txEl>
                                              <p:pRg st="1" end="1"/>
                                            </p:txEl>
                                          </p:spTgt>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11">
                                            <p:txEl>
                                              <p:pRg st="2" end="2"/>
                                            </p:txEl>
                                          </p:spTgt>
                                        </p:tgtEl>
                                      </p:cBhvr>
                                    </p:animEffect>
                                    <p:animScale>
                                      <p:cBhvr>
                                        <p:cTn id="46" dur="250" autoRev="1" fill="hold"/>
                                        <p:tgtEl>
                                          <p:spTgt spid="11">
                                            <p:txEl>
                                              <p:pRg st="2" end="2"/>
                                            </p:txEl>
                                          </p:spTgt>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26" presetClass="emph" presetSubtype="0" fill="hold" nodeType="clickEffect">
                                  <p:stCondLst>
                                    <p:cond delay="0"/>
                                  </p:stCondLst>
                                  <p:childTnLst>
                                    <p:animEffect transition="out" filter="fade">
                                      <p:cBhvr>
                                        <p:cTn id="50" dur="500" tmFilter="0, 0; .2, .5; .8, .5; 1, 0"/>
                                        <p:tgtEl>
                                          <p:spTgt spid="11">
                                            <p:txEl>
                                              <p:pRg st="3" end="3"/>
                                            </p:txEl>
                                          </p:spTgt>
                                        </p:tgtEl>
                                      </p:cBhvr>
                                    </p:animEffect>
                                    <p:animScale>
                                      <p:cBhvr>
                                        <p:cTn id="51" dur="250" autoRev="1" fill="hold"/>
                                        <p:tgtEl>
                                          <p:spTgt spid="11">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531036" y="482580"/>
            <a:ext cx="888648" cy="885725"/>
          </a:xfrm>
          <a:prstGeom prst="rect">
            <a:avLst/>
          </a:prstGeom>
        </p:spPr>
      </p:pic>
      <p:sp>
        <p:nvSpPr>
          <p:cNvPr id="4" name="Rectangle 3"/>
          <p:cNvSpPr/>
          <p:nvPr/>
        </p:nvSpPr>
        <p:spPr>
          <a:xfrm>
            <a:off x="1618582" y="513340"/>
            <a:ext cx="9598058" cy="869533"/>
          </a:xfrm>
          <a:prstGeom prst="rect">
            <a:avLst/>
          </a:prstGeom>
        </p:spPr>
        <p:txBody>
          <a:bodyPr wrap="square">
            <a:spAutoFit/>
          </a:bodyPr>
          <a:lstStyle/>
          <a:p>
            <a:pPr algn="just" defTabSz="342900">
              <a:lnSpc>
                <a:spcPct val="135000"/>
              </a:lnSpc>
            </a:pPr>
            <a:r>
              <a:rPr lang="en-US" sz="2000">
                <a:solidFill>
                  <a:srgbClr val="ED3376"/>
                </a:solidFill>
                <a:latin typeface="UTM Avo" panose="02040603050506020204" pitchFamily="18" charset="0"/>
                <a:cs typeface="Times New Roman" panose="02020603050405020304" pitchFamily="18" charset="0"/>
              </a:rPr>
              <a:t>T</a:t>
            </a:r>
            <a:r>
              <a:rPr lang="vi-VN" sz="2000">
                <a:solidFill>
                  <a:srgbClr val="ED3376"/>
                </a:solidFill>
                <a:latin typeface="UTM Avo" panose="02040603050506020204" pitchFamily="18" charset="0"/>
                <a:cs typeface="Times New Roman" panose="02020603050405020304" pitchFamily="18" charset="0"/>
              </a:rPr>
              <a:t>hiết bị vào – ra được thiết kế rất đa dạng đáp ứng được những nhu cầu khác nhau của người sử dụng.</a:t>
            </a:r>
            <a:endParaRPr lang="vi-VN" sz="2000">
              <a:solidFill>
                <a:srgbClr val="ED3376"/>
              </a:solidFill>
              <a:latin typeface="UTM Avo" panose="02040603050506020204" pitchFamily="18" charset="0"/>
              <a:cs typeface="Times New Roman" panose="02020603050405020304" pitchFamily="18" charset="0"/>
            </a:endParaRPr>
          </a:p>
        </p:txBody>
      </p:sp>
      <p:grpSp>
        <p:nvGrpSpPr>
          <p:cNvPr id="23" name="Group 22"/>
          <p:cNvGrpSpPr/>
          <p:nvPr/>
        </p:nvGrpSpPr>
        <p:grpSpPr>
          <a:xfrm>
            <a:off x="520645" y="4445482"/>
            <a:ext cx="10570890" cy="1691678"/>
            <a:chOff x="541427" y="4307442"/>
            <a:chExt cx="10570890" cy="1691678"/>
          </a:xfrm>
        </p:grpSpPr>
        <p:grpSp>
          <p:nvGrpSpPr>
            <p:cNvPr id="19" name="Group 18"/>
            <p:cNvGrpSpPr/>
            <p:nvPr/>
          </p:nvGrpSpPr>
          <p:grpSpPr>
            <a:xfrm>
              <a:off x="541427" y="4307442"/>
              <a:ext cx="10550107" cy="1691678"/>
              <a:chOff x="541575" y="4359396"/>
              <a:chExt cx="10400346" cy="1691678"/>
            </a:xfrm>
          </p:grpSpPr>
          <p:sp>
            <p:nvSpPr>
              <p:cNvPr id="14" name="Rectangle: Rounded Corners 13"/>
              <p:cNvSpPr/>
              <p:nvPr/>
            </p:nvSpPr>
            <p:spPr>
              <a:xfrm>
                <a:off x="1181534" y="4594429"/>
                <a:ext cx="9760387" cy="145664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stretch>
                <a:fillRect/>
              </a:stretch>
            </p:blipFill>
            <p:spPr>
              <a:xfrm>
                <a:off x="541575" y="4359396"/>
                <a:ext cx="962441" cy="885725"/>
              </a:xfrm>
              <a:prstGeom prst="rect">
                <a:avLst/>
              </a:prstGeom>
            </p:spPr>
          </p:pic>
        </p:grpSp>
        <p:sp>
          <p:nvSpPr>
            <p:cNvPr id="18" name="Rectangle 17"/>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22" name="Rectangle 21"/>
            <p:cNvSpPr/>
            <p:nvPr/>
          </p:nvSpPr>
          <p:spPr>
            <a:xfrm>
              <a:off x="1440466" y="4684258"/>
              <a:ext cx="9598058" cy="1173078"/>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 </a:t>
              </a:r>
              <a:r>
                <a:rPr lang="vi-VN" b="1">
                  <a:latin typeface="UTM Avo" panose="02040603050506020204" pitchFamily="18" charset="0"/>
                  <a:cs typeface="Times New Roman" panose="02020603050405020304" pitchFamily="18" charset="0"/>
                </a:rPr>
                <a:t>Thiết bị vào </a:t>
              </a:r>
              <a:r>
                <a:rPr lang="vi-VN">
                  <a:latin typeface="UTM Avo" panose="02040603050506020204" pitchFamily="18" charset="0"/>
                  <a:cs typeface="Times New Roman" panose="02020603050405020304" pitchFamily="18" charset="0"/>
                </a:rPr>
                <a:t>được dùng để nhập dữ liệu và mệnh lệnh vào máy tính.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a:t>
              </a:r>
              <a:r>
                <a:rPr lang="vi-VN" b="1">
                  <a:latin typeface="UTM Avo" panose="02040603050506020204" pitchFamily="18" charset="0"/>
                  <a:cs typeface="Times New Roman" panose="02020603050405020304" pitchFamily="18" charset="0"/>
                </a:rPr>
                <a:t>Thiết bị ra </a:t>
              </a:r>
              <a:r>
                <a:rPr lang="vi-VN">
                  <a:latin typeface="UTM Avo" panose="02040603050506020204" pitchFamily="18" charset="0"/>
                  <a:cs typeface="Times New Roman" panose="02020603050405020304" pitchFamily="18" charset="0"/>
                </a:rPr>
                <a:t>gửi thông tin từ máy tính ra để con người nhận biết được.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Các thiết bị vào – ra có nhiều loại, có những công dụng và hình dạng khác nhau.</a:t>
              </a:r>
              <a:endParaRPr lang="vi-VN">
                <a:latin typeface="UTM Avo" panose="02040603050506020204" pitchFamily="18" charset="0"/>
                <a:cs typeface="Times New Roman" panose="02020603050405020304" pitchFamily="18" charset="0"/>
              </a:endParaRPr>
            </a:p>
          </p:txBody>
        </p:sp>
      </p:grpSp>
      <p:pic>
        <p:nvPicPr>
          <p:cNvPr id="5" name="Picture 4"/>
          <p:cNvPicPr>
            <a:picLocks noChangeAspect="1"/>
          </p:cNvPicPr>
          <p:nvPr/>
        </p:nvPicPr>
        <p:blipFill>
          <a:blip r:embed="rId3"/>
          <a:stretch>
            <a:fillRect/>
          </a:stretch>
        </p:blipFill>
        <p:spPr>
          <a:xfrm>
            <a:off x="2159197" y="1484561"/>
            <a:ext cx="7873606" cy="2903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style.rotation</p:attrName>
                                        </p:attrNameLst>
                                      </p:cBhvr>
                                      <p:tavLst>
                                        <p:tav tm="0">
                                          <p:val>
                                            <p:fltVal val="360"/>
                                          </p:val>
                                        </p:tav>
                                        <p:tav tm="100000">
                                          <p:val>
                                            <p:fltVal val="0"/>
                                          </p:val>
                                        </p:tav>
                                      </p:tavLst>
                                    </p:anim>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lipart&#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589818" y="4331074"/>
            <a:ext cx="3246824" cy="2033155"/>
          </a:xfrm>
          <a:prstGeom prst="rect">
            <a:avLst/>
          </a:prstGeom>
        </p:spPr>
      </p:pic>
      <p:grpSp>
        <p:nvGrpSpPr>
          <p:cNvPr id="27" name="Group 26"/>
          <p:cNvGrpSpPr/>
          <p:nvPr/>
        </p:nvGrpSpPr>
        <p:grpSpPr>
          <a:xfrm>
            <a:off x="601971" y="425316"/>
            <a:ext cx="10501714" cy="3384684"/>
            <a:chOff x="601971" y="425316"/>
            <a:chExt cx="10501714" cy="3384684"/>
          </a:xfrm>
        </p:grpSpPr>
        <p:grpSp>
          <p:nvGrpSpPr>
            <p:cNvPr id="13" name="Group 12"/>
            <p:cNvGrpSpPr/>
            <p:nvPr/>
          </p:nvGrpSpPr>
          <p:grpSpPr>
            <a:xfrm>
              <a:off x="1181969" y="716236"/>
              <a:ext cx="9921716" cy="3093764"/>
              <a:chOff x="1190601" y="4542475"/>
              <a:chExt cx="9921716" cy="3093764"/>
            </a:xfrm>
          </p:grpSpPr>
          <p:sp>
            <p:nvSpPr>
              <p:cNvPr id="17" name="Rectangle: Rounded Corners 16"/>
              <p:cNvSpPr/>
              <p:nvPr/>
            </p:nvSpPr>
            <p:spPr>
              <a:xfrm>
                <a:off x="1190601" y="4542475"/>
                <a:ext cx="9900933" cy="3093764"/>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6" name="Rectangle 15"/>
              <p:cNvSpPr/>
              <p:nvPr/>
            </p:nvSpPr>
            <p:spPr>
              <a:xfrm>
                <a:off x="1440466" y="4684258"/>
                <a:ext cx="9598058"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cho biết máy ảnh nhập dữ liệu dạng nào vào máy tính?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 Con số.</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 Văn bản.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 Hình ảnh.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a:t>
                </a:r>
                <a:r>
                  <a:rPr lang="en-US" sz="2000">
                    <a:latin typeface="UTM Avo" panose="02040603050506020204" pitchFamily="18" charset="0"/>
                    <a:cs typeface="Times New Roman" panose="02020603050405020304" pitchFamily="18" charset="0"/>
                  </a:rPr>
                  <a:t> Â</a:t>
                </a:r>
                <a:r>
                  <a:rPr lang="vi-VN" sz="2000">
                    <a:latin typeface="UTM Avo" panose="02040603050506020204" pitchFamily="18" charset="0"/>
                    <a:cs typeface="Times New Roman" panose="02020603050405020304" pitchFamily="18" charset="0"/>
                  </a:rPr>
                  <a:t>m thanh.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Thiết bị nào chuyển dữ liệu âm thanh từ máy tính ra ngoài?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 Máy ảnh.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 Micro.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 Màn hình.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 Loa.</a:t>
                </a:r>
                <a:endParaRPr lang="vi-VN" sz="2000">
                  <a:latin typeface="UTM Avo" panose="02040603050506020204" pitchFamily="18" charset="0"/>
                  <a:cs typeface="Times New Roman" panose="02020603050405020304" pitchFamily="18" charset="0"/>
                </a:endParaRPr>
              </a:p>
            </p:txBody>
          </p:sp>
        </p:grpSp>
        <p:pic>
          <p:nvPicPr>
            <p:cNvPr id="24" name="Picture 23"/>
            <p:cNvPicPr>
              <a:picLocks noChangeAspect="1"/>
            </p:cNvPicPr>
            <p:nvPr/>
          </p:nvPicPr>
          <p:blipFill>
            <a:blip r:embed="rId2"/>
            <a:stretch>
              <a:fillRect/>
            </a:stretch>
          </p:blipFill>
          <p:spPr>
            <a:xfrm>
              <a:off x="601971" y="425316"/>
              <a:ext cx="903656" cy="885726"/>
            </a:xfrm>
            <a:prstGeom prst="rect">
              <a:avLst/>
            </a:prstGeom>
          </p:spPr>
        </p:pic>
        <p:pic>
          <p:nvPicPr>
            <p:cNvPr id="26" name="Picture 25"/>
            <p:cNvPicPr>
              <a:picLocks noChangeAspect="1"/>
            </p:cNvPicPr>
            <p:nvPr/>
          </p:nvPicPr>
          <p:blipFill>
            <a:blip r:embed="rId3"/>
            <a:stretch>
              <a:fillRect/>
            </a:stretch>
          </p:blipFill>
          <p:spPr>
            <a:xfrm>
              <a:off x="10433338" y="704537"/>
              <a:ext cx="661756" cy="554444"/>
            </a:xfrm>
            <a:prstGeom prst="rect">
              <a:avLst/>
            </a:prstGeom>
          </p:spPr>
        </p:pic>
      </p:grpSp>
      <p:pic>
        <p:nvPicPr>
          <p:cNvPr id="29" name="Picture 4" descr="Káº¿t quáº£ hÃ¬nh áº£nh cho right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3670" y="1793033"/>
            <a:ext cx="463478" cy="46347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Káº¿t quáº£ hÃ¬nh áº£nh cho right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4188" y="3203224"/>
            <a:ext cx="463478" cy="4634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5" name="Am-thanh-tra-loi-dung-www_nhacchuongvui_com.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5"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AN TOÀN THIẾT BỊ</a:t>
            </a:r>
            <a:endParaRPr lang="vi-VN" sz="2800" b="1">
              <a:solidFill>
                <a:srgbClr val="F03C69"/>
              </a:solidFill>
              <a:cs typeface="Times New Roman" panose="02020603050405020304" pitchFamily="18" charset="0"/>
            </a:endParaRPr>
          </a:p>
        </p:txBody>
      </p:sp>
      <p:grpSp>
        <p:nvGrpSpPr>
          <p:cNvPr id="11" name="Group 10"/>
          <p:cNvGrpSpPr/>
          <p:nvPr/>
        </p:nvGrpSpPr>
        <p:grpSpPr>
          <a:xfrm>
            <a:off x="614523" y="1054201"/>
            <a:ext cx="10962953" cy="5321150"/>
            <a:chOff x="1117599" y="3528268"/>
            <a:chExt cx="10962953" cy="5321150"/>
          </a:xfrm>
        </p:grpSpPr>
        <p:grpSp>
          <p:nvGrpSpPr>
            <p:cNvPr id="10" name="Group 9"/>
            <p:cNvGrpSpPr/>
            <p:nvPr/>
          </p:nvGrpSpPr>
          <p:grpSpPr>
            <a:xfrm>
              <a:off x="1117599" y="3528268"/>
              <a:ext cx="10962953" cy="5321150"/>
              <a:chOff x="1493519" y="3891280"/>
              <a:chExt cx="10962953" cy="5321150"/>
            </a:xfrm>
          </p:grpSpPr>
          <p:sp>
            <p:nvSpPr>
              <p:cNvPr id="12" name="Rectangle: Rounded Corners 11"/>
              <p:cNvSpPr/>
              <p:nvPr/>
            </p:nvSpPr>
            <p:spPr>
              <a:xfrm>
                <a:off x="1493520" y="3891280"/>
                <a:ext cx="5557674"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p:cNvSpPr/>
              <p:nvPr/>
            </p:nvSpPr>
            <p:spPr>
              <a:xfrm>
                <a:off x="1493519" y="4460240"/>
                <a:ext cx="10962953" cy="4752190"/>
              </a:xfrm>
              <a:prstGeom prst="roundRect">
                <a:avLst>
                  <a:gd name="adj" fmla="val 4103"/>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3</a:t>
                </a:r>
                <a:endParaRPr lang="vi-VN" sz="2000" b="1">
                  <a:latin typeface="UTM Avo" panose="02040603050506020204" pitchFamily="18" charset="0"/>
                  <a:cs typeface="Times New Roman" panose="02020603050405020304" pitchFamily="18" charset="0"/>
                </a:endParaRPr>
              </a:p>
            </p:txBody>
          </p:sp>
          <p:sp>
            <p:nvSpPr>
              <p:cNvPr id="15" name="Rectangle: Rounded Corners 14"/>
              <p:cNvSpPr/>
              <p:nvPr/>
            </p:nvSpPr>
            <p:spPr>
              <a:xfrm>
                <a:off x="3469640" y="3936428"/>
                <a:ext cx="3505354"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3093720" y="3578627"/>
              <a:ext cx="3505353"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Kết nối thiết bị vào – ra </a:t>
              </a:r>
              <a:endParaRPr lang="vi-VN" sz="2000" b="1">
                <a:latin typeface="UTM Avo" panose="02040603050506020204" pitchFamily="18" charset="0"/>
                <a:cs typeface="Times New Roman" panose="02020603050405020304" pitchFamily="18" charset="0"/>
              </a:endParaRPr>
            </a:p>
          </p:txBody>
        </p:sp>
      </p:grpSp>
      <p:sp>
        <p:nvSpPr>
          <p:cNvPr id="20" name="Rectangle 19"/>
          <p:cNvSpPr/>
          <p:nvPr/>
        </p:nvSpPr>
        <p:spPr>
          <a:xfrm>
            <a:off x="785786" y="1733603"/>
            <a:ext cx="4151974" cy="415735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Một máy tính để bàn có các cổng kết nối như Hình 1.5.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Em hãy lắp các thiết bị sau vào đúng cổng của nó bằng cách ghép mỗi chữ cái với số tương ứng:</a:t>
            </a:r>
            <a:endParaRPr lang="en-US">
              <a:latin typeface="UTM Avo" panose="02040603050506020204" pitchFamily="18" charset="0"/>
              <a:cs typeface="Times New Roman" panose="02020603050405020304" pitchFamily="18" charset="0"/>
            </a:endParaRP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a)</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Bàn phím;</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b) Dây mạng</a:t>
            </a:r>
            <a:r>
              <a:rPr lang="en-US">
                <a:latin typeface="UTM Avo" panose="02040603050506020204" pitchFamily="18" charset="0"/>
                <a:cs typeface="Times New Roman" panose="02020603050405020304" pitchFamily="18" charset="0"/>
              </a:rPr>
              <a:t>;</a:t>
            </a:r>
            <a:endParaRPr lang="en-US">
              <a:latin typeface="UTM Avo" panose="02040603050506020204" pitchFamily="18" charset="0"/>
              <a:cs typeface="Times New Roman" panose="02020603050405020304" pitchFamily="18" charset="0"/>
            </a:endParaRP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 Chuột; </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d) Màn hình; </a:t>
            </a:r>
            <a:endParaRPr lang="en-US">
              <a:latin typeface="UTM Avo" panose="02040603050506020204" pitchFamily="18" charset="0"/>
              <a:cs typeface="Times New Roman" panose="02020603050405020304" pitchFamily="18" charset="0"/>
            </a:endParaRP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e) Tai nghe.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2. </a:t>
            </a:r>
            <a:r>
              <a:rPr lang="vi-VN">
                <a:latin typeface="UTM Avo" panose="02040603050506020204" pitchFamily="18" charset="0"/>
                <a:cs typeface="Times New Roman" panose="02020603050405020304" pitchFamily="18" charset="0"/>
              </a:rPr>
              <a:t>Việc cấp nguồn điện cho máy tính cần được thực hiện trước hay sau các kết nối trên? Tại sao?</a:t>
            </a:r>
            <a:endParaRPr lang="vi-VN">
              <a:latin typeface="UTM Avo" panose="02040603050506020204" pitchFamily="18" charset="0"/>
              <a:cs typeface="Times New Roman" panose="02020603050405020304" pitchFamily="18" charset="0"/>
            </a:endParaRPr>
          </a:p>
        </p:txBody>
      </p:sp>
      <p:sp>
        <p:nvSpPr>
          <p:cNvPr id="30" name="Rectangle 29"/>
          <p:cNvSpPr/>
          <p:nvPr/>
        </p:nvSpPr>
        <p:spPr>
          <a:xfrm>
            <a:off x="3393361" y="5493489"/>
            <a:ext cx="8201942" cy="620619"/>
          </a:xfrm>
          <a:prstGeom prst="rect">
            <a:avLst/>
          </a:prstGeom>
        </p:spPr>
        <p:txBody>
          <a:bodyPr wrap="square">
            <a:spAutoFit/>
          </a:bodyPr>
          <a:lstStyle/>
          <a:p>
            <a:pPr algn="ctr" defTabSz="342900">
              <a:lnSpc>
                <a:spcPct val="135000"/>
              </a:lnSpc>
            </a:pPr>
            <a:r>
              <a:rPr lang="en-US" sz="2800" b="1">
                <a:solidFill>
                  <a:srgbClr val="0000FF"/>
                </a:solidFill>
                <a:latin typeface="UTM Avo" panose="02040603050506020204" pitchFamily="18" charset="0"/>
                <a:cs typeface="Times New Roman" panose="02020603050405020304" pitchFamily="18" charset="0"/>
              </a:rPr>
              <a:t>a)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7		b)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6		c)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7		d)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3		e)</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 </a:t>
            </a:r>
            <a:r>
              <a:rPr lang="en-US" sz="2800" b="1">
                <a:solidFill>
                  <a:srgbClr val="0000FF"/>
                </a:solidFill>
                <a:latin typeface="UTM Avo" panose="02040603050506020204" pitchFamily="18" charset="0"/>
                <a:cs typeface="Times New Roman" panose="02020603050405020304" pitchFamily="18" charset="0"/>
              </a:rPr>
              <a:t>4	</a:t>
            </a:r>
            <a:r>
              <a:rPr lang="en-US" sz="1100" b="1">
                <a:solidFill>
                  <a:srgbClr val="0000FF"/>
                </a:solidFill>
                <a:latin typeface="UTM Avo" panose="02040603050506020204" pitchFamily="18" charset="0"/>
                <a:cs typeface="Times New Roman" panose="02020603050405020304" pitchFamily="18" charset="0"/>
              </a:rPr>
              <a:t> 	</a:t>
            </a:r>
            <a:r>
              <a:rPr lang="en-US" sz="2800" b="1">
                <a:solidFill>
                  <a:srgbClr val="0000FF"/>
                </a:solidFill>
                <a:latin typeface="UTM Avo" panose="02040603050506020204" pitchFamily="18" charset="0"/>
                <a:cs typeface="Times New Roman" panose="02020603050405020304" pitchFamily="18" charset="0"/>
              </a:rPr>
              <a:t>f</a:t>
            </a:r>
            <a:r>
              <a:rPr lang="en-US" sz="1100" b="1">
                <a:solidFill>
                  <a:srgbClr val="0000FF"/>
                </a:solidFill>
                <a:latin typeface="UTM Avo" panose="02040603050506020204" pitchFamily="18" charset="0"/>
                <a:cs typeface="Times New Roman" panose="02020603050405020304" pitchFamily="18" charset="0"/>
              </a:rPr>
              <a:t> </a:t>
            </a:r>
            <a:r>
              <a:rPr lang="en-US" sz="2800" b="1">
                <a:solidFill>
                  <a:srgbClr val="0000FF"/>
                </a:solidFill>
                <a:latin typeface="UTM Avo" panose="02040603050506020204" pitchFamily="18" charset="0"/>
                <a:cs typeface="Times New Roman" panose="02020603050405020304" pitchFamily="18" charset="0"/>
              </a:rPr>
              <a:t>)</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 </a:t>
            </a:r>
            <a:r>
              <a:rPr lang="en-US" sz="2800" b="1">
                <a:solidFill>
                  <a:srgbClr val="0000FF"/>
                </a:solidFill>
                <a:latin typeface="UTM Avo" panose="02040603050506020204" pitchFamily="18" charset="0"/>
                <a:cs typeface="Times New Roman" panose="02020603050405020304" pitchFamily="18" charset="0"/>
              </a:rPr>
              <a:t>8</a:t>
            </a:r>
            <a:endParaRPr lang="vi-VN" sz="2800" b="1">
              <a:solidFill>
                <a:srgbClr val="0000FF"/>
              </a:solidFill>
              <a:latin typeface="UTM Avo" panose="02040603050506020204" pitchFamily="18" charset="0"/>
              <a:cs typeface="Times New Roman" panose="02020603050405020304" pitchFamily="18" charset="0"/>
            </a:endParaRPr>
          </a:p>
        </p:txBody>
      </p:sp>
      <p:pic>
        <p:nvPicPr>
          <p:cNvPr id="6" name="Picture 5"/>
          <p:cNvPicPr>
            <a:picLocks noChangeAspect="1"/>
          </p:cNvPicPr>
          <p:nvPr/>
        </p:nvPicPr>
        <p:blipFill>
          <a:blip r:embed="rId1"/>
          <a:stretch>
            <a:fillRect/>
          </a:stretch>
        </p:blipFill>
        <p:spPr>
          <a:xfrm>
            <a:off x="5214687" y="1850590"/>
            <a:ext cx="6191527" cy="354466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20">
                                            <p:txEl>
                                              <p:pRg st="1" end="1"/>
                                            </p:txEl>
                                          </p:spTgt>
                                        </p:tgtEl>
                                        <p:attrNameLst>
                                          <p:attrName>style.visibility</p:attrName>
                                        </p:attrNameLst>
                                      </p:cBhvr>
                                      <p:to>
                                        <p:strVal val="visible"/>
                                      </p:to>
                                    </p:set>
                                    <p:animEffect transition="in" filter="fade">
                                      <p:cBhvr>
                                        <p:cTn id="30" dur="500"/>
                                        <p:tgtEl>
                                          <p:spTgt spid="20">
                                            <p:txEl>
                                              <p:pRg st="1" end="1"/>
                                            </p:txEl>
                                          </p:spTgt>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20">
                                            <p:txEl>
                                              <p:pRg st="2" end="2"/>
                                            </p:txEl>
                                          </p:spTgt>
                                        </p:tgtEl>
                                        <p:attrNameLst>
                                          <p:attrName>style.visibility</p:attrName>
                                        </p:attrNameLst>
                                      </p:cBhvr>
                                      <p:to>
                                        <p:strVal val="visible"/>
                                      </p:to>
                                    </p:set>
                                    <p:animEffect transition="in" filter="fade">
                                      <p:cBhvr>
                                        <p:cTn id="33" dur="500"/>
                                        <p:tgtEl>
                                          <p:spTgt spid="20">
                                            <p:txEl>
                                              <p:pRg st="2" end="2"/>
                                            </p:txEl>
                                          </p:spTgt>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20">
                                            <p:txEl>
                                              <p:pRg st="3" end="3"/>
                                            </p:txEl>
                                          </p:spTgt>
                                        </p:tgtEl>
                                        <p:attrNameLst>
                                          <p:attrName>style.visibility</p:attrName>
                                        </p:attrNameLst>
                                      </p:cBhvr>
                                      <p:to>
                                        <p:strVal val="visible"/>
                                      </p:to>
                                    </p:set>
                                    <p:animEffect transition="in" filter="fade">
                                      <p:cBhvr>
                                        <p:cTn id="36" dur="500"/>
                                        <p:tgtEl>
                                          <p:spTgt spid="20">
                                            <p:txEl>
                                              <p:pRg st="3" end="3"/>
                                            </p:txEl>
                                          </p:spTgt>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20">
                                            <p:txEl>
                                              <p:pRg st="4" end="4"/>
                                            </p:txEl>
                                          </p:spTgt>
                                        </p:tgtEl>
                                        <p:attrNameLst>
                                          <p:attrName>style.visibility</p:attrName>
                                        </p:attrNameLst>
                                      </p:cBhvr>
                                      <p:to>
                                        <p:strVal val="visible"/>
                                      </p:to>
                                    </p:set>
                                    <p:animEffect transition="in" filter="fade">
                                      <p:cBhvr>
                                        <p:cTn id="39" dur="500"/>
                                        <p:tgtEl>
                                          <p:spTgt spid="20">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1" nodeType="clickEffect">
                                  <p:stCondLst>
                                    <p:cond delay="0"/>
                                  </p:stCondLst>
                                  <p:childTnLst>
                                    <p:set>
                                      <p:cBhvr>
                                        <p:cTn id="43" dur="1" fill="hold">
                                          <p:stCondLst>
                                            <p:cond delay="0"/>
                                          </p:stCondLst>
                                        </p:cTn>
                                        <p:tgtEl>
                                          <p:spTgt spid="20">
                                            <p:txEl>
                                              <p:pRg st="5" end="5"/>
                                            </p:txEl>
                                          </p:spTgt>
                                        </p:tgtEl>
                                        <p:attrNameLst>
                                          <p:attrName>style.visibility</p:attrName>
                                        </p:attrNameLst>
                                      </p:cBhvr>
                                      <p:to>
                                        <p:strVal val="visible"/>
                                      </p:to>
                                    </p:set>
                                    <p:animEffect transition="in" filter="fade">
                                      <p:cBhvr>
                                        <p:cTn id="44" dur="500"/>
                                        <p:tgtEl>
                                          <p:spTgt spid="20">
                                            <p:txEl>
                                              <p:pRg st="5" end="5"/>
                                            </p:txEl>
                                          </p:spTgt>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53"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0265" y="695972"/>
            <a:ext cx="10172919"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Máy tính là một hệ thống phức tạp, sử dụng điện, kết nối với nhiều thiết bị khác. Vì vậy, những thao tác không cẩn thận có thể gây ra sự cố, ảnh hưởng đến hoạt động bình thường của thiết bị và an toàn dữ liệu. </a:t>
            </a:r>
            <a:endParaRPr lang="en-US" sz="2000">
              <a:latin typeface="UTM Avo" panose="02040603050506020204" pitchFamily="18" charset="0"/>
              <a:cs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491617" y="695972"/>
            <a:ext cx="888648" cy="885725"/>
          </a:xfrm>
          <a:prstGeom prst="rect">
            <a:avLst/>
          </a:prstGeom>
        </p:spPr>
      </p:pic>
      <p:sp>
        <p:nvSpPr>
          <p:cNvPr id="4" name="Rectangle 3"/>
          <p:cNvSpPr/>
          <p:nvPr/>
        </p:nvSpPr>
        <p:spPr>
          <a:xfrm>
            <a:off x="1380265" y="1981004"/>
            <a:ext cx="10172919"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Khi sử dụng máy tính, em cần tuân theo những quy tắc an toàn để không gây ra lỗi. Một số lời khuyên cho những việc nên làm và không nên làm khi sử dụng máy tính được ghi trong Bảng 1.1.</a:t>
            </a:r>
            <a:endParaRPr lang="vi-VN" sz="2000">
              <a:latin typeface="UTM Avo" panose="020406030505060202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634340" y="3429000"/>
            <a:ext cx="9664768" cy="30740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4014</Words>
  <Application>WPS Presentation</Application>
  <PresentationFormat>Widescreen</PresentationFormat>
  <Paragraphs>126</Paragraphs>
  <Slides>13</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13</vt:i4>
      </vt:variant>
    </vt:vector>
  </HeadingPairs>
  <TitlesOfParts>
    <vt:vector size="27" baseType="lpstr">
      <vt:lpstr>Arial</vt:lpstr>
      <vt:lpstr>SimSun</vt:lpstr>
      <vt:lpstr>Wingdings</vt:lpstr>
      <vt:lpstr>等线</vt:lpstr>
      <vt:lpstr>UTM Kabel KT</vt:lpstr>
      <vt:lpstr>Segoe Print</vt:lpstr>
      <vt:lpstr>Times New Roman</vt:lpstr>
      <vt:lpstr>SVN-SAF</vt:lpstr>
      <vt:lpstr>UTM Avo</vt:lpstr>
      <vt:lpstr>iCiel Cadena</vt:lpstr>
      <vt:lpstr>Microsoft YaHei</vt:lpstr>
      <vt:lpstr>Arial Unicode MS</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NGUYEN QUANG LINH</cp:lastModifiedBy>
  <cp:revision>494</cp:revision>
  <dcterms:created xsi:type="dcterms:W3CDTF">2021-11-14T08:33:00Z</dcterms:created>
  <dcterms:modified xsi:type="dcterms:W3CDTF">2023-05-31T08:59:54Z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7C6633565ED24D408A864D3428F5354A</vt:lpwstr>
  </property>
  <property fmtid="{D5CDD505-2E9C-101B-9397-08002B2CF9AE}" pid="3" name="KSOProductBuildVer">
    <vt:lpwstr>1033-11.2.0.11537</vt:lpwstr>
  </property>
</Properties>
</file>