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097" r:id="rId3"/>
    <p:sldId id="3249" r:id="rId4"/>
    <p:sldId id="3250" r:id="rId5"/>
    <p:sldId id="3251" r:id="rId6"/>
    <p:sldId id="3300" r:id="rId7"/>
    <p:sldId id="3252" r:id="rId8"/>
    <p:sldId id="3224" r:id="rId9"/>
    <p:sldId id="3226" r:id="rId10"/>
    <p:sldId id="3301" r:id="rId11"/>
    <p:sldId id="3227" r:id="rId12"/>
    <p:sldId id="3302" r:id="rId13"/>
    <p:sldId id="3253"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67840" y="726932"/>
            <a:ext cx="10190480" cy="1990674"/>
            <a:chOff x="1778000" y="1519412"/>
            <a:chExt cx="10190480" cy="1990674"/>
          </a:xfrm>
        </p:grpSpPr>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p:cNvPicPr>
            <a:picLocks noChangeAspect="1"/>
          </p:cNvPicPr>
          <p:nvPr/>
        </p:nvPicPr>
        <p:blipFill>
          <a:blip r:embed="rId2"/>
          <a:stretch>
            <a:fillRect/>
          </a:stretch>
        </p:blipFill>
        <p:spPr>
          <a:xfrm>
            <a:off x="3926541" y="1088919"/>
            <a:ext cx="8031779" cy="1458850"/>
          </a:xfrm>
          <a:prstGeom prst="rect">
            <a:avLst/>
          </a:prstGeom>
        </p:spPr>
      </p:pic>
      <p:pic>
        <p:nvPicPr>
          <p:cNvPr id="14" name="Picture 13"/>
          <p:cNvPicPr>
            <a:picLocks noChangeAspect="1"/>
          </p:cNvPicPr>
          <p:nvPr/>
        </p:nvPicPr>
        <p:blipFill>
          <a:blip r:embed="rId3"/>
          <a:stretch>
            <a:fillRect/>
          </a:stretch>
        </p:blipFill>
        <p:spPr>
          <a:xfrm>
            <a:off x="4353402" y="2974026"/>
            <a:ext cx="888648" cy="903074"/>
          </a:xfrm>
          <a:prstGeom prst="rect">
            <a:avLst/>
          </a:prstGeom>
        </p:spPr>
      </p:pic>
      <p:sp>
        <p:nvSpPr>
          <p:cNvPr id="15" name="Rectangle 14"/>
          <p:cNvSpPr/>
          <p:nvPr/>
        </p:nvSpPr>
        <p:spPr>
          <a:xfrm>
            <a:off x="5346552" y="2974026"/>
            <a:ext cx="585216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Công việc thu thập dữ liệu, tính toán dữ liệu cho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59397" y="1006438"/>
            <a:ext cx="11073205" cy="53418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254" y="395445"/>
            <a:ext cx="10949492" cy="6497997"/>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b) Định dạng dữ liệu và trình bày trang tính </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Thiết lập định dạng dữ liệu cho hai cột Trung bình và Chi phí như sau</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bằng 0) và thiết lập chế độ hiển thị phân tách hàng nghìn, hàng triệu,...</a:t>
            </a:r>
            <a:endParaRPr lang="vi-VN"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Tô màu nền cho các ô dữ liệu theo từng loại cây.</a:t>
            </a:r>
            <a:endParaRPr lang="en-US" sz="2000">
              <a:latin typeface="UTM Avo" panose="02040603050506020204" pitchFamily="18" charset="0"/>
              <a:cs typeface="Times New Roman" panose="02020603050405020304" pitchFamily="18" charset="0"/>
            </a:endParaRPr>
          </a:p>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c) Kẻ đường viền, kẻ khung</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Đánh dấu toàn bộ vùng dữ liệu chính của trang tính (vùng A3:N25). </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Kẻ đường viền cho các ô và kẻ khung cho vùng dữ liệu</a:t>
            </a:r>
            <a:r>
              <a:rPr lang="en-US"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thích hợp, có thể theo mẫu như Hình 10.6</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a:t>
            </a:r>
            <a:endParaRPr lang="en-US" sz="2000">
              <a:solidFill>
                <a:srgbClr val="FF3399"/>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73025" y="804553"/>
            <a:ext cx="11445949" cy="40132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81232" y="1158213"/>
            <a:ext cx="11029536" cy="4541574"/>
          </a:xfrm>
          <a:prstGeom prst="rect">
            <a:avLst/>
          </a:prstGeom>
        </p:spPr>
      </p:pic>
      <p:sp>
        <p:nvSpPr>
          <p:cNvPr id="4" name="Rectangle 3"/>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751404" y="2305734"/>
            <a:ext cx="6689191" cy="1123266"/>
          </a:xfrm>
          <a:prstGeom prst="rect">
            <a:avLst/>
          </a:prstGeom>
        </p:spPr>
      </p:pic>
      <p:sp>
        <p:nvSpPr>
          <p:cNvPr id="4" name="Rectangle 3"/>
          <p:cNvSpPr/>
          <p:nvPr/>
        </p:nvSpPr>
        <p:spPr>
          <a:xfrm>
            <a:off x="1337252" y="434259"/>
            <a:ext cx="10275638" cy="471026"/>
          </a:xfrm>
          <a:prstGeom prst="rect">
            <a:avLst/>
          </a:prstGeom>
        </p:spPr>
        <p:txBody>
          <a:bodyPr wrap="square">
            <a:spAutoFit/>
          </a:bodyPr>
          <a:lstStyle/>
          <a:p>
            <a:pPr algn="just" defTabSz="342900">
              <a:lnSpc>
                <a:spcPct val="140000"/>
              </a:lnSpc>
            </a:pPr>
            <a:r>
              <a:rPr lang="pt-BR" sz="2000" b="1">
                <a:solidFill>
                  <a:srgbClr val="0000FF"/>
                </a:solidFill>
                <a:latin typeface="UTM Avo" panose="02040603050506020204" pitchFamily="18" charset="0"/>
                <a:cs typeface="Times New Roman" panose="02020603050405020304" pitchFamily="18" charset="0"/>
              </a:rPr>
              <a:t>a) Các thao tác với trang tính</a:t>
            </a:r>
            <a:endParaRPr lang="vi-VN" sz="2000" b="1">
              <a:solidFill>
                <a:srgbClr val="0000FF"/>
              </a:solidFill>
              <a:latin typeface="UTM Avo"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0290" y="447350"/>
            <a:ext cx="756220" cy="753733"/>
          </a:xfrm>
          <a:prstGeom prst="rect">
            <a:avLst/>
          </a:prstGeom>
        </p:spPr>
      </p:pic>
      <p:sp>
        <p:nvSpPr>
          <p:cNvPr id="6" name="Rectangle 5"/>
          <p:cNvSpPr/>
          <p:nvPr/>
        </p:nvSpPr>
        <p:spPr>
          <a:xfrm>
            <a:off x="1337252" y="895052"/>
            <a:ext cx="10354458"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Mỗi bảng tính bao gồm nhiều trang tính. Vị trí phía dưới của bảng tính là nơi hiện</a:t>
            </a:r>
            <a:endParaRPr lang="en-US" sz="2000">
              <a:latin typeface="UTM Avo" panose="02040603050506020204" pitchFamily="18" charset="0"/>
              <a:cs typeface="Times New Roman" panose="02020603050405020304" pitchFamily="18" charset="0"/>
            </a:endParaRPr>
          </a:p>
        </p:txBody>
      </p:sp>
      <p:sp>
        <p:nvSpPr>
          <p:cNvPr id="7" name="Rectangle 6"/>
          <p:cNvSpPr/>
          <p:nvPr/>
        </p:nvSpPr>
        <p:spPr>
          <a:xfrm>
            <a:off x="720062" y="3486000"/>
            <a:ext cx="1097164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000">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Insert/Worksheet </a:t>
            </a:r>
            <a:r>
              <a:rPr lang="vi-VN" sz="2000">
                <a:latin typeface="UTM Avo" panose="02040603050506020204" pitchFamily="18" charset="0"/>
                <a:cs typeface="Times New Roman" panose="02020603050405020304" pitchFamily="18" charset="0"/>
              </a:rPr>
              <a:t>rồi chọn OK.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000" b="1">
                <a:latin typeface="UTM Avo" panose="02040603050506020204" pitchFamily="18" charset="0"/>
                <a:cs typeface="Times New Roman" panose="02020603050405020304" pitchFamily="18" charset="0"/>
              </a:rPr>
              <a:t>Enter</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di chuyển trang tính đến vị trí mong muốn.</a:t>
            </a:r>
            <a:endParaRPr lang="vi-VN" sz="2000">
              <a:latin typeface="UTM Avo" panose="02040603050506020204" pitchFamily="18" charset="0"/>
              <a:cs typeface="Times New Roman" panose="02020603050405020304" pitchFamily="18" charset="0"/>
            </a:endParaRPr>
          </a:p>
        </p:txBody>
      </p:sp>
      <p:sp>
        <p:nvSpPr>
          <p:cNvPr id="8" name="Rectangle 7"/>
          <p:cNvSpPr/>
          <p:nvPr/>
        </p:nvSpPr>
        <p:spPr>
          <a:xfrm>
            <a:off x="720062" y="1323261"/>
            <a:ext cx="99026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danh sách các trang tính.</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Tạo trang tính mới:</a:t>
            </a:r>
            <a:endParaRPr lang="en-US"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1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1000"/>
                                        <p:tgtEl>
                                          <p:spTgt spid="8">
                                            <p:txEl>
                                              <p:pRg st="1" end="1"/>
                                            </p:txEl>
                                          </p:spTgt>
                                        </p:tgtEl>
                                      </p:cBhvr>
                                    </p:animEffect>
                                    <p:anim calcmode="lin" valueType="num">
                                      <p:cBhvr>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1000"/>
                                        <p:tgtEl>
                                          <p:spTgt spid="7">
                                            <p:txEl>
                                              <p:pRg st="3" end="3"/>
                                            </p:txEl>
                                          </p:spTgt>
                                        </p:tgtEl>
                                      </p:cBhvr>
                                    </p:animEffect>
                                    <p:anim calcmode="lin" valueType="num">
                                      <p:cBhvr>
                                        <p:cTn id="6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927411" y="1454742"/>
            <a:ext cx="8337177" cy="4834351"/>
          </a:xfrm>
          <a:prstGeom prst="rect">
            <a:avLst/>
          </a:prstGeom>
        </p:spPr>
      </p:pic>
      <p:sp>
        <p:nvSpPr>
          <p:cNvPr id="4" name="Rectangle 3"/>
          <p:cNvSpPr/>
          <p:nvPr/>
        </p:nvSpPr>
        <p:spPr>
          <a:xfrm>
            <a:off x="630834" y="376591"/>
            <a:ext cx="1041726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lệnh </a:t>
            </a:r>
            <a:r>
              <a:rPr lang="vi-VN" sz="2000" b="1">
                <a:latin typeface="UTM Avo" panose="02040603050506020204" pitchFamily="18" charset="0"/>
                <a:cs typeface="Times New Roman" panose="02020603050405020304" pitchFamily="18" charset="0"/>
              </a:rPr>
              <a:t>Move or Copy</a:t>
            </a:r>
            <a:r>
              <a:rPr lang="vi-VN" sz="2000">
                <a:latin typeface="UTM Avo" panose="02040603050506020204" pitchFamily="18" charset="0"/>
                <a:cs typeface="Times New Roman" panose="02020603050405020304" pitchFamily="18" charset="0"/>
              </a:rPr>
              <a:t>. Cửa sổ </a:t>
            </a:r>
            <a:r>
              <a:rPr lang="vi-VN" sz="2000" b="1">
                <a:latin typeface="UTM Avo" panose="02040603050506020204" pitchFamily="18" charset="0"/>
                <a:cs typeface="Times New Roman" panose="02020603050405020304" pitchFamily="18" charset="0"/>
              </a:rPr>
              <a:t>Move or Copy </a:t>
            </a:r>
            <a:r>
              <a:rPr lang="vi-VN" sz="2000">
                <a:latin typeface="UTM Avo" panose="02040603050506020204" pitchFamily="18" charset="0"/>
                <a:cs typeface="Times New Roman" panose="02020603050405020304" pitchFamily="18" charset="0"/>
              </a:rPr>
              <a:t>xuất hiện như Hình 10.3.</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1254" y="395445"/>
            <a:ext cx="10949492" cy="3050900"/>
          </a:xfrm>
          <a:prstGeom prst="rect">
            <a:avLst/>
          </a:prstGeom>
        </p:spPr>
        <p:txBody>
          <a:bodyPr wrap="square">
            <a:spAutoFit/>
          </a:bodyPr>
          <a:lstStyle/>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000" b="1">
                <a:solidFill>
                  <a:srgbClr val="0000FF"/>
                </a:solidFill>
                <a:latin typeface="UTM Avo" panose="02040603050506020204" pitchFamily="18" charset="0"/>
                <a:cs typeface="Times New Roman" panose="02020603050405020304" pitchFamily="18" charset="0"/>
              </a:rPr>
              <a:t> </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Chọn vùng dữ liệu muốn kẻ đường viền ô, kẻ khung và chọn </a:t>
            </a:r>
            <a:r>
              <a:rPr lang="vi-VN" sz="2000" b="1">
                <a:latin typeface="UTM Avo" panose="02040603050506020204" pitchFamily="18" charset="0"/>
                <a:cs typeface="Times New Roman" panose="02020603050405020304" pitchFamily="18" charset="0"/>
              </a:rPr>
              <a:t>Format Cells</a:t>
            </a:r>
            <a:r>
              <a:rPr lang="en-US"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chọn trang </a:t>
            </a:r>
            <a:r>
              <a:rPr lang="vi-VN" sz="2000" b="1">
                <a:latin typeface="UTM Avo" panose="02040603050506020204" pitchFamily="18" charset="0"/>
                <a:cs typeface="Times New Roman" panose="02020603050405020304" pitchFamily="18" charset="0"/>
              </a:rPr>
              <a:t>Border</a:t>
            </a:r>
            <a:r>
              <a:rPr lang="vi-VN" sz="2000">
                <a:latin typeface="UTM Avo" panose="02040603050506020204" pitchFamily="18" charset="0"/>
                <a:cs typeface="Times New Roman" panose="02020603050405020304" pitchFamily="18" charset="0"/>
              </a:rPr>
              <a:t>, thiết lập các thông số kẻ đường viền, kẻ</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khung như hướng dẫn trong Hình 10.4.</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66973" y="917612"/>
            <a:ext cx="10573174" cy="53648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53122" y="341639"/>
            <a:ext cx="10754619" cy="1422568"/>
          </a:xfrm>
          <a:prstGeom prst="rect">
            <a:avLst/>
          </a:prstGeom>
        </p:spPr>
      </p:pic>
      <p:pic>
        <p:nvPicPr>
          <p:cNvPr id="4" name="Picture 3"/>
          <p:cNvPicPr>
            <a:picLocks noChangeAspect="1"/>
          </p:cNvPicPr>
          <p:nvPr/>
        </p:nvPicPr>
        <p:blipFill>
          <a:blip r:embed="rId2"/>
          <a:stretch>
            <a:fillRect/>
          </a:stretch>
        </p:blipFill>
        <p:spPr>
          <a:xfrm>
            <a:off x="607792" y="2484186"/>
            <a:ext cx="11036281" cy="1177000"/>
          </a:xfrm>
          <a:prstGeom prst="rect">
            <a:avLst/>
          </a:prstGeom>
        </p:spPr>
      </p:pic>
      <p:sp>
        <p:nvSpPr>
          <p:cNvPr id="5" name="Rectangle 4"/>
          <p:cNvSpPr/>
          <p:nvPr/>
        </p:nvSpPr>
        <p:spPr>
          <a:xfrm>
            <a:off x="607792" y="1704858"/>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IN DỮ LIỆU TRONG BẢNG TÍNH</a:t>
            </a:r>
            <a:endParaRPr lang="vi-VN" sz="2800" b="1">
              <a:solidFill>
                <a:srgbClr val="F03C69"/>
              </a:solidFill>
              <a:latin typeface="SVN-SAF"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29784" y="3756477"/>
            <a:ext cx="756220" cy="753733"/>
          </a:xfrm>
          <a:prstGeom prst="rect">
            <a:avLst/>
          </a:prstGeom>
        </p:spPr>
      </p:pic>
      <p:sp>
        <p:nvSpPr>
          <p:cNvPr id="7" name="Rectangle 6"/>
          <p:cNvSpPr/>
          <p:nvPr/>
        </p:nvSpPr>
        <p:spPr>
          <a:xfrm>
            <a:off x="1307758" y="3711010"/>
            <a:ext cx="1035445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000">
              <a:latin typeface="UTM Avo" panose="02040603050506020204" pitchFamily="18" charset="0"/>
              <a:cs typeface="Times New Roman" panose="02020603050405020304" pitchFamily="18" charset="0"/>
            </a:endParaRPr>
          </a:p>
        </p:txBody>
      </p:sp>
      <p:sp>
        <p:nvSpPr>
          <p:cNvPr id="8" name="Rectangle 7"/>
          <p:cNvSpPr/>
          <p:nvPr/>
        </p:nvSpPr>
        <p:spPr>
          <a:xfrm>
            <a:off x="607792" y="4540268"/>
            <a:ext cx="11036281"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Bước 1. Đánh dấu vùng dữ liệu muốn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2. Thực hiện lệnh </a:t>
            </a:r>
            <a:r>
              <a:rPr lang="vi-VN" sz="2000" b="1">
                <a:latin typeface="UTM Avo" panose="02040603050506020204" pitchFamily="18" charset="0"/>
                <a:cs typeface="Times New Roman" panose="02020603050405020304" pitchFamily="18" charset="0"/>
              </a:rPr>
              <a:t>File/Print</a:t>
            </a:r>
            <a:r>
              <a:rPr lang="vi-VN" sz="2000">
                <a:latin typeface="UTM Avo" panose="02040603050506020204" pitchFamily="18" charset="0"/>
                <a:cs typeface="Times New Roman" panose="02020603050405020304" pitchFamily="18" charset="0"/>
              </a:rPr>
              <a:t>. Xuất hiện hộp thoại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như Hình 10.5. Nhập các thông số in trước khi chọn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để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 3. Sau khi nhập các thông số in, nháy chuột lên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để tiến hành in.</a:t>
            </a:r>
            <a:endParaRPr lang="en-US" sz="2000">
              <a:latin typeface="UTM Avo" panose="020406030505060202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743950" y="5962593"/>
            <a:ext cx="495300" cy="476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1262025" y="450812"/>
            <a:ext cx="9667950" cy="59563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044" y="24018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a:t>
            </a:r>
            <a:r>
              <a:rPr lang="vi-VN" sz="2800" b="1">
                <a:solidFill>
                  <a:srgbClr val="F03C69"/>
                </a:solidFill>
                <a:latin typeface="SVN-SAF" panose="02040603050506020204" pitchFamily="18" charset="0"/>
                <a:cs typeface="Times New Roman" panose="02020603050405020304" pitchFamily="18" charset="0"/>
              </a:rPr>
              <a:t>. THỰC HÀNH: TRÌNH BÀY HOÀN CHỈNH DỮ LIỆU DỰ ÁN</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p:cNvSpPr/>
          <p:nvPr/>
        </p:nvSpPr>
        <p:spPr>
          <a:xfrm>
            <a:off x="415058" y="883115"/>
            <a:ext cx="11361883" cy="4343561"/>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để trình bày dữ liệu của dự án Trường học xanh.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Sử dụng các kiến thức đã biết để định dạng dữ liệu và trình bày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Kẻ đường viền, kẻ khung.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endParaRPr lang="en-US" sz="2000" b="1">
              <a:latin typeface="UTM Avo" panose="02040603050506020204" pitchFamily="18" charset="0"/>
              <a:cs typeface="Times New Roman" panose="02020603050405020304" pitchFamily="18" charset="0"/>
            </a:endParaRP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endParaRPr lang="en-US" sz="2000" b="1">
              <a:solidFill>
                <a:srgbClr val="0000FF"/>
              </a:solidFill>
              <a:latin typeface="UTM Avo" panose="02040603050506020204" pitchFamily="18" charset="0"/>
              <a:cs typeface="Times New Roman" panose="02020603050405020304" pitchFamily="18" charset="0"/>
            </a:endParaRP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3253</Words>
  <Application>WPS Presentation</Application>
  <PresentationFormat>Widescreen</PresentationFormat>
  <Paragraphs>83</Paragraphs>
  <Slides>13</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SimSun</vt:lpstr>
      <vt:lpstr>Wingdings</vt:lpstr>
      <vt:lpstr>等线</vt:lpstr>
      <vt:lpstr>UTM Kabel KT</vt:lpstr>
      <vt:lpstr>Segoe Print</vt:lpstr>
      <vt:lpstr>Times New Roman</vt:lpstr>
      <vt:lpstr>SVN-SAF</vt:lpstr>
      <vt:lpstr>UTM Avo</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493</cp:revision>
  <dcterms:created xsi:type="dcterms:W3CDTF">2021-11-14T08:33:00Z</dcterms:created>
  <dcterms:modified xsi:type="dcterms:W3CDTF">2023-05-31T09:03:20Z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618B76B4D65B474C899DFD050B6FB275</vt:lpwstr>
  </property>
  <property fmtid="{D5CDD505-2E9C-101B-9397-08002B2CF9AE}" pid="3" name="KSOProductBuildVer">
    <vt:lpwstr>1033-11.2.0.11537</vt:lpwstr>
  </property>
</Properties>
</file>