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3101" r:id="rId3"/>
    <p:sldId id="3137" r:id="rId4"/>
    <p:sldId id="3320" r:id="rId5"/>
    <p:sldId id="3138" r:id="rId6"/>
    <p:sldId id="3321" r:id="rId7"/>
    <p:sldId id="3322" r:id="rId8"/>
    <p:sldId id="3148" r:id="rId9"/>
    <p:sldId id="3139" r:id="rId10"/>
    <p:sldId id="3136" r:id="rId11"/>
    <p:sldId id="3149" r:id="rId12"/>
    <p:sldId id="3150" r:id="rId13"/>
    <p:sldId id="3151" r:id="rId14"/>
    <p:sldId id="3147" r:id="rId15"/>
    <p:sldId id="28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notesMaster" Target="notesMasters/notesMaster1.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5" Type="http://schemas.microsoft.com/office/2007/relationships/hdphoto" Target="../media/image4.wdp"/><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microsoft.com/office/2007/relationships/hdphoto" Target="../media/image4.wdp"/><Relationship Id="rId5" Type="http://schemas.openxmlformats.org/officeDocument/2006/relationships/image" Target="../media/image3.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7.jpe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7" Type="http://schemas.microsoft.com/office/2007/relationships/hdphoto" Target="../media/image4.wdp"/><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image" Target="../media/image9.emf"/><Relationship Id="rId4" Type="http://schemas.openxmlformats.org/officeDocument/2006/relationships/image" Target="../media/image2.png"/><Relationship Id="rId3" Type="http://schemas.microsoft.com/office/2007/relationships/hdphoto" Target="../media/image6.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srcRect r="868"/>
          <a:stretch>
            <a:fillRect/>
          </a:stretch>
        </p:blipFill>
        <p:spPr>
          <a:xfrm>
            <a:off x="0" y="0"/>
            <a:ext cx="12192000"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p:cNvGrpSpPr/>
          <p:nvPr userDrawn="1"/>
        </p:nvGrpSpPr>
        <p:grpSpPr>
          <a:xfrm>
            <a:off x="135255" y="15198"/>
            <a:ext cx="11894186" cy="6825343"/>
            <a:chOff x="217756" y="65357"/>
            <a:chExt cx="11993313" cy="6473286"/>
          </a:xfrm>
          <a:noFill/>
        </p:grpSpPr>
        <p:sp>
          <p:nvSpPr>
            <p:cNvPr id="7" name="Rectangle: Rounded Corners 6"/>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p:cNvPicPr>
            <a:picLocks noChangeAspect="1"/>
          </p:cNvPicPr>
          <p:nvPr userDrawn="1"/>
        </p:nvPicPr>
        <p:blipFill>
          <a:blip r:embed="rId5"/>
          <a:stretch>
            <a:fillRect/>
          </a:stretch>
        </p:blipFill>
        <p:spPr>
          <a:xfrm rot="20806844">
            <a:off x="693828" y="5450610"/>
            <a:ext cx="1111380" cy="109041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7" Type="http://schemas.openxmlformats.org/officeDocument/2006/relationships/image" Target="../media/image10.png"/><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3.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image" Target="../media/image26.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9.png"/><Relationship Id="rId1"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p:nvPr/>
        </p:nvGrpSpPr>
        <p:grpSpPr>
          <a:xfrm>
            <a:off x="1767840" y="726932"/>
            <a:ext cx="10190480" cy="1990674"/>
            <a:chOff x="1778000" y="1519412"/>
            <a:chExt cx="10190480" cy="1990674"/>
          </a:xfrm>
        </p:grpSpPr>
        <p:grpSp>
          <p:nvGrpSpPr>
            <p:cNvPr id="8" name="Group 7"/>
            <p:cNvGrpSpPr/>
            <p:nvPr/>
          </p:nvGrpSpPr>
          <p:grpSpPr>
            <a:xfrm>
              <a:off x="1778000" y="1519412"/>
              <a:ext cx="10190480" cy="1990674"/>
              <a:chOff x="1442720" y="3140126"/>
              <a:chExt cx="10190480" cy="1990674"/>
            </a:xfrm>
          </p:grpSpPr>
          <p:sp>
            <p:nvSpPr>
              <p:cNvPr id="6" name="Freeform: Shape 5"/>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a:off x="2285505" y="1773525"/>
              <a:ext cx="1240510" cy="1482448"/>
              <a:chOff x="700050" y="3208754"/>
              <a:chExt cx="935710" cy="1482448"/>
            </a:xfrm>
          </p:grpSpPr>
          <p:sp>
            <p:nvSpPr>
              <p:cNvPr id="11" name="Rectangle 10"/>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endParaRPr lang="en-US" sz="4000" b="1">
                  <a:ln w="19050">
                    <a:solidFill>
                      <a:schemeClr val="bg1"/>
                    </a:solidFill>
                  </a:ln>
                  <a:latin typeface="UTM Kabel KT" panose="02040603050506020204" pitchFamily="18" charset="0"/>
                  <a:cs typeface="Times New Roman" panose="02020603050405020304" pitchFamily="18" charset="0"/>
                </a:endParaRPr>
              </a:p>
            </p:txBody>
          </p:sp>
          <p:sp>
            <p:nvSpPr>
              <p:cNvPr id="12" name="Rectangle 11"/>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15</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p:cNvPicPr>
            <a:picLocks noChangeAspect="1"/>
          </p:cNvPicPr>
          <p:nvPr/>
        </p:nvPicPr>
        <p:blipFill>
          <a:blip r:embed="rId2"/>
          <a:stretch>
            <a:fillRect/>
          </a:stretch>
        </p:blipFill>
        <p:spPr>
          <a:xfrm>
            <a:off x="3894268" y="1100165"/>
            <a:ext cx="8064052" cy="1447604"/>
          </a:xfrm>
          <a:prstGeom prst="rect">
            <a:avLst/>
          </a:prstGeom>
        </p:spPr>
      </p:pic>
      <p:pic>
        <p:nvPicPr>
          <p:cNvPr id="14" name="Picture 13"/>
          <p:cNvPicPr>
            <a:picLocks noChangeAspect="1"/>
          </p:cNvPicPr>
          <p:nvPr/>
        </p:nvPicPr>
        <p:blipFill>
          <a:blip r:embed="rId3"/>
          <a:stretch>
            <a:fillRect/>
          </a:stretch>
        </p:blipFill>
        <p:spPr>
          <a:xfrm>
            <a:off x="4353402" y="2807626"/>
            <a:ext cx="888648" cy="903074"/>
          </a:xfrm>
          <a:prstGeom prst="rect">
            <a:avLst/>
          </a:prstGeom>
        </p:spPr>
      </p:pic>
      <p:sp>
        <p:nvSpPr>
          <p:cNvPr id="15" name="Rectangle 14"/>
          <p:cNvSpPr/>
          <p:nvPr/>
        </p:nvSpPr>
        <p:spPr>
          <a:xfrm>
            <a:off x="5346551" y="2807626"/>
            <a:ext cx="6147109"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Việc kinh doanh mở rộng, số lượng khách hàng của cửa hàng bán giống cây trồng nhà An lên đến hàng trăm người. Việc tìm kiếm tên khách hàng trong danh sách thật khó khăn. Em có gợi ý gì cho bạn An để việc tìm kiếm được dễ dàng hơn không?</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703483" y="5223815"/>
            <a:ext cx="10785033" cy="853134"/>
          </a:xfrm>
          <a:prstGeom prst="rect">
            <a:avLst/>
          </a:prstGeom>
        </p:spPr>
      </p:pic>
      <p:sp>
        <p:nvSpPr>
          <p:cNvPr id="4" name="Rectangle 3"/>
          <p:cNvSpPr/>
          <p:nvPr/>
        </p:nvSpPr>
        <p:spPr>
          <a:xfrm>
            <a:off x="571633" y="308606"/>
            <a:ext cx="604908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SẮP XẾP VÀ TÌM KIếM</a:t>
            </a:r>
            <a:endParaRPr lang="en-US" sz="2800" b="1">
              <a:solidFill>
                <a:srgbClr val="F03C69"/>
              </a:solidFill>
              <a:latin typeface="SVN-SAF" panose="02040603050506020204" pitchFamily="18" charset="0"/>
              <a:cs typeface="Times New Roman" panose="02020603050405020304" pitchFamily="18" charset="0"/>
            </a:endParaRPr>
          </a:p>
        </p:txBody>
      </p:sp>
      <p:sp>
        <p:nvSpPr>
          <p:cNvPr id="6" name="Rectangle 5"/>
          <p:cNvSpPr/>
          <p:nvPr/>
        </p:nvSpPr>
        <p:spPr>
          <a:xfrm>
            <a:off x="1519708" y="1015352"/>
            <a:ext cx="10202022"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Trong ví dụ ở mục 1, khách hàng tên “Trúc” được tìm thấy sau 3 bước thực hiện theo thuật toán tìm kiếm nhị phân, trong khi thuật toán tìm kiếm tuần tự phải thực hiện 8 bước.</a:t>
            </a:r>
            <a:endParaRPr lang="vi-VN">
              <a:latin typeface="UTM Avo" panose="020406030505060202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703483" y="1110181"/>
            <a:ext cx="696109" cy="693819"/>
          </a:xfrm>
          <a:prstGeom prst="rect">
            <a:avLst/>
          </a:prstGeom>
        </p:spPr>
      </p:pic>
      <p:sp>
        <p:nvSpPr>
          <p:cNvPr id="9" name="Rectangle 8"/>
          <p:cNvSpPr/>
          <p:nvPr/>
        </p:nvSpPr>
        <p:spPr>
          <a:xfrm>
            <a:off x="470271" y="1804000"/>
            <a:ext cx="11251459" cy="335752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Xét trường hợp có một khách hàng nào đó mà mẹ bạn An quên chưa ghi vào sổ, do đó tên khách hàng không có trong danh sách ở Hình 15.1. Khi phải tìm kiếm tên khách hàng này, thuật toán tìm kiếm tuần tự</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cần thực hiện 9 bước để xét hết danh sách và kết luận “Không tìm thấy”, trong khi thuật toán tìm kiếm nhị phân chỉ mất 4. bước thực hiện.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a:latin typeface="UTM Avo" panose="02040603050506020204" pitchFamily="18" charset="0"/>
                <a:cs typeface="Times New Roman" panose="02020603050405020304" pitchFamily="18" charset="0"/>
              </a:rPr>
              <a:t>Như vậy, trong ví dụ trên, thuật toán tìm kiếm nhị phân thực hiện tìm kiếm nhanh</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hơn thuật toán tìm kiếm tuần tự. Có được ưu điểm này là do trước khi thực hiện tìm kiếm nhị phân, danh sách khách hàng cần tìm đã được sắp xếp. Nhờ việc danh sách đã được sắp xếp, tại mỗi bước, thuật toán tìm kiếm nhị phân thu hẹp được phạm vi tìm kiếm chỉ còn một nửa.</a:t>
            </a:r>
            <a:endParaRPr lang="vi-VN">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out)">
                                      <p:cBhvr>
                                        <p:cTn id="16" dur="1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fade">
                                      <p:cBhvr>
                                        <p:cTn id="28" dur="1000"/>
                                        <p:tgtEl>
                                          <p:spTgt spid="9">
                                            <p:txEl>
                                              <p:pRg st="0" end="0"/>
                                            </p:txEl>
                                          </p:spTgt>
                                        </p:tgtEl>
                                      </p:cBhvr>
                                    </p:animEffect>
                                    <p:anim calcmode="lin" valueType="num">
                                      <p:cBhvr>
                                        <p:cTn id="29"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1" end="1"/>
                                            </p:txEl>
                                          </p:spTgt>
                                        </p:tgtEl>
                                        <p:attrNameLst>
                                          <p:attrName>style.visibility</p:attrName>
                                        </p:attrNameLst>
                                      </p:cBhvr>
                                      <p:to>
                                        <p:strVal val="visible"/>
                                      </p:to>
                                    </p:set>
                                    <p:animEffect transition="in" filter="fade">
                                      <p:cBhvr>
                                        <p:cTn id="35" dur="1000"/>
                                        <p:tgtEl>
                                          <p:spTgt spid="9">
                                            <p:txEl>
                                              <p:pRg st="1" end="1"/>
                                            </p:txEl>
                                          </p:spTgt>
                                        </p:tgtEl>
                                      </p:cBhvr>
                                    </p:animEffect>
                                    <p:anim calcmode="lin" valueType="num">
                                      <p:cBhvr>
                                        <p:cTn id="36"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406712" y="356190"/>
            <a:ext cx="10749246" cy="614561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329610" y="392744"/>
            <a:ext cx="10898371" cy="923106"/>
          </a:xfrm>
          <a:prstGeom prst="rect">
            <a:avLst/>
          </a:prstGeom>
        </p:spPr>
      </p:pic>
      <p:pic>
        <p:nvPicPr>
          <p:cNvPr id="5" name="Picture 4"/>
          <p:cNvPicPr>
            <a:picLocks noChangeAspect="1"/>
          </p:cNvPicPr>
          <p:nvPr/>
        </p:nvPicPr>
        <p:blipFill rotWithShape="1">
          <a:blip r:embed="rId2"/>
          <a:srcRect t="15293" b="39637"/>
          <a:stretch>
            <a:fillRect/>
          </a:stretch>
        </p:blipFill>
        <p:spPr>
          <a:xfrm>
            <a:off x="329609" y="2280712"/>
            <a:ext cx="11569027" cy="2615379"/>
          </a:xfrm>
          <a:prstGeom prst="rect">
            <a:avLst/>
          </a:prstGeom>
        </p:spPr>
      </p:pic>
      <p:pic>
        <p:nvPicPr>
          <p:cNvPr id="6" name="Picture 5"/>
          <p:cNvPicPr>
            <a:picLocks noChangeAspect="1"/>
          </p:cNvPicPr>
          <p:nvPr/>
        </p:nvPicPr>
        <p:blipFill>
          <a:blip r:embed="rId3"/>
          <a:stretch>
            <a:fillRect/>
          </a:stretch>
        </p:blipFill>
        <p:spPr>
          <a:xfrm>
            <a:off x="329610" y="1414776"/>
            <a:ext cx="2860157" cy="767010"/>
          </a:xfrm>
          <a:prstGeom prst="rect">
            <a:avLst/>
          </a:prstGeom>
        </p:spPr>
      </p:pic>
      <p:pic>
        <p:nvPicPr>
          <p:cNvPr id="7" name="Picture 6"/>
          <p:cNvPicPr>
            <a:picLocks noChangeAspect="1"/>
          </p:cNvPicPr>
          <p:nvPr/>
        </p:nvPicPr>
        <p:blipFill rotWithShape="1">
          <a:blip r:embed="rId2"/>
          <a:srcRect t="59864" b="26899"/>
          <a:stretch>
            <a:fillRect/>
          </a:stretch>
        </p:blipFill>
        <p:spPr>
          <a:xfrm>
            <a:off x="329609" y="4995017"/>
            <a:ext cx="11569027" cy="7681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par>
                                <p:cTn id="15" presetID="14" presetClass="entr" presetSubtype="1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602308" y="363068"/>
            <a:ext cx="3490335" cy="952468"/>
          </a:xfrm>
          <a:prstGeom prst="rect">
            <a:avLst/>
          </a:prstGeom>
        </p:spPr>
      </p:pic>
      <p:pic>
        <p:nvPicPr>
          <p:cNvPr id="7" name="Picture 6"/>
          <p:cNvPicPr>
            <a:picLocks noChangeAspect="1"/>
          </p:cNvPicPr>
          <p:nvPr/>
        </p:nvPicPr>
        <p:blipFill rotWithShape="1">
          <a:blip r:embed="rId2"/>
          <a:srcRect l="704" t="91103" r="3071" b="1751"/>
          <a:stretch>
            <a:fillRect/>
          </a:stretch>
        </p:blipFill>
        <p:spPr>
          <a:xfrm>
            <a:off x="529855" y="1531089"/>
            <a:ext cx="11132290" cy="414670"/>
          </a:xfrm>
          <a:prstGeom prst="rect">
            <a:avLst/>
          </a:prstGeom>
        </p:spPr>
      </p:pic>
      <p:pic>
        <p:nvPicPr>
          <p:cNvPr id="9" name="Picture 8"/>
          <p:cNvPicPr>
            <a:picLocks noChangeAspect="1"/>
          </p:cNvPicPr>
          <p:nvPr/>
        </p:nvPicPr>
        <p:blipFill>
          <a:blip r:embed="rId3"/>
          <a:stretch>
            <a:fillRect/>
          </a:stretch>
        </p:blipFill>
        <p:spPr>
          <a:xfrm>
            <a:off x="4921724" y="2161312"/>
            <a:ext cx="2348552" cy="32643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23" name="组合 1"/>
          <p:cNvGrpSpPr/>
          <p:nvPr/>
        </p:nvGrpSpPr>
        <p:grpSpPr>
          <a:xfrm>
            <a:off x="2980607" y="1150453"/>
            <a:ext cx="5976143" cy="4679926"/>
            <a:chOff x="2424113" y="688975"/>
            <a:chExt cx="6713537" cy="5619751"/>
          </a:xfrm>
        </p:grpSpPr>
        <p:sp>
          <p:nvSpPr>
            <p:cNvPr id="24" name="AutoShape 3"/>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25" name="Freeform 24"/>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26" name="Freeform 6"/>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27" name="Freeform 7"/>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28" name="Freeform 8"/>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29" name="Freeform 9"/>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0" name="Freeform 10"/>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1" name="Freeform 11"/>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2" name="Freeform 12"/>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3" name="Freeform 13"/>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4" name="Freeform 14"/>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35" name="Freeform 15"/>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6" name="Freeform 16"/>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37" name="Freeform 17"/>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38" name="Freeform 18"/>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39" name="Freeform 19"/>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0" name="Freeform 20"/>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41" name="Freeform 21"/>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2" name="Freeform 22"/>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3" name="Freeform 23"/>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4" name="Freeform 24"/>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5" name="Freeform 25"/>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46" name="Freeform 26"/>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47" name="Freeform 27"/>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8" name="Freeform 28"/>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49" name="Freeform 29"/>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0" name="Freeform 30"/>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51" name="Freeform 31"/>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2" name="Freeform 32"/>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53" name="Freeform 33"/>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4" name="Freeform 34"/>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lstStyle/>
            <a:p>
              <a:endParaRPr lang="zh-CN" altLang="en-US">
                <a:solidFill>
                  <a:srgbClr val="F68D91"/>
                </a:solidFill>
                <a:latin typeface="iCiel Cadena"/>
              </a:endParaRPr>
            </a:p>
          </p:txBody>
        </p:sp>
        <p:sp>
          <p:nvSpPr>
            <p:cNvPr id="55" name="Freeform 35"/>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6" name="Freeform 36"/>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7" name="Freeform 37"/>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8" name="Freeform 38"/>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59" name="Freeform 39"/>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iCiel Cadena"/>
              </a:endParaRPr>
            </a:p>
          </p:txBody>
        </p:sp>
        <p:sp>
          <p:nvSpPr>
            <p:cNvPr id="60" name="Freeform 40"/>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1" name="Freeform 41"/>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2" name="Freeform 42"/>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3" name="Freeform 43"/>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lstStyle/>
            <a:p>
              <a:endParaRPr lang="zh-CN" altLang="en-US">
                <a:latin typeface="iCiel Cadena"/>
              </a:endParaRPr>
            </a:p>
          </p:txBody>
        </p:sp>
        <p:sp>
          <p:nvSpPr>
            <p:cNvPr id="64" name="Freeform 44"/>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5" name="Freeform 45"/>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6" name="Freeform 46"/>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7" name="Freeform 47"/>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lstStyle/>
            <a:p>
              <a:endParaRPr lang="zh-CN" altLang="en-US">
                <a:latin typeface="iCiel Cadena"/>
              </a:endParaRPr>
            </a:p>
          </p:txBody>
        </p:sp>
        <p:sp>
          <p:nvSpPr>
            <p:cNvPr id="68" name="Freeform 48"/>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lstStyle/>
            <a:p>
              <a:endParaRPr lang="zh-CN" altLang="en-US">
                <a:latin typeface="iCiel Cadena"/>
              </a:endParaRPr>
            </a:p>
          </p:txBody>
        </p:sp>
        <p:sp>
          <p:nvSpPr>
            <p:cNvPr id="69" name="Rectangle 49"/>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000" b="0" i="0" u="none" strike="noStrike" cap="none" normalizeH="0" baseline="0" dirty="0">
                  <a:ln>
                    <a:noFill/>
                  </a:ln>
                  <a:solidFill>
                    <a:srgbClr val="FFFFFF"/>
                  </a:solidFill>
                  <a:effectLst/>
                  <a:latin typeface="iCiel Cadena"/>
                  <a:ea typeface="Microsoft YaHei"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lang="en-US" altLang="zh-CN" sz="2300" dirty="0">
                  <a:solidFill>
                    <a:srgbClr val="FFFFFF"/>
                  </a:solidFill>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300" b="0" i="0" u="none" strike="noStrike" cap="none" normalizeH="0" baseline="0" dirty="0">
                  <a:ln>
                    <a:noFill/>
                  </a:ln>
                  <a:solidFill>
                    <a:schemeClr val="bg1"/>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b="0" i="0" u="none" strike="noStrike" cap="none" normalizeH="0" baseline="0" dirty="0">
                  <a:ln>
                    <a:noFill/>
                  </a:ln>
                  <a:solidFill>
                    <a:schemeClr val="bg1"/>
                  </a:solidFill>
                  <a:effectLst/>
                  <a:latin typeface="iCiel Cadena"/>
                  <a:ea typeface="Microsoft YaHei"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pPr>
              <a:r>
                <a:rPr kumimoji="0" lang="en-US" altLang="zh-CN" sz="2400" b="0" i="0" u="none" strike="noStrike" cap="none" normalizeH="0" baseline="0" dirty="0">
                  <a:ln>
                    <a:noFill/>
                  </a:ln>
                  <a:solidFill>
                    <a:srgbClr val="FFFFFF"/>
                  </a:solidFill>
                  <a:effectLst/>
                  <a:latin typeface="iCiel Cadena"/>
                  <a:ea typeface="Microsoft YaHei"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endPar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endParaRPr>
          </a:p>
        </p:txBody>
      </p:sp>
      <p:pic>
        <p:nvPicPr>
          <p:cNvPr id="83" name="图片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2827243" y="2756535"/>
            <a:ext cx="7308213" cy="3665538"/>
          </a:xfrm>
          <a:prstGeom prst="rect">
            <a:avLst/>
          </a:prstGeom>
        </p:spPr>
      </p:pic>
      <p:sp>
        <p:nvSpPr>
          <p:cNvPr id="4" name="Rectangle 3"/>
          <p:cNvSpPr/>
          <p:nvPr/>
        </p:nvSpPr>
        <p:spPr>
          <a:xfrm>
            <a:off x="571633" y="308606"/>
            <a:ext cx="6049086"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THUẬT TOÁN TÌM KIẾM NHỊ PHâN</a:t>
            </a:r>
            <a:endParaRPr lang="en-US" sz="2800" b="1">
              <a:solidFill>
                <a:srgbClr val="F03C69"/>
              </a:solidFill>
              <a:latin typeface="SVN-SAF" panose="02040603050506020204" pitchFamily="18" charset="0"/>
              <a:cs typeface="Times New Roman" panose="02020603050405020304" pitchFamily="18" charset="0"/>
            </a:endParaRPr>
          </a:p>
        </p:txBody>
      </p:sp>
      <p:sp>
        <p:nvSpPr>
          <p:cNvPr id="5" name="Rectangle 4"/>
          <p:cNvSpPr/>
          <p:nvPr/>
        </p:nvSpPr>
        <p:spPr>
          <a:xfrm>
            <a:off x="1573211" y="951539"/>
            <a:ext cx="9816278"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danh sách khách hàng ngày càng nhiều, để thuận lợi cho việc tìm kiếm, An đã giúp mẹ soạn thảo danh sách khách hàng trên máy tính với tên khách hàng được sắp xếp theo thứ tự chữ cái. Giả sử An cần tìm địa chỉ của khách hàng tên là “Trúc” trong danh sách khách hàng như Hình 15.1.1 </a:t>
            </a:r>
            <a:endParaRPr lang="en-US" sz="2000">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571633" y="1015352"/>
            <a:ext cx="906054" cy="903074"/>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32"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ou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Effect transition="in" filter="fade">
                                      <p:cBhvr>
                                        <p:cTn id="21" dur="1000"/>
                                        <p:tgtEl>
                                          <p:spTgt spid="5">
                                            <p:txEl>
                                              <p:pRg st="0" end="0"/>
                                            </p:txEl>
                                          </p:spTgt>
                                        </p:tgtEl>
                                      </p:cBhvr>
                                    </p:animEffect>
                                    <p:anim calcmode="lin" valueType="num">
                                      <p:cBhvr>
                                        <p:cTn id="22"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6785" y="3919549"/>
            <a:ext cx="11118430" cy="2531527"/>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giá trị cần tìm bằng giá trị ở giữa thì tìm thấy và dừng lại</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lớn hơn thì chỉ cần tìm ở nửa sau của danh sách</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Nếu nhỏ hơn thì tìm ở nửa đầu của danh sách.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Lặp lại quá trình đó cho đến khi tìm thấy hoặc hết danh sách.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sym typeface="Wingdings 3" panose="05040102010807070707" pitchFamily="18" charset="2"/>
              </a:rPr>
              <a:t></a:t>
            </a:r>
            <a:r>
              <a:rPr lang="en-US" sz="2000">
                <a:latin typeface="UTM Avo" panose="02040603050506020204" pitchFamily="18" charset="0"/>
                <a:cs typeface="Times New Roman" panose="02020603050405020304" pitchFamily="18" charset="0"/>
                <a:sym typeface="Wingdings 3" panose="05040102010807070707" pitchFamily="18" charset="2"/>
              </a:rPr>
              <a:t> </a:t>
            </a:r>
            <a:r>
              <a:rPr lang="vi-VN" sz="2000">
                <a:latin typeface="UTM Avo" panose="02040603050506020204" pitchFamily="18" charset="0"/>
                <a:cs typeface="Times New Roman" panose="02020603050405020304" pitchFamily="18" charset="0"/>
              </a:rPr>
              <a:t>Như vậy, tại mỗi bước lặp, thuật toán tìm kiếm thu hẹp danh sách tìm kiếm chỉ còn một nửa. Do đó thuật toán này có tên là </a:t>
            </a:r>
            <a:r>
              <a:rPr lang="vi-VN" sz="2000">
                <a:solidFill>
                  <a:srgbClr val="FF3399"/>
                </a:solidFill>
                <a:latin typeface="UTM Avo" panose="02040603050506020204" pitchFamily="18" charset="0"/>
                <a:cs typeface="Times New Roman" panose="02020603050405020304" pitchFamily="18" charset="0"/>
              </a:rPr>
              <a:t>tìm kiếm nhị phân </a:t>
            </a:r>
            <a:r>
              <a:rPr lang="vi-VN" sz="2000">
                <a:latin typeface="UTM Avo" panose="02040603050506020204" pitchFamily="18" charset="0"/>
                <a:cs typeface="Times New Roman" panose="02020603050405020304" pitchFamily="18" charset="0"/>
              </a:rPr>
              <a:t>(chia đôi). </a:t>
            </a:r>
            <a:endParaRPr lang="vi-VN" sz="2000">
              <a:latin typeface="UTM Avo" panose="02040603050506020204" pitchFamily="18" charset="0"/>
              <a:cs typeface="Times New Roman" panose="02020603050405020304" pitchFamily="18" charset="0"/>
            </a:endParaRPr>
          </a:p>
        </p:txBody>
      </p:sp>
      <p:pic>
        <p:nvPicPr>
          <p:cNvPr id="6" name="Picture 5"/>
          <p:cNvPicPr>
            <a:picLocks noChangeAspect="1"/>
          </p:cNvPicPr>
          <p:nvPr/>
        </p:nvPicPr>
        <p:blipFill>
          <a:blip r:embed="rId1"/>
          <a:stretch>
            <a:fillRect/>
          </a:stretch>
        </p:blipFill>
        <p:spPr>
          <a:xfrm>
            <a:off x="775138" y="325794"/>
            <a:ext cx="7165095" cy="3593755"/>
          </a:xfrm>
          <a:prstGeom prst="rect">
            <a:avLst/>
          </a:prstGeom>
        </p:spPr>
      </p:pic>
      <p:sp>
        <p:nvSpPr>
          <p:cNvPr id="7" name="Speech Bubble: Rectangle with Corners Rounded 6"/>
          <p:cNvSpPr/>
          <p:nvPr/>
        </p:nvSpPr>
        <p:spPr>
          <a:xfrm>
            <a:off x="8085498" y="722253"/>
            <a:ext cx="3569717" cy="2800838"/>
          </a:xfrm>
          <a:prstGeom prst="wedgeRoundRectCallout">
            <a:avLst>
              <a:gd name="adj1" fmla="val -53681"/>
              <a:gd name="adj2" fmla="val -5483"/>
              <a:gd name="adj3" fmla="val 16667"/>
            </a:avLst>
          </a:prstGeom>
          <a:ln w="38100">
            <a:solidFill>
              <a:srgbClr val="00B0F0"/>
            </a:solidFill>
          </a:ln>
        </p:spPr>
        <p:txBody>
          <a:bodyPr wrap="square">
            <a:spAutoFit/>
          </a:bodyPr>
          <a:lstStyle/>
          <a:p>
            <a:pPr algn="ctr" defTabSz="342900">
              <a:lnSpc>
                <a:spcPct val="135000"/>
              </a:lnSpc>
            </a:pPr>
            <a:r>
              <a:rPr lang="vi-VN" sz="2000">
                <a:latin typeface="UTM Avo" panose="02040603050506020204" pitchFamily="18" charset="0"/>
                <a:cs typeface="Times New Roman" panose="02020603050405020304" pitchFamily="18" charset="0"/>
              </a:rPr>
              <a:t>Khi danh sách đã được sắp xếp, An không cần tìm từ đầu mà so sánh ngay giá trị cần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tìm với giá trị của vị trí ở giữa danh sách.</a:t>
            </a:r>
            <a:endParaRPr lang="vi-VN" sz="20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1"/>
          <a:srcRect t="3205" b="62279"/>
          <a:stretch>
            <a:fillRect/>
          </a:stretch>
        </p:blipFill>
        <p:spPr>
          <a:xfrm>
            <a:off x="700850" y="2400795"/>
            <a:ext cx="10248800" cy="3884282"/>
          </a:xfrm>
          <a:prstGeom prst="rect">
            <a:avLst/>
          </a:prstGeom>
        </p:spPr>
      </p:pic>
      <p:sp>
        <p:nvSpPr>
          <p:cNvPr id="3" name="Rectangle 2"/>
          <p:cNvSpPr/>
          <p:nvPr/>
        </p:nvSpPr>
        <p:spPr>
          <a:xfrm>
            <a:off x="700850" y="439625"/>
            <a:ext cx="10086755" cy="1024896"/>
          </a:xfrm>
          <a:prstGeom prst="rect">
            <a:avLst/>
          </a:prstGeom>
        </p:spPr>
        <p:txBody>
          <a:bodyPr wrap="square">
            <a:spAutoFit/>
          </a:bodyPr>
          <a:lstStyle/>
          <a:p>
            <a:pPr algn="ctr" defTabSz="342900">
              <a:lnSpc>
                <a:spcPct val="135000"/>
              </a:lnSpc>
            </a:pPr>
            <a:r>
              <a:rPr lang="vi-VN" sz="2400">
                <a:latin typeface="UTM Avo" panose="02040603050506020204" pitchFamily="18" charset="0"/>
                <a:cs typeface="Times New Roman" panose="02020603050405020304" pitchFamily="18" charset="0"/>
              </a:rPr>
              <a:t>Các bước để An tìm khách hàng tên “Trúc” trong danh sách ở Hình 15.1 theo thuật toán tìm kiếm nhị phân như sau: </a:t>
            </a:r>
            <a:endParaRPr lang="vi-VN" sz="2400">
              <a:latin typeface="UTM Avo" panose="02040603050506020204" pitchFamily="18" charset="0"/>
              <a:cs typeface="Times New Roman" panose="02020603050405020304" pitchFamily="18" charset="0"/>
            </a:endParaRPr>
          </a:p>
        </p:txBody>
      </p:sp>
      <p:sp>
        <p:nvSpPr>
          <p:cNvPr id="5" name="Rectangle 4"/>
          <p:cNvSpPr/>
          <p:nvPr/>
        </p:nvSpPr>
        <p:spPr>
          <a:xfrm>
            <a:off x="700850" y="1669509"/>
            <a:ext cx="10086755"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1. </a:t>
            </a:r>
            <a:r>
              <a:rPr lang="vi-VN" sz="2400">
                <a:latin typeface="UTM Avo" panose="02040603050506020204" pitchFamily="18" charset="0"/>
                <a:cs typeface="Times New Roman" panose="02020603050405020304" pitchFamily="18" charset="0"/>
              </a:rPr>
              <a:t>Xét vị trí ở giữa của dãy, đó là vị trí số 5</a:t>
            </a:r>
            <a:endParaRPr lang="vi-VN" sz="24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1500"/>
                                        <p:tgtEl>
                                          <p:spTgt spid="5"/>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srcRect t="42864" b="28646"/>
          <a:stretch>
            <a:fillRect/>
          </a:stretch>
        </p:blipFill>
        <p:spPr>
          <a:xfrm>
            <a:off x="700849" y="1485898"/>
            <a:ext cx="10248800" cy="3206187"/>
          </a:xfrm>
          <a:prstGeom prst="rect">
            <a:avLst/>
          </a:prstGeom>
        </p:spPr>
      </p:pic>
      <p:sp>
        <p:nvSpPr>
          <p:cNvPr id="3" name="Rectangle 2"/>
          <p:cNvSpPr/>
          <p:nvPr/>
        </p:nvSpPr>
        <p:spPr>
          <a:xfrm>
            <a:off x="700849" y="464703"/>
            <a:ext cx="10086755"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a:t>
            </a:r>
            <a:r>
              <a:rPr lang="en-US" sz="2400">
                <a:solidFill>
                  <a:srgbClr val="F0677C"/>
                </a:solidFill>
                <a:latin typeface="UTM Avo" panose="02040603050506020204" pitchFamily="18" charset="0"/>
                <a:cs typeface="Times New Roman" panose="02020603050405020304" pitchFamily="18" charset="0"/>
              </a:rPr>
              <a:t>2</a:t>
            </a:r>
            <a:r>
              <a:rPr lang="vi-VN" sz="2400">
                <a:solidFill>
                  <a:srgbClr val="F0677C"/>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Xét vị trí ở giữa của nửa sau của dãy là vị trí số 7</a:t>
            </a:r>
            <a:endParaRPr lang="vi-VN" sz="24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1"/>
          <a:srcRect t="75571" b="-731"/>
          <a:stretch>
            <a:fillRect/>
          </a:stretch>
        </p:blipFill>
        <p:spPr>
          <a:xfrm>
            <a:off x="700849" y="1381727"/>
            <a:ext cx="10248800" cy="2831459"/>
          </a:xfrm>
          <a:prstGeom prst="rect">
            <a:avLst/>
          </a:prstGeom>
        </p:spPr>
      </p:pic>
      <p:sp>
        <p:nvSpPr>
          <p:cNvPr id="3" name="Rectangle 2"/>
          <p:cNvSpPr/>
          <p:nvPr/>
        </p:nvSpPr>
        <p:spPr>
          <a:xfrm>
            <a:off x="700849" y="464703"/>
            <a:ext cx="10248800" cy="526298"/>
          </a:xfrm>
          <a:prstGeom prst="rect">
            <a:avLst/>
          </a:prstGeom>
        </p:spPr>
        <p:txBody>
          <a:bodyPr wrap="square">
            <a:spAutoFit/>
          </a:bodyPr>
          <a:lstStyle/>
          <a:p>
            <a:pPr defTabSz="342900">
              <a:lnSpc>
                <a:spcPct val="135000"/>
              </a:lnSpc>
            </a:pPr>
            <a:r>
              <a:rPr lang="vi-VN" sz="2400">
                <a:solidFill>
                  <a:srgbClr val="F0677C"/>
                </a:solidFill>
                <a:latin typeface="UTM Avo" panose="02040603050506020204" pitchFamily="18" charset="0"/>
                <a:cs typeface="Times New Roman" panose="02020603050405020304" pitchFamily="18" charset="0"/>
              </a:rPr>
              <a:t>Bước </a:t>
            </a:r>
            <a:r>
              <a:rPr lang="en-US" sz="2400">
                <a:solidFill>
                  <a:srgbClr val="F0677C"/>
                </a:solidFill>
                <a:latin typeface="UTM Avo" panose="02040603050506020204" pitchFamily="18" charset="0"/>
                <a:cs typeface="Times New Roman" panose="02020603050405020304" pitchFamily="18" charset="0"/>
              </a:rPr>
              <a:t>3</a:t>
            </a:r>
            <a:r>
              <a:rPr lang="vi-VN" sz="2400">
                <a:solidFill>
                  <a:srgbClr val="F0677C"/>
                </a:solidFill>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Xét vị trí ở giữa của nửa sau còn lại của dãy, đó là vị trí số 8</a:t>
            </a:r>
            <a:endParaRPr lang="vi-VN" sz="2400">
              <a:latin typeface="UTM Avo" panose="02040603050506020204" pitchFamily="18" charset="0"/>
              <a:cs typeface="Times New Roman" panose="02020603050405020304" pitchFamily="18" charset="0"/>
            </a:endParaRPr>
          </a:p>
        </p:txBody>
      </p:sp>
      <p:sp>
        <p:nvSpPr>
          <p:cNvPr id="4" name="Rectangle 3"/>
          <p:cNvSpPr/>
          <p:nvPr/>
        </p:nvSpPr>
        <p:spPr>
          <a:xfrm>
            <a:off x="700850" y="4213186"/>
            <a:ext cx="10248800" cy="526298"/>
          </a:xfrm>
          <a:prstGeom prst="rect">
            <a:avLst/>
          </a:prstGeom>
        </p:spPr>
        <p:txBody>
          <a:bodyPr wrap="square">
            <a:spAutoFit/>
          </a:bodyPr>
          <a:lstStyle/>
          <a:p>
            <a:pPr algn="just" defTabSz="342900">
              <a:lnSpc>
                <a:spcPct val="135000"/>
              </a:lnSpc>
            </a:pPr>
            <a:r>
              <a:rPr lang="vi-VN" sz="2400">
                <a:latin typeface="UTM Avo" panose="02040603050506020204" pitchFamily="18" charset="0"/>
                <a:cs typeface="Times New Roman" panose="02020603050405020304" pitchFamily="18" charset="0"/>
              </a:rPr>
              <a:t>Vì sau bước 3 đã tìm thấy tên khách hàng nên thuật toán kết thúc.</a:t>
            </a:r>
            <a:endParaRPr lang="vi-VN" sz="2400">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par>
                          <p:cTn id="8" fill="hold">
                            <p:stCondLst>
                              <p:cond delay="1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493044" y="854413"/>
            <a:ext cx="11205912" cy="286590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1"/>
          <a:stretch>
            <a:fillRect/>
          </a:stretch>
        </p:blipFill>
        <p:spPr>
          <a:xfrm>
            <a:off x="4815069" y="4778333"/>
            <a:ext cx="6789517" cy="1594013"/>
          </a:xfrm>
          <a:prstGeom prst="rect">
            <a:avLst/>
          </a:prstGeom>
        </p:spPr>
      </p:pic>
      <p:pic>
        <p:nvPicPr>
          <p:cNvPr id="3" name="Picture 2"/>
          <p:cNvPicPr>
            <a:picLocks noChangeAspect="1"/>
          </p:cNvPicPr>
          <p:nvPr/>
        </p:nvPicPr>
        <p:blipFill>
          <a:blip r:embed="rId2"/>
          <a:stretch>
            <a:fillRect/>
          </a:stretch>
        </p:blipFill>
        <p:spPr>
          <a:xfrm>
            <a:off x="516194" y="344301"/>
            <a:ext cx="756220" cy="753733"/>
          </a:xfrm>
          <a:prstGeom prst="rect">
            <a:avLst/>
          </a:prstGeom>
        </p:spPr>
      </p:pic>
      <p:sp>
        <p:nvSpPr>
          <p:cNvPr id="6" name="Rectangle 5"/>
          <p:cNvSpPr/>
          <p:nvPr/>
        </p:nvSpPr>
        <p:spPr>
          <a:xfrm>
            <a:off x="1377120" y="485654"/>
            <a:ext cx="9746151" cy="546688"/>
          </a:xfrm>
          <a:prstGeom prst="rect">
            <a:avLst/>
          </a:prstGeom>
        </p:spPr>
        <p:txBody>
          <a:bodyPr wrap="square">
            <a:spAutoFit/>
          </a:bodyPr>
          <a:lstStyle/>
          <a:p>
            <a:pPr algn="just" defTabSz="342900">
              <a:lnSpc>
                <a:spcPct val="140000"/>
              </a:lnSpc>
            </a:pPr>
            <a:r>
              <a:rPr lang="vi-VN" sz="2400" b="1">
                <a:latin typeface="UTM Avo" panose="02040603050506020204" pitchFamily="18" charset="0"/>
                <a:cs typeface="Times New Roman" panose="02020603050405020304" pitchFamily="18" charset="0"/>
              </a:rPr>
              <a:t>Mô tả thuật toán tìm kiếm nhị phân bằng ngôn ngữ tự nhiên:</a:t>
            </a:r>
            <a:endParaRPr lang="en-US" sz="2400" b="1">
              <a:latin typeface="UTM Avo" panose="02040603050506020204" pitchFamily="18" charset="0"/>
              <a:cs typeface="Times New Roman" panose="02020603050405020304" pitchFamily="18" charset="0"/>
            </a:endParaRPr>
          </a:p>
        </p:txBody>
      </p:sp>
      <p:sp>
        <p:nvSpPr>
          <p:cNvPr id="7" name="Rectangle 6"/>
          <p:cNvSpPr/>
          <p:nvPr/>
        </p:nvSpPr>
        <p:spPr>
          <a:xfrm>
            <a:off x="427859" y="1125404"/>
            <a:ext cx="11378318" cy="428259"/>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1. </a:t>
            </a:r>
            <a:r>
              <a:rPr lang="vi-VN">
                <a:latin typeface="UTM Avo" panose="02040603050506020204" pitchFamily="18" charset="0"/>
                <a:cs typeface="Times New Roman" panose="02020603050405020304" pitchFamily="18" charset="0"/>
              </a:rPr>
              <a:t>Nếu vùng tìm kiếm không có phần tử nào thì kết luận không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tìm thấy và thuật toán kết thúc.</a:t>
            </a:r>
            <a:endParaRPr lang="vi-VN">
              <a:latin typeface="UTM Avo" panose="02040603050506020204" pitchFamily="18" charset="0"/>
              <a:cs typeface="Times New Roman" panose="02020603050405020304" pitchFamily="18" charset="0"/>
            </a:endParaRPr>
          </a:p>
        </p:txBody>
      </p:sp>
      <p:pic>
        <p:nvPicPr>
          <p:cNvPr id="10" name="Picture 9"/>
          <p:cNvPicPr>
            <a:picLocks noChangeAspect="1"/>
          </p:cNvPicPr>
          <p:nvPr/>
        </p:nvPicPr>
        <p:blipFill>
          <a:blip r:embed="rId3"/>
          <a:stretch>
            <a:fillRect/>
          </a:stretch>
        </p:blipFill>
        <p:spPr>
          <a:xfrm>
            <a:off x="8900931" y="1483679"/>
            <a:ext cx="2863210" cy="2825034"/>
          </a:xfrm>
          <a:prstGeom prst="rect">
            <a:avLst/>
          </a:prstGeom>
        </p:spPr>
      </p:pic>
      <p:sp>
        <p:nvSpPr>
          <p:cNvPr id="11" name="Rectangle 10"/>
          <p:cNvSpPr/>
          <p:nvPr/>
        </p:nvSpPr>
        <p:spPr>
          <a:xfrm>
            <a:off x="427859" y="1553663"/>
            <a:ext cx="8785589" cy="816057"/>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2. </a:t>
            </a:r>
            <a:r>
              <a:rPr lang="vi-VN">
                <a:latin typeface="UTM Avo" panose="02040603050506020204" pitchFamily="18" charset="0"/>
                <a:cs typeface="Times New Roman" panose="02020603050405020304" pitchFamily="18" charset="0"/>
              </a:rPr>
              <a:t>Xác định vị trí giữa của vùng tìm kiếm. </a:t>
            </a:r>
            <a:endParaRPr lang="en-US">
              <a:latin typeface="UTM Avo" panose="02040603050506020204" pitchFamily="18" charset="0"/>
              <a:cs typeface="Times New Roman" panose="02020603050405020304" pitchFamily="18" charset="0"/>
            </a:endParaRPr>
          </a:p>
          <a:p>
            <a:pPr algn="just" defTabSz="342900">
              <a:lnSpc>
                <a:spcPct val="140000"/>
              </a:lnSpc>
            </a:pPr>
            <a:r>
              <a:rPr lang="vi-VN">
                <a:latin typeface="UTM Avo" panose="02040603050506020204" pitchFamily="18" charset="0"/>
                <a:cs typeface="Times New Roman" panose="02020603050405020304" pitchFamily="18" charset="0"/>
              </a:rPr>
              <a:t>Vị trí này chia vùng tìm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kiếm thành hai nửa: nửa trước và nửa sau vị trí giữa.</a:t>
            </a:r>
            <a:endParaRPr lang="vi-VN">
              <a:latin typeface="UTM Avo" panose="02040603050506020204" pitchFamily="18" charset="0"/>
              <a:cs typeface="Times New Roman" panose="02020603050405020304" pitchFamily="18" charset="0"/>
            </a:endParaRPr>
          </a:p>
        </p:txBody>
      </p:sp>
      <p:sp>
        <p:nvSpPr>
          <p:cNvPr id="12" name="Rectangle 11"/>
          <p:cNvSpPr/>
          <p:nvPr/>
        </p:nvSpPr>
        <p:spPr>
          <a:xfrm>
            <a:off x="427859" y="2369720"/>
            <a:ext cx="8431036" cy="2367251"/>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3. </a:t>
            </a:r>
            <a:r>
              <a:rPr lang="vi-VN">
                <a:latin typeface="UTM Avo" panose="02040603050506020204" pitchFamily="18" charset="0"/>
                <a:cs typeface="Times New Roman" panose="02020603050405020304" pitchFamily="18" charset="0"/>
              </a:rPr>
              <a:t>Nếu giá trị cần tìm bằng giá trị của vị trí giữa thì kết luận “giá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trị cần tìm xuất hiện tại vị trí giữa” và kết thúc.</a:t>
            </a:r>
            <a:endParaRPr lang="vi-VN">
              <a:latin typeface="UTM Avo" panose="02040603050506020204" pitchFamily="18" charset="0"/>
              <a:cs typeface="Times New Roman" panose="02020603050405020304" pitchFamily="18" charset="0"/>
            </a:endParaRPr>
          </a:p>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4. </a:t>
            </a:r>
            <a:r>
              <a:rPr lang="vi-VN">
                <a:latin typeface="UTM Avo" panose="02040603050506020204" pitchFamily="18" charset="0"/>
                <a:cs typeface="Times New Roman" panose="02020603050405020304" pitchFamily="18" charset="0"/>
              </a:rPr>
              <a:t>Nếu giá trị cần tìm nhỏ hơn giá trị của vị trí giữa thì vùng tìm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kiếm mới được thu hẹp lại, chỉ còn nửa trước của dãy. Ngược lại (nếu giá trị cần tìm lớn hơn giá trị của vị trí giữa) vùng tìm kiếm mới được</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thu hẹp lại, chỉ còn nửa sau của dãy. </a:t>
            </a:r>
            <a:endParaRPr lang="en-US">
              <a:latin typeface="UTM Avo" panose="02040603050506020204" pitchFamily="18" charset="0"/>
              <a:cs typeface="Times New Roman" panose="02020603050405020304" pitchFamily="18" charset="0"/>
            </a:endParaRPr>
          </a:p>
        </p:txBody>
      </p:sp>
      <p:sp>
        <p:nvSpPr>
          <p:cNvPr id="13" name="Rectangle 12"/>
          <p:cNvSpPr/>
          <p:nvPr/>
        </p:nvSpPr>
        <p:spPr>
          <a:xfrm>
            <a:off x="427859" y="4736971"/>
            <a:ext cx="4259888" cy="1591654"/>
          </a:xfrm>
          <a:prstGeom prst="rect">
            <a:avLst/>
          </a:prstGeom>
        </p:spPr>
        <p:txBody>
          <a:bodyPr wrap="square">
            <a:spAutoFit/>
          </a:bodyPr>
          <a:lstStyle/>
          <a:p>
            <a:pPr algn="just" defTabSz="342900">
              <a:lnSpc>
                <a:spcPct val="140000"/>
              </a:lnSpc>
            </a:pPr>
            <a:r>
              <a:rPr lang="vi-VN">
                <a:solidFill>
                  <a:srgbClr val="F0677C"/>
                </a:solidFill>
                <a:latin typeface="UTM Avo" panose="02040603050506020204" pitchFamily="18" charset="0"/>
                <a:cs typeface="Times New Roman" panose="02020603050405020304" pitchFamily="18" charset="0"/>
              </a:rPr>
              <a:t>Bước 5.</a:t>
            </a:r>
            <a:r>
              <a:rPr lang="vi-VN">
                <a:latin typeface="UTM Avo" panose="02040603050506020204" pitchFamily="18" charset="0"/>
                <a:cs typeface="Times New Roman" panose="02020603050405020304" pitchFamily="18" charset="0"/>
              </a:rPr>
              <a:t> Lặp lại từ Bước 1 đến Bước 4 cho đến khi tìm thấy giá trị cần tìm (Bước 3) hoặc vùng</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tìm kiếm không còn phần tử nào (Bước 1).</a:t>
            </a:r>
            <a:endParaRPr lang="vi-VN">
              <a:latin typeface="UTM Avo" panose="02040603050506020204" pitchFamily="18"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7">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p:cTn id="25" dur="5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nodeType="clickEffect">
                                  <p:stCondLst>
                                    <p:cond delay="0"/>
                                  </p:stCondLst>
                                  <p:childTnLst>
                                    <p:set>
                                      <p:cBhvr>
                                        <p:cTn id="30" dur="1" fill="hold">
                                          <p:stCondLst>
                                            <p:cond delay="0"/>
                                          </p:stCondLst>
                                        </p:cTn>
                                        <p:tgtEl>
                                          <p:spTgt spid="11">
                                            <p:txEl>
                                              <p:pRg st="1" end="1"/>
                                            </p:txEl>
                                          </p:spTgt>
                                        </p:tgtEl>
                                        <p:attrNameLst>
                                          <p:attrName>style.visibility</p:attrName>
                                        </p:attrNameLst>
                                      </p:cBhvr>
                                      <p:to>
                                        <p:strVal val="visible"/>
                                      </p:to>
                                    </p:set>
                                    <p:anim calcmode="lin" valueType="num">
                                      <p:cBhvr>
                                        <p:cTn id="31"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32" dur="500" fill="hold"/>
                                        <p:tgtEl>
                                          <p:spTgt spid="11">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 calcmode="lin" valueType="num">
                                      <p:cBhvr>
                                        <p:cTn id="37" dur="5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38" dur="500" fill="hold"/>
                                        <p:tgtEl>
                                          <p:spTgt spid="12">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7" presetClass="entr" presetSubtype="10" fill="hold" nodeType="clickEffect">
                                  <p:stCondLst>
                                    <p:cond delay="0"/>
                                  </p:stCondLst>
                                  <p:childTnLst>
                                    <p:set>
                                      <p:cBhvr>
                                        <p:cTn id="49" dur="1" fill="hold">
                                          <p:stCondLst>
                                            <p:cond delay="0"/>
                                          </p:stCondLst>
                                        </p:cTn>
                                        <p:tgtEl>
                                          <p:spTgt spid="12">
                                            <p:txEl>
                                              <p:pRg st="1" end="1"/>
                                            </p:txEl>
                                          </p:spTgt>
                                        </p:tgtEl>
                                        <p:attrNameLst>
                                          <p:attrName>style.visibility</p:attrName>
                                        </p:attrNameLst>
                                      </p:cBhvr>
                                      <p:to>
                                        <p:strVal val="visible"/>
                                      </p:to>
                                    </p:set>
                                    <p:anim calcmode="lin" valueType="num">
                                      <p:cBhvr>
                                        <p:cTn id="50" dur="5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51" dur="500" fill="hold"/>
                                        <p:tgtEl>
                                          <p:spTgt spid="12">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52" fill="hold">
                      <p:stCondLst>
                        <p:cond delay="indefinite"/>
                      </p:stCondLst>
                      <p:childTnLst>
                        <p:par>
                          <p:cTn id="53" fill="hold">
                            <p:stCondLst>
                              <p:cond delay="0"/>
                            </p:stCondLst>
                            <p:childTnLst>
                              <p:par>
                                <p:cTn id="54" presetID="17" presetClass="entr" presetSubtype="10" fill="hold" nodeType="clickEffect">
                                  <p:stCondLst>
                                    <p:cond delay="0"/>
                                  </p:stCondLst>
                                  <p:childTnLst>
                                    <p:set>
                                      <p:cBhvr>
                                        <p:cTn id="55" dur="1" fill="hold">
                                          <p:stCondLst>
                                            <p:cond delay="0"/>
                                          </p:stCondLst>
                                        </p:cTn>
                                        <p:tgtEl>
                                          <p:spTgt spid="13">
                                            <p:txEl>
                                              <p:pRg st="0" end="0"/>
                                            </p:txEl>
                                          </p:spTgt>
                                        </p:tgtEl>
                                        <p:attrNameLst>
                                          <p:attrName>style.visibility</p:attrName>
                                        </p:attrNameLst>
                                      </p:cBhvr>
                                      <p:to>
                                        <p:strVal val="visible"/>
                                      </p:to>
                                    </p:set>
                                    <p:anim calcmode="lin" valueType="num">
                                      <p:cBhvr>
                                        <p:cTn id="56" dur="500" fill="hold"/>
                                        <p:tgtEl>
                                          <p:spTgt spid="13">
                                            <p:txEl>
                                              <p:pRg st="0" end="0"/>
                                            </p:txEl>
                                          </p:spTgt>
                                        </p:tgtEl>
                                        <p:attrNameLst>
                                          <p:attrName>ppt_w</p:attrName>
                                        </p:attrNameLst>
                                      </p:cBhvr>
                                      <p:tavLst>
                                        <p:tav tm="0">
                                          <p:val>
                                            <p:fltVal val="0"/>
                                          </p:val>
                                        </p:tav>
                                        <p:tav tm="100000">
                                          <p:val>
                                            <p:strVal val="#ppt_w"/>
                                          </p:val>
                                        </p:tav>
                                      </p:tavLst>
                                    </p:anim>
                                    <p:anim calcmode="lin" valueType="num">
                                      <p:cBhvr>
                                        <p:cTn id="57" dur="50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randombar(horizontal)">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1"/>
          <a:srcRect r="24480" b="27913"/>
          <a:stretch>
            <a:fillRect/>
          </a:stretch>
        </p:blipFill>
        <p:spPr>
          <a:xfrm>
            <a:off x="428262" y="425435"/>
            <a:ext cx="8403221" cy="3579406"/>
          </a:xfrm>
          <a:prstGeom prst="rect">
            <a:avLst/>
          </a:prstGeom>
        </p:spPr>
      </p:pic>
      <p:pic>
        <p:nvPicPr>
          <p:cNvPr id="4" name="Picture 3"/>
          <p:cNvPicPr>
            <a:picLocks noChangeAspect="1"/>
          </p:cNvPicPr>
          <p:nvPr/>
        </p:nvPicPr>
        <p:blipFill rotWithShape="1">
          <a:blip r:embed="rId1"/>
          <a:srcRect l="76127" t="2359" r="-173" b="40676"/>
          <a:stretch>
            <a:fillRect/>
          </a:stretch>
        </p:blipFill>
        <p:spPr>
          <a:xfrm>
            <a:off x="8831483" y="812447"/>
            <a:ext cx="2932255" cy="3099762"/>
          </a:xfrm>
          <a:prstGeom prst="rect">
            <a:avLst/>
          </a:prstGeom>
        </p:spPr>
      </p:pic>
      <p:pic>
        <p:nvPicPr>
          <p:cNvPr id="5" name="Picture 4"/>
          <p:cNvPicPr>
            <a:picLocks noChangeAspect="1"/>
          </p:cNvPicPr>
          <p:nvPr/>
        </p:nvPicPr>
        <p:blipFill rotWithShape="1">
          <a:blip r:embed="rId1"/>
          <a:srcRect t="72748" r="884" b="911"/>
          <a:stretch>
            <a:fillRect/>
          </a:stretch>
        </p:blipFill>
        <p:spPr>
          <a:xfrm>
            <a:off x="428262" y="4155311"/>
            <a:ext cx="11028746" cy="130794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fltVal val="0"/>
                                          </p:val>
                                        </p:tav>
                                        <p:tav tm="100000">
                                          <p:val>
                                            <p:strVal val="#ppt_w"/>
                                          </p:val>
                                        </p:tav>
                                      </p:tavLst>
                                    </p:anim>
                                    <p:anim calcmode="lin" valueType="num">
                                      <p:cBhvr>
                                        <p:cTn id="15" dur="1000" fill="hold"/>
                                        <p:tgtEl>
                                          <p:spTgt spid="4"/>
                                        </p:tgtEl>
                                        <p:attrNameLst>
                                          <p:attrName>ppt_h</p:attrName>
                                        </p:attrNameLst>
                                      </p:cBhvr>
                                      <p:tavLst>
                                        <p:tav tm="0">
                                          <p:val>
                                            <p:fltVal val="0"/>
                                          </p:val>
                                        </p:tav>
                                        <p:tav tm="100000">
                                          <p:val>
                                            <p:strVal val="#ppt_h"/>
                                          </p:val>
                                        </p:tav>
                                      </p:tavLst>
                                    </p:anim>
                                    <p:anim calcmode="lin" valueType="num">
                                      <p:cBhvr>
                                        <p:cTn id="16" dur="1000" fill="hold"/>
                                        <p:tgtEl>
                                          <p:spTgt spid="4"/>
                                        </p:tgtEl>
                                        <p:attrNameLst>
                                          <p:attrName>style.rotation</p:attrName>
                                        </p:attrNameLst>
                                      </p:cBhvr>
                                      <p:tavLst>
                                        <p:tav tm="0">
                                          <p:val>
                                            <p:fltVal val="90"/>
                                          </p:val>
                                        </p:tav>
                                        <p:tav tm="100000">
                                          <p:val>
                                            <p:fltVal val="0"/>
                                          </p:val>
                                        </p:tav>
                                      </p:tavLst>
                                    </p:anim>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3145</Words>
  <Application>WPS Presentation</Application>
  <PresentationFormat>Widescreen</PresentationFormat>
  <Paragraphs>69</Paragraphs>
  <Slides>14</Slides>
  <Notes>1</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14</vt:i4>
      </vt:variant>
    </vt:vector>
  </HeadingPairs>
  <TitlesOfParts>
    <vt:vector size="29" baseType="lpstr">
      <vt:lpstr>Arial</vt:lpstr>
      <vt:lpstr>SimSun</vt:lpstr>
      <vt:lpstr>Wingdings</vt:lpstr>
      <vt:lpstr>等线</vt:lpstr>
      <vt:lpstr>UTM Kabel KT</vt:lpstr>
      <vt:lpstr>Segoe Print</vt:lpstr>
      <vt:lpstr>Times New Roman</vt:lpstr>
      <vt:lpstr>SVN-SAF</vt:lpstr>
      <vt:lpstr>UTM Avo</vt:lpstr>
      <vt:lpstr>Wingdings 3</vt:lpstr>
      <vt:lpstr>iCiel Cadena</vt:lpstr>
      <vt:lpstr>Microsoft YaHei</vt:lpstr>
      <vt:lpstr>Arial Unicode MS</vt:lpstr>
      <vt:lpstr>Calibri</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NGUYEN QUANG LINH</cp:lastModifiedBy>
  <cp:revision>493</cp:revision>
  <dcterms:created xsi:type="dcterms:W3CDTF">2021-11-14T08:33:00Z</dcterms:created>
  <dcterms:modified xsi:type="dcterms:W3CDTF">2023-05-31T09:04:41Z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7AAC9EB1019D4DE58253ECA98050A4C5</vt:lpwstr>
  </property>
  <property fmtid="{D5CDD505-2E9C-101B-9397-08002B2CF9AE}" pid="3" name="KSOProductBuildVer">
    <vt:lpwstr>1033-11.2.0.11537</vt:lpwstr>
  </property>
</Properties>
</file>