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activeX/activeX3.xml" ContentType="application/vnd.ms-office.activeX+xml"/>
  <Override PartName="/ppt/activeX/activeX3.bin" ContentType="application/vnd.ms-office.activeX"/>
  <Override PartName="/ppt/activeX/activeX4.xml" ContentType="application/vnd.ms-office.activeX+xml"/>
  <Override PartName="/ppt/activeX/activeX4.bin" ContentType="application/vnd.ms-office.activeX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60" r:id="rId3"/>
  </p:sldMasterIdLst>
  <p:notesMasterIdLst>
    <p:notesMasterId r:id="rId26"/>
  </p:notesMasterIdLst>
  <p:sldIdLst>
    <p:sldId id="256" r:id="rId4"/>
    <p:sldId id="258" r:id="rId5"/>
    <p:sldId id="263" r:id="rId6"/>
    <p:sldId id="259" r:id="rId7"/>
    <p:sldId id="264" r:id="rId8"/>
    <p:sldId id="261" r:id="rId9"/>
    <p:sldId id="262" r:id="rId10"/>
    <p:sldId id="266" r:id="rId11"/>
    <p:sldId id="260" r:id="rId12"/>
    <p:sldId id="267" r:id="rId13"/>
    <p:sldId id="265" r:id="rId14"/>
    <p:sldId id="268" r:id="rId15"/>
    <p:sldId id="289" r:id="rId16"/>
    <p:sldId id="257" r:id="rId17"/>
    <p:sldId id="296" r:id="rId18"/>
    <p:sldId id="297" r:id="rId19"/>
    <p:sldId id="299" r:id="rId20"/>
    <p:sldId id="300" r:id="rId21"/>
    <p:sldId id="303" r:id="rId22"/>
    <p:sldId id="298" r:id="rId23"/>
    <p:sldId id="301" r:id="rId24"/>
    <p:sldId id="302" r:id="rId25"/>
  </p:sldIdLst>
  <p:sldSz cx="12192000" cy="6858000"/>
  <p:notesSz cx="6858000" cy="9144000"/>
  <p:embeddedFontLs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4283D2"/>
    <a:srgbClr val="969696"/>
    <a:srgbClr val="006600"/>
    <a:srgbClr val="B7DEE8"/>
    <a:srgbClr val="C1BD07"/>
    <a:srgbClr val="2449E8"/>
    <a:srgbClr val="D1C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68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1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26281A8A-B89D-4DBF-B027-EAD2607BD8C3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C8A80017-3DEA-4FB1-9225-46A83DED51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65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chua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80017-3DEA-4FB1-9225-46A83DED513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56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25C1A-3732-4BBB-85F7-D410CCDC549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76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25C1A-3732-4BBB-85F7-D410CCDC549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1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25C1A-3732-4BBB-85F7-D410CCDC549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66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1AD9A100-D41B-42C2-8FB2-AAD27DC67B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1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C201E936-094B-457D-B990-B1A1AAA7E9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35200" cy="1828800"/>
          </a:xfr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="" xmlns:a16="http://schemas.microsoft.com/office/drawing/2014/main" id="{5C067D3E-15CE-43F5-B52F-69C96F59BB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5200" y="1143000"/>
            <a:ext cx="2235200" cy="3048000"/>
          </a:xfr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="" xmlns:a16="http://schemas.microsoft.com/office/drawing/2014/main" id="{DFEB37FD-7124-4D00-A4B4-17D7172FC2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52507" y="2971800"/>
            <a:ext cx="2235200" cy="3886200"/>
          </a:xfr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3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943FF05B-DA59-455B-A09A-24441B8590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65600" y="0"/>
            <a:ext cx="3657600" cy="6858000"/>
          </a:xfrm>
          <a:prstGeom prst="flowChartExtract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="" xmlns:a16="http://schemas.microsoft.com/office/drawing/2014/main" id="{92F2598C-787A-408D-8C3B-DAC9265EF69D}"/>
              </a:ext>
            </a:extLst>
          </p:cNvPr>
          <p:cNvSpPr/>
          <p:nvPr userDrawn="1"/>
        </p:nvSpPr>
        <p:spPr>
          <a:xfrm>
            <a:off x="3657600" y="0"/>
            <a:ext cx="4673600" cy="6858000"/>
          </a:xfrm>
          <a:prstGeom prst="triangl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977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Striped Right 9">
            <a:extLst>
              <a:ext uri="{FF2B5EF4-FFF2-40B4-BE49-F238E27FC236}">
                <a16:creationId xmlns="" xmlns:a16="http://schemas.microsoft.com/office/drawing/2014/main" id="{984FB69B-DB4C-42AF-A581-0015D7580959}"/>
              </a:ext>
            </a:extLst>
          </p:cNvPr>
          <p:cNvSpPr/>
          <p:nvPr userDrawn="1"/>
        </p:nvSpPr>
        <p:spPr>
          <a:xfrm>
            <a:off x="-203200" y="1295400"/>
            <a:ext cx="6299200" cy="4876800"/>
          </a:xfrm>
          <a:prstGeom prst="striped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Roboto" panose="02000000000000000000" pitchFamily="2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F552EC7E-570E-4747-845A-A13F64E758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" y="1524000"/>
            <a:ext cx="5384800" cy="4343400"/>
          </a:xfrm>
          <a:prstGeom prst="stripedRightArrow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9" name="Graphic 8" descr="Ambulance outline">
            <a:extLst>
              <a:ext uri="{FF2B5EF4-FFF2-40B4-BE49-F238E27FC236}">
                <a16:creationId xmlns="" xmlns:a16="http://schemas.microsoft.com/office/drawing/2014/main" id="{48521BEF-265D-4BD8-BCED-78AF3A2955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800" y="1508975"/>
            <a:ext cx="15748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90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CBD4B1D-9417-4697-BBB9-1F73F2D55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3200" y="2209800"/>
            <a:ext cx="3149600" cy="2362200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="" xmlns:a16="http://schemas.microsoft.com/office/drawing/2014/main" id="{A9C35945-F4EB-4D38-9C6D-54699EEE06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65600" y="2286000"/>
            <a:ext cx="3149600" cy="2362200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="" xmlns:a16="http://schemas.microsoft.com/office/drawing/2014/main" id="{58F2221C-241C-4B39-AA68-45B323FEB4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39200" y="2203361"/>
            <a:ext cx="3149600" cy="2362200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43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76530A25-D27D-44A7-A40B-E78B50A66E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16200000">
            <a:off x="5225602" y="-131293"/>
            <a:ext cx="6849414" cy="7112000"/>
          </a:xfrm>
          <a:prstGeom prst="flowChartManualInpu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38B1F97-6F4C-4AD2-8D84-1C8BB3D0576E}"/>
              </a:ext>
            </a:extLst>
          </p:cNvPr>
          <p:cNvCxnSpPr/>
          <p:nvPr userDrawn="1"/>
        </p:nvCxnSpPr>
        <p:spPr>
          <a:xfrm>
            <a:off x="4775200" y="0"/>
            <a:ext cx="1422400" cy="68494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0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DF203484-9B20-4C90-AB24-832673B6E2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14400" y="0"/>
            <a:ext cx="8432800" cy="6858000"/>
          </a:xfrm>
          <a:prstGeom prst="chevron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="" xmlns:a16="http://schemas.microsoft.com/office/drawing/2014/main" id="{F6034360-B943-4777-9C04-9ED5D87AFD3E}"/>
              </a:ext>
            </a:extLst>
          </p:cNvPr>
          <p:cNvSpPr/>
          <p:nvPr userDrawn="1"/>
        </p:nvSpPr>
        <p:spPr>
          <a:xfrm rot="5400000">
            <a:off x="-1041401" y="1803401"/>
            <a:ext cx="5334002" cy="3251200"/>
          </a:xfrm>
          <a:prstGeom prst="triangl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Roboto" panose="02000000000000000000" pitchFamily="2" charset="0"/>
            </a:endParaRPr>
          </a:p>
        </p:txBody>
      </p:sp>
      <p:pic>
        <p:nvPicPr>
          <p:cNvPr id="11" name="Graphic 10" descr="Alarm Ringing outline">
            <a:extLst>
              <a:ext uri="{FF2B5EF4-FFF2-40B4-BE49-F238E27FC236}">
                <a16:creationId xmlns="" xmlns:a16="http://schemas.microsoft.com/office/drawing/2014/main" id="{7522A585-8544-43F6-8E73-E12D7876D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67000"/>
            <a:ext cx="2235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74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BC7B07D8-71A6-4A58-8438-51FF912B9F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600" y="990601"/>
            <a:ext cx="4572000" cy="3407535"/>
          </a:xfrm>
          <a:prstGeom prst="pie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49B30ED-BE77-4F16-AC8D-286C5196EFFB}"/>
              </a:ext>
            </a:extLst>
          </p:cNvPr>
          <p:cNvSpPr/>
          <p:nvPr userDrawn="1"/>
        </p:nvSpPr>
        <p:spPr>
          <a:xfrm>
            <a:off x="2540001" y="990601"/>
            <a:ext cx="2104980" cy="157873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Roboto" panose="02000000000000000000" pitchFamily="2" charset="0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C097E893-D98D-4D2E-9723-9C54EDE645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4000" y="990600"/>
            <a:ext cx="2438400" cy="1905000"/>
          </a:xfrm>
          <a:prstGeom prst="teardrop">
            <a:avLst/>
          </a:prstGeom>
          <a:solidFill>
            <a:srgbClr val="92D05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="" xmlns:a16="http://schemas.microsoft.com/office/drawing/2014/main" id="{00DD3D8A-EA7D-4F3B-82EE-DCDA7DF1B4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52000" y="990600"/>
            <a:ext cx="2438400" cy="1905000"/>
          </a:xfrm>
          <a:prstGeom prst="teardrop">
            <a:avLst/>
          </a:prstGeom>
          <a:solidFill>
            <a:srgbClr val="92D05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02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685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C1688040-106B-442A-9C8E-F54D74503AF3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7BDAAE6F-9407-4DB1-858F-4AE1D08F36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753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Roboto" panose="02000000000000000000" pitchFamily="2" charset="0"/>
              </a:defRPr>
            </a:lvl1pPr>
            <a:lvl2pPr>
              <a:defRPr sz="2800">
                <a:latin typeface="Roboto" panose="02000000000000000000" pitchFamily="2" charset="0"/>
              </a:defRPr>
            </a:lvl2pPr>
            <a:lvl3pPr>
              <a:defRPr sz="2400">
                <a:latin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C1688040-106B-442A-9C8E-F54D74503AF3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7BDAAE6F-9407-4DB1-858F-4AE1D08F36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2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8E287D9E-5953-4244-ABD4-A3B1381F4F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00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Roboto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C1688040-106B-442A-9C8E-F54D74503AF3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7BDAAE6F-9407-4DB1-858F-4AE1D08F36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93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C1688040-106B-442A-9C8E-F54D74503AF3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7BDAAE6F-9407-4DB1-858F-4AE1D08F36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21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C1688040-106B-442A-9C8E-F54D74503AF3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7BDAAE6F-9407-4DB1-858F-4AE1D08F36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08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A7D81A77-730B-4DD6-9D59-0FD3134C7786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56E66930-BD5F-4B64-A10D-C7B183DA0E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670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517120B1-59A4-4B16-B045-7DAB9F0ED4E0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9A4A984D-E9BD-4918-93AD-C29C17152A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3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03C7CC-EB9B-4E42-951F-76BB814D0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AAE0692-C3EC-4DA7-BD7F-1D599FB09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4692D9-313D-470A-97E9-331E7323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1A70C2-1AF4-47D3-BE61-8FF31AB7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82408F-9DFC-4D55-8918-B939F3FA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49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9C3189-EAB5-4E2B-8E22-9084D12E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177B0B-6F20-45C5-A586-315E4BAB1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EFDC09-E83A-4420-853B-30C253BB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9BB0C4-22A9-458F-A159-17FFACBE5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37BA85-9524-4602-9ABA-54D535DB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11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10CE8B-F06C-4E53-99BF-BF9A27ED1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ADAD17-39BC-4A59-9B84-4FBE8DCF8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BC6C8D-8FB1-479D-895C-3302D639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35961C-9AD9-40EB-B6BB-6D576A453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C09CF4-1C07-4096-9CB4-D71C3F1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56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31ABB4-4047-447A-A715-753B989D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0D365E-DB05-4DC1-A747-930313B43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EE1526-0C3D-4809-A996-AED7B7057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50E8A-68BE-4EC5-933A-D66953615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0297F4-E804-4653-907F-99E99EAE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259C0A-65B9-4916-AAC2-AF1398D9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22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BD5D25-2DBC-4260-91C8-3A62EF60C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E3B8B8-8F01-4FDD-9D24-7986D58F1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534D8D5-2F73-4493-B1DE-CF7AAAE62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1A9B559-8420-4122-B4FA-E726D8625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2E96C5B-5667-4CD7-970D-03442F40A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2F55CC0-C53A-46EB-BBD1-4DDC04D4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6B7358E-27BB-449D-BD46-FFB2229A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3D6D22E-715F-4214-84EC-A2D3A437B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2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23FF6EB6-7C7C-44C5-B6AB-E6021D14B5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47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B6138-6DA1-49DD-9170-D24D3239B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5C4E01A-3413-43C7-8D25-116E163D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ADDA022-C592-4E6C-AEE8-04D2631DB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E301577-82C0-48D3-A0EB-A1691C4BF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85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8546F4C-7622-48EB-BBE9-863DE97EB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F333B75-7E97-4424-B742-624E17B0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DB1E749-B5F4-4AA0-B817-F90E70FA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661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658415-DDC9-44C4-8D75-2719348A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F94E51-3193-4ADC-BCCE-9435E1657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>
                <a:latin typeface="Roboto" panose="02000000000000000000" pitchFamily="2" charset="0"/>
              </a:defRPr>
            </a:lvl1pPr>
            <a:lvl2pPr>
              <a:defRPr sz="2800">
                <a:latin typeface="Roboto" panose="02000000000000000000" pitchFamily="2" charset="0"/>
              </a:defRPr>
            </a:lvl2pPr>
            <a:lvl3pPr>
              <a:defRPr sz="2400">
                <a:latin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0A1C98-8008-4374-A90B-BD34655EA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C8CC03-4D74-4900-BBF3-693D5F685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A2E8828-2CB6-4241-A2B4-15CE722F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EEBBB3-A6C5-483F-BF68-5C737718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71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7A1A7D-C893-4B50-AD64-22ADDAF8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864E883-7217-4158-911C-4804D5F359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Roboto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1EEA83-372A-491B-B686-B2426E737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2AAF71-1EC1-4CA0-B098-5085D55AE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8E2090-DA70-4BFD-9F80-783C80BCB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03BF350-B226-4BA6-992D-9F8D1D63A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423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B83025-B678-4179-BEA9-01F96591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1639E93-AB0C-4335-9505-BEA538C7D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95BD1C-098A-4D9E-B71C-ED2F3F9D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6FF146-0777-4780-BD1F-063A24DF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017AF1-4D8B-4B20-9148-5D3871D19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36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8570E34-C2EB-40B5-BF49-1802E24BB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5820412-012C-4F4C-94C1-70EC548CF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7B6388-B52F-4808-A202-11BB2CCBE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8AC6ED-7BB0-4819-98A0-ADD5707E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E93215-ABC6-48FC-87E6-915DBD73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826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44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07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84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3">
                <a:latin typeface="Roboto" panose="02000000000000000000" pitchFamily="2" charset="0"/>
              </a:defRPr>
            </a:lvl1pPr>
            <a:lvl2pPr>
              <a:defRPr sz="3200">
                <a:latin typeface="Roboto" panose="02000000000000000000" pitchFamily="2" charset="0"/>
              </a:defRPr>
            </a:lvl2pPr>
            <a:lvl3pPr>
              <a:defRPr sz="2667">
                <a:latin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</a:defRPr>
            </a:lvl4pPr>
            <a:lvl5pPr>
              <a:defRPr sz="2400">
                <a:latin typeface="Roboto" panose="02000000000000000000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3">
                <a:latin typeface="Roboto" panose="02000000000000000000" pitchFamily="2" charset="0"/>
              </a:defRPr>
            </a:lvl1pPr>
            <a:lvl2pPr>
              <a:defRPr sz="3200">
                <a:latin typeface="Roboto" panose="02000000000000000000" pitchFamily="2" charset="0"/>
              </a:defRPr>
            </a:lvl2pPr>
            <a:lvl3pPr>
              <a:defRPr sz="2667">
                <a:latin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</a:defRPr>
            </a:lvl4pPr>
            <a:lvl5pPr>
              <a:defRPr sz="2400">
                <a:latin typeface="Roboto" panose="02000000000000000000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39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2C08A6B3-3D04-4DF7-8347-7FAF4E4D8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62400" y="0"/>
            <a:ext cx="4267200" cy="6858000"/>
          </a:xfr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03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Roboto" panose="02000000000000000000" pitchFamily="2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>
                <a:latin typeface="Roboto" panose="02000000000000000000" pitchFamily="2" charset="0"/>
              </a:defRPr>
            </a:lvl1pPr>
            <a:lvl2pPr>
              <a:defRPr sz="2667">
                <a:latin typeface="Roboto" panose="02000000000000000000" pitchFamily="2" charset="0"/>
              </a:defRPr>
            </a:lvl2pPr>
            <a:lvl3pPr>
              <a:defRPr sz="2400">
                <a:latin typeface="Roboto" panose="02000000000000000000" pitchFamily="2" charset="0"/>
              </a:defRPr>
            </a:lvl3pPr>
            <a:lvl4pPr>
              <a:defRPr sz="2133">
                <a:latin typeface="Roboto" panose="02000000000000000000" pitchFamily="2" charset="0"/>
              </a:defRPr>
            </a:lvl4pPr>
            <a:lvl5pPr>
              <a:defRPr sz="2133">
                <a:latin typeface="Roboto" panose="02000000000000000000" pitchFamily="2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Roboto" panose="02000000000000000000" pitchFamily="2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>
                <a:latin typeface="Roboto" panose="02000000000000000000" pitchFamily="2" charset="0"/>
              </a:defRPr>
            </a:lvl1pPr>
            <a:lvl2pPr>
              <a:defRPr sz="2667">
                <a:latin typeface="Roboto" panose="02000000000000000000" pitchFamily="2" charset="0"/>
              </a:defRPr>
            </a:lvl2pPr>
            <a:lvl3pPr>
              <a:defRPr sz="2400">
                <a:latin typeface="Roboto" panose="02000000000000000000" pitchFamily="2" charset="0"/>
              </a:defRPr>
            </a:lvl3pPr>
            <a:lvl4pPr>
              <a:defRPr sz="2133">
                <a:latin typeface="Roboto" panose="02000000000000000000" pitchFamily="2" charset="0"/>
              </a:defRPr>
            </a:lvl4pPr>
            <a:lvl5pPr>
              <a:defRPr sz="2133">
                <a:latin typeface="Roboto" panose="02000000000000000000" pitchFamily="2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22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46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64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7" b="1"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4267">
                <a:latin typeface="Roboto" panose="02000000000000000000" pitchFamily="2" charset="0"/>
              </a:defRPr>
            </a:lvl1pPr>
            <a:lvl2pPr>
              <a:defRPr sz="3733">
                <a:latin typeface="Roboto" panose="02000000000000000000" pitchFamily="2" charset="0"/>
              </a:defRPr>
            </a:lvl2pPr>
            <a:lvl3pPr>
              <a:defRPr sz="3200">
                <a:latin typeface="Roboto" panose="02000000000000000000" pitchFamily="2" charset="0"/>
              </a:defRPr>
            </a:lvl3pPr>
            <a:lvl4pPr>
              <a:defRPr sz="2667">
                <a:latin typeface="Roboto" panose="02000000000000000000" pitchFamily="2" charset="0"/>
              </a:defRPr>
            </a:lvl4pPr>
            <a:lvl5pPr>
              <a:defRPr sz="2667">
                <a:latin typeface="Roboto" panose="02000000000000000000" pitchFamily="2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>
                <a:latin typeface="Roboto" panose="02000000000000000000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296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>
                <a:latin typeface="Roboto" panose="02000000000000000000" pitchFamily="2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867">
                <a:latin typeface="Roboto" panose="02000000000000000000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43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86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>
            <a:lvl1pPr>
              <a:defRPr>
                <a:latin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2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7EFE0AF2-0C1B-4B61-8B78-84E501BD6C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59200" y="35417"/>
            <a:ext cx="4978400" cy="6858000"/>
          </a:xfrm>
          <a:prstGeom prst="parallelogram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25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="" xmlns:a16="http://schemas.microsoft.com/office/drawing/2014/main" id="{8036E8B8-FC54-4997-B452-552856E5E8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18400" y="381000"/>
            <a:ext cx="3329904" cy="2286000"/>
          </a:xfrm>
          <a:prstGeom prst="hexagon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="" xmlns:a16="http://schemas.microsoft.com/office/drawing/2014/main" id="{928E9DEC-C02B-43D9-9F8A-3B3EB33D1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27200" y="3936642"/>
            <a:ext cx="3329904" cy="2286000"/>
          </a:xfrm>
          <a:prstGeom prst="hexagon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="" xmlns:a16="http://schemas.microsoft.com/office/drawing/2014/main" id="{CCFB505A-30C3-47A0-A56E-5251F2A9A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31048" y="1828800"/>
            <a:ext cx="3329904" cy="2286000"/>
          </a:xfrm>
          <a:prstGeom prst="hexagon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7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CD618D83-3E0E-4089-BB0C-CC9C23C334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133600" y="-1143000"/>
            <a:ext cx="6197600" cy="4114800"/>
          </a:xfrm>
          <a:prstGeom prst="ellipse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="" xmlns:a16="http://schemas.microsoft.com/office/drawing/2014/main" id="{DD49969B-7FD9-4C56-838B-A5798527C3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26400" y="4495800"/>
            <a:ext cx="6197600" cy="4114800"/>
          </a:xfrm>
          <a:prstGeom prst="ellipse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2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C350A5B7-CE84-4C16-8C65-A8F3462DD5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51200" cy="6858000"/>
          </a:xfr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="" xmlns:a16="http://schemas.microsoft.com/office/drawing/2014/main" id="{49342023-1D38-426F-93C9-ECF4F53852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61817" y="17172"/>
            <a:ext cx="3251200" cy="6858000"/>
          </a:xfr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="" xmlns:a16="http://schemas.microsoft.com/office/drawing/2014/main" id="{6B40A5B2-675B-4F12-86F9-B09C7CAADC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40800" y="0"/>
            <a:ext cx="3251200" cy="6858000"/>
          </a:xfr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0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976FA7EA-D58E-4FAD-9F60-F02CF196AB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6000" y="1371600"/>
            <a:ext cx="2946400" cy="1981200"/>
          </a:xfrm>
          <a:prstGeom prst="hexagon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="" xmlns:a16="http://schemas.microsoft.com/office/drawing/2014/main" id="{13ABD003-05F3-47F0-A424-1B84BDBAD4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57600" y="2514600"/>
            <a:ext cx="2946400" cy="1981200"/>
          </a:xfrm>
          <a:prstGeom prst="hexagon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="" xmlns:a16="http://schemas.microsoft.com/office/drawing/2014/main" id="{C801AB44-6C34-4762-80C2-882069E949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40327" y="3683358"/>
            <a:ext cx="2946400" cy="1981200"/>
          </a:xfrm>
          <a:prstGeom prst="hexagon">
            <a:avLst/>
          </a:prstGeom>
          <a:solidFill>
            <a:srgbClr val="006600"/>
          </a:solidFill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C1688040-106B-442A-9C8E-F54D74503AF3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7BDAAE6F-9407-4DB1-858F-4AE1D08F36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7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4" r:id="rId2"/>
    <p:sldLayoutId id="2147483649" r:id="rId3"/>
    <p:sldLayoutId id="2147483651" r:id="rId4"/>
    <p:sldLayoutId id="2147483652" r:id="rId5"/>
    <p:sldLayoutId id="2147483685" r:id="rId6"/>
    <p:sldLayoutId id="2147483686" r:id="rId7"/>
    <p:sldLayoutId id="2147483688" r:id="rId8"/>
    <p:sldLayoutId id="2147483687" r:id="rId9"/>
    <p:sldLayoutId id="2147483689" r:id="rId10"/>
    <p:sldLayoutId id="2147483690" r:id="rId11"/>
    <p:sldLayoutId id="2147483691" r:id="rId12"/>
    <p:sldLayoutId id="2147483653" r:id="rId13"/>
    <p:sldLayoutId id="2147483654" r:id="rId14"/>
    <p:sldLayoutId id="2147483692" r:id="rId15"/>
    <p:sldLayoutId id="2147483693" r:id="rId16"/>
    <p:sldLayoutId id="214748369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95" r:id="rId23"/>
    <p:sldLayoutId id="2147483696" r:id="rId2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147059C-3092-460E-85E7-9C2EB22B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98BE66-D303-404C-87C1-D68DD3ED6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563C2A-4772-403B-864B-AD33C5A8C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33AA85B0-E8E3-4DEA-BE75-F8391E4860AA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9494BE-51E3-4666-93BF-AE7B0DA50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2D89C1-A9BC-407B-9FC8-525108A1A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2B2B419D-EDA5-4524-8E03-24AF23FC4B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4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4AAC1197-4FD0-4EFE-B069-4E3DFC949458}" type="datetimeFigureOut">
              <a:rPr lang="en-US" smtClean="0"/>
              <a:pPr/>
              <a:t>1/2/2024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4D6CDAA1-205F-480C-A298-6EA7EECEDE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8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audio2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eg"/><Relationship Id="rId2" Type="http://schemas.openxmlformats.org/officeDocument/2006/relationships/image" Target="../media/image65.png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5.png"/><Relationship Id="rId18" Type="http://schemas.openxmlformats.org/officeDocument/2006/relationships/image" Target="../media/image87.gif"/><Relationship Id="rId3" Type="http://schemas.openxmlformats.org/officeDocument/2006/relationships/image" Target="../media/image82.jpg"/><Relationship Id="rId7" Type="http://schemas.openxmlformats.org/officeDocument/2006/relationships/hyperlink" Target="https://www.remix3d.com/details/G009SV5ZJ4VW" TargetMode="External"/><Relationship Id="rId12" Type="http://schemas.openxmlformats.org/officeDocument/2006/relationships/image" Target="../media/image85.png"/><Relationship Id="rId17" Type="http://schemas.openxmlformats.org/officeDocument/2006/relationships/image" Target="../media/image81.w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microsoft.com/office/2017/06/relationships/model3d" Target="../media/model3d1.glb"/><Relationship Id="rId11" Type="http://schemas.openxmlformats.org/officeDocument/2006/relationships/hyperlink" Target="https://www.remix3d.com/details/G009STZSBLHF" TargetMode="External"/><Relationship Id="rId15" Type="http://schemas.openxmlformats.org/officeDocument/2006/relationships/image" Target="../media/image86.png"/><Relationship Id="rId10" Type="http://schemas.microsoft.com/office/2017/06/relationships/model3d" Target="../media/model3d2.glb"/><Relationship Id="rId9" Type="http://schemas.openxmlformats.org/officeDocument/2006/relationships/image" Target="../media/image84.png"/><Relationship Id="rId1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5.png"/><Relationship Id="rId5" Type="http://schemas.openxmlformats.org/officeDocument/2006/relationships/image" Target="../media/image89.w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audio2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3" Type="http://schemas.openxmlformats.org/officeDocument/2006/relationships/control" Target="../activeX/activeX2.xml"/><Relationship Id="rId21" Type="http://schemas.openxmlformats.org/officeDocument/2006/relationships/image" Target="../media/image90.wmf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" Type="http://schemas.openxmlformats.org/officeDocument/2006/relationships/control" Target="../activeX/activeX1.xml"/><Relationship Id="rId16" Type="http://schemas.openxmlformats.org/officeDocument/2006/relationships/image" Target="../media/image102.jpeg"/><Relationship Id="rId20" Type="http://schemas.openxmlformats.org/officeDocument/2006/relationships/image" Target="../media/image81.wmf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97.jpeg"/><Relationship Id="rId24" Type="http://schemas.openxmlformats.org/officeDocument/2006/relationships/image" Target="../media/image93.wmf"/><Relationship Id="rId5" Type="http://schemas.openxmlformats.org/officeDocument/2006/relationships/control" Target="../activeX/activeX4.xml"/><Relationship Id="rId15" Type="http://schemas.openxmlformats.org/officeDocument/2006/relationships/image" Target="../media/image101.jpeg"/><Relationship Id="rId23" Type="http://schemas.openxmlformats.org/officeDocument/2006/relationships/image" Target="../media/image92.wmf"/><Relationship Id="rId10" Type="http://schemas.openxmlformats.org/officeDocument/2006/relationships/image" Target="../media/image96.jpeg"/><Relationship Id="rId19" Type="http://schemas.openxmlformats.org/officeDocument/2006/relationships/oleObject" Target="../embeddings/oleObject3.bin"/><Relationship Id="rId4" Type="http://schemas.openxmlformats.org/officeDocument/2006/relationships/control" Target="../activeX/activeX3.xml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Relationship Id="rId22" Type="http://schemas.openxmlformats.org/officeDocument/2006/relationships/image" Target="../media/image9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5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9.w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g"/><Relationship Id="rId5" Type="http://schemas.openxmlformats.org/officeDocument/2006/relationships/audio" Target="../media/audio4.wav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jp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g"/><Relationship Id="rId11" Type="http://schemas.openxmlformats.org/officeDocument/2006/relationships/image" Target="../media/image25.gif"/><Relationship Id="rId5" Type="http://schemas.openxmlformats.org/officeDocument/2006/relationships/audio" Target="../media/audio4.wav"/><Relationship Id="rId10" Type="http://schemas.openxmlformats.org/officeDocument/2006/relationships/image" Target="../media/image37.jp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15.jpeg"/><Relationship Id="rId5" Type="http://schemas.openxmlformats.org/officeDocument/2006/relationships/audio" Target="../media/audio4.wav"/><Relationship Id="rId10" Type="http://schemas.openxmlformats.org/officeDocument/2006/relationships/image" Target="../media/image43.gif"/><Relationship Id="rId4" Type="http://schemas.openxmlformats.org/officeDocument/2006/relationships/audio" Target="../media/audio3.wav"/><Relationship Id="rId9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0.jpeg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12" Type="http://schemas.openxmlformats.org/officeDocument/2006/relationships/image" Target="../media/image4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g"/><Relationship Id="rId11" Type="http://schemas.openxmlformats.org/officeDocument/2006/relationships/image" Target="../media/image48.jpeg"/><Relationship Id="rId5" Type="http://schemas.openxmlformats.org/officeDocument/2006/relationships/audio" Target="../media/audio4.wav"/><Relationship Id="rId10" Type="http://schemas.openxmlformats.org/officeDocument/2006/relationships/image" Target="../media/image47.jpeg"/><Relationship Id="rId4" Type="http://schemas.openxmlformats.org/officeDocument/2006/relationships/audio" Target="../media/audio3.wav"/><Relationship Id="rId9" Type="http://schemas.openxmlformats.org/officeDocument/2006/relationships/image" Target="../media/image15.jpe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g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0" Type="http://schemas.openxmlformats.org/officeDocument/2006/relationships/image" Target="../media/image55.jpe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 rot="649265">
            <a:off x="2063416" y="30982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362200" y="1409701"/>
            <a:ext cx="24384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Aloha!....</a:t>
            </a: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A8CEA6D1-916F-4C5A-9776-79065963D287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91440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Question 9.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Dòng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điện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là</a:t>
            </a:r>
            <a:endParaRPr lang="en-US" sz="3200" b="1" dirty="0">
              <a:solidFill>
                <a:srgbClr val="002060"/>
              </a:solidFill>
              <a:latin typeface="Roboto" panose="02000000000000000000" pitchFamily="2" charset="0"/>
            </a:endParaRP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40V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70mA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40V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70mA</a:t>
            </a:r>
            <a:r>
              <a:rPr lang="en-US" sz="3200" dirty="0">
                <a:latin typeface="Roboto" panose="02000000000000000000" pitchFamily="2" charset="0"/>
              </a:rPr>
              <a:t/>
            </a:r>
            <a:br>
              <a:rPr lang="en-US" sz="3200" dirty="0">
                <a:latin typeface="Roboto" panose="02000000000000000000" pitchFamily="2" charset="0"/>
              </a:rPr>
            </a:br>
            <a:endParaRPr lang="en-US" sz="3200" dirty="0">
              <a:latin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01A2654-4722-40FC-B2AC-12A37EF37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65F5BED-BC5C-4AB9-94B6-5F31C14C4F64}"/>
              </a:ext>
            </a:extLst>
          </p:cNvPr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16" name="Snip 4">
              <a:extLst>
                <a:ext uri="{FF2B5EF4-FFF2-40B4-BE49-F238E27FC236}">
                  <a16:creationId xmlns="" xmlns:a16="http://schemas.microsoft.com/office/drawing/2014/main" id="{2C7C57CF-8A64-4804-82E3-B7A25206DFE7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7" name="Frame 16">
              <a:extLst>
                <a:ext uri="{FF2B5EF4-FFF2-40B4-BE49-F238E27FC236}">
                  <a16:creationId xmlns="" xmlns:a16="http://schemas.microsoft.com/office/drawing/2014/main" id="{2EEBCFB4-E0A0-40B6-A3F8-EEAEFE8EB4B6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8" name="Snip 6">
              <a:extLst>
                <a:ext uri="{FF2B5EF4-FFF2-40B4-BE49-F238E27FC236}">
                  <a16:creationId xmlns="" xmlns:a16="http://schemas.microsoft.com/office/drawing/2014/main" id="{5B27DBB0-73E3-444A-89C0-D5E28AF50B9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9" name="đúng">
            <a:extLst>
              <a:ext uri="{FF2B5EF4-FFF2-40B4-BE49-F238E27FC236}">
                <a16:creationId xmlns="" xmlns:a16="http://schemas.microsoft.com/office/drawing/2014/main" id="{96ED6E9A-AF47-4F3D-93EB-63C7D7A4DEDF}"/>
              </a:ext>
            </a:extLst>
          </p:cNvPr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B02866-42CC-41C5-8B5A-744DD187130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21" name="Flowchart: Or 20">
              <a:extLst>
                <a:ext uri="{FF2B5EF4-FFF2-40B4-BE49-F238E27FC236}">
                  <a16:creationId xmlns="" xmlns:a16="http://schemas.microsoft.com/office/drawing/2014/main" id="{B60A503A-F712-4C55-8022-FC9CC8D176F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pic>
        <p:nvPicPr>
          <p:cNvPr id="22" name="Picture 12" descr="D:\background\character\snake.gif">
            <a:extLst>
              <a:ext uri="{FF2B5EF4-FFF2-40B4-BE49-F238E27FC236}">
                <a16:creationId xmlns="" xmlns:a16="http://schemas.microsoft.com/office/drawing/2014/main" id="{639A3D04-4CDF-4499-BE69-6B5883D190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5B070C3-B43C-407C-A8AB-BF96CBBA5E8B}"/>
              </a:ext>
            </a:extLst>
          </p:cNvPr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24" name="Snip  11">
              <a:extLst>
                <a:ext uri="{FF2B5EF4-FFF2-40B4-BE49-F238E27FC236}">
                  <a16:creationId xmlns="" xmlns:a16="http://schemas.microsoft.com/office/drawing/2014/main" id="{56A694D0-0165-4C10-8CE2-42666E55ECB7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="" xmlns:a16="http://schemas.microsoft.com/office/drawing/2014/main" id="{6612E3CC-2244-422E-AFB1-0357B407A8EF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="" xmlns:a16="http://schemas.microsoft.com/office/drawing/2014/main" id="{5B2110F4-BF6C-4D87-B540-59A23B77B254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="" xmlns:a16="http://schemas.microsoft.com/office/drawing/2014/main" id="{CDDCADA9-3412-430B-811B-D0DAE0B52E84}"/>
              </a:ext>
            </a:extLst>
          </p:cNvPr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7B0A63E2-560C-4FDD-846C-3CA1E5D0DFEB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="" xmlns:a16="http://schemas.microsoft.com/office/drawing/2014/main" id="{C39E7E53-0177-429D-B4F7-64A25BB5FDC3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sp>
        <p:nvSpPr>
          <p:cNvPr id="30" name="YEs">
            <a:extLst>
              <a:ext uri="{FF2B5EF4-FFF2-40B4-BE49-F238E27FC236}">
                <a16:creationId xmlns="" xmlns:a16="http://schemas.microsoft.com/office/drawing/2014/main" id="{F648259A-8937-4C47-B6F4-585CDCB8D9FC}"/>
              </a:ext>
            </a:extLst>
          </p:cNvPr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B.</a:t>
            </a:r>
          </a:p>
        </p:txBody>
      </p:sp>
      <p:sp>
        <p:nvSpPr>
          <p:cNvPr id="31" name="No">
            <a:extLst>
              <a:ext uri="{FF2B5EF4-FFF2-40B4-BE49-F238E27FC236}">
                <a16:creationId xmlns="" xmlns:a16="http://schemas.microsoft.com/office/drawing/2014/main" id="{161C1E12-939E-4B19-A07C-5D28479A4EB6}"/>
              </a:ext>
            </a:extLst>
          </p:cNvPr>
          <p:cNvSpPr txBox="1">
            <a:spLocks/>
          </p:cNvSpPr>
          <p:nvPr/>
        </p:nvSpPr>
        <p:spPr>
          <a:xfrm>
            <a:off x="3097312" y="2369938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A.</a:t>
            </a:r>
          </a:p>
        </p:txBody>
      </p:sp>
      <p:pic>
        <p:nvPicPr>
          <p:cNvPr id="32" name="Picture 6" descr="D:\background\character\owl-hi.png">
            <a:extLst>
              <a:ext uri="{FF2B5EF4-FFF2-40B4-BE49-F238E27FC236}">
                <a16:creationId xmlns="" xmlns:a16="http://schemas.microsoft.com/office/drawing/2014/main" id="{007D03B3-165F-4088-89DC-D60A9900A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5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:\background\character\Monkey-PNG.png">
            <a:extLst>
              <a:ext uri="{FF2B5EF4-FFF2-40B4-BE49-F238E27FC236}">
                <a16:creationId xmlns="" xmlns:a16="http://schemas.microsoft.com/office/drawing/2014/main" id="{0FF84369-5A81-4F9B-80D5-FDBF5383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0" y="3202600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 descr="D:\background\character\giraffe-clipart-1.png">
            <a:extLst>
              <a:ext uri="{FF2B5EF4-FFF2-40B4-BE49-F238E27FC236}">
                <a16:creationId xmlns="" xmlns:a16="http://schemas.microsoft.com/office/drawing/2014/main" id="{DE293F50-0197-4FA1-A800-FA06C1A49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D:\background\character\animal2.png">
            <a:extLst>
              <a:ext uri="{FF2B5EF4-FFF2-40B4-BE49-F238E27FC236}">
                <a16:creationId xmlns="" xmlns:a16="http://schemas.microsoft.com/office/drawing/2014/main" id="{0C8F652B-BB6D-4EE9-BA5A-11C6312B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 descr="D:\background\character\1781866.png">
            <a:extLst>
              <a:ext uri="{FF2B5EF4-FFF2-40B4-BE49-F238E27FC236}">
                <a16:creationId xmlns="" xmlns:a16="http://schemas.microsoft.com/office/drawing/2014/main" id="{CC2AC47E-967C-4FA4-9CD4-20AE25677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3" descr="D:\background\character\mouse-clipart-mouse-clipart-free-clip-art-images-image-cliparting-plant-clipart.gif">
            <a:extLst>
              <a:ext uri="{FF2B5EF4-FFF2-40B4-BE49-F238E27FC236}">
                <a16:creationId xmlns="" xmlns:a16="http://schemas.microsoft.com/office/drawing/2014/main" id="{01D53CB9-4B1B-4C31-8DB2-1CD5DCE75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9C88CAAE-F993-4039-8653-3B5516591790}"/>
              </a:ext>
            </a:extLst>
          </p:cNvPr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E66DD526-1016-4242-8435-6897FACB7048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pic>
          <p:nvPicPr>
            <p:cNvPr id="40" name="Picture 5" descr="D:\background\character\577.jpg">
              <a:extLst>
                <a:ext uri="{FF2B5EF4-FFF2-40B4-BE49-F238E27FC236}">
                  <a16:creationId xmlns="" xmlns:a16="http://schemas.microsoft.com/office/drawing/2014/main" id="{A2D3B704-EA67-489E-B10C-FE372D128F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D7D73B7B-BA84-45ED-9915-98DAE5B185C4}"/>
              </a:ext>
            </a:extLst>
          </p:cNvPr>
          <p:cNvGrpSpPr/>
          <p:nvPr/>
        </p:nvGrpSpPr>
        <p:grpSpPr>
          <a:xfrm>
            <a:off x="12198926" y="-1719986"/>
            <a:ext cx="15309273" cy="8654186"/>
            <a:chOff x="9150927" y="66643"/>
            <a:chExt cx="12131814" cy="6857999"/>
          </a:xfrm>
        </p:grpSpPr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00119FD4-AFF9-4926-8B16-468DBB33B594}"/>
                </a:ext>
              </a:extLst>
            </p:cNvPr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44" name="Picture 2">
                <a:extLst>
                  <a:ext uri="{FF2B5EF4-FFF2-40B4-BE49-F238E27FC236}">
                    <a16:creationId xmlns="" xmlns:a16="http://schemas.microsoft.com/office/drawing/2014/main" id="{396D9610-C6E5-48F4-9237-589242F185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ounded Rectangle 21">
                <a:extLst>
                  <a:ext uri="{FF2B5EF4-FFF2-40B4-BE49-F238E27FC236}">
                    <a16:creationId xmlns="" xmlns:a16="http://schemas.microsoft.com/office/drawing/2014/main" id="{F52AE1E4-96B5-4895-BAA9-759425C229E1}"/>
                  </a:ext>
                </a:extLst>
              </p:cNvPr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Roboto" panose="02000000000000000000" pitchFamily="2" charset="0"/>
                  </a:rPr>
                  <a:t>Han River bridge</a:t>
                </a:r>
              </a:p>
              <a:p>
                <a:r>
                  <a:rPr lang="en-US" sz="2400" b="1" dirty="0">
                    <a:latin typeface="Roboto" panose="02000000000000000000" pitchFamily="2" charset="0"/>
                  </a:rPr>
                  <a:t>Danang Vietnam</a:t>
                </a:r>
                <a:endParaRPr lang="en-US" sz="2400" b="1" dirty="0">
                  <a:solidFill>
                    <a:schemeClr val="bg1"/>
                  </a:solidFill>
                  <a:latin typeface="Roboto" panose="02000000000000000000" pitchFamily="2" charset="0"/>
                </a:endParaRPr>
              </a:p>
            </p:txBody>
          </p:sp>
        </p:grpSp>
        <p:pic>
          <p:nvPicPr>
            <p:cNvPr id="43" name="Picture 2" descr="D:\background\character\maxresdefault.jpg">
              <a:extLst>
                <a:ext uri="{FF2B5EF4-FFF2-40B4-BE49-F238E27FC236}">
                  <a16:creationId xmlns="" xmlns:a16="http://schemas.microsoft.com/office/drawing/2014/main" id="{93A8A0CA-4109-4D35-B03D-7AB012BD59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554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629400" y="3276601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Roboto" panose="02000000000000000000" pitchFamily="2" charset="0"/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05000" y="5943600"/>
            <a:ext cx="2438400" cy="6858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err="1"/>
              <a:t>Bạch</a:t>
            </a:r>
            <a:r>
              <a:rPr lang="en-US" b="1" dirty="0"/>
              <a:t> Trang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0470286-E094-4AC5-98DC-94D0765C68F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12" name="Picture Placeholder 1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5C907A5-274A-40D2-A930-B2A95FAD9B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r="16578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35202F-FFEE-4B09-964D-660231271236}"/>
              </a:ext>
            </a:extLst>
          </p:cNvPr>
          <p:cNvSpPr txBox="1"/>
          <p:nvPr/>
        </p:nvSpPr>
        <p:spPr>
          <a:xfrm>
            <a:off x="6319837" y="1694021"/>
            <a:ext cx="5757863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TIẾT 3. BÀI 3. THỰC HÀNH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BF3B9-45AF-40CE-81FF-4D82EE5F1AC0}"/>
              </a:ext>
            </a:extLst>
          </p:cNvPr>
          <p:cNvSpPr txBox="1"/>
          <p:nvPr/>
        </p:nvSpPr>
        <p:spPr>
          <a:xfrm>
            <a:off x="6229350" y="2998738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cs typeface="Times New Roman" pitchFamily="18" charset="0"/>
              </a:rPr>
              <a:t>XÁC ĐỊNH ĐIỆN TRỞ CỦA</a:t>
            </a:r>
            <a:br>
              <a:rPr lang="en-US" sz="3200" b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cs typeface="Times New Roman" pitchFamily="18" charset="0"/>
              </a:rPr>
              <a:t>MỘT DÂY DẪN </a:t>
            </a:r>
          </a:p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cs typeface="Times New Roman" pitchFamily="18" charset="0"/>
              </a:rPr>
              <a:t>BẰNG AMPE KẾ VÀ VÔN KẾ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0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8A428AA-CC25-46BE-AD94-2E0062D7E7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14" name="Picture 13" descr="DÂY DẪ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098142" y="-617613"/>
            <a:ext cx="1981200" cy="94342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700" y="762000"/>
            <a:ext cx="1165860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dây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dẫn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khác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nhau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đều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điện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trở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R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khác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nhau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xác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định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điện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trở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R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1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dây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dẫn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ta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cần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đo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giá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trị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cụ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đo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Roboto" panose="02000000000000000000" pitchFamily="2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3DF54D7-BB04-4DAD-BEDB-17EE877CDA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-76200"/>
            <a:ext cx="8077200" cy="9906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 3 THỰC HÀNH. XÁC ĐỊNH ĐIỆN TRỞ CỦA</a:t>
            </a:r>
            <a:b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MỘT DÂY DẪN BẰNG AMPE KẾ VÀ VÔN KẾ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" y="838201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bị</a:t>
            </a:r>
            <a:endParaRPr lang="en-US" sz="2400" b="1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pic>
        <p:nvPicPr>
          <p:cNvPr id="13" name="Picture 12" descr="Hình0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371600"/>
            <a:ext cx="86106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828800" y="3714690"/>
            <a:ext cx="3124200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1A04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Roboto" panose="02000000000000000000" pitchFamily="2" charset="0"/>
              </a:rPr>
              <a:t>Biến</a:t>
            </a:r>
            <a:r>
              <a:rPr lang="en-US" sz="20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Roboto" panose="02000000000000000000" pitchFamily="2" charset="0"/>
              </a:rPr>
              <a:t>thế</a:t>
            </a:r>
            <a:r>
              <a:rPr lang="en-US" sz="2000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Roboto" panose="02000000000000000000" pitchFamily="2" charset="0"/>
              </a:rPr>
              <a:t>nguồn</a:t>
            </a:r>
            <a:r>
              <a:rPr lang="en-US" sz="2000" dirty="0">
                <a:solidFill>
                  <a:srgbClr val="FF0000"/>
                </a:solidFill>
                <a:latin typeface="Roboto" panose="02000000000000000000" pitchFamily="2" charset="0"/>
              </a:rPr>
              <a:t> (3V-15V)  </a:t>
            </a:r>
            <a:endParaRPr lang="en-US" sz="2000" dirty="0">
              <a:solidFill>
                <a:srgbClr val="1A04C0"/>
              </a:solidFill>
              <a:latin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5000" y="4781490"/>
            <a:ext cx="2438400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1A04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Công</a:t>
            </a:r>
            <a:r>
              <a:rPr lang="en-US" sz="2000" dirty="0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tắc</a:t>
            </a:r>
            <a:r>
              <a:rPr lang="en-US" sz="2000" dirty="0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 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53000" y="2743201"/>
            <a:ext cx="243840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1A04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Ampe</a:t>
            </a:r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kế</a:t>
            </a:r>
            <a:endParaRPr lang="en-US" sz="2000" b="1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GHĐ: 1 A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ĐCNN: 0,02 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397" y="5943600"/>
            <a:ext cx="1645002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1A04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Dây</a:t>
            </a:r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dẫn</a:t>
            </a:r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cần</a:t>
            </a:r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tìm</a:t>
            </a:r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20000" y="1362580"/>
            <a:ext cx="236220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1A04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Vôn</a:t>
            </a:r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kế</a:t>
            </a:r>
            <a:endParaRPr lang="en-US" sz="2000" b="1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GHĐ: </a:t>
            </a:r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12</a:t>
            </a:r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V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ĐCNN: 0,2 V</a:t>
            </a:r>
          </a:p>
        </p:txBody>
      </p:sp>
      <p:pic>
        <p:nvPicPr>
          <p:cNvPr id="27" name="Picture 26" descr="DÂY NỐI MẠCH ĐIỆ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6019800"/>
            <a:ext cx="2438400" cy="685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72000" y="6229290"/>
            <a:ext cx="1752600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1A04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Dây</a:t>
            </a:r>
            <a:r>
              <a:rPr lang="en-US" sz="2000" dirty="0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nối</a:t>
            </a:r>
            <a:endParaRPr lang="en-US" sz="2000" dirty="0">
              <a:solidFill>
                <a:srgbClr val="1A04C0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3" grpId="0" animBg="1"/>
      <p:bldP spid="26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7758027-A54E-4867-9C43-07A1ABBDB1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301" y="233576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Chuẩn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bị</a:t>
            </a:r>
            <a:endParaRPr lang="en-US" sz="2800" b="1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6301" y="829928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hành</a:t>
            </a:r>
            <a:endParaRPr lang="en-US" sz="2800" b="1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6301" y="1464911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endParaRPr lang="en-US" sz="2800" b="1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pic>
        <p:nvPicPr>
          <p:cNvPr id="28" name="Picture 27" descr="HINH 1.1SG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1678910"/>
            <a:ext cx="6248400" cy="376499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553201" y="3260176"/>
            <a:ext cx="453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Roboto" panose="02000000000000000000" pitchFamily="2" charset="0"/>
              </a:rPr>
              <a:t>+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09562" y="3091882"/>
            <a:ext cx="453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Roboto" panose="02000000000000000000" pitchFamily="2" charset="0"/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7BB463D-588F-40A3-9461-FFEB982A94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0" y="838201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II.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hành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05000" y="1219201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sơ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mạch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315200" y="990600"/>
            <a:ext cx="2971800" cy="1600200"/>
            <a:chOff x="2458294" y="2286000"/>
            <a:chExt cx="4247306" cy="3155392"/>
          </a:xfrm>
        </p:grpSpPr>
        <p:pic>
          <p:nvPicPr>
            <p:cNvPr id="28" name="Picture 27" descr="HINH 1.1SGK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0800" y="2286000"/>
              <a:ext cx="4114800" cy="315539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458294" y="3865731"/>
              <a:ext cx="453439" cy="788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Roboto" panose="02000000000000000000" pitchFamily="2" charset="0"/>
                </a:rPr>
                <a:t>+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42896" y="3815058"/>
              <a:ext cx="453439" cy="728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Roboto" panose="02000000000000000000" pitchFamily="2" charset="0"/>
                </a:rPr>
                <a:t>+</a:t>
              </a:r>
            </a:p>
          </p:txBody>
        </p:sp>
      </p:grpSp>
      <p:pic>
        <p:nvPicPr>
          <p:cNvPr id="11" name="Picture 10" descr="Hình0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2438400"/>
            <a:ext cx="5486400" cy="4114800"/>
          </a:xfrm>
          <a:prstGeom prst="rect">
            <a:avLst/>
          </a:prstGeom>
        </p:spPr>
      </p:pic>
      <p:pic>
        <p:nvPicPr>
          <p:cNvPr id="12" name="Picture 11" descr="Hình02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2438400"/>
            <a:ext cx="5486400" cy="4114800"/>
          </a:xfrm>
          <a:prstGeom prst="rect">
            <a:avLst/>
          </a:prstGeom>
        </p:spPr>
      </p:pic>
      <p:pic>
        <p:nvPicPr>
          <p:cNvPr id="13" name="Picture 12" descr="Hình02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1400" y="4170218"/>
            <a:ext cx="2895600" cy="2171700"/>
          </a:xfrm>
          <a:prstGeom prst="rect">
            <a:avLst/>
          </a:prstGeom>
        </p:spPr>
      </p:pic>
      <p:pic>
        <p:nvPicPr>
          <p:cNvPr id="14" name="Picture 13" descr="Hình02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600" y="2438400"/>
            <a:ext cx="5486400" cy="4114800"/>
          </a:xfrm>
          <a:prstGeom prst="rect">
            <a:avLst/>
          </a:prstGeom>
        </p:spPr>
      </p:pic>
      <p:pic>
        <p:nvPicPr>
          <p:cNvPr id="15" name="Picture 14" descr="Hình02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91400" y="4170218"/>
            <a:ext cx="2946400" cy="2209800"/>
          </a:xfrm>
          <a:prstGeom prst="rect">
            <a:avLst/>
          </a:prstGeom>
        </p:spPr>
      </p:pic>
      <p:pic>
        <p:nvPicPr>
          <p:cNvPr id="18" name="Picture 17" descr="Hình026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52600" y="2438400"/>
            <a:ext cx="5486400" cy="4114800"/>
          </a:xfrm>
          <a:prstGeom prst="rect">
            <a:avLst/>
          </a:prstGeom>
        </p:spPr>
      </p:pic>
      <p:pic>
        <p:nvPicPr>
          <p:cNvPr id="19" name="Picture 18" descr="Hình026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91400" y="4170218"/>
            <a:ext cx="2971800" cy="2228850"/>
          </a:xfrm>
          <a:prstGeom prst="rect">
            <a:avLst/>
          </a:prstGeom>
        </p:spPr>
      </p:pic>
      <p:pic>
        <p:nvPicPr>
          <p:cNvPr id="20" name="Picture 19" descr="Hình02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52600" y="2438400"/>
            <a:ext cx="5486400" cy="4114800"/>
          </a:xfrm>
          <a:prstGeom prst="rect">
            <a:avLst/>
          </a:prstGeom>
        </p:spPr>
      </p:pic>
      <p:pic>
        <p:nvPicPr>
          <p:cNvPr id="23" name="Picture 22" descr="Hình025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98328" y="4177146"/>
            <a:ext cx="2964873" cy="2223655"/>
          </a:xfrm>
          <a:prstGeom prst="rect">
            <a:avLst/>
          </a:prstGeom>
        </p:spPr>
      </p:pic>
      <p:pic>
        <p:nvPicPr>
          <p:cNvPr id="24" name="Picture 23" descr="Hình025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52600" y="2438400"/>
            <a:ext cx="5486400" cy="4114800"/>
          </a:xfrm>
          <a:prstGeom prst="rect">
            <a:avLst/>
          </a:prstGeom>
        </p:spPr>
      </p:pic>
      <p:pic>
        <p:nvPicPr>
          <p:cNvPr id="25" name="Picture 24" descr="Hình0258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20000" y="3151910"/>
            <a:ext cx="2438400" cy="1752600"/>
          </a:xfrm>
          <a:prstGeom prst="rect">
            <a:avLst/>
          </a:prstGeom>
        </p:spPr>
      </p:pic>
      <p:pic>
        <p:nvPicPr>
          <p:cNvPr id="27" name="Picture 26" descr="Hình026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20000" y="4953000"/>
            <a:ext cx="2362200" cy="1771650"/>
          </a:xfrm>
          <a:prstGeom prst="rect">
            <a:avLst/>
          </a:prstGeom>
        </p:spPr>
      </p:pic>
      <p:pic>
        <p:nvPicPr>
          <p:cNvPr id="29" name="Picture 28" descr="Hình026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752600" y="2895600"/>
            <a:ext cx="5486400" cy="3657600"/>
          </a:xfrm>
          <a:prstGeom prst="rect">
            <a:avLst/>
          </a:prstGeom>
        </p:spPr>
      </p:pic>
      <p:pic>
        <p:nvPicPr>
          <p:cNvPr id="30" name="Picture 29" descr="Hình0262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67600" y="2819400"/>
            <a:ext cx="2667000" cy="1905000"/>
          </a:xfrm>
          <a:prstGeom prst="rect">
            <a:avLst/>
          </a:prstGeom>
        </p:spPr>
      </p:pic>
      <p:pic>
        <p:nvPicPr>
          <p:cNvPr id="31" name="Picture 30" descr="Hình026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543800" y="4876800"/>
            <a:ext cx="25908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905000" y="1644317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Mắc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mạch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2286000" y="-76200"/>
            <a:ext cx="8077200" cy="9906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 3 THỰC HÀNH. XÁC ĐỊNH </a:t>
            </a:r>
            <a:r>
              <a:rPr lang="en-US" sz="2400" b="1" dirty="0" err="1">
                <a:solidFill>
                  <a:schemeClr val="bg1"/>
                </a:solidFill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 TRỞ CỦA</a:t>
            </a:r>
            <a:b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MỘT DÂY DẪN BẰNG AMPE KẾ VÀ VÔN KẾ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D05F5C8E-EC88-4261-9D57-EB57496768C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6847465" cy="6858000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Chỗ dành sẵn cho Nội dung 3" descr="Heart-shaped balloon">
                <a:extLst>
                  <a:ext uri="{FF2B5EF4-FFF2-40B4-BE49-F238E27FC236}">
                    <a16:creationId xmlns:a16="http://schemas.microsoft.com/office/drawing/2014/main" id="{17F37B91-B674-4B5A-9E54-1E01BC8CB42B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84667" y="2967587"/>
              <a:ext cx="837849" cy="251354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37849" cy="2513546"/>
                    </a:xfrm>
                    <a:prstGeom prst="rect">
                      <a:avLst/>
                    </a:prstGeom>
                  </am3d:spPr>
                  <am3d:camera>
                    <am3d:pos x="0" y="0" z="503447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858216" d="1000000"/>
                    <am3d:preTrans dx="173359" dy="-17997117" dz="-16575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28362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hỗ dành sẵn cho Nội dung 3" descr="Heart-shaped balloon">
                <a:extLst>
                  <a:ext uri="{FF2B5EF4-FFF2-40B4-BE49-F238E27FC236}">
                    <a16:creationId xmlns="" xmlns:a16="http://schemas.microsoft.com/office/drawing/2014/main" id="{17F37B91-B674-4B5A-9E54-1E01BC8CB4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667" y="2967587"/>
                <a:ext cx="837849" cy="25135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Kiểu 3D 4" descr="hearts">
                <a:extLst>
                  <a:ext uri="{FF2B5EF4-FFF2-40B4-BE49-F238E27FC236}">
                    <a16:creationId xmlns:a16="http://schemas.microsoft.com/office/drawing/2014/main" id="{508A48E9-78FF-4E72-9DE0-B504B3A795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439378">
              <a:off x="8815341" y="426637"/>
              <a:ext cx="2825957" cy="2689584"/>
            </p:xfrm>
            <a:graphic>
              <a:graphicData uri="http://schemas.microsoft.com/office/drawing/2017/model3d">
                <am3d:model3d r:embed="rId10">
                  <am3d:spPr>
                    <a:xfrm rot="21439378">
                      <a:off x="0" y="0"/>
                      <a:ext cx="2825957" cy="2689584"/>
                    </a:xfrm>
                    <a:prstGeom prst="rect">
                      <a:avLst/>
                    </a:prstGeom>
                  </am3d:spPr>
                  <am3d:camera>
                    <am3d:pos x="0" y="0" z="718137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58064" d="1000000"/>
                    <am3d:preTrans dx="-891505" dy="-7760359" dz="-19888725"/>
                    <am3d:scale>
                      <am3d:sx n="1000000" d="1000000"/>
                      <am3d:sy n="1000000" d="1000000"/>
                      <am3d:sz n="1000000" d="1000000"/>
                    </am3d:scale>
                    <am3d:rot ax="67709" ay="-269947" az="-5315"/>
                    <am3d:postTrans dx="0" dy="0" dz="0"/>
                  </am3d:trans>
                  <am3d:attrSrcUrl r:id="rId11"/>
                  <am3d:raster rName="Office3DRenderer" rVer="16.0.8326">
                    <am3d:blip r:embed="rId12"/>
                  </am3d:raster>
                  <am3d:objViewport viewportSz="43109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Kiểu 3D 4" descr="hearts">
                <a:extLst>
                  <a:ext uri="{FF2B5EF4-FFF2-40B4-BE49-F238E27FC236}">
                    <a16:creationId xmlns="" xmlns:a16="http://schemas.microsoft.com/office/drawing/2014/main" id="{508A48E9-78FF-4E72-9DE0-B504B3A795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1439378">
                <a:off x="8815341" y="426637"/>
                <a:ext cx="2825957" cy="2689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Chỗ dành sẵn cho Nội dung 3" descr="Heart-shaped balloon">
                <a:extLst>
                  <a:ext uri="{FF2B5EF4-FFF2-40B4-BE49-F238E27FC236}">
                    <a16:creationId xmlns:a16="http://schemas.microsoft.com/office/drawing/2014/main" id="{18482D3A-E1BA-4D94-A4C8-047A0D849E0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6328" y="4538132"/>
              <a:ext cx="756188" cy="226856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56188" cy="2268561"/>
                    </a:xfrm>
                    <a:prstGeom prst="rect">
                      <a:avLst/>
                    </a:prstGeom>
                  </am3d:spPr>
                  <am3d:camera>
                    <am3d:pos x="0" y="0" z="503447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858216" d="1000000"/>
                    <am3d:preTrans dx="173359" dy="-17997117" dz="-16575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7"/>
                  <am3d:raster rName="Office3DRenderer" rVer="16.0.8326">
                    <am3d:blip r:embed="rId14"/>
                  </am3d:raster>
                  <am3d:objViewport viewportSz="25598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Chỗ dành sẵn cho Nội dung 3" descr="Heart-shaped balloon">
                <a:extLst>
                  <a:ext uri="{FF2B5EF4-FFF2-40B4-BE49-F238E27FC236}">
                    <a16:creationId xmlns="" xmlns:a16="http://schemas.microsoft.com/office/drawing/2014/main" id="{18482D3A-E1BA-4D94-A4C8-047A0D849E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6328" y="4538132"/>
                <a:ext cx="756188" cy="226856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3BB5692D-DCCE-4118-AF3D-3CA9928BC137}"/>
              </a:ext>
            </a:extLst>
          </p:cNvPr>
          <p:cNvSpPr/>
          <p:nvPr/>
        </p:nvSpPr>
        <p:spPr>
          <a:xfrm>
            <a:off x="1052769" y="2374880"/>
            <a:ext cx="50041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BZ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kumimoji="0" lang="en-BZ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1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lượt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hiệu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dần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0 – 5V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dây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dẫn</a:t>
            </a:r>
            <a:endParaRPr lang="en-US" sz="2400" dirty="0">
              <a:latin typeface="Roboto" panose="02000000000000000000" pitchFamily="2" charset="0"/>
            </a:endParaRPr>
          </a:p>
          <a:p>
            <a:r>
              <a:rPr kumimoji="0" lang="en-BZ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kumimoji="0" lang="en-BZ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2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Đo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ghi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trị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CĐDĐ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chạy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qua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dây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dẫn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ứng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trị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HĐT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báo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B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cáo</a:t>
            </a:r>
            <a:r>
              <a:rPr kumimoji="0" lang="en-B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r>
              <a:rPr kumimoji="0" lang="en-BZ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kumimoji="0" lang="en-BZ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Times New Roman" panose="02020603050405020304" pitchFamily="18" charset="0"/>
              </a:rPr>
              <a:t> 3: </a:t>
            </a:r>
            <a:r>
              <a:rPr lang="en-BZ" sz="2400" b="1" dirty="0" err="1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lang="en-BZ" sz="2400" b="1" dirty="0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BZ" sz="2400" b="1" dirty="0" err="1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BZ" sz="2400" b="1" dirty="0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BZ" sz="2400" b="1" dirty="0" err="1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báo</a:t>
            </a:r>
            <a:r>
              <a:rPr lang="en-BZ" sz="2400" b="1" dirty="0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BZ" sz="2400" b="1" dirty="0" err="1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cáo</a:t>
            </a:r>
            <a:r>
              <a:rPr lang="en-BZ" sz="2400" b="1" dirty="0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BZ" sz="2400" b="1" dirty="0" err="1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BZ" sz="2400" b="1" dirty="0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BZ" sz="2400" b="1" dirty="0" err="1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BZ" sz="2400" b="1" dirty="0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BZ" sz="2400" b="1" dirty="0" err="1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BZ" sz="2400" b="1" dirty="0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BZ" sz="2400" b="1" dirty="0" err="1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mẫu</a:t>
            </a:r>
            <a:r>
              <a:rPr lang="en-BZ" sz="2400" b="1" dirty="0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BZ" sz="2400" b="1" dirty="0" err="1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BZ" sz="2400" b="1" dirty="0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BZ" sz="2400" b="1" dirty="0" err="1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en-BZ" sz="2400" b="1" dirty="0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BZ" sz="2400" b="1" dirty="0" err="1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BZ" sz="2400" b="1" dirty="0">
                <a:solidFill>
                  <a:prstClr val="black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. </a:t>
            </a:r>
            <a:endParaRPr kumimoji="0" lang="en-B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14303F1-2E48-4E26-921C-7E0D6F73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9" y="643503"/>
            <a:ext cx="6248400" cy="1325563"/>
          </a:xfrm>
        </p:spPr>
        <p:txBody>
          <a:bodyPr>
            <a:normAutofit fontScale="90000"/>
          </a:bodyPr>
          <a:lstStyle/>
          <a:p>
            <a:r>
              <a:rPr lang="en-BZ" b="1" i="1" u="sng" dirty="0"/>
              <a:t>THỰC HÀNH THEO NHÓM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F44DFDD-485A-4E21-94DE-24E125C0B2A4}"/>
              </a:ext>
            </a:extLst>
          </p:cNvPr>
          <p:cNvSpPr txBox="1"/>
          <p:nvPr/>
        </p:nvSpPr>
        <p:spPr>
          <a:xfrm>
            <a:off x="15922" y="79233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Tiến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 U </a:t>
            </a:r>
            <a:r>
              <a:rPr lang="en-US" sz="3600" b="1" dirty="0" err="1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 I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="" xmlns:a16="http://schemas.microsoft.com/office/drawing/2014/main" id="{56199CB6-7206-453C-99D1-3E998A068E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331036"/>
              </p:ext>
            </p:extLst>
          </p:nvPr>
        </p:nvGraphicFramePr>
        <p:xfrm>
          <a:off x="2133600" y="5416034"/>
          <a:ext cx="2187622" cy="62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16" imgW="838080" imgH="393480" progId="Equation.3">
                  <p:embed/>
                </p:oleObj>
              </mc:Choice>
              <mc:Fallback>
                <p:oleObj name="Equation" r:id="rId16" imgW="838080" imgH="393480" progId="Equation.3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5416034"/>
                        <a:ext cx="2187622" cy="6275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Chỗ dành sẵn cho Nội dung 4" descr="Ảnh có chứa trong nhà&#10;&#10;Mô tả được tạo tự động">
            <a:extLst>
              <a:ext uri="{FF2B5EF4-FFF2-40B4-BE49-F238E27FC236}">
                <a16:creationId xmlns="" xmlns:a16="http://schemas.microsoft.com/office/drawing/2014/main" id="{C69CC9D5-34C2-4A16-8A01-434A140FE2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660" y="35275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2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repeatCount="indefinite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8" presetClass="emph" presetSubtype="128" repeatCount="indefinite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mph" presetSubtype="128" repeatCount="indefinite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ED25834E-EA41-4A1A-8C08-5244A9884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6" y="510193"/>
            <a:ext cx="3790800" cy="379080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D47F8E1E-A7D1-436D-AA7E-D111F096C37B}"/>
              </a:ext>
            </a:extLst>
          </p:cNvPr>
          <p:cNvSpPr/>
          <p:nvPr/>
        </p:nvSpPr>
        <p:spPr>
          <a:xfrm>
            <a:off x="389929" y="4300992"/>
            <a:ext cx="3496272" cy="23030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Báo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cáo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kết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quả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thí</a:t>
            </a:r>
            <a:r>
              <a:rPr kumimoji="0" lang="en-B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BZ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nghiệm</a:t>
            </a:r>
            <a:endParaRPr kumimoji="0" lang="en-BZ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51F3303E-95CE-44DD-9ADC-6853E759F79E}"/>
              </a:ext>
            </a:extLst>
          </p:cNvPr>
          <p:cNvSpPr txBox="1"/>
          <p:nvPr/>
        </p:nvSpPr>
        <p:spPr>
          <a:xfrm>
            <a:off x="3166948" y="224916"/>
            <a:ext cx="9229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Các</a:t>
            </a:r>
            <a:r>
              <a:rPr kumimoji="0" lang="en-BZ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B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chuyên</a:t>
            </a:r>
            <a:r>
              <a:rPr kumimoji="0" lang="en-BZ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B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gia</a:t>
            </a:r>
            <a:r>
              <a:rPr kumimoji="0" lang="en-BZ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BZ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BÁO</a:t>
            </a:r>
            <a:r>
              <a:rPr kumimoji="0" lang="en-BZ" sz="48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CÁO </a:t>
            </a:r>
            <a:r>
              <a:rPr kumimoji="0" lang="en-BZ" sz="48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</a:rPr>
              <a:t>trong</a:t>
            </a:r>
            <a:r>
              <a:rPr kumimoji="0" lang="en-BZ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B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vòng</a:t>
            </a:r>
            <a:r>
              <a:rPr kumimoji="0" lang="en-BZ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2 </a:t>
            </a:r>
            <a:r>
              <a:rPr kumimoji="0" lang="en-B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phút</a:t>
            </a:r>
            <a:r>
              <a:rPr kumimoji="0" lang="en-BZ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 </a:t>
            </a:r>
            <a:endParaRPr kumimoji="0" lang="en-BZ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7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7C44DA3-8484-4D67-8F28-FAB26ADDB2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237577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MẪU BÁO CÁO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475401"/>
              </p:ext>
            </p:extLst>
          </p:nvPr>
        </p:nvGraphicFramePr>
        <p:xfrm>
          <a:off x="533400" y="1356361"/>
          <a:ext cx="60960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err="1">
                          <a:latin typeface="Roboto" panose="02000000000000000000" pitchFamily="2" charset="0"/>
                        </a:rPr>
                        <a:t>Hiệu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điện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thế</a:t>
                      </a:r>
                      <a:endParaRPr lang="en-US" i="0" baseline="0" dirty="0"/>
                    </a:p>
                    <a:p>
                      <a:pPr algn="ctr"/>
                      <a:r>
                        <a:rPr lang="en-US" i="0" baseline="0" dirty="0"/>
                        <a:t>(V)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err="1">
                          <a:latin typeface="Roboto" panose="02000000000000000000" pitchFamily="2" charset="0"/>
                        </a:rPr>
                        <a:t>Cường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độ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dòng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điện</a:t>
                      </a:r>
                      <a:endParaRPr lang="en-US" i="0" baseline="0" dirty="0"/>
                    </a:p>
                    <a:p>
                      <a:pPr algn="ctr"/>
                      <a:r>
                        <a:rPr lang="en-US" i="0" baseline="0" dirty="0"/>
                        <a:t>(A)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err="1">
                          <a:latin typeface="Roboto" panose="02000000000000000000" pitchFamily="2" charset="0"/>
                        </a:rPr>
                        <a:t>Điện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trờ</a:t>
                      </a:r>
                      <a:r>
                        <a:rPr lang="en-US" i="0" baseline="0" dirty="0"/>
                        <a:t> </a:t>
                      </a:r>
                    </a:p>
                    <a:p>
                      <a:pPr algn="ctr"/>
                      <a:r>
                        <a:rPr lang="en-US" i="0" baseline="0" dirty="0"/>
                        <a:t>(</a:t>
                      </a:r>
                      <a:r>
                        <a:rPr lang="el-GR" i="0" baseline="0" dirty="0">
                          <a:latin typeface="Roboto" panose="02000000000000000000" pitchFamily="2" charset="0"/>
                          <a:cs typeface="Times New Roman"/>
                        </a:rPr>
                        <a:t>Ω</a:t>
                      </a:r>
                      <a:r>
                        <a:rPr lang="en-US" i="0" baseline="0" dirty="0">
                          <a:latin typeface="Roboto" panose="02000000000000000000" pitchFamily="2" charset="0"/>
                          <a:cs typeface="Times New Roman"/>
                        </a:rPr>
                        <a:t>)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65912" y="1819755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</a:rPr>
              <a:t>Lần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</a:rPr>
              <a:t>đo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7858" y="1405203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</a:rPr>
              <a:t>Kết</a:t>
            </a: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</a:rPr>
              <a:t>quả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pPr algn="r"/>
            <a:r>
              <a:rPr lang="en-US" b="1" dirty="0" err="1">
                <a:solidFill>
                  <a:schemeClr val="bg1"/>
                </a:solidFill>
                <a:latin typeface="Roboto" panose="02000000000000000000" pitchFamily="2" charset="0"/>
              </a:rPr>
              <a:t>đo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33400" y="1412240"/>
            <a:ext cx="1524000" cy="914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239587"/>
              </p:ext>
            </p:extLst>
          </p:nvPr>
        </p:nvGraphicFramePr>
        <p:xfrm>
          <a:off x="8544791" y="2189087"/>
          <a:ext cx="1676400" cy="865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4" imgW="457200" imgH="393480" progId="Equation.3">
                  <p:embed/>
                </p:oleObj>
              </mc:Choice>
              <mc:Fallback>
                <p:oleObj name="Equation" r:id="rId4" imgW="457200" imgH="393480" progId="Equation.3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4791" y="2189087"/>
                        <a:ext cx="1676400" cy="865868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381000" y="4017422"/>
            <a:ext cx="115062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R: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trở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dây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trở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38"/>
              <p:cNvSpPr txBox="1"/>
              <p:nvPr/>
            </p:nvSpPr>
            <p:spPr bwMode="auto">
              <a:xfrm>
                <a:off x="2894013" y="4709661"/>
                <a:ext cx="3468687" cy="7159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𝑡𝑏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latin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9" name="Object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4013" y="4709661"/>
                <a:ext cx="3468687" cy="7159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3663D83-CDD2-49EE-A075-1492A726FBA4}"/>
              </a:ext>
            </a:extLst>
          </p:cNvPr>
          <p:cNvSpPr txBox="1"/>
          <p:nvPr/>
        </p:nvSpPr>
        <p:spPr>
          <a:xfrm>
            <a:off x="230952" y="752482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đo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44F53B5-99E9-4829-8BF8-0E955CA51E85}"/>
              </a:ext>
            </a:extLst>
          </p:cNvPr>
          <p:cNvSpPr txBox="1"/>
          <p:nvPr/>
        </p:nvSpPr>
        <p:spPr>
          <a:xfrm>
            <a:off x="6761912" y="1412240"/>
            <a:ext cx="5562600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trở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dây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xét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1F0578E-50E3-463E-8486-7799959533C7}"/>
              </a:ext>
            </a:extLst>
          </p:cNvPr>
          <p:cNvSpPr txBox="1"/>
          <p:nvPr/>
        </p:nvSpPr>
        <p:spPr>
          <a:xfrm>
            <a:off x="401782" y="5604691"/>
            <a:ext cx="11714018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xét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gây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ra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nhau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trở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đo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07444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 animBg="1"/>
      <p:bldP spid="39" grpId="0" animBg="1"/>
      <p:bldP spid="17" grpId="0"/>
      <p:bldP spid="18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68247" y="33828"/>
            <a:ext cx="7993686" cy="252308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</a:rPr>
              <a:t>Question 1: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luật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Ôm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? </a:t>
            </a: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</a:rPr>
              <a:t> A.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Cường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thuận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.</a:t>
            </a:r>
          </a:p>
          <a:p>
            <a:pPr algn="l"/>
            <a:endParaRPr lang="en-US" sz="1600" dirty="0">
              <a:solidFill>
                <a:srgbClr val="002060"/>
              </a:solidFill>
              <a:latin typeface="Roboto" panose="02000000000000000000" pitchFamily="2" charset="0"/>
              <a:cs typeface="Times New Roman" pitchFamily="18" charset="0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</a:rPr>
              <a:t>B.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Cường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thuận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hiệu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400" dirty="0">
                <a:latin typeface="Roboto" panose="02000000000000000000" pitchFamily="2" charset="0"/>
              </a:rPr>
              <a:t/>
            </a:r>
            <a:br>
              <a:rPr lang="en-US" sz="2400" dirty="0">
                <a:latin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B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097312" y="2369938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A</a:t>
            </a: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5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0" y="3202600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8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Roboto" panose="02000000000000000000" pitchFamily="2" charset="0"/>
                  </a:rPr>
                  <a:t>Han River bridge</a:t>
                </a:r>
              </a:p>
              <a:p>
                <a:r>
                  <a:rPr lang="en-US" sz="2400" b="1" dirty="0">
                    <a:latin typeface="Roboto" panose="02000000000000000000" pitchFamily="2" charset="0"/>
                  </a:rPr>
                  <a:t>Danang Vietnam</a:t>
                </a:r>
                <a:endParaRPr lang="en-US" sz="2400" b="1" dirty="0">
                  <a:solidFill>
                    <a:schemeClr val="bg1"/>
                  </a:solidFill>
                  <a:latin typeface="Roboto" panose="02000000000000000000" pitchFamily="2" charset="0"/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CC77F52-A206-4702-9700-4EED7B05E5CD}"/>
              </a:ext>
            </a:extLst>
          </p:cNvPr>
          <p:cNvSpPr/>
          <p:nvPr/>
        </p:nvSpPr>
        <p:spPr>
          <a:xfrm>
            <a:off x="0" y="0"/>
            <a:ext cx="12192000" cy="679644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8305800" cy="99060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 3 THỰC HÀNH. XÁC ĐỊNH ĐIỆN TRỞ CỦA</a:t>
            </a:r>
            <a:b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MỘT DÂY DẪN BẰNG AMPE KẾ VÀ VÔN KẾ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00200" y="1290936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II.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05000" y="1752601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sơ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mạch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2129136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Mắc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mạch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2526178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3.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Tiến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đo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U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I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905000" y="4003040"/>
          <a:ext cx="54864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Roboto" panose="02000000000000000000" pitchFamily="2" charset="0"/>
                        </a:rPr>
                        <a:t>HĐT</a:t>
                      </a:r>
                      <a:endParaRPr lang="en-US" i="0" baseline="0" dirty="0"/>
                    </a:p>
                    <a:p>
                      <a:pPr algn="ctr"/>
                      <a:r>
                        <a:rPr lang="en-US" i="0" baseline="0" dirty="0"/>
                        <a:t>(V)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latin typeface="Roboto" panose="02000000000000000000" pitchFamily="2" charset="0"/>
                        </a:rPr>
                        <a:t>CĐ</a:t>
                      </a:r>
                      <a:r>
                        <a:rPr lang="en-US" i="0" baseline="0" dirty="0"/>
                        <a:t>DĐ</a:t>
                      </a:r>
                    </a:p>
                    <a:p>
                      <a:pPr algn="ctr"/>
                      <a:r>
                        <a:rPr lang="en-US" i="0" baseline="0" dirty="0"/>
                        <a:t>(A)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err="1">
                          <a:latin typeface="Roboto" panose="02000000000000000000" pitchFamily="2" charset="0"/>
                        </a:rPr>
                        <a:t>Điện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trờ</a:t>
                      </a:r>
                      <a:r>
                        <a:rPr lang="en-US" i="0" baseline="0" dirty="0"/>
                        <a:t> </a:t>
                      </a:r>
                    </a:p>
                    <a:p>
                      <a:pPr algn="ctr"/>
                      <a:r>
                        <a:rPr lang="en-US" i="0" baseline="0" dirty="0"/>
                        <a:t>(</a:t>
                      </a:r>
                      <a:r>
                        <a:rPr lang="el-GR" i="0" baseline="0" dirty="0">
                          <a:latin typeface="Roboto" panose="02000000000000000000" pitchFamily="2" charset="0"/>
                          <a:cs typeface="Times New Roman"/>
                        </a:rPr>
                        <a:t>Ω</a:t>
                      </a:r>
                      <a:r>
                        <a:rPr lang="en-US" i="0" baseline="0" dirty="0">
                          <a:latin typeface="Roboto" panose="02000000000000000000" pitchFamily="2" charset="0"/>
                          <a:cs typeface="Times New Roman"/>
                        </a:rPr>
                        <a:t>)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05001" y="453644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Roboto" panose="02000000000000000000" pitchFamily="2" charset="0"/>
              </a:rPr>
              <a:t>Lần</a:t>
            </a:r>
            <a:r>
              <a:rPr lang="en-US" b="1" dirty="0">
                <a:latin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</a:rPr>
              <a:t>đo</a:t>
            </a:r>
            <a:endParaRPr lang="en-US" b="1" dirty="0">
              <a:latin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8401" y="4003041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Roboto" panose="02000000000000000000" pitchFamily="2" charset="0"/>
              </a:rPr>
              <a:t>Kết</a:t>
            </a:r>
            <a:r>
              <a:rPr lang="en-US" b="1" dirty="0">
                <a:latin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</a:rPr>
              <a:t>quả</a:t>
            </a:r>
            <a:endParaRPr lang="en-US" b="1" dirty="0">
              <a:latin typeface="Roboto" panose="02000000000000000000" pitchFamily="2" charset="0"/>
            </a:endParaRPr>
          </a:p>
          <a:p>
            <a:pPr algn="r"/>
            <a:r>
              <a:rPr lang="en-US" b="1" dirty="0" err="1">
                <a:latin typeface="Roboto" panose="02000000000000000000" pitchFamily="2" charset="0"/>
              </a:rPr>
              <a:t>đo</a:t>
            </a:r>
            <a:endParaRPr lang="en-US" b="1" dirty="0">
              <a:latin typeface="Roboto" panose="02000000000000000000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05000" y="4003040"/>
            <a:ext cx="1524000" cy="914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Hình026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87916" y="1054768"/>
            <a:ext cx="2844800" cy="2133600"/>
          </a:xfrm>
          <a:prstGeom prst="rect">
            <a:avLst/>
          </a:prstGeom>
        </p:spPr>
      </p:pic>
      <p:pic>
        <p:nvPicPr>
          <p:cNvPr id="18" name="Picture 17" descr="Hình027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93675" y="3962400"/>
            <a:ext cx="2743200" cy="2286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534401" y="6334781"/>
            <a:ext cx="1093569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Nguồn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05801" y="3302926"/>
            <a:ext cx="1406154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Ampe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kế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0201" y="4953000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0,16</a:t>
            </a:r>
          </a:p>
        </p:txBody>
      </p:sp>
      <p:pic>
        <p:nvPicPr>
          <p:cNvPr id="24" name="Picture 23" descr="Hình027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86750" y="3962400"/>
            <a:ext cx="2743200" cy="2286000"/>
          </a:xfrm>
          <a:prstGeom prst="rect">
            <a:avLst/>
          </a:prstGeom>
        </p:spPr>
      </p:pic>
      <p:pic>
        <p:nvPicPr>
          <p:cNvPr id="25" name="Picture 24" descr="Hình027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65725" y="1116675"/>
            <a:ext cx="2819400" cy="2114550"/>
          </a:xfrm>
          <a:prstGeom prst="rect">
            <a:avLst/>
          </a:prstGeom>
        </p:spPr>
      </p:pic>
      <p:pic>
        <p:nvPicPr>
          <p:cNvPr id="26" name="Picture 25" descr="Hình027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00600" y="1143001"/>
            <a:ext cx="2798620" cy="209896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53400" y="3302926"/>
            <a:ext cx="16002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Vôn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</a:rPr>
              <a:t>kế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2801" y="5314890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0,34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92266" y="5314890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A04C0"/>
                </a:solidFill>
                <a:latin typeface="Roboto" panose="02000000000000000000" pitchFamily="2" charset="0"/>
              </a:rPr>
              <a:t>5</a:t>
            </a:r>
          </a:p>
        </p:txBody>
      </p:sp>
      <p:pic>
        <p:nvPicPr>
          <p:cNvPr id="31" name="Picture 30" descr="Hình027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20000" y="3962400"/>
            <a:ext cx="2667000" cy="2286000"/>
          </a:xfrm>
          <a:prstGeom prst="rect">
            <a:avLst/>
          </a:prstGeom>
        </p:spPr>
      </p:pic>
      <p:pic>
        <p:nvPicPr>
          <p:cNvPr id="32" name="Picture 31" descr="Hình0279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52084" y="1082842"/>
            <a:ext cx="2819400" cy="211455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10200" y="5695890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0,5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92266" y="5695890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A04C0"/>
                </a:solidFill>
                <a:latin typeface="Roboto" panose="02000000000000000000" pitchFamily="2" charset="0"/>
              </a:rPr>
              <a:t>7,4</a:t>
            </a:r>
          </a:p>
        </p:txBody>
      </p:sp>
      <p:pic>
        <p:nvPicPr>
          <p:cNvPr id="36" name="Picture 35" descr="Hình028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00600" y="1110916"/>
            <a:ext cx="2819400" cy="2114550"/>
          </a:xfrm>
          <a:prstGeom prst="rect">
            <a:avLst/>
          </a:prstGeom>
        </p:spPr>
      </p:pic>
      <p:pic>
        <p:nvPicPr>
          <p:cNvPr id="37" name="Picture 36" descr="Hình0284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43800" y="3962400"/>
            <a:ext cx="2590800" cy="2286000"/>
          </a:xfrm>
          <a:prstGeom prst="rect">
            <a:avLst/>
          </a:prstGeom>
        </p:spPr>
      </p:pic>
      <p:pic>
        <p:nvPicPr>
          <p:cNvPr id="40" name="Picture 39" descr="Hình028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620000" y="1066800"/>
            <a:ext cx="2819400" cy="2114550"/>
          </a:xfrm>
          <a:prstGeom prst="rect">
            <a:avLst/>
          </a:prstGeom>
        </p:spPr>
      </p:pic>
      <p:pic>
        <p:nvPicPr>
          <p:cNvPr id="41" name="Picture 40" descr="Hình0287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800600" y="1066800"/>
            <a:ext cx="2819400" cy="211455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041201" y="6076890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A04C0"/>
                </a:solidFill>
                <a:latin typeface="Roboto" panose="02000000000000000000" pitchFamily="2" charset="0"/>
              </a:rPr>
              <a:t>10,4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10201" y="6076890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</a:rPr>
              <a:t>0,72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92266" y="4953000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A04C0"/>
                </a:solidFill>
                <a:latin typeface="Roboto" panose="02000000000000000000" pitchFamily="2" charset="0"/>
              </a:rPr>
              <a:t>2,4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2047876" y="3124200"/>
          <a:ext cx="23907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9" imgW="838080" imgH="393480" progId="Equation.3">
                  <p:embed/>
                </p:oleObj>
              </mc:Choice>
              <mc:Fallback>
                <p:oleObj name="Equation" r:id="rId19" imgW="838080" imgH="393480" progId="Equation.3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76" y="3124200"/>
                        <a:ext cx="2390775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4792580" y="1057320"/>
            <a:ext cx="2798620" cy="2143081"/>
            <a:chOff x="1981200" y="1905000"/>
            <a:chExt cx="2798620" cy="2026896"/>
          </a:xfrm>
        </p:grpSpPr>
        <p:grpSp>
          <p:nvGrpSpPr>
            <p:cNvPr id="39" name="Group 12"/>
            <p:cNvGrpSpPr/>
            <p:nvPr/>
          </p:nvGrpSpPr>
          <p:grpSpPr>
            <a:xfrm>
              <a:off x="1981200" y="1905000"/>
              <a:ext cx="2798620" cy="2026896"/>
              <a:chOff x="3020300" y="1212275"/>
              <a:chExt cx="2798620" cy="2026896"/>
            </a:xfrm>
          </p:grpSpPr>
          <p:pic>
            <p:nvPicPr>
              <p:cNvPr id="50" name="Picture 49" descr="Hình0276.jp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020300" y="1212275"/>
                <a:ext cx="2798620" cy="2026896"/>
              </a:xfrm>
              <a:prstGeom prst="rect">
                <a:avLst/>
              </a:prstGeom>
            </p:spPr>
          </p:pic>
          <p:cxnSp>
            <p:nvCxnSpPr>
              <p:cNvPr id="51" name="Straight Connector 50"/>
              <p:cNvCxnSpPr>
                <a:stCxn id="50" idx="2"/>
              </p:cNvCxnSpPr>
              <p:nvPr/>
            </p:nvCxnSpPr>
            <p:spPr>
              <a:xfrm flipH="1" flipV="1">
                <a:off x="3962400" y="2362200"/>
                <a:ext cx="457210" cy="876971"/>
              </a:xfrm>
              <a:prstGeom prst="line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/>
            <p:cNvCxnSpPr/>
            <p:nvPr/>
          </p:nvCxnSpPr>
          <p:spPr>
            <a:xfrm flipH="1" flipV="1">
              <a:off x="3505200" y="3356812"/>
              <a:ext cx="76200" cy="529388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ontrols>
      <mc:AlternateContent xmlns:mc="http://schemas.openxmlformats.org/markup-compatibility/2006">
        <mc:Choice xmlns:v="urn:schemas-microsoft-com:vml" Requires="v">
          <p:control spid="1032" name="TextBox1" r:id="rId2" imgW="838080" imgH="304920"/>
        </mc:Choice>
        <mc:Fallback>
          <p:control name="TextBox1" r:id="rId2" imgW="838080" imgH="304920">
            <p:pic>
              <p:nvPicPr>
                <p:cNvPr id="3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6324600" y="4965700"/>
                  <a:ext cx="8382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2" r:id="rId3" imgW="838080" imgH="304920"/>
        </mc:Choice>
        <mc:Fallback>
          <p:control name="TextBox2" r:id="rId3" imgW="838080" imgH="304920">
            <p:pic>
              <p:nvPicPr>
                <p:cNvPr id="4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6292850" y="5362575"/>
                  <a:ext cx="8382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name="TextBox3" r:id="rId4" imgW="838080" imgH="304920"/>
        </mc:Choice>
        <mc:Fallback>
          <p:control name="TextBox3" r:id="rId4" imgW="838080" imgH="304920">
            <p:pic>
              <p:nvPicPr>
                <p:cNvPr id="5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6324600" y="5730875"/>
                  <a:ext cx="8382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4" r:id="rId5" imgW="838080" imgH="304920"/>
        </mc:Choice>
        <mc:Fallback>
          <p:control name="TextBox4" r:id="rId5" imgW="838080" imgH="304920">
            <p:pic>
              <p:nvPicPr>
                <p:cNvPr id="6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6324600" y="6096000"/>
                  <a:ext cx="8382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/>
      <p:bldP spid="27" grpId="0" animBg="1"/>
      <p:bldP spid="29" grpId="0"/>
      <p:bldP spid="30" grpId="0"/>
      <p:bldP spid="34" grpId="0"/>
      <p:bldP spid="35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7C44DA3-8484-4D67-8F28-FAB26ADDB2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-76200"/>
            <a:ext cx="8077200" cy="99060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Bài</a:t>
            </a:r>
            <a:r>
              <a:rPr lang="en-US" sz="2400" b="1" dirty="0">
                <a:solidFill>
                  <a:schemeClr val="bg1"/>
                </a:solidFill>
              </a:rPr>
              <a:t> 3. THỰC HÀNH  XÁC ĐỊNH ĐIỆN TRỞ CỦA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MỘT DÂY DẪN BẰNG AMPE KẾ VÀ VÔN KẾ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76400" y="990601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II.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05000" y="1371601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sơ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mạch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1752601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Mắc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mạch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điện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2133601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3.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Tiến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đo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U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cs typeface="Times New Roman" pitchFamily="18" charset="0"/>
              </a:rPr>
              <a:t> I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971800" y="2895600"/>
          <a:ext cx="60960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err="1">
                          <a:latin typeface="Roboto" panose="02000000000000000000" pitchFamily="2" charset="0"/>
                        </a:rPr>
                        <a:t>Hiệu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điện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thế</a:t>
                      </a:r>
                      <a:endParaRPr lang="en-US" i="0" baseline="0" dirty="0"/>
                    </a:p>
                    <a:p>
                      <a:pPr algn="ctr"/>
                      <a:r>
                        <a:rPr lang="en-US" i="0" baseline="0" dirty="0"/>
                        <a:t>(V)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err="1">
                          <a:latin typeface="Roboto" panose="02000000000000000000" pitchFamily="2" charset="0"/>
                        </a:rPr>
                        <a:t>Cường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độ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dòng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điện</a:t>
                      </a:r>
                      <a:endParaRPr lang="en-US" i="0" baseline="0" dirty="0"/>
                    </a:p>
                    <a:p>
                      <a:pPr algn="ctr"/>
                      <a:r>
                        <a:rPr lang="en-US" i="0" baseline="0" dirty="0"/>
                        <a:t>(A)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err="1">
                          <a:latin typeface="Roboto" panose="02000000000000000000" pitchFamily="2" charset="0"/>
                        </a:rPr>
                        <a:t>Điện</a:t>
                      </a:r>
                      <a:r>
                        <a:rPr lang="en-US" i="0" baseline="0" dirty="0"/>
                        <a:t> </a:t>
                      </a:r>
                      <a:r>
                        <a:rPr lang="en-US" i="0" baseline="0" dirty="0" err="1"/>
                        <a:t>trờ</a:t>
                      </a:r>
                      <a:r>
                        <a:rPr lang="en-US" i="0" baseline="0" dirty="0"/>
                        <a:t> </a:t>
                      </a:r>
                    </a:p>
                    <a:p>
                      <a:pPr algn="ctr"/>
                      <a:r>
                        <a:rPr lang="en-US" i="0" baseline="0" dirty="0"/>
                        <a:t>(</a:t>
                      </a:r>
                      <a:r>
                        <a:rPr lang="el-GR" i="0" baseline="0" dirty="0">
                          <a:latin typeface="Roboto" panose="02000000000000000000" pitchFamily="2" charset="0"/>
                          <a:cs typeface="Times New Roman"/>
                        </a:rPr>
                        <a:t>Ω</a:t>
                      </a:r>
                      <a:r>
                        <a:rPr lang="en-US" i="0" baseline="0" dirty="0">
                          <a:latin typeface="Roboto" panose="02000000000000000000" pitchFamily="2" charset="0"/>
                          <a:cs typeface="Times New Roman"/>
                        </a:rPr>
                        <a:t>)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</a:rPr>
                        <a:t>2,4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</a:rPr>
                        <a:t>0,16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</a:rPr>
                        <a:t>0,34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14,7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</a:rPr>
                        <a:t>0,5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14,8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</a:rPr>
                        <a:t>10,4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</a:rPr>
                        <a:t>0,72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</a:rPr>
                        <a:t>14,4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71801" y="342900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Roboto" panose="02000000000000000000" pitchFamily="2" charset="0"/>
              </a:rPr>
              <a:t>Lần</a:t>
            </a:r>
            <a:r>
              <a:rPr lang="en-US" b="1" dirty="0">
                <a:latin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</a:rPr>
              <a:t>đo</a:t>
            </a:r>
            <a:endParaRPr lang="en-US" b="1" dirty="0">
              <a:latin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1" y="2895601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Roboto" panose="02000000000000000000" pitchFamily="2" charset="0"/>
              </a:rPr>
              <a:t>Kết</a:t>
            </a:r>
            <a:r>
              <a:rPr lang="en-US" b="1" dirty="0">
                <a:latin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</a:rPr>
              <a:t>quả</a:t>
            </a:r>
            <a:endParaRPr lang="en-US" b="1" dirty="0">
              <a:latin typeface="Roboto" panose="02000000000000000000" pitchFamily="2" charset="0"/>
            </a:endParaRPr>
          </a:p>
          <a:p>
            <a:pPr algn="r"/>
            <a:r>
              <a:rPr lang="en-US" b="1" dirty="0" err="1">
                <a:latin typeface="Roboto" panose="02000000000000000000" pitchFamily="2" charset="0"/>
              </a:rPr>
              <a:t>đo</a:t>
            </a:r>
            <a:endParaRPr lang="en-US" b="1" dirty="0">
              <a:latin typeface="Roboto" panose="02000000000000000000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971800" y="2895600"/>
            <a:ext cx="1524000" cy="914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5638800" y="1752600"/>
          <a:ext cx="1676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4" imgW="457200" imgH="393480" progId="Equation.3">
                  <p:embed/>
                </p:oleObj>
              </mc:Choice>
              <mc:Fallback>
                <p:oleObj name="Equation" r:id="rId4" imgW="457200" imgH="393480" progId="Equation.3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752600"/>
                        <a:ext cx="1676400" cy="9334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057400" y="5181601"/>
            <a:ext cx="7543800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4.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R: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trở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dây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</a:rPr>
              <a:t>trở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2997200" y="6065838"/>
          <a:ext cx="6070600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6" imgW="1917360" imgH="406080" progId="Equation.3">
                  <p:embed/>
                </p:oleObj>
              </mc:Choice>
              <mc:Fallback>
                <p:oleObj name="Equation" r:id="rId6" imgW="1917360" imgH="406080" progId="Equation.3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200" y="6065838"/>
                        <a:ext cx="6070600" cy="715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659F13D-8033-4053-A918-5D7EA84286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r="3766"/>
          <a:stretch>
            <a:fillRect/>
          </a:stretch>
        </p:blipFill>
        <p:spPr>
          <a:xfrm>
            <a:off x="-914400" y="0"/>
            <a:ext cx="8245404" cy="6705600"/>
          </a:xfr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CCF16245-1B82-4EC9-8288-11A50309ADFB}"/>
              </a:ext>
            </a:extLst>
          </p:cNvPr>
          <p:cNvSpPr txBox="1">
            <a:spLocks/>
          </p:cNvSpPr>
          <p:nvPr/>
        </p:nvSpPr>
        <p:spPr>
          <a:xfrm>
            <a:off x="7239000" y="290695"/>
            <a:ext cx="3886200" cy="563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>
                <a:solidFill>
                  <a:srgbClr val="FF0000"/>
                </a:solidFill>
                <a:latin typeface="Roboto" panose="02000000000000000000" pitchFamily="2" charset="0"/>
                <a:cs typeface="Times New Roman" pitchFamily="18" charset="0"/>
              </a:rPr>
              <a:t>CÔNG VIỆC VỀ NHÀ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5682A30-4BD4-4F8D-9206-2A933AC2C67F}"/>
              </a:ext>
            </a:extLst>
          </p:cNvPr>
          <p:cNvSpPr txBox="1"/>
          <p:nvPr/>
        </p:nvSpPr>
        <p:spPr>
          <a:xfrm>
            <a:off x="6324600" y="1038616"/>
            <a:ext cx="526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Xem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lại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nội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bài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hành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cách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mắc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vôn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kế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ampe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kế</a:t>
            </a:r>
            <a:endParaRPr lang="en-US" sz="2400" dirty="0">
              <a:latin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22076C9-C8EF-4AE0-B878-5018C088BE08}"/>
              </a:ext>
            </a:extLst>
          </p:cNvPr>
          <p:cNvSpPr txBox="1"/>
          <p:nvPr/>
        </p:nvSpPr>
        <p:spPr>
          <a:xfrm>
            <a:off x="7372873" y="3170042"/>
            <a:ext cx="5274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Cách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tính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điện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trở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nhiều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lần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đo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72B235-C983-4D22-8524-B177538986D9}"/>
              </a:ext>
            </a:extLst>
          </p:cNvPr>
          <p:cNvSpPr txBox="1"/>
          <p:nvPr/>
        </p:nvSpPr>
        <p:spPr>
          <a:xfrm>
            <a:off x="6647217" y="4648200"/>
            <a:ext cx="548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ôn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lại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kiến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thức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: “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hai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bóng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đèn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mắc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nối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tiếp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.”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đã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học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Roboto" panose="02000000000000000000" pitchFamily="2" charset="0"/>
                <a:cs typeface="Times New Roman" pitchFamily="18" charset="0"/>
              </a:rPr>
              <a:t>lớp</a:t>
            </a:r>
            <a:r>
              <a:rPr lang="en-US" sz="2400" dirty="0">
                <a:latin typeface="Roboto" panose="02000000000000000000" pitchFamily="2" charset="0"/>
                <a:cs typeface="Times New Roman" pitchFamily="18" charset="0"/>
              </a:rPr>
              <a:t> 7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="" xmlns:a16="http://schemas.microsoft.com/office/drawing/2014/main" id="{208314D6-7A51-493B-A25D-2E1BC5999B65}"/>
              </a:ext>
            </a:extLst>
          </p:cNvPr>
          <p:cNvSpPr/>
          <p:nvPr/>
        </p:nvSpPr>
        <p:spPr>
          <a:xfrm rot="5400000">
            <a:off x="-1232458" y="2146858"/>
            <a:ext cx="4876800" cy="241188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B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113909" y="2369938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itle 1"/>
              <p:cNvSpPr txBox="1">
                <a:spLocks/>
              </p:cNvSpPr>
              <p:nvPr/>
            </p:nvSpPr>
            <p:spPr>
              <a:xfrm>
                <a:off x="2237509" y="304800"/>
                <a:ext cx="7772400" cy="2025382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28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Question 2.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hệ</a:t>
                </a:r>
                <a:r>
                  <a:rPr lang="en-US" sz="2800" b="1" dirty="0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thức</a:t>
                </a:r>
                <a:r>
                  <a:rPr lang="en-US" sz="2800" b="1" dirty="0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định</a:t>
                </a:r>
                <a:r>
                  <a:rPr lang="en-US" sz="2800" b="1" dirty="0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luật</a:t>
                </a:r>
                <a:r>
                  <a:rPr lang="en-US" sz="2800" b="1" dirty="0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Ôm</a:t>
                </a:r>
                <a:r>
                  <a:rPr lang="en-US" sz="2800" b="1" dirty="0">
                    <a:solidFill>
                      <a:srgbClr val="002060"/>
                    </a:solidFill>
                    <a:latin typeface="Roboto" panose="02000000000000000000" pitchFamily="2" charset="0"/>
                    <a:cs typeface="Times New Roman" pitchFamily="18" charset="0"/>
                  </a:rPr>
                  <a:t> ?</a:t>
                </a:r>
                <a:endParaRPr lang="en-US" sz="2800" b="1" dirty="0">
                  <a:solidFill>
                    <a:srgbClr val="002060"/>
                  </a:solidFill>
                  <a:latin typeface="Roboto" panose="02000000000000000000" pitchFamily="2" charset="0"/>
                </a:endParaRPr>
              </a:p>
              <a:p>
                <a:pPr algn="l"/>
                <a:r>
                  <a:rPr lang="en-US" sz="28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A. I = U.R</a:t>
                </a:r>
              </a:p>
              <a:p>
                <a:pPr algn="l"/>
                <a:r>
                  <a:rPr lang="en-US" sz="28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B. 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</m:oMath>
                </a14:m>
                <a:r>
                  <a:rPr lang="en-US" sz="2800" dirty="0">
                    <a:latin typeface="Roboto" panose="02000000000000000000" pitchFamily="2" charset="0"/>
                  </a:rPr>
                  <a:t/>
                </a:r>
                <a:br>
                  <a:rPr lang="en-US" sz="2800" dirty="0">
                    <a:latin typeface="Roboto" panose="02000000000000000000" pitchFamily="2" charset="0"/>
                  </a:rPr>
                </a:br>
                <a:endParaRPr lang="en-US" sz="2800" dirty="0">
                  <a:latin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28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509" y="304800"/>
                <a:ext cx="7772400" cy="2025382"/>
              </a:xfrm>
              <a:prstGeom prst="rect">
                <a:avLst/>
              </a:prstGeom>
              <a:blipFill>
                <a:blip r:embed="rId8"/>
                <a:stretch>
                  <a:fillRect l="-1569" t="-3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0668000" y="-251600"/>
            <a:ext cx="9549781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Roboto" panose="02000000000000000000" pitchFamily="2" charset="0"/>
                </a:rPr>
                <a:t>Love bridge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Roboto" panose="02000000000000000000" pitchFamily="2" charset="0"/>
                </a:rPr>
                <a:t>Danang Vietnam</a:t>
              </a:r>
              <a:endParaRPr lang="en-US" sz="4800" b="1" dirty="0">
                <a:solidFill>
                  <a:schemeClr val="bg1"/>
                </a:solidFill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83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1.03889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2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A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B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524001" y="304800"/>
            <a:ext cx="9171709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Question 3.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đo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cường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độ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điện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cụ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đo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?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Ampe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kế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				B.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Vôn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kế</a:t>
            </a:r>
            <a:r>
              <a:rPr lang="en-US" sz="3200" dirty="0">
                <a:latin typeface="Roboto" panose="02000000000000000000" pitchFamily="2" charset="0"/>
              </a:rPr>
              <a:t/>
            </a:r>
            <a:br>
              <a:rPr lang="en-US" sz="3200" dirty="0">
                <a:latin typeface="Roboto" panose="02000000000000000000" pitchFamily="2" charset="0"/>
              </a:rPr>
            </a:br>
            <a:endParaRPr lang="en-US" sz="3200" dirty="0">
              <a:latin typeface="Roboto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219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latin typeface="Roboto" panose="02000000000000000000" pitchFamily="2" charset="0"/>
                </a:rPr>
                <a:t>Asia Park </a:t>
              </a:r>
            </a:p>
            <a:p>
              <a:r>
                <a:rPr lang="en-US" sz="2400" b="1" dirty="0">
                  <a:latin typeface="Roboto" panose="02000000000000000000" pitchFamily="2" charset="0"/>
                </a:rPr>
                <a:t>Danang Vietnam</a:t>
              </a:r>
              <a:endParaRPr lang="en-US" sz="4800" b="1" dirty="0"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580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background\character\Winnie_the_Pooh_and_Tiger_PNG_Free_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97" y="2843766"/>
            <a:ext cx="2844990" cy="19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background\character\picnic-logo-large-9082de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74" y="5179773"/>
            <a:ext cx="3949970" cy="13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1804" y="4420799"/>
            <a:ext cx="1822512" cy="1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6" name="Snip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pic>
        <p:nvPicPr>
          <p:cNvPr id="7173" name="Picture 5" descr="D:\background\character\1503790005_photoshop-kopona.com_children-playing-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01" y="4950294"/>
            <a:ext cx="1210647" cy="13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e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1215" y="2681612"/>
            <a:ext cx="237906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A. right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431211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B. wrong</a:t>
            </a:r>
          </a:p>
        </p:txBody>
      </p:sp>
      <p:pic>
        <p:nvPicPr>
          <p:cNvPr id="7171" name="Picture 3" descr="D:\background\character\0b30fd9d511893ac55ac1e16fc739631_happy-children-clipart-99543-kids-playing-clipart-transparent_594-39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22" y="3760536"/>
            <a:ext cx="1431157" cy="96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Question 4.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điện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cụ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?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Vôn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Roboto" panose="02000000000000000000" pitchFamily="2" charset="0"/>
            </a:endParaRP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Ampe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kế</a:t>
            </a:r>
            <a:r>
              <a:rPr lang="en-US" sz="3200" dirty="0">
                <a:latin typeface="Roboto" panose="02000000000000000000" pitchFamily="2" charset="0"/>
              </a:rPr>
              <a:t/>
            </a:r>
            <a:br>
              <a:rPr lang="en-US" sz="3200" dirty="0">
                <a:latin typeface="Roboto" panose="02000000000000000000" pitchFamily="2" charset="0"/>
              </a:rPr>
            </a:br>
            <a:endParaRPr lang="en-US" sz="3200" dirty="0">
              <a:latin typeface="Roboto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10668000" y="161165"/>
            <a:ext cx="10051879" cy="6689068"/>
            <a:chOff x="-68298" y="145218"/>
            <a:chExt cx="10051879" cy="668906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68298" y="145218"/>
              <a:ext cx="10051879" cy="6689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9343" y="4404851"/>
              <a:ext cx="1218442" cy="139895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186316" y="533074"/>
              <a:ext cx="2951469" cy="139895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Roboto" panose="02000000000000000000" pitchFamily="2" charset="0"/>
                </a:rPr>
                <a:t>Banh </a:t>
              </a:r>
              <a:r>
                <a:rPr lang="en-US" sz="4800" b="1" dirty="0" err="1">
                  <a:latin typeface="Roboto" panose="02000000000000000000" pitchFamily="2" charset="0"/>
                </a:rPr>
                <a:t>xeo</a:t>
              </a:r>
              <a:endParaRPr lang="en-US" sz="8000" dirty="0"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315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1.00798 -0.01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9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ackground\character\art-school-easels-clipart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11" y="4047770"/>
            <a:ext cx="1717540" cy="23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317403" y="4038601"/>
            <a:ext cx="1785834" cy="21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6970" y="2681612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A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96354" y="2681612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B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524001" y="304800"/>
            <a:ext cx="9031223" cy="2239888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Question 5.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đo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điện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dây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dẫn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mắc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vôn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kế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?</a:t>
            </a:r>
          </a:p>
          <a:p>
            <a:pPr algn="l"/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Mắc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song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song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dây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dẫn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.</a:t>
            </a:r>
          </a:p>
          <a:p>
            <a:pPr algn="l"/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Mắc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tiếp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dây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dẫn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. </a:t>
            </a:r>
            <a:r>
              <a:rPr lang="en-US" sz="3600" dirty="0">
                <a:latin typeface="Roboto" panose="02000000000000000000" pitchFamily="2" charset="0"/>
              </a:rPr>
              <a:t/>
            </a:r>
            <a:br>
              <a:rPr lang="en-US" sz="3600" dirty="0">
                <a:latin typeface="Roboto" panose="02000000000000000000" pitchFamily="2" charset="0"/>
              </a:rPr>
            </a:br>
            <a:endParaRPr lang="en-US" sz="3600" dirty="0">
              <a:latin typeface="Roboto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344400" y="2"/>
            <a:ext cx="10134600" cy="6857999"/>
            <a:chOff x="9680602" y="845813"/>
            <a:chExt cx="8448402" cy="54101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80602" y="845813"/>
              <a:ext cx="8448402" cy="541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468475" y="2058557"/>
              <a:ext cx="579865" cy="966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D:\background\character\cac-nhan-vat-chinh-trong-truyen-va-phim-doraemon-cho-be-yeu-tham-kha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13313" y="1602128"/>
              <a:ext cx="859386" cy="912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loud 27"/>
            <p:cNvSpPr/>
            <p:nvPr/>
          </p:nvSpPr>
          <p:spPr>
            <a:xfrm>
              <a:off x="9901659" y="979609"/>
              <a:ext cx="4390597" cy="1811085"/>
            </a:xfrm>
            <a:prstGeom prst="cloud">
              <a:avLst/>
            </a:pr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ysClr val="windowText" lastClr="000000"/>
                  </a:solidFill>
                  <a:latin typeface="Roboto" panose="02000000000000000000" pitchFamily="2" charset="0"/>
                </a:rPr>
                <a:t>Da Nang Beach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59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1.029 -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5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7908" y="4085274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26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3097313" y="2369938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A. </a:t>
            </a: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02266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66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524001" y="152401"/>
            <a:ext cx="9179168" cy="2213523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Question 6.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đo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CĐDĐ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dây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dẫn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mắc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ampe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kế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?</a:t>
            </a:r>
          </a:p>
          <a:p>
            <a:pPr algn="l"/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A. Song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song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dây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dẫn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</a:endParaRPr>
          </a:p>
          <a:p>
            <a:pPr algn="l"/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tiếp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dây</a:t>
            </a:r>
            <a:r>
              <a:rPr lang="en-US" sz="36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dẫn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</a:endParaRPr>
          </a:p>
        </p:txBody>
      </p: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B.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227169" y="0"/>
            <a:ext cx="11547232" cy="6942420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/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Roboto" panose="02000000000000000000" pitchFamily="2" charset="0"/>
                </a:rPr>
                <a:t>Son </a:t>
              </a:r>
              <a:r>
                <a:rPr lang="en-US" sz="4800" b="1" dirty="0" err="1">
                  <a:solidFill>
                    <a:srgbClr val="002060"/>
                  </a:solidFill>
                  <a:latin typeface="Roboto" panose="02000000000000000000" pitchFamily="2" charset="0"/>
                </a:rPr>
                <a:t>Tra</a:t>
              </a:r>
              <a:r>
                <a:rPr lang="en-US" sz="4800" b="1" dirty="0">
                  <a:solidFill>
                    <a:srgbClr val="002060"/>
                  </a:solidFill>
                  <a:latin typeface="Roboto" panose="02000000000000000000" pitchFamily="2" charset="0"/>
                </a:rPr>
                <a:t> Coral reef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Roboto" panose="02000000000000000000" pitchFamily="2" charset="0"/>
                </a:rPr>
                <a:t>Danang Vietnam</a:t>
              </a:r>
              <a:endParaRPr lang="en-US" sz="4800" b="1" dirty="0">
                <a:solidFill>
                  <a:schemeClr val="bg1"/>
                </a:solidFill>
                <a:latin typeface="Roboto" panose="02000000000000000000" pitchFamily="2" charset="0"/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9878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397723" y="3823818"/>
            <a:ext cx="1434442" cy="23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6254210" y="6075227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2230370" y="6094836"/>
            <a:ext cx="3657600" cy="78277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6971" y="2681612"/>
            <a:ext cx="2373312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A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912952" y="2681612"/>
            <a:ext cx="2340117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le 1"/>
              <p:cNvSpPr txBox="1">
                <a:spLocks/>
              </p:cNvSpPr>
              <p:nvPr/>
            </p:nvSpPr>
            <p:spPr>
              <a:xfrm>
                <a:off x="2237509" y="304800"/>
                <a:ext cx="7772400" cy="2025382"/>
              </a:xfrm>
              <a:prstGeom prst="rect">
                <a:avLst/>
              </a:prstGeom>
              <a:solidFill>
                <a:srgbClr val="B7DEE8">
                  <a:alpha val="58039"/>
                </a:srgbClr>
              </a:solidFill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Question 7.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Roboto" panose="02000000000000000000" pitchFamily="2" charset="0"/>
                  </a:rPr>
                  <a:t>công</a:t>
                </a:r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Roboto" panose="02000000000000000000" pitchFamily="2" charset="0"/>
                  </a:rPr>
                  <a:t>thức</a:t>
                </a:r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Roboto" panose="02000000000000000000" pitchFamily="2" charset="0"/>
                  </a:rPr>
                  <a:t>tính</a:t>
                </a:r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Roboto" panose="02000000000000000000" pitchFamily="2" charset="0"/>
                  </a:rPr>
                  <a:t>điện</a:t>
                </a:r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Roboto" panose="02000000000000000000" pitchFamily="2" charset="0"/>
                  </a:rPr>
                  <a:t>trở</a:t>
                </a:r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Roboto" panose="02000000000000000000" pitchFamily="2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Roboto" panose="02000000000000000000" pitchFamily="2" charset="0"/>
                  </a:rPr>
                  <a:t>đơn</a:t>
                </a:r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Roboto" panose="02000000000000000000" pitchFamily="2" charset="0"/>
                  </a:rPr>
                  <a:t>vị</a:t>
                </a:r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Roboto" panose="02000000000000000000" pitchFamily="2" charset="0"/>
                  </a:rPr>
                  <a:t>đo</a:t>
                </a:r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Roboto" panose="02000000000000000000" pitchFamily="2" charset="0"/>
                  </a:rPr>
                  <a:t>của</a:t>
                </a:r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Roboto" panose="02000000000000000000" pitchFamily="2" charset="0"/>
                  </a:rPr>
                  <a:t>nó</a:t>
                </a:r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.</a:t>
                </a:r>
              </a:p>
              <a:p>
                <a:pPr algn="l"/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𝐑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		B. R= U.I ;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</m:oMath>
                </a14:m>
                <a:endParaRPr lang="en-US" sz="3200" b="1" dirty="0">
                  <a:solidFill>
                    <a:srgbClr val="002060"/>
                  </a:solidFill>
                  <a:latin typeface="Roboto" panose="02000000000000000000" pitchFamily="2" charset="0"/>
                </a:endParaRPr>
              </a:p>
              <a:p>
                <a:pPr algn="l"/>
                <a:r>
                  <a:rPr lang="en-US" sz="3200" b="1" dirty="0">
                    <a:solidFill>
                      <a:srgbClr val="002060"/>
                    </a:solidFill>
                    <a:latin typeface="Roboto" panose="02000000000000000000" pitchFamily="2" charset="0"/>
                  </a:rPr>
                  <a:t>.</a:t>
                </a:r>
                <a:r>
                  <a:rPr lang="en-US" sz="3200" dirty="0">
                    <a:latin typeface="Roboto" panose="02000000000000000000" pitchFamily="2" charset="0"/>
                  </a:rPr>
                  <a:t/>
                </a:r>
                <a:br>
                  <a:rPr lang="en-US" sz="3200" dirty="0">
                    <a:latin typeface="Roboto" panose="02000000000000000000" pitchFamily="2" charset="0"/>
                  </a:rPr>
                </a:br>
                <a:endParaRPr lang="en-US" sz="3200" dirty="0">
                  <a:latin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509" y="304800"/>
                <a:ext cx="7772400" cy="2025382"/>
              </a:xfrm>
              <a:prstGeom prst="rect">
                <a:avLst/>
              </a:prstGeom>
              <a:blipFill>
                <a:blip r:embed="rId8"/>
                <a:stretch>
                  <a:fillRect l="-1961" t="-3916" b="-21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419555" y="1"/>
            <a:ext cx="9145045" cy="6814415"/>
            <a:chOff x="0" y="27709"/>
            <a:chExt cx="9145045" cy="681441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7709"/>
              <a:ext cx="9145045" cy="6814415"/>
              <a:chOff x="0" y="27709"/>
              <a:chExt cx="9145045" cy="6814415"/>
            </a:xfrm>
          </p:grpSpPr>
          <p:pic>
            <p:nvPicPr>
              <p:cNvPr id="8195" name="Picture 3" descr="D:\pp game\doraemon\efb5201aca304fe0b3a214f2eb1ead72.jp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3"/>
              <a:stretch/>
            </p:blipFill>
            <p:spPr bwMode="auto">
              <a:xfrm>
                <a:off x="4843080" y="3549975"/>
                <a:ext cx="4300920" cy="3292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D:\pp game\doraemon\cua-rang-me-0a5ae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709"/>
                <a:ext cx="4843081" cy="352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7" name="Picture 5" descr="D:\pp game\doraemon\hai-san-da-nang-dac-an-cua-bien-khoi-2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3549976"/>
                <a:ext cx="4843080" cy="3285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8" name="Picture 6" descr="D:\pp game\doraemon\27496090_1343325349133222_306766966_n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232930" y="-362139"/>
                <a:ext cx="3522265" cy="4301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9" name="Picture 7" descr="D:\background\character\doraemon_02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880" y="2285998"/>
              <a:ext cx="2050476" cy="254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3522658" y="3414350"/>
              <a:ext cx="2438400" cy="735013"/>
            </a:xfrm>
            <a:prstGeom prst="roundRect">
              <a:avLst/>
            </a:prstGeom>
            <a:solidFill>
              <a:srgbClr val="FFFF0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Roboto" panose="02000000000000000000" pitchFamily="2" charset="0"/>
                </a:rPr>
                <a:t>Seafood</a:t>
              </a:r>
              <a:endParaRPr lang="en-US" sz="8000" dirty="0"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31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1.02483 0.0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3761" y="3890972"/>
            <a:ext cx="1987358" cy="1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124188" y="2964522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509021" y="3375288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65320" y="2953751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550153" y="3364517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140785" y="2233081"/>
            <a:ext cx="2395866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B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181916" y="2222310"/>
            <a:ext cx="2356716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Roboto" panose="02000000000000000000" pitchFamily="2" charset="0"/>
              </a:rPr>
              <a:t>A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24001" y="304800"/>
            <a:ext cx="9143999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Question 8.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thiếu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điện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dây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dẫn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?</a:t>
            </a:r>
          </a:p>
          <a:p>
            <a:pPr algn="l"/>
            <a:r>
              <a:rPr lang="en-US" sz="3000" b="1" dirty="0">
                <a:solidFill>
                  <a:srgbClr val="002060"/>
                </a:solidFill>
                <a:latin typeface="Roboto" panose="02000000000000000000" pitchFamily="2" charset="0"/>
              </a:rPr>
              <a:t>A. </a:t>
            </a:r>
            <a:r>
              <a:rPr lang="en-US" sz="3000" b="1" dirty="0" err="1">
                <a:solidFill>
                  <a:srgbClr val="002060"/>
                </a:solidFill>
                <a:latin typeface="Roboto" panose="02000000000000000000" pitchFamily="2" charset="0"/>
              </a:rPr>
              <a:t>Ampe</a:t>
            </a:r>
            <a:r>
              <a:rPr lang="en-US" sz="30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kế</a:t>
            </a:r>
            <a:r>
              <a:rPr lang="en-US" sz="3000" b="1" dirty="0">
                <a:solidFill>
                  <a:srgbClr val="002060"/>
                </a:solidFill>
                <a:latin typeface="Roboto" panose="02000000000000000000" pitchFamily="2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vôn</a:t>
            </a:r>
            <a:r>
              <a:rPr lang="en-US" sz="30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kế</a:t>
            </a:r>
            <a:r>
              <a:rPr lang="en-US" sz="3000" b="1" dirty="0">
                <a:solidFill>
                  <a:srgbClr val="002060"/>
                </a:solidFill>
                <a:latin typeface="Roboto" panose="02000000000000000000" pitchFamily="2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Roboto" panose="02000000000000000000" pitchFamily="2" charset="0"/>
              </a:rPr>
              <a:t>nguồn</a:t>
            </a:r>
            <a:r>
              <a:rPr lang="en-US" sz="30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điện</a:t>
            </a:r>
            <a:r>
              <a:rPr lang="en-US" sz="3000" b="1" dirty="0">
                <a:solidFill>
                  <a:srgbClr val="002060"/>
                </a:solidFill>
                <a:latin typeface="Roboto" panose="02000000000000000000" pitchFamily="2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dây</a:t>
            </a:r>
            <a:r>
              <a:rPr lang="en-US" sz="30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Roboto" panose="02000000000000000000" pitchFamily="2" charset="0"/>
              </a:rPr>
              <a:t>nối</a:t>
            </a:r>
            <a:r>
              <a:rPr lang="en-US" sz="3000" b="1" dirty="0">
                <a:solidFill>
                  <a:srgbClr val="002060"/>
                </a:solidFill>
                <a:latin typeface="Roboto" panose="02000000000000000000" pitchFamily="2" charset="0"/>
              </a:rPr>
              <a:t>, la </a:t>
            </a:r>
            <a:r>
              <a:rPr lang="en-US" sz="3000" b="1" dirty="0" err="1">
                <a:solidFill>
                  <a:srgbClr val="002060"/>
                </a:solidFill>
                <a:latin typeface="Roboto" panose="02000000000000000000" pitchFamily="2" charset="0"/>
              </a:rPr>
              <a:t>bàn</a:t>
            </a:r>
            <a:r>
              <a:rPr lang="en-US" sz="3000" b="1" dirty="0">
                <a:solidFill>
                  <a:srgbClr val="002060"/>
                </a:solidFill>
                <a:latin typeface="Roboto" panose="02000000000000000000" pitchFamily="2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khóa</a:t>
            </a:r>
            <a:r>
              <a:rPr lang="en-US" sz="3000" b="1" dirty="0">
                <a:solidFill>
                  <a:srgbClr val="002060"/>
                </a:solidFill>
                <a:latin typeface="Roboto" panose="02000000000000000000" pitchFamily="2" charset="0"/>
              </a:rPr>
              <a:t> K 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Ampe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kế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vôn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kế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nguồn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điện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dây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Roboto" panose="02000000000000000000" pitchFamily="2" charset="0"/>
              </a:rPr>
              <a:t>khóa</a:t>
            </a:r>
            <a:r>
              <a:rPr lang="en-US" sz="3200" b="1" dirty="0">
                <a:solidFill>
                  <a:srgbClr val="002060"/>
                </a:solidFill>
                <a:latin typeface="Roboto" panose="02000000000000000000" pitchFamily="2" charset="0"/>
              </a:rPr>
              <a:t> K</a:t>
            </a: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615" y="5668773"/>
            <a:ext cx="321945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0668000" y="-24606"/>
            <a:ext cx="9397390" cy="6858000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/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Roboto" panose="02000000000000000000" pitchFamily="2" charset="0"/>
                </a:rPr>
                <a:t>Ba Na Hills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Roboto" panose="02000000000000000000" pitchFamily="2" charset="0"/>
                </a:rPr>
                <a:t>Danang Vietnam</a:t>
              </a:r>
              <a:endParaRPr lang="en-US" sz="4800" b="1" dirty="0">
                <a:solidFill>
                  <a:schemeClr val="bg1"/>
                </a:solidFill>
                <a:latin typeface="Roboto" panose="02000000000000000000" pitchFamily="2" charset="0"/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4126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3585</TotalTime>
  <Words>958</Words>
  <Application>Microsoft Office PowerPoint</Application>
  <PresentationFormat>Widescreen</PresentationFormat>
  <Paragraphs>190</Paragraphs>
  <Slides>22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Times New Roman</vt:lpstr>
      <vt:lpstr>Roboto</vt:lpstr>
      <vt:lpstr>Cambria Math</vt:lpstr>
      <vt:lpstr>Arial</vt:lpstr>
      <vt:lpstr>Calibri Light</vt:lpstr>
      <vt:lpstr>Office Theme</vt:lpstr>
      <vt:lpstr>Custom Design</vt:lpstr>
      <vt:lpstr>1_Office Theme</vt:lpstr>
      <vt:lpstr>Equation</vt:lpstr>
      <vt:lpstr>Travelling with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Bài 3 THỰC HÀNH. XÁC ĐỊNH ĐIỆN TRỞ CỦA MỘT DÂY DẪN BẰNG AMPE KẾ VÀ VÔN KẾ</vt:lpstr>
      <vt:lpstr>PowerPoint Presentation</vt:lpstr>
      <vt:lpstr>Bài 3 THỰC HÀNH. XÁC ĐỊNH ĐiỆN TRỞ CỦA MỘT DÂY DẪN BẰNG AMPE KẾ VÀ VÔN KẾ</vt:lpstr>
      <vt:lpstr>THỰC HÀNH THEO NHÓM</vt:lpstr>
      <vt:lpstr>PowerPoint Presentation</vt:lpstr>
      <vt:lpstr>PowerPoint Presentation</vt:lpstr>
      <vt:lpstr>Bài 3 THỰC HÀNH. XÁC ĐỊNH ĐIỆN TRỞ CỦA MỘT DÂY DẪN BẰNG AMPE KẾ VÀ VÔN KẾ</vt:lpstr>
      <vt:lpstr>Bài 3. THỰC HÀNH  XÁC ĐỊNH ĐIỆN TRỞ CỦA MỘT DÂY DẪN BẰNG AMPE KẾ VÀ VÔN KẾ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2021</cp:lastModifiedBy>
  <cp:revision>70</cp:revision>
  <dcterms:created xsi:type="dcterms:W3CDTF">2018-03-08T16:49:35Z</dcterms:created>
  <dcterms:modified xsi:type="dcterms:W3CDTF">2024-01-02T09:10:04Z</dcterms:modified>
</cp:coreProperties>
</file>