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6" r:id="rId2"/>
    <p:sldId id="1543" r:id="rId3"/>
    <p:sldId id="1066" r:id="rId4"/>
    <p:sldId id="1400" r:id="rId5"/>
    <p:sldId id="1545" r:id="rId6"/>
    <p:sldId id="1547" r:id="rId7"/>
    <p:sldId id="1546" r:id="rId8"/>
    <p:sldId id="1549" r:id="rId9"/>
    <p:sldId id="1550" r:id="rId10"/>
    <p:sldId id="1553" r:id="rId11"/>
    <p:sldId id="1548" r:id="rId12"/>
    <p:sldId id="590" r:id="rId13"/>
    <p:sldId id="1556" r:id="rId14"/>
    <p:sldId id="1552" r:id="rId15"/>
    <p:sldId id="1551" r:id="rId16"/>
    <p:sldId id="1554" r:id="rId17"/>
    <p:sldId id="1558" r:id="rId18"/>
    <p:sldId id="1555" r:id="rId19"/>
    <p:sldId id="1557" r:id="rId20"/>
    <p:sldId id="408" r:id="rId21"/>
    <p:sldId id="407" r:id="rId22"/>
    <p:sldId id="1559" r:id="rId23"/>
    <p:sldId id="279" r:id="rId24"/>
    <p:sldId id="1471" r:id="rId25"/>
    <p:sldId id="1521" r:id="rId26"/>
    <p:sldId id="1472" r:id="rId27"/>
    <p:sldId id="625" r:id="rId28"/>
    <p:sldId id="344"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00"/>
    <a:srgbClr val="3333CC"/>
    <a:srgbClr val="FCFEB0"/>
    <a:srgbClr val="F7FA76"/>
    <a:srgbClr val="FF006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1" d="100"/>
          <a:sy n="51" d="100"/>
        </p:scale>
        <p:origin x="224"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0154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20</a:t>
            </a:fld>
            <a:endParaRPr lang="en-US"/>
          </a:p>
        </p:txBody>
      </p:sp>
    </p:spTree>
    <p:extLst>
      <p:ext uri="{BB962C8B-B14F-4D97-AF65-F5344CB8AC3E}">
        <p14:creationId xmlns:p14="http://schemas.microsoft.com/office/powerpoint/2010/main" val="371124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mới rừng.</a:t>
            </a:r>
          </a:p>
          <a:p>
            <a:pPr rtl="0" latinLnBrk="0"/>
            <a:r>
              <a:rPr lang="vi-VN" sz="1200" b="0" i="0" kern="1200">
                <a:solidFill>
                  <a:schemeClr val="tx1"/>
                </a:solidFill>
                <a:effectLst/>
                <a:latin typeface="+mn-lt"/>
                <a:ea typeface="+mn-ea"/>
                <a:cs typeface="+mn-cs"/>
              </a:rPr>
              <a:t>- Không chặt phá rừng, đốt rừng bừa bãi.</a:t>
            </a:r>
          </a:p>
          <a:p>
            <a:pPr rtl="0" latinLnBrk="0"/>
            <a:r>
              <a:rPr lang="vi-VN" sz="1200" b="0" i="0" kern="1200">
                <a:solidFill>
                  <a:schemeClr val="tx1"/>
                </a:solidFill>
                <a:effectLst/>
                <a:latin typeface="+mn-lt"/>
                <a:ea typeface="+mn-ea"/>
                <a:cs typeface="+mn-cs"/>
              </a:rPr>
              <a:t>- Phục hồi rừng theo hướng nông - lâm kết hợp.</a:t>
            </a:r>
          </a:p>
          <a:p>
            <a:pPr rtl="0" latinLnBrk="0"/>
            <a:r>
              <a:rPr lang="vi-VN" sz="1200" b="0" i="0" kern="1200">
                <a:solidFill>
                  <a:schemeClr val="tx1"/>
                </a:solidFill>
                <a:effectLst/>
                <a:latin typeface="+mn-lt"/>
                <a:ea typeface="+mn-ea"/>
                <a:cs typeface="+mn-cs"/>
              </a:rPr>
              <a:t>- Khai thác dần và khai thác chọn: phục hồi lại rừng bằng cách thúc đẩy tái sinh tự nhiên của rừng tự phục hồi.</a:t>
            </a:r>
          </a:p>
          <a:p>
            <a:pPr rtl="0" latinLnBrk="0"/>
            <a:r>
              <a:rPr lang="vi-VN" sz="1200" b="0" i="0" kern="1200">
                <a:solidFill>
                  <a:schemeClr val="tx1"/>
                </a:solidFill>
                <a:effectLst/>
                <a:latin typeface="+mn-lt"/>
                <a:ea typeface="+mn-ea"/>
                <a:cs typeface="+mn-cs"/>
              </a:rPr>
              <a:t>- Chỉ được khai thác chọn, không được khai thác trắng.</a:t>
            </a:r>
          </a:p>
          <a:p>
            <a:pPr rtl="0" latinLnBrk="0"/>
            <a:r>
              <a:rPr lang="vi-VN" sz="1200" b="0" i="0" kern="1200">
                <a:solidFill>
                  <a:schemeClr val="tx1"/>
                </a:solidFill>
                <a:effectLst/>
                <a:latin typeface="+mn-lt"/>
                <a:ea typeface="+mn-ea"/>
                <a:cs typeface="+mn-cs"/>
              </a:rPr>
              <a:t>- Chọn chặt cây đã già, cây có phẩm chất và sức sống kém, giữ lại cây còn non cây gỗ tốt và cây có sức sống mạnh.</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39938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97746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7519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Bắc Mỹ đang áp dụng phương thức khai thác tài nguyên đất bền vững trong sản xuất nông nghiệp bao gồm đa canh và luân canh, bảo vệ tài nguyên đất, kết hợp chăn nuôi, trồng trọt và sản xuất nông lâm kết hợp.</a:t>
            </a:r>
          </a:p>
          <a:p>
            <a:pPr rtl="0" latinLnBrk="0"/>
            <a:r>
              <a:rPr lang="vi-VN" sz="1200" b="0" i="0" kern="1200">
                <a:solidFill>
                  <a:schemeClr val="tx1"/>
                </a:solidFill>
                <a:effectLst/>
                <a:latin typeface="+mn-lt"/>
                <a:ea typeface="+mn-ea"/>
                <a:cs typeface="+mn-cs"/>
              </a:rPr>
              <a:t>- Đa canh và luân canh giúp giảm trừ được sâu bệnh, tăng độ phì của đất và giảm xói mòn đất.</a:t>
            </a:r>
          </a:p>
          <a:p>
            <a:pPr rtl="0" latinLnBrk="0"/>
            <a:r>
              <a:rPr lang="vi-VN" sz="1200" b="0" i="0" kern="1200">
                <a:solidFill>
                  <a:schemeClr val="tx1"/>
                </a:solidFill>
                <a:effectLst/>
                <a:latin typeface="+mn-lt"/>
                <a:ea typeface="+mn-ea"/>
                <a:cs typeface="+mn-cs"/>
              </a:rPr>
              <a:t>- Bảo vệ tài nguyên đất gồm trồng cây che phủ, bón phân hữu cơ, giảm cày xới đất, duy trì độ ẩm của đất bằng lớp phủ thực vật.</a:t>
            </a:r>
          </a:p>
          <a:p>
            <a:pPr rtl="0" latinLnBrk="0"/>
            <a:r>
              <a:rPr lang="vi-VN" sz="1200" b="0" i="0" kern="1200">
                <a:solidFill>
                  <a:schemeClr val="tx1"/>
                </a:solidFill>
                <a:effectLst/>
                <a:latin typeface="+mn-lt"/>
                <a:ea typeface="+mn-ea"/>
                <a:cs typeface="+mn-cs"/>
              </a:rPr>
              <a:t>- Kết hợp chăn nuôi với trồng trọt để cây trồng cung cấp thức ăn tại chỗ cho vật nuôi, vật nuôi cung cấp phân hữu cơ cho cây trồng.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75504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rPr>
              <a:t>+ Do thời gian sử dụng lớn lượng phân bón và thuốc trừ sâu đất đã bị thoái hóa =&gt; các nước bắc Mỹ đẩy nhanh việc phát triển “nông nghiệp xanh”, ứng dụng khoa học kỹ thuật đem lại năng suất cao và bảo vệ tài nguyên đất.</a:t>
            </a:r>
            <a:endParaRPr lang="en-US">
              <a:solidFill>
                <a:srgbClr val="1B04FA"/>
              </a:solidFill>
            </a:endParaRP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5176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65333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03079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7.wdp"/><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2.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jp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71B773-82C4-42B4-9FF7-622CE8AA4EAA}"/>
              </a:ext>
            </a:extLst>
          </p:cNvPr>
          <p:cNvSpPr/>
          <p:nvPr/>
        </p:nvSpPr>
        <p:spPr>
          <a:xfrm>
            <a:off x="212035" y="1389536"/>
            <a:ext cx="11396870" cy="3416320"/>
          </a:xfrm>
          <a:prstGeom prst="rect">
            <a:avLst/>
          </a:prstGeom>
        </p:spPr>
        <p:txBody>
          <a:bodyPr wrap="square">
            <a:spAutoFit/>
          </a:bodyPr>
          <a:lstStyle/>
          <a:p>
            <a:pPr algn="just"/>
            <a:r>
              <a:rPr lang="vi-VN" sz="3600">
                <a:solidFill>
                  <a:srgbClr val="1B04FA"/>
                </a:solidFill>
              </a:rPr>
              <a:t>Các trung tâm kinh tế quan trọng ở Bắc Mỹ:</a:t>
            </a:r>
          </a:p>
          <a:p>
            <a:pPr algn="just"/>
            <a:r>
              <a:rPr lang="vi-VN" sz="3600">
                <a:solidFill>
                  <a:srgbClr val="1B04FA"/>
                </a:solidFill>
              </a:rPr>
              <a:t>+ Khu vực phía tây ven biển Thái Bình Dương: Van-cu-vơ, Xan-phran-xi-cô, Lốt-an-giơ-lét.</a:t>
            </a:r>
          </a:p>
          <a:p>
            <a:pPr algn="just"/>
            <a:r>
              <a:rPr lang="vi-VN" sz="3600">
                <a:solidFill>
                  <a:srgbClr val="1B04FA"/>
                </a:solidFill>
              </a:rPr>
              <a:t>+ Khu vực phía đông ven biển Đại Tây Dương: Niu-Oóc, Oa-sinh-tơn, Tô-rôn-tô, Môn-trê-an, Si-ca-gô.</a:t>
            </a:r>
          </a:p>
          <a:p>
            <a:pPr algn="just"/>
            <a:r>
              <a:rPr lang="vi-VN" sz="3600">
                <a:solidFill>
                  <a:srgbClr val="1B04FA"/>
                </a:solidFill>
              </a:rPr>
              <a:t>+ Khu vực phía Nam: Hau-xtơn, Niu Oóc-lin.</a:t>
            </a:r>
            <a:endParaRPr lang="en-US" sz="3600">
              <a:solidFill>
                <a:srgbClr val="1B04FA"/>
              </a:solidFill>
            </a:endParaRPr>
          </a:p>
        </p:txBody>
      </p:sp>
      <p:grpSp>
        <p:nvGrpSpPr>
          <p:cNvPr id="5" name="Group 4">
            <a:extLst>
              <a:ext uri="{FF2B5EF4-FFF2-40B4-BE49-F238E27FC236}">
                <a16:creationId xmlns:a16="http://schemas.microsoft.com/office/drawing/2014/main" id="{992CCA30-A82F-4758-B8B7-5A31BB4C41B7}"/>
              </a:ext>
            </a:extLst>
          </p:cNvPr>
          <p:cNvGrpSpPr/>
          <p:nvPr/>
        </p:nvGrpSpPr>
        <p:grpSpPr>
          <a:xfrm>
            <a:off x="193327" y="57837"/>
            <a:ext cx="8082981" cy="872949"/>
            <a:chOff x="1133366" y="2220084"/>
            <a:chExt cx="5681780" cy="914400"/>
          </a:xfrm>
          <a:solidFill>
            <a:srgbClr val="FFFF9B"/>
          </a:solidFill>
        </p:grpSpPr>
        <p:sp>
          <p:nvSpPr>
            <p:cNvPr id="6" name="Arrow: Pentagon 5">
              <a:extLst>
                <a:ext uri="{FF2B5EF4-FFF2-40B4-BE49-F238E27FC236}">
                  <a16:creationId xmlns:a16="http://schemas.microsoft.com/office/drawing/2014/main" id="{3E69E7A8-BEC9-4193-92DA-6C3CFA72B3F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id="{B5F0DEDB-D604-4985-BB61-4572A1F21FC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B8547985-3D9E-4DB1-BD9C-A64EE9985228}"/>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9" name="Arrow: Pentagon 8">
            <a:extLst>
              <a:ext uri="{FF2B5EF4-FFF2-40B4-BE49-F238E27FC236}">
                <a16:creationId xmlns:a16="http://schemas.microsoft.com/office/drawing/2014/main" id="{265F44CA-1972-423E-A950-0EE7B97210A9}"/>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Isosceles Triangle 9">
            <a:extLst>
              <a:ext uri="{FF2B5EF4-FFF2-40B4-BE49-F238E27FC236}">
                <a16:creationId xmlns:a16="http://schemas.microsoft.com/office/drawing/2014/main" id="{2D475FF6-5D74-451E-94C0-A96A39150A49}"/>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1238C7-3C9D-4203-AC0D-0B5744E827A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6040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CA1B1A-0631-48A2-8544-766037B8E6DC}"/>
              </a:ext>
            </a:extLst>
          </p:cNvPr>
          <p:cNvGrpSpPr/>
          <p:nvPr/>
        </p:nvGrpSpPr>
        <p:grpSpPr>
          <a:xfrm>
            <a:off x="50455" y="36170"/>
            <a:ext cx="8192801" cy="1082005"/>
            <a:chOff x="50455" y="31042"/>
            <a:chExt cx="8192801" cy="960597"/>
          </a:xfrm>
        </p:grpSpPr>
        <p:grpSp>
          <p:nvGrpSpPr>
            <p:cNvPr id="2" name="Group 1">
              <a:extLst>
                <a:ext uri="{FF2B5EF4-FFF2-40B4-BE49-F238E27FC236}">
                  <a16:creationId xmlns:a16="http://schemas.microsoft.com/office/drawing/2014/main" id="{07C9C23A-6FE9-49B8-AE9D-42E86625FC97}"/>
                </a:ext>
              </a:extLst>
            </p:cNvPr>
            <p:cNvGrpSpPr/>
            <p:nvPr/>
          </p:nvGrpSpPr>
          <p:grpSpPr>
            <a:xfrm>
              <a:off x="160275" y="33966"/>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B9A7C9C1-5958-4AE0-9984-16F2A178C9A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A53D5B1-8EEB-4E47-A1A7-CECAA6D47EF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1F14B91-A4F2-4A5E-A2B9-3EAB898BA95A}"/>
                </a:ext>
              </a:extLst>
            </p:cNvPr>
            <p:cNvSpPr txBox="1"/>
            <p:nvPr/>
          </p:nvSpPr>
          <p:spPr>
            <a:xfrm>
              <a:off x="1352407" y="3753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6" name="Arrow: Pentagon 5">
              <a:extLst>
                <a:ext uri="{FF2B5EF4-FFF2-40B4-BE49-F238E27FC236}">
                  <a16:creationId xmlns:a16="http://schemas.microsoft.com/office/drawing/2014/main" id="{65BC6D79-0FAF-46FD-A98D-46620A766BF7}"/>
                </a:ext>
              </a:extLst>
            </p:cNvPr>
            <p:cNvSpPr/>
            <p:nvPr/>
          </p:nvSpPr>
          <p:spPr>
            <a:xfrm>
              <a:off x="50455" y="3104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C38DFA27-F932-4FBC-B70F-DBF04746D3BD}"/>
                </a:ext>
              </a:extLst>
            </p:cNvPr>
            <p:cNvSpPr/>
            <p:nvPr/>
          </p:nvSpPr>
          <p:spPr>
            <a:xfrm rot="5400000">
              <a:off x="1041187" y="33841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78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5037760" cy="1467352"/>
            <a:chOff x="3332480" y="250577"/>
            <a:chExt cx="6604000" cy="1467352"/>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730785" y="1198765"/>
            <a:ext cx="10730429" cy="2298065"/>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4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vi-VN" sz="2800">
                <a:solidFill>
                  <a:srgbClr val="FF0000"/>
                </a:solidFill>
              </a:rPr>
              <a:t>Dựa thông tin trong mục 3, hãy phân tích phương thức con người khai thác tự nhiên bền vững ở Bắc Mỹ thông qua việc sử dụng tài nguyên rừng, nước, đất, khoáng sản.</a:t>
            </a:r>
            <a:endParaRPr lang="en-US" sz="2800">
              <a:solidFill>
                <a:srgbClr val="FF0000"/>
              </a:solidFill>
            </a:endParaRP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1117" y="-254815"/>
            <a:ext cx="1657470" cy="1657470"/>
          </a:xfrm>
          <a:prstGeom prst="rect">
            <a:avLst/>
          </a:prstGeom>
        </p:spPr>
      </p:pic>
      <p:grpSp>
        <p:nvGrpSpPr>
          <p:cNvPr id="25" name="Group 24">
            <a:extLst>
              <a:ext uri="{FF2B5EF4-FFF2-40B4-BE49-F238E27FC236}">
                <a16:creationId xmlns:a16="http://schemas.microsoft.com/office/drawing/2014/main" id="{3389793E-87FB-4646-A072-4DB4B28C9E1D}"/>
              </a:ext>
            </a:extLst>
          </p:cNvPr>
          <p:cNvGrpSpPr/>
          <p:nvPr/>
        </p:nvGrpSpPr>
        <p:grpSpPr>
          <a:xfrm>
            <a:off x="1891783" y="3663544"/>
            <a:ext cx="8802251" cy="824752"/>
            <a:chOff x="2772424" y="3596453"/>
            <a:chExt cx="8802251" cy="824752"/>
          </a:xfrm>
        </p:grpSpPr>
        <p:sp>
          <p:nvSpPr>
            <p:cNvPr id="4" name="Rectangle 3">
              <a:extLst>
                <a:ext uri="{FF2B5EF4-FFF2-40B4-BE49-F238E27FC236}">
                  <a16:creationId xmlns:a16="http://schemas.microsoft.com/office/drawing/2014/main" id="{A0C8F114-29AA-4084-90EE-236DAE2010B3}"/>
                </a:ext>
              </a:extLst>
            </p:cNvPr>
            <p:cNvSpPr/>
            <p:nvPr/>
          </p:nvSpPr>
          <p:spPr>
            <a:xfrm>
              <a:off x="2844681" y="3857106"/>
              <a:ext cx="8657736"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772424" y="3596453"/>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1: </a:t>
              </a:r>
              <a:r>
                <a:rPr lang="vi-VN" sz="2400"/>
                <a:t>Phương thức khai thác bền vững </a:t>
              </a:r>
              <a:r>
                <a:rPr lang="en-US" sz="2400"/>
                <a:t>TN </a:t>
              </a:r>
              <a:r>
                <a:rPr lang="vi-VN" sz="240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28CA63AF-FB54-4BC5-8D80-B5C534B9D1E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143776" y="4217092"/>
            <a:ext cx="1634545" cy="1216849"/>
          </a:xfrm>
          <a:prstGeom prst="rect">
            <a:avLst/>
          </a:prstGeom>
          <a:noFill/>
          <a:extLst>
            <a:ext uri="{909E8E84-426E-40DD-AFC4-6F175D3DCCD1}">
              <a14:hiddenFill xmlns:a14="http://schemas.microsoft.com/office/drawing/2010/main">
                <a:solidFill>
                  <a:srgbClr val="FFFFFF"/>
                </a:solidFill>
              </a14:hiddenFill>
            </a:ext>
          </a:extLst>
        </p:spPr>
      </p:pic>
      <p:pic>
        <p:nvPicPr>
          <p:cNvPr id="19" name="5 Minute Timer (Nho)">
            <a:hlinkClick r:id="" action="ppaction://media"/>
            <a:extLst>
              <a:ext uri="{FF2B5EF4-FFF2-40B4-BE49-F238E27FC236}">
                <a16:creationId xmlns:a16="http://schemas.microsoft.com/office/drawing/2014/main" id="{F980639F-EF43-4473-8DE5-C80D76AEC23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0265" y="135911"/>
            <a:ext cx="1389657" cy="781072"/>
          </a:xfrm>
          <a:prstGeom prst="rect">
            <a:avLst/>
          </a:prstGeom>
        </p:spPr>
      </p:pic>
      <p:grpSp>
        <p:nvGrpSpPr>
          <p:cNvPr id="14" name="Group 13">
            <a:extLst>
              <a:ext uri="{FF2B5EF4-FFF2-40B4-BE49-F238E27FC236}">
                <a16:creationId xmlns:a16="http://schemas.microsoft.com/office/drawing/2014/main" id="{9596A4C6-2382-4CFE-A9BD-14D5293AFF8E}"/>
              </a:ext>
            </a:extLst>
          </p:cNvPr>
          <p:cNvGrpSpPr/>
          <p:nvPr/>
        </p:nvGrpSpPr>
        <p:grpSpPr>
          <a:xfrm>
            <a:off x="1891783" y="4429768"/>
            <a:ext cx="8802251" cy="804612"/>
            <a:chOff x="2772424" y="4362677"/>
            <a:chExt cx="8802251" cy="804612"/>
          </a:xfrm>
        </p:grpSpPr>
        <p:sp>
          <p:nvSpPr>
            <p:cNvPr id="6" name="Rectangle 5">
              <a:extLst>
                <a:ext uri="{FF2B5EF4-FFF2-40B4-BE49-F238E27FC236}">
                  <a16:creationId xmlns:a16="http://schemas.microsoft.com/office/drawing/2014/main" id="{684B387C-CA22-4575-93FB-005460F5FE90}"/>
                </a:ext>
              </a:extLst>
            </p:cNvPr>
            <p:cNvSpPr/>
            <p:nvPr/>
          </p:nvSpPr>
          <p:spPr>
            <a:xfrm>
              <a:off x="2844681" y="4663289"/>
              <a:ext cx="8616532"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A1F6402-91B5-4312-8F60-BDFA4FA065DA}"/>
                </a:ext>
              </a:extLst>
            </p:cNvPr>
            <p:cNvSpPr/>
            <p:nvPr/>
          </p:nvSpPr>
          <p:spPr>
            <a:xfrm>
              <a:off x="2772424" y="4362677"/>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2: </a:t>
              </a:r>
              <a:r>
                <a:rPr lang="vi-VN" sz="2400"/>
                <a:t>Phương thức khai thác bền vững </a:t>
              </a:r>
              <a:r>
                <a:rPr lang="en-US" sz="2400"/>
                <a:t>TN n</a:t>
              </a:r>
              <a:r>
                <a:rPr lang="vi-VN" sz="2400"/>
                <a:t>ư</a:t>
              </a:r>
              <a:r>
                <a:rPr lang="en-US" sz="2400"/>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0" name="Group 9">
            <a:extLst>
              <a:ext uri="{FF2B5EF4-FFF2-40B4-BE49-F238E27FC236}">
                <a16:creationId xmlns:a16="http://schemas.microsoft.com/office/drawing/2014/main" id="{7284F132-575C-4503-A9A5-0056686008A6}"/>
              </a:ext>
            </a:extLst>
          </p:cNvPr>
          <p:cNvGrpSpPr/>
          <p:nvPr/>
        </p:nvGrpSpPr>
        <p:grpSpPr>
          <a:xfrm>
            <a:off x="1891783" y="5315368"/>
            <a:ext cx="8802251" cy="723580"/>
            <a:chOff x="2844680" y="5156373"/>
            <a:chExt cx="8802251" cy="723580"/>
          </a:xfrm>
        </p:grpSpPr>
        <p:sp>
          <p:nvSpPr>
            <p:cNvPr id="16" name="Rectangle 15">
              <a:extLst>
                <a:ext uri="{FF2B5EF4-FFF2-40B4-BE49-F238E27FC236}">
                  <a16:creationId xmlns:a16="http://schemas.microsoft.com/office/drawing/2014/main" id="{5E185566-91EB-4B5D-80D3-49E528B80286}"/>
                </a:ext>
              </a:extLst>
            </p:cNvPr>
            <p:cNvSpPr/>
            <p:nvPr/>
          </p:nvSpPr>
          <p:spPr>
            <a:xfrm>
              <a:off x="2844680" y="5375953"/>
              <a:ext cx="8616531"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0DF75962-4EB1-454A-A1AA-B8F191FAED69}"/>
                </a:ext>
              </a:extLst>
            </p:cNvPr>
            <p:cNvSpPr/>
            <p:nvPr/>
          </p:nvSpPr>
          <p:spPr>
            <a:xfrm>
              <a:off x="2844680" y="5156373"/>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3: </a:t>
              </a:r>
              <a:r>
                <a:rPr lang="vi-VN" sz="2400"/>
                <a:t>Phương thức khai thác bền vững </a:t>
              </a:r>
              <a:r>
                <a:rPr lang="en-US" sz="2400"/>
                <a:t>TN rừng</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5E31774F-9FAD-44D5-9025-A111CC571284}"/>
              </a:ext>
            </a:extLst>
          </p:cNvPr>
          <p:cNvGrpSpPr/>
          <p:nvPr/>
        </p:nvGrpSpPr>
        <p:grpSpPr>
          <a:xfrm>
            <a:off x="1891783" y="6143695"/>
            <a:ext cx="8802251" cy="723621"/>
            <a:chOff x="2703256" y="5998468"/>
            <a:chExt cx="8802251" cy="723621"/>
          </a:xfrm>
        </p:grpSpPr>
        <p:sp>
          <p:nvSpPr>
            <p:cNvPr id="20" name="Rectangle 19">
              <a:extLst>
                <a:ext uri="{FF2B5EF4-FFF2-40B4-BE49-F238E27FC236}">
                  <a16:creationId xmlns:a16="http://schemas.microsoft.com/office/drawing/2014/main" id="{74311D94-3E23-41E0-95D4-118B9CD7FA2F}"/>
                </a:ext>
              </a:extLst>
            </p:cNvPr>
            <p:cNvSpPr/>
            <p:nvPr/>
          </p:nvSpPr>
          <p:spPr>
            <a:xfrm>
              <a:off x="2772424" y="6293668"/>
              <a:ext cx="8616530" cy="428421"/>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097953ED-4A81-4B90-B11B-73BDBE75568F}"/>
                </a:ext>
              </a:extLst>
            </p:cNvPr>
            <p:cNvSpPr/>
            <p:nvPr/>
          </p:nvSpPr>
          <p:spPr>
            <a:xfrm>
              <a:off x="2703256" y="5998468"/>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4: </a:t>
              </a:r>
              <a:r>
                <a:rPr lang="vi-VN" sz="2400"/>
                <a:t>Phương thức khai thác bền vững </a:t>
              </a:r>
              <a:r>
                <a:rPr lang="en-US" sz="2400"/>
                <a:t>TN 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24897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125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1250"/>
                                        <p:tgtEl>
                                          <p:spTgt spid="8">
                                            <p:txEl>
                                              <p:pRg st="0" end="0"/>
                                            </p:txEl>
                                          </p:spTgt>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1250"/>
                                        <p:tgtEl>
                                          <p:spTgt spid="8">
                                            <p:txEl>
                                              <p:pRg st="1" end="1"/>
                                            </p:txEl>
                                          </p:spTgt>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up)">
                                      <p:cBhvr>
                                        <p:cTn id="20" dur="1250"/>
                                        <p:tgtEl>
                                          <p:spTgt spid="8">
                                            <p:txEl>
                                              <p:pRg st="2" end="2"/>
                                            </p:txEl>
                                          </p:spTgt>
                                        </p:tgtEl>
                                      </p:cBhvr>
                                    </p:animEffect>
                                  </p:childTnLst>
                                </p:cTn>
                              </p:par>
                            </p:childTnLst>
                          </p:cTn>
                        </p:par>
                        <p:par>
                          <p:cTn id="21" fill="hold">
                            <p:stCondLst>
                              <p:cond delay="3750"/>
                            </p:stCondLst>
                            <p:childTnLst>
                              <p:par>
                                <p:cTn id="22" presetID="5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Scale>
                                      <p:cBhvr>
                                        <p:cTn id="2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
                                        </p:tgtEl>
                                        <p:attrNameLst>
                                          <p:attrName>ppt_x</p:attrName>
                                          <p:attrName>ppt_y</p:attrName>
                                        </p:attrNameLst>
                                      </p:cBhvr>
                                    </p:animMotion>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509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9"/>
                                        </p:tgtEl>
                                      </p:cBhvr>
                                    </p:cmd>
                                  </p:childTnLst>
                                </p:cTn>
                              </p:par>
                            </p:childTnLst>
                          </p:cTn>
                        </p:par>
                      </p:childTnLst>
                    </p:cTn>
                  </p:par>
                </p:childTnLst>
              </p:cTn>
              <p:nextCondLst>
                <p:cond evt="onClick" delay="0">
                  <p:tgtEl>
                    <p:spTgt spid="19"/>
                  </p:tgtEl>
                </p:cond>
              </p:nextCondLst>
            </p:seq>
            <p:video>
              <p:cMediaNode vol="80000">
                <p:cTn id="36" fill="hold" display="0">
                  <p:stCondLst>
                    <p:cond delay="indefinite"/>
                  </p:stCondLst>
                </p:cTn>
                <p:tgtEl>
                  <p:spTgt spid="19"/>
                </p:tgtEl>
              </p:cMediaNode>
            </p:video>
          </p:childTnLst>
        </p:cTn>
      </p:par>
    </p:tnLst>
    <p:bldLst>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4" name="Rectangle 13">
            <a:extLst>
              <a:ext uri="{FF2B5EF4-FFF2-40B4-BE49-F238E27FC236}">
                <a16:creationId xmlns:a16="http://schemas.microsoft.com/office/drawing/2014/main" id="{1685086B-8278-41B3-997D-98984031DF38}"/>
              </a:ext>
            </a:extLst>
          </p:cNvPr>
          <p:cNvSpPr/>
          <p:nvPr/>
        </p:nvSpPr>
        <p:spPr>
          <a:xfrm>
            <a:off x="66260" y="1510062"/>
            <a:ext cx="4581024" cy="3416320"/>
          </a:xfrm>
          <a:prstGeom prst="rect">
            <a:avLst/>
          </a:prstGeom>
        </p:spPr>
        <p:txBody>
          <a:bodyPr wrap="square">
            <a:spAutoFit/>
          </a:bodyPr>
          <a:lstStyle/>
          <a:p>
            <a:pPr lvl="0" algn="just">
              <a:defRPr/>
            </a:pPr>
            <a:r>
              <a:rPr lang="vi-VN" sz="3600">
                <a:solidFill>
                  <a:srgbClr val="1B04FA"/>
                </a:solidFill>
              </a:rPr>
              <a:t>Bắc Mỹ có nhiều đồng bằng rộng lớn, đất đai phù sa màu mỡ được khai thác thác từ rất lâu để trồng trọt, chăn nuôi.</a:t>
            </a:r>
          </a:p>
        </p:txBody>
      </p:sp>
      <p:sp>
        <p:nvSpPr>
          <p:cNvPr id="15" name="Rectangle 14">
            <a:extLst>
              <a:ext uri="{FF2B5EF4-FFF2-40B4-BE49-F238E27FC236}">
                <a16:creationId xmlns:a16="http://schemas.microsoft.com/office/drawing/2014/main" id="{5A95E1A6-8D38-44C9-9722-7DF984DE040D}"/>
              </a:ext>
            </a:extLst>
          </p:cNvPr>
          <p:cNvSpPr/>
          <p:nvPr/>
        </p:nvSpPr>
        <p:spPr>
          <a:xfrm>
            <a:off x="980660" y="74945"/>
            <a:ext cx="5763116"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đất</a:t>
            </a:r>
            <a:r>
              <a:rPr lang="vi-VN" sz="2800">
                <a:solidFill>
                  <a:srgbClr val="FFFF00"/>
                </a:solidFill>
                <a:latin typeface="Arial" panose="020B0604020202020204" pitchFamily="34" charset="0"/>
                <a:cs typeface="Arial" panose="020B0604020202020204" pitchFamily="34" charset="0"/>
              </a:rPr>
              <a:t>:</a:t>
            </a:r>
          </a:p>
        </p:txBody>
      </p:sp>
      <p:pic>
        <p:nvPicPr>
          <p:cNvPr id="1026" name="Picture 2">
            <a:extLst>
              <a:ext uri="{FF2B5EF4-FFF2-40B4-BE49-F238E27FC236}">
                <a16:creationId xmlns:a16="http://schemas.microsoft.com/office/drawing/2014/main" id="{10FA2E58-DFD0-456F-ABD7-15E7EBD66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con&#10;&#10;Description automatically generated">
            <a:extLst>
              <a:ext uri="{FF2B5EF4-FFF2-40B4-BE49-F238E27FC236}">
                <a16:creationId xmlns:a16="http://schemas.microsoft.com/office/drawing/2014/main" id="{BEFB0E37-6D90-4F5D-8529-36C86E2705EB}"/>
              </a:ext>
            </a:extLst>
          </p:cNvPr>
          <p:cNvPicPr/>
          <p:nvPr/>
        </p:nvPicPr>
        <p:blipFill rotWithShape="1">
          <a:blip r:embed="rId5">
            <a:extLst>
              <a:ext uri="{28A0092B-C50C-407E-A947-70E740481C1C}">
                <a14:useLocalDpi xmlns:a14="http://schemas.microsoft.com/office/drawing/2010/main" val="0"/>
              </a:ext>
            </a:extLst>
          </a:blip>
          <a:srcRect t="10103" b="19192"/>
          <a:stretch/>
        </p:blipFill>
        <p:spPr bwMode="auto">
          <a:xfrm>
            <a:off x="66260" y="33926"/>
            <a:ext cx="717511" cy="5642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47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2B078A7-4A73-4B15-A9B8-046197929FD6}"/>
              </a:ext>
            </a:extLst>
          </p:cNvPr>
          <p:cNvPicPr>
            <a:picLocks noChangeAspect="1"/>
          </p:cNvPicPr>
          <p:nvPr/>
        </p:nvPicPr>
        <p:blipFill>
          <a:blip r:embed="rId4"/>
          <a:stretch>
            <a:fillRect/>
          </a:stretch>
        </p:blipFill>
        <p:spPr>
          <a:xfrm>
            <a:off x="6175307" y="581499"/>
            <a:ext cx="5856418" cy="3698953"/>
          </a:xfrm>
          <a:prstGeom prst="rect">
            <a:avLst/>
          </a:prstGeom>
        </p:spPr>
      </p:pic>
      <p:sp>
        <p:nvSpPr>
          <p:cNvPr id="11" name="Rectangle 10">
            <a:extLst>
              <a:ext uri="{FF2B5EF4-FFF2-40B4-BE49-F238E27FC236}">
                <a16:creationId xmlns:a16="http://schemas.microsoft.com/office/drawing/2014/main" id="{487D378D-9EB0-4FA4-87CE-CAC6C95770CB}"/>
              </a:ext>
            </a:extLst>
          </p:cNvPr>
          <p:cNvSpPr/>
          <p:nvPr/>
        </p:nvSpPr>
        <p:spPr>
          <a:xfrm>
            <a:off x="902339" y="46776"/>
            <a:ext cx="5763116"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đất</a:t>
            </a:r>
            <a:r>
              <a:rPr lang="vi-VN" sz="2800">
                <a:solidFill>
                  <a:srgbClr val="FFFF0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6068538-3731-4215-B253-4C3FE37DE99D}"/>
              </a:ext>
            </a:extLst>
          </p:cNvPr>
          <p:cNvPicPr>
            <a:picLocks noChangeAspect="1"/>
          </p:cNvPicPr>
          <p:nvPr/>
        </p:nvPicPr>
        <p:blipFill>
          <a:blip r:embed="rId5"/>
          <a:stretch>
            <a:fillRect/>
          </a:stretch>
        </p:blipFill>
        <p:spPr>
          <a:xfrm>
            <a:off x="311096" y="3549374"/>
            <a:ext cx="5263570" cy="3231827"/>
          </a:xfrm>
          <a:prstGeom prst="rect">
            <a:avLst/>
          </a:prstGeom>
        </p:spPr>
      </p:pic>
      <p:sp>
        <p:nvSpPr>
          <p:cNvPr id="13" name="Rectangle 12">
            <a:extLst>
              <a:ext uri="{FF2B5EF4-FFF2-40B4-BE49-F238E27FC236}">
                <a16:creationId xmlns:a16="http://schemas.microsoft.com/office/drawing/2014/main"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503BD"/>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pic>
        <p:nvPicPr>
          <p:cNvPr id="14" name="Picture 13" descr="A picture containing icon&#10;&#10;Description automatically generated">
            <a:extLst>
              <a:ext uri="{FF2B5EF4-FFF2-40B4-BE49-F238E27FC236}">
                <a16:creationId xmlns:a16="http://schemas.microsoft.com/office/drawing/2014/main" id="{295A00EE-BEC8-47A3-B628-BF8EDBAF8169}"/>
              </a:ext>
            </a:extLst>
          </p:cNvPr>
          <p:cNvPicPr/>
          <p:nvPr/>
        </p:nvPicPr>
        <p:blipFill rotWithShape="1">
          <a:blip r:embed="rId6">
            <a:extLst>
              <a:ext uri="{28A0092B-C50C-407E-A947-70E740481C1C}">
                <a14:useLocalDpi xmlns:a14="http://schemas.microsoft.com/office/drawing/2010/main" val="0"/>
              </a:ext>
            </a:extLst>
          </a:blip>
          <a:srcRect t="10103" b="19192"/>
          <a:stretch/>
        </p:blipFill>
        <p:spPr bwMode="auto">
          <a:xfrm>
            <a:off x="71067" y="5399"/>
            <a:ext cx="698687" cy="6852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73078493-78A0-4030-883F-9392AEB328A1}"/>
              </a:ext>
            </a:extLst>
          </p:cNvPr>
          <p:cNvSpPr/>
          <p:nvPr/>
        </p:nvSpPr>
        <p:spPr>
          <a:xfrm>
            <a:off x="77294" y="1100868"/>
            <a:ext cx="5541628" cy="1815882"/>
          </a:xfrm>
          <a:prstGeom prst="rect">
            <a:avLst/>
          </a:prstGeom>
        </p:spPr>
        <p:txBody>
          <a:bodyPr wrap="square">
            <a:spAutoFit/>
          </a:bodyPr>
          <a:lstStyle/>
          <a:p>
            <a:r>
              <a:rPr lang="vi-VN" sz="2800">
                <a:solidFill>
                  <a:srgbClr val="3333CC"/>
                </a:solidFill>
              </a:rPr>
              <a:t>+ Bắc Mỹ có nguồn nước phong phú, nhiều sông và hồ lớn nhưng trước đây bị ô nhiễm do chất thải từ sản xuất và sinh hoạt.</a:t>
            </a:r>
          </a:p>
        </p:txBody>
      </p:sp>
      <p:sp>
        <p:nvSpPr>
          <p:cNvPr id="10" name="Rectangle 9">
            <a:extLst>
              <a:ext uri="{FF2B5EF4-FFF2-40B4-BE49-F238E27FC236}">
                <a16:creationId xmlns:a16="http://schemas.microsoft.com/office/drawing/2014/main" id="{7DBF9E0C-4749-49F2-9AAF-BDC01B252F1D}"/>
              </a:ext>
            </a:extLst>
          </p:cNvPr>
          <p:cNvSpPr/>
          <p:nvPr/>
        </p:nvSpPr>
        <p:spPr>
          <a:xfrm>
            <a:off x="991694" y="143257"/>
            <a:ext cx="6019597"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n</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ớc</a:t>
            </a:r>
            <a:endParaRPr lang="vi-VN" sz="2800">
              <a:solidFill>
                <a:srgbClr val="FFFF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CDC4092-2CCB-48FF-9F8F-CA05561C38CC}"/>
              </a:ext>
            </a:extLst>
          </p:cNvPr>
          <p:cNvGrpSpPr/>
          <p:nvPr/>
        </p:nvGrpSpPr>
        <p:grpSpPr>
          <a:xfrm>
            <a:off x="5486400" y="781879"/>
            <a:ext cx="6682026" cy="6049617"/>
            <a:chOff x="4787358" y="0"/>
            <a:chExt cx="7381068" cy="6863862"/>
          </a:xfrm>
        </p:grpSpPr>
        <p:pic>
          <p:nvPicPr>
            <p:cNvPr id="12" name="Picture 11" descr="Diagram, map&#10;&#10;Description automatically generated">
              <a:extLst>
                <a:ext uri="{FF2B5EF4-FFF2-40B4-BE49-F238E27FC236}">
                  <a16:creationId xmlns:a16="http://schemas.microsoft.com/office/drawing/2014/main" id="{9BC5F6D4-6BE7-4109-B87B-9579B0CB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8F067E91-A93C-4B57-96C6-3C6ECE89AAD0}"/>
                </a:ext>
              </a:extLst>
            </p:cNvPr>
            <p:cNvSpPr txBox="1"/>
            <p:nvPr/>
          </p:nvSpPr>
          <p:spPr>
            <a:xfrm>
              <a:off x="5248693" y="6412553"/>
              <a:ext cx="6458398" cy="451309"/>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4" name="Rectangle 13">
            <a:extLst>
              <a:ext uri="{FF2B5EF4-FFF2-40B4-BE49-F238E27FC236}">
                <a16:creationId xmlns:a16="http://schemas.microsoft.com/office/drawing/2014/main" id="{745B0905-C171-4A1E-B035-84693906AA1B}"/>
              </a:ext>
            </a:extLst>
          </p:cNvPr>
          <p:cNvSpPr/>
          <p:nvPr/>
        </p:nvSpPr>
        <p:spPr>
          <a:xfrm>
            <a:off x="50078" y="3079565"/>
            <a:ext cx="5541628" cy="1815882"/>
          </a:xfrm>
          <a:prstGeom prst="rect">
            <a:avLst/>
          </a:prstGeom>
        </p:spPr>
        <p:txBody>
          <a:bodyPr wrap="square">
            <a:spAutoFit/>
          </a:bodyPr>
          <a:lstStyle/>
          <a:p>
            <a:r>
              <a:rPr lang="vi-VN" sz="2800">
                <a:solidFill>
                  <a:srgbClr val="3333CC"/>
                </a:solidFill>
              </a:rPr>
              <a:t>+ Hiện nay chất lượng nguồn nước đã được cải thiện nhờ các biện pháp hợp lí và tài nguyên nước được khai thác tổng hợp.</a:t>
            </a:r>
            <a:endParaRPr lang="en-US" sz="2800">
              <a:solidFill>
                <a:srgbClr val="3333CC"/>
              </a:solidFill>
            </a:endParaRPr>
          </a:p>
        </p:txBody>
      </p:sp>
      <p:pic>
        <p:nvPicPr>
          <p:cNvPr id="15" name="Picture 14" descr="Icon&#10;&#10;Description automatically generated">
            <a:extLst>
              <a:ext uri="{FF2B5EF4-FFF2-40B4-BE49-F238E27FC236}">
                <a16:creationId xmlns:a16="http://schemas.microsoft.com/office/drawing/2014/main" id="{B1334A5F-61F5-4A2B-86F5-5D50DB0619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94" y="72175"/>
            <a:ext cx="792667" cy="811497"/>
          </a:xfrm>
          <a:prstGeom prst="rect">
            <a:avLst/>
          </a:prstGeom>
          <a:noFill/>
        </p:spPr>
      </p:pic>
    </p:spTree>
    <p:extLst>
      <p:ext uri="{BB962C8B-B14F-4D97-AF65-F5344CB8AC3E}">
        <p14:creationId xmlns:p14="http://schemas.microsoft.com/office/powerpoint/2010/main" val="3539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AAC8E2AD-47BF-418A-96C9-314A7FD4E780}"/>
              </a:ext>
            </a:extLst>
          </p:cNvPr>
          <p:cNvSpPr/>
          <p:nvPr/>
        </p:nvSpPr>
        <p:spPr>
          <a:xfrm>
            <a:off x="-5978" y="1739921"/>
            <a:ext cx="4653262" cy="2246769"/>
          </a:xfrm>
          <a:prstGeom prst="rect">
            <a:avLst/>
          </a:prstGeom>
        </p:spPr>
        <p:txBody>
          <a:bodyPr wrap="square">
            <a:spAutoFit/>
          </a:bodyPr>
          <a:lstStyle/>
          <a:p>
            <a:pPr algn="just"/>
            <a:r>
              <a:rPr lang="vi-VN" sz="2800">
                <a:solidFill>
                  <a:srgbClr val="3333CC"/>
                </a:solidFill>
              </a:rPr>
              <a:t>+ Bắc Mỹ sở hữu tài nguyên rừng giàu có, nhưng thời gian dài rừng bị khai thác mạnh nên diện tích rừng suy giảm nhanh.</a:t>
            </a:r>
          </a:p>
        </p:txBody>
      </p:sp>
      <p:sp>
        <p:nvSpPr>
          <p:cNvPr id="10" name="Rectangle 9">
            <a:extLst>
              <a:ext uri="{FF2B5EF4-FFF2-40B4-BE49-F238E27FC236}">
                <a16:creationId xmlns:a16="http://schemas.microsoft.com/office/drawing/2014/main" id="{ADD7349F-7DCA-4841-A261-8A0038724D37}"/>
              </a:ext>
            </a:extLst>
          </p:cNvPr>
          <p:cNvSpPr/>
          <p:nvPr/>
        </p:nvSpPr>
        <p:spPr>
          <a:xfrm>
            <a:off x="1080019" y="26173"/>
            <a:ext cx="592502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rừng</a:t>
            </a:r>
            <a:endParaRPr lang="vi-VN" sz="2800">
              <a:solidFill>
                <a:srgbClr val="FFFF0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AA95E41F-D55C-43EC-9041-01C295977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8E148C02-1EAB-4221-91E6-21122DB5755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7" y="26173"/>
            <a:ext cx="688769" cy="581297"/>
          </a:xfrm>
          <a:prstGeom prst="rect">
            <a:avLst/>
          </a:prstGeom>
          <a:noFill/>
        </p:spPr>
      </p:pic>
    </p:spTree>
    <p:extLst>
      <p:ext uri="{BB962C8B-B14F-4D97-AF65-F5344CB8AC3E}">
        <p14:creationId xmlns:p14="http://schemas.microsoft.com/office/powerpoint/2010/main" val="6430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ADD7349F-7DCA-4841-A261-8A0038724D37}"/>
              </a:ext>
            </a:extLst>
          </p:cNvPr>
          <p:cNvSpPr/>
          <p:nvPr/>
        </p:nvSpPr>
        <p:spPr>
          <a:xfrm>
            <a:off x="1060173" y="53221"/>
            <a:ext cx="592502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rừng</a:t>
            </a:r>
            <a:endParaRPr lang="vi-VN" sz="2800">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566DE68-A8F7-42E3-8300-0966D451B479}"/>
              </a:ext>
            </a:extLst>
          </p:cNvPr>
          <p:cNvSpPr/>
          <p:nvPr/>
        </p:nvSpPr>
        <p:spPr>
          <a:xfrm>
            <a:off x="79512" y="1100868"/>
            <a:ext cx="6096000" cy="2246769"/>
          </a:xfrm>
          <a:prstGeom prst="rect">
            <a:avLst/>
          </a:prstGeom>
        </p:spPr>
        <p:txBody>
          <a:bodyPr>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a16="http://schemas.microsoft.com/office/drawing/2014/main" id="{00FEBF25-A5A6-4B66-9C73-FC921B8C02CC}"/>
              </a:ext>
            </a:extLst>
          </p:cNvPr>
          <p:cNvPicPr>
            <a:picLocks noChangeAspect="1"/>
          </p:cNvPicPr>
          <p:nvPr/>
        </p:nvPicPr>
        <p:blipFill rotWithShape="1">
          <a:blip r:embed="rId4">
            <a:extLst>
              <a:ext uri="{28A0092B-C50C-407E-A947-70E740481C1C}">
                <a14:useLocalDpi xmlns:a14="http://schemas.microsoft.com/office/drawing/2010/main" val="0"/>
              </a:ext>
            </a:extLst>
          </a:blip>
          <a:srcRect b="10145"/>
          <a:stretch/>
        </p:blipFill>
        <p:spPr>
          <a:xfrm>
            <a:off x="6787553" y="2832078"/>
            <a:ext cx="4307789" cy="3081131"/>
          </a:xfrm>
          <a:prstGeom prst="rect">
            <a:avLst/>
          </a:prstGeom>
        </p:spPr>
      </p:pic>
      <p:pic>
        <p:nvPicPr>
          <p:cNvPr id="6" name="Picture 5" descr="Diagram&#10;&#10;Description automatically generated">
            <a:extLst>
              <a:ext uri="{FF2B5EF4-FFF2-40B4-BE49-F238E27FC236}">
                <a16:creationId xmlns:a16="http://schemas.microsoft.com/office/drawing/2014/main" id="{0010118F-7A49-4945-94EC-392AA33EFB5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744" y="26173"/>
            <a:ext cx="688769" cy="581297"/>
          </a:xfrm>
          <a:prstGeom prst="rect">
            <a:avLst/>
          </a:prstGeom>
          <a:noFill/>
        </p:spPr>
      </p:pic>
    </p:spTree>
    <p:extLst>
      <p:ext uri="{BB962C8B-B14F-4D97-AF65-F5344CB8AC3E}">
        <p14:creationId xmlns:p14="http://schemas.microsoft.com/office/powerpoint/2010/main" val="44906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6A1AFFF8-7849-45DD-8960-BA79FC452623}"/>
              </a:ext>
            </a:extLst>
          </p:cNvPr>
          <p:cNvSpPr/>
          <p:nvPr/>
        </p:nvSpPr>
        <p:spPr>
          <a:xfrm>
            <a:off x="53008" y="1443841"/>
            <a:ext cx="6213962" cy="3970318"/>
          </a:xfrm>
          <a:prstGeom prst="rect">
            <a:avLst/>
          </a:prstGeom>
        </p:spPr>
        <p:txBody>
          <a:bodyPr wrap="square">
            <a:spAutoFit/>
          </a:bodyPr>
          <a:lstStyle/>
          <a:p>
            <a:pPr algn="just"/>
            <a:r>
              <a:rPr lang="vi-VN" sz="3600">
                <a:solidFill>
                  <a:srgbClr val="3333CC"/>
                </a:solidFill>
              </a:rPr>
              <a:t>+ Bắc Mỹ có nguồn tài nguyên khoáng sản dồi dào, phong phú nhưng khai thác theo quy mô lớn và sử dụng không hợp lí </a:t>
            </a:r>
            <a:endParaRPr lang="en-US" sz="3600">
              <a:solidFill>
                <a:srgbClr val="3333CC"/>
              </a:solidFill>
            </a:endParaRPr>
          </a:p>
          <a:p>
            <a:pPr algn="just"/>
            <a:r>
              <a:rPr lang="vi-VN" sz="3600">
                <a:solidFill>
                  <a:srgbClr val="3333CC"/>
                </a:solidFill>
              </a:rPr>
              <a:t>=&gt; ô nhiễm môi trường và khoáng sản dần cạn kiệt.</a:t>
            </a:r>
          </a:p>
        </p:txBody>
      </p:sp>
      <p:sp>
        <p:nvSpPr>
          <p:cNvPr id="10" name="Rectangle 9">
            <a:extLst>
              <a:ext uri="{FF2B5EF4-FFF2-40B4-BE49-F238E27FC236}">
                <a16:creationId xmlns:a16="http://schemas.microsoft.com/office/drawing/2014/main" id="{65096281-8C80-4C86-A5E7-7F0C3BDF5900}"/>
              </a:ext>
            </a:extLst>
          </p:cNvPr>
          <p:cNvSpPr/>
          <p:nvPr/>
        </p:nvSpPr>
        <p:spPr>
          <a:xfrm>
            <a:off x="872405" y="52219"/>
            <a:ext cx="7973658" cy="584775"/>
          </a:xfrm>
          <a:prstGeom prst="rect">
            <a:avLst/>
          </a:prstGeom>
          <a:solidFill>
            <a:srgbClr val="00B050"/>
          </a:solidFill>
        </p:spPr>
        <p:txBody>
          <a:bodyPr wrap="none">
            <a:spAutoFit/>
          </a:bodyPr>
          <a:lstStyle/>
          <a:p>
            <a:r>
              <a:rPr lang="en-US" sz="3200">
                <a:solidFill>
                  <a:srgbClr val="FFFF00"/>
                </a:solidFill>
                <a:latin typeface="Arial" panose="020B0604020202020204" pitchFamily="34" charset="0"/>
                <a:cs typeface="Arial" panose="020B0604020202020204" pitchFamily="34" charset="0"/>
              </a:rPr>
              <a:t>K</a:t>
            </a:r>
            <a:r>
              <a:rPr lang="vi-VN" sz="3200">
                <a:solidFill>
                  <a:srgbClr val="FFFF00"/>
                </a:solidFill>
                <a:latin typeface="Arial" panose="020B0604020202020204" pitchFamily="34" charset="0"/>
                <a:cs typeface="Arial" panose="020B0604020202020204" pitchFamily="34" charset="0"/>
              </a:rPr>
              <a:t>hai thác bền vững tài nguyên </a:t>
            </a:r>
            <a:r>
              <a:rPr lang="en-US" sz="3200">
                <a:solidFill>
                  <a:srgbClr val="FFFF00"/>
                </a:solidFill>
                <a:latin typeface="Arial" panose="020B0604020202020204" pitchFamily="34" charset="0"/>
                <a:cs typeface="Arial" panose="020B0604020202020204" pitchFamily="34" charset="0"/>
              </a:rPr>
              <a:t>khoáng sản</a:t>
            </a:r>
            <a:endParaRPr lang="vi-VN" sz="3200">
              <a:solidFill>
                <a:srgbClr val="FFFF00"/>
              </a:solidFill>
              <a:latin typeface="Arial" panose="020B0604020202020204" pitchFamily="34" charset="0"/>
              <a:cs typeface="Arial" panose="020B0604020202020204" pitchFamily="34" charset="0"/>
            </a:endParaRPr>
          </a:p>
        </p:txBody>
      </p:sp>
      <p:pic>
        <p:nvPicPr>
          <p:cNvPr id="11" name="image259.jpg" descr="Description: 5">
            <a:extLst>
              <a:ext uri="{FF2B5EF4-FFF2-40B4-BE49-F238E27FC236}">
                <a16:creationId xmlns:a16="http://schemas.microsoft.com/office/drawing/2014/main" id="{808E1094-0640-43B9-ABF8-8B845ADF45AB}"/>
              </a:ext>
            </a:extLst>
          </p:cNvPr>
          <p:cNvPicPr/>
          <p:nvPr/>
        </p:nvPicPr>
        <p:blipFill>
          <a:blip r:embed="rId3"/>
          <a:srcRect/>
          <a:stretch>
            <a:fillRect/>
          </a:stretch>
        </p:blipFill>
        <p:spPr>
          <a:xfrm>
            <a:off x="6266970" y="1100868"/>
            <a:ext cx="5925030" cy="5472737"/>
          </a:xfrm>
          <a:prstGeom prst="rect">
            <a:avLst/>
          </a:prstGeom>
          <a:ln/>
        </p:spPr>
      </p:pic>
      <p:pic>
        <p:nvPicPr>
          <p:cNvPr id="6" name="Picture 5" descr="A picture containing toy, LEGO&#10;&#10;Description automatically generated">
            <a:extLst>
              <a:ext uri="{FF2B5EF4-FFF2-40B4-BE49-F238E27FC236}">
                <a16:creationId xmlns:a16="http://schemas.microsoft.com/office/drawing/2014/main" id="{D4812BBF-A408-4FD8-8B22-C671C69ED65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50" y="-17692"/>
            <a:ext cx="730667" cy="654686"/>
          </a:xfrm>
          <a:prstGeom prst="rect">
            <a:avLst/>
          </a:prstGeom>
          <a:noFill/>
        </p:spPr>
      </p:pic>
    </p:spTree>
    <p:extLst>
      <p:ext uri="{BB962C8B-B14F-4D97-AF65-F5344CB8AC3E}">
        <p14:creationId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a:solidFill>
                  <a:srgbClr val="3333CC"/>
                </a:solidFill>
              </a:rPr>
              <a:t>+ </a:t>
            </a:r>
            <a:r>
              <a:rPr lang="en-US" sz="4000">
                <a:solidFill>
                  <a:srgbClr val="3333CC"/>
                </a:solidFill>
              </a:rPr>
              <a:t>B</a:t>
            </a:r>
            <a:r>
              <a:rPr lang="vi-VN" sz="4000">
                <a:solidFill>
                  <a:srgbClr val="3333CC"/>
                </a:solidFill>
              </a:rPr>
              <a:t>iện pháp sử dụng tiết kiệm và hiệu quả tài nguyên khoáng sản, đồng thời đẩy mạnh sử dụng các nguồn năng lượng tái tạo và vật liệu tha</a:t>
            </a:r>
            <a:r>
              <a:rPr lang="en-US" sz="4000">
                <a:solidFill>
                  <a:srgbClr val="3333CC"/>
                </a:solidFill>
              </a:rPr>
              <a:t>y </a:t>
            </a:r>
            <a:r>
              <a:rPr lang="vi-VN" sz="4000">
                <a:solidFill>
                  <a:srgbClr val="3333CC"/>
                </a:solidFill>
              </a:rPr>
              <a:t>thế.</a:t>
            </a:r>
            <a:endParaRPr lang="en-US" sz="4000">
              <a:solidFill>
                <a:srgbClr val="3333CC"/>
              </a:solidFill>
            </a:endParaRPr>
          </a:p>
        </p:txBody>
      </p:sp>
      <p:sp>
        <p:nvSpPr>
          <p:cNvPr id="10" name="Rectangle 9">
            <a:extLst>
              <a:ext uri="{FF2B5EF4-FFF2-40B4-BE49-F238E27FC236}">
                <a16:creationId xmlns:a16="http://schemas.microsoft.com/office/drawing/2014/main" id="{65096281-8C80-4C86-A5E7-7F0C3BDF5900}"/>
              </a:ext>
            </a:extLst>
          </p:cNvPr>
          <p:cNvSpPr/>
          <p:nvPr/>
        </p:nvSpPr>
        <p:spPr>
          <a:xfrm>
            <a:off x="781877" y="114147"/>
            <a:ext cx="702468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khoáng sản</a:t>
            </a:r>
            <a:endParaRPr lang="vi-VN" sz="2800">
              <a:solidFill>
                <a:srgbClr val="FFFF00"/>
              </a:solidFill>
              <a:latin typeface="Arial" panose="020B0604020202020204" pitchFamily="34" charset="0"/>
              <a:cs typeface="Arial" panose="020B0604020202020204" pitchFamily="34" charset="0"/>
            </a:endParaRPr>
          </a:p>
        </p:txBody>
      </p:sp>
      <p:pic>
        <p:nvPicPr>
          <p:cNvPr id="5" name="Picture 8" descr="Hệ thống điện năng lượng mặt trời là gì?">
            <a:extLst>
              <a:ext uri="{FF2B5EF4-FFF2-40B4-BE49-F238E27FC236}">
                <a16:creationId xmlns:a16="http://schemas.microsoft.com/office/drawing/2014/main" id="{94F396AE-F6EF-4A6F-A7F6-3AFE419AB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id="{E24A8486-F4F4-4236-98F0-719C384B3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id="{BCFDDFEF-B7F8-4E3F-8C82-38B46E327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2" name="Picture 11" descr="A picture containing toy, LEGO&#10;&#10;Description automatically generated">
            <a:extLst>
              <a:ext uri="{FF2B5EF4-FFF2-40B4-BE49-F238E27FC236}">
                <a16:creationId xmlns:a16="http://schemas.microsoft.com/office/drawing/2014/main" id="{73962BCF-9C6D-47F8-91E5-205FE993585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50" y="-17692"/>
            <a:ext cx="730667" cy="654686"/>
          </a:xfrm>
          <a:prstGeom prst="rect">
            <a:avLst/>
          </a:prstGeom>
          <a:noFill/>
        </p:spPr>
      </p:pic>
    </p:spTree>
    <p:extLst>
      <p:ext uri="{BB962C8B-B14F-4D97-AF65-F5344CB8AC3E}">
        <p14:creationId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3"/>
          <a:srcRect l="25337" r="23778"/>
          <a:stretch/>
        </p:blipFill>
        <p:spPr>
          <a:xfrm>
            <a:off x="8227642" y="47510"/>
            <a:ext cx="3928733" cy="3937599"/>
          </a:xfrm>
          <a:prstGeom prst="rect">
            <a:avLst/>
          </a:prstGeom>
        </p:spPr>
      </p:pic>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 (TT)</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4"/>
          <a:srcRect t="5130" r="1" b="1"/>
          <a:stretch/>
        </p:blipFill>
        <p:spPr>
          <a:xfrm>
            <a:off x="8245474" y="4172045"/>
            <a:ext cx="3922776" cy="2513761"/>
          </a:xfrm>
          <a:prstGeom prst="rect">
            <a:avLst/>
          </a:prstGeom>
        </p:spPr>
      </p:pic>
      <p:pic>
        <p:nvPicPr>
          <p:cNvPr id="7" name="Hình ảnh 5">
            <a:extLst>
              <a:ext uri="{FF2B5EF4-FFF2-40B4-BE49-F238E27FC236}">
                <a16:creationId xmlns:a16="http://schemas.microsoft.com/office/drawing/2014/main" id="{8CF23664-0F4A-482A-BA12-9FE60D33E7BC}"/>
              </a:ext>
            </a:extLst>
          </p:cNvPr>
          <p:cNvPicPr/>
          <p:nvPr/>
        </p:nvPicPr>
        <p:blipFill>
          <a:blip r:embed="rId5"/>
          <a:stretch>
            <a:fillRect/>
          </a:stretch>
        </p:blipFill>
        <p:spPr>
          <a:xfrm>
            <a:off x="84711" y="47511"/>
            <a:ext cx="8142931" cy="4062282"/>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a16="http://schemas.microsoft.com/office/drawing/2014/main"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a16="http://schemas.microsoft.com/office/drawing/2014/main"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a16="http://schemas.microsoft.com/office/drawing/2014/main" id="{D945918B-C28A-4B1A-8F5A-A7F593C44A60}"/>
              </a:ext>
            </a:extLst>
          </p:cNvPr>
          <p:cNvPicPr/>
          <p:nvPr/>
        </p:nvPicPr>
        <p:blipFill>
          <a:blip r:embed="rId4"/>
          <a:stretch>
            <a:fillRect/>
          </a:stretch>
        </p:blipFill>
        <p:spPr>
          <a:xfrm>
            <a:off x="6483385" y="3653290"/>
            <a:ext cx="4897598" cy="3201035"/>
          </a:xfrm>
          <a:prstGeom prst="rect">
            <a:avLst/>
          </a:prstGeom>
        </p:spPr>
      </p:pic>
      <p:pic>
        <p:nvPicPr>
          <p:cNvPr id="16" name="Hình ảnh 25">
            <a:extLst>
              <a:ext uri="{FF2B5EF4-FFF2-40B4-BE49-F238E27FC236}">
                <a16:creationId xmlns:a16="http://schemas.microsoft.com/office/drawing/2014/main" id="{0F620B1C-1FFC-46B6-8D9A-36763520C76B}"/>
              </a:ext>
            </a:extLst>
          </p:cNvPr>
          <p:cNvPicPr/>
          <p:nvPr/>
        </p:nvPicPr>
        <p:blipFill>
          <a:blip r:embed="rId5"/>
          <a:stretch>
            <a:fillRect/>
          </a:stretch>
        </p:blipFill>
        <p:spPr>
          <a:xfrm>
            <a:off x="6423458" y="859593"/>
            <a:ext cx="5017453" cy="2767013"/>
          </a:xfrm>
          <a:prstGeom prst="rect">
            <a:avLst/>
          </a:prstGeom>
        </p:spPr>
      </p:pic>
    </p:spTree>
    <p:extLst>
      <p:ext uri="{BB962C8B-B14F-4D97-AF65-F5344CB8AC3E}">
        <p14:creationId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CA1B1A-0631-48A2-8544-766037B8E6DC}"/>
              </a:ext>
            </a:extLst>
          </p:cNvPr>
          <p:cNvGrpSpPr/>
          <p:nvPr/>
        </p:nvGrpSpPr>
        <p:grpSpPr>
          <a:xfrm>
            <a:off x="50455" y="36170"/>
            <a:ext cx="8192801" cy="1082005"/>
            <a:chOff x="50455" y="31042"/>
            <a:chExt cx="8192801" cy="960597"/>
          </a:xfrm>
        </p:grpSpPr>
        <p:grpSp>
          <p:nvGrpSpPr>
            <p:cNvPr id="2" name="Group 1">
              <a:extLst>
                <a:ext uri="{FF2B5EF4-FFF2-40B4-BE49-F238E27FC236}">
                  <a16:creationId xmlns:a16="http://schemas.microsoft.com/office/drawing/2014/main" id="{07C9C23A-6FE9-49B8-AE9D-42E86625FC97}"/>
                </a:ext>
              </a:extLst>
            </p:cNvPr>
            <p:cNvGrpSpPr/>
            <p:nvPr/>
          </p:nvGrpSpPr>
          <p:grpSpPr>
            <a:xfrm>
              <a:off x="160275" y="33966"/>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B9A7C9C1-5958-4AE0-9984-16F2A178C9A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A53D5B1-8EEB-4E47-A1A7-CECAA6D47EF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1F14B91-A4F2-4A5E-A2B9-3EAB898BA95A}"/>
                </a:ext>
              </a:extLst>
            </p:cNvPr>
            <p:cNvSpPr txBox="1"/>
            <p:nvPr/>
          </p:nvSpPr>
          <p:spPr>
            <a:xfrm>
              <a:off x="1352407" y="3753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6" name="Arrow: Pentagon 5">
              <a:extLst>
                <a:ext uri="{FF2B5EF4-FFF2-40B4-BE49-F238E27FC236}">
                  <a16:creationId xmlns:a16="http://schemas.microsoft.com/office/drawing/2014/main" id="{65BC6D79-0FAF-46FD-A98D-46620A766BF7}"/>
                </a:ext>
              </a:extLst>
            </p:cNvPr>
            <p:cNvSpPr/>
            <p:nvPr/>
          </p:nvSpPr>
          <p:spPr>
            <a:xfrm>
              <a:off x="50455" y="3104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C38DFA27-F932-4FBC-B70F-DBF04746D3BD}"/>
                </a:ext>
              </a:extLst>
            </p:cNvPr>
            <p:cNvSpPr/>
            <p:nvPr/>
          </p:nvSpPr>
          <p:spPr>
            <a:xfrm rot="5400000">
              <a:off x="1041187" y="33841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7F36C317-A704-4EEA-AE2A-04FD49CAF82B}"/>
              </a:ext>
            </a:extLst>
          </p:cNvPr>
          <p:cNvSpPr/>
          <p:nvPr/>
        </p:nvSpPr>
        <p:spPr>
          <a:xfrm>
            <a:off x="50455" y="1290794"/>
            <a:ext cx="10905290"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đất:</a:t>
            </a:r>
            <a:endParaRPr lang="en-US" sz="36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861901-44CE-4F76-A364-D387ACD2A2F8}"/>
              </a:ext>
            </a:extLst>
          </p:cNvPr>
          <p:cNvSpPr/>
          <p:nvPr/>
        </p:nvSpPr>
        <p:spPr>
          <a:xfrm>
            <a:off x="50454" y="2003179"/>
            <a:ext cx="11037813"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a:t>
            </a:r>
            <a:r>
              <a:rPr lang="vi-VN" sz="3600">
                <a:solidFill>
                  <a:srgbClr val="1B04FA"/>
                </a:solidFill>
                <a:latin typeface="Arial" panose="020B0604020202020204" pitchFamily="34" charset="0"/>
                <a:cs typeface="Arial" panose="020B0604020202020204" pitchFamily="34" charset="0"/>
              </a:rPr>
              <a:t>:</a:t>
            </a:r>
            <a:endParaRPr lang="en-US" sz="3600">
              <a:solidFill>
                <a:srgbClr val="1B04FA"/>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2614867-0632-4100-98FC-E744C9294C13}"/>
              </a:ext>
            </a:extLst>
          </p:cNvPr>
          <p:cNvSpPr/>
          <p:nvPr/>
        </p:nvSpPr>
        <p:spPr>
          <a:xfrm>
            <a:off x="50454" y="2750795"/>
            <a:ext cx="11554648"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rừng</a:t>
            </a:r>
            <a:r>
              <a:rPr lang="vi-VN" sz="3600">
                <a:solidFill>
                  <a:srgbClr val="1B04FA"/>
                </a:solidFill>
                <a:latin typeface="Arial" panose="020B0604020202020204" pitchFamily="34" charset="0"/>
                <a:cs typeface="Arial" panose="020B0604020202020204" pitchFamily="34" charset="0"/>
              </a:rPr>
              <a:t>:</a:t>
            </a:r>
            <a:endParaRPr lang="en-US" sz="3600">
              <a:solidFill>
                <a:srgbClr val="1B04FA"/>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F55C78B-1708-465E-99D2-8D00F8627068}"/>
              </a:ext>
            </a:extLst>
          </p:cNvPr>
          <p:cNvSpPr/>
          <p:nvPr/>
        </p:nvSpPr>
        <p:spPr>
          <a:xfrm>
            <a:off x="50454" y="3429000"/>
            <a:ext cx="12323274"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khoáng sản</a:t>
            </a:r>
          </a:p>
        </p:txBody>
      </p:sp>
    </p:spTree>
    <p:extLst>
      <p:ext uri="{BB962C8B-B14F-4D97-AF65-F5344CB8AC3E}">
        <p14:creationId xmlns:p14="http://schemas.microsoft.com/office/powerpoint/2010/main" val="82220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314083" y="1770528"/>
            <a:ext cx="11241813" cy="1323439"/>
          </a:xfrm>
          <a:prstGeom prst="rect">
            <a:avLst/>
          </a:prstGeom>
          <a:noFill/>
          <a:ln>
            <a:solidFill>
              <a:srgbClr val="0070C0"/>
            </a:solidFill>
            <a:prstDash val="sysDash"/>
          </a:ln>
        </p:spPr>
        <p:txBody>
          <a:bodyPr wrap="square" rtlCol="0">
            <a:spAutoFit/>
          </a:bodyPr>
          <a:lstStyle/>
          <a:p>
            <a:pPr algn="just"/>
            <a:r>
              <a:rPr lang="en-US" sz="4000">
                <a:solidFill>
                  <a:srgbClr val="1B04FA"/>
                </a:solidFill>
                <a:latin typeface="Arial" panose="020B0604020202020204" pitchFamily="34" charset="0"/>
                <a:cs typeface="Arial" panose="020B0604020202020204" pitchFamily="34" charset="0"/>
              </a:rPr>
              <a:t>Đề ra các p</a:t>
            </a:r>
            <a:r>
              <a:rPr lang="vi-VN" sz="4000">
                <a:solidFill>
                  <a:srgbClr val="1B04FA"/>
                </a:solidFill>
                <a:latin typeface="Arial" panose="020B0604020202020204" pitchFamily="34" charset="0"/>
                <a:cs typeface="Arial" panose="020B0604020202020204" pitchFamily="34" charset="0"/>
              </a:rPr>
              <a:t>hương thức khai thác theo hướng bền vững tài nguyên rừng ở Việt Nam:</a:t>
            </a:r>
            <a:endParaRPr lang="en-US" sz="4000" dirty="0">
              <a:solidFill>
                <a:srgbClr val="1B04FA"/>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pic>
        <p:nvPicPr>
          <p:cNvPr id="2" name="Picture 1">
            <a:extLst>
              <a:ext uri="{FF2B5EF4-FFF2-40B4-BE49-F238E27FC236}">
                <a16:creationId xmlns:a16="http://schemas.microsoft.com/office/drawing/2014/main" id="{D319BD86-6859-4592-B989-CC989F4C26EB}"/>
              </a:ext>
            </a:extLst>
          </p:cNvPr>
          <p:cNvPicPr>
            <a:picLocks noChangeAspect="1"/>
          </p:cNvPicPr>
          <p:nvPr/>
        </p:nvPicPr>
        <p:blipFill rotWithShape="1">
          <a:blip r:embed="rId3"/>
          <a:srcRect r="4645"/>
          <a:stretch/>
        </p:blipFill>
        <p:spPr>
          <a:xfrm>
            <a:off x="6810873" y="3521679"/>
            <a:ext cx="4209023" cy="2846216"/>
          </a:xfrm>
          <a:prstGeom prst="rect">
            <a:avLst/>
          </a:prstGeom>
        </p:spPr>
      </p:pic>
      <p:pic>
        <p:nvPicPr>
          <p:cNvPr id="3" name="Picture 2">
            <a:extLst>
              <a:ext uri="{FF2B5EF4-FFF2-40B4-BE49-F238E27FC236}">
                <a16:creationId xmlns:a16="http://schemas.microsoft.com/office/drawing/2014/main" id="{DBC96A73-CB0C-4751-A0E7-4A33F93D23DB}"/>
              </a:ext>
            </a:extLst>
          </p:cNvPr>
          <p:cNvPicPr>
            <a:picLocks noChangeAspect="1"/>
          </p:cNvPicPr>
          <p:nvPr/>
        </p:nvPicPr>
        <p:blipFill>
          <a:blip r:embed="rId4"/>
          <a:stretch>
            <a:fillRect/>
          </a:stretch>
        </p:blipFill>
        <p:spPr>
          <a:xfrm>
            <a:off x="1669263" y="3521679"/>
            <a:ext cx="4209023" cy="2918578"/>
          </a:xfrm>
          <a:prstGeom prst="rect">
            <a:avLst/>
          </a:prstGeom>
        </p:spPr>
      </p:pic>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702365" y="1296509"/>
            <a:ext cx="11105322" cy="1569660"/>
          </a:xfrm>
          <a:prstGeom prst="rect">
            <a:avLst/>
          </a:prstGeom>
          <a:noFill/>
          <a:ln>
            <a:solidFill>
              <a:srgbClr val="00B050"/>
            </a:solidFill>
            <a:prstDash val="sysDash"/>
          </a:ln>
        </p:spPr>
        <p:txBody>
          <a:bodyPr wrap="square" rtlCol="0">
            <a:spAutoFit/>
          </a:bodyPr>
          <a:lstStyle/>
          <a:p>
            <a:pPr algn="ctr"/>
            <a:r>
              <a:rPr lang="vi-VN" sz="3200">
                <a:solidFill>
                  <a:srgbClr val="1B04FA"/>
                </a:solidFill>
                <a:latin typeface="Arial" panose="020B0604020202020204" pitchFamily="34" charset="0"/>
                <a:cs typeface="Arial" panose="020B0604020202020204" pitchFamily="34" charset="0"/>
              </a:rPr>
              <a:t>Tìm hiểu thông tin và chia sẻ với bạn về hoạt động sản xuất nông nghiệp ở khu vực Bắc Mỹ (cách thức canh tác, </a:t>
            </a:r>
            <a:endParaRPr lang="en-US" sz="3200">
              <a:solidFill>
                <a:srgbClr val="1B04FA"/>
              </a:solidFill>
              <a:latin typeface="Arial" panose="020B0604020202020204" pitchFamily="34" charset="0"/>
              <a:cs typeface="Arial" panose="020B0604020202020204" pitchFamily="34" charset="0"/>
            </a:endParaRPr>
          </a:p>
          <a:p>
            <a:pPr algn="ctr"/>
            <a:r>
              <a:rPr lang="vi-VN" sz="3200">
                <a:solidFill>
                  <a:srgbClr val="1B04FA"/>
                </a:solidFill>
                <a:latin typeface="Arial" panose="020B0604020202020204" pitchFamily="34" charset="0"/>
                <a:cs typeface="Arial" panose="020B0604020202020204" pitchFamily="34" charset="0"/>
              </a:rPr>
              <a:t>sản lượng, các trang trại).</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1384035" y="165884"/>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261657" y="2963545"/>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08ACE7-CBC4-42FE-B039-E59741087CB9}"/>
              </a:ext>
            </a:extLst>
          </p:cNvPr>
          <p:cNvSpPr/>
          <p:nvPr/>
        </p:nvSpPr>
        <p:spPr>
          <a:xfrm>
            <a:off x="0" y="2150526"/>
            <a:ext cx="12164612" cy="2002728"/>
          </a:xfrm>
          <a:prstGeom prst="rect">
            <a:avLst/>
          </a:prstGeom>
        </p:spPr>
        <p:txBody>
          <a:bodyPr wrap="square">
            <a:spAutoFit/>
          </a:bodyPr>
          <a:lstStyle/>
          <a:p>
            <a:pPr indent="180340" algn="ctr">
              <a:lnSpc>
                <a:spcPct val="120000"/>
              </a:lnSpc>
              <a:spcAft>
                <a:spcPts val="600"/>
              </a:spcAft>
            </a:pPr>
            <a:r>
              <a:rPr lang="vi-VN" sz="5400">
                <a:solidFill>
                  <a:srgbClr val="FF0000"/>
                </a:solidFill>
                <a:latin typeface="#9Slide03 AllRoundGothic" panose="020B0703020202020104" pitchFamily="34" charset="0"/>
                <a:ea typeface="Calibri" panose="020F0502020204030204" pitchFamily="34" charset="0"/>
              </a:rPr>
              <a:t>Liệt kê nhanh </a:t>
            </a:r>
            <a:r>
              <a:rPr lang="en-US" sz="5400">
                <a:solidFill>
                  <a:srgbClr val="FF0000"/>
                </a:solidFill>
                <a:latin typeface="#9Slide03 AllRoundGothic" panose="020B0703020202020104" pitchFamily="34" charset="0"/>
                <a:ea typeface="Calibri" panose="020F0502020204030204" pitchFamily="34" charset="0"/>
              </a:rPr>
              <a:t>các đô thị lớn của Bắc Mĩ</a:t>
            </a:r>
            <a:endParaRPr lang="en-US" sz="5400">
              <a:solidFill>
                <a:srgbClr val="FF0000"/>
              </a:solidFill>
              <a:effectLst/>
              <a:latin typeface="#9Slide03 AllRoundGothic" panose="020B0703020202020104" pitchFamily="34" charset="0"/>
              <a:ea typeface="Calibri" panose="020F0502020204030204" pitchFamily="34" charset="0"/>
            </a:endParaRPr>
          </a:p>
        </p:txBody>
      </p:sp>
      <p:sp>
        <p:nvSpPr>
          <p:cNvPr id="3" name="TextBox 2">
            <a:extLst>
              <a:ext uri="{FF2B5EF4-FFF2-40B4-BE49-F238E27FC236}">
                <a16:creationId xmlns:a16="http://schemas.microsoft.com/office/drawing/2014/main" id="{6E928FF3-2D55-4524-B0E8-CEB9FA09C133}"/>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4" name="Hình ảnh 4">
            <a:extLst>
              <a:ext uri="{FF2B5EF4-FFF2-40B4-BE49-F238E27FC236}">
                <a16:creationId xmlns:a16="http://schemas.microsoft.com/office/drawing/2014/main" id="{89240F0A-15E9-4829-9190-7F08FA6DC8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085340" y="80304"/>
            <a:ext cx="990600" cy="1582116"/>
          </a:xfrm>
          <a:prstGeom prst="rect">
            <a:avLst/>
          </a:prstGeom>
        </p:spPr>
      </p:pic>
      <p:pic>
        <p:nvPicPr>
          <p:cNvPr id="7" name="Picture 6">
            <a:extLst>
              <a:ext uri="{FF2B5EF4-FFF2-40B4-BE49-F238E27FC236}">
                <a16:creationId xmlns:a16="http://schemas.microsoft.com/office/drawing/2014/main" id="{CF56B8CD-1087-4EDD-BF05-629DB61BB6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pic>
        <p:nvPicPr>
          <p:cNvPr id="8" name="Picture 7">
            <a:extLst>
              <a:ext uri="{FF2B5EF4-FFF2-40B4-BE49-F238E27FC236}">
                <a16:creationId xmlns:a16="http://schemas.microsoft.com/office/drawing/2014/main" id="{148376A7-1BA5-439C-BB6F-137E81FD7F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spTree>
    <p:extLst>
      <p:ext uri="{BB962C8B-B14F-4D97-AF65-F5344CB8AC3E}">
        <p14:creationId xmlns:p14="http://schemas.microsoft.com/office/powerpoint/2010/main" val="6642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6" name="Group 45">
            <a:extLst>
              <a:ext uri="{FF2B5EF4-FFF2-40B4-BE49-F238E27FC236}">
                <a16:creationId xmlns:a16="http://schemas.microsoft.com/office/drawing/2014/main" id="{1DA25B27-3FE2-4EA9-B319-A4C74E173D37}"/>
              </a:ext>
            </a:extLst>
          </p:cNvPr>
          <p:cNvGrpSpPr/>
          <p:nvPr/>
        </p:nvGrpSpPr>
        <p:grpSpPr>
          <a:xfrm>
            <a:off x="1800073" y="1995965"/>
            <a:ext cx="8082981" cy="872949"/>
            <a:chOff x="1133366" y="2220084"/>
            <a:chExt cx="5681780" cy="914400"/>
          </a:xfrm>
          <a:solidFill>
            <a:srgbClr val="FFFF9B"/>
          </a:solidFill>
        </p:grpSpPr>
        <p:sp>
          <p:nvSpPr>
            <p:cNvPr id="47" name="Arrow: Pentagon 46">
              <a:extLst>
                <a:ext uri="{FF2B5EF4-FFF2-40B4-BE49-F238E27FC236}">
                  <a16:creationId xmlns:a16="http://schemas.microsoft.com/office/drawing/2014/main" id="{DE6CBB99-1D24-4D6E-8FFA-0B27B2012F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TextBox 47">
              <a:extLst>
                <a:ext uri="{FF2B5EF4-FFF2-40B4-BE49-F238E27FC236}">
                  <a16:creationId xmlns:a16="http://schemas.microsoft.com/office/drawing/2014/main" id="{2CA35A80-CFD3-4521-AB93-32335143D21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9" name="TextBox 48">
            <a:extLst>
              <a:ext uri="{FF2B5EF4-FFF2-40B4-BE49-F238E27FC236}">
                <a16:creationId xmlns:a16="http://schemas.microsoft.com/office/drawing/2014/main" id="{44F0A733-C38A-415D-A6A2-49AA91FAC796}"/>
              </a:ext>
            </a:extLst>
          </p:cNvPr>
          <p:cNvSpPr txBox="1"/>
          <p:nvPr/>
        </p:nvSpPr>
        <p:spPr>
          <a:xfrm>
            <a:off x="3020512" y="2157537"/>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50" name="Arrow: Pentagon 49">
            <a:extLst>
              <a:ext uri="{FF2B5EF4-FFF2-40B4-BE49-F238E27FC236}">
                <a16:creationId xmlns:a16="http://schemas.microsoft.com/office/drawing/2014/main" id="{6ABB842F-89A4-43D5-B998-191B11037AB6}"/>
              </a:ext>
            </a:extLst>
          </p:cNvPr>
          <p:cNvSpPr/>
          <p:nvPr/>
        </p:nvSpPr>
        <p:spPr>
          <a:xfrm>
            <a:off x="1690253" y="199304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1" name="Isosceles Triangle 50">
            <a:extLst>
              <a:ext uri="{FF2B5EF4-FFF2-40B4-BE49-F238E27FC236}">
                <a16:creationId xmlns:a16="http://schemas.microsoft.com/office/drawing/2014/main" id="{1E458E45-DEE1-452B-B939-589B19DE5390}"/>
              </a:ext>
            </a:extLst>
          </p:cNvPr>
          <p:cNvSpPr/>
          <p:nvPr/>
        </p:nvSpPr>
        <p:spPr>
          <a:xfrm rot="5400000">
            <a:off x="2680985" y="23004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7D5A7D3B-F620-4B8D-929F-1C61E473FF24}"/>
              </a:ext>
            </a:extLst>
          </p:cNvPr>
          <p:cNvGrpSpPr/>
          <p:nvPr/>
        </p:nvGrpSpPr>
        <p:grpSpPr>
          <a:xfrm>
            <a:off x="1800073" y="3525473"/>
            <a:ext cx="8082981" cy="872949"/>
            <a:chOff x="1133366" y="2220084"/>
            <a:chExt cx="5681780" cy="914400"/>
          </a:xfrm>
          <a:solidFill>
            <a:schemeClr val="accent4">
              <a:lumMod val="20000"/>
              <a:lumOff val="80000"/>
            </a:schemeClr>
          </a:solidFill>
        </p:grpSpPr>
        <p:sp>
          <p:nvSpPr>
            <p:cNvPr id="53" name="Arrow: Pentagon 52">
              <a:extLst>
                <a:ext uri="{FF2B5EF4-FFF2-40B4-BE49-F238E27FC236}">
                  <a16:creationId xmlns:a16="http://schemas.microsoft.com/office/drawing/2014/main" id="{CAB58215-AC9F-423B-84E2-99DE97E03DF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id="{55B9F07E-D54C-4C97-83BB-C10F53DE9B0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id="{3E5BA55F-A3CC-4C22-A214-B6DD7B47944C}"/>
              </a:ext>
            </a:extLst>
          </p:cNvPr>
          <p:cNvSpPr txBox="1"/>
          <p:nvPr/>
        </p:nvSpPr>
        <p:spPr>
          <a:xfrm>
            <a:off x="2992205" y="3481979"/>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56" name="Arrow: Pentagon 55">
            <a:extLst>
              <a:ext uri="{FF2B5EF4-FFF2-40B4-BE49-F238E27FC236}">
                <a16:creationId xmlns:a16="http://schemas.microsoft.com/office/drawing/2014/main" id="{8C287FD7-F66A-40CE-B2C7-B62A71D966D4}"/>
              </a:ext>
            </a:extLst>
          </p:cNvPr>
          <p:cNvSpPr/>
          <p:nvPr/>
        </p:nvSpPr>
        <p:spPr>
          <a:xfrm>
            <a:off x="1690253" y="352254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7" name="Isosceles Triangle 56">
            <a:extLst>
              <a:ext uri="{FF2B5EF4-FFF2-40B4-BE49-F238E27FC236}">
                <a16:creationId xmlns:a16="http://schemas.microsoft.com/office/drawing/2014/main" id="{250753FD-838A-430D-94A0-D8CCD66588D3}"/>
              </a:ext>
            </a:extLst>
          </p:cNvPr>
          <p:cNvSpPr/>
          <p:nvPr/>
        </p:nvSpPr>
        <p:spPr>
          <a:xfrm rot="5400000">
            <a:off x="2680985" y="382992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animBg="1"/>
      <p:bldP spid="51" grpId="0" animBg="1"/>
      <p:bldP spid="55" grpId="0"/>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CFDFE2-2C5E-488C-B127-CFDAF159A3A4}"/>
              </a:ext>
            </a:extLst>
          </p:cNvPr>
          <p:cNvGrpSpPr/>
          <p:nvPr/>
        </p:nvGrpSpPr>
        <p:grpSpPr>
          <a:xfrm>
            <a:off x="193327" y="57837"/>
            <a:ext cx="8082981" cy="872949"/>
            <a:chOff x="1133366" y="2220084"/>
            <a:chExt cx="5681780" cy="914400"/>
          </a:xfrm>
          <a:solidFill>
            <a:srgbClr val="FFFF9B"/>
          </a:solidFill>
        </p:grpSpPr>
        <p:sp>
          <p:nvSpPr>
            <p:cNvPr id="3" name="Arrow: Pentagon 2">
              <a:extLst>
                <a:ext uri="{FF2B5EF4-FFF2-40B4-BE49-F238E27FC236}">
                  <a16:creationId xmlns:a16="http://schemas.microsoft.com/office/drawing/2014/main" id="{46135B1E-6B66-490B-8D86-B16FA79924A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E1D5C38-68B9-4EDE-9FCE-35F2AD31DA6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BEAE209A-7DF8-4C27-A5DF-498A7DE35901}"/>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6" name="Arrow: Pentagon 5">
            <a:extLst>
              <a:ext uri="{FF2B5EF4-FFF2-40B4-BE49-F238E27FC236}">
                <a16:creationId xmlns:a16="http://schemas.microsoft.com/office/drawing/2014/main" id="{9B659726-F15D-43B4-A10C-CADA9610B0A1}"/>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481E01A-DA59-44E6-AC62-4042C1E29FD6}"/>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05B16A-7179-42E0-8287-9A755357FC99}"/>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11ED1B28-E00D-46E8-BE7F-709114015ACE}"/>
              </a:ext>
            </a:extLst>
          </p:cNvPr>
          <p:cNvSpPr/>
          <p:nvPr/>
        </p:nvSpPr>
        <p:spPr>
          <a:xfrm>
            <a:off x="133952" y="2413476"/>
            <a:ext cx="5442399" cy="2246769"/>
          </a:xfrm>
          <a:prstGeom prst="rect">
            <a:avLst/>
          </a:prstGeom>
          <a:ln w="6350">
            <a:solidFill>
              <a:srgbClr val="2B26F6"/>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Quan sát hình 2, hãy:</a:t>
            </a:r>
          </a:p>
          <a:p>
            <a:pPr algn="just"/>
            <a:r>
              <a:rPr lang="en-US" sz="2800">
                <a:solidFill>
                  <a:srgbClr val="FF0000"/>
                </a:solidFill>
                <a:latin typeface="Arial" panose="020B0604020202020204" pitchFamily="34" charset="0"/>
                <a:cs typeface="Arial" panose="020B0604020202020204" pitchFamily="34" charset="0"/>
              </a:rPr>
              <a:t>- Xác định trên bản đồ các trung tâm kinh tế quan trọng ở Bắc Mỹ.</a:t>
            </a:r>
          </a:p>
          <a:p>
            <a:pPr algn="just"/>
            <a:r>
              <a:rPr lang="en-US" sz="2800">
                <a:solidFill>
                  <a:srgbClr val="FF0000"/>
                </a:solidFill>
                <a:latin typeface="Arial" panose="020B0604020202020204" pitchFamily="34" charset="0"/>
                <a:cs typeface="Arial" panose="020B0604020202020204" pitchFamily="34" charset="0"/>
              </a:rPr>
              <a:t>- Kể tên các ngành kinh tế ở một số trung tâm.</a:t>
            </a:r>
            <a:endParaRPr lang="en-US"/>
          </a:p>
        </p:txBody>
      </p:sp>
      <p:grpSp>
        <p:nvGrpSpPr>
          <p:cNvPr id="14" name="Group 13">
            <a:extLst>
              <a:ext uri="{FF2B5EF4-FFF2-40B4-BE49-F238E27FC236}">
                <a16:creationId xmlns:a16="http://schemas.microsoft.com/office/drawing/2014/main" id="{AB0AA484-AED5-4F05-A7CB-CC8900062CF1}"/>
              </a:ext>
            </a:extLst>
          </p:cNvPr>
          <p:cNvGrpSpPr/>
          <p:nvPr/>
        </p:nvGrpSpPr>
        <p:grpSpPr>
          <a:xfrm>
            <a:off x="5652056" y="962252"/>
            <a:ext cx="6599319" cy="5895748"/>
            <a:chOff x="5652056" y="962252"/>
            <a:chExt cx="6599319" cy="5895748"/>
          </a:xfrm>
        </p:grpSpPr>
        <p:pic>
          <p:nvPicPr>
            <p:cNvPr id="12" name="Picture 11" descr="Map&#10;&#10;Description automatically generated">
              <a:extLst>
                <a:ext uri="{FF2B5EF4-FFF2-40B4-BE49-F238E27FC236}">
                  <a16:creationId xmlns:a16="http://schemas.microsoft.com/office/drawing/2014/main" id="{004813D5-A62F-44A3-A93B-6DEB68712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3" name="TextBox 12">
              <a:extLst>
                <a:ext uri="{FF2B5EF4-FFF2-40B4-BE49-F238E27FC236}">
                  <a16:creationId xmlns:a16="http://schemas.microsoft.com/office/drawing/2014/main" id="{FEA1FA9C-8093-48EA-9B5E-1C9116659E94}"/>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grpSp>
        <p:nvGrpSpPr>
          <p:cNvPr id="15" name="Group 14">
            <a:extLst>
              <a:ext uri="{FF2B5EF4-FFF2-40B4-BE49-F238E27FC236}">
                <a16:creationId xmlns:a16="http://schemas.microsoft.com/office/drawing/2014/main" id="{FF298D5E-7DD5-42FA-ADCD-A20C16B78F4E}"/>
              </a:ext>
            </a:extLst>
          </p:cNvPr>
          <p:cNvGrpSpPr/>
          <p:nvPr/>
        </p:nvGrpSpPr>
        <p:grpSpPr>
          <a:xfrm>
            <a:off x="1544855" y="1397484"/>
            <a:ext cx="3810866" cy="827835"/>
            <a:chOff x="3222881" y="908516"/>
            <a:chExt cx="3514971" cy="682233"/>
          </a:xfrm>
        </p:grpSpPr>
        <p:sp>
          <p:nvSpPr>
            <p:cNvPr id="16" name="Rectangle: Rounded Corners 15">
              <a:extLst>
                <a:ext uri="{FF2B5EF4-FFF2-40B4-BE49-F238E27FC236}">
                  <a16:creationId xmlns:a16="http://schemas.microsoft.com/office/drawing/2014/main" id="{D47F8E70-3B77-4E38-B45B-038942F1A9B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316281A9-1BA2-49B5-BB31-902E61C45F66}"/>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id="{2AD2C798-C327-4A7E-B578-8068A05D062E}"/>
              </a:ext>
            </a:extLst>
          </p:cNvPr>
          <p:cNvGrpSpPr/>
          <p:nvPr/>
        </p:nvGrpSpPr>
        <p:grpSpPr>
          <a:xfrm>
            <a:off x="494929" y="1413165"/>
            <a:ext cx="848449" cy="796469"/>
            <a:chOff x="3634055" y="3302115"/>
            <a:chExt cx="848449" cy="796469"/>
          </a:xfrm>
        </p:grpSpPr>
        <p:pic>
          <p:nvPicPr>
            <p:cNvPr id="19" name="Picture 18">
              <a:extLst>
                <a:ext uri="{FF2B5EF4-FFF2-40B4-BE49-F238E27FC236}">
                  <a16:creationId xmlns:a16="http://schemas.microsoft.com/office/drawing/2014/main" id="{C5669147-0F88-4C05-92E9-BA49B64BBF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id="{B2158BBB-AA55-4085-A7D5-C2501D4F1AB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59607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CFDFE2-2C5E-488C-B127-CFDAF159A3A4}"/>
              </a:ext>
            </a:extLst>
          </p:cNvPr>
          <p:cNvGrpSpPr/>
          <p:nvPr/>
        </p:nvGrpSpPr>
        <p:grpSpPr>
          <a:xfrm>
            <a:off x="193327" y="57837"/>
            <a:ext cx="8082981" cy="872949"/>
            <a:chOff x="1133366" y="2220084"/>
            <a:chExt cx="5681780" cy="914400"/>
          </a:xfrm>
          <a:solidFill>
            <a:srgbClr val="FFFF9B"/>
          </a:solidFill>
        </p:grpSpPr>
        <p:sp>
          <p:nvSpPr>
            <p:cNvPr id="3" name="Arrow: Pentagon 2">
              <a:extLst>
                <a:ext uri="{FF2B5EF4-FFF2-40B4-BE49-F238E27FC236}">
                  <a16:creationId xmlns:a16="http://schemas.microsoft.com/office/drawing/2014/main" id="{46135B1E-6B66-490B-8D86-B16FA79924A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E1D5C38-68B9-4EDE-9FCE-35F2AD31DA6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BEAE209A-7DF8-4C27-A5DF-498A7DE35901}"/>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6" name="Arrow: Pentagon 5">
            <a:extLst>
              <a:ext uri="{FF2B5EF4-FFF2-40B4-BE49-F238E27FC236}">
                <a16:creationId xmlns:a16="http://schemas.microsoft.com/office/drawing/2014/main" id="{9B659726-F15D-43B4-A10C-CADA9610B0A1}"/>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481E01A-DA59-44E6-AC62-4042C1E29FD6}"/>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05B16A-7179-42E0-8287-9A755357FC99}"/>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4" name="Group 13">
            <a:extLst>
              <a:ext uri="{FF2B5EF4-FFF2-40B4-BE49-F238E27FC236}">
                <a16:creationId xmlns:a16="http://schemas.microsoft.com/office/drawing/2014/main" id="{AB0AA484-AED5-4F05-A7CB-CC8900062CF1}"/>
              </a:ext>
            </a:extLst>
          </p:cNvPr>
          <p:cNvGrpSpPr/>
          <p:nvPr/>
        </p:nvGrpSpPr>
        <p:grpSpPr>
          <a:xfrm>
            <a:off x="5652056" y="962252"/>
            <a:ext cx="6599319" cy="5895748"/>
            <a:chOff x="5652056" y="962252"/>
            <a:chExt cx="6599319" cy="5895748"/>
          </a:xfrm>
        </p:grpSpPr>
        <p:pic>
          <p:nvPicPr>
            <p:cNvPr id="12" name="Picture 11" descr="Map&#10;&#10;Description automatically generated">
              <a:extLst>
                <a:ext uri="{FF2B5EF4-FFF2-40B4-BE49-F238E27FC236}">
                  <a16:creationId xmlns:a16="http://schemas.microsoft.com/office/drawing/2014/main" id="{004813D5-A62F-44A3-A93B-6DEB68712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3" name="TextBox 12">
              <a:extLst>
                <a:ext uri="{FF2B5EF4-FFF2-40B4-BE49-F238E27FC236}">
                  <a16:creationId xmlns:a16="http://schemas.microsoft.com/office/drawing/2014/main" id="{FEA1FA9C-8093-48EA-9B5E-1C9116659E94}"/>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sp>
        <p:nvSpPr>
          <p:cNvPr id="10" name="Rectangle 9">
            <a:extLst>
              <a:ext uri="{FF2B5EF4-FFF2-40B4-BE49-F238E27FC236}">
                <a16:creationId xmlns:a16="http://schemas.microsoft.com/office/drawing/2014/main" id="{F4FF9CF8-B591-44EE-870B-C85C3D6A456F}"/>
              </a:ext>
            </a:extLst>
          </p:cNvPr>
          <p:cNvSpPr/>
          <p:nvPr/>
        </p:nvSpPr>
        <p:spPr>
          <a:xfrm>
            <a:off x="149957" y="1443841"/>
            <a:ext cx="5374469"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tây ven biển Thái Bình Dương: Van-cu-vơ, Xan-phran-xi-cô, Lốt-an-giơ-lét.</a:t>
            </a:r>
          </a:p>
        </p:txBody>
      </p:sp>
      <p:sp>
        <p:nvSpPr>
          <p:cNvPr id="21" name="Rectangle 20">
            <a:extLst>
              <a:ext uri="{FF2B5EF4-FFF2-40B4-BE49-F238E27FC236}">
                <a16:creationId xmlns:a16="http://schemas.microsoft.com/office/drawing/2014/main" id="{0F47D23E-14E4-4995-8AFF-6BEF42FDC20B}"/>
              </a:ext>
            </a:extLst>
          </p:cNvPr>
          <p:cNvSpPr/>
          <p:nvPr/>
        </p:nvSpPr>
        <p:spPr>
          <a:xfrm>
            <a:off x="149957" y="4958212"/>
            <a:ext cx="5374469"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Nam: Hau-xtơn, Niu Oóc-lin.</a:t>
            </a:r>
            <a:endParaRPr lang="en-US"/>
          </a:p>
        </p:txBody>
      </p:sp>
      <p:sp>
        <p:nvSpPr>
          <p:cNvPr id="22" name="Rectangle 21">
            <a:extLst>
              <a:ext uri="{FF2B5EF4-FFF2-40B4-BE49-F238E27FC236}">
                <a16:creationId xmlns:a16="http://schemas.microsoft.com/office/drawing/2014/main" id="{280957D2-9D36-4470-AC02-399720FA7941}"/>
              </a:ext>
            </a:extLst>
          </p:cNvPr>
          <p:cNvSpPr/>
          <p:nvPr/>
        </p:nvSpPr>
        <p:spPr>
          <a:xfrm>
            <a:off x="100056" y="2985583"/>
            <a:ext cx="5374469"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đông ven biển Đại Tây Dương: Niu-Oóc, Oa-sinh-tơn, Tô-rôn-tô, Môn-trê-an, Si-ca-gô.</a:t>
            </a:r>
          </a:p>
        </p:txBody>
      </p:sp>
      <p:sp>
        <p:nvSpPr>
          <p:cNvPr id="11" name="Flowchart: Connector 10">
            <a:extLst>
              <a:ext uri="{FF2B5EF4-FFF2-40B4-BE49-F238E27FC236}">
                <a16:creationId xmlns:a16="http://schemas.microsoft.com/office/drawing/2014/main" id="{CD3A9DDF-9C9A-4DC5-AC59-2CFB1B09046C}"/>
              </a:ext>
            </a:extLst>
          </p:cNvPr>
          <p:cNvSpPr/>
          <p:nvPr/>
        </p:nvSpPr>
        <p:spPr>
          <a:xfrm>
            <a:off x="7782258" y="364814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9A08ECF7-4034-4A27-A099-9CA4442A88B7}"/>
              </a:ext>
            </a:extLst>
          </p:cNvPr>
          <p:cNvSpPr/>
          <p:nvPr/>
        </p:nvSpPr>
        <p:spPr>
          <a:xfrm>
            <a:off x="7576830" y="468371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F338E7FA-AB3E-4B4E-9D5A-F220D3652150}"/>
              </a:ext>
            </a:extLst>
          </p:cNvPr>
          <p:cNvSpPr/>
          <p:nvPr/>
        </p:nvSpPr>
        <p:spPr>
          <a:xfrm>
            <a:off x="7755710" y="5003670"/>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3B378A97-550D-4C79-9055-4BF017A9D16C}"/>
              </a:ext>
            </a:extLst>
          </p:cNvPr>
          <p:cNvSpPr/>
          <p:nvPr/>
        </p:nvSpPr>
        <p:spPr>
          <a:xfrm>
            <a:off x="10465780" y="434516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894DD52-5A00-4E99-89EF-71B1E937F474}"/>
              </a:ext>
            </a:extLst>
          </p:cNvPr>
          <p:cNvSpPr/>
          <p:nvPr/>
        </p:nvSpPr>
        <p:spPr>
          <a:xfrm>
            <a:off x="10339638" y="4646961"/>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7A2834F8-9263-4F7B-95A1-9B176B9E1200}"/>
              </a:ext>
            </a:extLst>
          </p:cNvPr>
          <p:cNvSpPr/>
          <p:nvPr/>
        </p:nvSpPr>
        <p:spPr>
          <a:xfrm>
            <a:off x="10063621" y="4136649"/>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65FD87E-E96F-45C3-B08F-7DD381E367D6}"/>
              </a:ext>
            </a:extLst>
          </p:cNvPr>
          <p:cNvSpPr/>
          <p:nvPr/>
        </p:nvSpPr>
        <p:spPr>
          <a:xfrm>
            <a:off x="10324878" y="3920729"/>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3384AB2-DBF2-47EA-B479-1A662030D81D}"/>
              </a:ext>
            </a:extLst>
          </p:cNvPr>
          <p:cNvSpPr/>
          <p:nvPr/>
        </p:nvSpPr>
        <p:spPr>
          <a:xfrm>
            <a:off x="9618855" y="4501707"/>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31AE7E00-A977-4D06-9301-9477B299BDD7}"/>
              </a:ext>
            </a:extLst>
          </p:cNvPr>
          <p:cNvSpPr/>
          <p:nvPr/>
        </p:nvSpPr>
        <p:spPr>
          <a:xfrm>
            <a:off x="9266515" y="551057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78905C8C-FF92-46BF-B324-0AA29AE9FD70}"/>
              </a:ext>
            </a:extLst>
          </p:cNvPr>
          <p:cNvSpPr/>
          <p:nvPr/>
        </p:nvSpPr>
        <p:spPr>
          <a:xfrm>
            <a:off x="9618855" y="5423004"/>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1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21" grpId="0"/>
      <p:bldP spid="22" grpId="0"/>
      <p:bldP spid="11"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457C9FFA-EAC4-4800-9499-37952E2717C8}"/>
              </a:ext>
            </a:extLst>
          </p:cNvPr>
          <p:cNvSpPr/>
          <p:nvPr/>
        </p:nvSpPr>
        <p:spPr>
          <a:xfrm>
            <a:off x="140845" y="2618466"/>
            <a:ext cx="2157724"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sản xuất giấy</a:t>
            </a:r>
            <a:endParaRPr lang="en-US" sz="2400">
              <a:solidFill>
                <a:srgbClr val="1B04FA"/>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pic>
        <p:nvPicPr>
          <p:cNvPr id="16" name="Picture 15" descr="Diagram, engineering drawing&#10;&#10;Description automatically generated">
            <a:extLst>
              <a:ext uri="{FF2B5EF4-FFF2-40B4-BE49-F238E27FC236}">
                <a16:creationId xmlns:a16="http://schemas.microsoft.com/office/drawing/2014/main" id="{E77FA1B4-5E83-489E-86C9-9A68DB802C4A}"/>
              </a:ext>
            </a:extLst>
          </p:cNvPr>
          <p:cNvPicPr>
            <a:picLocks noChangeAspect="1"/>
          </p:cNvPicPr>
          <p:nvPr/>
        </p:nvPicPr>
        <p:blipFill rotWithShape="1">
          <a:blip r:embed="rId4">
            <a:extLst>
              <a:ext uri="{28A0092B-C50C-407E-A947-70E740481C1C}">
                <a14:useLocalDpi xmlns:a14="http://schemas.microsoft.com/office/drawing/2010/main" val="0"/>
              </a:ext>
            </a:extLst>
          </a:blip>
          <a:srcRect b="12427"/>
          <a:stretch/>
        </p:blipFill>
        <p:spPr>
          <a:xfrm>
            <a:off x="300276" y="923114"/>
            <a:ext cx="2157724" cy="1757302"/>
          </a:xfrm>
          <a:prstGeom prst="rect">
            <a:avLst/>
          </a:prstGeom>
        </p:spPr>
      </p:pic>
      <p:pic>
        <p:nvPicPr>
          <p:cNvPr id="17" name="Picture 16">
            <a:extLst>
              <a:ext uri="{FF2B5EF4-FFF2-40B4-BE49-F238E27FC236}">
                <a16:creationId xmlns:a16="http://schemas.microsoft.com/office/drawing/2014/main" id="{63D0FB2A-DB1F-4BFF-BAE1-6A5A39DE9FE2}"/>
              </a:ext>
            </a:extLst>
          </p:cNvPr>
          <p:cNvPicPr>
            <a:picLocks noChangeAspect="1"/>
          </p:cNvPicPr>
          <p:nvPr/>
        </p:nvPicPr>
        <p:blipFill>
          <a:blip r:embed="rId5"/>
          <a:stretch>
            <a:fillRect/>
          </a:stretch>
        </p:blipFill>
        <p:spPr>
          <a:xfrm>
            <a:off x="3407335" y="1100868"/>
            <a:ext cx="1698418" cy="1643790"/>
          </a:xfrm>
          <a:prstGeom prst="rect">
            <a:avLst/>
          </a:prstGeom>
        </p:spPr>
      </p:pic>
      <p:pic>
        <p:nvPicPr>
          <p:cNvPr id="18" name="Picture 17">
            <a:extLst>
              <a:ext uri="{FF2B5EF4-FFF2-40B4-BE49-F238E27FC236}">
                <a16:creationId xmlns:a16="http://schemas.microsoft.com/office/drawing/2014/main" id="{69BF9075-275E-47FF-AA2A-62A5647A3586}"/>
              </a:ext>
            </a:extLst>
          </p:cNvPr>
          <p:cNvPicPr>
            <a:picLocks noChangeAspect="1"/>
          </p:cNvPicPr>
          <p:nvPr/>
        </p:nvPicPr>
        <p:blipFill>
          <a:blip r:embed="rId6"/>
          <a:stretch>
            <a:fillRect/>
          </a:stretch>
        </p:blipFill>
        <p:spPr>
          <a:xfrm>
            <a:off x="176959" y="3158374"/>
            <a:ext cx="1992398" cy="1484308"/>
          </a:xfrm>
          <a:prstGeom prst="rect">
            <a:avLst/>
          </a:prstGeom>
        </p:spPr>
      </p:pic>
      <p:pic>
        <p:nvPicPr>
          <p:cNvPr id="19" name="Picture 18">
            <a:extLst>
              <a:ext uri="{FF2B5EF4-FFF2-40B4-BE49-F238E27FC236}">
                <a16:creationId xmlns:a16="http://schemas.microsoft.com/office/drawing/2014/main" id="{C8B6DCAD-D2AF-4F73-8640-70283A61F306}"/>
              </a:ext>
            </a:extLst>
          </p:cNvPr>
          <p:cNvPicPr>
            <a:picLocks noChangeAspect="1"/>
          </p:cNvPicPr>
          <p:nvPr/>
        </p:nvPicPr>
        <p:blipFill>
          <a:blip r:embed="rId7"/>
          <a:stretch>
            <a:fillRect/>
          </a:stretch>
        </p:blipFill>
        <p:spPr>
          <a:xfrm>
            <a:off x="176185" y="5293926"/>
            <a:ext cx="1992398" cy="1484308"/>
          </a:xfrm>
          <a:prstGeom prst="rect">
            <a:avLst/>
          </a:prstGeom>
        </p:spPr>
      </p:pic>
      <p:sp>
        <p:nvSpPr>
          <p:cNvPr id="20" name="Flowchart: Connector 19">
            <a:extLst>
              <a:ext uri="{FF2B5EF4-FFF2-40B4-BE49-F238E27FC236}">
                <a16:creationId xmlns:a16="http://schemas.microsoft.com/office/drawing/2014/main" id="{C73C7FC1-29D3-43D2-B806-28EB1A2D741C}"/>
              </a:ext>
            </a:extLst>
          </p:cNvPr>
          <p:cNvSpPr/>
          <p:nvPr/>
        </p:nvSpPr>
        <p:spPr>
          <a:xfrm>
            <a:off x="7782258" y="3648148"/>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3EDE30-40E1-4AC0-B754-0AFE88039EAB}"/>
              </a:ext>
            </a:extLst>
          </p:cNvPr>
          <p:cNvSpPr/>
          <p:nvPr/>
        </p:nvSpPr>
        <p:spPr>
          <a:xfrm>
            <a:off x="2658373" y="2854682"/>
            <a:ext cx="3404146"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điện tử - viễn thông</a:t>
            </a:r>
            <a:endParaRPr lang="en-US" sz="2400">
              <a:solidFill>
                <a:srgbClr val="1B04FA"/>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1CED907-849D-4E1E-963A-6E439A76444D}"/>
              </a:ext>
            </a:extLst>
          </p:cNvPr>
          <p:cNvSpPr/>
          <p:nvPr/>
        </p:nvSpPr>
        <p:spPr>
          <a:xfrm>
            <a:off x="2257515" y="6056569"/>
            <a:ext cx="4945656"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chế biến nông sản.</a:t>
            </a:r>
            <a:endParaRPr lang="en-US" sz="2800">
              <a:solidFill>
                <a:srgbClr val="1B04F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555988D-57D9-4ED2-AC34-C29FC3AC66D5}"/>
              </a:ext>
            </a:extLst>
          </p:cNvPr>
          <p:cNvSpPr/>
          <p:nvPr/>
        </p:nvSpPr>
        <p:spPr>
          <a:xfrm>
            <a:off x="369740" y="4763938"/>
            <a:ext cx="1852290" cy="523220"/>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h</a:t>
            </a:r>
            <a:r>
              <a:rPr lang="vi-VN" sz="2800">
                <a:solidFill>
                  <a:srgbClr val="1B04FA"/>
                </a:solidFill>
                <a:latin typeface="Arial" panose="020B0604020202020204" pitchFamily="34" charset="0"/>
                <a:cs typeface="Arial" panose="020B0604020202020204" pitchFamily="34" charset="0"/>
              </a:rPr>
              <a:t>ải cảng</a:t>
            </a:r>
            <a:endParaRPr lang="en-US" sz="2800">
              <a:solidFill>
                <a:srgbClr val="1B04FA"/>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93E07A9-6625-4C6E-86D9-EFAF3162395C}"/>
              </a:ext>
            </a:extLst>
          </p:cNvPr>
          <p:cNvSpPr/>
          <p:nvPr/>
        </p:nvSpPr>
        <p:spPr>
          <a:xfrm>
            <a:off x="3528892" y="4997664"/>
            <a:ext cx="4945656"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du lịch.</a:t>
            </a:r>
            <a:endParaRPr lang="en-US" sz="2800">
              <a:solidFill>
                <a:srgbClr val="1B04FA"/>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7124814C-1D89-4D26-B3B0-3908BC25ED68}"/>
              </a:ext>
            </a:extLst>
          </p:cNvPr>
          <p:cNvPicPr>
            <a:picLocks noChangeAspect="1"/>
          </p:cNvPicPr>
          <p:nvPr/>
        </p:nvPicPr>
        <p:blipFill>
          <a:blip r:embed="rId8"/>
          <a:stretch>
            <a:fillRect/>
          </a:stretch>
        </p:blipFill>
        <p:spPr>
          <a:xfrm>
            <a:off x="3222560" y="3270074"/>
            <a:ext cx="1773721" cy="1794050"/>
          </a:xfrm>
          <a:prstGeom prst="rect">
            <a:avLst/>
          </a:prstGeom>
        </p:spPr>
      </p:pic>
      <p:grpSp>
        <p:nvGrpSpPr>
          <p:cNvPr id="27" name="Group 26">
            <a:extLst>
              <a:ext uri="{FF2B5EF4-FFF2-40B4-BE49-F238E27FC236}">
                <a16:creationId xmlns:a16="http://schemas.microsoft.com/office/drawing/2014/main" id="{744A30BC-D71A-45AF-96EB-30F9F58AA0F2}"/>
              </a:ext>
            </a:extLst>
          </p:cNvPr>
          <p:cNvGrpSpPr/>
          <p:nvPr/>
        </p:nvGrpSpPr>
        <p:grpSpPr>
          <a:xfrm>
            <a:off x="193327" y="31333"/>
            <a:ext cx="8082981" cy="872949"/>
            <a:chOff x="1133366" y="2220084"/>
            <a:chExt cx="5681780" cy="914400"/>
          </a:xfrm>
          <a:solidFill>
            <a:srgbClr val="FFFF9B"/>
          </a:solidFill>
        </p:grpSpPr>
        <p:sp>
          <p:nvSpPr>
            <p:cNvPr id="28" name="Arrow: Pentagon 27">
              <a:extLst>
                <a:ext uri="{FF2B5EF4-FFF2-40B4-BE49-F238E27FC236}">
                  <a16:creationId xmlns:a16="http://schemas.microsoft.com/office/drawing/2014/main" id="{86393778-9460-4FE2-8C3A-31EAEC702E5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9" name="TextBox 28">
              <a:extLst>
                <a:ext uri="{FF2B5EF4-FFF2-40B4-BE49-F238E27FC236}">
                  <a16:creationId xmlns:a16="http://schemas.microsoft.com/office/drawing/2014/main" id="{6DE445DC-E70A-482D-A948-1D5D97A31B1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TextBox 29">
            <a:extLst>
              <a:ext uri="{FF2B5EF4-FFF2-40B4-BE49-F238E27FC236}">
                <a16:creationId xmlns:a16="http://schemas.microsoft.com/office/drawing/2014/main" id="{8C52A107-B477-4A6B-8F7C-B910010541E7}"/>
              </a:ext>
            </a:extLst>
          </p:cNvPr>
          <p:cNvSpPr txBox="1"/>
          <p:nvPr/>
        </p:nvSpPr>
        <p:spPr>
          <a:xfrm>
            <a:off x="1413766" y="192905"/>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1" name="Arrow: Pentagon 30">
            <a:extLst>
              <a:ext uri="{FF2B5EF4-FFF2-40B4-BE49-F238E27FC236}">
                <a16:creationId xmlns:a16="http://schemas.microsoft.com/office/drawing/2014/main" id="{691993E4-F7EC-49BB-A95B-D9CCE006C561}"/>
              </a:ext>
            </a:extLst>
          </p:cNvPr>
          <p:cNvSpPr/>
          <p:nvPr/>
        </p:nvSpPr>
        <p:spPr>
          <a:xfrm>
            <a:off x="83507" y="28409"/>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2" name="Isosceles Triangle 31">
            <a:extLst>
              <a:ext uri="{FF2B5EF4-FFF2-40B4-BE49-F238E27FC236}">
                <a16:creationId xmlns:a16="http://schemas.microsoft.com/office/drawing/2014/main" id="{F423A0DA-FDBA-407C-ADCE-74169E317FAC}"/>
              </a:ext>
            </a:extLst>
          </p:cNvPr>
          <p:cNvSpPr/>
          <p:nvPr/>
        </p:nvSpPr>
        <p:spPr>
          <a:xfrm rot="5400000">
            <a:off x="1074239" y="3357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2" grpId="0"/>
      <p:bldP spid="23" grpId="0"/>
      <p:bldP spid="24" grpId="0"/>
      <p:bldP spid="25" grpId="0"/>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grpSp>
        <p:nvGrpSpPr>
          <p:cNvPr id="23" name="Group 22">
            <a:extLst>
              <a:ext uri="{FF2B5EF4-FFF2-40B4-BE49-F238E27FC236}">
                <a16:creationId xmlns:a16="http://schemas.microsoft.com/office/drawing/2014/main" id="{4778DDD4-F3A6-4383-B7DC-38D8A9DCA905}"/>
              </a:ext>
            </a:extLst>
          </p:cNvPr>
          <p:cNvGrpSpPr/>
          <p:nvPr/>
        </p:nvGrpSpPr>
        <p:grpSpPr>
          <a:xfrm>
            <a:off x="141741" y="1012523"/>
            <a:ext cx="2256060" cy="2196892"/>
            <a:chOff x="141741" y="1012523"/>
            <a:chExt cx="2256060" cy="2196892"/>
          </a:xfrm>
        </p:grpSpPr>
        <p:sp>
          <p:nvSpPr>
            <p:cNvPr id="13" name="Rectangle 12">
              <a:extLst>
                <a:ext uri="{FF2B5EF4-FFF2-40B4-BE49-F238E27FC236}">
                  <a16:creationId xmlns:a16="http://schemas.microsoft.com/office/drawing/2014/main" id="{E890C454-7854-4979-A3B3-1FF1B7F8FA28}"/>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1026" name="Picture 2" descr="Quản lý sản xuất cơ khí có những cách nào? | Cloudify">
              <a:extLst>
                <a:ext uri="{FF2B5EF4-FFF2-40B4-BE49-F238E27FC236}">
                  <a16:creationId xmlns:a16="http://schemas.microsoft.com/office/drawing/2014/main" id="{D8BC3774-14B2-44F7-9209-9BC0DFFF8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lowchart: Connector 13">
            <a:extLst>
              <a:ext uri="{FF2B5EF4-FFF2-40B4-BE49-F238E27FC236}">
                <a16:creationId xmlns:a16="http://schemas.microsoft.com/office/drawing/2014/main" id="{54DB4AE4-F2CD-43D3-808C-FB45F61668E5}"/>
              </a:ext>
            </a:extLst>
          </p:cNvPr>
          <p:cNvSpPr/>
          <p:nvPr/>
        </p:nvSpPr>
        <p:spPr>
          <a:xfrm>
            <a:off x="7576830" y="4683716"/>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09F9E0E-81D9-4065-B09B-1B41BF55AC5C}"/>
              </a:ext>
            </a:extLst>
          </p:cNvPr>
          <p:cNvGrpSpPr/>
          <p:nvPr/>
        </p:nvGrpSpPr>
        <p:grpSpPr>
          <a:xfrm>
            <a:off x="3115146" y="1151395"/>
            <a:ext cx="1992398" cy="1971286"/>
            <a:chOff x="3115146" y="1151395"/>
            <a:chExt cx="1992398" cy="1971286"/>
          </a:xfrm>
        </p:grpSpPr>
        <p:sp>
          <p:nvSpPr>
            <p:cNvPr id="16" name="Rectangle 15">
              <a:extLst>
                <a:ext uri="{FF2B5EF4-FFF2-40B4-BE49-F238E27FC236}">
                  <a16:creationId xmlns:a16="http://schemas.microsoft.com/office/drawing/2014/main" id="{1E21F0F4-8554-4115-BC5E-687C06AF45B0}"/>
                </a:ext>
              </a:extLst>
            </p:cNvPr>
            <p:cNvSpPr/>
            <p:nvPr/>
          </p:nvSpPr>
          <p:spPr>
            <a:xfrm>
              <a:off x="3386665" y="2661016"/>
              <a:ext cx="1630200"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hải cảng</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E9B90C3-5D99-4D29-A58A-CD4CD57273B8}"/>
                </a:ext>
              </a:extLst>
            </p:cNvPr>
            <p:cNvPicPr>
              <a:picLocks noChangeAspect="1"/>
            </p:cNvPicPr>
            <p:nvPr/>
          </p:nvPicPr>
          <p:blipFill>
            <a:blip r:embed="rId5"/>
            <a:stretch>
              <a:fillRect/>
            </a:stretch>
          </p:blipFill>
          <p:spPr>
            <a:xfrm>
              <a:off x="3115146" y="1151395"/>
              <a:ext cx="1992398" cy="1484308"/>
            </a:xfrm>
            <a:prstGeom prst="rect">
              <a:avLst/>
            </a:prstGeom>
          </p:spPr>
        </p:pic>
      </p:grpSp>
      <p:grpSp>
        <p:nvGrpSpPr>
          <p:cNvPr id="27" name="Group 26">
            <a:extLst>
              <a:ext uri="{FF2B5EF4-FFF2-40B4-BE49-F238E27FC236}">
                <a16:creationId xmlns:a16="http://schemas.microsoft.com/office/drawing/2014/main" id="{5AB685A2-6DE7-4E2A-B6AF-305F57CF35BF}"/>
              </a:ext>
            </a:extLst>
          </p:cNvPr>
          <p:cNvGrpSpPr/>
          <p:nvPr/>
        </p:nvGrpSpPr>
        <p:grpSpPr>
          <a:xfrm>
            <a:off x="-1703683" y="5214210"/>
            <a:ext cx="6791017" cy="1643790"/>
            <a:chOff x="-1703683" y="5214210"/>
            <a:chExt cx="6791017" cy="1643790"/>
          </a:xfrm>
        </p:grpSpPr>
        <p:sp>
          <p:nvSpPr>
            <p:cNvPr id="20" name="Rectangle 19">
              <a:extLst>
                <a:ext uri="{FF2B5EF4-FFF2-40B4-BE49-F238E27FC236}">
                  <a16:creationId xmlns:a16="http://schemas.microsoft.com/office/drawing/2014/main" id="{B572F7E8-EA46-4F00-9298-395A62534CCB}"/>
                </a:ext>
              </a:extLst>
            </p:cNvPr>
            <p:cNvSpPr/>
            <p:nvPr/>
          </p:nvSpPr>
          <p:spPr>
            <a:xfrm>
              <a:off x="-1703683" y="5985500"/>
              <a:ext cx="6683774" cy="830997"/>
            </a:xfrm>
            <a:prstGeom prst="rect">
              <a:avLst/>
            </a:prstGeom>
          </p:spPr>
          <p:txBody>
            <a:bodyPr wrap="square">
              <a:spAutoFit/>
            </a:bodyPr>
            <a:lstStyle/>
            <a:p>
              <a:pPr algn="ctr"/>
              <a:r>
                <a:rPr lang="vi-VN" sz="2400">
                  <a:solidFill>
                    <a:srgbClr val="1B04FA"/>
                  </a:solidFill>
                  <a:latin typeface="Arial" panose="020B0604020202020204" pitchFamily="34" charset="0"/>
                  <a:cs typeface="Arial" panose="020B0604020202020204" pitchFamily="34" charset="0"/>
                </a:rPr>
                <a:t>hàng không và </a:t>
              </a:r>
              <a:endParaRPr lang="en-US" sz="2400">
                <a:solidFill>
                  <a:srgbClr val="1B04FA"/>
                </a:solidFill>
                <a:latin typeface="Arial" panose="020B0604020202020204" pitchFamily="34" charset="0"/>
                <a:cs typeface="Arial" panose="020B0604020202020204" pitchFamily="34" charset="0"/>
              </a:endParaRPr>
            </a:p>
            <a:p>
              <a:pPr algn="ctr"/>
              <a:r>
                <a:rPr lang="vi-VN" sz="2400">
                  <a:solidFill>
                    <a:srgbClr val="1B04FA"/>
                  </a:solidFill>
                  <a:latin typeface="Arial" panose="020B0604020202020204" pitchFamily="34" charset="0"/>
                  <a:cs typeface="Arial" panose="020B0604020202020204" pitchFamily="34" charset="0"/>
                </a:rPr>
                <a:t>điện tử - viễn thông.</a:t>
              </a:r>
              <a:endParaRPr lang="en-US" sz="2400">
                <a:solidFill>
                  <a:srgbClr val="1B04FA"/>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C1F6587-2274-4530-BF92-E4AB440F5317}"/>
                </a:ext>
              </a:extLst>
            </p:cNvPr>
            <p:cNvPicPr>
              <a:picLocks noChangeAspect="1"/>
            </p:cNvPicPr>
            <p:nvPr/>
          </p:nvPicPr>
          <p:blipFill>
            <a:blip r:embed="rId6"/>
            <a:stretch>
              <a:fillRect/>
            </a:stretch>
          </p:blipFill>
          <p:spPr>
            <a:xfrm>
              <a:off x="3388916" y="5214210"/>
              <a:ext cx="1698418" cy="1643790"/>
            </a:xfrm>
            <a:prstGeom prst="rect">
              <a:avLst/>
            </a:prstGeom>
          </p:spPr>
        </p:pic>
      </p:grpSp>
      <p:grpSp>
        <p:nvGrpSpPr>
          <p:cNvPr id="25" name="Group 24">
            <a:extLst>
              <a:ext uri="{FF2B5EF4-FFF2-40B4-BE49-F238E27FC236}">
                <a16:creationId xmlns:a16="http://schemas.microsoft.com/office/drawing/2014/main" id="{D2BF231C-1E7E-4AB9-B76E-90BDE0FA0AD0}"/>
              </a:ext>
            </a:extLst>
          </p:cNvPr>
          <p:cNvGrpSpPr/>
          <p:nvPr/>
        </p:nvGrpSpPr>
        <p:grpSpPr>
          <a:xfrm>
            <a:off x="398672" y="3266713"/>
            <a:ext cx="1801424" cy="1829544"/>
            <a:chOff x="398672" y="3266713"/>
            <a:chExt cx="1801424" cy="1829544"/>
          </a:xfrm>
        </p:grpSpPr>
        <p:sp>
          <p:nvSpPr>
            <p:cNvPr id="17" name="Rectangle 16">
              <a:extLst>
                <a:ext uri="{FF2B5EF4-FFF2-40B4-BE49-F238E27FC236}">
                  <a16:creationId xmlns:a16="http://schemas.microsoft.com/office/drawing/2014/main" id="{B0B78393-EDFD-4B30-8721-A32ADE61B803}"/>
                </a:ext>
              </a:extLst>
            </p:cNvPr>
            <p:cNvSpPr/>
            <p:nvPr/>
          </p:nvSpPr>
          <p:spPr>
            <a:xfrm>
              <a:off x="568092" y="4634592"/>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đóng tàu</a:t>
              </a:r>
              <a:endParaRPr lang="en-US" sz="24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F34E015-8FB2-47E0-B7A9-DE6082F1B9B2}"/>
                </a:ext>
              </a:extLst>
            </p:cNvPr>
            <p:cNvPicPr>
              <a:picLocks noChangeAspect="1"/>
            </p:cNvPicPr>
            <p:nvPr/>
          </p:nvPicPr>
          <p:blipFill>
            <a:blip r:embed="rId7"/>
            <a:stretch>
              <a:fillRect/>
            </a:stretch>
          </p:blipFill>
          <p:spPr>
            <a:xfrm>
              <a:off x="398672" y="3266713"/>
              <a:ext cx="1801424" cy="1344346"/>
            </a:xfrm>
            <a:prstGeom prst="rect">
              <a:avLst/>
            </a:prstGeom>
          </p:spPr>
        </p:pic>
      </p:grpSp>
      <p:grpSp>
        <p:nvGrpSpPr>
          <p:cNvPr id="26" name="Group 25">
            <a:extLst>
              <a:ext uri="{FF2B5EF4-FFF2-40B4-BE49-F238E27FC236}">
                <a16:creationId xmlns:a16="http://schemas.microsoft.com/office/drawing/2014/main" id="{AC513FEC-3FB8-4C33-AAD5-EB2C271950A4}"/>
              </a:ext>
            </a:extLst>
          </p:cNvPr>
          <p:cNvGrpSpPr/>
          <p:nvPr/>
        </p:nvGrpSpPr>
        <p:grpSpPr>
          <a:xfrm>
            <a:off x="3115146" y="3221173"/>
            <a:ext cx="2542121" cy="1846274"/>
            <a:chOff x="3115146" y="3221173"/>
            <a:chExt cx="2542121" cy="1846274"/>
          </a:xfrm>
        </p:grpSpPr>
        <p:sp>
          <p:nvSpPr>
            <p:cNvPr id="19" name="Rectangle 18">
              <a:extLst>
                <a:ext uri="{FF2B5EF4-FFF2-40B4-BE49-F238E27FC236}">
                  <a16:creationId xmlns:a16="http://schemas.microsoft.com/office/drawing/2014/main" id="{2BF0E630-212E-4162-B65E-B9492567CCA2}"/>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ngân hàng</a:t>
              </a:r>
              <a:endParaRPr lang="en-US" sz="2400">
                <a:solidFill>
                  <a:srgbClr val="1B04FA"/>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C49CB9B-4769-4FFC-823F-C40DF5CE1A19}"/>
                </a:ext>
              </a:extLst>
            </p:cNvPr>
            <p:cNvPicPr>
              <a:picLocks noChangeAspect="1"/>
            </p:cNvPicPr>
            <p:nvPr/>
          </p:nvPicPr>
          <p:blipFill>
            <a:blip r:embed="rId8"/>
            <a:stretch>
              <a:fillRect/>
            </a:stretch>
          </p:blipFill>
          <p:spPr>
            <a:xfrm>
              <a:off x="3115146" y="3221173"/>
              <a:ext cx="2072943" cy="1426738"/>
            </a:xfrm>
            <a:prstGeom prst="rect">
              <a:avLst/>
            </a:prstGeom>
          </p:spPr>
        </p:pic>
      </p:grpSp>
      <p:grpSp>
        <p:nvGrpSpPr>
          <p:cNvPr id="29" name="Group 28">
            <a:extLst>
              <a:ext uri="{FF2B5EF4-FFF2-40B4-BE49-F238E27FC236}">
                <a16:creationId xmlns:a16="http://schemas.microsoft.com/office/drawing/2014/main" id="{529FF53C-2008-4BEC-926D-0802ACC4115A}"/>
              </a:ext>
            </a:extLst>
          </p:cNvPr>
          <p:cNvGrpSpPr/>
          <p:nvPr/>
        </p:nvGrpSpPr>
        <p:grpSpPr>
          <a:xfrm>
            <a:off x="193327" y="31333"/>
            <a:ext cx="8082981" cy="872949"/>
            <a:chOff x="1133366" y="2220084"/>
            <a:chExt cx="5681780" cy="914400"/>
          </a:xfrm>
          <a:solidFill>
            <a:srgbClr val="FFFF9B"/>
          </a:solidFill>
        </p:grpSpPr>
        <p:sp>
          <p:nvSpPr>
            <p:cNvPr id="30" name="Arrow: Pentagon 29">
              <a:extLst>
                <a:ext uri="{FF2B5EF4-FFF2-40B4-BE49-F238E27FC236}">
                  <a16:creationId xmlns:a16="http://schemas.microsoft.com/office/drawing/2014/main" id="{E68B9499-0121-4747-8BBC-C189C3462B5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1" name="TextBox 30">
              <a:extLst>
                <a:ext uri="{FF2B5EF4-FFF2-40B4-BE49-F238E27FC236}">
                  <a16:creationId xmlns:a16="http://schemas.microsoft.com/office/drawing/2014/main" id="{989281B9-E492-4049-841C-1CD610F6ECB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2" name="TextBox 31">
            <a:extLst>
              <a:ext uri="{FF2B5EF4-FFF2-40B4-BE49-F238E27FC236}">
                <a16:creationId xmlns:a16="http://schemas.microsoft.com/office/drawing/2014/main" id="{57D51EE8-40B8-4015-9A7A-1B02EE908651}"/>
              </a:ext>
            </a:extLst>
          </p:cNvPr>
          <p:cNvSpPr txBox="1"/>
          <p:nvPr/>
        </p:nvSpPr>
        <p:spPr>
          <a:xfrm>
            <a:off x="1413766" y="192905"/>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3" name="Arrow: Pentagon 32">
            <a:extLst>
              <a:ext uri="{FF2B5EF4-FFF2-40B4-BE49-F238E27FC236}">
                <a16:creationId xmlns:a16="http://schemas.microsoft.com/office/drawing/2014/main" id="{1BC4F935-9994-47C0-A33F-55B90101C565}"/>
              </a:ext>
            </a:extLst>
          </p:cNvPr>
          <p:cNvSpPr/>
          <p:nvPr/>
        </p:nvSpPr>
        <p:spPr>
          <a:xfrm>
            <a:off x="83507" y="28409"/>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4" name="Isosceles Triangle 33">
            <a:extLst>
              <a:ext uri="{FF2B5EF4-FFF2-40B4-BE49-F238E27FC236}">
                <a16:creationId xmlns:a16="http://schemas.microsoft.com/office/drawing/2014/main" id="{454754B4-4C11-45B9-9210-B3BB51DC37A3}"/>
              </a:ext>
            </a:extLst>
          </p:cNvPr>
          <p:cNvSpPr/>
          <p:nvPr/>
        </p:nvSpPr>
        <p:spPr>
          <a:xfrm rot="5400000">
            <a:off x="1074239" y="3357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sp>
        <p:nvSpPr>
          <p:cNvPr id="9" name="Rectangle 8">
            <a:extLst>
              <a:ext uri="{FF2B5EF4-FFF2-40B4-BE49-F238E27FC236}">
                <a16:creationId xmlns:a16="http://schemas.microsoft.com/office/drawing/2014/main" id="{EDAC8781-EC6F-4604-BBD6-5953D0A44988}"/>
              </a:ext>
            </a:extLst>
          </p:cNvPr>
          <p:cNvSpPr/>
          <p:nvPr/>
        </p:nvSpPr>
        <p:spPr>
          <a:xfrm>
            <a:off x="405944" y="1532691"/>
            <a:ext cx="6096000" cy="3539430"/>
          </a:xfrm>
          <a:prstGeom prst="rect">
            <a:avLst/>
          </a:prstGeom>
        </p:spPr>
        <p:txBody>
          <a:bodyPr>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14" name="Flowchart: Connector 13">
            <a:extLst>
              <a:ext uri="{FF2B5EF4-FFF2-40B4-BE49-F238E27FC236}">
                <a16:creationId xmlns:a16="http://schemas.microsoft.com/office/drawing/2014/main" id="{0825C864-B640-47CB-A6DB-A5EA611308EA}"/>
              </a:ext>
            </a:extLst>
          </p:cNvPr>
          <p:cNvSpPr/>
          <p:nvPr/>
        </p:nvSpPr>
        <p:spPr>
          <a:xfrm>
            <a:off x="7755710" y="5003670"/>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BF4E76E-A7A1-448F-B4A0-C1FC48C58A2F}"/>
              </a:ext>
            </a:extLst>
          </p:cNvPr>
          <p:cNvSpPr/>
          <p:nvPr/>
        </p:nvSpPr>
        <p:spPr>
          <a:xfrm>
            <a:off x="10465780" y="4345162"/>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0174D4AA-660A-4172-A2DB-CF9F29620A43}"/>
              </a:ext>
            </a:extLst>
          </p:cNvPr>
          <p:cNvSpPr/>
          <p:nvPr/>
        </p:nvSpPr>
        <p:spPr>
          <a:xfrm>
            <a:off x="10339638" y="4646961"/>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CC7822D3-08F6-4CF0-A8E2-39E5BB275682}"/>
              </a:ext>
            </a:extLst>
          </p:cNvPr>
          <p:cNvSpPr/>
          <p:nvPr/>
        </p:nvSpPr>
        <p:spPr>
          <a:xfrm>
            <a:off x="10063621" y="4136649"/>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C8905A69-1CA7-4EBF-9F0C-8E22B46ACEB7}"/>
              </a:ext>
            </a:extLst>
          </p:cNvPr>
          <p:cNvSpPr/>
          <p:nvPr/>
        </p:nvSpPr>
        <p:spPr>
          <a:xfrm>
            <a:off x="9618855" y="4501707"/>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15507BEC-B72A-4003-9DD2-CB04A2C6B4BA}"/>
              </a:ext>
            </a:extLst>
          </p:cNvPr>
          <p:cNvSpPr/>
          <p:nvPr/>
        </p:nvSpPr>
        <p:spPr>
          <a:xfrm>
            <a:off x="9266515" y="5510576"/>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4EA1681F-B8F9-4C36-B721-E95D4CD6A57E}"/>
              </a:ext>
            </a:extLst>
          </p:cNvPr>
          <p:cNvSpPr/>
          <p:nvPr/>
        </p:nvSpPr>
        <p:spPr>
          <a:xfrm>
            <a:off x="9618855" y="5423004"/>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55E1F2CD-D75B-4590-9A36-CC5D0A8E8E61}"/>
              </a:ext>
            </a:extLst>
          </p:cNvPr>
          <p:cNvSpPr/>
          <p:nvPr/>
        </p:nvSpPr>
        <p:spPr>
          <a:xfrm>
            <a:off x="10324878" y="3920729"/>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8140E5A-51C1-4FF5-A09D-032EC160F708}"/>
              </a:ext>
            </a:extLst>
          </p:cNvPr>
          <p:cNvGrpSpPr/>
          <p:nvPr/>
        </p:nvGrpSpPr>
        <p:grpSpPr>
          <a:xfrm>
            <a:off x="193327" y="57837"/>
            <a:ext cx="8082981" cy="872949"/>
            <a:chOff x="1133366" y="2220084"/>
            <a:chExt cx="5681780" cy="914400"/>
          </a:xfrm>
          <a:solidFill>
            <a:srgbClr val="FFFF9B"/>
          </a:solidFill>
        </p:grpSpPr>
        <p:sp>
          <p:nvSpPr>
            <p:cNvPr id="23" name="Arrow: Pentagon 22">
              <a:extLst>
                <a:ext uri="{FF2B5EF4-FFF2-40B4-BE49-F238E27FC236}">
                  <a16:creationId xmlns:a16="http://schemas.microsoft.com/office/drawing/2014/main" id="{FF089502-0298-4FB7-93F3-5B115099648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4" name="TextBox 23">
              <a:extLst>
                <a:ext uri="{FF2B5EF4-FFF2-40B4-BE49-F238E27FC236}">
                  <a16:creationId xmlns:a16="http://schemas.microsoft.com/office/drawing/2014/main" id="{3F5EC5B0-50E7-4487-A4A7-03D47868954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a16="http://schemas.microsoft.com/office/drawing/2014/main" id="{F014DDA0-E125-46FB-82DE-E9D7B06BC41F}"/>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26" name="Arrow: Pentagon 25">
            <a:extLst>
              <a:ext uri="{FF2B5EF4-FFF2-40B4-BE49-F238E27FC236}">
                <a16:creationId xmlns:a16="http://schemas.microsoft.com/office/drawing/2014/main" id="{06879F54-E142-4265-AAF6-078FD5E8DD32}"/>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7" name="Isosceles Triangle 26">
            <a:extLst>
              <a:ext uri="{FF2B5EF4-FFF2-40B4-BE49-F238E27FC236}">
                <a16:creationId xmlns:a16="http://schemas.microsoft.com/office/drawing/2014/main" id="{7A9D94FC-19A6-4433-B916-72740E281B1A}"/>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27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TotalTime>
  <Words>1879</Words>
  <Application>Microsoft Office PowerPoint</Application>
  <PresentationFormat>Widescreen</PresentationFormat>
  <Paragraphs>166</Paragraphs>
  <Slides>28</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#9Slide03 AllRoundGothic</vt:lpstr>
      <vt:lpstr>#9Slide03 IcielNovecento sans E</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65</cp:revision>
  <dcterms:created xsi:type="dcterms:W3CDTF">2022-05-01T02:50:18Z</dcterms:created>
  <dcterms:modified xsi:type="dcterms:W3CDTF">2022-07-09T11:39:46Z</dcterms:modified>
</cp:coreProperties>
</file>