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6865ba6c64484cf6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6" r:id="rId2"/>
    <p:sldId id="585" r:id="rId3"/>
    <p:sldId id="586" r:id="rId4"/>
    <p:sldId id="345" r:id="rId5"/>
    <p:sldId id="588" r:id="rId6"/>
    <p:sldId id="589" r:id="rId7"/>
    <p:sldId id="595" r:id="rId8"/>
    <p:sldId id="590" r:id="rId9"/>
    <p:sldId id="591" r:id="rId10"/>
    <p:sldId id="592" r:id="rId11"/>
    <p:sldId id="593" r:id="rId12"/>
    <p:sldId id="596" r:id="rId13"/>
    <p:sldId id="597" r:id="rId14"/>
    <p:sldId id="598" r:id="rId15"/>
    <p:sldId id="599" r:id="rId16"/>
    <p:sldId id="600" r:id="rId17"/>
    <p:sldId id="601" r:id="rId18"/>
    <p:sldId id="603" r:id="rId19"/>
    <p:sldId id="604" r:id="rId20"/>
    <p:sldId id="605" r:id="rId21"/>
    <p:sldId id="606" r:id="rId22"/>
    <p:sldId id="575" r:id="rId23"/>
    <p:sldId id="607" r:id="rId24"/>
    <p:sldId id="608" r:id="rId25"/>
    <p:sldId id="609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Admin" initials="A" lastIdx="3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2" d="100"/>
          <a:sy n="102" d="100"/>
        </p:scale>
        <p:origin x="90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4.w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47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214230" y="2435000"/>
            <a:ext cx="5357557" cy="1615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 (Headings)"/>
              </a:rPr>
              <a:t>MỘT SỐ </a:t>
            </a:r>
          </a:p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 (Headings)"/>
              </a:rPr>
              <a:t>HÌNH THỨC KHUYẾN MÃI</a:t>
            </a:r>
          </a:p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 (Headings)"/>
              </a:rPr>
              <a:t>TRONG KINH DOANH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698934" y="1274061"/>
            <a:ext cx="7725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 (Headings)"/>
              </a:rPr>
              <a:t>HOẠT ĐỘNG THỰC HÀNH VÀ TRẢI NGHIỆM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893009" y="636342"/>
            <a:ext cx="24903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THỰC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80424" y="111167"/>
            <a:ext cx="2509341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64BC4FE-F474-3ED0-3389-33B1EEF4E21D}"/>
              </a:ext>
            </a:extLst>
          </p:cNvPr>
          <p:cNvSpPr/>
          <p:nvPr/>
        </p:nvSpPr>
        <p:spPr>
          <a:xfrm>
            <a:off x="2047843" y="1914652"/>
            <a:ext cx="1671355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35</a:t>
            </a: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73670" y="-2190"/>
            <a:ext cx="7564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Lời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42900" y="256181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 3</a:t>
            </a:r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88524"/>
              </p:ext>
            </p:extLst>
          </p:nvPr>
        </p:nvGraphicFramePr>
        <p:xfrm>
          <a:off x="1337420" y="1188713"/>
          <a:ext cx="4635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360" imgH="520560" progId="Equation.DSMT4">
                  <p:embed/>
                </p:oleObj>
              </mc:Choice>
              <mc:Fallback>
                <p:oleObj name="Equation" r:id="rId2" imgW="4635360" imgH="520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7420" y="1188713"/>
                        <a:ext cx="46355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91200" y="1132923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42900" y="1568700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Ba chiếc áo tiếp theo được bán với giá mỗi chiếc là</a:t>
            </a:r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943600" y="1961095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35826" y="2389754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Ba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cuối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5971"/>
              </p:ext>
            </p:extLst>
          </p:nvPr>
        </p:nvGraphicFramePr>
        <p:xfrm>
          <a:off x="914400" y="3813638"/>
          <a:ext cx="665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54600" imgH="330120" progId="Equation.DSMT4">
                  <p:embed/>
                </p:oleObj>
              </mc:Choice>
              <mc:Fallback>
                <p:oleObj name="Equation" r:id="rId4" imgW="6654600" imgH="3301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13638"/>
                        <a:ext cx="665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943600" y="286448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43644"/>
              </p:ext>
            </p:extLst>
          </p:nvPr>
        </p:nvGraphicFramePr>
        <p:xfrm>
          <a:off x="1294292" y="2023410"/>
          <a:ext cx="4772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72160" imgH="514350" progId="Equation.DSMT4">
                  <p:embed/>
                </p:oleObj>
              </mc:Choice>
              <mc:Fallback>
                <p:oleObj name="Equation" r:id="rId6" imgW="4772160" imgH="5143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4292" y="2023410"/>
                        <a:ext cx="47720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1049"/>
              </p:ext>
            </p:extLst>
          </p:nvPr>
        </p:nvGraphicFramePr>
        <p:xfrm>
          <a:off x="1312148" y="2903538"/>
          <a:ext cx="4787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787640" imgH="520560" progId="Equation.DSMT4">
                  <p:embed/>
                </p:oleObj>
              </mc:Choice>
              <mc:Fallback>
                <p:oleObj name="Equation" r:id="rId8" imgW="478764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12148" y="2903538"/>
                        <a:ext cx="47879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9095" y="3266796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Doanh thu của cửa hàng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324839" y="371712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069102" y="4071048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 </a:t>
            </a:r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của cửa hàng là: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19123"/>
              </p:ext>
            </p:extLst>
          </p:nvPr>
        </p:nvGraphicFramePr>
        <p:xfrm>
          <a:off x="2016557" y="4591050"/>
          <a:ext cx="430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05240" imgH="330120" progId="Equation.DSMT4">
                  <p:embed/>
                </p:oleObj>
              </mc:Choice>
              <mc:Fallback>
                <p:oleObj name="Equation" r:id="rId10" imgW="4305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6557" y="4591050"/>
                        <a:ext cx="4305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096000" y="447675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</p:spTree>
    <p:extLst>
      <p:ext uri="{BB962C8B-B14F-4D97-AF65-F5344CB8AC3E}">
        <p14:creationId xmlns:p14="http://schemas.microsoft.com/office/powerpoint/2010/main" val="27351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5" grpId="0"/>
      <p:bldP spid="16" grpId="0"/>
      <p:bldP spid="19" grpId="0"/>
      <p:bldP spid="17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09600" y="1352550"/>
            <a:ext cx="830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Kết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luận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Theo phương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thứ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ba,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ửa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có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được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nhiều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nhất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06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1000" y="590550"/>
            <a:ext cx="822960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Một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của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kinh doanh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quần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,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nhập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vào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sơ mi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200000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/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niêm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yết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255000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/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.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Cửa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đưa ra hai phương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kinh doanh (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tính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trên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lô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10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) như sau:</a:t>
            </a:r>
          </a:p>
        </p:txBody>
      </p:sp>
    </p:spTree>
    <p:extLst>
      <p:ext uri="{BB962C8B-B14F-4D97-AF65-F5344CB8AC3E}">
        <p14:creationId xmlns:p14="http://schemas.microsoft.com/office/powerpoint/2010/main" val="19391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56734" y="590550"/>
            <a:ext cx="762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Phương 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: Cửa hàng bán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chiếc áo đầu tiên với giá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255000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 đồng và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chiếc áo còn lại với giá giảm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10%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so với giá niêm yết.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28660" y="2114550"/>
            <a:ext cx="7564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Phương án</a:t>
            </a:r>
            <a:r>
              <a:rPr lang="en-US" sz="280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vi-VN" sz="280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: Cửa hàng bán cả mười chiếc áo với giá giảm </a:t>
            </a:r>
            <a:r>
              <a:rPr lang="en-US" sz="280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5%</a:t>
            </a:r>
            <a:r>
              <a:rPr lang="vi-VN" sz="280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so với giá niêm yết.</a:t>
            </a:r>
            <a:endParaRPr lang="en-US" sz="280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57200" y="3210670"/>
            <a:ext cx="7564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Tính lãi của cửa hàng có được theo mỗi phương án trên (làm tròn kết quả đến hàng nghìn). Phương án nào đem lại lãi nhiều nhất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5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9">
            <a:extLst>
              <a:ext uri="{FF2B5EF4-FFF2-40B4-BE49-F238E27FC236}">
                <a16:creationId xmlns:a16="http://schemas.microsoft.com/office/drawing/2014/main" id="{11FA6AF6-CCAF-4D19-800D-3CCCDF10198F}"/>
              </a:ext>
            </a:extLst>
          </p:cNvPr>
          <p:cNvSpPr/>
          <p:nvPr/>
        </p:nvSpPr>
        <p:spPr>
          <a:xfrm>
            <a:off x="7422" y="11348"/>
            <a:ext cx="9136578" cy="65166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!!1">
            <a:extLst>
              <a:ext uri="{FF2B5EF4-FFF2-40B4-BE49-F238E27FC236}">
                <a16:creationId xmlns:a16="http://schemas.microsoft.com/office/drawing/2014/main" id="{04F7B916-5703-4770-998E-AF069F61FE1E}"/>
              </a:ext>
            </a:extLst>
          </p:cNvPr>
          <p:cNvSpPr txBox="1"/>
          <p:nvPr/>
        </p:nvSpPr>
        <p:spPr>
          <a:xfrm>
            <a:off x="1309589" y="155634"/>
            <a:ext cx="6580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HOẠT ĐỘNG LUYỆN TẬP</a:t>
            </a:r>
            <a:endParaRPr lang="en-US" sz="24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6200" y="651762"/>
            <a:ext cx="89505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5763" indent="-385763" algn="just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5763" indent="-385763" algn="just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159" y="3486150"/>
            <a:ext cx="1769336" cy="15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3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64627"/>
            <a:ext cx="7564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Lời giải</a:t>
            </a:r>
          </a:p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Số tiền cửa hàng bỏ ra để nhập vào một lô mười chiếc áo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mi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là: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366277"/>
              </p:ext>
            </p:extLst>
          </p:nvPr>
        </p:nvGraphicFramePr>
        <p:xfrm>
          <a:off x="1913466" y="1493661"/>
          <a:ext cx="3295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94160" imgH="507960" progId="Equation.DSMT4">
                  <p:embed/>
                </p:oleObj>
              </mc:Choice>
              <mc:Fallback>
                <p:oleObj name="Equation" r:id="rId2" imgW="4394160" imgH="507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3466" y="1493661"/>
                        <a:ext cx="32956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953000" y="133125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1803693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Năm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còn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lại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được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42876"/>
              </p:ext>
            </p:extLst>
          </p:nvPr>
        </p:nvGraphicFramePr>
        <p:xfrm>
          <a:off x="1428750" y="2735263"/>
          <a:ext cx="4876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76560" imgH="520560" progId="Equation.DSMT4">
                  <p:embed/>
                </p:oleObj>
              </mc:Choice>
              <mc:Fallback>
                <p:oleObj name="Equation" r:id="rId4" imgW="4876560" imgH="520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750" y="2735263"/>
                        <a:ext cx="48768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172200" y="266943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3119990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Doanh thu của cửa hàng là: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63537"/>
              </p:ext>
            </p:extLst>
          </p:nvPr>
        </p:nvGraphicFramePr>
        <p:xfrm>
          <a:off x="1429457" y="3638855"/>
          <a:ext cx="4914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14720" imgH="330120" progId="Equation.DSMT4">
                  <p:embed/>
                </p:oleObj>
              </mc:Choice>
              <mc:Fallback>
                <p:oleObj name="Equation" r:id="rId6" imgW="4914720" imgH="3301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9457" y="3638855"/>
                        <a:ext cx="4914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172200" y="350872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43000" y="4029730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của cửa hàng là: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71049"/>
              </p:ext>
            </p:extLst>
          </p:nvPr>
        </p:nvGraphicFramePr>
        <p:xfrm>
          <a:off x="1835150" y="4552950"/>
          <a:ext cx="455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59040" imgH="330120" progId="Equation.DSMT4">
                  <p:embed/>
                </p:oleObj>
              </mc:Choice>
              <mc:Fallback>
                <p:oleObj name="Equation" r:id="rId8" imgW="4559040" imgH="3301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35150" y="4552950"/>
                        <a:ext cx="4559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124639" y="443538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</p:spTree>
    <p:extLst>
      <p:ext uri="{BB962C8B-B14F-4D97-AF65-F5344CB8AC3E}">
        <p14:creationId xmlns:p14="http://schemas.microsoft.com/office/powerpoint/2010/main" val="43574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9" grpId="0"/>
      <p:bldP spid="10" grpId="0"/>
      <p:bldP spid="15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64627"/>
            <a:ext cx="7564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Lời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468980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 2</a:t>
            </a:r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343701"/>
              </p:ext>
            </p:extLst>
          </p:nvPr>
        </p:nvGraphicFramePr>
        <p:xfrm>
          <a:off x="1587500" y="1493838"/>
          <a:ext cx="4711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11680" imgH="520560" progId="Equation.DSMT4">
                  <p:embed/>
                </p:oleObj>
              </mc:Choice>
              <mc:Fallback>
                <p:oleObj name="Equation" r:id="rId2" imgW="4711680" imgH="520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7500" y="1493838"/>
                        <a:ext cx="47117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172200" y="144164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1897" y="2014538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Doanh thu của cửa hàng là: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99896"/>
              </p:ext>
            </p:extLst>
          </p:nvPr>
        </p:nvGraphicFramePr>
        <p:xfrm>
          <a:off x="2133600" y="2663155"/>
          <a:ext cx="331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330120" progId="Equation.DSMT4">
                  <p:embed/>
                </p:oleObj>
              </mc:Choice>
              <mc:Fallback>
                <p:oleObj name="Equation" r:id="rId4" imgW="3314520" imgH="3301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2663155"/>
                        <a:ext cx="3314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334000" y="2574881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1897" y="3118505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 </a:t>
            </a:r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của cửa hàng là: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096000" y="364873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36383"/>
              </p:ext>
            </p:extLst>
          </p:nvPr>
        </p:nvGraphicFramePr>
        <p:xfrm>
          <a:off x="1752600" y="3783541"/>
          <a:ext cx="45434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43560" imgH="323717" progId="Equation.DSMT4">
                  <p:embed/>
                </p:oleObj>
              </mc:Choice>
              <mc:Fallback>
                <p:oleObj name="Equation" r:id="rId6" imgW="4543560" imgH="32371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2600" y="3783541"/>
                        <a:ext cx="454342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01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/>
      <p:bldP spid="10" grpId="0"/>
      <p:bldP spid="15" grpId="0"/>
      <p:bldP spid="1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09600" y="1352550"/>
            <a:ext cx="8001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Kết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luận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Theo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c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ửa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có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được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. </a:t>
            </a:r>
            <a:endParaRPr lang="vi-VN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1000" y="590550"/>
            <a:ext cx="8382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Một của hàng kinh doanh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giầy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thao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, nhập vào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 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195000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đồng/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đôi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và niêm yết giá bán là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265000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đồng/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đôi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. Cửa hàng đưa ra hai phương án kinh doanh (tính trên mỗi lô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20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đôi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) như sau:</a:t>
            </a:r>
          </a:p>
        </p:txBody>
      </p:sp>
    </p:spTree>
    <p:extLst>
      <p:ext uri="{BB962C8B-B14F-4D97-AF65-F5344CB8AC3E}">
        <p14:creationId xmlns:p14="http://schemas.microsoft.com/office/powerpoint/2010/main" val="6776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09600" y="293655"/>
            <a:ext cx="762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Phương 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: Cửa hàng bán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đầu tiên với giá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265000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đồng và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 giá giảm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10%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mười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5%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so với giá niêm yết.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28660" y="2114550"/>
            <a:ext cx="7564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Phương 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: Cửa hàng bán cả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 giá giảm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6%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so với giá niêm yết.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57200" y="3210670"/>
            <a:ext cx="7564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Tính lãi của cửa hàng có được theo mỗi phương án trên (làm tròn kết quả đến hàng nghìn). Phương án nào đem lại lãi nhiều nhất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8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3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76200" y="1123950"/>
            <a:ext cx="2514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21">
            <a:extLst>
              <a:ext uri="{FF2B5EF4-FFF2-40B4-BE49-F238E27FC236}">
                <a16:creationId xmlns:a16="http://schemas.microsoft.com/office/drawing/2014/main" id="{7CB8EC00-5190-4322-B27F-F59D635C2BCF}"/>
              </a:ext>
            </a:extLst>
          </p:cNvPr>
          <p:cNvSpPr txBox="1"/>
          <p:nvPr/>
        </p:nvSpPr>
        <p:spPr>
          <a:xfrm>
            <a:off x="2836272" y="2166485"/>
            <a:ext cx="417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05772"/>
              </p:ext>
            </p:extLst>
          </p:nvPr>
        </p:nvGraphicFramePr>
        <p:xfrm>
          <a:off x="3684588" y="3497263"/>
          <a:ext cx="1866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040" imgH="558720" progId="Equation.DSMT4">
                  <p:embed/>
                </p:oleObj>
              </mc:Choice>
              <mc:Fallback>
                <p:oleObj name="Equation" r:id="rId3" imgW="2489040" imgH="55872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4588" y="3497263"/>
                        <a:ext cx="1866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Hộp Văn bản 21">
            <a:extLst>
              <a:ext uri="{FF2B5EF4-FFF2-40B4-BE49-F238E27FC236}">
                <a16:creationId xmlns:a16="http://schemas.microsoft.com/office/drawing/2014/main" id="{7CB8EC00-5190-4322-B27F-F59D635C2BCF}"/>
              </a:ext>
            </a:extLst>
          </p:cNvPr>
          <p:cNvSpPr txBox="1"/>
          <p:nvPr/>
        </p:nvSpPr>
        <p:spPr>
          <a:xfrm>
            <a:off x="3216042" y="2862427"/>
            <a:ext cx="341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nhận được:</a:t>
            </a:r>
          </a:p>
        </p:txBody>
      </p:sp>
      <p:sp>
        <p:nvSpPr>
          <p:cNvPr id="12" name="!!1">
            <a:extLst>
              <a:ext uri="{FF2B5EF4-FFF2-40B4-BE49-F238E27FC236}">
                <a16:creationId xmlns:a16="http://schemas.microsoft.com/office/drawing/2014/main" id="{0615135A-98C9-4461-8599-13EED4A0D8B3}"/>
              </a:ext>
            </a:extLst>
          </p:cNvPr>
          <p:cNvSpPr txBox="1"/>
          <p:nvPr/>
        </p:nvSpPr>
        <p:spPr>
          <a:xfrm>
            <a:off x="-228600" y="74812"/>
            <a:ext cx="8033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MỘT SỐ HÌNH THỨC KHUYẾN MÃI TRONG KINH DOANH</a:t>
            </a:r>
          </a:p>
        </p:txBody>
      </p:sp>
    </p:spTree>
    <p:extLst>
      <p:ext uri="{BB962C8B-B14F-4D97-AF65-F5344CB8AC3E}">
        <p14:creationId xmlns:p14="http://schemas.microsoft.com/office/powerpoint/2010/main" val="26145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9">
            <a:extLst>
              <a:ext uri="{FF2B5EF4-FFF2-40B4-BE49-F238E27FC236}">
                <a16:creationId xmlns:a16="http://schemas.microsoft.com/office/drawing/2014/main" id="{11FA6AF6-CCAF-4D19-800D-3CCCDF10198F}"/>
              </a:ext>
            </a:extLst>
          </p:cNvPr>
          <p:cNvSpPr/>
          <p:nvPr/>
        </p:nvSpPr>
        <p:spPr>
          <a:xfrm>
            <a:off x="7422" y="11348"/>
            <a:ext cx="9136578" cy="65166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!!1">
            <a:extLst>
              <a:ext uri="{FF2B5EF4-FFF2-40B4-BE49-F238E27FC236}">
                <a16:creationId xmlns:a16="http://schemas.microsoft.com/office/drawing/2014/main" id="{04F7B916-5703-4770-998E-AF069F61FE1E}"/>
              </a:ext>
            </a:extLst>
          </p:cNvPr>
          <p:cNvSpPr txBox="1"/>
          <p:nvPr/>
        </p:nvSpPr>
        <p:spPr>
          <a:xfrm>
            <a:off x="1309589" y="155634"/>
            <a:ext cx="6580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HOẠT ĐỘNG VẬN DỤNG</a:t>
            </a:r>
            <a:endParaRPr lang="en-US" sz="24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87711" y="681174"/>
            <a:ext cx="88089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5763" indent="-385763" algn="just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5763" indent="-385763" algn="just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42" y="3609589"/>
            <a:ext cx="1685161" cy="15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7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13769" y="135616"/>
            <a:ext cx="7564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Lời giải</a:t>
            </a:r>
          </a:p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Số tiền cửa hàng bỏ ra để nhập vào một lô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là: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227937"/>
              </p:ext>
            </p:extLst>
          </p:nvPr>
        </p:nvGraphicFramePr>
        <p:xfrm>
          <a:off x="1676400" y="1568789"/>
          <a:ext cx="3324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507960" progId="Equation.DSMT4">
                  <p:embed/>
                </p:oleObj>
              </mc:Choice>
              <mc:Fallback>
                <p:oleObj name="Equation" r:id="rId2" imgW="4431960" imgH="507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0" y="1568789"/>
                        <a:ext cx="33242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953000" y="1455701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1990095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Năm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61493"/>
              </p:ext>
            </p:extLst>
          </p:nvPr>
        </p:nvGraphicFramePr>
        <p:xfrm>
          <a:off x="1433513" y="2984508"/>
          <a:ext cx="4876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76560" imgH="520560" progId="Equation.DSMT4">
                  <p:embed/>
                </p:oleObj>
              </mc:Choice>
              <mc:Fallback>
                <p:oleObj name="Equation" r:id="rId4" imgW="4876560" imgH="520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3513" y="2984508"/>
                        <a:ext cx="48768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172200" y="2929062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040582" y="417195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3623545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Mười</a:t>
            </a:r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đôi giày còn lại được bán với giá mỗi đôi </a:t>
            </a:r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538741"/>
              </p:ext>
            </p:extLst>
          </p:nvPr>
        </p:nvGraphicFramePr>
        <p:xfrm>
          <a:off x="1447800" y="4277346"/>
          <a:ext cx="4711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11680" imgH="520560" progId="Equation.DSMT4">
                  <p:embed/>
                </p:oleObj>
              </mc:Choice>
              <mc:Fallback>
                <p:oleObj name="Equation" r:id="rId6" imgW="4711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800" y="4277346"/>
                        <a:ext cx="47117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04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9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57200" y="590550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Doanh thu của cửa hàng là: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56945"/>
              </p:ext>
            </p:extLst>
          </p:nvPr>
        </p:nvGraphicFramePr>
        <p:xfrm>
          <a:off x="711199" y="1374285"/>
          <a:ext cx="6832601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32440" imgH="330120" progId="Equation.DSMT4">
                  <p:embed/>
                </p:oleObj>
              </mc:Choice>
              <mc:Fallback>
                <p:oleObj name="Equation" r:id="rId2" imgW="6832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1199" y="1374285"/>
                        <a:ext cx="6832601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33400" y="2067580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 </a:t>
            </a:r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của cửa hàng là: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322728"/>
              </p:ext>
            </p:extLst>
          </p:nvPr>
        </p:nvGraphicFramePr>
        <p:xfrm>
          <a:off x="1333500" y="2882900"/>
          <a:ext cx="4686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86120" imgH="330120" progId="Equation.DSMT4">
                  <p:embed/>
                </p:oleObj>
              </mc:Choice>
              <mc:Fallback>
                <p:oleObj name="Equation" r:id="rId4" imgW="4686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0" y="2882900"/>
                        <a:ext cx="4686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315200" y="124843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867400" y="273543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64627"/>
            <a:ext cx="7564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Lời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468980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 2</a:t>
            </a:r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01335"/>
              </p:ext>
            </p:extLst>
          </p:nvPr>
        </p:nvGraphicFramePr>
        <p:xfrm>
          <a:off x="361950" y="1493838"/>
          <a:ext cx="472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24280" imgH="520560" progId="Equation.DSMT4">
                  <p:embed/>
                </p:oleObj>
              </mc:Choice>
              <mc:Fallback>
                <p:oleObj name="Equation" r:id="rId2" imgW="4724280" imgH="520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493838"/>
                        <a:ext cx="47244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953000" y="144164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1897" y="2014538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Doanh thu của cửa hàng là: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753631"/>
              </p:ext>
            </p:extLst>
          </p:nvPr>
        </p:nvGraphicFramePr>
        <p:xfrm>
          <a:off x="279400" y="2663825"/>
          <a:ext cx="336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65280" imgH="330120" progId="Equation.DSMT4">
                  <p:embed/>
                </p:oleObj>
              </mc:Choice>
              <mc:Fallback>
                <p:oleObj name="Equation" r:id="rId4" imgW="3365280" imgH="3301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400" y="2663825"/>
                        <a:ext cx="3365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05200" y="2574881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1897" y="3118505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 </a:t>
            </a:r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của cửa hàng là: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562600" y="3767465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08498"/>
              </p:ext>
            </p:extLst>
          </p:nvPr>
        </p:nvGraphicFramePr>
        <p:xfrm>
          <a:off x="989013" y="3863975"/>
          <a:ext cx="4699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720" imgH="330120" progId="Equation.DSMT4">
                  <p:embed/>
                </p:oleObj>
              </mc:Choice>
              <mc:Fallback>
                <p:oleObj name="Equation" r:id="rId6" imgW="4698720" imgH="3301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9013" y="3863975"/>
                        <a:ext cx="4699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37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/>
      <p:bldP spid="10" grpId="0"/>
      <p:bldP spid="15" grpId="0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09600" y="1581150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Kết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luận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Theo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. </a:t>
            </a:r>
            <a:endParaRPr lang="vi-VN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45978B-5EEB-4332-B7FF-A0E60C1AF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6" y="0"/>
            <a:ext cx="8905008" cy="5320147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4B6581-D270-4124-AE6F-B433988FBFE5}"/>
              </a:ext>
            </a:extLst>
          </p:cNvPr>
          <p:cNvSpPr/>
          <p:nvPr/>
        </p:nvSpPr>
        <p:spPr>
          <a:xfrm>
            <a:off x="4014170" y="115709"/>
            <a:ext cx="3923121" cy="519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7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7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7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2EDBA975-70B1-478C-B449-728582949349}"/>
              </a:ext>
            </a:extLst>
          </p:cNvPr>
          <p:cNvSpPr/>
          <p:nvPr/>
        </p:nvSpPr>
        <p:spPr>
          <a:xfrm>
            <a:off x="1706017" y="2038350"/>
            <a:ext cx="5913984" cy="28194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 algn="just">
              <a:lnSpc>
                <a:spcPct val="107000"/>
              </a:lnSpc>
              <a:buClr>
                <a:srgbClr val="000000"/>
              </a:buClr>
            </a:pPr>
            <a:endParaRPr lang="en-US" sz="210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05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9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1182" y="2128798"/>
            <a:ext cx="5516802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24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3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6200" y="1123950"/>
            <a:ext cx="2362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21">
            <a:extLst>
              <a:ext uri="{FF2B5EF4-FFF2-40B4-BE49-F238E27FC236}">
                <a16:creationId xmlns:a16="http://schemas.microsoft.com/office/drawing/2014/main" id="{7CB8EC00-5190-4322-B27F-F59D635C2BCF}"/>
              </a:ext>
            </a:extLst>
          </p:cNvPr>
          <p:cNvSpPr txBox="1"/>
          <p:nvPr/>
        </p:nvSpPr>
        <p:spPr>
          <a:xfrm>
            <a:off x="2626524" y="2354793"/>
            <a:ext cx="459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Sau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80655"/>
              </p:ext>
            </p:extLst>
          </p:nvPr>
        </p:nvGraphicFramePr>
        <p:xfrm>
          <a:off x="3986213" y="3686175"/>
          <a:ext cx="1876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01640" imgH="558720" progId="Equation.DSMT4">
                  <p:embed/>
                </p:oleObj>
              </mc:Choice>
              <mc:Fallback>
                <p:oleObj name="Equation" r:id="rId3" imgW="2501640" imgH="55872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6213" y="3686175"/>
                        <a:ext cx="18764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Hộp Văn bản 21">
            <a:extLst>
              <a:ext uri="{FF2B5EF4-FFF2-40B4-BE49-F238E27FC236}">
                <a16:creationId xmlns:a16="http://schemas.microsoft.com/office/drawing/2014/main" id="{7CB8EC00-5190-4322-B27F-F59D635C2BCF}"/>
              </a:ext>
            </a:extLst>
          </p:cNvPr>
          <p:cNvSpPr txBox="1"/>
          <p:nvPr/>
        </p:nvSpPr>
        <p:spPr>
          <a:xfrm>
            <a:off x="2895600" y="2960522"/>
            <a:ext cx="341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nhận được:</a:t>
            </a:r>
          </a:p>
        </p:txBody>
      </p:sp>
      <p:sp>
        <p:nvSpPr>
          <p:cNvPr id="12" name="!!1">
            <a:extLst>
              <a:ext uri="{FF2B5EF4-FFF2-40B4-BE49-F238E27FC236}">
                <a16:creationId xmlns:a16="http://schemas.microsoft.com/office/drawing/2014/main" id="{0615135A-98C9-4461-8599-13EED4A0D8B3}"/>
              </a:ext>
            </a:extLst>
          </p:cNvPr>
          <p:cNvSpPr txBox="1"/>
          <p:nvPr/>
        </p:nvSpPr>
        <p:spPr>
          <a:xfrm>
            <a:off x="-228600" y="74812"/>
            <a:ext cx="8033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MỘT SỐ HÌNH THỨC KHUYẾN MÃI TRONG KINH DOANH</a:t>
            </a:r>
          </a:p>
        </p:txBody>
      </p:sp>
    </p:spTree>
    <p:extLst>
      <p:ext uri="{BB962C8B-B14F-4D97-AF65-F5344CB8AC3E}">
        <p14:creationId xmlns:p14="http://schemas.microsoft.com/office/powerpoint/2010/main" val="37881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1">
            <a:extLst>
              <a:ext uri="{FF2B5EF4-FFF2-40B4-BE49-F238E27FC236}">
                <a16:creationId xmlns:a16="http://schemas.microsoft.com/office/drawing/2014/main" id="{0615135A-98C9-4461-8599-13EED4A0D8B3}"/>
              </a:ext>
            </a:extLst>
          </p:cNvPr>
          <p:cNvSpPr txBox="1"/>
          <p:nvPr/>
        </p:nvSpPr>
        <p:spPr>
          <a:xfrm>
            <a:off x="-228600" y="74812"/>
            <a:ext cx="8033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MỘT SỐ HÌNH THỨC KHUYẾN MÃI TRONG KINH DOANH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9899" y="1504950"/>
            <a:ext cx="75645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thun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85000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niêm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yết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125000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đưa ra ba phương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kinh doanh (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trên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lô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) như sau: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57200" y="971550"/>
            <a:ext cx="838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ba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tiên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125000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đồng và bảy chiếc áo còn lại với giá giảm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20%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niêm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yết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57200" y="2343150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mười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10%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niêm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yết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sp>
        <p:nvSpPr>
          <p:cNvPr id="5" name="!!1">
            <a:extLst>
              <a:ext uri="{FF2B5EF4-FFF2-40B4-BE49-F238E27FC236}">
                <a16:creationId xmlns:a16="http://schemas.microsoft.com/office/drawing/2014/main" id="{0615135A-98C9-4461-8599-13EED4A0D8B3}"/>
              </a:ext>
            </a:extLst>
          </p:cNvPr>
          <p:cNvSpPr txBox="1"/>
          <p:nvPr/>
        </p:nvSpPr>
        <p:spPr>
          <a:xfrm>
            <a:off x="-228600" y="74812"/>
            <a:ext cx="8033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MỘT SỐ HÌNH THỨC KHUYẾN MÃI TRONG KINH DOANH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9F6CD5D-66C7-CF67-A9C0-72ACF959FF9B}"/>
              </a:ext>
            </a:extLst>
          </p:cNvPr>
          <p:cNvSpPr txBox="1"/>
          <p:nvPr/>
        </p:nvSpPr>
        <p:spPr>
          <a:xfrm>
            <a:off x="435432" y="3253283"/>
            <a:ext cx="85561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tiên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5%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niêm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yết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, ba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theo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10%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niêm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yết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, ba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15%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niêm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yết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60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89709" y="1504950"/>
            <a:ext cx="7564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lãi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theo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phương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trên (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). Phương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đem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lãi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sp>
        <p:nvSpPr>
          <p:cNvPr id="4" name="!!1">
            <a:extLst>
              <a:ext uri="{FF2B5EF4-FFF2-40B4-BE49-F238E27FC236}">
                <a16:creationId xmlns:a16="http://schemas.microsoft.com/office/drawing/2014/main" id="{86F027B7-2CA9-2A3C-7D8F-EE05167A0EB5}"/>
              </a:ext>
            </a:extLst>
          </p:cNvPr>
          <p:cNvSpPr txBox="1"/>
          <p:nvPr/>
        </p:nvSpPr>
        <p:spPr>
          <a:xfrm>
            <a:off x="-228600" y="74812"/>
            <a:ext cx="8033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MỘT SỐ HÌNH THỨC KHUYẾN MÃI TRONG KINH DOANH</a:t>
            </a:r>
          </a:p>
        </p:txBody>
      </p:sp>
    </p:spTree>
    <p:extLst>
      <p:ext uri="{BB962C8B-B14F-4D97-AF65-F5344CB8AC3E}">
        <p14:creationId xmlns:p14="http://schemas.microsoft.com/office/powerpoint/2010/main" val="210770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531" y="900038"/>
            <a:ext cx="8808992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5763" indent="-385763" algn="just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5763" indent="-385763" algn="just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5763" indent="-385763" algn="just">
              <a:lnSpc>
                <a:spcPct val="150000"/>
              </a:lnSpc>
              <a:buFontTx/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9">
            <a:extLst>
              <a:ext uri="{FF2B5EF4-FFF2-40B4-BE49-F238E27FC236}">
                <a16:creationId xmlns:a16="http://schemas.microsoft.com/office/drawing/2014/main" id="{11FA6AF6-CCAF-4D19-800D-3CCCDF10198F}"/>
              </a:ext>
            </a:extLst>
          </p:cNvPr>
          <p:cNvSpPr/>
          <p:nvPr/>
        </p:nvSpPr>
        <p:spPr>
          <a:xfrm>
            <a:off x="7422" y="11348"/>
            <a:ext cx="9136578" cy="65166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433556" y="2856085"/>
            <a:ext cx="4876416" cy="490264"/>
            <a:chOff x="4871257" y="83128"/>
            <a:chExt cx="7986819" cy="653685"/>
          </a:xfrm>
        </p:grpSpPr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961869" y="163749"/>
              <a:ext cx="789620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!!1">
            <a:extLst>
              <a:ext uri="{FF2B5EF4-FFF2-40B4-BE49-F238E27FC236}">
                <a16:creationId xmlns:a16="http://schemas.microsoft.com/office/drawing/2014/main" id="{04F7B916-5703-4770-998E-AF069F61FE1E}"/>
              </a:ext>
            </a:extLst>
          </p:cNvPr>
          <p:cNvSpPr txBox="1"/>
          <p:nvPr/>
        </p:nvSpPr>
        <p:spPr>
          <a:xfrm>
            <a:off x="1309589" y="155634"/>
            <a:ext cx="6580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THẢO LUẬN</a:t>
            </a:r>
            <a:endParaRPr lang="en-US" sz="24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307" y="4035885"/>
            <a:ext cx="1129869" cy="10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7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64627"/>
            <a:ext cx="7564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vi-VN" sz="28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lô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mười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358652"/>
              </p:ext>
            </p:extLst>
          </p:nvPr>
        </p:nvGraphicFramePr>
        <p:xfrm>
          <a:off x="2007306" y="1493661"/>
          <a:ext cx="2914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86200" imgH="507960" progId="Equation.DSMT4">
                  <p:embed/>
                </p:oleObj>
              </mc:Choice>
              <mc:Fallback>
                <p:oleObj name="Equation" r:id="rId2" imgW="3886200" imgH="5079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7306" y="1493661"/>
                        <a:ext cx="29146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24400" y="1338363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1803693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 1</a:t>
            </a:r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Bảy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còn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lại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được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bán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74378"/>
              </p:ext>
            </p:extLst>
          </p:nvPr>
        </p:nvGraphicFramePr>
        <p:xfrm>
          <a:off x="1295400" y="2735704"/>
          <a:ext cx="4838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38400" imgH="520560" progId="Equation.DSMT4">
                  <p:embed/>
                </p:oleObj>
              </mc:Choice>
              <mc:Fallback>
                <p:oleObj name="Equation" r:id="rId4" imgW="48384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735704"/>
                        <a:ext cx="48387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019800" y="266943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3108701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Doanh thu của cửa hàng là: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91864"/>
              </p:ext>
            </p:extLst>
          </p:nvPr>
        </p:nvGraphicFramePr>
        <p:xfrm>
          <a:off x="1295400" y="3688795"/>
          <a:ext cx="4889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89160" imgH="330120" progId="Equation.DSMT4">
                  <p:embed/>
                </p:oleObj>
              </mc:Choice>
              <mc:Fallback>
                <p:oleObj name="Equation" r:id="rId6" imgW="48891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3688795"/>
                        <a:ext cx="4889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096000" y="3592285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43000" y="4029730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của cửa hàng là: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537021"/>
              </p:ext>
            </p:extLst>
          </p:nvPr>
        </p:nvGraphicFramePr>
        <p:xfrm>
          <a:off x="1962150" y="4552950"/>
          <a:ext cx="430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05240" imgH="330120" progId="Equation.DSMT4">
                  <p:embed/>
                </p:oleObj>
              </mc:Choice>
              <mc:Fallback>
                <p:oleObj name="Equation" r:id="rId8" imgW="4305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62150" y="4552950"/>
                        <a:ext cx="4305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124639" y="443538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</p:spTree>
    <p:extLst>
      <p:ext uri="{BB962C8B-B14F-4D97-AF65-F5344CB8AC3E}">
        <p14:creationId xmlns:p14="http://schemas.microsoft.com/office/powerpoint/2010/main" val="173378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9" grpId="0"/>
      <p:bldP spid="10" grpId="0"/>
      <p:bldP spid="15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64627"/>
            <a:ext cx="7564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  <a:cs typeface="Arial" panose="020B0604020202020204" pitchFamily="34" charset="0"/>
              </a:rPr>
              <a:t>Lời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548925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Phương </a:t>
            </a:r>
            <a:r>
              <a:rPr lang="vi-VN" sz="2800" dirty="0" err="1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 2</a:t>
            </a:r>
            <a:r>
              <a:rPr lang="vi-VN" sz="2800" dirty="0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 (Headings)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mỗi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chiếc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áo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là</a:t>
            </a:r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8718"/>
              </p:ext>
            </p:extLst>
          </p:nvPr>
        </p:nvGraphicFramePr>
        <p:xfrm>
          <a:off x="1168400" y="1493838"/>
          <a:ext cx="4787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87640" imgH="520560" progId="Equation.DSMT4">
                  <p:embed/>
                </p:oleObj>
              </mc:Choice>
              <mc:Fallback>
                <p:oleObj name="Equation" r:id="rId2" imgW="4787640" imgH="520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8400" y="1493838"/>
                        <a:ext cx="47879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91200" y="144164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1897" y="2016275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Doanh thu của cửa hàng là: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15751"/>
              </p:ext>
            </p:extLst>
          </p:nvPr>
        </p:nvGraphicFramePr>
        <p:xfrm>
          <a:off x="1143000" y="2635439"/>
          <a:ext cx="327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360" imgH="330120" progId="Equation.DSMT4">
                  <p:embed/>
                </p:oleObj>
              </mc:Choice>
              <mc:Fallback>
                <p:oleObj name="Equation" r:id="rId4" imgW="3276360" imgH="3301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635439"/>
                        <a:ext cx="3276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337050" y="2527781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1897" y="3118505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Lãi </a:t>
            </a:r>
            <a:r>
              <a:rPr lang="vi-VN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của cửa hàng là: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111507"/>
              </p:ext>
            </p:extLst>
          </p:nvPr>
        </p:nvGraphicFramePr>
        <p:xfrm>
          <a:off x="1143000" y="3794591"/>
          <a:ext cx="430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05240" imgH="330120" progId="Equation.DSMT4">
                  <p:embed/>
                </p:oleObj>
              </mc:Choice>
              <mc:Fallback>
                <p:oleObj name="Equation" r:id="rId6" imgW="4305240" imgH="3301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3794591"/>
                        <a:ext cx="4305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334000" y="3697515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 (Headings)"/>
                <a:cs typeface="Arial" panose="020B0604020202020204" pitchFamily="34" charset="0"/>
              </a:rPr>
              <a:t>(đồng)</a:t>
            </a:r>
          </a:p>
        </p:txBody>
      </p:sp>
    </p:spTree>
    <p:extLst>
      <p:ext uri="{BB962C8B-B14F-4D97-AF65-F5344CB8AC3E}">
        <p14:creationId xmlns:p14="http://schemas.microsoft.com/office/powerpoint/2010/main" val="167414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/>
      <p:bldP spid="10" grpId="0"/>
      <p:bldP spid="15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1250</Words>
  <Application>Microsoft Office PowerPoint</Application>
  <PresentationFormat>On-screen Show (16:9)</PresentationFormat>
  <Paragraphs>132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Times New Roman (Headings)</vt:lpstr>
      <vt:lpstr>Trebuchet MS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240</cp:revision>
  <dcterms:created xsi:type="dcterms:W3CDTF">2021-07-22T17:31:00Z</dcterms:created>
  <dcterms:modified xsi:type="dcterms:W3CDTF">2023-05-31T08:39:43Z</dcterms:modified>
</cp:coreProperties>
</file>