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537929a1a354406f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10" r:id="rId2"/>
    <p:sldMasterId id="2147483805" r:id="rId3"/>
    <p:sldMasterId id="2147483817" r:id="rId4"/>
  </p:sldMasterIdLst>
  <p:notesMasterIdLst>
    <p:notesMasterId r:id="rId23"/>
  </p:notesMasterIdLst>
  <p:sldIdLst>
    <p:sldId id="311" r:id="rId5"/>
    <p:sldId id="333" r:id="rId6"/>
    <p:sldId id="334" r:id="rId7"/>
    <p:sldId id="349" r:id="rId8"/>
    <p:sldId id="350" r:id="rId9"/>
    <p:sldId id="351" r:id="rId10"/>
    <p:sldId id="338" r:id="rId11"/>
    <p:sldId id="352" r:id="rId12"/>
    <p:sldId id="353" r:id="rId13"/>
    <p:sldId id="340" r:id="rId14"/>
    <p:sldId id="342" r:id="rId15"/>
    <p:sldId id="343" r:id="rId16"/>
    <p:sldId id="344" r:id="rId17"/>
    <p:sldId id="354" r:id="rId18"/>
    <p:sldId id="346" r:id="rId19"/>
    <p:sldId id="347" r:id="rId20"/>
    <p:sldId id="348" r:id="rId21"/>
    <p:sldId id="327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24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183" algn="l" defTabSz="9124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473" algn="l" defTabSz="9124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8710" algn="l" defTabSz="9124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4946" algn="l" defTabSz="9124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1238" algn="l" defTabSz="9124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7418" algn="l" defTabSz="9124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3600" algn="l" defTabSz="9124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9783" algn="l" defTabSz="9124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B6DCF4"/>
    <a:srgbClr val="FCE9DD"/>
    <a:srgbClr val="FFFFFF"/>
    <a:srgbClr val="33CCCC"/>
    <a:srgbClr val="00A2A6"/>
    <a:srgbClr val="D2E3CD"/>
    <a:srgbClr val="F9D1A9"/>
    <a:srgbClr val="FAE14E"/>
    <a:srgbClr val="F29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1" autoAdjust="0"/>
    <p:restoredTop sz="87389" autoAdjust="0"/>
  </p:normalViewPr>
  <p:slideViewPr>
    <p:cSldViewPr snapToGrid="0" showGuides="1">
      <p:cViewPr varScale="1">
        <p:scale>
          <a:sx n="71" d="100"/>
          <a:sy n="71" d="100"/>
        </p:scale>
        <p:origin x="946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1DE2D-E8BD-421F-894B-B974D2A15BEF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D249-0DB2-4F81-88A3-9D46629C5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78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183" algn="l" defTabSz="912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473" algn="l" defTabSz="912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710" algn="l" defTabSz="912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946" algn="l" defTabSz="912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238" algn="l" defTabSz="912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418" algn="l" defTabSz="912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600" algn="l" defTabSz="912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783" algn="l" defTabSz="9124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05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55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7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6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0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4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6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81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16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36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69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38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2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06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90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7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63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93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87" indent="0">
              <a:buNone/>
              <a:defRPr sz="2700" b="1"/>
            </a:lvl2pPr>
            <a:lvl3pPr marL="1216920" indent="0">
              <a:buNone/>
              <a:defRPr sz="2400" b="1"/>
            </a:lvl3pPr>
            <a:lvl4pPr marL="1825354" indent="0">
              <a:buNone/>
              <a:defRPr sz="2100" b="1"/>
            </a:lvl4pPr>
            <a:lvl5pPr marL="2433838" indent="0">
              <a:buNone/>
              <a:defRPr sz="2100" b="1"/>
            </a:lvl5pPr>
            <a:lvl6pPr marL="3042224" indent="0">
              <a:buNone/>
              <a:defRPr sz="2100" b="1"/>
            </a:lvl6pPr>
            <a:lvl7pPr marL="3650611" indent="0">
              <a:buNone/>
              <a:defRPr sz="2100" b="1"/>
            </a:lvl7pPr>
            <a:lvl8pPr marL="4259098" indent="0">
              <a:buNone/>
              <a:defRPr sz="2100" b="1"/>
            </a:lvl8pPr>
            <a:lvl9pPr marL="486756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58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87" indent="0">
              <a:buNone/>
              <a:defRPr sz="2700" b="1"/>
            </a:lvl2pPr>
            <a:lvl3pPr marL="1216920" indent="0">
              <a:buNone/>
              <a:defRPr sz="2400" b="1"/>
            </a:lvl3pPr>
            <a:lvl4pPr marL="1825354" indent="0">
              <a:buNone/>
              <a:defRPr sz="2100" b="1"/>
            </a:lvl4pPr>
            <a:lvl5pPr marL="2433838" indent="0">
              <a:buNone/>
              <a:defRPr sz="2100" b="1"/>
            </a:lvl5pPr>
            <a:lvl6pPr marL="3042224" indent="0">
              <a:buNone/>
              <a:defRPr sz="2100" b="1"/>
            </a:lvl6pPr>
            <a:lvl7pPr marL="3650611" indent="0">
              <a:buNone/>
              <a:defRPr sz="2100" b="1"/>
            </a:lvl7pPr>
            <a:lvl8pPr marL="4259098" indent="0">
              <a:buNone/>
              <a:defRPr sz="2100" b="1"/>
            </a:lvl8pPr>
            <a:lvl9pPr marL="486756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5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93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19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1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485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58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87" indent="0">
              <a:buNone/>
              <a:defRPr sz="1600"/>
            </a:lvl2pPr>
            <a:lvl3pPr marL="1216920" indent="0">
              <a:buNone/>
              <a:defRPr sz="1300"/>
            </a:lvl3pPr>
            <a:lvl4pPr marL="1825354" indent="0">
              <a:buNone/>
              <a:defRPr sz="1200"/>
            </a:lvl4pPr>
            <a:lvl5pPr marL="2433838" indent="0">
              <a:buNone/>
              <a:defRPr sz="1200"/>
            </a:lvl5pPr>
            <a:lvl6pPr marL="3042224" indent="0">
              <a:buNone/>
              <a:defRPr sz="1200"/>
            </a:lvl6pPr>
            <a:lvl7pPr marL="3650611" indent="0">
              <a:buNone/>
              <a:defRPr sz="1200"/>
            </a:lvl7pPr>
            <a:lvl8pPr marL="4259098" indent="0">
              <a:buNone/>
              <a:defRPr sz="1200"/>
            </a:lvl8pPr>
            <a:lvl9pPr marL="486756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2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86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037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87" indent="0">
              <a:buNone/>
              <a:defRPr sz="3700"/>
            </a:lvl2pPr>
            <a:lvl3pPr marL="1216920" indent="0">
              <a:buNone/>
              <a:defRPr sz="3200"/>
            </a:lvl3pPr>
            <a:lvl4pPr marL="1825354" indent="0">
              <a:buNone/>
              <a:defRPr sz="2700"/>
            </a:lvl4pPr>
            <a:lvl5pPr marL="2433838" indent="0">
              <a:buNone/>
              <a:defRPr sz="2700"/>
            </a:lvl5pPr>
            <a:lvl6pPr marL="3042224" indent="0">
              <a:buNone/>
              <a:defRPr sz="2700"/>
            </a:lvl6pPr>
            <a:lvl7pPr marL="3650611" indent="0">
              <a:buNone/>
              <a:defRPr sz="2700"/>
            </a:lvl7pPr>
            <a:lvl8pPr marL="4259098" indent="0">
              <a:buNone/>
              <a:defRPr sz="2700"/>
            </a:lvl8pPr>
            <a:lvl9pPr marL="486756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7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87" indent="0">
              <a:buNone/>
              <a:defRPr sz="1600"/>
            </a:lvl2pPr>
            <a:lvl3pPr marL="1216920" indent="0">
              <a:buNone/>
              <a:defRPr sz="1300"/>
            </a:lvl3pPr>
            <a:lvl4pPr marL="1825354" indent="0">
              <a:buNone/>
              <a:defRPr sz="1200"/>
            </a:lvl4pPr>
            <a:lvl5pPr marL="2433838" indent="0">
              <a:buNone/>
              <a:defRPr sz="1200"/>
            </a:lvl5pPr>
            <a:lvl6pPr marL="3042224" indent="0">
              <a:buNone/>
              <a:defRPr sz="1200"/>
            </a:lvl6pPr>
            <a:lvl7pPr marL="3650611" indent="0">
              <a:buNone/>
              <a:defRPr sz="1200"/>
            </a:lvl7pPr>
            <a:lvl8pPr marL="4259098" indent="0">
              <a:buNone/>
              <a:defRPr sz="1200"/>
            </a:lvl8pPr>
            <a:lvl9pPr marL="486756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55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69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2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58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9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0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6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8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3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7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14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97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03" indent="0">
              <a:buNone/>
              <a:defRPr sz="2700" b="1"/>
            </a:lvl2pPr>
            <a:lvl3pPr marL="1218450" indent="0">
              <a:buNone/>
              <a:defRPr sz="2400" b="1"/>
            </a:lvl3pPr>
            <a:lvl4pPr marL="1827666" indent="0">
              <a:buNone/>
              <a:defRPr sz="2100" b="1"/>
            </a:lvl4pPr>
            <a:lvl5pPr marL="2436898" indent="0">
              <a:buNone/>
              <a:defRPr sz="2100" b="1"/>
            </a:lvl5pPr>
            <a:lvl6pPr marL="3046100" indent="0">
              <a:buNone/>
              <a:defRPr sz="2100" b="1"/>
            </a:lvl6pPr>
            <a:lvl7pPr marL="3655303" indent="0">
              <a:buNone/>
              <a:defRPr sz="2100" b="1"/>
            </a:lvl7pPr>
            <a:lvl8pPr marL="4264533" indent="0">
              <a:buNone/>
              <a:defRPr sz="2100" b="1"/>
            </a:lvl8pPr>
            <a:lvl9pPr marL="487375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03" indent="0">
              <a:buNone/>
              <a:defRPr sz="2700" b="1"/>
            </a:lvl2pPr>
            <a:lvl3pPr marL="1218450" indent="0">
              <a:buNone/>
              <a:defRPr sz="2400" b="1"/>
            </a:lvl3pPr>
            <a:lvl4pPr marL="1827666" indent="0">
              <a:buNone/>
              <a:defRPr sz="2100" b="1"/>
            </a:lvl4pPr>
            <a:lvl5pPr marL="2436898" indent="0">
              <a:buNone/>
              <a:defRPr sz="2100" b="1"/>
            </a:lvl5pPr>
            <a:lvl6pPr marL="3046100" indent="0">
              <a:buNone/>
              <a:defRPr sz="2100" b="1"/>
            </a:lvl6pPr>
            <a:lvl7pPr marL="3655303" indent="0">
              <a:buNone/>
              <a:defRPr sz="2100" b="1"/>
            </a:lvl7pPr>
            <a:lvl8pPr marL="4264533" indent="0">
              <a:buNone/>
              <a:defRPr sz="2100" b="1"/>
            </a:lvl8pPr>
            <a:lvl9pPr marL="487375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46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54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5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36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2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66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4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32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15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97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81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64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71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03" indent="0">
              <a:buNone/>
              <a:defRPr sz="1600"/>
            </a:lvl2pPr>
            <a:lvl3pPr marL="1218450" indent="0">
              <a:buNone/>
              <a:defRPr sz="1300"/>
            </a:lvl3pPr>
            <a:lvl4pPr marL="1827666" indent="0">
              <a:buNone/>
              <a:defRPr sz="1200"/>
            </a:lvl4pPr>
            <a:lvl5pPr marL="2436898" indent="0">
              <a:buNone/>
              <a:defRPr sz="1200"/>
            </a:lvl5pPr>
            <a:lvl6pPr marL="3046100" indent="0">
              <a:buNone/>
              <a:defRPr sz="1200"/>
            </a:lvl6pPr>
            <a:lvl7pPr marL="3655303" indent="0">
              <a:buNone/>
              <a:defRPr sz="1200"/>
            </a:lvl7pPr>
            <a:lvl8pPr marL="4264533" indent="0">
              <a:buNone/>
              <a:defRPr sz="1200"/>
            </a:lvl8pPr>
            <a:lvl9pPr marL="487375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58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03" indent="0">
              <a:buNone/>
              <a:defRPr sz="3700"/>
            </a:lvl2pPr>
            <a:lvl3pPr marL="1218450" indent="0">
              <a:buNone/>
              <a:defRPr sz="3200"/>
            </a:lvl3pPr>
            <a:lvl4pPr marL="1827666" indent="0">
              <a:buNone/>
              <a:defRPr sz="2700"/>
            </a:lvl4pPr>
            <a:lvl5pPr marL="2436898" indent="0">
              <a:buNone/>
              <a:defRPr sz="2700"/>
            </a:lvl5pPr>
            <a:lvl6pPr marL="3046100" indent="0">
              <a:buNone/>
              <a:defRPr sz="2700"/>
            </a:lvl6pPr>
            <a:lvl7pPr marL="3655303" indent="0">
              <a:buNone/>
              <a:defRPr sz="2700"/>
            </a:lvl7pPr>
            <a:lvl8pPr marL="4264533" indent="0">
              <a:buNone/>
              <a:defRPr sz="2700"/>
            </a:lvl8pPr>
            <a:lvl9pPr marL="487375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03" indent="0">
              <a:buNone/>
              <a:defRPr sz="1600"/>
            </a:lvl2pPr>
            <a:lvl3pPr marL="1218450" indent="0">
              <a:buNone/>
              <a:defRPr sz="1300"/>
            </a:lvl3pPr>
            <a:lvl4pPr marL="1827666" indent="0">
              <a:buNone/>
              <a:defRPr sz="1200"/>
            </a:lvl4pPr>
            <a:lvl5pPr marL="2436898" indent="0">
              <a:buNone/>
              <a:defRPr sz="1200"/>
            </a:lvl5pPr>
            <a:lvl6pPr marL="3046100" indent="0">
              <a:buNone/>
              <a:defRPr sz="1200"/>
            </a:lvl6pPr>
            <a:lvl7pPr marL="3655303" indent="0">
              <a:buNone/>
              <a:defRPr sz="1200"/>
            </a:lvl7pPr>
            <a:lvl8pPr marL="4264533" indent="0">
              <a:buNone/>
              <a:defRPr sz="1200"/>
            </a:lvl8pPr>
            <a:lvl9pPr marL="487375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206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46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42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96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8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2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9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17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35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63" indent="0">
              <a:buNone/>
              <a:defRPr sz="2700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00" b="1"/>
            </a:lvl4pPr>
            <a:lvl5pPr marL="2437498" indent="0">
              <a:buNone/>
              <a:defRPr sz="2100" b="1"/>
            </a:lvl5pPr>
            <a:lvl6pPr marL="3046860" indent="0">
              <a:buNone/>
              <a:defRPr sz="2100" b="1"/>
            </a:lvl6pPr>
            <a:lvl7pPr marL="3656223" indent="0">
              <a:buNone/>
              <a:defRPr sz="2100" b="1"/>
            </a:lvl7pPr>
            <a:lvl8pPr marL="4265600" indent="0">
              <a:buNone/>
              <a:defRPr sz="2100" b="1"/>
            </a:lvl8pPr>
            <a:lvl9pPr marL="487497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63" indent="0">
              <a:buNone/>
              <a:defRPr sz="2700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00" b="1"/>
            </a:lvl4pPr>
            <a:lvl5pPr marL="2437498" indent="0">
              <a:buNone/>
              <a:defRPr sz="2100" b="1"/>
            </a:lvl5pPr>
            <a:lvl6pPr marL="3046860" indent="0">
              <a:buNone/>
              <a:defRPr sz="2100" b="1"/>
            </a:lvl6pPr>
            <a:lvl7pPr marL="3656223" indent="0">
              <a:buNone/>
              <a:defRPr sz="2100" b="1"/>
            </a:lvl7pPr>
            <a:lvl8pPr marL="4265600" indent="0">
              <a:buNone/>
              <a:defRPr sz="2100" b="1"/>
            </a:lvl8pPr>
            <a:lvl9pPr marL="487497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43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7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46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231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0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63" indent="0">
              <a:buNone/>
              <a:defRPr sz="1600"/>
            </a:lvl2pPr>
            <a:lvl3pPr marL="1218750" indent="0">
              <a:buNone/>
              <a:defRPr sz="1300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65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63" indent="0">
              <a:buNone/>
              <a:defRPr sz="3700"/>
            </a:lvl2pPr>
            <a:lvl3pPr marL="1218750" indent="0">
              <a:buNone/>
              <a:defRPr sz="3200"/>
            </a:lvl3pPr>
            <a:lvl4pPr marL="1828120" indent="0">
              <a:buNone/>
              <a:defRPr sz="2700"/>
            </a:lvl4pPr>
            <a:lvl5pPr marL="2437498" indent="0">
              <a:buNone/>
              <a:defRPr sz="2700"/>
            </a:lvl5pPr>
            <a:lvl6pPr marL="3046860" indent="0">
              <a:buNone/>
              <a:defRPr sz="2700"/>
            </a:lvl6pPr>
            <a:lvl7pPr marL="3656223" indent="0">
              <a:buNone/>
              <a:defRPr sz="2700"/>
            </a:lvl7pPr>
            <a:lvl8pPr marL="4265600" indent="0">
              <a:buNone/>
              <a:defRPr sz="2700"/>
            </a:lvl8pPr>
            <a:lvl9pPr marL="487497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63" indent="0">
              <a:buNone/>
              <a:defRPr sz="1600"/>
            </a:lvl2pPr>
            <a:lvl3pPr marL="1218750" indent="0">
              <a:buNone/>
              <a:defRPr sz="1300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55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36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5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243" indent="0">
              <a:buNone/>
              <a:defRPr sz="2700" b="1"/>
            </a:lvl2pPr>
            <a:lvl3pPr marL="1216650" indent="0">
              <a:buNone/>
              <a:defRPr sz="2400" b="1"/>
            </a:lvl3pPr>
            <a:lvl4pPr marL="1824946" indent="0">
              <a:buNone/>
              <a:defRPr sz="2100" b="1"/>
            </a:lvl4pPr>
            <a:lvl5pPr marL="2433298" indent="0">
              <a:buNone/>
              <a:defRPr sz="2100" b="1"/>
            </a:lvl5pPr>
            <a:lvl6pPr marL="3041540" indent="0">
              <a:buNone/>
              <a:defRPr sz="2100" b="1"/>
            </a:lvl6pPr>
            <a:lvl7pPr marL="3649783" indent="0">
              <a:buNone/>
              <a:defRPr sz="2100" b="1"/>
            </a:lvl7pPr>
            <a:lvl8pPr marL="4258144" indent="0">
              <a:buNone/>
              <a:defRPr sz="2100" b="1"/>
            </a:lvl8pPr>
            <a:lvl9pPr marL="486646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70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243" indent="0">
              <a:buNone/>
              <a:defRPr sz="2700" b="1"/>
            </a:lvl2pPr>
            <a:lvl3pPr marL="1216650" indent="0">
              <a:buNone/>
              <a:defRPr sz="2400" b="1"/>
            </a:lvl3pPr>
            <a:lvl4pPr marL="1824946" indent="0">
              <a:buNone/>
              <a:defRPr sz="2100" b="1"/>
            </a:lvl4pPr>
            <a:lvl5pPr marL="2433298" indent="0">
              <a:buNone/>
              <a:defRPr sz="2100" b="1"/>
            </a:lvl5pPr>
            <a:lvl6pPr marL="3041540" indent="0">
              <a:buNone/>
              <a:defRPr sz="2100" b="1"/>
            </a:lvl6pPr>
            <a:lvl7pPr marL="3649783" indent="0">
              <a:buNone/>
              <a:defRPr sz="2100" b="1"/>
            </a:lvl7pPr>
            <a:lvl8pPr marL="4258144" indent="0">
              <a:buNone/>
              <a:defRPr sz="2100" b="1"/>
            </a:lvl8pPr>
            <a:lvl9pPr marL="486646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7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6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9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485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59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243" indent="0">
              <a:buNone/>
              <a:defRPr sz="1600"/>
            </a:lvl2pPr>
            <a:lvl3pPr marL="1216650" indent="0">
              <a:buNone/>
              <a:defRPr sz="1300"/>
            </a:lvl3pPr>
            <a:lvl4pPr marL="1824946" indent="0">
              <a:buNone/>
              <a:defRPr sz="1200"/>
            </a:lvl4pPr>
            <a:lvl5pPr marL="2433298" indent="0">
              <a:buNone/>
              <a:defRPr sz="1200"/>
            </a:lvl5pPr>
            <a:lvl6pPr marL="3041540" indent="0">
              <a:buNone/>
              <a:defRPr sz="1200"/>
            </a:lvl6pPr>
            <a:lvl7pPr marL="3649783" indent="0">
              <a:buNone/>
              <a:defRPr sz="1200"/>
            </a:lvl7pPr>
            <a:lvl8pPr marL="4258144" indent="0">
              <a:buNone/>
              <a:defRPr sz="1200"/>
            </a:lvl8pPr>
            <a:lvl9pPr marL="486646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037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243" indent="0">
              <a:buNone/>
              <a:defRPr sz="3700"/>
            </a:lvl2pPr>
            <a:lvl3pPr marL="1216650" indent="0">
              <a:buNone/>
              <a:defRPr sz="3200"/>
            </a:lvl3pPr>
            <a:lvl4pPr marL="1824946" indent="0">
              <a:buNone/>
              <a:defRPr sz="2700"/>
            </a:lvl4pPr>
            <a:lvl5pPr marL="2433298" indent="0">
              <a:buNone/>
              <a:defRPr sz="2700"/>
            </a:lvl5pPr>
            <a:lvl6pPr marL="3041540" indent="0">
              <a:buNone/>
              <a:defRPr sz="2700"/>
            </a:lvl6pPr>
            <a:lvl7pPr marL="3649783" indent="0">
              <a:buNone/>
              <a:defRPr sz="2700"/>
            </a:lvl7pPr>
            <a:lvl8pPr marL="4258144" indent="0">
              <a:buNone/>
              <a:defRPr sz="2700"/>
            </a:lvl8pPr>
            <a:lvl9pPr marL="486646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8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243" indent="0">
              <a:buNone/>
              <a:defRPr sz="1600"/>
            </a:lvl2pPr>
            <a:lvl3pPr marL="1216650" indent="0">
              <a:buNone/>
              <a:defRPr sz="1300"/>
            </a:lvl3pPr>
            <a:lvl4pPr marL="1824946" indent="0">
              <a:buNone/>
              <a:defRPr sz="1200"/>
            </a:lvl4pPr>
            <a:lvl5pPr marL="2433298" indent="0">
              <a:buNone/>
              <a:defRPr sz="1200"/>
            </a:lvl5pPr>
            <a:lvl6pPr marL="3041540" indent="0">
              <a:buNone/>
              <a:defRPr sz="1200"/>
            </a:lvl6pPr>
            <a:lvl7pPr marL="3649783" indent="0">
              <a:buNone/>
              <a:defRPr sz="1200"/>
            </a:lvl7pPr>
            <a:lvl8pPr marL="4258144" indent="0">
              <a:buNone/>
              <a:defRPr sz="1200"/>
            </a:lvl8pPr>
            <a:lvl9pPr marL="486646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121693" tIns="60846" rIns="121693" bIns="608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693" tIns="60846" rIns="121693" bIns="608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88"/>
            <a:ext cx="2844800" cy="365125"/>
          </a:xfrm>
          <a:prstGeom prst="rect">
            <a:avLst/>
          </a:prstGeom>
        </p:spPr>
        <p:txBody>
          <a:bodyPr vert="horz" lIns="121693" tIns="60846" rIns="121693" bIns="6084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65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6650"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88"/>
            <a:ext cx="3860800" cy="365125"/>
          </a:xfrm>
          <a:prstGeom prst="rect">
            <a:avLst/>
          </a:prstGeom>
        </p:spPr>
        <p:txBody>
          <a:bodyPr vert="horz" lIns="121693" tIns="60846" rIns="121693" bIns="6084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6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88"/>
            <a:ext cx="2844800" cy="365125"/>
          </a:xfrm>
          <a:prstGeom prst="rect">
            <a:avLst/>
          </a:prstGeom>
        </p:spPr>
        <p:txBody>
          <a:bodyPr vert="horz" lIns="121693" tIns="60846" rIns="121693" bIns="6084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65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66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5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66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183" indent="-456183" algn="l" defTabSz="12166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558" indent="-380206" algn="l" defTabSz="121665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771" indent="-304120" algn="l" defTabSz="12166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067" indent="-304120" algn="l" defTabSz="12166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7418" indent="-304120" algn="l" defTabSz="12166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5660" indent="-304120" algn="l" defTabSz="12166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4013" indent="-304120" algn="l" defTabSz="12166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2311" indent="-304120" algn="l" defTabSz="12166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0607" indent="-304120" algn="l" defTabSz="12166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243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650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946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298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540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783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144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6468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121717" tIns="60858" rIns="121717" bIns="608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717" tIns="60858" rIns="121717" bIns="608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88"/>
            <a:ext cx="2844800" cy="365125"/>
          </a:xfrm>
          <a:prstGeom prst="rect">
            <a:avLst/>
          </a:prstGeom>
        </p:spPr>
        <p:txBody>
          <a:bodyPr vert="horz" lIns="121717" tIns="60858" rIns="121717" bIns="608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92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6920"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88"/>
            <a:ext cx="3860800" cy="365125"/>
          </a:xfrm>
          <a:prstGeom prst="rect">
            <a:avLst/>
          </a:prstGeom>
        </p:spPr>
        <p:txBody>
          <a:bodyPr vert="horz" lIns="121717" tIns="60858" rIns="121717" bIns="608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9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88"/>
            <a:ext cx="2844800" cy="365125"/>
          </a:xfrm>
          <a:prstGeom prst="rect">
            <a:avLst/>
          </a:prstGeom>
        </p:spPr>
        <p:txBody>
          <a:bodyPr vert="horz" lIns="121717" tIns="60858" rIns="121717" bIns="608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92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69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3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12169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291" indent="-456291" algn="l" defTabSz="12169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774" indent="-380290" algn="l" defTabSz="121692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113" indent="-304192" algn="l" defTabSz="12169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547" indent="-304192" algn="l" defTabSz="12169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030" indent="-304192" algn="l" defTabSz="12169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6416" indent="-304192" algn="l" defTabSz="12169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4901" indent="-304192" algn="l" defTabSz="12169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3337" indent="-304192" algn="l" defTabSz="12169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1771" indent="-304192" algn="l" defTabSz="12169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9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87" algn="l" defTabSz="12169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920" algn="l" defTabSz="12169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54" algn="l" defTabSz="12169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838" algn="l" defTabSz="12169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224" algn="l" defTabSz="12169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611" algn="l" defTabSz="12169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098" algn="l" defTabSz="12169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7560" algn="l" defTabSz="12169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121853" tIns="60926" rIns="121853" bIns="609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53" tIns="60926" rIns="121853" bIns="609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53" tIns="60926" rIns="121853" bIns="6092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45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450"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53" tIns="60926" rIns="121853" bIns="6092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4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53" tIns="60926" rIns="121853" bIns="6092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45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4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12184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03" indent="-456903" algn="l" defTabSz="12184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998" indent="-380766" algn="l" defTabSz="121845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051" indent="-304600" algn="l" defTabSz="12184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267" indent="-304600" algn="l" defTabSz="12184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498" indent="-304600" algn="l" defTabSz="12184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700" indent="-304600" algn="l" defTabSz="12184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933" indent="-304600" algn="l" defTabSz="12184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150" indent="-304600" algn="l" defTabSz="12184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367" indent="-304600" algn="l" defTabSz="12184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03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50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666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898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100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303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533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751" algn="l" defTabSz="1218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121880" tIns="60940" rIns="121880" bIns="609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50"/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750"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50"/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7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2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12187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23" indent="-457023" algn="l" defTabSz="12187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38" indent="-380860" algn="l" defTabSz="121875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431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800" indent="-304680" algn="l" defTabSz="12187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78" indent="-304680" algn="l" defTabSz="12187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54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92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29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66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5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8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6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1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" y="0"/>
            <a:ext cx="121889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4" tIns="60857" rIns="121714" bIns="60857" rtlCol="0" anchor="ctr"/>
          <a:lstStyle/>
          <a:p>
            <a:pPr algn="ctr" defTabSz="1216890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7" y="20"/>
            <a:ext cx="9669616" cy="68579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410" y="0"/>
            <a:ext cx="706697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4" tIns="60857" rIns="121714" bIns="60857" rtlCol="0" anchor="ctr"/>
          <a:lstStyle/>
          <a:p>
            <a:pPr algn="ctr" defTabSz="121689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2333221" y="486888"/>
            <a:ext cx="8885339" cy="474189"/>
          </a:xfrm>
          <a:prstGeom prst="rect">
            <a:avLst/>
          </a:prstGeom>
        </p:spPr>
        <p:txBody>
          <a:bodyPr vert="horz" lIns="121714" tIns="60857" rIns="121714" bIns="60857" rtlCol="0">
            <a:normAutofit fontScale="85000" lnSpcReduction="10000"/>
          </a:bodyPr>
          <a:lstStyle/>
          <a:p>
            <a:pPr defTabSz="1216890">
              <a:lnSpc>
                <a:spcPct val="90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3470545" y="939010"/>
            <a:ext cx="6610689" cy="676900"/>
          </a:xfrm>
          <a:prstGeom prst="rect">
            <a:avLst/>
          </a:prstGeom>
          <a:noFill/>
        </p:spPr>
        <p:txBody>
          <a:bodyPr wrap="none" lIns="121714" tIns="60857" rIns="121714" bIns="60857" rtlCol="0">
            <a:spAutoFit/>
          </a:bodyPr>
          <a:lstStyle/>
          <a:p>
            <a:pPr defTabSz="1216890"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THỤY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3927632" y="4950801"/>
            <a:ext cx="6812941" cy="738607"/>
          </a:xfrm>
          <a:prstGeom prst="rect">
            <a:avLst/>
          </a:prstGeom>
          <a:noFill/>
        </p:spPr>
        <p:txBody>
          <a:bodyPr wrap="square" lIns="121714" tIns="60857" rIns="121714" bIns="60857" rtlCol="0">
            <a:spAutoFit/>
          </a:bodyPr>
          <a:lstStyle/>
          <a:p>
            <a:pPr defTabSz="1216890"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THÙY LINH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3606748" y="1726178"/>
            <a:ext cx="6837353" cy="1702822"/>
          </a:xfrm>
          <a:prstGeom prst="rect">
            <a:avLst/>
          </a:prstGeom>
          <a:noFill/>
        </p:spPr>
        <p:txBody>
          <a:bodyPr wrap="none" lIns="121714" tIns="60857" rIns="121714" bIns="60857" rtlCol="0">
            <a:spAutoFit/>
          </a:bodyPr>
          <a:lstStyle/>
          <a:p>
            <a:pPr algn="ctr" defTabSz="1216890"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82</a:t>
            </a:r>
          </a:p>
          <a:p>
            <a:pPr algn="ctr" defTabSz="1216890"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002269" y="5655859"/>
            <a:ext cx="5547239" cy="738607"/>
          </a:xfrm>
          <a:prstGeom prst="rect">
            <a:avLst/>
          </a:prstGeom>
          <a:noFill/>
        </p:spPr>
        <p:txBody>
          <a:bodyPr wrap="none" lIns="121714" tIns="60857" rIns="121714" bIns="60857" rtlCol="0">
            <a:spAutoFit/>
          </a:bodyPr>
          <a:lstStyle/>
          <a:p>
            <a:pPr defTabSz="1216890"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122911065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91302"/>
            <a:ext cx="3816016" cy="888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174" y="1030577"/>
            <a:ext cx="5092799" cy="1904876"/>
          </a:xfrm>
          <a:prstGeom prst="rect">
            <a:avLst/>
          </a:prstGeom>
          <a:noFill/>
        </p:spPr>
        <p:txBody>
          <a:bodyPr wrap="square" lIns="91270" tIns="45718" rIns="91270" bIns="45718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>
                <a:latin typeface="Times New Roman"/>
                <a:ea typeface="Times New Roman"/>
                <a:cs typeface="Times New Roman"/>
              </a:rPr>
              <a:t>Kết quả một cuộc điều tra học sinh khối 7 trường THCS A về các môn thể thao em yêu thích được cho trong biểu </a:t>
            </a:r>
            <a:r>
              <a:rPr lang="nl-NL" sz="2800" dirty="0">
                <a:latin typeface="Times New Roman"/>
                <a:ea typeface="Times New Roman"/>
                <a:cs typeface="Times New Roman"/>
              </a:rPr>
              <a:t>đồ </a:t>
            </a:r>
            <a:r>
              <a:rPr lang="nl-NL" sz="2800">
                <a:latin typeface="Times New Roman"/>
                <a:ea typeface="Times New Roman"/>
                <a:cs typeface="Times New Roman"/>
              </a:rPr>
              <a:t>sau đây:</a:t>
            </a:r>
            <a:endParaRPr lang="vi-VN" sz="2000" dirty="0">
              <a:ea typeface="Arial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707" y="3197652"/>
            <a:ext cx="5895893" cy="2013372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 b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Câu 1. </a:t>
            </a:r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Môn thể thao được yêu thích nhất ở trường A</a:t>
            </a:r>
            <a:r>
              <a:rPr lang="nl-NL" sz="2800" spc="-15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là:</a:t>
            </a:r>
            <a:endParaRPr lang="vi-VN" sz="2000" dirty="0">
              <a:solidFill>
                <a:srgbClr val="0000FF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  <a:tabLst>
                <a:tab pos="3700578" algn="l"/>
              </a:tabLst>
            </a:pPr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A.</a:t>
            </a:r>
            <a:r>
              <a:rPr lang="nl-NL" sz="2800" b="1" spc="-5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Bóng đá.       </a:t>
            </a:r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B. </a:t>
            </a:r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Bóng rổ. </a:t>
            </a:r>
            <a:endParaRPr lang="vi-VN" sz="2000" dirty="0">
              <a:solidFill>
                <a:srgbClr val="0000FF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  <a:tabLst>
                <a:tab pos="3700578" algn="l"/>
              </a:tabLst>
            </a:pPr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C.</a:t>
            </a:r>
            <a:r>
              <a:rPr lang="nl-NL" sz="2800" b="1" spc="-5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Cầu lông.      </a:t>
            </a:r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D. </a:t>
            </a:r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Bơi</a:t>
            </a:r>
            <a:r>
              <a:rPr lang="nl-NL" sz="2800" spc="5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lội</a:t>
            </a:r>
            <a:endParaRPr lang="vi-VN" sz="2000" dirty="0">
              <a:solidFill>
                <a:srgbClr val="0000FF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11573" y="4686626"/>
            <a:ext cx="560573" cy="52439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328" tIns="45718" rIns="91328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EB5E5D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D4257-3CA8-F7D6-3565-3BC142777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201" y="868995"/>
            <a:ext cx="5381625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CDB2C5-C707-7B63-5194-F182FC05817C}"/>
              </a:ext>
            </a:extLst>
          </p:cNvPr>
          <p:cNvSpPr txBox="1"/>
          <p:nvPr/>
        </p:nvSpPr>
        <p:spPr>
          <a:xfrm>
            <a:off x="428707" y="0"/>
            <a:ext cx="23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0512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259" y="2098060"/>
            <a:ext cx="5755421" cy="1482325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  <a:tabLst>
                <a:tab pos="735070" algn="l"/>
              </a:tabLst>
            </a:pPr>
            <a:r>
              <a:rPr lang="nl-NL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nl-NL" sz="2800" b="1" spc="-1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nl-NL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nl-NL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Số học sinh </a:t>
            </a:r>
            <a:r>
              <a:rPr lang="nl-NL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thích </a:t>
            </a:r>
            <a:r>
              <a:rPr lang="nl-NL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bóng đá </a:t>
            </a:r>
            <a:r>
              <a:rPr lang="nl-NL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nhiều hơn </a:t>
            </a:r>
            <a:r>
              <a:rPr lang="nl-NL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số học sinh </a:t>
            </a:r>
            <a:r>
              <a:rPr lang="nl-NL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thích </a:t>
            </a:r>
            <a:r>
              <a:rPr lang="nl-NL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bóng rổ là</a:t>
            </a:r>
            <a:r>
              <a:rPr lang="nl-NL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  <a:tabLst>
                <a:tab pos="735070" algn="l"/>
              </a:tabLst>
            </a:pPr>
            <a:r>
              <a:rPr lang="nl-NL" sz="2800" b="1" dirty="0">
                <a:solidFill>
                  <a:srgbClr val="0000FF"/>
                </a:solidFill>
                <a:latin typeface="Times New Roman"/>
                <a:ea typeface="Arial"/>
                <a:cs typeface="Times New Roman"/>
              </a:rPr>
              <a:t>A. 20        B. 80       C. 60        D. 10</a:t>
            </a:r>
            <a:endParaRPr lang="vi-VN" sz="2800" b="1" dirty="0">
              <a:solidFill>
                <a:srgbClr val="0000FF"/>
              </a:solidFill>
              <a:ea typeface="Arial"/>
              <a:cs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8707" y="3166800"/>
            <a:ext cx="560573" cy="52439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328" tIns="45718" rIns="91328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EB5E5D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FD236-F75E-CE6C-0C82-3CF7083D7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521" y="1519825"/>
            <a:ext cx="5381625" cy="3429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5E35120-AD87-5FF9-760F-E79E33AED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91302"/>
            <a:ext cx="3816016" cy="888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EDEDBC-2C20-767C-7A76-5004FEC1E042}"/>
              </a:ext>
            </a:extLst>
          </p:cNvPr>
          <p:cNvSpPr txBox="1"/>
          <p:nvPr/>
        </p:nvSpPr>
        <p:spPr>
          <a:xfrm>
            <a:off x="428707" y="0"/>
            <a:ext cx="23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05123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143" y="1556450"/>
            <a:ext cx="6229137" cy="1021301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  <a:tabLst>
                <a:tab pos="735070" algn="l"/>
              </a:tabLst>
            </a:pPr>
            <a:r>
              <a:rPr lang="nl-NL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nl-NL" sz="2800" b="1" spc="-1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nl-NL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nl-NL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Số học sinh thích môn </a:t>
            </a:r>
            <a:r>
              <a:rPr lang="nl-NL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cầu lông là:</a:t>
            </a:r>
            <a:endParaRPr lang="nl-NL"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  <a:tabLst>
                <a:tab pos="735070" algn="l"/>
              </a:tabLst>
            </a:pPr>
            <a:r>
              <a:rPr lang="nl-NL" sz="2800" b="1" dirty="0">
                <a:solidFill>
                  <a:srgbClr val="0000FF"/>
                </a:solidFill>
                <a:latin typeface="Times New Roman"/>
                <a:ea typeface="Arial"/>
                <a:cs typeface="Times New Roman"/>
              </a:rPr>
              <a:t>A. 40       B. 50      C. 60         D. 80</a:t>
            </a:r>
            <a:endParaRPr lang="vi-VN" sz="2800" b="1" dirty="0">
              <a:solidFill>
                <a:srgbClr val="0000FF"/>
              </a:solidFill>
              <a:ea typeface="Arial"/>
              <a:cs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9327" y="2067100"/>
            <a:ext cx="560573" cy="52439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328" tIns="45718" rIns="91328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A7566-8904-FD64-3765-5F337AEE4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232" y="956462"/>
            <a:ext cx="5381625" cy="3429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63E5818-7B50-2B05-3F8A-3831777F4F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91302"/>
            <a:ext cx="3816016" cy="888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AB763A-77E2-2AB2-78A8-2B6B712E34D1}"/>
              </a:ext>
            </a:extLst>
          </p:cNvPr>
          <p:cNvSpPr txBox="1"/>
          <p:nvPr/>
        </p:nvSpPr>
        <p:spPr>
          <a:xfrm>
            <a:off x="428707" y="0"/>
            <a:ext cx="23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05123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988" y="1379482"/>
            <a:ext cx="5249917" cy="1443853"/>
          </a:xfrm>
          <a:prstGeom prst="rect">
            <a:avLst/>
          </a:prstGeom>
          <a:noFill/>
        </p:spPr>
        <p:txBody>
          <a:bodyPr wrap="square" lIns="91270" tIns="45718" rIns="91270" bIns="45718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 dirty="0">
                <a:latin typeface="Times New Roman"/>
                <a:ea typeface="Arial"/>
                <a:cs typeface="Times New Roman"/>
              </a:rPr>
              <a:t>B</a:t>
            </a:r>
            <a:r>
              <a:rPr lang="vi-VN" sz="2800" dirty="0">
                <a:latin typeface="Times New Roman"/>
                <a:ea typeface="Arial"/>
                <a:cs typeface="Times New Roman"/>
              </a:rPr>
              <a:t>iểu đồ sau biểu diễn kết quả xếp</a:t>
            </a:r>
            <a:r>
              <a:rPr lang="pt-BR" sz="2800" dirty="0">
                <a:latin typeface="Times New Roman"/>
                <a:ea typeface="Arial"/>
                <a:cs typeface="Times New Roman"/>
              </a:rPr>
              <a:t> l</a:t>
            </a:r>
            <a:r>
              <a:rPr lang="vi-VN" sz="2800">
                <a:latin typeface="Times New Roman"/>
                <a:ea typeface="Arial"/>
                <a:cs typeface="Times New Roman"/>
              </a:rPr>
              <a:t>oại </a:t>
            </a:r>
            <a:r>
              <a:rPr lang="en-US" sz="2800">
                <a:latin typeface="Times New Roman"/>
                <a:ea typeface="Arial"/>
                <a:cs typeface="Times New Roman"/>
              </a:rPr>
              <a:t>G</a:t>
            </a:r>
            <a:r>
              <a:rPr lang="vi-VN" sz="2800">
                <a:latin typeface="Times New Roman"/>
                <a:ea typeface="Arial"/>
                <a:cs typeface="Times New Roman"/>
              </a:rPr>
              <a:t>iỏi và</a:t>
            </a:r>
            <a:r>
              <a:rPr lang="en-US" sz="2800">
                <a:latin typeface="Times New Roman"/>
                <a:ea typeface="Arial"/>
                <a:cs typeface="Times New Roman"/>
              </a:rPr>
              <a:t> K</a:t>
            </a:r>
            <a:r>
              <a:rPr lang="vi-VN" sz="2800">
                <a:latin typeface="Times New Roman"/>
                <a:ea typeface="Arial"/>
                <a:cs typeface="Times New Roman"/>
              </a:rPr>
              <a:t>há cuối năm </a:t>
            </a:r>
            <a:r>
              <a:rPr lang="vi-VN" sz="2800" dirty="0">
                <a:latin typeface="Times New Roman"/>
                <a:ea typeface="Arial"/>
                <a:cs typeface="Times New Roman"/>
              </a:rPr>
              <a:t>của lớp </a:t>
            </a:r>
            <a:r>
              <a:rPr lang="pt-BR" sz="2800">
                <a:latin typeface="Times New Roman"/>
                <a:ea typeface="Arial"/>
                <a:cs typeface="Times New Roman"/>
              </a:rPr>
              <a:t>6A, 6B, 6C, 6D </a:t>
            </a:r>
            <a:r>
              <a:rPr lang="vi-VN" sz="2800">
                <a:latin typeface="Times New Roman"/>
                <a:ea typeface="Arial"/>
                <a:cs typeface="Times New Roman"/>
              </a:rPr>
              <a:t>trường</a:t>
            </a:r>
            <a:r>
              <a:rPr lang="nl-NL" sz="2800">
                <a:latin typeface="Times New Roman"/>
                <a:ea typeface="Arial"/>
                <a:cs typeface="Times New Roman"/>
              </a:rPr>
              <a:t> THCS K</a:t>
            </a:r>
            <a:r>
              <a:rPr lang="nl-NL" sz="2800" dirty="0">
                <a:latin typeface="Times New Roman"/>
                <a:ea typeface="Arial"/>
                <a:cs typeface="Times New Roman"/>
              </a:rPr>
              <a:t>:</a:t>
            </a:r>
            <a:endParaRPr lang="vi-VN" sz="2800" dirty="0">
              <a:ea typeface="Arial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83" y="1379482"/>
            <a:ext cx="6311462" cy="507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E76D613-BCDC-7A38-6175-3FB9D408B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91302"/>
            <a:ext cx="3816016" cy="8884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9683D4-B6D6-472E-1DF3-8EFF2FBEF1D1}"/>
              </a:ext>
            </a:extLst>
          </p:cNvPr>
          <p:cNvSpPr txBox="1"/>
          <p:nvPr/>
        </p:nvSpPr>
        <p:spPr>
          <a:xfrm>
            <a:off x="428707" y="0"/>
            <a:ext cx="23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20512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C7B7154-756A-1F10-EB43-79B08995F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" y="5414147"/>
            <a:ext cx="3158490" cy="14438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113" y="1129331"/>
            <a:ext cx="6384132" cy="523216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Quan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sát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vào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biểu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đồ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trên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hãy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cho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biết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Arial"/>
              </a:rPr>
              <a:t>: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1359" y="1740860"/>
            <a:ext cx="5681663" cy="982829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en-US" sz="2800">
                <a:latin typeface="Times New Roman"/>
                <a:ea typeface="Arial"/>
                <a:cs typeface="Times New Roman"/>
              </a:rPr>
              <a:t>a) Lớp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nào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có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err="1">
                <a:latin typeface="Times New Roman"/>
                <a:ea typeface="Arial"/>
                <a:cs typeface="Times New Roman"/>
              </a:rPr>
              <a:t>số</a:t>
            </a:r>
            <a:r>
              <a:rPr lang="en-US" sz="2800">
                <a:latin typeface="Times New Roman"/>
                <a:ea typeface="Arial"/>
                <a:cs typeface="Times New Roman"/>
              </a:rPr>
              <a:t> học sinh 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g</a:t>
            </a:r>
            <a:r>
              <a:rPr lang="en-US" sz="2800">
                <a:latin typeface="Times New Roman"/>
                <a:ea typeface="Arial"/>
                <a:cs typeface="Times New Roman"/>
              </a:rPr>
              <a:t>iỏi, học sinh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khá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nhiều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nhất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,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ít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nhất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?</a:t>
            </a:r>
            <a:endParaRPr lang="vi-VN" sz="2800" dirty="0">
              <a:ea typeface="Arial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9693" y="2769194"/>
            <a:ext cx="5837915" cy="1443853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en-US" sz="2800" dirty="0">
                <a:latin typeface="Times New Roman"/>
                <a:ea typeface="Arial"/>
                <a:cs typeface="Times New Roman"/>
              </a:rPr>
              <a:t>b)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Bạn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Mai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nói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rằng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lớp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6A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có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 35 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học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sinh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. Theo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em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bạn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Mai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nói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có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đúng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không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?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Vì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sao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?</a:t>
            </a:r>
            <a:endParaRPr lang="vi-VN" sz="2800" dirty="0">
              <a:ea typeface="Arial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39693" y="4327728"/>
            <a:ext cx="5893541" cy="2365900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en-US" sz="2800" dirty="0">
                <a:latin typeface="Times New Roman"/>
                <a:ea typeface="Arial"/>
                <a:cs typeface="Times New Roman"/>
              </a:rPr>
              <a:t>c)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Biết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err="1">
                <a:latin typeface="Times New Roman"/>
                <a:ea typeface="Arial"/>
                <a:cs typeface="Times New Roman"/>
              </a:rPr>
              <a:t>số</a:t>
            </a:r>
            <a:r>
              <a:rPr lang="en-US" sz="2800">
                <a:latin typeface="Times New Roman"/>
                <a:ea typeface="Arial"/>
                <a:cs typeface="Times New Roman"/>
              </a:rPr>
              <a:t> học sinh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của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mỗi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lớp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>
                <a:latin typeface="Times New Roman"/>
                <a:ea typeface="Arial"/>
                <a:cs typeface="Times New Roman"/>
              </a:rPr>
              <a:t>6A, 6B, 6C, 6D 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ở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trên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đều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bằng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nhau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và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số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học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sinh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giỏi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của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lớp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6D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chiếm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30</a:t>
            </a:r>
            <a:r>
              <a:rPr lang="en-US" sz="2800">
                <a:latin typeface="Times New Roman"/>
                <a:ea typeface="Arial"/>
                <a:cs typeface="Times New Roman"/>
              </a:rPr>
              <a:t>% số học sinh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của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cả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lớp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6D.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Hỏi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mỗi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lớp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6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đó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có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bao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nhiêu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học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sinh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?</a:t>
            </a:r>
            <a:endParaRPr lang="vi-VN" sz="2800" dirty="0">
              <a:ea typeface="Arial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" y="2173724"/>
            <a:ext cx="56816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E76D613-BCDC-7A38-6175-3FB9D408B6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-91302"/>
            <a:ext cx="3816016" cy="8884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9683D4-B6D6-472E-1DF3-8EFF2FBEF1D1}"/>
              </a:ext>
            </a:extLst>
          </p:cNvPr>
          <p:cNvSpPr txBox="1"/>
          <p:nvPr/>
        </p:nvSpPr>
        <p:spPr>
          <a:xfrm>
            <a:off x="428707" y="0"/>
            <a:ext cx="23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A1D428-5B4B-945F-7DF5-FB12E1775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510" y="-30527"/>
            <a:ext cx="3158490" cy="1443853"/>
          </a:xfrm>
          <a:prstGeom prst="rect">
            <a:avLst/>
          </a:prstGeom>
        </p:spPr>
      </p:pic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1093E69-5BC3-366B-7713-AD4DA1EE14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957" y="-109357"/>
            <a:ext cx="1765043" cy="138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0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93" y="1163993"/>
            <a:ext cx="6047307" cy="1014376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en-US" sz="2800" dirty="0">
                <a:latin typeface="Times New Roman"/>
                <a:ea typeface="Arial"/>
                <a:cs typeface="Times New Roman"/>
              </a:rPr>
              <a:t>a)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Lớp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nào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có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err="1">
                <a:latin typeface="Times New Roman"/>
                <a:ea typeface="Arial"/>
                <a:cs typeface="Times New Roman"/>
              </a:rPr>
              <a:t>số</a:t>
            </a:r>
            <a:r>
              <a:rPr lang="en-US" sz="2800">
                <a:latin typeface="Times New Roman"/>
                <a:ea typeface="Arial"/>
                <a:cs typeface="Times New Roman"/>
              </a:rPr>
              <a:t> học sinh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giỏi</a:t>
            </a:r>
            <a:r>
              <a:rPr lang="en-US" sz="2800">
                <a:latin typeface="Times New Roman"/>
                <a:ea typeface="Arial"/>
                <a:cs typeface="Times New Roman"/>
              </a:rPr>
              <a:t>, học sinh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khá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nhiều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nhất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,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ít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nhất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?</a:t>
            </a:r>
            <a:endParaRPr lang="vi-VN" sz="2000" dirty="0">
              <a:ea typeface="Arial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31" y="1126407"/>
            <a:ext cx="5430276" cy="46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693" y="2178369"/>
            <a:ext cx="6812703" cy="2520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07000"/>
              </a:lnSpc>
              <a:spcAft>
                <a:spcPts val="300"/>
              </a:spcAft>
              <a:defRPr/>
            </a:pPr>
            <a:r>
              <a:rPr lang="nl-NL" sz="2800" b="1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Trả lời:</a:t>
            </a:r>
            <a:endParaRPr lang="vi-VN" sz="2000" kern="0" dirty="0">
              <a:solidFill>
                <a:srgbClr val="0000FF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lvl="0" algn="just" defTabSz="914400">
              <a:lnSpc>
                <a:spcPct val="107000"/>
              </a:lnSpc>
              <a:spcAft>
                <a:spcPts val="300"/>
              </a:spcAft>
              <a:defRPr/>
            </a:pPr>
            <a:r>
              <a:rPr lang="nl-NL" sz="2800" kern="0" dirty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a) </a:t>
            </a:r>
            <a:r>
              <a:rPr lang="pt-BR" sz="2800" kern="0" dirty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Lớp có số HS giỏi nhiều nhất là </a:t>
            </a:r>
            <a:r>
              <a:rPr lang="pt-BR" sz="2800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lớp 6B.</a:t>
            </a:r>
            <a:endParaRPr lang="vi-VN" sz="2000" kern="0" dirty="0">
              <a:solidFill>
                <a:srgbClr val="0000FF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lvl="0" algn="just" defTabSz="914400">
              <a:lnSpc>
                <a:spcPct val="107000"/>
              </a:lnSpc>
              <a:spcAft>
                <a:spcPts val="300"/>
              </a:spcAft>
              <a:defRPr/>
            </a:pPr>
            <a:r>
              <a:rPr lang="pt-BR" sz="2800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   Lớp </a:t>
            </a:r>
            <a:r>
              <a:rPr lang="pt-BR" sz="2800" kern="0" dirty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có số HS giỏi ít nhất là lớp 6C và </a:t>
            </a:r>
            <a:r>
              <a:rPr lang="pt-BR" sz="2800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6D.</a:t>
            </a:r>
          </a:p>
          <a:p>
            <a:pPr lvl="0" algn="just" defTabSz="914400">
              <a:lnSpc>
                <a:spcPct val="107000"/>
              </a:lnSpc>
              <a:spcAft>
                <a:spcPts val="300"/>
              </a:spcAft>
              <a:defRPr/>
            </a:pPr>
            <a:r>
              <a:rPr lang="pt-BR" sz="2800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   Lớp </a:t>
            </a:r>
            <a:r>
              <a:rPr lang="pt-BR" sz="2800" kern="0" dirty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có số HS khá nhiều nhất là lớp: 6A.</a:t>
            </a:r>
            <a:endParaRPr lang="vi-VN" sz="2000" kern="0" dirty="0">
              <a:solidFill>
                <a:srgbClr val="0000FF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lvl="0" algn="just" defTabSz="914400">
              <a:lnSpc>
                <a:spcPct val="107000"/>
              </a:lnSpc>
              <a:spcAft>
                <a:spcPts val="300"/>
              </a:spcAft>
              <a:defRPr/>
            </a:pPr>
            <a:r>
              <a:rPr lang="pt-BR" sz="2800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   Lớp </a:t>
            </a:r>
            <a:r>
              <a:rPr lang="pt-BR" sz="2800" kern="0" dirty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có số </a:t>
            </a:r>
            <a:r>
              <a:rPr lang="pt-BR" sz="2800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HS khá </a:t>
            </a:r>
            <a:r>
              <a:rPr lang="pt-BR" sz="2800" kern="0" dirty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ít nhất là lớp: 6B.</a:t>
            </a:r>
            <a:endParaRPr lang="vi-VN" sz="2000" kern="0" dirty="0">
              <a:solidFill>
                <a:srgbClr val="0000FF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299117D-020E-85A0-E8E8-679E5EC05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91302"/>
            <a:ext cx="3816016" cy="888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807DF4-BE40-9F82-19E4-A9D3B3F2D304}"/>
              </a:ext>
            </a:extLst>
          </p:cNvPr>
          <p:cNvSpPr txBox="1"/>
          <p:nvPr/>
        </p:nvSpPr>
        <p:spPr>
          <a:xfrm>
            <a:off x="428707" y="0"/>
            <a:ext cx="23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362117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03328" y="1200597"/>
            <a:ext cx="5391798" cy="1443853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en-US" sz="2800" dirty="0">
                <a:latin typeface="Times New Roman"/>
                <a:ea typeface="Arial"/>
                <a:cs typeface="Times New Roman"/>
              </a:rPr>
              <a:t>b)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Bạn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Mai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nói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rằng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lớp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6A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có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 35 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học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sinh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. Theo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em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bạn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Mai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nói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có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đúng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không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?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Vì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sao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?</a:t>
            </a:r>
            <a:endParaRPr lang="vi-VN" sz="2000" dirty="0">
              <a:ea typeface="Arial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099535"/>
            <a:ext cx="5580908" cy="47584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03328" y="3263740"/>
            <a:ext cx="6066837" cy="282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107000"/>
              </a:lnSpc>
              <a:spcAft>
                <a:spcPts val="300"/>
              </a:spcAft>
              <a:defRPr/>
            </a:pPr>
            <a:r>
              <a:rPr lang="pt-BR" sz="2800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b) Bạn </a:t>
            </a:r>
            <a:r>
              <a:rPr lang="pt-BR" sz="2800" kern="0" dirty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Mai nói rằng lớp 6C có 35 học sinh. Theo em bạn Mai nói không đúng, vì biểu đồ kép này chỉ biểu diễn kết </a:t>
            </a:r>
            <a:r>
              <a:rPr lang="pt-BR" sz="2800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quả học sinh </a:t>
            </a:r>
            <a:r>
              <a:rPr lang="pt-BR" sz="2800" kern="0" dirty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giỏi </a:t>
            </a:r>
            <a:r>
              <a:rPr lang="pt-BR" sz="2800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và học sinh </a:t>
            </a:r>
            <a:r>
              <a:rPr lang="pt-BR" sz="2800" kern="0" dirty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khá mà các lớp còn có thể có </a:t>
            </a:r>
            <a:r>
              <a:rPr lang="pt-BR" sz="2800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cả học sinh </a:t>
            </a:r>
            <a:r>
              <a:rPr lang="pt-BR" sz="2800" kern="0" dirty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xếp loại Đạt và Chưa Đạt.</a:t>
            </a:r>
            <a:endParaRPr lang="vi-VN" sz="2000" kern="0" dirty="0">
              <a:solidFill>
                <a:srgbClr val="0000FF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DC9BB8F-74E7-F51F-8BD6-33CB14EDA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91302"/>
            <a:ext cx="3816016" cy="888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1A9079-974C-8733-1C67-FBF073F751E7}"/>
              </a:ext>
            </a:extLst>
          </p:cNvPr>
          <p:cNvSpPr txBox="1"/>
          <p:nvPr/>
        </p:nvSpPr>
        <p:spPr>
          <a:xfrm>
            <a:off x="428707" y="0"/>
            <a:ext cx="23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362117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012" y="1067686"/>
            <a:ext cx="5479228" cy="2365900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en-US" sz="2800" dirty="0">
                <a:latin typeface="Times New Roman"/>
                <a:ea typeface="Arial"/>
                <a:cs typeface="Times New Roman"/>
              </a:rPr>
              <a:t>c)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Biết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err="1">
                <a:latin typeface="Times New Roman"/>
                <a:ea typeface="Arial"/>
                <a:cs typeface="Times New Roman"/>
              </a:rPr>
              <a:t>số</a:t>
            </a:r>
            <a:r>
              <a:rPr lang="en-US" sz="2800">
                <a:latin typeface="Times New Roman"/>
                <a:ea typeface="Arial"/>
                <a:cs typeface="Times New Roman"/>
              </a:rPr>
              <a:t> học sinh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của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mỗi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lớp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>
                <a:latin typeface="Times New Roman"/>
                <a:ea typeface="Arial"/>
                <a:cs typeface="Times New Roman"/>
              </a:rPr>
              <a:t>6A, 6B, 6C, 6D 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ở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trên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đều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bằng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nhau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và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số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học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sinh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giỏi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của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lớp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6D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chiếm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30%  </a:t>
            </a:r>
            <a:r>
              <a:rPr lang="en-US" sz="2800" err="1">
                <a:latin typeface="Times New Roman"/>
                <a:ea typeface="Arial"/>
                <a:cs typeface="Times New Roman"/>
              </a:rPr>
              <a:t>số</a:t>
            </a:r>
            <a:r>
              <a:rPr lang="en-US" sz="2800">
                <a:latin typeface="Times New Roman"/>
                <a:ea typeface="Arial"/>
                <a:cs typeface="Times New Roman"/>
              </a:rPr>
              <a:t> học sinh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của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cả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lớp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6D.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Hỏi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mỗi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lớp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6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đó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có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Times New Roman"/>
              </a:rPr>
              <a:t>bao</a:t>
            </a:r>
            <a:r>
              <a:rPr lang="en-US" sz="2800" dirty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err="1">
                <a:latin typeface="Times New Roman"/>
                <a:ea typeface="Arial"/>
                <a:cs typeface="Times New Roman"/>
              </a:rPr>
              <a:t>nhiêu</a:t>
            </a:r>
            <a:r>
              <a:rPr lang="en-US" sz="2800">
                <a:latin typeface="Times New Roman"/>
                <a:ea typeface="Arial"/>
                <a:cs typeface="Times New Roman"/>
              </a:rPr>
              <a:t> HS?</a:t>
            </a:r>
            <a:endParaRPr lang="vi-VN" sz="2800" dirty="0">
              <a:ea typeface="Arial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357067" y="0"/>
            <a:ext cx="5809128" cy="4597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6652" y="359928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914400">
              <a:defRPr/>
            </a:pPr>
            <a:r>
              <a:rPr lang="pt-BR" sz="2800" kern="0">
                <a:solidFill>
                  <a:srgbClr val="0000FF"/>
                </a:solidFill>
                <a:latin typeface="Times New Roman"/>
                <a:ea typeface="Arial"/>
              </a:rPr>
              <a:t>c) Số học sinh </a:t>
            </a:r>
            <a:r>
              <a:rPr lang="pt-BR" sz="2800" kern="0" dirty="0">
                <a:solidFill>
                  <a:srgbClr val="0000FF"/>
                </a:solidFill>
                <a:latin typeface="Times New Roman"/>
                <a:ea typeface="Arial"/>
              </a:rPr>
              <a:t>giỏi của lớp 6D </a:t>
            </a:r>
            <a:r>
              <a:rPr lang="pt-BR" sz="2800" kern="0">
                <a:solidFill>
                  <a:srgbClr val="0000FF"/>
                </a:solidFill>
                <a:latin typeface="Times New Roman"/>
                <a:ea typeface="Arial"/>
              </a:rPr>
              <a:t>là 15.</a:t>
            </a:r>
          </a:p>
          <a:p>
            <a:pPr lvl="0" algn="just" defTabSz="914400">
              <a:defRPr/>
            </a:pPr>
            <a:r>
              <a:rPr lang="pt-BR" sz="2800" kern="0">
                <a:solidFill>
                  <a:srgbClr val="0000FF"/>
                </a:solidFill>
                <a:latin typeface="Times New Roman"/>
                <a:ea typeface="Arial"/>
              </a:rPr>
              <a:t>    Mỗi </a:t>
            </a:r>
            <a:r>
              <a:rPr lang="pt-BR" sz="2800" kern="0" dirty="0">
                <a:solidFill>
                  <a:srgbClr val="0000FF"/>
                </a:solidFill>
                <a:latin typeface="Times New Roman"/>
                <a:ea typeface="Arial"/>
              </a:rPr>
              <a:t>lớp </a:t>
            </a:r>
            <a:r>
              <a:rPr lang="pt-BR" sz="2800" kern="0">
                <a:solidFill>
                  <a:srgbClr val="0000FF"/>
                </a:solidFill>
                <a:latin typeface="Times New Roman"/>
                <a:ea typeface="Arial"/>
              </a:rPr>
              <a:t>6 đó có số học sinh </a:t>
            </a:r>
            <a:r>
              <a:rPr lang="pt-BR" sz="2800" kern="0" dirty="0">
                <a:solidFill>
                  <a:srgbClr val="0000FF"/>
                </a:solidFill>
                <a:latin typeface="Times New Roman"/>
                <a:ea typeface="Arial"/>
              </a:rPr>
              <a:t>là: </a:t>
            </a:r>
          </a:p>
          <a:p>
            <a:pPr lvl="0" algn="ctr" defTabSz="914400">
              <a:defRPr/>
            </a:pPr>
            <a:r>
              <a:rPr lang="pt-BR" sz="2800" kern="0" dirty="0">
                <a:solidFill>
                  <a:srgbClr val="0000FF"/>
                </a:solidFill>
                <a:latin typeface="Times New Roman"/>
                <a:ea typeface="Arial"/>
              </a:rPr>
              <a:t>15 : 30% = </a:t>
            </a:r>
            <a:r>
              <a:rPr lang="pt-BR" sz="2800" kern="0">
                <a:solidFill>
                  <a:srgbClr val="0000FF"/>
                </a:solidFill>
                <a:latin typeface="Times New Roman"/>
                <a:ea typeface="Arial"/>
              </a:rPr>
              <a:t>50 (học sinh).</a:t>
            </a:r>
            <a:endParaRPr lang="vi-VN" sz="2800" kern="0" dirty="0">
              <a:solidFill>
                <a:srgbClr val="0000FF"/>
              </a:solidFill>
              <a:ea typeface="微软雅黑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8862655-5051-4483-4B59-C1106A0C4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91302"/>
            <a:ext cx="3816016" cy="888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118F76-C076-BF15-8BAF-7A5B64101336}"/>
              </a:ext>
            </a:extLst>
          </p:cNvPr>
          <p:cNvSpPr txBox="1"/>
          <p:nvPr/>
        </p:nvSpPr>
        <p:spPr>
          <a:xfrm>
            <a:off x="428707" y="0"/>
            <a:ext cx="23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362117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0" y="-25397"/>
            <a:ext cx="12192000" cy="6852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0127" y="4343400"/>
            <a:ext cx="2921876" cy="2514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56003" y="482612"/>
            <a:ext cx="4274820" cy="778087"/>
          </a:xfrm>
          <a:prstGeom prst="rect">
            <a:avLst/>
          </a:prstGeom>
          <a:noFill/>
        </p:spPr>
        <p:txBody>
          <a:bodyPr wrap="square" lIns="121850" tIns="60925" rIns="121850" bIns="60925" rtlCol="0">
            <a:spAutoFit/>
          </a:bodyPr>
          <a:lstStyle/>
          <a:p>
            <a:pPr defTabSz="1218420"/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470333" y="1830348"/>
            <a:ext cx="6428709" cy="2505102"/>
          </a:xfrm>
          <a:prstGeom prst="rect">
            <a:avLst/>
          </a:prstGeom>
          <a:noFill/>
        </p:spPr>
        <p:txBody>
          <a:bodyPr wrap="square" lIns="121850" tIns="60925" rIns="121850" bIns="60925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300"/>
              </a:spcAft>
            </a:pPr>
            <a:r>
              <a:rPr lang="pt-BR" sz="2800">
                <a:solidFill>
                  <a:prstClr val="white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- </a:t>
            </a:r>
            <a:r>
              <a:rPr lang="pt-BR" sz="2800">
                <a:solidFill>
                  <a:schemeClr val="bg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Xem </a:t>
            </a:r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lại các bài tập, hiểu chắc cách phân tích và xử lí dữ liệu để rút ra kết luận.</a:t>
            </a:r>
            <a:endParaRPr lang="vi-VN" sz="2000" dirty="0">
              <a:solidFill>
                <a:schemeClr val="bg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300"/>
              </a:spcAft>
            </a:pPr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- Làm bài tập 1 và 2 SGK trang 12.</a:t>
            </a:r>
            <a:endParaRPr lang="vi-VN" sz="2000" dirty="0">
              <a:solidFill>
                <a:schemeClr val="bg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300"/>
              </a:spcAft>
            </a:pPr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- Đọc trước phần II, ôn lại kiến thức về tính hợp lí của dữ liệu đã học.</a:t>
            </a:r>
            <a:endParaRPr lang="vi-VN" sz="2000" dirty="0">
              <a:solidFill>
                <a:schemeClr val="bg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0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/>
          <p:nvPr/>
        </p:nvGrpSpPr>
        <p:grpSpPr>
          <a:xfrm>
            <a:off x="647279" y="379803"/>
            <a:ext cx="10878005" cy="661719"/>
            <a:chOff x="1136015" y="371744"/>
            <a:chExt cx="9743546" cy="661719"/>
          </a:xfrm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1136015" y="371744"/>
              <a:ext cx="9743546" cy="661719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文本框 13"/>
            <p:cNvSpPr txBox="1"/>
            <p:nvPr/>
          </p:nvSpPr>
          <p:spPr>
            <a:xfrm>
              <a:off x="1668872" y="425717"/>
              <a:ext cx="8854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I. PHÂN TÍCH VÀ XỬ LÍ DỮ LIỆU ĐỂ RÚT RA KẾT LUẬN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611" y="1237429"/>
            <a:ext cx="1056351" cy="571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8889" y="1301898"/>
            <a:ext cx="8221571" cy="553353"/>
          </a:xfrm>
          <a:prstGeom prst="rect">
            <a:avLst/>
          </a:prstGeom>
          <a:noFill/>
        </p:spPr>
        <p:txBody>
          <a:bodyPr wrap="square" lIns="91270" tIns="45718" rIns="91270" bIns="45718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 dirty="0">
                <a:latin typeface="Times New Roman"/>
                <a:ea typeface="Arial"/>
                <a:cs typeface="Times New Roman"/>
              </a:rPr>
              <a:t> Đọc kĩ các nội dung trong hoạt động 1 </a:t>
            </a:r>
            <a:r>
              <a:rPr lang="nl-NL" sz="2800" dirty="0">
                <a:latin typeface="Times New Roman"/>
                <a:ea typeface="Arial"/>
              </a:rPr>
              <a:t>sgk – 9.</a:t>
            </a:r>
            <a:endParaRPr lang="vi-VN" sz="2400" dirty="0">
              <a:ea typeface="Arial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605118" y="1301898"/>
            <a:ext cx="3495904" cy="23153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0683" y="2043292"/>
            <a:ext cx="9277921" cy="1493738"/>
          </a:xfrm>
          <a:prstGeom prst="rect">
            <a:avLst/>
          </a:prstGeom>
          <a:noFill/>
        </p:spPr>
        <p:txBody>
          <a:bodyPr wrap="square" lIns="91270" tIns="45718" rIns="91270" bIns="4571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</a:rPr>
              <a:t>+ 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</a:rPr>
              <a:t>Mục đích của việc phân tích và xử lí các dữ liệu để làm gì ? 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</a:rPr>
              <a:t>+ Quá trình phân tích và xử lí các dữ liệu dựa trên cơ sở nào?  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1807" y="3870013"/>
            <a:ext cx="10848130" cy="2217931"/>
            <a:chOff x="1975799" y="695101"/>
            <a:chExt cx="14214272" cy="3168623"/>
          </a:xfrm>
          <a:solidFill>
            <a:srgbClr val="CCFF66"/>
          </a:solidFill>
        </p:grpSpPr>
        <p:grpSp>
          <p:nvGrpSpPr>
            <p:cNvPr id="11" name="Group 3"/>
            <p:cNvGrpSpPr/>
            <p:nvPr/>
          </p:nvGrpSpPr>
          <p:grpSpPr>
            <a:xfrm>
              <a:off x="1975799" y="695101"/>
              <a:ext cx="14214272" cy="3168623"/>
              <a:chOff x="329482" y="10"/>
              <a:chExt cx="17913300" cy="8105587"/>
            </a:xfrm>
            <a:grpFill/>
          </p:grpSpPr>
          <p:grpSp>
            <p:nvGrpSpPr>
              <p:cNvPr id="13" name="Group 4"/>
              <p:cNvGrpSpPr/>
              <p:nvPr/>
            </p:nvGrpSpPr>
            <p:grpSpPr>
              <a:xfrm>
                <a:off x="1108646" y="281638"/>
                <a:ext cx="17134134" cy="7823959"/>
                <a:chOff x="668340" y="0"/>
                <a:chExt cx="10329192" cy="4716619"/>
              </a:xfrm>
              <a:grpFill/>
            </p:grpSpPr>
            <p:sp>
              <p:nvSpPr>
                <p:cNvPr id="16" name="Freeform 5"/>
                <p:cNvSpPr/>
                <p:nvPr/>
              </p:nvSpPr>
              <p:spPr>
                <a:xfrm>
                  <a:off x="668340" y="0"/>
                  <a:ext cx="10329192" cy="4716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9882" h="711930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558" y="12454"/>
                      </a:cubicBezTo>
                      <a:cubicBezTo>
                        <a:pt x="8804229" y="12671"/>
                        <a:pt x="10535814" y="0"/>
                        <a:pt x="10535814" y="0"/>
                      </a:cubicBezTo>
                      <a:cubicBezTo>
                        <a:pt x="10603278" y="0"/>
                        <a:pt x="10679215" y="0"/>
                        <a:pt x="10757988" y="85073"/>
                      </a:cubicBezTo>
                      <a:cubicBezTo>
                        <a:pt x="10800966" y="131488"/>
                        <a:pt x="10802035" y="240224"/>
                        <a:pt x="10802439" y="320281"/>
                      </a:cubicBezTo>
                      <a:cubicBezTo>
                        <a:pt x="10802439" y="320281"/>
                        <a:pt x="10800735" y="5267917"/>
                        <a:pt x="10800735" y="6356717"/>
                      </a:cubicBezTo>
                      <a:cubicBezTo>
                        <a:pt x="10800735" y="6570876"/>
                        <a:pt x="10809883" y="6870054"/>
                        <a:pt x="10809883" y="6870054"/>
                      </a:cubicBezTo>
                      <a:cubicBezTo>
                        <a:pt x="10809883" y="6998723"/>
                        <a:pt x="10805713" y="7119301"/>
                        <a:pt x="10552875" y="7111167"/>
                      </a:cubicBezTo>
                      <a:cubicBezTo>
                        <a:pt x="10552875" y="7111167"/>
                        <a:pt x="10176403" y="7090868"/>
                        <a:pt x="9081481" y="7098467"/>
                      </a:cubicBezTo>
                      <a:cubicBezTo>
                        <a:pt x="2545013" y="7106601"/>
                        <a:pt x="304023" y="7119301"/>
                        <a:pt x="304023" y="7119301"/>
                      </a:cubicBezTo>
                      <a:cubicBezTo>
                        <a:pt x="132548" y="7119301"/>
                        <a:pt x="4213" y="7018231"/>
                        <a:pt x="8532" y="6815685"/>
                      </a:cubicBezTo>
                      <a:cubicBezTo>
                        <a:pt x="8532" y="6815685"/>
                        <a:pt x="9630" y="6317143"/>
                        <a:pt x="4815" y="167084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</p:grpSp>
          <p:grpSp>
            <p:nvGrpSpPr>
              <p:cNvPr id="14" name="Group 6"/>
              <p:cNvGrpSpPr/>
              <p:nvPr/>
            </p:nvGrpSpPr>
            <p:grpSpPr>
              <a:xfrm>
                <a:off x="329482" y="10"/>
                <a:ext cx="17913300" cy="8105587"/>
                <a:chOff x="-4212" y="6"/>
                <a:chExt cx="10825341" cy="4898358"/>
              </a:xfrm>
              <a:grpFill/>
            </p:grpSpPr>
            <p:sp>
              <p:nvSpPr>
                <p:cNvPr id="15" name="Freeform 7"/>
                <p:cNvSpPr/>
                <p:nvPr/>
              </p:nvSpPr>
              <p:spPr>
                <a:xfrm>
                  <a:off x="-4212" y="6"/>
                  <a:ext cx="10825341" cy="4898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5342" h="7087086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834" y="12454"/>
                      </a:cubicBezTo>
                      <a:cubicBezTo>
                        <a:pt x="8817733" y="12671"/>
                        <a:pt x="10551274" y="0"/>
                        <a:pt x="10551274" y="0"/>
                      </a:cubicBezTo>
                      <a:cubicBezTo>
                        <a:pt x="10618737" y="0"/>
                        <a:pt x="10694674" y="0"/>
                        <a:pt x="10773448" y="85073"/>
                      </a:cubicBezTo>
                      <a:cubicBezTo>
                        <a:pt x="10816426" y="131488"/>
                        <a:pt x="10817494" y="240224"/>
                        <a:pt x="10817899" y="320281"/>
                      </a:cubicBezTo>
                      <a:cubicBezTo>
                        <a:pt x="10817899" y="320281"/>
                        <a:pt x="10816195" y="5241263"/>
                        <a:pt x="10816195" y="6324502"/>
                      </a:cubicBezTo>
                      <a:cubicBezTo>
                        <a:pt x="10816195" y="6538661"/>
                        <a:pt x="10825342" y="6837839"/>
                        <a:pt x="10825342" y="6837839"/>
                      </a:cubicBezTo>
                      <a:cubicBezTo>
                        <a:pt x="10825342" y="6966508"/>
                        <a:pt x="10821173" y="7087086"/>
                        <a:pt x="10568335" y="7078952"/>
                      </a:cubicBezTo>
                      <a:cubicBezTo>
                        <a:pt x="10568335" y="7078952"/>
                        <a:pt x="10191862" y="7058653"/>
                        <a:pt x="9095459" y="7066252"/>
                      </a:cubicBezTo>
                      <a:cubicBezTo>
                        <a:pt x="2547822" y="7074386"/>
                        <a:pt x="304023" y="7087086"/>
                        <a:pt x="304023" y="7087086"/>
                      </a:cubicBezTo>
                      <a:cubicBezTo>
                        <a:pt x="132548" y="7087086"/>
                        <a:pt x="4213" y="6986016"/>
                        <a:pt x="8532" y="6783470"/>
                      </a:cubicBezTo>
                      <a:cubicBezTo>
                        <a:pt x="8532" y="6783470"/>
                        <a:pt x="9630" y="6284928"/>
                        <a:pt x="4815" y="1666310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</p:grp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9557" y="860943"/>
              <a:ext cx="1022989" cy="9517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24" name="Rectangle 23"/>
          <p:cNvSpPr/>
          <p:nvPr/>
        </p:nvSpPr>
        <p:spPr>
          <a:xfrm>
            <a:off x="2148840" y="3986097"/>
            <a:ext cx="9801096" cy="2020293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 dirty="0">
                <a:latin typeface="Times New Roman"/>
                <a:ea typeface="Arial"/>
                <a:cs typeface="Times New Roman"/>
              </a:rPr>
              <a:t>+ Mục đích của việc phân tích và xử lí các dữ liệu để tìm thông </a:t>
            </a:r>
            <a:r>
              <a:rPr lang="nl-NL" sz="2800">
                <a:latin typeface="Times New Roman"/>
                <a:ea typeface="Arial"/>
                <a:cs typeface="Times New Roman"/>
              </a:rPr>
              <a:t>tin     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>
                <a:latin typeface="Times New Roman"/>
                <a:ea typeface="Arial"/>
                <a:cs typeface="Times New Roman"/>
              </a:rPr>
              <a:t>    hữu </a:t>
            </a:r>
            <a:r>
              <a:rPr lang="nl-NL" sz="2800" dirty="0">
                <a:latin typeface="Times New Roman"/>
                <a:ea typeface="Arial"/>
                <a:cs typeface="Times New Roman"/>
              </a:rPr>
              <a:t>ích và rút ra kết luận.</a:t>
            </a:r>
            <a:endParaRPr lang="vi-VN" sz="2000" dirty="0">
              <a:ea typeface="Arial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 dirty="0">
                <a:latin typeface="Times New Roman"/>
                <a:ea typeface="Arial"/>
                <a:cs typeface="Times New Roman"/>
              </a:rPr>
              <a:t>+ Quá trình phân tích và xử lí các dữ liệu dựa trên tính toán và </a:t>
            </a:r>
            <a:r>
              <a:rPr lang="nl-NL" sz="2800">
                <a:latin typeface="Times New Roman"/>
                <a:ea typeface="Arial"/>
                <a:cs typeface="Times New Roman"/>
              </a:rPr>
              <a:t>suy 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>
                <a:latin typeface="Times New Roman"/>
                <a:ea typeface="Arial"/>
                <a:cs typeface="Times New Roman"/>
              </a:rPr>
              <a:t>    luận </a:t>
            </a:r>
            <a:r>
              <a:rPr lang="nl-NL" sz="2800" dirty="0">
                <a:latin typeface="Times New Roman"/>
                <a:ea typeface="Arial"/>
                <a:cs typeface="Times New Roman"/>
              </a:rPr>
              <a:t>toán học.  </a:t>
            </a:r>
            <a:endParaRPr lang="vi-VN" sz="2000" dirty="0"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67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4" y="20835"/>
            <a:ext cx="11363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13"/>
          <p:cNvSpPr txBox="1"/>
          <p:nvPr/>
        </p:nvSpPr>
        <p:spPr>
          <a:xfrm>
            <a:off x="1104372" y="332239"/>
            <a:ext cx="9876549" cy="523220"/>
          </a:xfrm>
          <a:prstGeom prst="rect">
            <a:avLst/>
          </a:prstGeom>
          <a:noFill/>
        </p:spPr>
        <p:txBody>
          <a:bodyPr wrap="none" lIns="91328" tIns="45718" rIns="91328" bIns="45718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I. PHÂN TÍCH VÀ XỬ LÍ DỮ LIỆU ĐỂ RÚT RA KẾT LUẬN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96" y="1248632"/>
            <a:ext cx="5992115" cy="532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6386" y="1003529"/>
            <a:ext cx="1939158" cy="584771"/>
          </a:xfrm>
          <a:prstGeom prst="rect">
            <a:avLst/>
          </a:prstGeom>
          <a:noFill/>
        </p:spPr>
        <p:txBody>
          <a:bodyPr wrap="square" lIns="91270" tIns="45718" rIns="91270" bIns="45718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  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245" y="2470688"/>
            <a:ext cx="5715986" cy="1443853"/>
          </a:xfrm>
          <a:prstGeom prst="rect">
            <a:avLst/>
          </a:prstGeom>
          <a:noFill/>
        </p:spPr>
        <p:txBody>
          <a:bodyPr wrap="square" lIns="91270" tIns="45718" rIns="91270" bIns="45718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 dirty="0">
                <a:latin typeface="Times New Roman"/>
                <a:ea typeface="Arial"/>
                <a:cs typeface="Times New Roman"/>
              </a:rPr>
              <a:t>Biểu đồ sau biểu diễn số lượng khách du lịch (ước đạt) đến Ninh Bình trong các năm 2016; 2017; 2018.</a:t>
            </a:r>
            <a:endParaRPr lang="vi-VN" sz="2800" dirty="0"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512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4" y="20835"/>
            <a:ext cx="11363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13"/>
          <p:cNvSpPr txBox="1"/>
          <p:nvPr/>
        </p:nvSpPr>
        <p:spPr>
          <a:xfrm>
            <a:off x="1104372" y="332239"/>
            <a:ext cx="9876549" cy="523220"/>
          </a:xfrm>
          <a:prstGeom prst="rect">
            <a:avLst/>
          </a:prstGeom>
          <a:noFill/>
        </p:spPr>
        <p:txBody>
          <a:bodyPr wrap="none" lIns="91328" tIns="45718" rIns="91328" bIns="45718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I. PHÂN TÍCH VÀ XỬ LÍ DỮ LIỆU ĐỂ RÚT RA KẾT LUẬN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325" y="1124470"/>
            <a:ext cx="5992115" cy="532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9448" y="1124470"/>
            <a:ext cx="1969638" cy="584771"/>
          </a:xfrm>
          <a:prstGeom prst="rect">
            <a:avLst/>
          </a:prstGeom>
          <a:noFill/>
        </p:spPr>
        <p:txBody>
          <a:bodyPr wrap="square" lIns="91270" tIns="45718" rIns="91270" bIns="45718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  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E7F83-02CD-26B5-8017-B7DC9E4E6343}"/>
              </a:ext>
            </a:extLst>
          </p:cNvPr>
          <p:cNvSpPr/>
          <p:nvPr/>
        </p:nvSpPr>
        <p:spPr>
          <a:xfrm>
            <a:off x="222163" y="1918874"/>
            <a:ext cx="6193878" cy="1384990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/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a) Số lượt khách du lịch đến Ninh Bình trong năm 2017  tăng bao nhiêu phần trăm so với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năm 2016?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F0CD07-727B-2635-1938-622C4F331878}"/>
              </a:ext>
            </a:extLst>
          </p:cNvPr>
          <p:cNvSpPr/>
          <p:nvPr/>
        </p:nvSpPr>
        <p:spPr>
          <a:xfrm>
            <a:off x="222162" y="3429000"/>
            <a:ext cx="6437717" cy="1943348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 dirty="0">
                <a:latin typeface="Times New Roman"/>
                <a:ea typeface="Arial"/>
                <a:cs typeface="Times New Roman"/>
              </a:rPr>
              <a:t>b) Số lượt khách du lịch đến Ninh Bình trong năm 2018 tăng bao nhiêu phần trăm so </a:t>
            </a:r>
            <a:r>
              <a:rPr lang="nl-NL" sz="2800">
                <a:latin typeface="Times New Roman"/>
                <a:ea typeface="Arial"/>
                <a:cs typeface="Times New Roman"/>
              </a:rPr>
              <a:t>với năm 2017?</a:t>
            </a: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nl-NL" sz="2800" i="1">
                <a:latin typeface="Times New Roman"/>
                <a:ea typeface="Arial"/>
                <a:cs typeface="Times New Roman"/>
              </a:rPr>
              <a:t>(làm tròn các kết quả đến hàng phần mười)</a:t>
            </a:r>
            <a:endParaRPr lang="vi-VN" sz="2800" i="1" dirty="0">
              <a:ea typeface="Arial"/>
              <a:cs typeface="Times New Roman"/>
            </a:endParaRPr>
          </a:p>
        </p:txBody>
      </p: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B7EABD1-F927-88EE-DF08-4A778D877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2" y="5364194"/>
            <a:ext cx="1765043" cy="138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38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4" y="20835"/>
            <a:ext cx="11363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13"/>
          <p:cNvSpPr txBox="1"/>
          <p:nvPr/>
        </p:nvSpPr>
        <p:spPr>
          <a:xfrm>
            <a:off x="1104372" y="332239"/>
            <a:ext cx="9876549" cy="523220"/>
          </a:xfrm>
          <a:prstGeom prst="rect">
            <a:avLst/>
          </a:prstGeom>
          <a:noFill/>
        </p:spPr>
        <p:txBody>
          <a:bodyPr wrap="none" lIns="91328" tIns="45718" rIns="91328" bIns="45718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I. PHÂN TÍCH VÀ XỬ LÍ DỮ LIỆU ĐỂ RÚT RA KẾT LUẬN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4589"/>
            <a:ext cx="5733730" cy="509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8369" y="1061298"/>
            <a:ext cx="1969638" cy="584771"/>
          </a:xfrm>
          <a:prstGeom prst="rect">
            <a:avLst/>
          </a:prstGeom>
          <a:noFill/>
        </p:spPr>
        <p:txBody>
          <a:bodyPr wrap="square" lIns="91270" tIns="45718" rIns="91270" bIns="45718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  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7CF465-BBF7-864F-AD6F-3D08BA4D7BC8}"/>
              </a:ext>
            </a:extLst>
          </p:cNvPr>
          <p:cNvSpPr/>
          <p:nvPr/>
        </p:nvSpPr>
        <p:spPr>
          <a:xfrm>
            <a:off x="6159846" y="5140771"/>
            <a:ext cx="5728758" cy="1384990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/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số lượt khách du lịch đến Ninh Bình trong năm 2017 </a:t>
            </a:r>
            <a:r>
              <a:rPr lang="nl-NL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 khoảng   9,6% so với </a:t>
            </a:r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2016.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5EF03-EB45-FCAE-77DF-F8575AF46D21}"/>
              </a:ext>
            </a:extLst>
          </p:cNvPr>
          <p:cNvSpPr/>
          <p:nvPr/>
        </p:nvSpPr>
        <p:spPr>
          <a:xfrm>
            <a:off x="4743325" y="2227495"/>
            <a:ext cx="71452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nl-NL" sz="2800" kern="0">
                <a:solidFill>
                  <a:srgbClr val="0000FF"/>
                </a:solidFill>
                <a:latin typeface="Times New Roman"/>
                <a:ea typeface="Arial"/>
              </a:rPr>
              <a:t>Lời giải: </a:t>
            </a:r>
            <a:endParaRPr lang="nl-NL" sz="2800" kern="0" dirty="0">
              <a:solidFill>
                <a:srgbClr val="0000FF"/>
              </a:solidFill>
              <a:latin typeface="Times New Roman"/>
              <a:ea typeface="Arial"/>
            </a:endParaRPr>
          </a:p>
          <a:p>
            <a:pPr lvl="0" algn="just" defTabSz="914400">
              <a:defRPr/>
            </a:pPr>
            <a:r>
              <a:rPr lang="nl-NL" sz="2800" kern="0">
                <a:solidFill>
                  <a:srgbClr val="0000FF"/>
                </a:solidFill>
                <a:latin typeface="Times New Roman"/>
                <a:ea typeface="Arial"/>
              </a:rPr>
              <a:t>a) Tỉ </a:t>
            </a:r>
            <a:r>
              <a:rPr lang="nl-NL" sz="2800" kern="0" dirty="0">
                <a:solidFill>
                  <a:srgbClr val="0000FF"/>
                </a:solidFill>
                <a:latin typeface="Times New Roman"/>
                <a:ea typeface="Arial"/>
              </a:rPr>
              <a:t>số phần trăm của  số lượt khách du lịch đến Ninh Bình trong năm 2017 và số lượt khách du lịch đến Ninh Bình trong năm  2016 là: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268455A-C0CC-B281-707E-E7209E9576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092427"/>
              </p:ext>
            </p:extLst>
          </p:nvPr>
        </p:nvGraphicFramePr>
        <p:xfrm>
          <a:off x="6502400" y="4186238"/>
          <a:ext cx="32099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400" imgH="419040" progId="Equation.DSMT4">
                  <p:embed/>
                </p:oleObj>
              </mc:Choice>
              <mc:Fallback>
                <p:oleObj name="Equation" r:id="rId4" imgW="14094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2400" y="4186238"/>
                        <a:ext cx="3209925" cy="95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A9BBD0F0-4495-9DF6-D006-34D9FA3D35C9}"/>
              </a:ext>
            </a:extLst>
          </p:cNvPr>
          <p:cNvSpPr/>
          <p:nvPr/>
        </p:nvSpPr>
        <p:spPr>
          <a:xfrm>
            <a:off x="4030179" y="1061298"/>
            <a:ext cx="7384582" cy="954103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/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a) Số lượt khách du lịch đến Ninh Bình trong năm 2017  tăng bao nhiêu phần trăm so với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năm 2016?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27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4" y="88465"/>
            <a:ext cx="11363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13"/>
          <p:cNvSpPr txBox="1"/>
          <p:nvPr/>
        </p:nvSpPr>
        <p:spPr>
          <a:xfrm>
            <a:off x="1104372" y="332239"/>
            <a:ext cx="9876549" cy="523220"/>
          </a:xfrm>
          <a:prstGeom prst="rect">
            <a:avLst/>
          </a:prstGeom>
          <a:noFill/>
        </p:spPr>
        <p:txBody>
          <a:bodyPr wrap="none" lIns="91328" tIns="45718" rIns="91328" bIns="45718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I. PHÂN TÍCH VÀ XỬ LÍ DỮ LIỆU ĐỂ RÚT RA KẾT LUẬN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1464"/>
            <a:ext cx="5586665" cy="496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9448" y="1124470"/>
            <a:ext cx="1969638" cy="584771"/>
          </a:xfrm>
          <a:prstGeom prst="rect">
            <a:avLst/>
          </a:prstGeom>
          <a:noFill/>
        </p:spPr>
        <p:txBody>
          <a:bodyPr wrap="square" lIns="91270" tIns="45718" rIns="91270" bIns="45718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  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F1D838-EC98-EE4E-4583-160F3A9425CF}"/>
              </a:ext>
            </a:extLst>
          </p:cNvPr>
          <p:cNvSpPr/>
          <p:nvPr/>
        </p:nvSpPr>
        <p:spPr>
          <a:xfrm>
            <a:off x="4835052" y="2429799"/>
            <a:ext cx="7120917" cy="14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107000"/>
              </a:lnSpc>
              <a:spcAft>
                <a:spcPts val="300"/>
              </a:spcAft>
              <a:defRPr/>
            </a:pPr>
            <a:r>
              <a:rPr lang="nl-NL" sz="2800" kern="0">
                <a:solidFill>
                  <a:srgbClr val="0000FF"/>
                </a:solidFill>
                <a:latin typeface="Times New Roman"/>
                <a:ea typeface="Arial"/>
                <a:cs typeface="Times New Roman"/>
              </a:rPr>
              <a:t>b) Tỉ </a:t>
            </a:r>
            <a:r>
              <a:rPr lang="nl-NL" sz="2800" kern="0" dirty="0">
                <a:solidFill>
                  <a:srgbClr val="0000FF"/>
                </a:solidFill>
                <a:latin typeface="Times New Roman"/>
                <a:ea typeface="Arial"/>
                <a:cs typeface="Times New Roman"/>
              </a:rPr>
              <a:t>số phần trăm </a:t>
            </a:r>
            <a:r>
              <a:rPr lang="nl-NL" sz="2800" kern="0">
                <a:solidFill>
                  <a:srgbClr val="0000FF"/>
                </a:solidFill>
                <a:latin typeface="Times New Roman"/>
                <a:ea typeface="Arial"/>
                <a:cs typeface="Times New Roman"/>
              </a:rPr>
              <a:t>của số </a:t>
            </a:r>
            <a:r>
              <a:rPr lang="nl-NL" sz="2800" kern="0" dirty="0">
                <a:solidFill>
                  <a:srgbClr val="0000FF"/>
                </a:solidFill>
                <a:latin typeface="Times New Roman"/>
                <a:ea typeface="Arial"/>
                <a:cs typeface="Times New Roman"/>
              </a:rPr>
              <a:t>lượt khách du lịch đến Ninh Bình trong năm 2018 và số lượt khách du lịch đến Ninh Bình trong năm  2017 là: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90CC7-44B3-87C0-8DC4-A92D991594EB}"/>
              </a:ext>
            </a:extLst>
          </p:cNvPr>
          <p:cNvSpPr/>
          <p:nvPr/>
        </p:nvSpPr>
        <p:spPr>
          <a:xfrm>
            <a:off x="6712195" y="5271800"/>
            <a:ext cx="484815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107000"/>
              </a:lnSpc>
              <a:spcAft>
                <a:spcPts val="300"/>
              </a:spcAft>
              <a:defRPr/>
            </a:pPr>
            <a:r>
              <a:rPr lang="nl-NL" sz="2800" kern="0" dirty="0">
                <a:solidFill>
                  <a:srgbClr val="0000FF"/>
                </a:solidFill>
                <a:latin typeface="Times New Roman"/>
                <a:ea typeface="Arial"/>
              </a:rPr>
              <a:t>Vậy số lượt khách du lịch đến Ninh Bình trong </a:t>
            </a:r>
            <a:r>
              <a:rPr lang="nl-NL" sz="2800" kern="0">
                <a:solidFill>
                  <a:srgbClr val="0000FF"/>
                </a:solidFill>
                <a:latin typeface="Times New Roman"/>
                <a:ea typeface="Arial"/>
              </a:rPr>
              <a:t>năm </a:t>
            </a:r>
            <a:r>
              <a:rPr lang="en-US" sz="2800" kern="0">
                <a:solidFill>
                  <a:srgbClr val="0000FF"/>
                </a:solidFill>
                <a:latin typeface="Times New Roman"/>
                <a:ea typeface="Arial"/>
              </a:rPr>
              <a:t>2018 </a:t>
            </a:r>
            <a:r>
              <a:rPr lang="nl-NL" sz="2800" kern="0" dirty="0">
                <a:solidFill>
                  <a:srgbClr val="0000FF"/>
                </a:solidFill>
                <a:latin typeface="Times New Roman"/>
                <a:ea typeface="Arial"/>
              </a:rPr>
              <a:t>tăng  khoảng 3,4% </a:t>
            </a:r>
            <a:r>
              <a:rPr lang="nl-NL" sz="2800" kern="0" dirty="0">
                <a:solidFill>
                  <a:srgbClr val="0000FF"/>
                </a:solidFill>
                <a:latin typeface="Times New Roman"/>
                <a:ea typeface="Times New Roman"/>
              </a:rPr>
              <a:t>so với năm 2017</a:t>
            </a:r>
            <a:r>
              <a:rPr lang="nl-NL" sz="2800" kern="0" dirty="0">
                <a:solidFill>
                  <a:srgbClr val="0000FF"/>
                </a:solidFill>
                <a:latin typeface="Times New Roman"/>
                <a:ea typeface="Arial"/>
              </a:rPr>
              <a:t>.</a:t>
            </a:r>
            <a:r>
              <a:rPr lang="nl-NL" sz="2800" kern="0" dirty="0">
                <a:solidFill>
                  <a:srgbClr val="0000FF"/>
                </a:solidFill>
                <a:latin typeface="Times New Roman"/>
                <a:ea typeface="Arial"/>
                <a:cs typeface="Times New Roman"/>
              </a:rPr>
              <a:t>      </a:t>
            </a:r>
            <a:endParaRPr lang="vi-VN" sz="2000" kern="0" dirty="0">
              <a:solidFill>
                <a:srgbClr val="0000FF"/>
              </a:solidFill>
              <a:ea typeface="Arial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792574-2845-887E-C1CC-6D735DF251E9}"/>
              </a:ext>
            </a:extLst>
          </p:cNvPr>
          <p:cNvSpPr/>
          <p:nvPr/>
        </p:nvSpPr>
        <p:spPr>
          <a:xfrm>
            <a:off x="4553002" y="1220866"/>
            <a:ext cx="7509208" cy="983278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 dirty="0">
                <a:latin typeface="Times New Roman"/>
                <a:ea typeface="Arial"/>
                <a:cs typeface="Times New Roman"/>
              </a:rPr>
              <a:t>b) Số lượt khách du lịch đến Ninh Bình trong năm 2018 tăng bao nhiêu phần trăm so </a:t>
            </a:r>
            <a:r>
              <a:rPr lang="nl-NL" sz="2800">
                <a:latin typeface="Times New Roman"/>
                <a:ea typeface="Arial"/>
                <a:cs typeface="Times New Roman"/>
              </a:rPr>
              <a:t>với năm 2017?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026DF0A-FD15-C2C1-1EAA-9E61388FB9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922495"/>
              </p:ext>
            </p:extLst>
          </p:nvPr>
        </p:nvGraphicFramePr>
        <p:xfrm>
          <a:off x="7356949" y="4165434"/>
          <a:ext cx="3033712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419040" progId="Equation.DSMT4">
                  <p:embed/>
                </p:oleObj>
              </mc:Choice>
              <mc:Fallback>
                <p:oleObj name="Equation" r:id="rId4" imgW="1333440" imgH="419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268455A-C0CC-B281-707E-E7209E957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56949" y="4165434"/>
                        <a:ext cx="3033712" cy="95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379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9733" y="2246050"/>
            <a:ext cx="4790428" cy="2365900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>
                <a:latin typeface="Times New Roman"/>
                <a:ea typeface="Arial"/>
                <a:cs typeface="Times New Roman"/>
              </a:rPr>
              <a:t>Một </a:t>
            </a:r>
            <a:r>
              <a:rPr lang="nl-NL" sz="2800" dirty="0">
                <a:latin typeface="Times New Roman"/>
                <a:ea typeface="Arial"/>
                <a:cs typeface="Times New Roman"/>
              </a:rPr>
              <a:t>công ty mới thành lập </a:t>
            </a:r>
            <a:r>
              <a:rPr lang="nl-NL" sz="2800">
                <a:latin typeface="Times New Roman"/>
                <a:ea typeface="Arial"/>
                <a:cs typeface="Times New Roman"/>
              </a:rPr>
              <a:t>có ba </a:t>
            </a:r>
            <a:r>
              <a:rPr lang="nl-NL" sz="2800" dirty="0">
                <a:latin typeface="Times New Roman"/>
                <a:ea typeface="Arial"/>
                <a:cs typeface="Times New Roman"/>
              </a:rPr>
              <a:t>cửa hàng bán sản phẩm. Biểu đồ cột kép </a:t>
            </a:r>
            <a:r>
              <a:rPr lang="nl-NL" sz="2800">
                <a:latin typeface="Times New Roman"/>
                <a:ea typeface="Arial"/>
                <a:cs typeface="Times New Roman"/>
              </a:rPr>
              <a:t>ở hình bên </a:t>
            </a:r>
            <a:r>
              <a:rPr lang="nl-NL" sz="2800" dirty="0">
                <a:latin typeface="Times New Roman"/>
                <a:ea typeface="Arial"/>
                <a:cs typeface="Times New Roman"/>
              </a:rPr>
              <a:t>biểu diễn số sản phẩm bán được của mỗi của hàng trong hai </a:t>
            </a:r>
            <a:r>
              <a:rPr lang="nl-NL" sz="2800">
                <a:latin typeface="Times New Roman"/>
                <a:ea typeface="Arial"/>
                <a:cs typeface="Times New Roman"/>
              </a:rPr>
              <a:t>tháng đầu.</a:t>
            </a:r>
            <a:endParaRPr lang="vi-VN" sz="2000" dirty="0">
              <a:ea typeface="Arial"/>
              <a:cs typeface="Times New Roman"/>
            </a:endParaRPr>
          </a:p>
        </p:txBody>
      </p:sp>
      <p:grpSp>
        <p:nvGrpSpPr>
          <p:cNvPr id="6" name="组合 10"/>
          <p:cNvGrpSpPr/>
          <p:nvPr/>
        </p:nvGrpSpPr>
        <p:grpSpPr>
          <a:xfrm>
            <a:off x="699667" y="341738"/>
            <a:ext cx="10878005" cy="661719"/>
            <a:chOff x="1136015" y="371744"/>
            <a:chExt cx="9743546" cy="661719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136015" y="371744"/>
              <a:ext cx="9743546" cy="661719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文本框 13"/>
            <p:cNvSpPr txBox="1"/>
            <p:nvPr/>
          </p:nvSpPr>
          <p:spPr>
            <a:xfrm>
              <a:off x="1668872" y="425717"/>
              <a:ext cx="8854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I. PHÂN TÍCH VÀ XỬ LÍ DỮ LIỆU ĐỂ RÚT RA KẾT LUẬN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24" y="1439345"/>
            <a:ext cx="6783763" cy="467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96B09D-E438-EA2F-EC3C-81EB14A27D7B}"/>
              </a:ext>
            </a:extLst>
          </p:cNvPr>
          <p:cNvSpPr/>
          <p:nvPr/>
        </p:nvSpPr>
        <p:spPr>
          <a:xfrm>
            <a:off x="177813" y="1214436"/>
            <a:ext cx="1727188" cy="583233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Ví </a:t>
            </a:r>
            <a:r>
              <a:rPr lang="nl-NL" sz="3200" b="1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dụ 2.</a:t>
            </a:r>
            <a:endParaRPr lang="vi-VN" sz="2000" dirty="0">
              <a:ea typeface="Arial"/>
              <a:cs typeface="Times New Roma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F080B8-9D61-5551-CAD4-5BC442BD0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5388"/>
            <a:ext cx="1905001" cy="226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2361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813" y="1214436"/>
            <a:ext cx="1727188" cy="583233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Ví </a:t>
            </a:r>
            <a:r>
              <a:rPr lang="nl-NL" sz="3200" b="1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dụ 2.</a:t>
            </a:r>
            <a:endParaRPr lang="vi-VN" sz="2000" dirty="0">
              <a:ea typeface="Arial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815" y="2257252"/>
            <a:ext cx="5262869" cy="1384990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Cửa hàng nào bán được nhiều sản phẩm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nhất trong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tháng thứ nhất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? tháng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thứ hai?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10"/>
          <p:cNvGrpSpPr/>
          <p:nvPr/>
        </p:nvGrpSpPr>
        <p:grpSpPr>
          <a:xfrm>
            <a:off x="699667" y="341738"/>
            <a:ext cx="10878005" cy="661719"/>
            <a:chOff x="1136015" y="371744"/>
            <a:chExt cx="9743546" cy="661719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136015" y="371744"/>
              <a:ext cx="9743546" cy="661719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文本框 13"/>
            <p:cNvSpPr txBox="1"/>
            <p:nvPr/>
          </p:nvSpPr>
          <p:spPr>
            <a:xfrm>
              <a:off x="1668872" y="425717"/>
              <a:ext cx="8854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I. PHÂN TÍCH VÀ XỬ LÍ DỮ LIỆU ĐỂ RÚT RA KẾT LUẬN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447800"/>
            <a:ext cx="6248400" cy="430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907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813" y="1214436"/>
            <a:ext cx="1727188" cy="583233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Ví </a:t>
            </a:r>
            <a:r>
              <a:rPr lang="nl-NL" sz="3200" b="1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dụ 2.</a:t>
            </a:r>
            <a:endParaRPr lang="vi-VN" sz="2000" dirty="0">
              <a:ea typeface="Arial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41" y="1283540"/>
            <a:ext cx="10183324" cy="954103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Cửa hàng nào bán được nhiều sản phẩm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nhất trong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tháng thứ nhất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? tháng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thứ hai?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10"/>
          <p:cNvGrpSpPr/>
          <p:nvPr/>
        </p:nvGrpSpPr>
        <p:grpSpPr>
          <a:xfrm>
            <a:off x="699667" y="341738"/>
            <a:ext cx="10878005" cy="661719"/>
            <a:chOff x="1136015" y="371744"/>
            <a:chExt cx="9743546" cy="661719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136015" y="371744"/>
              <a:ext cx="9743546" cy="661719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文本框 13"/>
            <p:cNvSpPr txBox="1"/>
            <p:nvPr/>
          </p:nvSpPr>
          <p:spPr>
            <a:xfrm>
              <a:off x="1668872" y="425717"/>
              <a:ext cx="8854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I. PHÂN TÍCH VÀ XỬ LÍ DỮ LIỆU ĐỂ RÚT RA KẾT LUẬN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1027"/>
            <a:ext cx="6608588" cy="455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6F7C64-7017-D292-7F8F-04960EA190E7}"/>
              </a:ext>
            </a:extLst>
          </p:cNvPr>
          <p:cNvSpPr/>
          <p:nvPr/>
        </p:nvSpPr>
        <p:spPr>
          <a:xfrm>
            <a:off x="6608588" y="2297014"/>
            <a:ext cx="5266377" cy="41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3200" kern="0">
                <a:solidFill>
                  <a:srgbClr val="0000FF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Lời giải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:</a:t>
            </a:r>
          </a:p>
          <a:p>
            <a:pPr lvl="0" algn="just" defTabSz="914400">
              <a:lnSpc>
                <a:spcPct val="107000"/>
              </a:lnSpc>
              <a:spcAft>
                <a:spcPts val="300"/>
              </a:spcAft>
              <a:defRPr/>
            </a:pPr>
            <a:r>
              <a:rPr lang="nl-NL" sz="2800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- Cửa </a:t>
            </a:r>
            <a:r>
              <a:rPr lang="nl-NL" sz="2800" kern="0" dirty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hàng Hưng Thịnh bán được nhiều sản phẩm nhất trong tháng </a:t>
            </a:r>
            <a:r>
              <a:rPr lang="nl-NL" sz="2800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thứ nhất (Cột màu xanh cao nhất ứng với của hàng Hưng Thịnh).</a:t>
            </a:r>
            <a:endParaRPr lang="vi-VN" sz="2000" kern="0" dirty="0">
              <a:solidFill>
                <a:srgbClr val="0000FF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lvl="0" algn="just" defTabSz="914400">
              <a:defRPr/>
            </a:pPr>
            <a:r>
              <a:rPr lang="nl-NL" sz="2800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- Cửa </a:t>
            </a:r>
            <a:r>
              <a:rPr lang="nl-NL" sz="2800" kern="0" dirty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hàng Hưng Thịnh bán được nhiều sản phẩm nhất trong tháng </a:t>
            </a:r>
            <a:r>
              <a:rPr lang="nl-NL" sz="2800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thứ hai (Cột màu cam  cao nhất ứng với của hàng Hưng Thịnh).</a:t>
            </a:r>
            <a:endParaRPr lang="vi-VN" sz="2800" kern="0" dirty="0">
              <a:solidFill>
                <a:srgbClr val="0000FF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86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5959a216900ab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</TotalTime>
  <Words>1211</Words>
  <Application>Microsoft Office PowerPoint</Application>
  <PresentationFormat>Widescreen</PresentationFormat>
  <Paragraphs>84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等线</vt:lpstr>
      <vt:lpstr>Arial</vt:lpstr>
      <vt:lpstr>Calibri</vt:lpstr>
      <vt:lpstr>Times New Roman</vt:lpstr>
      <vt:lpstr>1_Office Theme</vt:lpstr>
      <vt:lpstr>4_Office Theme</vt:lpstr>
      <vt:lpstr>13_Office Theme</vt:lpstr>
      <vt:lpstr>14_Office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5959a216900ab</dc:title>
  <dc:creator>逆流的小鱼</dc:creator>
  <cp:lastModifiedBy>Nguyen Thuy</cp:lastModifiedBy>
  <cp:revision>272</cp:revision>
  <dcterms:created xsi:type="dcterms:W3CDTF">2017-07-02T01:46:00Z</dcterms:created>
  <dcterms:modified xsi:type="dcterms:W3CDTF">2023-06-01T18:14:40Z</dcterms:modified>
</cp:coreProperties>
</file>