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925d26bd7db5426a"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282" r:id="rId3"/>
    <p:sldId id="281" r:id="rId4"/>
    <p:sldId id="590" r:id="rId5"/>
    <p:sldId id="456" r:id="rId6"/>
    <p:sldId id="345" r:id="rId7"/>
    <p:sldId id="575" r:id="rId8"/>
    <p:sldId id="483" r:id="rId9"/>
    <p:sldId id="581" r:id="rId10"/>
    <p:sldId id="576" r:id="rId11"/>
    <p:sldId id="577" r:id="rId12"/>
    <p:sldId id="579" r:id="rId13"/>
    <p:sldId id="580" r:id="rId14"/>
    <p:sldId id="582" r:id="rId15"/>
    <p:sldId id="583" r:id="rId16"/>
    <p:sldId id="584" r:id="rId17"/>
    <p:sldId id="585" r:id="rId18"/>
    <p:sldId id="484" r:id="rId19"/>
    <p:sldId id="586" r:id="rId20"/>
    <p:sldId id="587" r:id="rId21"/>
    <p:sldId id="494" r:id="rId22"/>
    <p:sldId id="510" r:id="rId23"/>
    <p:sldId id="588" r:id="rId24"/>
    <p:sldId id="591" r:id="rId25"/>
    <p:sldId id="325" r:id="rId26"/>
    <p:sldId id="589" r:id="rId27"/>
    <p:sldId id="304" r:id="rId28"/>
    <p:sldId id="34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 id="3" name="Win10" initials="W" lastIdx="15" clrIdx="2">
    <p:extLst>
      <p:ext uri="{19B8F6BF-5375-455C-9EA6-DF929625EA0E}">
        <p15:presenceInfo xmlns:p15="http://schemas.microsoft.com/office/powerpoint/2012/main" userId="Win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84"/>
  </p:normalViewPr>
  <p:slideViewPr>
    <p:cSldViewPr>
      <p:cViewPr varScale="1">
        <p:scale>
          <a:sx n="99" d="100"/>
          <a:sy n="99" d="100"/>
        </p:scale>
        <p:origin x="89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7-25T23:05:45.019" idx="1">
    <p:pos x="1366" y="346"/>
    <p:text>slide 3
- Slide 3:  Ký hiệu hoạt động (trong file gợi ý hoặc khác)
điều chỉnh lại font chữ về time new roman</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22-08-04T18:01:05.621" idx="7">
    <p:pos x="5760" y="2317"/>
    <p:text>Chuyển công thức toán học  sang mathtype, font chữ timenewroman</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8-04T18:01:52.083" idx="8">
    <p:pos x="6554" y="2120"/>
    <p:text>Chuyển công thức toán học  sang mathtype, font chữ timenewroman</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dgm:spPr>
        <a:solidFill>
          <a:schemeClr val="accent1">
            <a:lumMod val="60000"/>
            <a:lumOff val="40000"/>
          </a:schemeClr>
        </a:solidFill>
        <a:ln>
          <a:solidFill>
            <a:schemeClr val="accent1">
              <a:lumMod val="40000"/>
              <a:lumOff val="60000"/>
            </a:schemeClr>
          </a:solidFill>
        </a:ln>
      </dgm:spPr>
      <dgm:t>
        <a:bodyPr/>
        <a:lstStyle/>
        <a:p>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dgm:spPr/>
      <dgm:t>
        <a:bodyPr/>
        <a:lstStyle/>
        <a:p>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tập</a:t>
          </a:r>
          <a:endParaRPr lang="en-US"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dgm:spPr>
        <a:solidFill>
          <a:schemeClr val="accent1">
            <a:lumMod val="60000"/>
            <a:lumOff val="40000"/>
          </a:schemeClr>
        </a:solidFill>
        <a:ln>
          <a:solidFill>
            <a:schemeClr val="accent1">
              <a:lumMod val="40000"/>
              <a:lumOff val="60000"/>
            </a:schemeClr>
          </a:solidFill>
        </a:ln>
      </dgm:spPr>
      <dgm:t>
        <a:bodyPr/>
        <a:lstStyle/>
        <a:p>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dgm:spPr/>
      <dgm:t>
        <a:bodyPr/>
        <a:lstStyle/>
        <a:p>
          <a:r>
            <a:rPr lang="vi-VN" dirty="0">
              <a:latin typeface="+mj-lt"/>
              <a:ea typeface="Times New Roman" panose="02020603050405020304" pitchFamily="18" charset="0"/>
              <a:cs typeface="Times New Roman" panose="02020603050405020304" pitchFamily="18" charset="0"/>
            </a:rPr>
            <a:t>SGK, sách vở bộ môn Toán</a:t>
          </a:r>
          <a:endParaRPr lang="en-US"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D71F825F-8A65-4BDA-BC7A-08775CC4F943}">
      <dgm:prSet phldrT="[Text]"/>
      <dgm:spPr/>
      <dgm:t>
        <a:bodyPr/>
        <a:lstStyle/>
        <a:p>
          <a:endParaRPr lang="en-US" dirty="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578995BD-A96A-5948-830C-83509CA7B459}">
      <dgm:prSet phldrT="[Text]"/>
      <dgm:spPr/>
      <dgm:t>
        <a:bodyPr/>
        <a:lstStyle/>
        <a:p>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chiếu</a:t>
          </a:r>
          <a:endParaRPr lang="en-US" dirty="0">
            <a:latin typeface="Times New Roman" panose="02020603050405020304" pitchFamily="18" charset="0"/>
            <a:cs typeface="Times New Roman" panose="02020603050405020304" pitchFamily="18" charset="0"/>
          </a:endParaRPr>
        </a:p>
      </dgm:t>
    </dgm:pt>
    <dgm:pt modelId="{0367785B-5394-BE4C-84C0-0C599ABC62D8}" type="parTrans" cxnId="{9A74EDBD-9A83-0144-9ECC-6447726364EE}">
      <dgm:prSet/>
      <dgm:spPr/>
      <dgm:t>
        <a:bodyPr/>
        <a:lstStyle/>
        <a:p>
          <a:endParaRPr lang="en-US"/>
        </a:p>
      </dgm:t>
    </dgm:pt>
    <dgm:pt modelId="{F9F026DF-0A6C-0947-A163-649FF9C2236E}" type="sibTrans" cxnId="{9A74EDBD-9A83-0144-9ECC-6447726364EE}">
      <dgm:prSet/>
      <dgm:spPr/>
      <dgm:t>
        <a:bodyPr/>
        <a:lstStyle/>
        <a:p>
          <a:endParaRPr lang="en-US"/>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2ACFD60D-ABB2-4145-BA35-09A5FD91CFF0}" type="presOf" srcId="{8E595FF9-7F13-4589-ADB1-A98CFA417FE8}" destId="{E5C9E7A5-AF2E-4D50-8726-C7D64A106B64}"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9A74EDBD-9A83-0144-9ECC-6447726364EE}" srcId="{8E595FF9-7F13-4589-ADB1-A98CFA417FE8}" destId="{578995BD-A96A-5948-830C-83509CA7B459}" srcOrd="1" destOrd="0" parTransId="{0367785B-5394-BE4C-84C0-0C599ABC62D8}" sibTransId="{F9F026DF-0A6C-0947-A163-649FF9C2236E}"/>
    <dgm:cxn modelId="{949833C7-880F-431F-9337-C36D09FD7E69}" srcId="{8E595FF9-7F13-4589-ADB1-A98CFA417FE8}" destId="{D71F825F-8A65-4BDA-BC7A-08775CC4F943}" srcOrd="2" destOrd="0" parTransId="{340B0917-AE02-47E8-991A-57C2FEF6B492}" sibTransId="{EEA8AB36-2CE6-4B2C-BE03-742C9EF0AE15}"/>
    <dgm:cxn modelId="{BA5B9CD6-AF1A-4D79-8DC3-9ED6964CB5F5}" type="presOf" srcId="{D71F825F-8A65-4BDA-BC7A-08775CC4F943}" destId="{0DFB8EA2-E9F4-4E7D-B5BF-ABC527E44C63}" srcOrd="0" destOrd="2"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27431E8-B623-A04D-B1DC-1E2E15934704}" type="presOf" srcId="{578995BD-A96A-5948-830C-83509CA7B459}" destId="{0DFB8EA2-E9F4-4E7D-B5BF-ABC527E44C63}" srcOrd="0" destOrd="1"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171213"/>
          <a:ext cx="6096000" cy="86346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kumimoji="0" lang="en-US" altLang="en-US" sz="36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6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6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600" kern="1200" dirty="0"/>
        </a:p>
      </dsp:txBody>
      <dsp:txXfrm>
        <a:off x="42151" y="213364"/>
        <a:ext cx="6011698" cy="779158"/>
      </dsp:txXfrm>
    </dsp:sp>
    <dsp:sp modelId="{0DFB8EA2-E9F4-4E7D-B5BF-ABC527E44C63}">
      <dsp:nvSpPr>
        <dsp:cNvPr id="0" name=""/>
        <dsp:cNvSpPr/>
      </dsp:nvSpPr>
      <dsp:spPr>
        <a:xfrm>
          <a:off x="0" y="1025979"/>
          <a:ext cx="6096000"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vi-VN"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800" kern="1200" dirty="0"/>
        </a:p>
        <a:p>
          <a:pPr marL="285750" lvl="1" indent="-285750" algn="l" defTabSz="1244600">
            <a:lnSpc>
              <a:spcPct val="90000"/>
            </a:lnSpc>
            <a:spcBef>
              <a:spcPct val="0"/>
            </a:spcBef>
            <a:spcAft>
              <a:spcPct val="20000"/>
            </a:spcAft>
            <a:buChar char="•"/>
          </a:pPr>
          <a:r>
            <a:rPr lang="en-US" sz="2800" kern="1200" dirty="0" err="1">
              <a:latin typeface="Times New Roman" panose="02020603050405020304" pitchFamily="18" charset="0"/>
              <a:cs typeface="Times New Roman" panose="02020603050405020304" pitchFamily="18" charset="0"/>
            </a:rPr>
            <a:t>Máy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máy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chiếu</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20000"/>
            </a:spcAft>
            <a:buChar char="•"/>
          </a:pPr>
          <a:endParaRPr lang="en-US" sz="2800" kern="1200" dirty="0"/>
        </a:p>
      </dsp:txBody>
      <dsp:txXfrm>
        <a:off x="0" y="1025979"/>
        <a:ext cx="6096000" cy="1415880"/>
      </dsp:txXfrm>
    </dsp:sp>
    <dsp:sp modelId="{D2408717-B530-41AC-B5CE-E14FAEC5B062}">
      <dsp:nvSpPr>
        <dsp:cNvPr id="0" name=""/>
        <dsp:cNvSpPr/>
      </dsp:nvSpPr>
      <dsp:spPr>
        <a:xfrm>
          <a:off x="0" y="2380193"/>
          <a:ext cx="6096000" cy="86346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600" kern="1200" dirty="0"/>
        </a:p>
      </dsp:txBody>
      <dsp:txXfrm>
        <a:off x="42151" y="2422344"/>
        <a:ext cx="6011698" cy="779158"/>
      </dsp:txXfrm>
    </dsp:sp>
    <dsp:sp modelId="{8F3B6D51-6576-4847-95F8-097004C88A78}">
      <dsp:nvSpPr>
        <dsp:cNvPr id="0" name=""/>
        <dsp:cNvSpPr/>
      </dsp:nvSpPr>
      <dsp:spPr>
        <a:xfrm>
          <a:off x="0" y="3305320"/>
          <a:ext cx="6096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vi-VN" sz="2800" kern="1200" dirty="0">
              <a:latin typeface="+mj-lt"/>
              <a:ea typeface="Times New Roman" panose="02020603050405020304" pitchFamily="18" charset="0"/>
              <a:cs typeface="Times New Roman" panose="02020603050405020304" pitchFamily="18" charset="0"/>
            </a:rPr>
            <a:t>SGK, sách vở bộ môn Toán</a:t>
          </a:r>
          <a:endParaRPr lang="en-US" sz="2800" kern="1200" dirty="0">
            <a:latin typeface="+mj-lt"/>
          </a:endParaRPr>
        </a:p>
      </dsp:txBody>
      <dsp:txXfrm>
        <a:off x="0" y="3305320"/>
        <a:ext cx="6096000"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6/1/2023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87669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5</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21</a:t>
            </a:fld>
            <a:endParaRPr lang="en-US"/>
          </a:p>
        </p:txBody>
      </p:sp>
    </p:spTree>
    <p:extLst>
      <p:ext uri="{BB962C8B-B14F-4D97-AF65-F5344CB8AC3E}">
        <p14:creationId xmlns:p14="http://schemas.microsoft.com/office/powerpoint/2010/main" val="225547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t>6/1/2023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1.png"/><Relationship Id="rId4" Type="http://schemas.openxmlformats.org/officeDocument/2006/relationships/image" Target="../media/image49.svg"/><Relationship Id="rId9"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comments" Target="../comments/comment3.xml"/><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0.jpg"/><Relationship Id="rId1" Type="http://schemas.openxmlformats.org/officeDocument/2006/relationships/slideLayout" Target="../slideLayouts/slideLayout7.xml"/><Relationship Id="rId4" Type="http://schemas.openxmlformats.org/officeDocument/2006/relationships/image" Target="../media/image580.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5.png"/><Relationship Id="rId7" Type="http://schemas.openxmlformats.org/officeDocument/2006/relationships/image" Target="../media/image60.pn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1.jpeg"/><Relationship Id="rId7" Type="http://schemas.openxmlformats.org/officeDocument/2006/relationships/image" Target="../media/image67.pn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4.png"/><Relationship Id="rId7" Type="http://schemas.openxmlformats.org/officeDocument/2006/relationships/image" Target="../media/image71.pn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3.png"/></Relationships>
</file>

<file path=ppt/slides/_rels/slide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77.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comments" Target="../comments/comment1.xml"/><Relationship Id="rId10" Type="http://schemas.openxmlformats.org/officeDocument/2006/relationships/image" Target="../media/image7.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hyperlink" Target="https://www.wisc-online.com/assetrepository/viewasset?id=1508" TargetMode="External"/><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0.png"/><Relationship Id="rId4" Type="http://schemas.openxmlformats.org/officeDocument/2006/relationships/image" Target="../media/image790.png"/></Relationships>
</file>

<file path=ppt/slides/_rels/slide2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jp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ỗ dành sẵn cho Nội dung 4" descr="Ảnh có chứa diều, bầu trời, bay, ngoài trời&#10;&#10;Mô tả được tạo tự động">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20" y="10"/>
            <a:ext cx="7252212" cy="51434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ộp Văn bản 1">
            <a:extLst>
              <a:ext uri="{FF2B5EF4-FFF2-40B4-BE49-F238E27FC236}">
                <a16:creationId xmlns:a16="http://schemas.microsoft.com/office/drawing/2014/main" id="{9D73F281-D85A-414B-B050-B924052F9282}"/>
              </a:ext>
            </a:extLst>
          </p:cNvPr>
          <p:cNvSpPr txBox="1"/>
          <p:nvPr/>
        </p:nvSpPr>
        <p:spPr>
          <a:xfrm>
            <a:off x="1749914" y="364839"/>
            <a:ext cx="6664004" cy="355642"/>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PHÒNG GIÁO DỤC VÀ ĐÀO TẠO QUẬN LONG BIÊN</a:t>
            </a:r>
          </a:p>
        </p:txBody>
      </p:sp>
      <p:sp>
        <p:nvSpPr>
          <p:cNvPr id="8" name="Hộp Văn bản 7">
            <a:extLst>
              <a:ext uri="{FF2B5EF4-FFF2-40B4-BE49-F238E27FC236}">
                <a16:creationId xmlns:a16="http://schemas.microsoft.com/office/drawing/2014/main" id="{ABD37E8A-D45A-4AF4-AA02-27891D5290CA}"/>
              </a:ext>
            </a:extLst>
          </p:cNvPr>
          <p:cNvSpPr txBox="1"/>
          <p:nvPr/>
        </p:nvSpPr>
        <p:spPr>
          <a:xfrm>
            <a:off x="2435421" y="672299"/>
            <a:ext cx="4958665" cy="507831"/>
          </a:xfrm>
          <a:prstGeom prst="rect">
            <a:avLst/>
          </a:prstGeom>
          <a:noFill/>
        </p:spPr>
        <p:txBody>
          <a:bodyPr wrap="none" rtlCol="0">
            <a:spAutoFit/>
          </a:bodyPr>
          <a:lstStyle/>
          <a:p>
            <a:pPr>
              <a:spcAft>
                <a:spcPts val="600"/>
              </a:spcAft>
            </a:pPr>
            <a:r>
              <a:rPr lang="en-US" sz="2700" b="1" dirty="0">
                <a:solidFill>
                  <a:srgbClr val="002060"/>
                </a:solidFill>
                <a:latin typeface="Times New Roman" panose="02020603050405020304" pitchFamily="18" charset="0"/>
                <a:cs typeface="Times New Roman" panose="02020603050405020304" pitchFamily="18" charset="0"/>
              </a:rPr>
              <a:t>TRƯỜNG THCS NGỌC THỤY</a:t>
            </a:r>
          </a:p>
        </p:txBody>
      </p:sp>
      <p:sp>
        <p:nvSpPr>
          <p:cNvPr id="9" name="Hộp Văn bản 8">
            <a:extLst>
              <a:ext uri="{FF2B5EF4-FFF2-40B4-BE49-F238E27FC236}">
                <a16:creationId xmlns:a16="http://schemas.microsoft.com/office/drawing/2014/main" id="{D5A797EB-37FC-432B-A43C-3061B2852843}"/>
              </a:ext>
            </a:extLst>
          </p:cNvPr>
          <p:cNvSpPr txBox="1"/>
          <p:nvPr/>
        </p:nvSpPr>
        <p:spPr>
          <a:xfrm>
            <a:off x="2945721" y="3712882"/>
            <a:ext cx="4881016" cy="553998"/>
          </a:xfrm>
          <a:prstGeom prst="rect">
            <a:avLst/>
          </a:prstGeom>
          <a:noFill/>
        </p:spPr>
        <p:txBody>
          <a:bodyPr wrap="none" rtlCol="0">
            <a:spAutoFit/>
          </a:bodyPr>
          <a:lstStyle/>
          <a:p>
            <a:pPr>
              <a:spcAft>
                <a:spcPts val="600"/>
              </a:spcAft>
            </a:pPr>
            <a:r>
              <a:rPr lang="en-US" sz="3000" b="1" dirty="0">
                <a:solidFill>
                  <a:srgbClr val="002060"/>
                </a:solidFill>
                <a:latin typeface="Times New Roman" panose="02020603050405020304" pitchFamily="18" charset="0"/>
                <a:cs typeface="Times New Roman" panose="02020603050405020304" pitchFamily="18" charset="0"/>
              </a:rPr>
              <a:t>GV: NGUYỄN THÙY LINH</a:t>
            </a:r>
          </a:p>
        </p:txBody>
      </p:sp>
      <p:sp>
        <p:nvSpPr>
          <p:cNvPr id="10" name="Hộp Văn bản 9">
            <a:extLst>
              <a:ext uri="{FF2B5EF4-FFF2-40B4-BE49-F238E27FC236}">
                <a16:creationId xmlns:a16="http://schemas.microsoft.com/office/drawing/2014/main" id="{BC2202BE-FB57-4E81-83EF-0EA40E864761}"/>
              </a:ext>
            </a:extLst>
          </p:cNvPr>
          <p:cNvSpPr txBox="1"/>
          <p:nvPr/>
        </p:nvSpPr>
        <p:spPr>
          <a:xfrm>
            <a:off x="1573509" y="1465226"/>
            <a:ext cx="7112897" cy="907941"/>
          </a:xfrm>
          <a:prstGeom prst="rect">
            <a:avLst/>
          </a:prstGeom>
          <a:noFill/>
        </p:spPr>
        <p:txBody>
          <a:bodyPr wrap="square" rtlCol="0">
            <a:spAutoFit/>
          </a:bodyPr>
          <a:lstStyle/>
          <a:p>
            <a:pPr algn="ctr">
              <a:spcAft>
                <a:spcPts val="600"/>
              </a:spcAft>
            </a:pPr>
            <a:r>
              <a:rPr lang="en-US" sz="2400" b="1">
                <a:solidFill>
                  <a:srgbClr val="FF0000"/>
                </a:solidFill>
                <a:latin typeface="Times New Roman" panose="02020603050405020304" pitchFamily="18" charset="0"/>
                <a:cs typeface="Times New Roman" panose="02020603050405020304" pitchFamily="18" charset="0"/>
              </a:rPr>
              <a:t>TIẾT 122</a:t>
            </a:r>
            <a:r>
              <a:rPr lang="en-US" sz="2400" b="1" dirty="0">
                <a:solidFill>
                  <a:srgbClr val="FF0000"/>
                </a:solidFill>
                <a:latin typeface="Times New Roman" panose="02020603050405020304" pitchFamily="18" charset="0"/>
                <a:cs typeface="Times New Roman" panose="02020603050405020304" pitchFamily="18" charset="0"/>
              </a:rPr>
              <a:t>: </a:t>
            </a:r>
          </a:p>
          <a:p>
            <a:pPr algn="ctr">
              <a:spcAft>
                <a:spcPts val="600"/>
              </a:spcAft>
            </a:pPr>
            <a:r>
              <a:rPr lang="en-US" sz="2400" b="1" dirty="0">
                <a:solidFill>
                  <a:srgbClr val="FF0000"/>
                </a:solidFill>
                <a:latin typeface="Times New Roman" panose="02020603050405020304" pitchFamily="18" charset="0"/>
                <a:cs typeface="Times New Roman" panose="02020603050405020304" pitchFamily="18" charset="0"/>
              </a:rPr>
              <a:t>PHÉP NHÂN ĐA THỨC MỘT BIẾN</a:t>
            </a:r>
          </a:p>
        </p:txBody>
      </p:sp>
      <p:sp>
        <p:nvSpPr>
          <p:cNvPr id="11" name="Hộp Văn bản 10">
            <a:extLst>
              <a:ext uri="{FF2B5EF4-FFF2-40B4-BE49-F238E27FC236}">
                <a16:creationId xmlns:a16="http://schemas.microsoft.com/office/drawing/2014/main" id="{D2B28935-FE08-4EA8-AA06-C7169869F84A}"/>
              </a:ext>
            </a:extLst>
          </p:cNvPr>
          <p:cNvSpPr txBox="1"/>
          <p:nvPr/>
        </p:nvSpPr>
        <p:spPr>
          <a:xfrm>
            <a:off x="4334415" y="4307852"/>
            <a:ext cx="4160113" cy="553998"/>
          </a:xfrm>
          <a:prstGeom prst="rect">
            <a:avLst/>
          </a:prstGeom>
          <a:noFill/>
        </p:spPr>
        <p:txBody>
          <a:bodyPr wrap="none" rtlCol="0">
            <a:spAutoFit/>
          </a:bodyPr>
          <a:lstStyle/>
          <a:p>
            <a:pPr>
              <a:spcAft>
                <a:spcPts val="600"/>
              </a:spcAft>
            </a:pPr>
            <a:r>
              <a:rPr lang="en-US" sz="3000" b="1" dirty="0">
                <a:solidFill>
                  <a:srgbClr val="002060"/>
                </a:solidFill>
                <a:latin typeface="Times New Roman" panose="02020603050405020304" pitchFamily="18" charset="0"/>
                <a:cs typeface="Times New Roman" panose="02020603050405020304" pitchFamily="18" charset="0"/>
              </a:rPr>
              <a:t>NĂM HỌC: 2022 - 2023</a:t>
            </a:r>
          </a:p>
        </p:txBody>
      </p:sp>
    </p:spTree>
    <p:extLst>
      <p:ext uri="{BB962C8B-B14F-4D97-AF65-F5344CB8AC3E}">
        <p14:creationId xmlns:p14="http://schemas.microsoft.com/office/powerpoint/2010/main" val="2794225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4" name="Rectangle 3">
            <a:extLst>
              <a:ext uri="{FF2B5EF4-FFF2-40B4-BE49-F238E27FC236}">
                <a16:creationId xmlns:a16="http://schemas.microsoft.com/office/drawing/2014/main" id="{D99B4BE4-0DDD-1148-ACDA-328F8EDD4CEA}"/>
              </a:ext>
            </a:extLst>
          </p:cNvPr>
          <p:cNvSpPr/>
          <p:nvPr/>
        </p:nvSpPr>
        <p:spPr>
          <a:xfrm>
            <a:off x="152400" y="61457"/>
            <a:ext cx="5519460" cy="584775"/>
          </a:xfrm>
          <a:prstGeom prst="rect">
            <a:avLst/>
          </a:prstGeom>
        </p:spPr>
        <p:txBody>
          <a:bodyPr wrap="none">
            <a:spAutoFit/>
          </a:bodyPr>
          <a:lstStyle/>
          <a:p>
            <a:pPr algn="just">
              <a:spcBef>
                <a:spcPts val="300"/>
              </a:spcBef>
              <a:spcAft>
                <a:spcPts val="300"/>
              </a:spcAft>
            </a:pPr>
            <a:r>
              <a:rPr lang="vi-VN" sz="3200" b="1" dirty="0">
                <a:latin typeface="Times New Roman" panose="02020603050405020304" pitchFamily="18" charset="0"/>
                <a:ea typeface="Times New Roman" panose="02020603050405020304" pitchFamily="18" charset="0"/>
              </a:rPr>
              <a:t>I. Nhân đơn thức với đơn thức</a:t>
            </a:r>
            <a:endParaRPr lang="x-none" sz="3200" dirty="0">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EAE9B49F-3C67-5B4F-A872-C0F1BEC49AD7}"/>
              </a:ext>
            </a:extLst>
          </p:cNvPr>
          <p:cNvGrpSpPr/>
          <p:nvPr/>
        </p:nvGrpSpPr>
        <p:grpSpPr>
          <a:xfrm>
            <a:off x="152400" y="1218235"/>
            <a:ext cx="3819667" cy="2552494"/>
            <a:chOff x="304800" y="431794"/>
            <a:chExt cx="3819667" cy="3248078"/>
          </a:xfrm>
        </p:grpSpPr>
        <p:sp>
          <p:nvSpPr>
            <p:cNvPr id="2" name="Rectangle 1">
              <a:extLst>
                <a:ext uri="{FF2B5EF4-FFF2-40B4-BE49-F238E27FC236}">
                  <a16:creationId xmlns:a16="http://schemas.microsoft.com/office/drawing/2014/main" id="{D505BBA5-82F8-F44B-AC8D-1C811281844D}"/>
                </a:ext>
              </a:extLst>
            </p:cNvPr>
            <p:cNvSpPr/>
            <p:nvPr/>
          </p:nvSpPr>
          <p:spPr>
            <a:xfrm>
              <a:off x="304800" y="738845"/>
              <a:ext cx="3819667" cy="294102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i="1" dirty="0"/>
            </a:p>
          </p:txBody>
        </p:sp>
        <p:pic>
          <p:nvPicPr>
            <p:cNvPr id="7" name="Picture 2">
              <a:extLst>
                <a:ext uri="{FF2B5EF4-FFF2-40B4-BE49-F238E27FC236}">
                  <a16:creationId xmlns:a16="http://schemas.microsoft.com/office/drawing/2014/main" id="{6E962840-2693-134F-8C78-50D56B85E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1794"/>
              <a:ext cx="422269" cy="665886"/>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DBA24D9-86B5-9746-9B69-E5375D28EFBF}"/>
                  </a:ext>
                </a:extLst>
              </p:cNvPr>
              <p:cNvSpPr txBox="1"/>
              <p:nvPr/>
            </p:nvSpPr>
            <p:spPr>
              <a:xfrm>
                <a:off x="152400" y="1681579"/>
                <a:ext cx="3819667" cy="5232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x-none" sz="2800" i="1" smtClean="0">
                              <a:latin typeface="Cambria Math" panose="02040503050406030204" pitchFamily="18" charset="0"/>
                            </a:rPr>
                          </m:ctrlPr>
                        </m:sSupPr>
                        <m:e>
                          <m:r>
                            <a:rPr lang="x-none" sz="2800" i="1">
                              <a:latin typeface="Cambria Math" panose="02040503050406030204" pitchFamily="18" charset="0"/>
                            </a:rPr>
                            <m:t>𝑎𝑥</m:t>
                          </m:r>
                        </m:e>
                        <m:sup>
                          <m:r>
                            <a:rPr lang="x-none" sz="2800" i="1">
                              <a:latin typeface="Cambria Math" panose="02040503050406030204" pitchFamily="18" charset="0"/>
                            </a:rPr>
                            <m:t>𝑚</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𝑏𝑥</m:t>
                          </m:r>
                        </m:e>
                        <m:sup>
                          <m:r>
                            <a:rPr lang="vi-VN" sz="2800" i="1">
                              <a:latin typeface="Cambria Math" panose="02040503050406030204" pitchFamily="18" charset="0"/>
                            </a:rPr>
                            <m:t>𝑛</m:t>
                          </m:r>
                        </m:sup>
                      </m:sSup>
                      <m:r>
                        <a:rPr lang="vi-VN" sz="2800" b="0" i="1" smtClean="0">
                          <a:latin typeface="Cambria Math" panose="02040503050406030204" pitchFamily="18" charset="0"/>
                        </a:rPr>
                        <m:t>=</m:t>
                      </m:r>
                      <m:r>
                        <a:rPr lang="vi-VN" sz="2800" i="1">
                          <a:latin typeface="Cambria Math" panose="02040503050406030204" pitchFamily="18" charset="0"/>
                        </a:rPr>
                        <m:t>𝑎</m:t>
                      </m:r>
                      <m:r>
                        <a:rPr lang="vi-VN" sz="2800" b="0" i="1" smtClean="0">
                          <a:latin typeface="Cambria Math" panose="02040503050406030204" pitchFamily="18" charset="0"/>
                        </a:rPr>
                        <m:t>.</m:t>
                      </m:r>
                      <m:r>
                        <a:rPr lang="vi-VN" sz="2800" i="1">
                          <a:latin typeface="Cambria Math" panose="02040503050406030204" pitchFamily="18" charset="0"/>
                        </a:rPr>
                        <m:t>𝑏</m:t>
                      </m:r>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𝑚</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𝑛</m:t>
                          </m:r>
                        </m:sup>
                      </m:sSup>
                    </m:oMath>
                  </m:oMathPara>
                </a14:m>
                <a:br>
                  <a:rPr lang="vi-VN" sz="2800" b="0" i="1" dirty="0"/>
                </a:br>
                <a:endParaRPr lang="vi-VN" sz="2800" b="0" i="1" dirty="0"/>
              </a:p>
            </p:txBody>
          </p:sp>
        </mc:Choice>
        <mc:Fallback xmlns="">
          <p:sp>
            <p:nvSpPr>
              <p:cNvPr id="3" name="TextBox 2">
                <a:extLst>
                  <a:ext uri="{FF2B5EF4-FFF2-40B4-BE49-F238E27FC236}">
                    <a16:creationId xmlns:a16="http://schemas.microsoft.com/office/drawing/2014/main" id="{DDBA24D9-86B5-9746-9B69-E5375D28EFBF}"/>
                  </a:ext>
                </a:extLst>
              </p:cNvPr>
              <p:cNvSpPr txBox="1">
                <a:spLocks noRot="1" noChangeAspect="1" noMove="1" noResize="1" noEditPoints="1" noAdjustHandles="1" noChangeArrowheads="1" noChangeShapeType="1" noTextEdit="1"/>
              </p:cNvSpPr>
              <p:nvPr/>
            </p:nvSpPr>
            <p:spPr>
              <a:xfrm>
                <a:off x="152400" y="1681579"/>
                <a:ext cx="3819667" cy="523285"/>
              </a:xfrm>
              <a:prstGeom prst="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0589201-18CF-7F40-98FE-B33363FDBBA9}"/>
                  </a:ext>
                </a:extLst>
              </p:cNvPr>
              <p:cNvSpPr/>
              <p:nvPr/>
            </p:nvSpPr>
            <p:spPr>
              <a:xfrm>
                <a:off x="1676400" y="2372809"/>
                <a:ext cx="18939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rPr>
                        <m:t>=</m:t>
                      </m:r>
                      <m:r>
                        <a:rPr lang="vi-VN" sz="2800" i="1" smtClean="0">
                          <a:latin typeface="Cambria Math" panose="02040503050406030204" pitchFamily="18" charset="0"/>
                        </a:rPr>
                        <m:t>𝑎𝑏</m:t>
                      </m:r>
                      <m:sSup>
                        <m:sSupPr>
                          <m:ctrlPr>
                            <a:rPr lang="vi-VN" sz="2800" i="1">
                              <a:latin typeface="Cambria Math" panose="02040503050406030204" pitchFamily="18" charset="0"/>
                            </a:rPr>
                          </m:ctrlPr>
                        </m:sSupPr>
                        <m:e>
                          <m:r>
                            <a:rPr lang="vi-VN" sz="2800" i="1" smtClean="0">
                              <a:latin typeface="Cambria Math" panose="02040503050406030204" pitchFamily="18" charset="0"/>
                            </a:rPr>
                            <m:t>𝑥</m:t>
                          </m:r>
                        </m:e>
                        <m:sup>
                          <m:r>
                            <a:rPr lang="vi-VN" sz="2800" i="1" smtClean="0">
                              <a:latin typeface="Cambria Math" panose="02040503050406030204" pitchFamily="18" charset="0"/>
                            </a:rPr>
                            <m:t>𝑚</m:t>
                          </m:r>
                          <m:r>
                            <a:rPr lang="vi-VN" sz="2800" b="0" i="1" smtClean="0">
                              <a:latin typeface="Cambria Math" panose="02040503050406030204" pitchFamily="18" charset="0"/>
                            </a:rPr>
                            <m:t>+</m:t>
                          </m:r>
                          <m:r>
                            <a:rPr lang="en-US" sz="2800" b="0" i="1" smtClean="0">
                              <a:latin typeface="Cambria Math" panose="02040503050406030204" pitchFamily="18" charset="0"/>
                            </a:rPr>
                            <m:t>𝑛</m:t>
                          </m:r>
                        </m:sup>
                      </m:sSup>
                    </m:oMath>
                  </m:oMathPara>
                </a14:m>
                <a:endParaRPr lang="vi-VN" sz="2800" i="1" dirty="0"/>
              </a:p>
            </p:txBody>
          </p:sp>
        </mc:Choice>
        <mc:Fallback xmlns="">
          <p:sp>
            <p:nvSpPr>
              <p:cNvPr id="5" name="Rectangle 4">
                <a:extLst>
                  <a:ext uri="{FF2B5EF4-FFF2-40B4-BE49-F238E27FC236}">
                    <a16:creationId xmlns:a16="http://schemas.microsoft.com/office/drawing/2014/main" xmlns:a14="http://schemas.microsoft.com/office/drawing/2010/main" xmlns="" id="{E0589201-18CF-7F40-98FE-B33363FDBBA9}"/>
                  </a:ext>
                </a:extLst>
              </p:cNvPr>
              <p:cNvSpPr>
                <a:spLocks noRot="1" noChangeAspect="1" noMove="1" noResize="1" noEditPoints="1" noAdjustHandles="1" noChangeArrowheads="1" noChangeShapeType="1" noTextEdit="1"/>
              </p:cNvSpPr>
              <p:nvPr/>
            </p:nvSpPr>
            <p:spPr>
              <a:xfrm>
                <a:off x="1676400" y="2372809"/>
                <a:ext cx="1893980"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5C63DD6-9068-3847-ABBE-03FDBA087FEE}"/>
                  </a:ext>
                </a:extLst>
              </p:cNvPr>
              <p:cNvSpPr txBox="1"/>
              <p:nvPr/>
            </p:nvSpPr>
            <p:spPr>
              <a:xfrm>
                <a:off x="0" y="3063974"/>
                <a:ext cx="39686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rPr>
                        <m:t>(</m:t>
                      </m:r>
                      <m:r>
                        <a:rPr lang="vi-VN" sz="2800" i="1">
                          <a:latin typeface="Cambria Math" panose="02040503050406030204" pitchFamily="18" charset="0"/>
                        </a:rPr>
                        <m:t>𝑎</m:t>
                      </m:r>
                      <m:r>
                        <a:rPr lang="vi-VN" sz="2800" i="1" smtClean="0">
                          <a:latin typeface="Cambria Math" panose="02040503050406030204" pitchFamily="18" charset="0"/>
                          <a:ea typeface="Cambria Math" panose="02040503050406030204" pitchFamily="18" charset="0"/>
                        </a:rPr>
                        <m:t>≠</m:t>
                      </m:r>
                      <m:r>
                        <a:rPr lang="vi-VN" sz="2800" b="0" i="1" smtClean="0">
                          <a:latin typeface="Cambria Math" panose="02040503050406030204" pitchFamily="18" charset="0"/>
                          <a:ea typeface="Cambria Math" panose="02040503050406030204" pitchFamily="18" charset="0"/>
                        </a:rPr>
                        <m:t>0, </m:t>
                      </m:r>
                      <m:r>
                        <a:rPr lang="vi-VN" sz="2800" i="1">
                          <a:latin typeface="Cambria Math" panose="02040503050406030204" pitchFamily="18" charset="0"/>
                          <a:ea typeface="Cambria Math" panose="02040503050406030204" pitchFamily="18" charset="0"/>
                        </a:rPr>
                        <m:t>𝑏</m:t>
                      </m:r>
                      <m:r>
                        <a:rPr lang="vi-VN" sz="2800" i="1" smtClean="0">
                          <a:latin typeface="Cambria Math" panose="02040503050406030204" pitchFamily="18" charset="0"/>
                          <a:ea typeface="Cambria Math" panose="02040503050406030204" pitchFamily="18" charset="0"/>
                        </a:rPr>
                        <m:t>≠</m:t>
                      </m:r>
                      <m:r>
                        <a:rPr lang="vi-VN" sz="2800" b="0" i="1" smtClean="0">
                          <a:latin typeface="Cambria Math" panose="02040503050406030204" pitchFamily="18" charset="0"/>
                          <a:ea typeface="Cambria Math" panose="02040503050406030204" pitchFamily="18" charset="0"/>
                        </a:rPr>
                        <m:t>0, </m:t>
                      </m:r>
                      <m:r>
                        <a:rPr lang="vi-VN" sz="2800" i="1">
                          <a:latin typeface="Cambria Math" panose="02040503050406030204" pitchFamily="18" charset="0"/>
                          <a:ea typeface="Cambria Math" panose="02040503050406030204" pitchFamily="18" charset="0"/>
                        </a:rPr>
                        <m:t>𝑚</m:t>
                      </m:r>
                      <m:r>
                        <a:rPr lang="vi-VN" sz="2800" b="0" i="1" smtClean="0">
                          <a:latin typeface="Cambria Math" panose="02040503050406030204" pitchFamily="18" charset="0"/>
                          <a:ea typeface="Cambria Math" panose="02040503050406030204" pitchFamily="18" charset="0"/>
                        </a:rPr>
                        <m:t>,</m:t>
                      </m:r>
                      <m:r>
                        <a:rPr lang="vi-VN" sz="2800" i="1">
                          <a:latin typeface="Cambria Math" panose="02040503050406030204" pitchFamily="18" charset="0"/>
                          <a:ea typeface="Cambria Math" panose="02040503050406030204" pitchFamily="18" charset="0"/>
                        </a:rPr>
                        <m:t>𝑛</m:t>
                      </m:r>
                      <m:r>
                        <a:rPr lang="vi-VN" sz="2800" i="1" smtClean="0">
                          <a:latin typeface="Cambria Math" panose="02040503050406030204" pitchFamily="18" charset="0"/>
                          <a:ea typeface="Cambria Math" panose="02040503050406030204" pitchFamily="18" charset="0"/>
                        </a:rPr>
                        <m:t>∈</m:t>
                      </m:r>
                      <m:r>
                        <a:rPr lang="vi-VN" sz="2800" i="1" smtClean="0">
                          <a:latin typeface="Cambria Math" panose="02040503050406030204" pitchFamily="18" charset="0"/>
                          <a:ea typeface="Cambria Math" panose="02040503050406030204" pitchFamily="18" charset="0"/>
                        </a:rPr>
                        <m:t>ℕ</m:t>
                      </m:r>
                      <m:r>
                        <a:rPr lang="vi-VN" sz="2800" b="0" i="1" smtClean="0">
                          <a:latin typeface="Cambria Math" panose="02040503050406030204" pitchFamily="18" charset="0"/>
                          <a:ea typeface="Cambria Math" panose="02040503050406030204" pitchFamily="18" charset="0"/>
                        </a:rPr>
                        <m:t>)</m:t>
                      </m:r>
                    </m:oMath>
                  </m:oMathPara>
                </a14:m>
                <a:endParaRPr lang="vi-VN" sz="2800" b="0" i="1" dirty="0"/>
              </a:p>
            </p:txBody>
          </p:sp>
        </mc:Choice>
        <mc:Fallback xmlns="">
          <p:sp>
            <p:nvSpPr>
              <p:cNvPr id="11" name="TextBox 10">
                <a:extLst>
                  <a:ext uri="{FF2B5EF4-FFF2-40B4-BE49-F238E27FC236}">
                    <a16:creationId xmlns:a16="http://schemas.microsoft.com/office/drawing/2014/main" id="{25C63DD6-9068-3847-ABBE-03FDBA087FEE}"/>
                  </a:ext>
                </a:extLst>
              </p:cNvPr>
              <p:cNvSpPr txBox="1">
                <a:spLocks noRot="1" noChangeAspect="1" noMove="1" noResize="1" noEditPoints="1" noAdjustHandles="1" noChangeArrowheads="1" noChangeShapeType="1" noTextEdit="1"/>
              </p:cNvSpPr>
              <p:nvPr/>
            </p:nvSpPr>
            <p:spPr>
              <a:xfrm>
                <a:off x="0" y="3063974"/>
                <a:ext cx="3968655" cy="523220"/>
              </a:xfrm>
              <a:prstGeom prst="rect">
                <a:avLst/>
              </a:prstGeom>
              <a:blipFill>
                <a:blip r:embed="rId6"/>
                <a:stretch>
                  <a:fillRect b="-19048"/>
                </a:stretch>
              </a:blipFill>
            </p:spPr>
            <p:txBody>
              <a:bodyPr/>
              <a:lstStyle/>
              <a:p>
                <a:r>
                  <a:rPr lang="en-VN">
                    <a:noFill/>
                  </a:rPr>
                  <a:t> </a:t>
                </a:r>
              </a:p>
            </p:txBody>
          </p:sp>
        </mc:Fallback>
      </mc:AlternateContent>
      <p:sp>
        <p:nvSpPr>
          <p:cNvPr id="12" name="Rectangle 11">
            <a:extLst>
              <a:ext uri="{FF2B5EF4-FFF2-40B4-BE49-F238E27FC236}">
                <a16:creationId xmlns:a16="http://schemas.microsoft.com/office/drawing/2014/main" id="{775A1527-DC1B-CC47-8B86-060996482FD4}"/>
              </a:ext>
            </a:extLst>
          </p:cNvPr>
          <p:cNvSpPr/>
          <p:nvPr/>
        </p:nvSpPr>
        <p:spPr>
          <a:xfrm>
            <a:off x="298777" y="616294"/>
            <a:ext cx="2132250" cy="523220"/>
          </a:xfrm>
          <a:prstGeom prst="rect">
            <a:avLst/>
          </a:prstGeom>
        </p:spPr>
        <p:txBody>
          <a:bodyPr wrap="none">
            <a:spAutoFit/>
          </a:bodyPr>
          <a:lstStyle/>
          <a:p>
            <a:pPr algn="just">
              <a:spcBef>
                <a:spcPts val="300"/>
              </a:spcBef>
              <a:spcAft>
                <a:spcPts val="300"/>
              </a:spcAft>
            </a:pPr>
            <a:r>
              <a:rPr lang="vi-VN" sz="2800" u="sng" dirty="0">
                <a:latin typeface="Times New Roman" panose="02020603050405020304" pitchFamily="18" charset="0"/>
                <a:ea typeface="Times New Roman" panose="02020603050405020304" pitchFamily="18" charset="0"/>
              </a:rPr>
              <a:t>*) Tổng quát:</a:t>
            </a:r>
            <a:endParaRPr lang="x-none" sz="2800" u="sng"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B7E0AC25-CDB9-1648-B2E1-0979BD6363D4}"/>
              </a:ext>
            </a:extLst>
          </p:cNvPr>
          <p:cNvSpPr/>
          <p:nvPr/>
        </p:nvSpPr>
        <p:spPr>
          <a:xfrm>
            <a:off x="4075042" y="558831"/>
            <a:ext cx="1930337" cy="523220"/>
          </a:xfrm>
          <a:prstGeom prst="rect">
            <a:avLst/>
          </a:prstGeom>
        </p:spPr>
        <p:txBody>
          <a:bodyPr wrap="none">
            <a:spAutoFit/>
          </a:bodyPr>
          <a:lstStyle/>
          <a:p>
            <a:pPr algn="just">
              <a:spcBef>
                <a:spcPts val="300"/>
              </a:spcBef>
              <a:spcAft>
                <a:spcPts val="300"/>
              </a:spcAft>
            </a:pPr>
            <a:r>
              <a:rPr lang="vi-VN" sz="2800" u="sng" dirty="0">
                <a:latin typeface="Times New Roman" panose="02020603050405020304" pitchFamily="18" charset="0"/>
                <a:ea typeface="Times New Roman" panose="02020603050405020304" pitchFamily="18" charset="0"/>
              </a:rPr>
              <a:t>*) Mở rộng:</a:t>
            </a:r>
            <a:endParaRPr lang="x-none" sz="2800" u="sng" dirty="0">
              <a:effectLst/>
              <a:latin typeface="Times New Roman" panose="02020603050405020304" pitchFamily="18" charset="0"/>
              <a:ea typeface="Times New Roman" panose="02020603050405020304" pitchFamily="18" charset="0"/>
            </a:endParaRPr>
          </a:p>
        </p:txBody>
      </p:sp>
      <p:grpSp>
        <p:nvGrpSpPr>
          <p:cNvPr id="14" name="Group 13">
            <a:extLst>
              <a:ext uri="{FF2B5EF4-FFF2-40B4-BE49-F238E27FC236}">
                <a16:creationId xmlns:a16="http://schemas.microsoft.com/office/drawing/2014/main" id="{C0B32364-9820-D442-BC09-5BF583BA2B10}"/>
              </a:ext>
            </a:extLst>
          </p:cNvPr>
          <p:cNvGrpSpPr/>
          <p:nvPr/>
        </p:nvGrpSpPr>
        <p:grpSpPr>
          <a:xfrm>
            <a:off x="4008505" y="1103439"/>
            <a:ext cx="5138646" cy="2667290"/>
            <a:chOff x="-614807" y="285715"/>
            <a:chExt cx="4933450" cy="3394157"/>
          </a:xfrm>
        </p:grpSpPr>
        <p:sp>
          <p:nvSpPr>
            <p:cNvPr id="15" name="Rectangle 14">
              <a:extLst>
                <a:ext uri="{FF2B5EF4-FFF2-40B4-BE49-F238E27FC236}">
                  <a16:creationId xmlns:a16="http://schemas.microsoft.com/office/drawing/2014/main" id="{0249934F-D4CF-9D49-AF6D-DCA557961D5E}"/>
                </a:ext>
              </a:extLst>
            </p:cNvPr>
            <p:cNvSpPr/>
            <p:nvPr/>
          </p:nvSpPr>
          <p:spPr>
            <a:xfrm>
              <a:off x="-558157" y="738845"/>
              <a:ext cx="4876800" cy="294102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16" name="Picture 2">
              <a:extLst>
                <a:ext uri="{FF2B5EF4-FFF2-40B4-BE49-F238E27FC236}">
                  <a16:creationId xmlns:a16="http://schemas.microsoft.com/office/drawing/2014/main" id="{FD5E73F4-6769-4A49-BF0A-0029D3452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07" y="285715"/>
              <a:ext cx="422269" cy="665886"/>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AADF198-5203-F84F-98E2-F04CAF6DB4FE}"/>
                  </a:ext>
                </a:extLst>
              </p:cNvPr>
              <p:cNvSpPr txBox="1"/>
              <p:nvPr/>
            </p:nvSpPr>
            <p:spPr>
              <a:xfrm>
                <a:off x="3892808" y="1582749"/>
                <a:ext cx="5297606" cy="530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x-none" sz="2800" i="1" smtClean="0">
                              <a:latin typeface="Cambria Math" panose="02040503050406030204" pitchFamily="18" charset="0"/>
                            </a:rPr>
                          </m:ctrlPr>
                        </m:sSupPr>
                        <m:e>
                          <m:r>
                            <a:rPr lang="x-none" sz="2800" i="1">
                              <a:latin typeface="Cambria Math" panose="02040503050406030204" pitchFamily="18" charset="0"/>
                            </a:rPr>
                            <m:t>𝑎𝑥</m:t>
                          </m:r>
                        </m:e>
                        <m:sup>
                          <m:r>
                            <a:rPr lang="x-none" sz="2800" i="1">
                              <a:latin typeface="Cambria Math" panose="02040503050406030204" pitchFamily="18" charset="0"/>
                            </a:rPr>
                            <m:t>𝑚</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𝑏𝑥</m:t>
                          </m:r>
                        </m:e>
                        <m:sup>
                          <m:r>
                            <a:rPr lang="vi-VN" sz="2800" i="1">
                              <a:latin typeface="Cambria Math" panose="02040503050406030204" pitchFamily="18" charset="0"/>
                            </a:rPr>
                            <m:t>𝑛</m:t>
                          </m:r>
                        </m:sup>
                      </m:sSup>
                      <m:r>
                        <a:rPr lang="vi-VN" sz="2800" b="0" i="1" smtClean="0">
                          <a:latin typeface="Cambria Math" panose="02040503050406030204" pitchFamily="18" charset="0"/>
                        </a:rPr>
                        <m:t>.</m:t>
                      </m:r>
                      <m:r>
                        <a:rPr lang="vi-VN" sz="2800" i="1">
                          <a:latin typeface="Cambria Math" panose="02040503050406030204" pitchFamily="18" charset="0"/>
                        </a:rPr>
                        <m:t>𝑐</m:t>
                      </m:r>
                      <m:sSup>
                        <m:sSupPr>
                          <m:ctrlPr>
                            <a:rPr lang="vi-VN" sz="280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𝑘</m:t>
                          </m:r>
                        </m:sup>
                      </m:sSup>
                      <m:r>
                        <a:rPr lang="vi-VN" sz="2800" b="0" i="1" smtClean="0">
                          <a:latin typeface="Cambria Math" panose="02040503050406030204" pitchFamily="18" charset="0"/>
                        </a:rPr>
                        <m:t>=</m:t>
                      </m:r>
                      <m:r>
                        <a:rPr lang="vi-VN" sz="2800" i="1">
                          <a:latin typeface="Cambria Math" panose="02040503050406030204" pitchFamily="18" charset="0"/>
                        </a:rPr>
                        <m:t>𝑎</m:t>
                      </m:r>
                      <m:r>
                        <a:rPr lang="vi-VN" sz="2800" b="0" i="1" smtClean="0">
                          <a:latin typeface="Cambria Math" panose="02040503050406030204" pitchFamily="18" charset="0"/>
                        </a:rPr>
                        <m:t>.</m:t>
                      </m:r>
                      <m:r>
                        <a:rPr lang="vi-VN" sz="2800" i="1">
                          <a:latin typeface="Cambria Math" panose="02040503050406030204" pitchFamily="18" charset="0"/>
                        </a:rPr>
                        <m:t>𝑏</m:t>
                      </m:r>
                      <m:r>
                        <a:rPr lang="vi-VN" sz="2800" b="0" i="1" smtClean="0">
                          <a:latin typeface="Cambria Math" panose="02040503050406030204" pitchFamily="18" charset="0"/>
                        </a:rPr>
                        <m:t>.</m:t>
                      </m:r>
                      <m:r>
                        <a:rPr lang="vi-VN" sz="2800" i="1">
                          <a:latin typeface="Cambria Math" panose="02040503050406030204" pitchFamily="18" charset="0"/>
                        </a:rPr>
                        <m:t>𝑐</m:t>
                      </m:r>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𝑚</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𝑛</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𝑘</m:t>
                          </m:r>
                        </m:sup>
                      </m:sSup>
                    </m:oMath>
                  </m:oMathPara>
                </a14:m>
                <a:br>
                  <a:rPr lang="vi-VN" sz="2800" b="0" i="1" dirty="0"/>
                </a:br>
                <a:endParaRPr lang="vi-VN" sz="2800" b="0" i="1" dirty="0"/>
              </a:p>
            </p:txBody>
          </p:sp>
        </mc:Choice>
        <mc:Fallback xmlns="">
          <p:sp>
            <p:nvSpPr>
              <p:cNvPr id="17" name="TextBox 16">
                <a:extLst>
                  <a:ext uri="{FF2B5EF4-FFF2-40B4-BE49-F238E27FC236}">
                    <a16:creationId xmlns:a16="http://schemas.microsoft.com/office/drawing/2014/main" id="{2AADF198-5203-F84F-98E2-F04CAF6DB4FE}"/>
                  </a:ext>
                </a:extLst>
              </p:cNvPr>
              <p:cNvSpPr txBox="1">
                <a:spLocks noRot="1" noChangeAspect="1" noMove="1" noResize="1" noEditPoints="1" noAdjustHandles="1" noChangeArrowheads="1" noChangeShapeType="1" noTextEdit="1"/>
              </p:cNvSpPr>
              <p:nvPr/>
            </p:nvSpPr>
            <p:spPr>
              <a:xfrm>
                <a:off x="3892808" y="1582749"/>
                <a:ext cx="5297606" cy="530979"/>
              </a:xfrm>
              <a:prstGeom prst="rect">
                <a:avLst/>
              </a:prstGeom>
              <a:blipFill>
                <a:blip r:embed="rId7"/>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CCCB2E0-596A-3D4F-8938-81B542DC55E0}"/>
                  </a:ext>
                </a:extLst>
              </p:cNvPr>
              <p:cNvSpPr/>
              <p:nvPr/>
            </p:nvSpPr>
            <p:spPr>
              <a:xfrm>
                <a:off x="6096000" y="2292229"/>
                <a:ext cx="2495106" cy="530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rPr>
                        <m:t>=</m:t>
                      </m:r>
                      <m:r>
                        <a:rPr lang="vi-VN" sz="2800" i="1" smtClean="0">
                          <a:latin typeface="Cambria Math" panose="02040503050406030204" pitchFamily="18" charset="0"/>
                        </a:rPr>
                        <m:t>𝑎𝑏𝑐</m:t>
                      </m:r>
                      <m:sSup>
                        <m:sSupPr>
                          <m:ctrlPr>
                            <a:rPr lang="vi-VN" sz="2800" i="1">
                              <a:latin typeface="Cambria Math" panose="02040503050406030204" pitchFamily="18" charset="0"/>
                            </a:rPr>
                          </m:ctrlPr>
                        </m:sSupPr>
                        <m:e>
                          <m:r>
                            <a:rPr lang="vi-VN" sz="2800" i="1" smtClean="0">
                              <a:latin typeface="Cambria Math" panose="02040503050406030204" pitchFamily="18" charset="0"/>
                            </a:rPr>
                            <m:t>𝑥</m:t>
                          </m:r>
                        </m:e>
                        <m:sup>
                          <m:r>
                            <a:rPr lang="vi-VN" sz="2800" i="1" smtClean="0">
                              <a:latin typeface="Cambria Math" panose="02040503050406030204" pitchFamily="18" charset="0"/>
                            </a:rPr>
                            <m:t>𝑚</m:t>
                          </m:r>
                          <m:r>
                            <a:rPr lang="vi-VN" sz="2800" b="0" i="1" smtClean="0">
                              <a:latin typeface="Cambria Math" panose="02040503050406030204" pitchFamily="18" charset="0"/>
                            </a:rPr>
                            <m:t>+</m:t>
                          </m:r>
                          <m:r>
                            <a:rPr lang="vi-VN" sz="2800" i="1">
                              <a:latin typeface="Cambria Math" panose="02040503050406030204" pitchFamily="18" charset="0"/>
                            </a:rPr>
                            <m:t>𝑚</m:t>
                          </m:r>
                          <m:r>
                            <a:rPr lang="vi-VN" sz="2800" b="0" i="1" smtClean="0">
                              <a:latin typeface="Cambria Math" panose="02040503050406030204" pitchFamily="18" charset="0"/>
                            </a:rPr>
                            <m:t>+</m:t>
                          </m:r>
                          <m:r>
                            <a:rPr lang="vi-VN" sz="2800" i="1">
                              <a:latin typeface="Cambria Math" panose="02040503050406030204" pitchFamily="18" charset="0"/>
                            </a:rPr>
                            <m:t>𝑘</m:t>
                          </m:r>
                        </m:sup>
                      </m:sSup>
                    </m:oMath>
                  </m:oMathPara>
                </a14:m>
                <a:endParaRPr lang="vi-VN" sz="2800" i="1" dirty="0"/>
              </a:p>
            </p:txBody>
          </p:sp>
        </mc:Choice>
        <mc:Fallback xmlns="">
          <p:sp>
            <p:nvSpPr>
              <p:cNvPr id="18" name="Rectangle 17">
                <a:extLst>
                  <a:ext uri="{FF2B5EF4-FFF2-40B4-BE49-F238E27FC236}">
                    <a16:creationId xmlns:a16="http://schemas.microsoft.com/office/drawing/2014/main" id="{0CCCB2E0-596A-3D4F-8938-81B542DC55E0}"/>
                  </a:ext>
                </a:extLst>
              </p:cNvPr>
              <p:cNvSpPr>
                <a:spLocks noRot="1" noChangeAspect="1" noMove="1" noResize="1" noEditPoints="1" noAdjustHandles="1" noChangeArrowheads="1" noChangeShapeType="1" noTextEdit="1"/>
              </p:cNvSpPr>
              <p:nvPr/>
            </p:nvSpPr>
            <p:spPr>
              <a:xfrm>
                <a:off x="6096000" y="2292229"/>
                <a:ext cx="2495106" cy="530915"/>
              </a:xfrm>
              <a:prstGeom prst="rect">
                <a:avLst/>
              </a:prstGeom>
              <a:blipFill>
                <a:blip r:embed="rId8"/>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990F738-2010-F44D-A30D-74C9455E141A}"/>
                  </a:ext>
                </a:extLst>
              </p:cNvPr>
              <p:cNvSpPr txBox="1"/>
              <p:nvPr/>
            </p:nvSpPr>
            <p:spPr>
              <a:xfrm>
                <a:off x="4865211" y="3051748"/>
                <a:ext cx="39686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rPr>
                        <m:t>(</m:t>
                      </m:r>
                      <m:r>
                        <a:rPr lang="vi-VN" sz="2800" i="1">
                          <a:latin typeface="Cambria Math" panose="02040503050406030204" pitchFamily="18" charset="0"/>
                        </a:rPr>
                        <m:t>𝑎</m:t>
                      </m:r>
                      <m:r>
                        <a:rPr lang="vi-VN" sz="2800" b="0" i="1" smtClean="0">
                          <a:latin typeface="Cambria Math" panose="02040503050406030204" pitchFamily="18" charset="0"/>
                        </a:rPr>
                        <m:t>,</m:t>
                      </m:r>
                      <m:r>
                        <a:rPr lang="vi-VN" sz="2800" i="1">
                          <a:latin typeface="Cambria Math" panose="02040503050406030204" pitchFamily="18" charset="0"/>
                        </a:rPr>
                        <m:t>𝑏</m:t>
                      </m:r>
                      <m:r>
                        <a:rPr lang="vi-VN" sz="2800" b="0" i="1" smtClean="0">
                          <a:latin typeface="Cambria Math" panose="02040503050406030204" pitchFamily="18" charset="0"/>
                        </a:rPr>
                        <m:t>,</m:t>
                      </m:r>
                      <m:r>
                        <a:rPr lang="vi-VN" sz="2800" i="1">
                          <a:latin typeface="Cambria Math" panose="02040503050406030204" pitchFamily="18" charset="0"/>
                        </a:rPr>
                        <m:t>𝑐</m:t>
                      </m:r>
                      <m:r>
                        <a:rPr lang="vi-VN" sz="2800" i="1" smtClean="0">
                          <a:latin typeface="Cambria Math" panose="02040503050406030204" pitchFamily="18" charset="0"/>
                          <a:ea typeface="Cambria Math" panose="02040503050406030204" pitchFamily="18" charset="0"/>
                        </a:rPr>
                        <m:t>≠</m:t>
                      </m:r>
                      <m:r>
                        <a:rPr lang="vi-VN" sz="2800" b="0" i="1" smtClean="0">
                          <a:latin typeface="Cambria Math" panose="02040503050406030204" pitchFamily="18" charset="0"/>
                          <a:ea typeface="Cambria Math" panose="02040503050406030204" pitchFamily="18" charset="0"/>
                        </a:rPr>
                        <m:t>0, </m:t>
                      </m:r>
                      <m:r>
                        <a:rPr lang="vi-VN" sz="2800" i="1">
                          <a:latin typeface="Cambria Math" panose="02040503050406030204" pitchFamily="18" charset="0"/>
                          <a:ea typeface="Cambria Math" panose="02040503050406030204" pitchFamily="18" charset="0"/>
                        </a:rPr>
                        <m:t>𝑚</m:t>
                      </m:r>
                      <m:r>
                        <a:rPr lang="vi-VN" sz="2800" b="0" i="1" smtClean="0">
                          <a:latin typeface="Cambria Math" panose="02040503050406030204" pitchFamily="18" charset="0"/>
                          <a:ea typeface="Cambria Math" panose="02040503050406030204" pitchFamily="18" charset="0"/>
                        </a:rPr>
                        <m:t>,</m:t>
                      </m:r>
                      <m:r>
                        <a:rPr lang="vi-VN" sz="2800" i="1">
                          <a:latin typeface="Cambria Math" panose="02040503050406030204" pitchFamily="18" charset="0"/>
                          <a:ea typeface="Cambria Math" panose="02040503050406030204" pitchFamily="18" charset="0"/>
                        </a:rPr>
                        <m:t>𝑛</m:t>
                      </m:r>
                      <m:r>
                        <a:rPr lang="vi-VN" sz="2800" b="0" i="1" smtClean="0">
                          <a:latin typeface="Cambria Math" panose="02040503050406030204" pitchFamily="18" charset="0"/>
                          <a:ea typeface="Cambria Math" panose="02040503050406030204" pitchFamily="18" charset="0"/>
                        </a:rPr>
                        <m:t>,</m:t>
                      </m:r>
                      <m:r>
                        <a:rPr lang="vi-VN" sz="2800" i="1">
                          <a:latin typeface="Cambria Math" panose="02040503050406030204" pitchFamily="18" charset="0"/>
                          <a:ea typeface="Cambria Math" panose="02040503050406030204" pitchFamily="18" charset="0"/>
                        </a:rPr>
                        <m:t>𝑘</m:t>
                      </m:r>
                      <m:r>
                        <a:rPr lang="vi-VN" sz="2800" i="1" smtClean="0">
                          <a:latin typeface="Cambria Math" panose="02040503050406030204" pitchFamily="18" charset="0"/>
                          <a:ea typeface="Cambria Math" panose="02040503050406030204" pitchFamily="18" charset="0"/>
                        </a:rPr>
                        <m:t>∈</m:t>
                      </m:r>
                      <m:r>
                        <a:rPr lang="vi-VN" sz="2800" i="1" smtClean="0">
                          <a:latin typeface="Cambria Math" panose="02040503050406030204" pitchFamily="18" charset="0"/>
                          <a:ea typeface="Cambria Math" panose="02040503050406030204" pitchFamily="18" charset="0"/>
                        </a:rPr>
                        <m:t>ℕ</m:t>
                      </m:r>
                      <m:r>
                        <a:rPr lang="vi-VN" sz="2800" b="0" i="1" smtClean="0">
                          <a:latin typeface="Cambria Math" panose="02040503050406030204" pitchFamily="18" charset="0"/>
                          <a:ea typeface="Cambria Math" panose="02040503050406030204" pitchFamily="18" charset="0"/>
                        </a:rPr>
                        <m:t>)</m:t>
                      </m:r>
                    </m:oMath>
                  </m:oMathPara>
                </a14:m>
                <a:endParaRPr lang="vi-VN" sz="2800" b="0" i="1" dirty="0"/>
              </a:p>
            </p:txBody>
          </p:sp>
        </mc:Choice>
        <mc:Fallback xmlns="">
          <p:sp>
            <p:nvSpPr>
              <p:cNvPr id="19" name="TextBox 18">
                <a:extLst>
                  <a:ext uri="{FF2B5EF4-FFF2-40B4-BE49-F238E27FC236}">
                    <a16:creationId xmlns:a16="http://schemas.microsoft.com/office/drawing/2014/main" id="{4990F738-2010-F44D-A30D-74C9455E141A}"/>
                  </a:ext>
                </a:extLst>
              </p:cNvPr>
              <p:cNvSpPr txBox="1">
                <a:spLocks noRot="1" noChangeAspect="1" noMove="1" noResize="1" noEditPoints="1" noAdjustHandles="1" noChangeArrowheads="1" noChangeShapeType="1" noTextEdit="1"/>
              </p:cNvSpPr>
              <p:nvPr/>
            </p:nvSpPr>
            <p:spPr>
              <a:xfrm>
                <a:off x="4865211" y="3051748"/>
                <a:ext cx="3968655" cy="523220"/>
              </a:xfrm>
              <a:prstGeom prst="rect">
                <a:avLst/>
              </a:prstGeom>
              <a:blipFill>
                <a:blip r:embed="rId9"/>
                <a:stretch>
                  <a:fillRect b="-19048"/>
                </a:stretch>
              </a:blipFill>
            </p:spPr>
            <p:txBody>
              <a:bodyPr/>
              <a:lstStyle/>
              <a:p>
                <a:r>
                  <a:rPr lang="en-VN">
                    <a:noFill/>
                  </a:rPr>
                  <a:t> </a:t>
                </a:r>
              </a:p>
            </p:txBody>
          </p:sp>
        </mc:Fallback>
      </mc:AlternateContent>
    </p:spTree>
    <p:extLst>
      <p:ext uri="{BB962C8B-B14F-4D97-AF65-F5344CB8AC3E}">
        <p14:creationId xmlns:p14="http://schemas.microsoft.com/office/powerpoint/2010/main" val="179108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4" name="Rectangle 3">
            <a:extLst>
              <a:ext uri="{FF2B5EF4-FFF2-40B4-BE49-F238E27FC236}">
                <a16:creationId xmlns:a16="http://schemas.microsoft.com/office/drawing/2014/main" id="{214B495F-6CCB-C44F-818A-4EFD168E2396}"/>
              </a:ext>
            </a:extLst>
          </p:cNvPr>
          <p:cNvSpPr/>
          <p:nvPr/>
        </p:nvSpPr>
        <p:spPr>
          <a:xfrm>
            <a:off x="152400" y="61457"/>
            <a:ext cx="5519460" cy="584775"/>
          </a:xfrm>
          <a:prstGeom prst="rect">
            <a:avLst/>
          </a:prstGeom>
        </p:spPr>
        <p:txBody>
          <a:bodyPr wrap="none">
            <a:spAutoFit/>
          </a:bodyPr>
          <a:lstStyle/>
          <a:p>
            <a:pPr algn="just">
              <a:spcBef>
                <a:spcPts val="300"/>
              </a:spcBef>
              <a:spcAft>
                <a:spcPts val="300"/>
              </a:spcAft>
            </a:pPr>
            <a:r>
              <a:rPr lang="vi-VN" sz="3200" b="1" dirty="0">
                <a:latin typeface="Times New Roman" panose="02020603050405020304" pitchFamily="18" charset="0"/>
                <a:ea typeface="Times New Roman" panose="02020603050405020304" pitchFamily="18" charset="0"/>
              </a:rPr>
              <a:t>I. Nhân đơn thức với đơn thức</a:t>
            </a:r>
            <a:endParaRPr lang="x-none" sz="3200" dirty="0">
              <a:effectLst/>
              <a:latin typeface="Times New Roman" panose="02020603050405020304" pitchFamily="18" charset="0"/>
              <a:ea typeface="Times New Roman" panose="02020603050405020304" pitchFamily="18" charset="0"/>
            </a:endParaRPr>
          </a:p>
        </p:txBody>
      </p:sp>
      <p:pic>
        <p:nvPicPr>
          <p:cNvPr id="6" name="Picture 5" descr="A picture containing text, device, gauge, meter&#10;&#10;Description automatically generated">
            <a:extLst>
              <a:ext uri="{FF2B5EF4-FFF2-40B4-BE49-F238E27FC236}">
                <a16:creationId xmlns:a16="http://schemas.microsoft.com/office/drawing/2014/main" id="{8D214753-1B62-CA4C-9D54-EEF836AB8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94" y="649928"/>
            <a:ext cx="1411406" cy="593687"/>
          </a:xfrm>
          <a:prstGeom prst="rect">
            <a:avLst/>
          </a:prstGeom>
        </p:spPr>
      </p:pic>
      <p:sp>
        <p:nvSpPr>
          <p:cNvPr id="7" name="TextBox 6">
            <a:extLst>
              <a:ext uri="{FF2B5EF4-FFF2-40B4-BE49-F238E27FC236}">
                <a16:creationId xmlns:a16="http://schemas.microsoft.com/office/drawing/2014/main" id="{AC37B8CB-3859-624C-B051-62B988A73DD3}"/>
              </a:ext>
            </a:extLst>
          </p:cNvPr>
          <p:cNvSpPr txBox="1"/>
          <p:nvPr/>
        </p:nvSpPr>
        <p:spPr>
          <a:xfrm>
            <a:off x="1600200" y="720395"/>
            <a:ext cx="2514600"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Tính: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189074-C210-5C4D-AA29-035454DBE025}"/>
                  </a:ext>
                </a:extLst>
              </p:cNvPr>
              <p:cNvSpPr txBox="1"/>
              <p:nvPr/>
            </p:nvSpPr>
            <p:spPr>
              <a:xfrm>
                <a:off x="457200" y="1314082"/>
                <a:ext cx="205652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𝑎</m:t>
                      </m:r>
                      <m:r>
                        <a:rPr lang="vi-VN" sz="2800" b="0" i="1" smtClean="0">
                          <a:latin typeface="Cambria Math" panose="02040503050406030204" pitchFamily="18" charset="0"/>
                        </a:rPr>
                        <m:t>) </m:t>
                      </m:r>
                      <m:r>
                        <a:rPr lang="en-US" sz="2800" b="0" i="1" smtClean="0">
                          <a:latin typeface="Cambria Math" panose="02040503050406030204" pitchFamily="18" charset="0"/>
                        </a:rPr>
                        <m:t>  </m:t>
                      </m:r>
                      <m:r>
                        <a:rPr lang="vi-VN" sz="2800" b="0" i="1" smtClean="0">
                          <a:latin typeface="Cambria Math" panose="02040503050406030204" pitchFamily="18" charset="0"/>
                        </a:rPr>
                        <m:t>2</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3</m:t>
                          </m:r>
                        </m:sup>
                      </m:sSup>
                      <m:r>
                        <a:rPr lang="vi-VN" sz="2800" b="0" i="1" smtClean="0">
                          <a:latin typeface="Cambria Math" panose="02040503050406030204" pitchFamily="18" charset="0"/>
                        </a:rPr>
                        <m:t>.5</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4</m:t>
                          </m:r>
                        </m:sup>
                      </m:sSup>
                      <m:r>
                        <a:rPr lang="vi-VN" sz="2800" b="0" i="1" smtClean="0">
                          <a:latin typeface="Cambria Math" panose="02040503050406030204" pitchFamily="18" charset="0"/>
                        </a:rPr>
                        <m:t>;</m:t>
                      </m:r>
                    </m:oMath>
                  </m:oMathPara>
                </a14:m>
                <a:endParaRPr lang="x-none" sz="2800" i="1" dirty="0"/>
              </a:p>
            </p:txBody>
          </p:sp>
        </mc:Choice>
        <mc:Fallback xmlns="">
          <p:sp>
            <p:nvSpPr>
              <p:cNvPr id="8" name="TextBox 7">
                <a:extLst>
                  <a:ext uri="{FF2B5EF4-FFF2-40B4-BE49-F238E27FC236}">
                    <a16:creationId xmlns:a16="http://schemas.microsoft.com/office/drawing/2014/main" xmlns:a14="http://schemas.microsoft.com/office/drawing/2010/main" xmlns="" id="{5D189074-C210-5C4D-AA29-035454DBE025}"/>
                  </a:ext>
                </a:extLst>
              </p:cNvPr>
              <p:cNvSpPr txBox="1">
                <a:spLocks noRot="1" noChangeAspect="1" noMove="1" noResize="1" noEditPoints="1" noAdjustHandles="1" noChangeArrowheads="1" noChangeShapeType="1" noTextEdit="1"/>
              </p:cNvSpPr>
              <p:nvPr/>
            </p:nvSpPr>
            <p:spPr>
              <a:xfrm>
                <a:off x="457200" y="1314082"/>
                <a:ext cx="2056524"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CD7FC9-3A77-C74C-B5AB-8EB79061144A}"/>
                  </a:ext>
                </a:extLst>
              </p:cNvPr>
              <p:cNvSpPr txBox="1"/>
              <p:nvPr/>
            </p:nvSpPr>
            <p:spPr>
              <a:xfrm>
                <a:off x="3919150" y="1581150"/>
                <a:ext cx="4462850" cy="521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rPr>
                        <m:t>𝑏</m:t>
                      </m:r>
                      <m:r>
                        <a:rPr lang="vi-VN" sz="2800" b="0" i="1" smtClean="0">
                          <a:latin typeface="Cambria Math" panose="02040503050406030204" pitchFamily="18" charset="0"/>
                        </a:rPr>
                        <m:t>) −4</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𝑚</m:t>
                          </m:r>
                        </m:sup>
                      </m:sSup>
                      <m:r>
                        <a:rPr lang="vi-VN" sz="2800" b="0" i="1" smtClean="0">
                          <a:latin typeface="Cambria Math" panose="02040503050406030204" pitchFamily="18" charset="0"/>
                        </a:rPr>
                        <m:t>.6</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𝑛</m:t>
                          </m:r>
                        </m:sup>
                      </m:sSup>
                      <m:r>
                        <a:rPr lang="vi-VN" sz="2800" b="0" i="1" smtClean="0">
                          <a:latin typeface="Cambria Math" panose="02040503050406030204" pitchFamily="18" charset="0"/>
                        </a:rPr>
                        <m:t> (</m:t>
                      </m:r>
                      <m:r>
                        <a:rPr lang="vi-VN" sz="2800" i="1">
                          <a:latin typeface="Cambria Math" panose="02040503050406030204" pitchFamily="18" charset="0"/>
                        </a:rPr>
                        <m:t>𝑚</m:t>
                      </m:r>
                      <m:r>
                        <a:rPr lang="vi-VN" sz="2800" b="0" i="1" smtClean="0">
                          <a:latin typeface="Cambria Math" panose="02040503050406030204" pitchFamily="18" charset="0"/>
                        </a:rPr>
                        <m:t>,</m:t>
                      </m:r>
                      <m:r>
                        <a:rPr lang="vi-VN" sz="2800" i="1">
                          <a:latin typeface="Cambria Math" panose="02040503050406030204" pitchFamily="18" charset="0"/>
                        </a:rPr>
                        <m:t>𝑛</m:t>
                      </m:r>
                      <m:r>
                        <a:rPr lang="vi-VN" sz="2800" i="1" smtClean="0">
                          <a:latin typeface="Cambria Math" panose="02040503050406030204" pitchFamily="18" charset="0"/>
                          <a:ea typeface="Cambria Math" panose="02040503050406030204" pitchFamily="18" charset="0"/>
                        </a:rPr>
                        <m:t>∈</m:t>
                      </m:r>
                      <m:r>
                        <a:rPr lang="vi-VN" sz="2800" i="1" smtClean="0">
                          <a:latin typeface="Cambria Math" panose="02040503050406030204" pitchFamily="18" charset="0"/>
                          <a:ea typeface="Cambria Math" panose="02040503050406030204" pitchFamily="18" charset="0"/>
                        </a:rPr>
                        <m:t>ℕ</m:t>
                      </m:r>
                      <m:r>
                        <a:rPr lang="vi-VN" sz="2800" b="0" i="1" smtClean="0">
                          <a:latin typeface="Cambria Math" panose="02040503050406030204" pitchFamily="18" charset="0"/>
                          <a:ea typeface="Cambria Math" panose="02040503050406030204" pitchFamily="18" charset="0"/>
                        </a:rPr>
                        <m:t>)</m:t>
                      </m:r>
                    </m:oMath>
                  </m:oMathPara>
                </a14:m>
                <a:endParaRPr lang="x-none" sz="2800" i="1" dirty="0"/>
              </a:p>
            </p:txBody>
          </p:sp>
        </mc:Choice>
        <mc:Fallback xmlns="">
          <p:sp>
            <p:nvSpPr>
              <p:cNvPr id="11" name="TextBox 10">
                <a:extLst>
                  <a:ext uri="{FF2B5EF4-FFF2-40B4-BE49-F238E27FC236}">
                    <a16:creationId xmlns:a16="http://schemas.microsoft.com/office/drawing/2014/main" xmlns:a14="http://schemas.microsoft.com/office/drawing/2010/main" xmlns="" id="{B7CD7FC9-3A77-C74C-B5AB-8EB79061144A}"/>
                  </a:ext>
                </a:extLst>
              </p:cNvPr>
              <p:cNvSpPr txBox="1">
                <a:spLocks noRot="1" noChangeAspect="1" noMove="1" noResize="1" noEditPoints="1" noAdjustHandles="1" noChangeArrowheads="1" noChangeShapeType="1" noTextEdit="1"/>
              </p:cNvSpPr>
              <p:nvPr/>
            </p:nvSpPr>
            <p:spPr>
              <a:xfrm>
                <a:off x="3919150" y="1581150"/>
                <a:ext cx="4462850" cy="52137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F7144C9-6890-834A-9256-28F504EADEA0}"/>
                  </a:ext>
                </a:extLst>
              </p:cNvPr>
              <p:cNvSpPr txBox="1"/>
              <p:nvPr/>
            </p:nvSpPr>
            <p:spPr>
              <a:xfrm>
                <a:off x="762000" y="1788058"/>
                <a:ext cx="2689016" cy="2132891"/>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r>
                        <a:rPr lang="vi-VN" sz="2800" i="1" smtClean="0">
                          <a:latin typeface="Cambria Math" panose="02040503050406030204" pitchFamily="18" charset="0"/>
                        </a:rPr>
                        <m:t>=</m:t>
                      </m:r>
                      <m:r>
                        <a:rPr lang="vi-VN" sz="2800" b="0" i="1" smtClean="0">
                          <a:latin typeface="Cambria Math" panose="02040503050406030204" pitchFamily="18" charset="0"/>
                        </a:rPr>
                        <m:t>2.5</m:t>
                      </m:r>
                      <m:sSup>
                        <m:sSupPr>
                          <m:ctrlPr>
                            <a:rPr lang="vi-VN" sz="2800" b="0" i="1" smtClean="0">
                              <a:latin typeface="Cambria Math" panose="02040503050406030204" pitchFamily="18" charset="0"/>
                            </a:rPr>
                          </m:ctrlPr>
                        </m:sSupPr>
                        <m:e>
                          <m:r>
                            <a:rPr lang="vi-VN" sz="2800" b="0" i="1" smtClean="0">
                              <a:latin typeface="Cambria Math" panose="02040503050406030204" pitchFamily="18" charset="0"/>
                            </a:rPr>
                            <m:t>.</m:t>
                          </m:r>
                          <m:r>
                            <a:rPr lang="vi-VN" sz="2800" i="1">
                              <a:latin typeface="Cambria Math" panose="02040503050406030204" pitchFamily="18" charset="0"/>
                            </a:rPr>
                            <m:t>𝑥</m:t>
                          </m:r>
                        </m:e>
                        <m:sup>
                          <m:r>
                            <a:rPr lang="vi-VN" sz="2800" b="0" i="1" smtClean="0">
                              <a:latin typeface="Cambria Math" panose="02040503050406030204" pitchFamily="18" charset="0"/>
                            </a:rPr>
                            <m:t>3</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4</m:t>
                          </m:r>
                        </m:sup>
                      </m:sSup>
                    </m:oMath>
                  </m:oMathPara>
                </a14:m>
                <a:br>
                  <a:rPr lang="vi-VN" sz="2800" b="0" i="1" dirty="0"/>
                </a:br>
                <a:endParaRPr lang="vi-VN" sz="28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vi-VN" sz="2800" b="0" i="1" smtClean="0">
                          <a:latin typeface="Cambria Math" panose="02040503050406030204" pitchFamily="18" charset="0"/>
                        </a:rPr>
                        <m:t>=10</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3+4</m:t>
                          </m:r>
                        </m:sup>
                      </m:sSup>
                    </m:oMath>
                  </m:oMathPara>
                </a14:m>
                <a:br>
                  <a:rPr lang="vi-VN" sz="2800" b="0" i="1" dirty="0"/>
                </a:br>
                <a:endParaRPr lang="vi-VN" sz="28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vi-VN" sz="2800" b="0" i="1" smtClean="0">
                          <a:latin typeface="Cambria Math" panose="02040503050406030204" pitchFamily="18" charset="0"/>
                        </a:rPr>
                        <m:t>=10</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7</m:t>
                          </m:r>
                        </m:sup>
                      </m:sSup>
                    </m:oMath>
                  </m:oMathPara>
                </a14:m>
                <a:endParaRPr lang="x-none" sz="2800" i="1" dirty="0"/>
              </a:p>
            </p:txBody>
          </p:sp>
        </mc:Choice>
        <mc:Fallback xmlns="">
          <p:sp>
            <p:nvSpPr>
              <p:cNvPr id="12" name="TextBox 11">
                <a:extLst>
                  <a:ext uri="{FF2B5EF4-FFF2-40B4-BE49-F238E27FC236}">
                    <a16:creationId xmlns:a16="http://schemas.microsoft.com/office/drawing/2014/main" xmlns:a14="http://schemas.microsoft.com/office/drawing/2010/main" xmlns="" id="{DF7144C9-6890-834A-9256-28F504EADEA0}"/>
                  </a:ext>
                </a:extLst>
              </p:cNvPr>
              <p:cNvSpPr txBox="1">
                <a:spLocks noRot="1" noChangeAspect="1" noMove="1" noResize="1" noEditPoints="1" noAdjustHandles="1" noChangeArrowheads="1" noChangeShapeType="1" noTextEdit="1"/>
              </p:cNvSpPr>
              <p:nvPr/>
            </p:nvSpPr>
            <p:spPr>
              <a:xfrm>
                <a:off x="762000" y="1788058"/>
                <a:ext cx="2689016" cy="213289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5770E4-32C9-574A-BB71-AE83451A405D}"/>
                  </a:ext>
                </a:extLst>
              </p:cNvPr>
              <p:cNvSpPr txBox="1"/>
              <p:nvPr/>
            </p:nvSpPr>
            <p:spPr>
              <a:xfrm>
                <a:off x="4436713" y="2150629"/>
                <a:ext cx="2976315" cy="1564121"/>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r>
                        <a:rPr lang="vi-VN" sz="2800" b="0" i="1" smtClean="0">
                          <a:latin typeface="Cambria Math" panose="02040503050406030204" pitchFamily="18" charset="0"/>
                        </a:rPr>
                        <m:t>=</m:t>
                      </m:r>
                      <m:r>
                        <a:rPr lang="vi-VN" sz="2800" i="1" smtClean="0">
                          <a:latin typeface="Cambria Math" panose="02040503050406030204" pitchFamily="18" charset="0"/>
                        </a:rPr>
                        <m:t>(</m:t>
                      </m:r>
                      <m:r>
                        <a:rPr lang="vi-VN" sz="2800" b="0" i="1" smtClean="0">
                          <a:latin typeface="Cambria Math" panose="02040503050406030204" pitchFamily="18" charset="0"/>
                        </a:rPr>
                        <m:t>−4)</m:t>
                      </m:r>
                      <m:sSup>
                        <m:sSupPr>
                          <m:ctrlPr>
                            <a:rPr lang="vi-VN" sz="2800" b="0" i="1" smtClean="0">
                              <a:latin typeface="Cambria Math" panose="02040503050406030204" pitchFamily="18" charset="0"/>
                            </a:rPr>
                          </m:ctrlPr>
                        </m:sSupPr>
                        <m:e>
                          <m:r>
                            <a:rPr lang="vi-VN" sz="2800" b="0" i="1" smtClean="0">
                              <a:latin typeface="Cambria Math" panose="02040503050406030204" pitchFamily="18" charset="0"/>
                            </a:rPr>
                            <m:t>.6.</m:t>
                          </m:r>
                          <m:r>
                            <a:rPr lang="vi-VN" sz="2800" i="1">
                              <a:latin typeface="Cambria Math" panose="02040503050406030204" pitchFamily="18" charset="0"/>
                            </a:rPr>
                            <m:t>𝑥</m:t>
                          </m:r>
                        </m:e>
                        <m:sup>
                          <m:r>
                            <a:rPr lang="vi-VN" sz="2800" i="1">
                              <a:latin typeface="Cambria Math" panose="02040503050406030204" pitchFamily="18" charset="0"/>
                            </a:rPr>
                            <m:t>𝑚</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𝑛</m:t>
                          </m:r>
                        </m:sup>
                      </m:sSup>
                    </m:oMath>
                  </m:oMathPara>
                </a14:m>
                <a:br>
                  <a:rPr lang="vi-VN" sz="2800" b="0" i="1" dirty="0"/>
                </a:br>
                <a:endParaRPr lang="vi-VN" sz="28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vi-VN" sz="2800" b="0" i="1" smtClean="0">
                          <a:latin typeface="Cambria Math" panose="02040503050406030204" pitchFamily="18" charset="0"/>
                        </a:rPr>
                        <m:t>=−24</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𝑚</m:t>
                          </m:r>
                          <m:r>
                            <a:rPr lang="vi-VN" sz="2800" b="0" i="1" smtClean="0">
                              <a:latin typeface="Cambria Math" panose="02040503050406030204" pitchFamily="18" charset="0"/>
                            </a:rPr>
                            <m:t>+</m:t>
                          </m:r>
                          <m:r>
                            <a:rPr lang="vi-VN" sz="2800" i="1">
                              <a:latin typeface="Cambria Math" panose="02040503050406030204" pitchFamily="18" charset="0"/>
                            </a:rPr>
                            <m:t>𝑛</m:t>
                          </m:r>
                        </m:sup>
                      </m:sSup>
                    </m:oMath>
                  </m:oMathPara>
                </a14:m>
                <a:br>
                  <a:rPr lang="vi-VN" sz="2800" b="0" i="1" dirty="0"/>
                </a:br>
                <a:endParaRPr lang="x-none" sz="2800" i="1" dirty="0"/>
              </a:p>
            </p:txBody>
          </p:sp>
        </mc:Choice>
        <mc:Fallback xmlns="">
          <p:sp>
            <p:nvSpPr>
              <p:cNvPr id="13" name="TextBox 12">
                <a:extLst>
                  <a:ext uri="{FF2B5EF4-FFF2-40B4-BE49-F238E27FC236}">
                    <a16:creationId xmlns:a16="http://schemas.microsoft.com/office/drawing/2014/main" xmlns:a14="http://schemas.microsoft.com/office/drawing/2010/main" xmlns="" id="{D15770E4-32C9-574A-BB71-AE83451A405D}"/>
                  </a:ext>
                </a:extLst>
              </p:cNvPr>
              <p:cNvSpPr txBox="1">
                <a:spLocks noRot="1" noChangeAspect="1" noMove="1" noResize="1" noEditPoints="1" noAdjustHandles="1" noChangeArrowheads="1" noChangeShapeType="1" noTextEdit="1"/>
              </p:cNvSpPr>
              <p:nvPr/>
            </p:nvSpPr>
            <p:spPr>
              <a:xfrm>
                <a:off x="4436713" y="2150629"/>
                <a:ext cx="2976315" cy="1564121"/>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28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dissolv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dissolve">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dissolve">
                                      <p:cBhvr>
                                        <p:cTn id="31" dur="500"/>
                                        <p:tgtEl>
                                          <p:spTgt spid="1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dissolve">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dissolve">
                                      <p:cBhvr>
                                        <p:cTn id="41"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CA46BF-7383-FB45-9C86-6A4A6835221B}"/>
              </a:ext>
            </a:extLst>
          </p:cNvPr>
          <p:cNvSpPr/>
          <p:nvPr/>
        </p:nvSpPr>
        <p:spPr>
          <a:xfrm>
            <a:off x="152400" y="61457"/>
            <a:ext cx="5519460" cy="584775"/>
          </a:xfrm>
          <a:prstGeom prst="rect">
            <a:avLst/>
          </a:prstGeom>
        </p:spPr>
        <p:txBody>
          <a:bodyPr wrap="none">
            <a:spAutoFit/>
          </a:bodyPr>
          <a:lstStyle/>
          <a:p>
            <a:pPr algn="just">
              <a:spcBef>
                <a:spcPts val="300"/>
              </a:spcBef>
              <a:spcAft>
                <a:spcPts val="300"/>
              </a:spcAft>
            </a:pPr>
            <a:r>
              <a:rPr lang="vi-VN" sz="3200" b="1" dirty="0">
                <a:latin typeface="Times New Roman" panose="02020603050405020304" pitchFamily="18" charset="0"/>
                <a:ea typeface="Times New Roman" panose="02020603050405020304" pitchFamily="18" charset="0"/>
              </a:rPr>
              <a:t>I. Nhân đơn thức với đơn thức</a:t>
            </a:r>
            <a:endParaRPr lang="x-none" sz="3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D929414-A1E7-E742-9DA6-3E36308EBE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46232"/>
            <a:ext cx="1200149" cy="1200149"/>
          </a:xfrm>
          <a:prstGeom prst="rect">
            <a:avLst/>
          </a:prstGeom>
        </p:spPr>
      </p:pic>
      <p:pic>
        <p:nvPicPr>
          <p:cNvPr id="9" name="Graphic 8" descr="Signature outline">
            <a:extLst>
              <a:ext uri="{FF2B5EF4-FFF2-40B4-BE49-F238E27FC236}">
                <a16:creationId xmlns:a16="http://schemas.microsoft.com/office/drawing/2014/main" id="{E495724E-AE8F-744F-BF37-565005ACE2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0830" y="811357"/>
            <a:ext cx="584775" cy="584775"/>
          </a:xfrm>
          <a:prstGeom prst="rect">
            <a:avLst/>
          </a:prstGeom>
        </p:spPr>
      </p:pic>
      <p:sp>
        <p:nvSpPr>
          <p:cNvPr id="10" name="TextBox 9">
            <a:extLst>
              <a:ext uri="{FF2B5EF4-FFF2-40B4-BE49-F238E27FC236}">
                <a16:creationId xmlns:a16="http://schemas.microsoft.com/office/drawing/2014/main" id="{B97BEEE8-474C-E347-9E0D-3B5711E7F246}"/>
              </a:ext>
            </a:extLst>
          </p:cNvPr>
          <p:cNvSpPr txBox="1"/>
          <p:nvPr/>
        </p:nvSpPr>
        <p:spPr>
          <a:xfrm>
            <a:off x="2286277" y="859842"/>
            <a:ext cx="3233460"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 Tính:</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EDAAF3D-18BE-274B-8ABF-E12930EE51C2}"/>
                  </a:ext>
                </a:extLst>
              </p:cNvPr>
              <p:cNvSpPr txBox="1"/>
              <p:nvPr/>
            </p:nvSpPr>
            <p:spPr>
              <a:xfrm>
                <a:off x="1799326" y="1592034"/>
                <a:ext cx="1804853" cy="435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𝑎</m:t>
                      </m:r>
                      <m:r>
                        <a:rPr lang="vi-VN" sz="2800" b="0" i="1" smtClean="0">
                          <a:latin typeface="Cambria Math" panose="02040503050406030204" pitchFamily="18" charset="0"/>
                        </a:rPr>
                        <m:t>) 3</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5</m:t>
                          </m:r>
                        </m:sup>
                      </m:sSup>
                      <m:r>
                        <a:rPr lang="vi-VN" sz="2800" b="0" i="1" smtClean="0">
                          <a:latin typeface="Cambria Math" panose="02040503050406030204" pitchFamily="18" charset="0"/>
                        </a:rPr>
                        <m:t>.5</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8</m:t>
                          </m:r>
                        </m:sup>
                      </m:sSup>
                    </m:oMath>
                  </m:oMathPara>
                </a14:m>
                <a:endParaRPr lang="x-none" sz="2800" i="1" dirty="0"/>
              </a:p>
            </p:txBody>
          </p:sp>
        </mc:Choice>
        <mc:Fallback xmlns="">
          <p:sp>
            <p:nvSpPr>
              <p:cNvPr id="11" name="TextBox 10">
                <a:extLst>
                  <a:ext uri="{FF2B5EF4-FFF2-40B4-BE49-F238E27FC236}">
                    <a16:creationId xmlns:a16="http://schemas.microsoft.com/office/drawing/2014/main" id="{AEDAAF3D-18BE-274B-8ABF-E12930EE51C2}"/>
                  </a:ext>
                </a:extLst>
              </p:cNvPr>
              <p:cNvSpPr txBox="1">
                <a:spLocks noRot="1" noChangeAspect="1" noMove="1" noResize="1" noEditPoints="1" noAdjustHandles="1" noChangeArrowheads="1" noChangeShapeType="1" noTextEdit="1"/>
              </p:cNvSpPr>
              <p:nvPr/>
            </p:nvSpPr>
            <p:spPr>
              <a:xfrm>
                <a:off x="1799326" y="1592034"/>
                <a:ext cx="1804853" cy="435760"/>
              </a:xfrm>
              <a:prstGeom prst="rect">
                <a:avLst/>
              </a:prstGeom>
              <a:blipFill>
                <a:blip r:embed="rId5"/>
                <a:stretch>
                  <a:fillRect l="-2098" t="-5714" r="-1399" b="-3714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B25687-167A-6444-B3D7-B13316EDB1E2}"/>
                  </a:ext>
                </a:extLst>
              </p:cNvPr>
              <p:cNvSpPr txBox="1"/>
              <p:nvPr/>
            </p:nvSpPr>
            <p:spPr>
              <a:xfrm>
                <a:off x="1793217" y="2952750"/>
                <a:ext cx="585673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𝑏</m:t>
                      </m:r>
                      <m:r>
                        <a:rPr lang="vi-VN" sz="2800" b="0" i="1" smtClean="0">
                          <a:latin typeface="Cambria Math" panose="02040503050406030204" pitchFamily="18" charset="0"/>
                        </a:rPr>
                        <m:t>) −2</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𝑚</m:t>
                          </m:r>
                          <m:r>
                            <a:rPr lang="vi-VN" sz="2800" b="0" i="1" smtClean="0">
                              <a:latin typeface="Cambria Math" panose="02040503050406030204" pitchFamily="18" charset="0"/>
                            </a:rPr>
                            <m:t>+2</m:t>
                          </m:r>
                        </m:sup>
                      </m:sSup>
                      <m:r>
                        <a:rPr lang="vi-VN" sz="2800" b="0" i="1" smtClean="0">
                          <a:latin typeface="Cambria Math" panose="02040503050406030204" pitchFamily="18" charset="0"/>
                        </a:rPr>
                        <m:t>.4</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𝑛</m:t>
                          </m:r>
                          <m:r>
                            <a:rPr lang="vi-VN" sz="2800" b="0" i="1" smtClean="0">
                              <a:latin typeface="Cambria Math" panose="02040503050406030204" pitchFamily="18" charset="0"/>
                            </a:rPr>
                            <m:t>−2</m:t>
                          </m:r>
                        </m:sup>
                      </m:sSup>
                      <m:r>
                        <a:rPr lang="vi-VN" sz="2800" b="0" i="1" smtClean="0">
                          <a:latin typeface="Cambria Math" panose="02040503050406030204" pitchFamily="18" charset="0"/>
                        </a:rPr>
                        <m:t> (</m:t>
                      </m:r>
                      <m:r>
                        <a:rPr lang="vi-VN" sz="2800" i="1">
                          <a:latin typeface="Cambria Math" panose="02040503050406030204" pitchFamily="18" charset="0"/>
                        </a:rPr>
                        <m:t>𝑚</m:t>
                      </m:r>
                      <m:r>
                        <a:rPr lang="vi-VN" sz="2800" b="0" i="1" smtClean="0">
                          <a:latin typeface="Cambria Math" panose="02040503050406030204" pitchFamily="18" charset="0"/>
                        </a:rPr>
                        <m:t>,</m:t>
                      </m:r>
                      <m:r>
                        <a:rPr lang="vi-VN" sz="2800" i="1">
                          <a:latin typeface="Cambria Math" panose="02040503050406030204" pitchFamily="18" charset="0"/>
                        </a:rPr>
                        <m:t>𝑛</m:t>
                      </m:r>
                      <m:r>
                        <a:rPr lang="vi-VN" sz="2800" i="1" smtClean="0">
                          <a:latin typeface="Cambria Math" panose="02040503050406030204" pitchFamily="18" charset="0"/>
                          <a:ea typeface="Cambria Math" panose="02040503050406030204" pitchFamily="18" charset="0"/>
                        </a:rPr>
                        <m:t>∈</m:t>
                      </m:r>
                      <m:r>
                        <a:rPr lang="vi-VN" sz="2800" i="1" smtClean="0">
                          <a:latin typeface="Cambria Math" panose="02040503050406030204" pitchFamily="18" charset="0"/>
                          <a:ea typeface="Cambria Math" panose="02040503050406030204" pitchFamily="18" charset="0"/>
                        </a:rPr>
                        <m:t>ℕ</m:t>
                      </m:r>
                      <m:r>
                        <a:rPr lang="vi-VN" sz="2800" b="0" i="1" smtClean="0">
                          <a:latin typeface="Cambria Math" panose="02040503050406030204" pitchFamily="18" charset="0"/>
                          <a:ea typeface="Cambria Math" panose="02040503050406030204" pitchFamily="18" charset="0"/>
                        </a:rPr>
                        <m:t>; </m:t>
                      </m:r>
                      <m:r>
                        <a:rPr lang="vi-VN" sz="2800" i="1">
                          <a:latin typeface="Cambria Math" panose="02040503050406030204" pitchFamily="18" charset="0"/>
                          <a:ea typeface="Cambria Math" panose="02040503050406030204" pitchFamily="18" charset="0"/>
                        </a:rPr>
                        <m:t>𝑛</m:t>
                      </m:r>
                      <m:r>
                        <a:rPr lang="vi-VN" sz="2800" i="1" smtClean="0">
                          <a:latin typeface="Cambria Math" panose="02040503050406030204" pitchFamily="18" charset="0"/>
                          <a:ea typeface="Cambria Math" panose="02040503050406030204" pitchFamily="18" charset="0"/>
                        </a:rPr>
                        <m:t>&gt;</m:t>
                      </m:r>
                      <m:r>
                        <a:rPr lang="vi-VN" sz="2800" b="0" i="1" smtClean="0">
                          <a:latin typeface="Cambria Math" panose="02040503050406030204" pitchFamily="18" charset="0"/>
                          <a:ea typeface="Cambria Math" panose="02040503050406030204" pitchFamily="18" charset="0"/>
                        </a:rPr>
                        <m:t>2)</m:t>
                      </m:r>
                    </m:oMath>
                  </m:oMathPara>
                </a14:m>
                <a:endParaRPr lang="x-none" sz="2800" i="1" dirty="0"/>
              </a:p>
            </p:txBody>
          </p:sp>
        </mc:Choice>
        <mc:Fallback xmlns="">
          <p:sp>
            <p:nvSpPr>
              <p:cNvPr id="12" name="TextBox 11">
                <a:extLst>
                  <a:ext uri="{FF2B5EF4-FFF2-40B4-BE49-F238E27FC236}">
                    <a16:creationId xmlns:a16="http://schemas.microsoft.com/office/drawing/2014/main" xmlns:a14="http://schemas.microsoft.com/office/drawing/2010/main" xmlns="" id="{84B25687-167A-6444-B3D7-B13316EDB1E2}"/>
                  </a:ext>
                </a:extLst>
              </p:cNvPr>
              <p:cNvSpPr txBox="1">
                <a:spLocks noRot="1" noChangeAspect="1" noMove="1" noResize="1" noEditPoints="1" noAdjustHandles="1" noChangeArrowheads="1" noChangeShapeType="1" noTextEdit="1"/>
              </p:cNvSpPr>
              <p:nvPr/>
            </p:nvSpPr>
            <p:spPr>
              <a:xfrm>
                <a:off x="1793217" y="2952750"/>
                <a:ext cx="5856732" cy="4308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EF189E-3516-C847-ADEE-01A8C329B55C}"/>
                  </a:ext>
                </a:extLst>
              </p:cNvPr>
              <p:cNvSpPr txBox="1"/>
              <p:nvPr/>
            </p:nvSpPr>
            <p:spPr>
              <a:xfrm>
                <a:off x="1848945" y="2089969"/>
                <a:ext cx="5328824" cy="653640"/>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r>
                        <a:rPr lang="vi-VN" sz="2800" i="1" smtClean="0">
                          <a:latin typeface="Cambria Math" panose="02040503050406030204" pitchFamily="18" charset="0"/>
                        </a:rPr>
                        <m:t>=</m:t>
                      </m:r>
                      <m:r>
                        <a:rPr lang="vi-VN" sz="2800" b="0" i="1" smtClean="0">
                          <a:latin typeface="Cambria Math" panose="02040503050406030204" pitchFamily="18" charset="0"/>
                        </a:rPr>
                        <m:t>3.5</m:t>
                      </m:r>
                      <m:sSup>
                        <m:sSupPr>
                          <m:ctrlPr>
                            <a:rPr lang="vi-VN" sz="2800" b="0" i="1" smtClean="0">
                              <a:latin typeface="Cambria Math" panose="02040503050406030204" pitchFamily="18" charset="0"/>
                            </a:rPr>
                          </m:ctrlPr>
                        </m:sSupPr>
                        <m:e>
                          <m:r>
                            <a:rPr lang="vi-VN" sz="2800" b="0" i="1" smtClean="0">
                              <a:latin typeface="Cambria Math" panose="02040503050406030204" pitchFamily="18" charset="0"/>
                            </a:rPr>
                            <m:t>.</m:t>
                          </m:r>
                          <m:r>
                            <a:rPr lang="vi-VN" sz="2800" i="1">
                              <a:latin typeface="Cambria Math" panose="02040503050406030204" pitchFamily="18" charset="0"/>
                            </a:rPr>
                            <m:t>𝑥</m:t>
                          </m:r>
                        </m:e>
                        <m:sup>
                          <m:r>
                            <a:rPr lang="vi-VN" sz="2800" b="0" i="1" smtClean="0">
                              <a:latin typeface="Cambria Math" panose="02040503050406030204" pitchFamily="18" charset="0"/>
                            </a:rPr>
                            <m:t>5</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8</m:t>
                          </m:r>
                        </m:sup>
                      </m:sSup>
                      <m:r>
                        <a:rPr lang="vi-VN" sz="2800" b="0" i="1" smtClean="0">
                          <a:latin typeface="Cambria Math" panose="02040503050406030204" pitchFamily="18" charset="0"/>
                        </a:rPr>
                        <m:t>=15</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5+8</m:t>
                          </m:r>
                        </m:sup>
                      </m:sSup>
                      <m:r>
                        <a:rPr lang="vi-VN" sz="2800" b="0" i="1" smtClean="0">
                          <a:latin typeface="Cambria Math" panose="02040503050406030204" pitchFamily="18" charset="0"/>
                        </a:rPr>
                        <m:t>=15</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13</m:t>
                          </m:r>
                        </m:sup>
                      </m:sSup>
                    </m:oMath>
                  </m:oMathPara>
                </a14:m>
                <a:endParaRPr lang="x-none" sz="2800" i="1" dirty="0"/>
              </a:p>
            </p:txBody>
          </p:sp>
        </mc:Choice>
        <mc:Fallback xmlns="">
          <p:sp>
            <p:nvSpPr>
              <p:cNvPr id="13" name="TextBox 12">
                <a:extLst>
                  <a:ext uri="{FF2B5EF4-FFF2-40B4-BE49-F238E27FC236}">
                    <a16:creationId xmlns:a16="http://schemas.microsoft.com/office/drawing/2014/main" id="{37EF189E-3516-C847-ADEE-01A8C329B55C}"/>
                  </a:ext>
                </a:extLst>
              </p:cNvPr>
              <p:cNvSpPr txBox="1">
                <a:spLocks noRot="1" noChangeAspect="1" noMove="1" noResize="1" noEditPoints="1" noAdjustHandles="1" noChangeArrowheads="1" noChangeShapeType="1" noTextEdit="1"/>
              </p:cNvSpPr>
              <p:nvPr/>
            </p:nvSpPr>
            <p:spPr>
              <a:xfrm>
                <a:off x="1848945" y="2089969"/>
                <a:ext cx="5328824" cy="653640"/>
              </a:xfrm>
              <a:prstGeom prst="rect">
                <a:avLst/>
              </a:prstGeom>
              <a:blipFill>
                <a:blip r:embed="rId7"/>
                <a:stretch>
                  <a:fillRect l="-142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AD526C-7F7F-424D-AC9F-7495076048E0}"/>
                  </a:ext>
                </a:extLst>
              </p:cNvPr>
              <p:cNvSpPr txBox="1"/>
              <p:nvPr/>
            </p:nvSpPr>
            <p:spPr>
              <a:xfrm>
                <a:off x="1895474" y="3515546"/>
                <a:ext cx="7248526" cy="1290738"/>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r>
                        <a:rPr lang="vi-VN" sz="2800" i="1" smtClean="0">
                          <a:latin typeface="Cambria Math" panose="02040503050406030204" pitchFamily="18" charset="0"/>
                        </a:rPr>
                        <m:t>=</m:t>
                      </m:r>
                      <m:d>
                        <m:dPr>
                          <m:ctrlPr>
                            <a:rPr lang="vi-VN" sz="2800" b="0" i="1" smtClean="0">
                              <a:latin typeface="Cambria Math" panose="02040503050406030204" pitchFamily="18" charset="0"/>
                            </a:rPr>
                          </m:ctrlPr>
                        </m:dPr>
                        <m:e>
                          <m:r>
                            <a:rPr lang="vi-VN" sz="2800" b="0" i="1" smtClean="0">
                              <a:latin typeface="Cambria Math" panose="02040503050406030204" pitchFamily="18" charset="0"/>
                            </a:rPr>
                            <m:t>−2</m:t>
                          </m:r>
                        </m:e>
                      </m:d>
                      <m:r>
                        <a:rPr lang="vi-VN" sz="2800" b="0" i="1" smtClean="0">
                          <a:latin typeface="Cambria Math" panose="02040503050406030204" pitchFamily="18" charset="0"/>
                        </a:rPr>
                        <m:t>.4</m:t>
                      </m:r>
                      <m:sSup>
                        <m:sSupPr>
                          <m:ctrlPr>
                            <a:rPr lang="vi-VN" sz="2800" b="0" i="1" smtClean="0">
                              <a:latin typeface="Cambria Math" panose="02040503050406030204" pitchFamily="18" charset="0"/>
                            </a:rPr>
                          </m:ctrlPr>
                        </m:sSupPr>
                        <m:e>
                          <m:r>
                            <a:rPr lang="vi-VN" sz="2800" b="0" i="1" smtClean="0">
                              <a:latin typeface="Cambria Math" panose="02040503050406030204" pitchFamily="18" charset="0"/>
                            </a:rPr>
                            <m:t>.</m:t>
                          </m:r>
                          <m:r>
                            <a:rPr lang="vi-VN" sz="2800" i="1">
                              <a:latin typeface="Cambria Math" panose="02040503050406030204" pitchFamily="18" charset="0"/>
                            </a:rPr>
                            <m:t>𝑥</m:t>
                          </m:r>
                        </m:e>
                        <m:sup>
                          <m:r>
                            <a:rPr lang="vi-VN" sz="2800" i="1">
                              <a:latin typeface="Cambria Math" panose="02040503050406030204" pitchFamily="18" charset="0"/>
                            </a:rPr>
                            <m:t>𝑚</m:t>
                          </m:r>
                          <m:r>
                            <a:rPr lang="vi-VN" sz="2800" b="0" i="1" smtClean="0">
                              <a:latin typeface="Cambria Math" panose="02040503050406030204" pitchFamily="18" charset="0"/>
                            </a:rPr>
                            <m:t>+2</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𝑛</m:t>
                          </m:r>
                          <m:r>
                            <a:rPr lang="vi-VN" sz="2800" b="0" i="1" smtClean="0">
                              <a:latin typeface="Cambria Math" panose="02040503050406030204" pitchFamily="18" charset="0"/>
                            </a:rPr>
                            <m:t>−2</m:t>
                          </m:r>
                        </m:sup>
                      </m:sSup>
                      <m:r>
                        <a:rPr lang="vi-VN" sz="2800" b="0" i="1" smtClean="0">
                          <a:latin typeface="Cambria Math" panose="02040503050406030204" pitchFamily="18" charset="0"/>
                        </a:rPr>
                        <m:t>=−8</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𝑚</m:t>
                          </m:r>
                          <m:r>
                            <a:rPr lang="vi-VN" sz="2800" b="0" i="1" smtClean="0">
                              <a:latin typeface="Cambria Math" panose="02040503050406030204" pitchFamily="18" charset="0"/>
                            </a:rPr>
                            <m:t>+2+</m:t>
                          </m:r>
                          <m:r>
                            <a:rPr lang="vi-VN" sz="2800" i="1">
                              <a:latin typeface="Cambria Math" panose="02040503050406030204" pitchFamily="18" charset="0"/>
                            </a:rPr>
                            <m:t>𝑛</m:t>
                          </m:r>
                          <m:r>
                            <a:rPr lang="vi-VN" sz="2800" b="0" i="1" smtClean="0">
                              <a:latin typeface="Cambria Math" panose="02040503050406030204" pitchFamily="18" charset="0"/>
                            </a:rPr>
                            <m:t>−2</m:t>
                          </m:r>
                        </m:sup>
                      </m:sSup>
                      <m:r>
                        <a:rPr lang="vi-VN" sz="2800" b="0" i="1" smtClean="0">
                          <a:latin typeface="Cambria Math" panose="02040503050406030204" pitchFamily="18" charset="0"/>
                        </a:rPr>
                        <m:t>=−8</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𝑚</m:t>
                          </m:r>
                          <m:r>
                            <a:rPr lang="vi-VN" sz="2800" b="0" i="1" smtClean="0">
                              <a:latin typeface="Cambria Math" panose="02040503050406030204" pitchFamily="18" charset="0"/>
                            </a:rPr>
                            <m:t>+</m:t>
                          </m:r>
                          <m:r>
                            <a:rPr lang="vi-VN" sz="2800" i="1">
                              <a:latin typeface="Cambria Math" panose="02040503050406030204" pitchFamily="18" charset="0"/>
                            </a:rPr>
                            <m:t>𝑛</m:t>
                          </m:r>
                        </m:sup>
                      </m:sSup>
                    </m:oMath>
                  </m:oMathPara>
                </a14:m>
                <a:endParaRPr lang="x-none" sz="2800" i="1" dirty="0"/>
              </a:p>
            </p:txBody>
          </p:sp>
        </mc:Choice>
        <mc:Fallback xmlns="">
          <p:sp>
            <p:nvSpPr>
              <p:cNvPr id="14" name="TextBox 13">
                <a:extLst>
                  <a:ext uri="{FF2B5EF4-FFF2-40B4-BE49-F238E27FC236}">
                    <a16:creationId xmlns:a16="http://schemas.microsoft.com/office/drawing/2014/main" xmlns:a14="http://schemas.microsoft.com/office/drawing/2010/main" xmlns="" id="{1CAD526C-7F7F-424D-AC9F-7495076048E0}"/>
                  </a:ext>
                </a:extLst>
              </p:cNvPr>
              <p:cNvSpPr txBox="1">
                <a:spLocks noRot="1" noChangeAspect="1" noMove="1" noResize="1" noEditPoints="1" noAdjustHandles="1" noChangeArrowheads="1" noChangeShapeType="1" noTextEdit="1"/>
              </p:cNvSpPr>
              <p:nvPr/>
            </p:nvSpPr>
            <p:spPr>
              <a:xfrm>
                <a:off x="1895474" y="3515546"/>
                <a:ext cx="7248526" cy="1290738"/>
              </a:xfrm>
              <a:prstGeom prst="rect">
                <a:avLst/>
              </a:prstGeom>
              <a:blipFill rotWithShape="0">
                <a:blip r:embed="rId8"/>
                <a:stretch>
                  <a:fillRect/>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6C66EA89-7070-1D48-9FF4-78A426251037}"/>
              </a:ext>
            </a:extLst>
          </p:cNvPr>
          <p:cNvSpPr/>
          <p:nvPr/>
        </p:nvSpPr>
        <p:spPr>
          <a:xfrm>
            <a:off x="1848945" y="834439"/>
            <a:ext cx="568983" cy="5386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4054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70F8D-0E8C-064C-9DCD-7C6A8F0C8B23}"/>
              </a:ext>
            </a:extLst>
          </p:cNvPr>
          <p:cNvSpPr/>
          <p:nvPr/>
        </p:nvSpPr>
        <p:spPr>
          <a:xfrm>
            <a:off x="670560" y="-14347"/>
            <a:ext cx="5429692" cy="584775"/>
          </a:xfrm>
          <a:prstGeom prst="rect">
            <a:avLst/>
          </a:prstGeom>
        </p:spPr>
        <p:txBody>
          <a:bodyPr wrap="none">
            <a:spAutoFit/>
          </a:bodyPr>
          <a:lstStyle/>
          <a:p>
            <a:pPr algn="just">
              <a:spcBef>
                <a:spcPts val="300"/>
              </a:spcBef>
              <a:spcAft>
                <a:spcPts val="300"/>
              </a:spcAft>
            </a:pPr>
            <a:r>
              <a:rPr lang="vi-VN" sz="3200" b="1" dirty="0">
                <a:latin typeface="Times New Roman" panose="02020603050405020304" pitchFamily="18" charset="0"/>
                <a:ea typeface="Times New Roman" panose="02020603050405020304" pitchFamily="18" charset="0"/>
              </a:rPr>
              <a:t>II. Nhân đơn thức với đa thức</a:t>
            </a:r>
            <a:endParaRPr lang="x-none" sz="3200" dirty="0">
              <a:effectLst/>
              <a:latin typeface="Times New Roman" panose="02020603050405020304" pitchFamily="18" charset="0"/>
              <a:ea typeface="Times New Roman" panose="02020603050405020304" pitchFamily="18" charset="0"/>
            </a:endParaRPr>
          </a:p>
        </p:txBody>
      </p:sp>
      <p:pic>
        <p:nvPicPr>
          <p:cNvPr id="3" name="Picture 2" descr="A picture containing toy, doll&#10;&#10;Description automatically generated">
            <a:extLst>
              <a:ext uri="{FF2B5EF4-FFF2-40B4-BE49-F238E27FC236}">
                <a16:creationId xmlns:a16="http://schemas.microsoft.com/office/drawing/2014/main" id="{79134274-200D-A044-B120-B35C010B6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9" y="424508"/>
            <a:ext cx="1192292" cy="1192292"/>
          </a:xfrm>
          <a:prstGeom prst="rect">
            <a:avLst/>
          </a:prstGeom>
        </p:spPr>
      </p:pic>
      <p:sp>
        <p:nvSpPr>
          <p:cNvPr id="6" name="TextBox 5">
            <a:extLst>
              <a:ext uri="{FF2B5EF4-FFF2-40B4-BE49-F238E27FC236}">
                <a16:creationId xmlns:a16="http://schemas.microsoft.com/office/drawing/2014/main" id="{B567D00D-81FB-B346-8489-561DF9CD908A}"/>
              </a:ext>
            </a:extLst>
          </p:cNvPr>
          <p:cNvSpPr txBox="1"/>
          <p:nvPr/>
        </p:nvSpPr>
        <p:spPr>
          <a:xfrm>
            <a:off x="2348008" y="827869"/>
            <a:ext cx="675941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Q</a:t>
            </a:r>
            <a:r>
              <a:rPr lang="x-none" sz="2800" dirty="0">
                <a:latin typeface="Times New Roman" panose="02020603050405020304" pitchFamily="18" charset="0"/>
                <a:cs typeface="Times New Roman" panose="02020603050405020304" pitchFamily="18" charset="0"/>
              </a:rPr>
              <a:t>uan sát hình chữ nhật MNPQ ở Hình 3.</a:t>
            </a:r>
          </a:p>
        </p:txBody>
      </p:sp>
      <p:pic>
        <p:nvPicPr>
          <p:cNvPr id="9" name="Picture 8" descr="A picture containing text&#10;&#10;Description automatically generated">
            <a:extLst>
              <a:ext uri="{FF2B5EF4-FFF2-40B4-BE49-F238E27FC236}">
                <a16:creationId xmlns:a16="http://schemas.microsoft.com/office/drawing/2014/main" id="{85DCAA25-5B0E-D743-84B3-B103572F8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702" y="643445"/>
            <a:ext cx="1153306" cy="58477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66A009-19B5-724F-B7CE-6C434EEA68A4}"/>
                  </a:ext>
                </a:extLst>
              </p:cNvPr>
              <p:cNvSpPr txBox="1"/>
              <p:nvPr/>
            </p:nvSpPr>
            <p:spPr>
              <a:xfrm>
                <a:off x="1187884" y="1264120"/>
                <a:ext cx="7956116" cy="1384995"/>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a) Tính diện tích mỗi hình chữ nhật (I), (II);</a:t>
                </a:r>
              </a:p>
              <a:p>
                <a:r>
                  <a:rPr lang="x-none" sz="2800" dirty="0">
                    <a:latin typeface="Times New Roman" panose="02020603050405020304" pitchFamily="18" charset="0"/>
                    <a:cs typeface="Times New Roman" panose="02020603050405020304" pitchFamily="18" charset="0"/>
                  </a:rPr>
                  <a:t>b) Tính diện tích của hình chữ nhật MNPQ;</a:t>
                </a:r>
              </a:p>
              <a:p>
                <a:r>
                  <a:rPr lang="x-none" sz="2800" dirty="0">
                    <a:latin typeface="Times New Roman" panose="02020603050405020304" pitchFamily="18" charset="0"/>
                    <a:cs typeface="Times New Roman" panose="02020603050405020304" pitchFamily="18" charset="0"/>
                  </a:rPr>
                  <a:t>c) So sánh: </a:t>
                </a:r>
                <a14:m>
                  <m:oMath xmlns:m="http://schemas.openxmlformats.org/officeDocument/2006/math">
                    <m:r>
                      <a:rPr lang="x-none" sz="2800" i="1" dirty="0">
                        <a:latin typeface="Cambria Math" panose="02040503050406030204" pitchFamily="18" charset="0"/>
                        <a:cs typeface="Times New Roman" panose="02020603050405020304" pitchFamily="18" charset="0"/>
                      </a:rPr>
                      <m:t>𝑎</m:t>
                    </m:r>
                    <m:d>
                      <m:dPr>
                        <m:ctrlPr>
                          <a:rPr lang="vi-VN" sz="2800" b="0" i="1" dirty="0" smtClean="0">
                            <a:latin typeface="Cambria Math" panose="02040503050406030204" pitchFamily="18" charset="0"/>
                            <a:cs typeface="Times New Roman" panose="02020603050405020304" pitchFamily="18" charset="0"/>
                          </a:rPr>
                        </m:ctrlPr>
                      </m:dPr>
                      <m:e>
                        <m:r>
                          <a:rPr lang="vi-VN" sz="2800" i="1" dirty="0">
                            <a:latin typeface="Cambria Math" panose="02040503050406030204" pitchFamily="18" charset="0"/>
                            <a:cs typeface="Times New Roman" panose="02020603050405020304" pitchFamily="18" charset="0"/>
                          </a:rPr>
                          <m:t>𝑏</m:t>
                        </m:r>
                        <m:r>
                          <a:rPr lang="vi-VN" sz="2800" b="0" i="1" dirty="0" smtClean="0">
                            <a:latin typeface="Cambria Math" panose="02040503050406030204" pitchFamily="18" charset="0"/>
                            <a:cs typeface="Times New Roman" panose="02020603050405020304" pitchFamily="18" charset="0"/>
                          </a:rPr>
                          <m:t>+</m:t>
                        </m:r>
                        <m:r>
                          <a:rPr lang="vi-VN" sz="2800" i="1" dirty="0">
                            <a:latin typeface="Cambria Math" panose="02040503050406030204" pitchFamily="18" charset="0"/>
                            <a:cs typeface="Times New Roman" panose="02020603050405020304" pitchFamily="18" charset="0"/>
                          </a:rPr>
                          <m:t>𝑐</m:t>
                        </m:r>
                      </m:e>
                    </m:d>
                  </m:oMath>
                </a14:m>
                <a:r>
                  <a:rPr lang="x-none" sz="2800" dirty="0">
                    <a:latin typeface="Times New Roman" panose="02020603050405020304" pitchFamily="18" charset="0"/>
                    <a:cs typeface="Times New Roman" panose="02020603050405020304" pitchFamily="18" charset="0"/>
                  </a:rPr>
                  <a:t> và </a:t>
                </a:r>
                <a14:m>
                  <m:oMath xmlns:m="http://schemas.openxmlformats.org/officeDocument/2006/math">
                    <m:r>
                      <a:rPr lang="x-none" sz="2800" i="1" dirty="0">
                        <a:latin typeface="Cambria Math" panose="02040503050406030204" pitchFamily="18" charset="0"/>
                        <a:cs typeface="Times New Roman" panose="02020603050405020304" pitchFamily="18" charset="0"/>
                      </a:rPr>
                      <m:t>𝑎𝑏</m:t>
                    </m:r>
                    <m:r>
                      <a:rPr lang="vi-VN" sz="2800" b="0" i="1" dirty="0" smtClean="0">
                        <a:latin typeface="Cambria Math" panose="02040503050406030204" pitchFamily="18" charset="0"/>
                        <a:cs typeface="Times New Roman" panose="02020603050405020304" pitchFamily="18" charset="0"/>
                      </a:rPr>
                      <m:t>+</m:t>
                    </m:r>
                    <m:r>
                      <a:rPr lang="vi-VN" sz="2800" i="1" dirty="0">
                        <a:latin typeface="Cambria Math" panose="02040503050406030204" pitchFamily="18" charset="0"/>
                        <a:cs typeface="Times New Roman" panose="02020603050405020304" pitchFamily="18" charset="0"/>
                      </a:rPr>
                      <m:t>𝑎𝑐</m:t>
                    </m:r>
                  </m:oMath>
                </a14:m>
                <a:endParaRPr lang="x-none" sz="2800" i="1"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966A009-19B5-724F-B7CE-6C434EEA68A4}"/>
                  </a:ext>
                </a:extLst>
              </p:cNvPr>
              <p:cNvSpPr txBox="1">
                <a:spLocks noRot="1" noChangeAspect="1" noMove="1" noResize="1" noEditPoints="1" noAdjustHandles="1" noChangeArrowheads="1" noChangeShapeType="1" noTextEdit="1"/>
              </p:cNvSpPr>
              <p:nvPr/>
            </p:nvSpPr>
            <p:spPr>
              <a:xfrm>
                <a:off x="1187884" y="1264120"/>
                <a:ext cx="7956116" cy="1384995"/>
              </a:xfrm>
              <a:prstGeom prst="rect">
                <a:avLst/>
              </a:prstGeom>
              <a:blipFill>
                <a:blip r:embed="rId5"/>
                <a:stretch>
                  <a:fillRect l="-1595" t="-4545" b="-1181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30E8105-BB56-BF42-B93B-1F7466D7D6D6}"/>
                  </a:ext>
                </a:extLst>
              </p:cNvPr>
              <p:cNvSpPr txBox="1"/>
              <p:nvPr/>
            </p:nvSpPr>
            <p:spPr>
              <a:xfrm>
                <a:off x="5029200" y="3365848"/>
                <a:ext cx="5374704" cy="1467966"/>
              </a:xfrm>
              <a:prstGeom prst="rect">
                <a:avLst/>
              </a:prstGeom>
              <a:noFill/>
            </p:spPr>
            <p:txBody>
              <a:bodyPr wrap="square" rtlCol="0">
                <a:spAutoFit/>
              </a:bodyPr>
              <a:lstStyle/>
              <a:p>
                <a:r>
                  <a:rPr lang="x-none" sz="2800" i="1" dirty="0">
                    <a:latin typeface="Times New Roman" panose="02020603050405020304" pitchFamily="18" charset="0"/>
                    <a:cs typeface="Times New Roman" panose="02020603050405020304" pitchFamily="18" charset="0"/>
                  </a:rPr>
                  <a:t>a) </a:t>
                </a:r>
                <a14:m>
                  <m:oMath xmlns:m="http://schemas.openxmlformats.org/officeDocument/2006/math">
                    <m:sSub>
                      <m:sSubPr>
                        <m:ctrlPr>
                          <a:rPr lang="x-none" sz="2800" i="1" smtClean="0">
                            <a:latin typeface="Cambria Math" panose="02040503050406030204" pitchFamily="18" charset="0"/>
                            <a:cs typeface="Times New Roman" panose="02020603050405020304" pitchFamily="18" charset="0"/>
                          </a:rPr>
                        </m:ctrlPr>
                      </m:sSubPr>
                      <m:e>
                        <m:r>
                          <a:rPr lang="x-none" sz="2800" i="1">
                            <a:latin typeface="Cambria Math" panose="02040503050406030204" pitchFamily="18" charset="0"/>
                            <a:cs typeface="Times New Roman" panose="02020603050405020304" pitchFamily="18" charset="0"/>
                          </a:rPr>
                          <m:t>𝑆</m:t>
                        </m:r>
                      </m:e>
                      <m:sub>
                        <m:r>
                          <a:rPr lang="vi-VN" sz="2800" b="0" i="1" smtClean="0">
                            <a:latin typeface="Cambria Math" panose="02040503050406030204" pitchFamily="18" charset="0"/>
                            <a:cs typeface="Times New Roman" panose="02020603050405020304" pitchFamily="18" charset="0"/>
                          </a:rPr>
                          <m:t>(</m:t>
                        </m:r>
                        <m:r>
                          <a:rPr lang="x-none" sz="2800" i="1">
                            <a:latin typeface="Cambria Math" panose="02040503050406030204" pitchFamily="18" charset="0"/>
                            <a:cs typeface="Times New Roman" panose="02020603050405020304" pitchFamily="18" charset="0"/>
                          </a:rPr>
                          <m:t>𝐼</m:t>
                        </m:r>
                        <m:r>
                          <a:rPr lang="vi-VN" sz="2800" b="0" i="1" smtClean="0">
                            <a:latin typeface="Cambria Math" panose="02040503050406030204" pitchFamily="18" charset="0"/>
                            <a:cs typeface="Times New Roman" panose="02020603050405020304" pitchFamily="18" charset="0"/>
                          </a:rPr>
                          <m:t>)</m:t>
                        </m:r>
                      </m:sub>
                    </m:sSub>
                    <m:r>
                      <a:rPr lang="vi-VN" sz="2800" b="0" i="1" smtClean="0">
                        <a:latin typeface="Cambria Math" panose="02040503050406030204" pitchFamily="18" charset="0"/>
                        <a:cs typeface="Times New Roman" panose="02020603050405020304" pitchFamily="18" charset="0"/>
                      </a:rPr>
                      <m:t>=</m:t>
                    </m:r>
                    <m:r>
                      <a:rPr lang="vi-VN" sz="2800" i="1">
                        <a:latin typeface="Cambria Math" panose="02040503050406030204" pitchFamily="18" charset="0"/>
                        <a:cs typeface="Times New Roman" panose="02020603050405020304" pitchFamily="18" charset="0"/>
                      </a:rPr>
                      <m:t>𝑎𝑏</m:t>
                    </m:r>
                    <m:r>
                      <a:rPr lang="vi-VN" sz="2800" i="1">
                        <a:latin typeface="Cambria Math" panose="02040503050406030204" pitchFamily="18" charset="0"/>
                        <a:cs typeface="Times New Roman" panose="02020603050405020304" pitchFamily="18" charset="0"/>
                      </a:rPr>
                      <m:t> ; </m:t>
                    </m:r>
                    <m:sSub>
                      <m:sSubPr>
                        <m:ctrlPr>
                          <a:rPr lang="vi-VN" sz="2800" b="0" i="1" smtClean="0">
                            <a:latin typeface="Cambria Math" panose="02040503050406030204" pitchFamily="18" charset="0"/>
                            <a:cs typeface="Times New Roman" panose="02020603050405020304" pitchFamily="18" charset="0"/>
                          </a:rPr>
                        </m:ctrlPr>
                      </m:sSubPr>
                      <m:e>
                        <m:r>
                          <a:rPr lang="vi-VN" sz="2800" i="1">
                            <a:latin typeface="Cambria Math" panose="02040503050406030204" pitchFamily="18" charset="0"/>
                            <a:cs typeface="Times New Roman" panose="02020603050405020304" pitchFamily="18" charset="0"/>
                          </a:rPr>
                          <m:t>𝑆</m:t>
                        </m:r>
                      </m:e>
                      <m:sub>
                        <m:r>
                          <a:rPr lang="vi-VN" sz="2800" b="0" i="1" smtClean="0">
                            <a:latin typeface="Cambria Math" panose="02040503050406030204" pitchFamily="18" charset="0"/>
                            <a:cs typeface="Times New Roman" panose="02020603050405020304" pitchFamily="18" charset="0"/>
                          </a:rPr>
                          <m:t>(</m:t>
                        </m:r>
                        <m:r>
                          <a:rPr lang="vi-VN" sz="2800" i="1">
                            <a:latin typeface="Cambria Math" panose="02040503050406030204" pitchFamily="18" charset="0"/>
                            <a:cs typeface="Times New Roman" panose="02020603050405020304" pitchFamily="18" charset="0"/>
                          </a:rPr>
                          <m:t>𝐼𝐼</m:t>
                        </m:r>
                        <m:r>
                          <a:rPr lang="vi-VN" sz="2800" b="0" i="1" smtClean="0">
                            <a:latin typeface="Cambria Math" panose="02040503050406030204" pitchFamily="18" charset="0"/>
                            <a:cs typeface="Times New Roman" panose="02020603050405020304" pitchFamily="18" charset="0"/>
                          </a:rPr>
                          <m:t>)</m:t>
                        </m:r>
                      </m:sub>
                    </m:sSub>
                    <m:r>
                      <a:rPr lang="vi-VN" sz="2800" b="0" i="1" smtClean="0">
                        <a:latin typeface="Cambria Math" panose="02040503050406030204" pitchFamily="18" charset="0"/>
                        <a:cs typeface="Times New Roman" panose="02020603050405020304" pitchFamily="18" charset="0"/>
                      </a:rPr>
                      <m:t>=</m:t>
                    </m:r>
                    <m:r>
                      <a:rPr lang="vi-VN" sz="2800" i="1">
                        <a:latin typeface="Cambria Math" panose="02040503050406030204" pitchFamily="18" charset="0"/>
                        <a:cs typeface="Times New Roman" panose="02020603050405020304" pitchFamily="18" charset="0"/>
                      </a:rPr>
                      <m:t>𝑎𝑐</m:t>
                    </m:r>
                  </m:oMath>
                </a14:m>
                <a:endParaRPr lang="x-none" sz="2800" i="1" dirty="0">
                  <a:latin typeface="Times New Roman" panose="02020603050405020304" pitchFamily="18" charset="0"/>
                  <a:cs typeface="Times New Roman" panose="02020603050405020304" pitchFamily="18" charset="0"/>
                </a:endParaRPr>
              </a:p>
              <a:p>
                <a:r>
                  <a:rPr lang="x-none" sz="2800" i="1" dirty="0">
                    <a:latin typeface="Times New Roman" panose="02020603050405020304" pitchFamily="18" charset="0"/>
                    <a:cs typeface="Times New Roman" panose="02020603050405020304" pitchFamily="18" charset="0"/>
                  </a:rPr>
                  <a:t>b) </a:t>
                </a:r>
                <a14:m>
                  <m:oMath xmlns:m="http://schemas.openxmlformats.org/officeDocument/2006/math">
                    <m:sSub>
                      <m:sSubPr>
                        <m:ctrlPr>
                          <a:rPr lang="vi-VN" sz="2800" i="1">
                            <a:latin typeface="Cambria Math" panose="02040503050406030204" pitchFamily="18" charset="0"/>
                            <a:cs typeface="Times New Roman" panose="02020603050405020304" pitchFamily="18" charset="0"/>
                          </a:rPr>
                        </m:ctrlPr>
                      </m:sSubPr>
                      <m:e>
                        <m:r>
                          <a:rPr lang="vi-VN" sz="2800" i="1">
                            <a:latin typeface="Cambria Math" panose="02040503050406030204" pitchFamily="18" charset="0"/>
                            <a:cs typeface="Times New Roman" panose="02020603050405020304" pitchFamily="18" charset="0"/>
                          </a:rPr>
                          <m:t>𝑆</m:t>
                        </m:r>
                      </m:e>
                      <m:sub>
                        <m:r>
                          <a:rPr lang="vi-VN" sz="2800" i="1">
                            <a:latin typeface="Cambria Math" panose="02040503050406030204" pitchFamily="18" charset="0"/>
                            <a:cs typeface="Times New Roman" panose="02020603050405020304" pitchFamily="18" charset="0"/>
                          </a:rPr>
                          <m:t>(</m:t>
                        </m:r>
                        <m:r>
                          <a:rPr lang="vi-VN" sz="2800" i="1" smtClean="0">
                            <a:latin typeface="Cambria Math" panose="02040503050406030204" pitchFamily="18" charset="0"/>
                            <a:cs typeface="Times New Roman" panose="02020603050405020304" pitchFamily="18" charset="0"/>
                          </a:rPr>
                          <m:t>𝑀𝑁𝑃𝑄</m:t>
                        </m:r>
                        <m:r>
                          <a:rPr lang="vi-VN" sz="2800" i="1">
                            <a:latin typeface="Cambria Math" panose="02040503050406030204" pitchFamily="18" charset="0"/>
                            <a:cs typeface="Times New Roman" panose="02020603050405020304" pitchFamily="18" charset="0"/>
                          </a:rPr>
                          <m:t>)</m:t>
                        </m:r>
                      </m:sub>
                    </m:sSub>
                    <m:r>
                      <a:rPr lang="vi-VN" sz="2800" i="1">
                        <a:latin typeface="Cambria Math" panose="02040503050406030204" pitchFamily="18" charset="0"/>
                        <a:cs typeface="Times New Roman" panose="02020603050405020304" pitchFamily="18" charset="0"/>
                      </a:rPr>
                      <m:t>=</m:t>
                    </m:r>
                    <m:r>
                      <a:rPr lang="vi-VN" sz="2800" i="1" smtClean="0">
                        <a:latin typeface="Cambria Math" panose="02040503050406030204" pitchFamily="18" charset="0"/>
                        <a:cs typeface="Times New Roman" panose="02020603050405020304" pitchFamily="18" charset="0"/>
                      </a:rPr>
                      <m:t>𝑎</m:t>
                    </m:r>
                    <m:r>
                      <a:rPr lang="vi-VN" sz="2800" b="0" i="1" smtClean="0">
                        <a:latin typeface="Cambria Math" panose="02040503050406030204" pitchFamily="18" charset="0"/>
                        <a:cs typeface="Times New Roman" panose="02020603050405020304" pitchFamily="18" charset="0"/>
                      </a:rPr>
                      <m:t>(</m:t>
                    </m:r>
                    <m:r>
                      <a:rPr lang="vi-VN" sz="2800" i="1">
                        <a:latin typeface="Cambria Math" panose="02040503050406030204" pitchFamily="18" charset="0"/>
                        <a:cs typeface="Times New Roman" panose="02020603050405020304" pitchFamily="18" charset="0"/>
                      </a:rPr>
                      <m:t>𝑏</m:t>
                    </m:r>
                    <m:r>
                      <a:rPr lang="vi-VN" sz="2800" b="0" i="1" smtClean="0">
                        <a:latin typeface="Cambria Math" panose="02040503050406030204" pitchFamily="18" charset="0"/>
                        <a:cs typeface="Times New Roman" panose="02020603050405020304" pitchFamily="18" charset="0"/>
                      </a:rPr>
                      <m:t>+</m:t>
                    </m:r>
                    <m:r>
                      <a:rPr lang="vi-VN" sz="2800" i="1">
                        <a:latin typeface="Cambria Math" panose="02040503050406030204" pitchFamily="18" charset="0"/>
                        <a:cs typeface="Times New Roman" panose="02020603050405020304" pitchFamily="18" charset="0"/>
                      </a:rPr>
                      <m:t>𝑐</m:t>
                    </m:r>
                    <m:r>
                      <a:rPr lang="vi-VN" sz="2800" b="0" i="1" smtClean="0">
                        <a:latin typeface="Cambria Math" panose="02040503050406030204" pitchFamily="18" charset="0"/>
                        <a:cs typeface="Times New Roman" panose="02020603050405020304" pitchFamily="18" charset="0"/>
                      </a:rPr>
                      <m:t>)</m:t>
                    </m:r>
                  </m:oMath>
                </a14:m>
                <a:endParaRPr lang="x-none" sz="2800" i="1" dirty="0">
                  <a:latin typeface="Times New Roman" panose="02020603050405020304" pitchFamily="18" charset="0"/>
                  <a:cs typeface="Times New Roman" panose="02020603050405020304" pitchFamily="18" charset="0"/>
                </a:endParaRPr>
              </a:p>
              <a:p>
                <a:r>
                  <a:rPr lang="x-none" sz="2800" i="1" dirty="0">
                    <a:latin typeface="Times New Roman" panose="02020603050405020304" pitchFamily="18" charset="0"/>
                    <a:cs typeface="Times New Roman" panose="02020603050405020304" pitchFamily="18" charset="0"/>
                  </a:rPr>
                  <a:t>c) </a:t>
                </a:r>
                <a14:m>
                  <m:oMath xmlns:m="http://schemas.openxmlformats.org/officeDocument/2006/math">
                    <m:r>
                      <a:rPr lang="x-none" sz="2800" i="1" dirty="0">
                        <a:latin typeface="Cambria Math" panose="02040503050406030204" pitchFamily="18" charset="0"/>
                        <a:cs typeface="Times New Roman" panose="02020603050405020304" pitchFamily="18" charset="0"/>
                      </a:rPr>
                      <m:t>𝑎</m:t>
                    </m:r>
                    <m:d>
                      <m:dPr>
                        <m:ctrlPr>
                          <a:rPr lang="vi-VN" sz="2800" b="0" i="1" dirty="0" smtClean="0">
                            <a:latin typeface="Cambria Math" panose="02040503050406030204" pitchFamily="18" charset="0"/>
                            <a:cs typeface="Times New Roman" panose="02020603050405020304" pitchFamily="18" charset="0"/>
                          </a:rPr>
                        </m:ctrlPr>
                      </m:dPr>
                      <m:e>
                        <m:r>
                          <a:rPr lang="vi-VN" sz="2800" i="1" dirty="0">
                            <a:latin typeface="Cambria Math" panose="02040503050406030204" pitchFamily="18" charset="0"/>
                            <a:cs typeface="Times New Roman" panose="02020603050405020304" pitchFamily="18" charset="0"/>
                          </a:rPr>
                          <m:t>𝑏</m:t>
                        </m:r>
                        <m:r>
                          <a:rPr lang="vi-VN" sz="2800" b="0" i="1" dirty="0" smtClean="0">
                            <a:latin typeface="Cambria Math" panose="02040503050406030204" pitchFamily="18" charset="0"/>
                            <a:cs typeface="Times New Roman" panose="02020603050405020304" pitchFamily="18" charset="0"/>
                          </a:rPr>
                          <m:t>+</m:t>
                        </m:r>
                        <m:r>
                          <a:rPr lang="vi-VN" sz="2800" i="1" dirty="0">
                            <a:latin typeface="Cambria Math" panose="02040503050406030204" pitchFamily="18" charset="0"/>
                            <a:cs typeface="Times New Roman" panose="02020603050405020304" pitchFamily="18" charset="0"/>
                          </a:rPr>
                          <m:t>𝑐</m:t>
                        </m:r>
                      </m:e>
                    </m:d>
                  </m:oMath>
                </a14:m>
                <a:r>
                  <a:rPr lang="x-none" sz="2800" i="1" dirty="0">
                    <a:latin typeface="Times New Roman" panose="02020603050405020304" pitchFamily="18" charset="0"/>
                    <a:cs typeface="Times New Roman" panose="02020603050405020304" pitchFamily="18" charset="0"/>
                  </a:rPr>
                  <a:t> = </a:t>
                </a:r>
                <a14:m>
                  <m:oMath xmlns:m="http://schemas.openxmlformats.org/officeDocument/2006/math">
                    <m:r>
                      <a:rPr lang="x-none" sz="2800" i="1" dirty="0">
                        <a:latin typeface="Cambria Math" panose="02040503050406030204" pitchFamily="18" charset="0"/>
                        <a:cs typeface="Times New Roman" panose="02020603050405020304" pitchFamily="18" charset="0"/>
                      </a:rPr>
                      <m:t>𝑎𝑏</m:t>
                    </m:r>
                    <m:r>
                      <a:rPr lang="vi-VN" sz="2800" b="0" i="1" dirty="0" smtClean="0">
                        <a:latin typeface="Cambria Math" panose="02040503050406030204" pitchFamily="18" charset="0"/>
                        <a:cs typeface="Times New Roman" panose="02020603050405020304" pitchFamily="18" charset="0"/>
                      </a:rPr>
                      <m:t>+</m:t>
                    </m:r>
                    <m:r>
                      <a:rPr lang="vi-VN" sz="2800" i="1" dirty="0">
                        <a:latin typeface="Cambria Math" panose="02040503050406030204" pitchFamily="18" charset="0"/>
                        <a:cs typeface="Times New Roman" panose="02020603050405020304" pitchFamily="18" charset="0"/>
                      </a:rPr>
                      <m:t>𝑎𝑐</m:t>
                    </m:r>
                  </m:oMath>
                </a14:m>
                <a:endParaRPr lang="x-none" sz="2800" i="1"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930E8105-BB56-BF42-B93B-1F7466D7D6D6}"/>
                  </a:ext>
                </a:extLst>
              </p:cNvPr>
              <p:cNvSpPr txBox="1">
                <a:spLocks noRot="1" noChangeAspect="1" noMove="1" noResize="1" noEditPoints="1" noAdjustHandles="1" noChangeArrowheads="1" noChangeShapeType="1" noTextEdit="1"/>
              </p:cNvSpPr>
              <p:nvPr/>
            </p:nvSpPr>
            <p:spPr>
              <a:xfrm>
                <a:off x="5029200" y="3365848"/>
                <a:ext cx="5374704" cy="1467966"/>
              </a:xfrm>
              <a:prstGeom prst="rect">
                <a:avLst/>
              </a:prstGeom>
              <a:blipFill>
                <a:blip r:embed="rId6"/>
                <a:stretch>
                  <a:fillRect l="-2594" t="-4274" b="-11966"/>
                </a:stretch>
              </a:blipFill>
            </p:spPr>
            <p:txBody>
              <a:bodyPr/>
              <a:lstStyle/>
              <a:p>
                <a:r>
                  <a:rPr lang="en-VN">
                    <a:noFill/>
                  </a:rPr>
                  <a:t> </a:t>
                </a:r>
              </a:p>
            </p:txBody>
          </p:sp>
        </mc:Fallback>
      </mc:AlternateContent>
      <p:sp>
        <p:nvSpPr>
          <p:cNvPr id="22" name="Rectangle 21">
            <a:extLst>
              <a:ext uri="{FF2B5EF4-FFF2-40B4-BE49-F238E27FC236}">
                <a16:creationId xmlns:a16="http://schemas.microsoft.com/office/drawing/2014/main" id="{55F46089-177A-604E-A89B-B299E6BDFFA3}"/>
              </a:ext>
            </a:extLst>
          </p:cNvPr>
          <p:cNvSpPr/>
          <p:nvPr/>
        </p:nvSpPr>
        <p:spPr>
          <a:xfrm>
            <a:off x="6296154" y="2933001"/>
            <a:ext cx="841897" cy="523220"/>
          </a:xfrm>
          <a:prstGeom prst="rect">
            <a:avLst/>
          </a:prstGeom>
        </p:spPr>
        <p:txBody>
          <a:bodyPr wrap="none">
            <a:spAutoFit/>
          </a:bodyPr>
          <a:lstStyle/>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Giải</a:t>
            </a:r>
            <a:endParaRPr lang="x-none" sz="2800" dirty="0">
              <a:effectLst/>
              <a:latin typeface="Times New Roman" panose="02020603050405020304" pitchFamily="18" charset="0"/>
              <a:ea typeface="Times New Roman" panose="02020603050405020304" pitchFamily="18" charset="0"/>
            </a:endParaRPr>
          </a:p>
        </p:txBody>
      </p:sp>
      <p:grpSp>
        <p:nvGrpSpPr>
          <p:cNvPr id="24" name="Group 23">
            <a:extLst>
              <a:ext uri="{FF2B5EF4-FFF2-40B4-BE49-F238E27FC236}">
                <a16:creationId xmlns:a16="http://schemas.microsoft.com/office/drawing/2014/main" id="{03495E42-BBBE-0C4F-81F1-E11B593EC55E}"/>
              </a:ext>
            </a:extLst>
          </p:cNvPr>
          <p:cNvGrpSpPr/>
          <p:nvPr/>
        </p:nvGrpSpPr>
        <p:grpSpPr>
          <a:xfrm>
            <a:off x="152400" y="2489151"/>
            <a:ext cx="4719463" cy="2408077"/>
            <a:chOff x="152400" y="2489151"/>
            <a:chExt cx="4719463" cy="2408077"/>
          </a:xfrm>
        </p:grpSpPr>
        <p:grpSp>
          <p:nvGrpSpPr>
            <p:cNvPr id="19" name="Group 18">
              <a:extLst>
                <a:ext uri="{FF2B5EF4-FFF2-40B4-BE49-F238E27FC236}">
                  <a16:creationId xmlns:a16="http://schemas.microsoft.com/office/drawing/2014/main" id="{9BA094A3-A7B5-5244-88EA-33EAEC13293D}"/>
                </a:ext>
              </a:extLst>
            </p:cNvPr>
            <p:cNvGrpSpPr/>
            <p:nvPr/>
          </p:nvGrpSpPr>
          <p:grpSpPr>
            <a:xfrm>
              <a:off x="152400" y="2489151"/>
              <a:ext cx="4719463" cy="2075100"/>
              <a:chOff x="385937" y="2429842"/>
              <a:chExt cx="4719463" cy="2075100"/>
            </a:xfrm>
          </p:grpSpPr>
          <p:grpSp>
            <p:nvGrpSpPr>
              <p:cNvPr id="11" name="Group 10">
                <a:extLst>
                  <a:ext uri="{FF2B5EF4-FFF2-40B4-BE49-F238E27FC236}">
                    <a16:creationId xmlns:a16="http://schemas.microsoft.com/office/drawing/2014/main" id="{FFE1E7B2-8B51-E047-8A24-8AB8C18E4ABB}"/>
                  </a:ext>
                </a:extLst>
              </p:cNvPr>
              <p:cNvGrpSpPr/>
              <p:nvPr/>
            </p:nvGrpSpPr>
            <p:grpSpPr>
              <a:xfrm>
                <a:off x="838200" y="2884319"/>
                <a:ext cx="3733800" cy="1105080"/>
                <a:chOff x="5181600" y="1238070"/>
                <a:chExt cx="3733800" cy="1105080"/>
              </a:xfrm>
            </p:grpSpPr>
            <p:sp>
              <p:nvSpPr>
                <p:cNvPr id="7" name="Rectangle 6">
                  <a:extLst>
                    <a:ext uri="{FF2B5EF4-FFF2-40B4-BE49-F238E27FC236}">
                      <a16:creationId xmlns:a16="http://schemas.microsoft.com/office/drawing/2014/main" id="{161A820D-9DDD-6648-9157-C09EB75C0D2B}"/>
                    </a:ext>
                  </a:extLst>
                </p:cNvPr>
                <p:cNvSpPr/>
                <p:nvPr/>
              </p:nvSpPr>
              <p:spPr>
                <a:xfrm>
                  <a:off x="5181600" y="1238070"/>
                  <a:ext cx="1447800" cy="1105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latin typeface="Times New Roman" panose="02020603050405020304" pitchFamily="18" charset="0"/>
                      <a:cs typeface="Times New Roman" panose="02020603050405020304" pitchFamily="18" charset="0"/>
                    </a:rPr>
                    <a:t>(I)</a:t>
                  </a:r>
                </a:p>
              </p:txBody>
            </p:sp>
            <p:sp>
              <p:nvSpPr>
                <p:cNvPr id="8" name="Rectangle 7">
                  <a:extLst>
                    <a:ext uri="{FF2B5EF4-FFF2-40B4-BE49-F238E27FC236}">
                      <a16:creationId xmlns:a16="http://schemas.microsoft.com/office/drawing/2014/main" id="{97344A58-1251-2549-BD4F-E7DCE40CA180}"/>
                    </a:ext>
                  </a:extLst>
                </p:cNvPr>
                <p:cNvSpPr/>
                <p:nvPr/>
              </p:nvSpPr>
              <p:spPr>
                <a:xfrm>
                  <a:off x="6629400" y="1238070"/>
                  <a:ext cx="2286000" cy="11050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latin typeface="Times New Roman" panose="02020603050405020304" pitchFamily="18" charset="0"/>
                      <a:cs typeface="Times New Roman" panose="02020603050405020304" pitchFamily="18" charset="0"/>
                    </a:rPr>
                    <a:t>(II)</a:t>
                  </a:r>
                </a:p>
              </p:txBody>
            </p:sp>
          </p:grpSp>
          <p:sp>
            <p:nvSpPr>
              <p:cNvPr id="12" name="TextBox 11">
                <a:extLst>
                  <a:ext uri="{FF2B5EF4-FFF2-40B4-BE49-F238E27FC236}">
                    <a16:creationId xmlns:a16="http://schemas.microsoft.com/office/drawing/2014/main" id="{D09E18F5-9439-BD42-8D10-1E85CCAFB95C}"/>
                  </a:ext>
                </a:extLst>
              </p:cNvPr>
              <p:cNvSpPr txBox="1"/>
              <p:nvPr/>
            </p:nvSpPr>
            <p:spPr>
              <a:xfrm>
                <a:off x="609600" y="2434093"/>
                <a:ext cx="685800" cy="523220"/>
              </a:xfrm>
              <a:prstGeom prst="rect">
                <a:avLst/>
              </a:prstGeom>
              <a:noFill/>
            </p:spPr>
            <p:txBody>
              <a:bodyPr wrap="square" rtlCol="0">
                <a:spAutoFit/>
              </a:bodyPr>
              <a:lstStyle/>
              <a:p>
                <a:r>
                  <a:rPr lang="x-none" sz="2800" i="1" dirty="0">
                    <a:solidFill>
                      <a:schemeClr val="tx2"/>
                    </a:solidFill>
                    <a:latin typeface="Times New Roman" panose="02020603050405020304" pitchFamily="18" charset="0"/>
                    <a:cs typeface="Times New Roman" panose="02020603050405020304" pitchFamily="18" charset="0"/>
                  </a:rPr>
                  <a:t>N</a:t>
                </a:r>
              </a:p>
            </p:txBody>
          </p:sp>
          <p:sp>
            <p:nvSpPr>
              <p:cNvPr id="13" name="TextBox 12">
                <a:extLst>
                  <a:ext uri="{FF2B5EF4-FFF2-40B4-BE49-F238E27FC236}">
                    <a16:creationId xmlns:a16="http://schemas.microsoft.com/office/drawing/2014/main" id="{8DF04354-A471-6B43-BA21-2297DF3A2DA1}"/>
                  </a:ext>
                </a:extLst>
              </p:cNvPr>
              <p:cNvSpPr txBox="1"/>
              <p:nvPr/>
            </p:nvSpPr>
            <p:spPr>
              <a:xfrm>
                <a:off x="4419600" y="2429842"/>
                <a:ext cx="685800" cy="523220"/>
              </a:xfrm>
              <a:prstGeom prst="rect">
                <a:avLst/>
              </a:prstGeom>
              <a:noFill/>
            </p:spPr>
            <p:txBody>
              <a:bodyPr wrap="square" rtlCol="0">
                <a:spAutoFit/>
              </a:bodyPr>
              <a:lstStyle/>
              <a:p>
                <a:r>
                  <a:rPr lang="x-none" sz="2800" i="1" dirty="0">
                    <a:solidFill>
                      <a:schemeClr val="tx2"/>
                    </a:solidFill>
                    <a:latin typeface="Times New Roman" panose="02020603050405020304" pitchFamily="18" charset="0"/>
                    <a:cs typeface="Times New Roman" panose="02020603050405020304" pitchFamily="18" charset="0"/>
                  </a:rPr>
                  <a:t>P</a:t>
                </a:r>
              </a:p>
            </p:txBody>
          </p:sp>
          <p:sp>
            <p:nvSpPr>
              <p:cNvPr id="14" name="TextBox 13">
                <a:extLst>
                  <a:ext uri="{FF2B5EF4-FFF2-40B4-BE49-F238E27FC236}">
                    <a16:creationId xmlns:a16="http://schemas.microsoft.com/office/drawing/2014/main" id="{08E21EAA-F45D-6F4D-82C9-6EDD85774A78}"/>
                  </a:ext>
                </a:extLst>
              </p:cNvPr>
              <p:cNvSpPr txBox="1"/>
              <p:nvPr/>
            </p:nvSpPr>
            <p:spPr>
              <a:xfrm>
                <a:off x="4419600" y="3981722"/>
                <a:ext cx="685800" cy="523220"/>
              </a:xfrm>
              <a:prstGeom prst="rect">
                <a:avLst/>
              </a:prstGeom>
              <a:noFill/>
            </p:spPr>
            <p:txBody>
              <a:bodyPr wrap="square" rtlCol="0">
                <a:spAutoFit/>
              </a:bodyPr>
              <a:lstStyle/>
              <a:p>
                <a:r>
                  <a:rPr lang="x-none" sz="2800" i="1" dirty="0">
                    <a:solidFill>
                      <a:schemeClr val="tx2"/>
                    </a:solidFill>
                    <a:latin typeface="Times New Roman" panose="02020603050405020304" pitchFamily="18" charset="0"/>
                    <a:cs typeface="Times New Roman" panose="02020603050405020304" pitchFamily="18" charset="0"/>
                  </a:rPr>
                  <a:t>Q</a:t>
                </a:r>
              </a:p>
            </p:txBody>
          </p:sp>
          <p:sp>
            <p:nvSpPr>
              <p:cNvPr id="15" name="TextBox 14">
                <a:extLst>
                  <a:ext uri="{FF2B5EF4-FFF2-40B4-BE49-F238E27FC236}">
                    <a16:creationId xmlns:a16="http://schemas.microsoft.com/office/drawing/2014/main" id="{32DE890B-1E3E-A344-A26D-B6E3CAE46FD5}"/>
                  </a:ext>
                </a:extLst>
              </p:cNvPr>
              <p:cNvSpPr txBox="1"/>
              <p:nvPr/>
            </p:nvSpPr>
            <p:spPr>
              <a:xfrm>
                <a:off x="533400" y="3916405"/>
                <a:ext cx="685800" cy="523220"/>
              </a:xfrm>
              <a:prstGeom prst="rect">
                <a:avLst/>
              </a:prstGeom>
              <a:noFill/>
            </p:spPr>
            <p:txBody>
              <a:bodyPr wrap="square" rtlCol="0">
                <a:spAutoFit/>
              </a:bodyPr>
              <a:lstStyle/>
              <a:p>
                <a:r>
                  <a:rPr lang="x-none" sz="2800" i="1" dirty="0">
                    <a:solidFill>
                      <a:schemeClr val="tx2"/>
                    </a:solidFill>
                    <a:latin typeface="Times New Roman" panose="02020603050405020304" pitchFamily="18" charset="0"/>
                    <a:cs typeface="Times New Roman" panose="02020603050405020304" pitchFamily="18" charset="0"/>
                  </a:rPr>
                  <a:t>M</a:t>
                </a:r>
              </a:p>
            </p:txBody>
          </p:sp>
          <p:sp>
            <p:nvSpPr>
              <p:cNvPr id="16" name="TextBox 15">
                <a:extLst>
                  <a:ext uri="{FF2B5EF4-FFF2-40B4-BE49-F238E27FC236}">
                    <a16:creationId xmlns:a16="http://schemas.microsoft.com/office/drawing/2014/main" id="{68D70949-78F4-F247-855C-B5B80E373424}"/>
                  </a:ext>
                </a:extLst>
              </p:cNvPr>
              <p:cNvSpPr txBox="1"/>
              <p:nvPr/>
            </p:nvSpPr>
            <p:spPr>
              <a:xfrm>
                <a:off x="385937" y="3211504"/>
                <a:ext cx="685800" cy="523220"/>
              </a:xfrm>
              <a:prstGeom prst="rect">
                <a:avLst/>
              </a:prstGeom>
              <a:noFill/>
            </p:spPr>
            <p:txBody>
              <a:bodyPr wrap="square" rtlCol="0">
                <a:spAutoFit/>
              </a:bodyPr>
              <a:lstStyle/>
              <a:p>
                <a:r>
                  <a:rPr lang="x-none" sz="2800" i="1" dirty="0">
                    <a:solidFill>
                      <a:schemeClr val="tx2"/>
                    </a:solidFill>
                    <a:latin typeface="Times New Roman" panose="02020603050405020304" pitchFamily="18" charset="0"/>
                    <a:cs typeface="Times New Roman" panose="02020603050405020304" pitchFamily="18" charset="0"/>
                  </a:rPr>
                  <a:t>a</a:t>
                </a:r>
              </a:p>
            </p:txBody>
          </p:sp>
          <p:sp>
            <p:nvSpPr>
              <p:cNvPr id="17" name="TextBox 16">
                <a:extLst>
                  <a:ext uri="{FF2B5EF4-FFF2-40B4-BE49-F238E27FC236}">
                    <a16:creationId xmlns:a16="http://schemas.microsoft.com/office/drawing/2014/main" id="{CE37B32E-BCED-194D-8BB6-E89B98B2D949}"/>
                  </a:ext>
                </a:extLst>
              </p:cNvPr>
              <p:cNvSpPr txBox="1"/>
              <p:nvPr/>
            </p:nvSpPr>
            <p:spPr>
              <a:xfrm>
                <a:off x="1249921" y="3967180"/>
                <a:ext cx="685800" cy="523220"/>
              </a:xfrm>
              <a:prstGeom prst="rect">
                <a:avLst/>
              </a:prstGeom>
              <a:noFill/>
            </p:spPr>
            <p:txBody>
              <a:bodyPr wrap="square" rtlCol="0">
                <a:spAutoFit/>
              </a:bodyPr>
              <a:lstStyle/>
              <a:p>
                <a:r>
                  <a:rPr lang="x-none" sz="2800" i="1" dirty="0">
                    <a:solidFill>
                      <a:schemeClr val="tx2"/>
                    </a:solidFill>
                    <a:latin typeface="Times New Roman" panose="02020603050405020304" pitchFamily="18" charset="0"/>
                    <a:cs typeface="Times New Roman" panose="02020603050405020304" pitchFamily="18" charset="0"/>
                  </a:rPr>
                  <a:t>b</a:t>
                </a:r>
              </a:p>
            </p:txBody>
          </p:sp>
          <p:sp>
            <p:nvSpPr>
              <p:cNvPr id="18" name="TextBox 17">
                <a:extLst>
                  <a:ext uri="{FF2B5EF4-FFF2-40B4-BE49-F238E27FC236}">
                    <a16:creationId xmlns:a16="http://schemas.microsoft.com/office/drawing/2014/main" id="{793A179D-E6F0-6D4A-B708-D60ED7F04DB9}"/>
                  </a:ext>
                </a:extLst>
              </p:cNvPr>
              <p:cNvSpPr txBox="1"/>
              <p:nvPr/>
            </p:nvSpPr>
            <p:spPr>
              <a:xfrm>
                <a:off x="3157363" y="3916405"/>
                <a:ext cx="685800" cy="523220"/>
              </a:xfrm>
              <a:prstGeom prst="rect">
                <a:avLst/>
              </a:prstGeom>
              <a:noFill/>
            </p:spPr>
            <p:txBody>
              <a:bodyPr wrap="square" rtlCol="0">
                <a:spAutoFit/>
              </a:bodyPr>
              <a:lstStyle/>
              <a:p>
                <a:r>
                  <a:rPr lang="x-none" sz="2800" i="1" dirty="0">
                    <a:solidFill>
                      <a:schemeClr val="tx2"/>
                    </a:solidFill>
                    <a:latin typeface="Times New Roman" panose="02020603050405020304" pitchFamily="18" charset="0"/>
                    <a:cs typeface="Times New Roman" panose="02020603050405020304" pitchFamily="18" charset="0"/>
                  </a:rPr>
                  <a:t>c</a:t>
                </a:r>
              </a:p>
            </p:txBody>
          </p:sp>
        </p:grpSp>
        <p:sp>
          <p:nvSpPr>
            <p:cNvPr id="23" name="TextBox 22">
              <a:extLst>
                <a:ext uri="{FF2B5EF4-FFF2-40B4-BE49-F238E27FC236}">
                  <a16:creationId xmlns:a16="http://schemas.microsoft.com/office/drawing/2014/main" id="{EEF670D9-618D-C049-8675-047342BA4D46}"/>
                </a:ext>
              </a:extLst>
            </p:cNvPr>
            <p:cNvSpPr txBox="1"/>
            <p:nvPr/>
          </p:nvSpPr>
          <p:spPr>
            <a:xfrm>
              <a:off x="1627204" y="4374008"/>
              <a:ext cx="1447799" cy="523220"/>
            </a:xfrm>
            <a:prstGeom prst="rect">
              <a:avLst/>
            </a:prstGeom>
            <a:noFill/>
          </p:spPr>
          <p:txBody>
            <a:bodyPr wrap="square" rtlCol="0">
              <a:spAutoFit/>
            </a:bodyPr>
            <a:lstStyle/>
            <a:p>
              <a:r>
                <a:rPr lang="x-none" sz="2800" i="1" dirty="0">
                  <a:solidFill>
                    <a:schemeClr val="tx2"/>
                  </a:solidFill>
                  <a:latin typeface="Times New Roman" panose="02020603050405020304" pitchFamily="18" charset="0"/>
                  <a:cs typeface="Times New Roman" panose="02020603050405020304" pitchFamily="18" charset="0"/>
                </a:rPr>
                <a:t>Hình 3</a:t>
              </a:r>
            </a:p>
          </p:txBody>
        </p:sp>
      </p:grpSp>
    </p:spTree>
    <p:extLst>
      <p:ext uri="{BB962C8B-B14F-4D97-AF65-F5344CB8AC3E}">
        <p14:creationId xmlns:p14="http://schemas.microsoft.com/office/powerpoint/2010/main" val="414516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833DC1-2D1C-A04D-9097-32A88FEB48EE}"/>
              </a:ext>
            </a:extLst>
          </p:cNvPr>
          <p:cNvSpPr/>
          <p:nvPr/>
        </p:nvSpPr>
        <p:spPr>
          <a:xfrm>
            <a:off x="670560" y="-14347"/>
            <a:ext cx="5429692" cy="584775"/>
          </a:xfrm>
          <a:prstGeom prst="rect">
            <a:avLst/>
          </a:prstGeom>
        </p:spPr>
        <p:txBody>
          <a:bodyPr wrap="none">
            <a:spAutoFit/>
          </a:bodyPr>
          <a:lstStyle/>
          <a:p>
            <a:pPr algn="just">
              <a:spcBef>
                <a:spcPts val="300"/>
              </a:spcBef>
              <a:spcAft>
                <a:spcPts val="300"/>
              </a:spcAft>
            </a:pPr>
            <a:r>
              <a:rPr lang="vi-VN" sz="3200" b="1" dirty="0">
                <a:latin typeface="Times New Roman" panose="02020603050405020304" pitchFamily="18" charset="0"/>
                <a:ea typeface="Times New Roman" panose="02020603050405020304" pitchFamily="18" charset="0"/>
              </a:rPr>
              <a:t>II. Nhân đơn thức với đa thức</a:t>
            </a:r>
            <a:endParaRPr lang="x-none" sz="32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EE4F5801-4C78-0544-BAFD-F8DCD50035C4}"/>
              </a:ext>
            </a:extLst>
          </p:cNvPr>
          <p:cNvGrpSpPr/>
          <p:nvPr/>
        </p:nvGrpSpPr>
        <p:grpSpPr>
          <a:xfrm>
            <a:off x="2280585" y="1042094"/>
            <a:ext cx="3819667" cy="2362200"/>
            <a:chOff x="304800" y="431794"/>
            <a:chExt cx="3819667" cy="3005927"/>
          </a:xfrm>
        </p:grpSpPr>
        <p:sp>
          <p:nvSpPr>
            <p:cNvPr id="4" name="Rectangle 3">
              <a:extLst>
                <a:ext uri="{FF2B5EF4-FFF2-40B4-BE49-F238E27FC236}">
                  <a16:creationId xmlns:a16="http://schemas.microsoft.com/office/drawing/2014/main" id="{731A587A-21E3-BB4A-AE6D-75822D9A5C50}"/>
                </a:ext>
              </a:extLst>
            </p:cNvPr>
            <p:cNvSpPr/>
            <p:nvPr/>
          </p:nvSpPr>
          <p:spPr>
            <a:xfrm>
              <a:off x="304800" y="738845"/>
              <a:ext cx="3819667" cy="269887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5" name="Picture 2">
              <a:extLst>
                <a:ext uri="{FF2B5EF4-FFF2-40B4-BE49-F238E27FC236}">
                  <a16:creationId xmlns:a16="http://schemas.microsoft.com/office/drawing/2014/main" id="{4DA06B5A-AF22-D345-943B-F13AC145F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1794"/>
              <a:ext cx="422269" cy="66588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90EB8272-0A78-0347-ABEF-DEAF6A94EA38}"/>
              </a:ext>
            </a:extLst>
          </p:cNvPr>
          <p:cNvSpPr/>
          <p:nvPr/>
        </p:nvSpPr>
        <p:spPr>
          <a:xfrm>
            <a:off x="914400" y="457319"/>
            <a:ext cx="1540806" cy="523220"/>
          </a:xfrm>
          <a:prstGeom prst="rect">
            <a:avLst/>
          </a:prstGeom>
        </p:spPr>
        <p:txBody>
          <a:bodyPr wrap="none">
            <a:spAutoFit/>
          </a:bodyPr>
          <a:lstStyle/>
          <a:p>
            <a:pPr algn="just">
              <a:spcBef>
                <a:spcPts val="300"/>
              </a:spcBef>
              <a:spcAft>
                <a:spcPts val="300"/>
              </a:spcAft>
            </a:pPr>
            <a:r>
              <a:rPr lang="vi-VN" sz="2800" u="sng" dirty="0">
                <a:latin typeface="Times New Roman" panose="02020603050405020304" pitchFamily="18" charset="0"/>
                <a:ea typeface="Times New Roman" panose="02020603050405020304" pitchFamily="18" charset="0"/>
              </a:rPr>
              <a:t>*) Chú ý:</a:t>
            </a:r>
            <a:endParaRPr lang="x-none" sz="2800" u="sng" dirty="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A11DBF66-8535-2C40-9F7E-4EAD6D893959}"/>
              </a:ext>
            </a:extLst>
          </p:cNvPr>
          <p:cNvSpPr/>
          <p:nvPr/>
        </p:nvSpPr>
        <p:spPr>
          <a:xfrm>
            <a:off x="2602465" y="1529724"/>
            <a:ext cx="3264483" cy="523220"/>
          </a:xfrm>
          <a:prstGeom prst="rect">
            <a:avLst/>
          </a:prstGeom>
        </p:spPr>
        <p:txBody>
          <a:bodyPr wrap="none">
            <a:spAutoFit/>
          </a:bodyPr>
          <a:lstStyle/>
          <a:p>
            <a:pPr algn="just">
              <a:spcBef>
                <a:spcPts val="300"/>
              </a:spcBef>
              <a:spcAft>
                <a:spcPts val="300"/>
              </a:spcAft>
            </a:pPr>
            <a:r>
              <a:rPr lang="vi-VN" sz="2800" dirty="0">
                <a:solidFill>
                  <a:schemeClr val="accent2">
                    <a:lumMod val="75000"/>
                  </a:schemeClr>
                </a:solidFill>
                <a:latin typeface="Times New Roman" panose="02020603050405020304" pitchFamily="18" charset="0"/>
                <a:ea typeface="Times New Roman" panose="02020603050405020304" pitchFamily="18" charset="0"/>
              </a:rPr>
              <a:t>A</a:t>
            </a:r>
            <a:r>
              <a:rPr lang="vi-VN" sz="2800" dirty="0">
                <a:latin typeface="Times New Roman" panose="02020603050405020304" pitchFamily="18" charset="0"/>
                <a:ea typeface="Times New Roman" panose="02020603050405020304" pitchFamily="18" charset="0"/>
              </a:rPr>
              <a:t>(B + C) = </a:t>
            </a:r>
            <a:r>
              <a:rPr lang="vi-VN" sz="2800" dirty="0">
                <a:solidFill>
                  <a:schemeClr val="accent2">
                    <a:lumMod val="75000"/>
                  </a:schemeClr>
                </a:solidFill>
                <a:latin typeface="Times New Roman" panose="02020603050405020304" pitchFamily="18" charset="0"/>
                <a:ea typeface="Times New Roman" panose="02020603050405020304" pitchFamily="18" charset="0"/>
              </a:rPr>
              <a:t>A</a:t>
            </a:r>
            <a:r>
              <a:rPr lang="vi-VN" sz="2800" dirty="0">
                <a:latin typeface="Times New Roman" panose="02020603050405020304" pitchFamily="18" charset="0"/>
                <a:ea typeface="Times New Roman" panose="02020603050405020304" pitchFamily="18" charset="0"/>
              </a:rPr>
              <a:t>B + </a:t>
            </a:r>
            <a:r>
              <a:rPr lang="vi-VN" sz="2800" dirty="0">
                <a:solidFill>
                  <a:schemeClr val="accent2">
                    <a:lumMod val="75000"/>
                  </a:schemeClr>
                </a:solidFill>
                <a:latin typeface="Times New Roman" panose="02020603050405020304" pitchFamily="18" charset="0"/>
                <a:ea typeface="Times New Roman" panose="02020603050405020304" pitchFamily="18" charset="0"/>
              </a:rPr>
              <a:t>A</a:t>
            </a:r>
            <a:r>
              <a:rPr lang="vi-VN" sz="2800" dirty="0">
                <a:latin typeface="Times New Roman" panose="02020603050405020304" pitchFamily="18" charset="0"/>
                <a:ea typeface="Times New Roman" panose="02020603050405020304" pitchFamily="18" charset="0"/>
              </a:rPr>
              <a:t>C</a:t>
            </a:r>
            <a:endParaRPr lang="x-none" sz="2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A67F4C5-92FA-8448-A416-ADC3AE20254B}"/>
                  </a:ext>
                </a:extLst>
              </p:cNvPr>
              <p:cNvSpPr/>
              <p:nvPr/>
            </p:nvSpPr>
            <p:spPr>
              <a:xfrm>
                <a:off x="2492453" y="2540509"/>
                <a:ext cx="3395930" cy="523220"/>
              </a:xfrm>
              <a:prstGeom prst="rect">
                <a:avLst/>
              </a:prstGeom>
            </p:spPr>
            <p:txBody>
              <a:bodyPr wrap="none">
                <a:spAutoFit/>
              </a:bodyPr>
              <a:lstStyle/>
              <a:p>
                <a:pPr algn="just">
                  <a:spcBef>
                    <a:spcPts val="300"/>
                  </a:spcBef>
                  <a:spcAft>
                    <a:spcPts val="300"/>
                  </a:spcAft>
                </a:pPr>
                <a:r>
                  <a:rPr lang="vi-VN" sz="2800" dirty="0">
                    <a:solidFill>
                      <a:schemeClr val="accent2">
                        <a:lumMod val="75000"/>
                      </a:schemeClr>
                    </a:solidFill>
                    <a:latin typeface="Times New Roman" panose="02020603050405020304" pitchFamily="18" charset="0"/>
                    <a:ea typeface="Times New Roman" panose="02020603050405020304" pitchFamily="18" charset="0"/>
                  </a:rPr>
                  <a:t>A</a:t>
                </a:r>
                <a:r>
                  <a:rPr lang="vi-VN" sz="2800" dirty="0">
                    <a:latin typeface="Times New Roman" panose="02020603050405020304" pitchFamily="18" charset="0"/>
                    <a:ea typeface="Times New Roman" panose="02020603050405020304" pitchFamily="18" charset="0"/>
                  </a:rPr>
                  <a:t>(B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latin typeface="Times New Roman" panose="02020603050405020304" pitchFamily="18" charset="0"/>
                    <a:ea typeface="Times New Roman" panose="02020603050405020304" pitchFamily="18" charset="0"/>
                  </a:rPr>
                  <a:t> C) = </a:t>
                </a:r>
                <a:r>
                  <a:rPr lang="vi-VN" sz="2800" dirty="0">
                    <a:solidFill>
                      <a:schemeClr val="accent2">
                        <a:lumMod val="75000"/>
                      </a:schemeClr>
                    </a:solidFill>
                    <a:latin typeface="Times New Roman" panose="02020603050405020304" pitchFamily="18" charset="0"/>
                    <a:ea typeface="Times New Roman" panose="02020603050405020304" pitchFamily="18" charset="0"/>
                  </a:rPr>
                  <a:t>A</a:t>
                </a:r>
                <a:r>
                  <a:rPr lang="vi-VN" sz="2800" dirty="0">
                    <a:latin typeface="Times New Roman" panose="02020603050405020304" pitchFamily="18" charset="0"/>
                    <a:ea typeface="Times New Roman" panose="02020603050405020304" pitchFamily="18" charset="0"/>
                  </a:rPr>
                  <a:t>B </a:t>
                </a:r>
                <a14:m>
                  <m:oMath xmlns:m="http://schemas.openxmlformats.org/officeDocument/2006/math">
                    <m:r>
                      <a:rPr lang="vi-VN" sz="2800" i="1">
                        <a:latin typeface="Cambria Math" panose="02040503050406030204" pitchFamily="18" charset="0"/>
                        <a:ea typeface="Cambria Math" panose="02040503050406030204" pitchFamily="18" charset="0"/>
                      </a:rPr>
                      <m:t>−</m:t>
                    </m:r>
                  </m:oMath>
                </a14:m>
                <a:r>
                  <a:rPr lang="vi-VN" sz="2800" dirty="0">
                    <a:latin typeface="Times New Roman" panose="02020603050405020304" pitchFamily="18" charset="0"/>
                    <a:ea typeface="Times New Roman" panose="02020603050405020304" pitchFamily="18" charset="0"/>
                  </a:rPr>
                  <a:t> </a:t>
                </a:r>
                <a:r>
                  <a:rPr lang="vi-VN" sz="2800" dirty="0">
                    <a:solidFill>
                      <a:schemeClr val="accent2">
                        <a:lumMod val="75000"/>
                      </a:schemeClr>
                    </a:solidFill>
                    <a:latin typeface="Times New Roman" panose="02020603050405020304" pitchFamily="18" charset="0"/>
                    <a:ea typeface="Times New Roman" panose="02020603050405020304" pitchFamily="18" charset="0"/>
                  </a:rPr>
                  <a:t>A</a:t>
                </a:r>
                <a:r>
                  <a:rPr lang="vi-VN" sz="2800" dirty="0">
                    <a:latin typeface="Times New Roman" panose="02020603050405020304" pitchFamily="18" charset="0"/>
                    <a:ea typeface="Times New Roman" panose="02020603050405020304" pitchFamily="18" charset="0"/>
                  </a:rPr>
                  <a:t>C</a:t>
                </a:r>
                <a:endParaRPr lang="x-none" sz="2800" dirty="0">
                  <a:effectLst/>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7A67F4C5-92FA-8448-A416-ADC3AE20254B}"/>
                  </a:ext>
                </a:extLst>
              </p:cNvPr>
              <p:cNvSpPr>
                <a:spLocks noRot="1" noChangeAspect="1" noMove="1" noResize="1" noEditPoints="1" noAdjustHandles="1" noChangeArrowheads="1" noChangeShapeType="1" noTextEdit="1"/>
              </p:cNvSpPr>
              <p:nvPr/>
            </p:nvSpPr>
            <p:spPr>
              <a:xfrm>
                <a:off x="2492453" y="2540509"/>
                <a:ext cx="3395930" cy="523220"/>
              </a:xfrm>
              <a:prstGeom prst="rect">
                <a:avLst/>
              </a:prstGeom>
              <a:blipFill>
                <a:blip r:embed="rId4"/>
                <a:stretch>
                  <a:fillRect l="-3731" t="-14286" r="-2612" b="-30952"/>
                </a:stretch>
              </a:blipFill>
            </p:spPr>
            <p:txBody>
              <a:bodyPr/>
              <a:lstStyle/>
              <a:p>
                <a:r>
                  <a:rPr lang="en-VN">
                    <a:noFill/>
                  </a:rPr>
                  <a:t> </a:t>
                </a:r>
              </a:p>
            </p:txBody>
          </p:sp>
        </mc:Fallback>
      </mc:AlternateContent>
      <p:sp>
        <p:nvSpPr>
          <p:cNvPr id="11" name="U-Turn Arrow 10">
            <a:extLst>
              <a:ext uri="{FF2B5EF4-FFF2-40B4-BE49-F238E27FC236}">
                <a16:creationId xmlns:a16="http://schemas.microsoft.com/office/drawing/2014/main" id="{6DA25FD3-15CE-4240-8F95-51C4CCF3C59C}"/>
              </a:ext>
            </a:extLst>
          </p:cNvPr>
          <p:cNvSpPr/>
          <p:nvPr/>
        </p:nvSpPr>
        <p:spPr>
          <a:xfrm>
            <a:off x="2769311" y="1443216"/>
            <a:ext cx="435341" cy="172886"/>
          </a:xfrm>
          <a:custGeom>
            <a:avLst/>
            <a:gdLst>
              <a:gd name="connsiteX0" fmla="*/ 0 w 435341"/>
              <a:gd name="connsiteY0" fmla="*/ 172886 h 172886"/>
              <a:gd name="connsiteX1" fmla="*/ 0 w 435341"/>
              <a:gd name="connsiteY1" fmla="*/ 75638 h 172886"/>
              <a:gd name="connsiteX2" fmla="*/ 75638 w 435341"/>
              <a:gd name="connsiteY2" fmla="*/ 0 h 172886"/>
              <a:gd name="connsiteX3" fmla="*/ 338093 w 435341"/>
              <a:gd name="connsiteY3" fmla="*/ 0 h 172886"/>
              <a:gd name="connsiteX4" fmla="*/ 413731 w 435341"/>
              <a:gd name="connsiteY4" fmla="*/ 75638 h 172886"/>
              <a:gd name="connsiteX5" fmla="*/ 413730 w 435341"/>
              <a:gd name="connsiteY5" fmla="*/ 86443 h 172886"/>
              <a:gd name="connsiteX6" fmla="*/ 435341 w 435341"/>
              <a:gd name="connsiteY6" fmla="*/ 86443 h 172886"/>
              <a:gd name="connsiteX7" fmla="*/ 392120 w 435341"/>
              <a:gd name="connsiteY7" fmla="*/ 129665 h 172886"/>
              <a:gd name="connsiteX8" fmla="*/ 348898 w 435341"/>
              <a:gd name="connsiteY8" fmla="*/ 86443 h 172886"/>
              <a:gd name="connsiteX9" fmla="*/ 370509 w 435341"/>
              <a:gd name="connsiteY9" fmla="*/ 86443 h 172886"/>
              <a:gd name="connsiteX10" fmla="*/ 370509 w 435341"/>
              <a:gd name="connsiteY10" fmla="*/ 75638 h 172886"/>
              <a:gd name="connsiteX11" fmla="*/ 338093 w 435341"/>
              <a:gd name="connsiteY11" fmla="*/ 43222 h 172886"/>
              <a:gd name="connsiteX12" fmla="*/ 75638 w 435341"/>
              <a:gd name="connsiteY12" fmla="*/ 43222 h 172886"/>
              <a:gd name="connsiteX13" fmla="*/ 43222 w 435341"/>
              <a:gd name="connsiteY13" fmla="*/ 75638 h 172886"/>
              <a:gd name="connsiteX14" fmla="*/ 43222 w 435341"/>
              <a:gd name="connsiteY14" fmla="*/ 172886 h 172886"/>
              <a:gd name="connsiteX15" fmla="*/ 0 w 435341"/>
              <a:gd name="connsiteY15" fmla="*/ 172886 h 17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5341" h="172886" fill="none" extrusionOk="0">
                <a:moveTo>
                  <a:pt x="0" y="172886"/>
                </a:moveTo>
                <a:cubicBezTo>
                  <a:pt x="435" y="146468"/>
                  <a:pt x="382" y="88030"/>
                  <a:pt x="0" y="75638"/>
                </a:cubicBezTo>
                <a:cubicBezTo>
                  <a:pt x="-130" y="36945"/>
                  <a:pt x="39355" y="-3257"/>
                  <a:pt x="75638" y="0"/>
                </a:cubicBezTo>
                <a:cubicBezTo>
                  <a:pt x="108762" y="4493"/>
                  <a:pt x="308869" y="6974"/>
                  <a:pt x="338093" y="0"/>
                </a:cubicBezTo>
                <a:cubicBezTo>
                  <a:pt x="383078" y="6358"/>
                  <a:pt x="412428" y="34551"/>
                  <a:pt x="413731" y="75638"/>
                </a:cubicBezTo>
                <a:cubicBezTo>
                  <a:pt x="413827" y="78689"/>
                  <a:pt x="413260" y="82814"/>
                  <a:pt x="413730" y="86443"/>
                </a:cubicBezTo>
                <a:cubicBezTo>
                  <a:pt x="423484" y="84617"/>
                  <a:pt x="427612" y="86372"/>
                  <a:pt x="435341" y="86443"/>
                </a:cubicBezTo>
                <a:cubicBezTo>
                  <a:pt x="421650" y="100221"/>
                  <a:pt x="395274" y="120843"/>
                  <a:pt x="392120" y="129665"/>
                </a:cubicBezTo>
                <a:cubicBezTo>
                  <a:pt x="381886" y="125624"/>
                  <a:pt x="367360" y="100696"/>
                  <a:pt x="348898" y="86443"/>
                </a:cubicBezTo>
                <a:cubicBezTo>
                  <a:pt x="354443" y="88290"/>
                  <a:pt x="367945" y="84765"/>
                  <a:pt x="370509" y="86443"/>
                </a:cubicBezTo>
                <a:cubicBezTo>
                  <a:pt x="371206" y="82260"/>
                  <a:pt x="370409" y="78011"/>
                  <a:pt x="370509" y="75638"/>
                </a:cubicBezTo>
                <a:cubicBezTo>
                  <a:pt x="371762" y="56794"/>
                  <a:pt x="356326" y="42649"/>
                  <a:pt x="338093" y="43222"/>
                </a:cubicBezTo>
                <a:cubicBezTo>
                  <a:pt x="234966" y="29695"/>
                  <a:pt x="128458" y="60659"/>
                  <a:pt x="75638" y="43222"/>
                </a:cubicBezTo>
                <a:cubicBezTo>
                  <a:pt x="55153" y="44670"/>
                  <a:pt x="43819" y="59353"/>
                  <a:pt x="43222" y="75638"/>
                </a:cubicBezTo>
                <a:cubicBezTo>
                  <a:pt x="35711" y="94680"/>
                  <a:pt x="36831" y="142452"/>
                  <a:pt x="43222" y="172886"/>
                </a:cubicBezTo>
                <a:cubicBezTo>
                  <a:pt x="24050" y="171351"/>
                  <a:pt x="14043" y="169658"/>
                  <a:pt x="0" y="172886"/>
                </a:cubicBezTo>
                <a:close/>
              </a:path>
              <a:path w="435341" h="172886" stroke="0" extrusionOk="0">
                <a:moveTo>
                  <a:pt x="0" y="172886"/>
                </a:moveTo>
                <a:cubicBezTo>
                  <a:pt x="-8351" y="124645"/>
                  <a:pt x="-1718" y="123978"/>
                  <a:pt x="0" y="75638"/>
                </a:cubicBezTo>
                <a:cubicBezTo>
                  <a:pt x="4691" y="34852"/>
                  <a:pt x="31809" y="65"/>
                  <a:pt x="75638" y="0"/>
                </a:cubicBezTo>
                <a:cubicBezTo>
                  <a:pt x="172370" y="6977"/>
                  <a:pt x="227033" y="22997"/>
                  <a:pt x="338093" y="0"/>
                </a:cubicBezTo>
                <a:cubicBezTo>
                  <a:pt x="373293" y="-3597"/>
                  <a:pt x="421162" y="37414"/>
                  <a:pt x="413731" y="75638"/>
                </a:cubicBezTo>
                <a:cubicBezTo>
                  <a:pt x="414189" y="79294"/>
                  <a:pt x="413870" y="82553"/>
                  <a:pt x="413730" y="86443"/>
                </a:cubicBezTo>
                <a:cubicBezTo>
                  <a:pt x="417579" y="87200"/>
                  <a:pt x="426777" y="85874"/>
                  <a:pt x="435341" y="86443"/>
                </a:cubicBezTo>
                <a:cubicBezTo>
                  <a:pt x="421003" y="105581"/>
                  <a:pt x="409350" y="104855"/>
                  <a:pt x="392120" y="129665"/>
                </a:cubicBezTo>
                <a:cubicBezTo>
                  <a:pt x="384047" y="125877"/>
                  <a:pt x="356433" y="94624"/>
                  <a:pt x="348898" y="86443"/>
                </a:cubicBezTo>
                <a:cubicBezTo>
                  <a:pt x="353788" y="85226"/>
                  <a:pt x="362349" y="86770"/>
                  <a:pt x="370509" y="86443"/>
                </a:cubicBezTo>
                <a:cubicBezTo>
                  <a:pt x="369848" y="83641"/>
                  <a:pt x="369603" y="79410"/>
                  <a:pt x="370509" y="75638"/>
                </a:cubicBezTo>
                <a:cubicBezTo>
                  <a:pt x="371850" y="59801"/>
                  <a:pt x="357298" y="44817"/>
                  <a:pt x="338093" y="43222"/>
                </a:cubicBezTo>
                <a:cubicBezTo>
                  <a:pt x="296782" y="62733"/>
                  <a:pt x="175678" y="35319"/>
                  <a:pt x="75638" y="43222"/>
                </a:cubicBezTo>
                <a:cubicBezTo>
                  <a:pt x="55911" y="43522"/>
                  <a:pt x="42603" y="57308"/>
                  <a:pt x="43222" y="75638"/>
                </a:cubicBezTo>
                <a:cubicBezTo>
                  <a:pt x="42141" y="113774"/>
                  <a:pt x="49687" y="159514"/>
                  <a:pt x="43222" y="172886"/>
                </a:cubicBezTo>
                <a:cubicBezTo>
                  <a:pt x="22273" y="174534"/>
                  <a:pt x="5617" y="176313"/>
                  <a:pt x="0" y="172886"/>
                </a:cubicBezTo>
                <a:close/>
              </a:path>
            </a:pathLst>
          </a:custGeom>
          <a:solidFill>
            <a:srgbClr val="FF0000"/>
          </a:solidFill>
          <a:ln w="3175">
            <a:solidFill>
              <a:srgbClr val="FF0000"/>
            </a:solidFill>
            <a:extLst>
              <a:ext uri="{C807C97D-BFC1-408E-A445-0C87EB9F89A2}">
                <ask:lineSketchStyleProps xmlns:ask="http://schemas.microsoft.com/office/drawing/2018/sketchyshapes" sd="1219033472">
                  <a:prstGeom prst="utur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5" name="U-Turn Arrow 14">
            <a:extLst>
              <a:ext uri="{FF2B5EF4-FFF2-40B4-BE49-F238E27FC236}">
                <a16:creationId xmlns:a16="http://schemas.microsoft.com/office/drawing/2014/main" id="{1F8006DA-A413-0D4C-ACFB-B809099CDDFA}"/>
              </a:ext>
            </a:extLst>
          </p:cNvPr>
          <p:cNvSpPr/>
          <p:nvPr/>
        </p:nvSpPr>
        <p:spPr>
          <a:xfrm flipV="1">
            <a:off x="2769311" y="1993037"/>
            <a:ext cx="1044941" cy="284550"/>
          </a:xfrm>
          <a:prstGeom prst="uturnArrow">
            <a:avLst/>
          </a:pr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7" name="U-Turn Arrow 16">
            <a:extLst>
              <a:ext uri="{FF2B5EF4-FFF2-40B4-BE49-F238E27FC236}">
                <a16:creationId xmlns:a16="http://schemas.microsoft.com/office/drawing/2014/main" id="{0A678D93-A4F0-FC40-BDC1-D4B2DC45504A}"/>
              </a:ext>
            </a:extLst>
          </p:cNvPr>
          <p:cNvSpPr/>
          <p:nvPr/>
        </p:nvSpPr>
        <p:spPr>
          <a:xfrm>
            <a:off x="2702854" y="2426090"/>
            <a:ext cx="435341" cy="172886"/>
          </a:xfrm>
          <a:custGeom>
            <a:avLst/>
            <a:gdLst>
              <a:gd name="connsiteX0" fmla="*/ 0 w 435341"/>
              <a:gd name="connsiteY0" fmla="*/ 172886 h 172886"/>
              <a:gd name="connsiteX1" fmla="*/ 0 w 435341"/>
              <a:gd name="connsiteY1" fmla="*/ 75638 h 172886"/>
              <a:gd name="connsiteX2" fmla="*/ 75638 w 435341"/>
              <a:gd name="connsiteY2" fmla="*/ 0 h 172886"/>
              <a:gd name="connsiteX3" fmla="*/ 338093 w 435341"/>
              <a:gd name="connsiteY3" fmla="*/ 0 h 172886"/>
              <a:gd name="connsiteX4" fmla="*/ 413731 w 435341"/>
              <a:gd name="connsiteY4" fmla="*/ 75638 h 172886"/>
              <a:gd name="connsiteX5" fmla="*/ 413730 w 435341"/>
              <a:gd name="connsiteY5" fmla="*/ 86443 h 172886"/>
              <a:gd name="connsiteX6" fmla="*/ 435341 w 435341"/>
              <a:gd name="connsiteY6" fmla="*/ 86443 h 172886"/>
              <a:gd name="connsiteX7" fmla="*/ 392120 w 435341"/>
              <a:gd name="connsiteY7" fmla="*/ 129665 h 172886"/>
              <a:gd name="connsiteX8" fmla="*/ 348898 w 435341"/>
              <a:gd name="connsiteY8" fmla="*/ 86443 h 172886"/>
              <a:gd name="connsiteX9" fmla="*/ 370509 w 435341"/>
              <a:gd name="connsiteY9" fmla="*/ 86443 h 172886"/>
              <a:gd name="connsiteX10" fmla="*/ 370509 w 435341"/>
              <a:gd name="connsiteY10" fmla="*/ 75638 h 172886"/>
              <a:gd name="connsiteX11" fmla="*/ 338093 w 435341"/>
              <a:gd name="connsiteY11" fmla="*/ 43222 h 172886"/>
              <a:gd name="connsiteX12" fmla="*/ 75638 w 435341"/>
              <a:gd name="connsiteY12" fmla="*/ 43222 h 172886"/>
              <a:gd name="connsiteX13" fmla="*/ 43222 w 435341"/>
              <a:gd name="connsiteY13" fmla="*/ 75638 h 172886"/>
              <a:gd name="connsiteX14" fmla="*/ 43222 w 435341"/>
              <a:gd name="connsiteY14" fmla="*/ 172886 h 172886"/>
              <a:gd name="connsiteX15" fmla="*/ 0 w 435341"/>
              <a:gd name="connsiteY15" fmla="*/ 172886 h 17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5341" h="172886" fill="none" extrusionOk="0">
                <a:moveTo>
                  <a:pt x="0" y="172886"/>
                </a:moveTo>
                <a:cubicBezTo>
                  <a:pt x="435" y="146468"/>
                  <a:pt x="382" y="88030"/>
                  <a:pt x="0" y="75638"/>
                </a:cubicBezTo>
                <a:cubicBezTo>
                  <a:pt x="-130" y="36945"/>
                  <a:pt x="39355" y="-3257"/>
                  <a:pt x="75638" y="0"/>
                </a:cubicBezTo>
                <a:cubicBezTo>
                  <a:pt x="108762" y="4493"/>
                  <a:pt x="308869" y="6974"/>
                  <a:pt x="338093" y="0"/>
                </a:cubicBezTo>
                <a:cubicBezTo>
                  <a:pt x="383078" y="6358"/>
                  <a:pt x="412428" y="34551"/>
                  <a:pt x="413731" y="75638"/>
                </a:cubicBezTo>
                <a:cubicBezTo>
                  <a:pt x="413827" y="78689"/>
                  <a:pt x="413260" y="82814"/>
                  <a:pt x="413730" y="86443"/>
                </a:cubicBezTo>
                <a:cubicBezTo>
                  <a:pt x="423484" y="84617"/>
                  <a:pt x="427612" y="86372"/>
                  <a:pt x="435341" y="86443"/>
                </a:cubicBezTo>
                <a:cubicBezTo>
                  <a:pt x="421650" y="100221"/>
                  <a:pt x="395274" y="120843"/>
                  <a:pt x="392120" y="129665"/>
                </a:cubicBezTo>
                <a:cubicBezTo>
                  <a:pt x="381886" y="125624"/>
                  <a:pt x="367360" y="100696"/>
                  <a:pt x="348898" y="86443"/>
                </a:cubicBezTo>
                <a:cubicBezTo>
                  <a:pt x="354443" y="88290"/>
                  <a:pt x="367945" y="84765"/>
                  <a:pt x="370509" y="86443"/>
                </a:cubicBezTo>
                <a:cubicBezTo>
                  <a:pt x="371206" y="82260"/>
                  <a:pt x="370409" y="78011"/>
                  <a:pt x="370509" y="75638"/>
                </a:cubicBezTo>
                <a:cubicBezTo>
                  <a:pt x="371762" y="56794"/>
                  <a:pt x="356326" y="42649"/>
                  <a:pt x="338093" y="43222"/>
                </a:cubicBezTo>
                <a:cubicBezTo>
                  <a:pt x="234966" y="29695"/>
                  <a:pt x="128458" y="60659"/>
                  <a:pt x="75638" y="43222"/>
                </a:cubicBezTo>
                <a:cubicBezTo>
                  <a:pt x="55153" y="44670"/>
                  <a:pt x="43819" y="59353"/>
                  <a:pt x="43222" y="75638"/>
                </a:cubicBezTo>
                <a:cubicBezTo>
                  <a:pt x="35711" y="94680"/>
                  <a:pt x="36831" y="142452"/>
                  <a:pt x="43222" y="172886"/>
                </a:cubicBezTo>
                <a:cubicBezTo>
                  <a:pt x="24050" y="171351"/>
                  <a:pt x="14043" y="169658"/>
                  <a:pt x="0" y="172886"/>
                </a:cubicBezTo>
                <a:close/>
              </a:path>
              <a:path w="435341" h="172886" stroke="0" extrusionOk="0">
                <a:moveTo>
                  <a:pt x="0" y="172886"/>
                </a:moveTo>
                <a:cubicBezTo>
                  <a:pt x="-8351" y="124645"/>
                  <a:pt x="-1718" y="123978"/>
                  <a:pt x="0" y="75638"/>
                </a:cubicBezTo>
                <a:cubicBezTo>
                  <a:pt x="4691" y="34852"/>
                  <a:pt x="31809" y="65"/>
                  <a:pt x="75638" y="0"/>
                </a:cubicBezTo>
                <a:cubicBezTo>
                  <a:pt x="172370" y="6977"/>
                  <a:pt x="227033" y="22997"/>
                  <a:pt x="338093" y="0"/>
                </a:cubicBezTo>
                <a:cubicBezTo>
                  <a:pt x="373293" y="-3597"/>
                  <a:pt x="421162" y="37414"/>
                  <a:pt x="413731" y="75638"/>
                </a:cubicBezTo>
                <a:cubicBezTo>
                  <a:pt x="414189" y="79294"/>
                  <a:pt x="413870" y="82553"/>
                  <a:pt x="413730" y="86443"/>
                </a:cubicBezTo>
                <a:cubicBezTo>
                  <a:pt x="417579" y="87200"/>
                  <a:pt x="426777" y="85874"/>
                  <a:pt x="435341" y="86443"/>
                </a:cubicBezTo>
                <a:cubicBezTo>
                  <a:pt x="421003" y="105581"/>
                  <a:pt x="409350" y="104855"/>
                  <a:pt x="392120" y="129665"/>
                </a:cubicBezTo>
                <a:cubicBezTo>
                  <a:pt x="384047" y="125877"/>
                  <a:pt x="356433" y="94624"/>
                  <a:pt x="348898" y="86443"/>
                </a:cubicBezTo>
                <a:cubicBezTo>
                  <a:pt x="353788" y="85226"/>
                  <a:pt x="362349" y="86770"/>
                  <a:pt x="370509" y="86443"/>
                </a:cubicBezTo>
                <a:cubicBezTo>
                  <a:pt x="369848" y="83641"/>
                  <a:pt x="369603" y="79410"/>
                  <a:pt x="370509" y="75638"/>
                </a:cubicBezTo>
                <a:cubicBezTo>
                  <a:pt x="371850" y="59801"/>
                  <a:pt x="357298" y="44817"/>
                  <a:pt x="338093" y="43222"/>
                </a:cubicBezTo>
                <a:cubicBezTo>
                  <a:pt x="296782" y="62733"/>
                  <a:pt x="175678" y="35319"/>
                  <a:pt x="75638" y="43222"/>
                </a:cubicBezTo>
                <a:cubicBezTo>
                  <a:pt x="55911" y="43522"/>
                  <a:pt x="42603" y="57308"/>
                  <a:pt x="43222" y="75638"/>
                </a:cubicBezTo>
                <a:cubicBezTo>
                  <a:pt x="42141" y="113774"/>
                  <a:pt x="49687" y="159514"/>
                  <a:pt x="43222" y="172886"/>
                </a:cubicBezTo>
                <a:cubicBezTo>
                  <a:pt x="22273" y="174534"/>
                  <a:pt x="5617" y="176313"/>
                  <a:pt x="0" y="172886"/>
                </a:cubicBezTo>
                <a:close/>
              </a:path>
            </a:pathLst>
          </a:custGeom>
          <a:solidFill>
            <a:srgbClr val="FF0000"/>
          </a:solidFill>
          <a:ln w="3175">
            <a:solidFill>
              <a:srgbClr val="FF0000"/>
            </a:solidFill>
            <a:extLst>
              <a:ext uri="{C807C97D-BFC1-408E-A445-0C87EB9F89A2}">
                <ask:lineSketchStyleProps xmlns:ask="http://schemas.microsoft.com/office/drawing/2018/sketchyshapes" sd="1219033472">
                  <a:prstGeom prst="utur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8" name="U-Turn Arrow 17">
            <a:extLst>
              <a:ext uri="{FF2B5EF4-FFF2-40B4-BE49-F238E27FC236}">
                <a16:creationId xmlns:a16="http://schemas.microsoft.com/office/drawing/2014/main" id="{DCB131CA-E717-774A-B5BF-5567597F08CE}"/>
              </a:ext>
            </a:extLst>
          </p:cNvPr>
          <p:cNvSpPr/>
          <p:nvPr/>
        </p:nvSpPr>
        <p:spPr>
          <a:xfrm flipV="1">
            <a:off x="2702854" y="2972122"/>
            <a:ext cx="1111398" cy="325416"/>
          </a:xfrm>
          <a:prstGeom prst="uturnArrow">
            <a:avLst/>
          </a:pr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23" name="TextBox 22">
            <a:extLst>
              <a:ext uri="{FF2B5EF4-FFF2-40B4-BE49-F238E27FC236}">
                <a16:creationId xmlns:a16="http://schemas.microsoft.com/office/drawing/2014/main" id="{C735D8F4-C52C-8540-94B5-5454CBC2F3BE}"/>
              </a:ext>
            </a:extLst>
          </p:cNvPr>
          <p:cNvSpPr txBox="1"/>
          <p:nvPr/>
        </p:nvSpPr>
        <p:spPr>
          <a:xfrm>
            <a:off x="745268" y="3740320"/>
            <a:ext cx="8246331" cy="954107"/>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Muốn nhân một số với một tổng, ta nhân số đó với từng số hạng của tổng rồi cộng các tích với nhau.</a:t>
            </a:r>
          </a:p>
        </p:txBody>
      </p:sp>
    </p:spTree>
    <p:extLst>
      <p:ext uri="{BB962C8B-B14F-4D97-AF65-F5344CB8AC3E}">
        <p14:creationId xmlns:p14="http://schemas.microsoft.com/office/powerpoint/2010/main" val="23826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5" grpId="0" animBg="1"/>
      <p:bldP spid="17" grpId="0" animBg="1"/>
      <p:bldP spid="18"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4CFEAA-FAD3-F54F-A707-6A790428852E}"/>
              </a:ext>
            </a:extLst>
          </p:cNvPr>
          <p:cNvSpPr/>
          <p:nvPr/>
        </p:nvSpPr>
        <p:spPr>
          <a:xfrm>
            <a:off x="670560" y="-14347"/>
            <a:ext cx="5429692" cy="584775"/>
          </a:xfrm>
          <a:prstGeom prst="rect">
            <a:avLst/>
          </a:prstGeom>
        </p:spPr>
        <p:txBody>
          <a:bodyPr wrap="none">
            <a:spAutoFit/>
          </a:bodyPr>
          <a:lstStyle/>
          <a:p>
            <a:pPr algn="just">
              <a:spcBef>
                <a:spcPts val="300"/>
              </a:spcBef>
              <a:spcAft>
                <a:spcPts val="300"/>
              </a:spcAft>
            </a:pPr>
            <a:r>
              <a:rPr lang="vi-VN" sz="3200" b="1" dirty="0">
                <a:latin typeface="Times New Roman" panose="02020603050405020304" pitchFamily="18" charset="0"/>
                <a:ea typeface="Times New Roman" panose="02020603050405020304" pitchFamily="18" charset="0"/>
              </a:rPr>
              <a:t>II. Nhân đơn thức với đa thức</a:t>
            </a:r>
            <a:endParaRPr lang="x-none" sz="3200" dirty="0">
              <a:effectLst/>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18B4652E-5C09-2C45-B213-893B4A919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85239"/>
            <a:ext cx="812800" cy="4953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54C162-2272-D64C-841D-A884450858FD}"/>
                  </a:ext>
                </a:extLst>
              </p:cNvPr>
              <p:cNvSpPr txBox="1"/>
              <p:nvPr/>
            </p:nvSpPr>
            <p:spPr>
              <a:xfrm>
                <a:off x="673608" y="895350"/>
                <a:ext cx="8589125" cy="1338828"/>
              </a:xfrm>
              <a:prstGeom prst="rect">
                <a:avLst/>
              </a:prstGeom>
              <a:noFill/>
            </p:spPr>
            <p:txBody>
              <a:bodyPr wrap="square" rtlCol="0">
                <a:spAutoFit/>
              </a:bodyPr>
              <a:lstStyle/>
              <a:p>
                <a:r>
                  <a:rPr lang="x-none" sz="2700" dirty="0">
                    <a:latin typeface="Times New Roman" panose="02020603050405020304" pitchFamily="18" charset="0"/>
                    <a:cs typeface="Times New Roman" panose="02020603050405020304" pitchFamily="18" charset="0"/>
                  </a:rPr>
                  <a:t>Cho đơn thức </a:t>
                </a:r>
                <a14:m>
                  <m:oMath xmlns:m="http://schemas.openxmlformats.org/officeDocument/2006/math">
                    <m:r>
                      <a:rPr lang="x-none" sz="2700" i="1" dirty="0">
                        <a:latin typeface="Cambria Math" panose="02040503050406030204" pitchFamily="18" charset="0"/>
                        <a:cs typeface="Times New Roman" panose="02020603050405020304" pitchFamily="18" charset="0"/>
                      </a:rPr>
                      <m:t>𝑃</m:t>
                    </m:r>
                    <m:d>
                      <m:dPr>
                        <m:ctrlPr>
                          <a:rPr lang="vi-VN" sz="2700" b="0" i="1" dirty="0" smtClean="0">
                            <a:latin typeface="Cambria Math" panose="02040503050406030204" pitchFamily="18" charset="0"/>
                            <a:cs typeface="Times New Roman" panose="02020603050405020304" pitchFamily="18" charset="0"/>
                          </a:rPr>
                        </m:ctrlPr>
                      </m:dPr>
                      <m:e>
                        <m:r>
                          <a:rPr lang="vi-VN" sz="2700" i="1" dirty="0">
                            <a:latin typeface="Cambria Math" panose="02040503050406030204" pitchFamily="18" charset="0"/>
                            <a:cs typeface="Times New Roman" panose="02020603050405020304" pitchFamily="18" charset="0"/>
                          </a:rPr>
                          <m:t>𝑥</m:t>
                        </m:r>
                      </m:e>
                    </m:d>
                    <m:r>
                      <a:rPr lang="vi-VN" sz="2700" b="0" i="1" dirty="0" smtClean="0">
                        <a:latin typeface="Cambria Math" panose="02040503050406030204" pitchFamily="18" charset="0"/>
                        <a:cs typeface="Times New Roman" panose="02020603050405020304" pitchFamily="18" charset="0"/>
                      </a:rPr>
                      <m:t>=2</m:t>
                    </m:r>
                    <m:r>
                      <a:rPr lang="vi-VN" sz="2700" i="1" dirty="0">
                        <a:latin typeface="Cambria Math" panose="02040503050406030204" pitchFamily="18" charset="0"/>
                        <a:cs typeface="Times New Roman" panose="02020603050405020304" pitchFamily="18" charset="0"/>
                      </a:rPr>
                      <m:t>𝑥</m:t>
                    </m:r>
                  </m:oMath>
                </a14:m>
                <a:r>
                  <a:rPr lang="x-none" sz="2700" dirty="0">
                    <a:latin typeface="Times New Roman" panose="02020603050405020304" pitchFamily="18" charset="0"/>
                    <a:cs typeface="Times New Roman" panose="02020603050405020304" pitchFamily="18" charset="0"/>
                  </a:rPr>
                  <a:t> và đa thức </a:t>
                </a:r>
                <a14:m>
                  <m:oMath xmlns:m="http://schemas.openxmlformats.org/officeDocument/2006/math">
                    <m:r>
                      <a:rPr lang="x-none" sz="2700" b="0" i="1" dirty="0">
                        <a:latin typeface="Cambria Math" panose="02040503050406030204" pitchFamily="18" charset="0"/>
                        <a:cs typeface="Times New Roman" panose="02020603050405020304" pitchFamily="18" charset="0"/>
                      </a:rPr>
                      <m:t>𝑄</m:t>
                    </m:r>
                    <m:d>
                      <m:dPr>
                        <m:ctrlPr>
                          <a:rPr lang="vi-VN" sz="2700" i="1" dirty="0" smtClean="0">
                            <a:latin typeface="Cambria Math" panose="02040503050406030204" pitchFamily="18" charset="0"/>
                            <a:cs typeface="Times New Roman" panose="02020603050405020304" pitchFamily="18" charset="0"/>
                          </a:rPr>
                        </m:ctrlPr>
                      </m:dPr>
                      <m:e>
                        <m:r>
                          <a:rPr lang="vi-VN" sz="2700" b="0" i="1" dirty="0">
                            <a:latin typeface="Cambria Math" panose="02040503050406030204" pitchFamily="18" charset="0"/>
                            <a:cs typeface="Times New Roman" panose="02020603050405020304" pitchFamily="18" charset="0"/>
                          </a:rPr>
                          <m:t>𝑥</m:t>
                        </m:r>
                      </m:e>
                    </m:d>
                    <m:r>
                      <a:rPr lang="vi-VN" sz="2700" b="0" i="1" dirty="0" smtClean="0">
                        <a:latin typeface="Cambria Math" panose="02040503050406030204" pitchFamily="18" charset="0"/>
                        <a:cs typeface="Times New Roman" panose="02020603050405020304" pitchFamily="18" charset="0"/>
                      </a:rPr>
                      <m:t>=3</m:t>
                    </m:r>
                    <m:sSup>
                      <m:sSupPr>
                        <m:ctrlPr>
                          <a:rPr lang="vi-VN" sz="2700" i="1" dirty="0" smtClean="0">
                            <a:latin typeface="Cambria Math" panose="02040503050406030204" pitchFamily="18" charset="0"/>
                            <a:cs typeface="Times New Roman" panose="02020603050405020304" pitchFamily="18" charset="0"/>
                          </a:rPr>
                        </m:ctrlPr>
                      </m:sSupPr>
                      <m:e>
                        <m:r>
                          <a:rPr lang="vi-VN" sz="2700" b="0" i="1" dirty="0">
                            <a:latin typeface="Cambria Math" panose="02040503050406030204" pitchFamily="18" charset="0"/>
                            <a:cs typeface="Times New Roman" panose="02020603050405020304" pitchFamily="18" charset="0"/>
                          </a:rPr>
                          <m:t>𝑥</m:t>
                        </m:r>
                      </m:e>
                      <m:sup>
                        <m:r>
                          <a:rPr lang="vi-VN" sz="2700" b="0" i="1" dirty="0" smtClean="0">
                            <a:latin typeface="Cambria Math" panose="02040503050406030204" pitchFamily="18" charset="0"/>
                            <a:cs typeface="Times New Roman" panose="02020603050405020304" pitchFamily="18" charset="0"/>
                          </a:rPr>
                          <m:t>2</m:t>
                        </m:r>
                      </m:sup>
                    </m:sSup>
                    <m:r>
                      <a:rPr lang="vi-VN" sz="2700" b="0" i="1" dirty="0" smtClean="0">
                        <a:latin typeface="Cambria Math" panose="02040503050406030204" pitchFamily="18" charset="0"/>
                        <a:cs typeface="Times New Roman" panose="02020603050405020304" pitchFamily="18" charset="0"/>
                      </a:rPr>
                      <m:t>+4</m:t>
                    </m:r>
                    <m:r>
                      <a:rPr lang="vi-VN" sz="2700" b="0" i="1" dirty="0">
                        <a:latin typeface="Cambria Math" panose="02040503050406030204" pitchFamily="18" charset="0"/>
                        <a:cs typeface="Times New Roman" panose="02020603050405020304" pitchFamily="18" charset="0"/>
                      </a:rPr>
                      <m:t>𝑥</m:t>
                    </m:r>
                    <m:r>
                      <a:rPr lang="vi-VN" sz="2700" b="0" i="1" dirty="0" smtClean="0">
                        <a:latin typeface="Cambria Math" panose="02040503050406030204" pitchFamily="18" charset="0"/>
                        <a:cs typeface="Times New Roman" panose="02020603050405020304" pitchFamily="18" charset="0"/>
                      </a:rPr>
                      <m:t>+1</m:t>
                    </m:r>
                  </m:oMath>
                </a14:m>
                <a:endParaRPr lang="vi-VN" sz="2700" i="1" dirty="0">
                  <a:latin typeface="Times New Roman" panose="02020603050405020304" pitchFamily="18" charset="0"/>
                  <a:cs typeface="Times New Roman" panose="02020603050405020304" pitchFamily="18" charset="0"/>
                </a:endParaRPr>
              </a:p>
              <a:p>
                <a:r>
                  <a:rPr lang="x-none" sz="2700" dirty="0">
                    <a:latin typeface="Times New Roman" panose="02020603050405020304" pitchFamily="18" charset="0"/>
                    <a:cs typeface="Times New Roman" panose="02020603050405020304" pitchFamily="18" charset="0"/>
                  </a:rPr>
                  <a:t>a) Hãy nhân đơn thức P(x) với từng đơn thức của Q(x);</a:t>
                </a:r>
              </a:p>
              <a:p>
                <a:r>
                  <a:rPr lang="x-none" sz="2700" dirty="0">
                    <a:latin typeface="Times New Roman" panose="02020603050405020304" pitchFamily="18" charset="0"/>
                    <a:cs typeface="Times New Roman" panose="02020603050405020304" pitchFamily="18" charset="0"/>
                  </a:rPr>
                  <a:t>b) Hãy cộng các tích vừa tìm được.  </a:t>
                </a:r>
              </a:p>
            </p:txBody>
          </p:sp>
        </mc:Choice>
        <mc:Fallback xmlns="">
          <p:sp>
            <p:nvSpPr>
              <p:cNvPr id="5" name="TextBox 4">
                <a:extLst>
                  <a:ext uri="{FF2B5EF4-FFF2-40B4-BE49-F238E27FC236}">
                    <a16:creationId xmlns:a16="http://schemas.microsoft.com/office/drawing/2014/main" id="{3054C162-2272-D64C-841D-A884450858FD}"/>
                  </a:ext>
                </a:extLst>
              </p:cNvPr>
              <p:cNvSpPr txBox="1">
                <a:spLocks noRot="1" noChangeAspect="1" noMove="1" noResize="1" noEditPoints="1" noAdjustHandles="1" noChangeArrowheads="1" noChangeShapeType="1" noTextEdit="1"/>
              </p:cNvSpPr>
              <p:nvPr/>
            </p:nvSpPr>
            <p:spPr>
              <a:xfrm>
                <a:off x="673608" y="895350"/>
                <a:ext cx="8589125" cy="1338828"/>
              </a:xfrm>
              <a:prstGeom prst="rect">
                <a:avLst/>
              </a:prstGeom>
              <a:blipFill>
                <a:blip r:embed="rId4"/>
                <a:stretch>
                  <a:fillRect l="-1329" t="-4717" b="-1132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F2D425-DB03-E046-A14D-334A5459E09C}"/>
                  </a:ext>
                </a:extLst>
              </p:cNvPr>
              <p:cNvSpPr txBox="1"/>
              <p:nvPr/>
            </p:nvSpPr>
            <p:spPr>
              <a:xfrm>
                <a:off x="835570" y="2365731"/>
                <a:ext cx="6638356" cy="646331"/>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r>
                        <a:rPr lang="x-none" sz="2800" i="1" smtClean="0">
                          <a:latin typeface="Cambria Math" panose="02040503050406030204" pitchFamily="18" charset="0"/>
                        </a:rPr>
                        <m:t>𝑎</m:t>
                      </m:r>
                      <m:r>
                        <a:rPr lang="vi-VN" sz="2800" b="0" i="1" smtClean="0">
                          <a:latin typeface="Cambria Math" panose="02040503050406030204" pitchFamily="18" charset="0"/>
                        </a:rPr>
                        <m:t>)2</m:t>
                      </m:r>
                      <m:r>
                        <a:rPr lang="vi-VN" sz="2800" i="1">
                          <a:latin typeface="Cambria Math" panose="02040503050406030204" pitchFamily="18" charset="0"/>
                        </a:rPr>
                        <m:t>𝑥</m:t>
                      </m:r>
                      <m:r>
                        <a:rPr lang="vi-VN" sz="2800" b="0" i="1" smtClean="0">
                          <a:latin typeface="Cambria Math" panose="02040503050406030204" pitchFamily="18" charset="0"/>
                        </a:rPr>
                        <m:t>.3</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=6</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3</m:t>
                          </m:r>
                        </m:sup>
                      </m:sSup>
                      <m:r>
                        <a:rPr lang="vi-VN" sz="2800" b="0" i="1" smtClean="0">
                          <a:latin typeface="Cambria Math" panose="02040503050406030204" pitchFamily="18" charset="0"/>
                        </a:rPr>
                        <m:t>; 2</m:t>
                      </m:r>
                      <m:r>
                        <a:rPr lang="vi-VN" sz="2800" i="1">
                          <a:latin typeface="Cambria Math" panose="02040503050406030204" pitchFamily="18" charset="0"/>
                        </a:rPr>
                        <m:t>𝑥</m:t>
                      </m:r>
                      <m:r>
                        <a:rPr lang="vi-VN" sz="2800" b="0" i="1" smtClean="0">
                          <a:latin typeface="Cambria Math" panose="02040503050406030204" pitchFamily="18" charset="0"/>
                        </a:rPr>
                        <m:t>.4</m:t>
                      </m:r>
                      <m:r>
                        <a:rPr lang="vi-VN" sz="2800" i="1">
                          <a:latin typeface="Cambria Math" panose="02040503050406030204" pitchFamily="18" charset="0"/>
                        </a:rPr>
                        <m:t>𝑥</m:t>
                      </m:r>
                      <m:r>
                        <a:rPr lang="vi-VN" sz="2800" b="0" i="1" smtClean="0">
                          <a:latin typeface="Cambria Math" panose="02040503050406030204" pitchFamily="18" charset="0"/>
                        </a:rPr>
                        <m:t>=8</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 2</m:t>
                      </m:r>
                      <m:r>
                        <a:rPr lang="vi-VN" sz="2800" i="1">
                          <a:latin typeface="Cambria Math" panose="02040503050406030204" pitchFamily="18" charset="0"/>
                        </a:rPr>
                        <m:t>𝑥</m:t>
                      </m:r>
                      <m:r>
                        <a:rPr lang="vi-VN" sz="2800" b="0" i="1" smtClean="0">
                          <a:latin typeface="Cambria Math" panose="02040503050406030204" pitchFamily="18" charset="0"/>
                        </a:rPr>
                        <m:t>.1=2</m:t>
                      </m:r>
                      <m:r>
                        <a:rPr lang="vi-VN" sz="2800" i="1">
                          <a:latin typeface="Cambria Math" panose="02040503050406030204" pitchFamily="18" charset="0"/>
                        </a:rPr>
                        <m:t>𝑥</m:t>
                      </m:r>
                    </m:oMath>
                  </m:oMathPara>
                </a14:m>
                <a:endParaRPr lang="x-none" sz="2800" i="1" dirty="0"/>
              </a:p>
            </p:txBody>
          </p:sp>
        </mc:Choice>
        <mc:Fallback xmlns="">
          <p:sp>
            <p:nvSpPr>
              <p:cNvPr id="6" name="TextBox 5">
                <a:extLst>
                  <a:ext uri="{FF2B5EF4-FFF2-40B4-BE49-F238E27FC236}">
                    <a16:creationId xmlns:a16="http://schemas.microsoft.com/office/drawing/2014/main" xmlns:a14="http://schemas.microsoft.com/office/drawing/2010/main" xmlns="" id="{ECF2D425-DB03-E046-A14D-334A5459E09C}"/>
                  </a:ext>
                </a:extLst>
              </p:cNvPr>
              <p:cNvSpPr txBox="1">
                <a:spLocks noRot="1" noChangeAspect="1" noMove="1" noResize="1" noEditPoints="1" noAdjustHandles="1" noChangeArrowheads="1" noChangeShapeType="1" noTextEdit="1"/>
              </p:cNvSpPr>
              <p:nvPr/>
            </p:nvSpPr>
            <p:spPr>
              <a:xfrm>
                <a:off x="835570" y="2365731"/>
                <a:ext cx="6638356" cy="64633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00F9A9A-3738-454E-82F9-A98F26678CEB}"/>
                  </a:ext>
                </a:extLst>
              </p:cNvPr>
              <p:cNvSpPr txBox="1"/>
              <p:nvPr/>
            </p:nvSpPr>
            <p:spPr>
              <a:xfrm>
                <a:off x="835570" y="3077976"/>
                <a:ext cx="7063508" cy="646331"/>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r>
                        <a:rPr lang="x-none" sz="2800" i="1" smtClean="0">
                          <a:latin typeface="Cambria Math" panose="02040503050406030204" pitchFamily="18" charset="0"/>
                        </a:rPr>
                        <m:t>𝑏</m:t>
                      </m:r>
                      <m:r>
                        <a:rPr lang="vi-VN" sz="2800" b="0" i="1" smtClean="0">
                          <a:latin typeface="Cambria Math" panose="02040503050406030204" pitchFamily="18" charset="0"/>
                        </a:rPr>
                        <m:t>)2</m:t>
                      </m:r>
                      <m:r>
                        <a:rPr lang="vi-VN" sz="2800" i="1">
                          <a:latin typeface="Cambria Math" panose="02040503050406030204" pitchFamily="18" charset="0"/>
                        </a:rPr>
                        <m:t>𝑥</m:t>
                      </m:r>
                      <m:r>
                        <a:rPr lang="vi-VN" sz="2800" b="0" i="1" smtClean="0">
                          <a:latin typeface="Cambria Math" panose="02040503050406030204" pitchFamily="18" charset="0"/>
                        </a:rPr>
                        <m:t>.</m:t>
                      </m:r>
                      <m:d>
                        <m:dPr>
                          <m:ctrlPr>
                            <a:rPr lang="vi-VN" sz="2800" b="0" i="1" smtClean="0">
                              <a:latin typeface="Cambria Math" panose="02040503050406030204" pitchFamily="18" charset="0"/>
                            </a:rPr>
                          </m:ctrlPr>
                        </m:dPr>
                        <m:e>
                          <m:r>
                            <a:rPr lang="vi-VN" sz="2800" b="0" i="1" smtClean="0">
                              <a:latin typeface="Cambria Math" panose="02040503050406030204" pitchFamily="18" charset="0"/>
                            </a:rPr>
                            <m:t>3</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+4</m:t>
                          </m:r>
                          <m:r>
                            <a:rPr lang="vi-VN" sz="2800" i="1">
                              <a:latin typeface="Cambria Math" panose="02040503050406030204" pitchFamily="18" charset="0"/>
                            </a:rPr>
                            <m:t>𝑥</m:t>
                          </m:r>
                          <m:r>
                            <a:rPr lang="vi-VN" sz="2800" b="0" i="1" smtClean="0">
                              <a:latin typeface="Cambria Math" panose="02040503050406030204" pitchFamily="18" charset="0"/>
                            </a:rPr>
                            <m:t>+1</m:t>
                          </m:r>
                        </m:e>
                      </m:d>
                      <m:r>
                        <a:rPr lang="vi-VN" sz="2800" b="0" i="1" smtClean="0">
                          <a:latin typeface="Cambria Math" panose="02040503050406030204" pitchFamily="18" charset="0"/>
                        </a:rPr>
                        <m:t>=6</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3</m:t>
                          </m:r>
                        </m:sup>
                      </m:sSup>
                      <m:r>
                        <a:rPr lang="vi-VN" sz="2800" b="0" i="1" smtClean="0">
                          <a:latin typeface="Cambria Math" panose="02040503050406030204" pitchFamily="18" charset="0"/>
                        </a:rPr>
                        <m:t>+8</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+2</m:t>
                      </m:r>
                      <m:r>
                        <a:rPr lang="vi-VN" sz="2800" i="1">
                          <a:latin typeface="Cambria Math" panose="02040503050406030204" pitchFamily="18" charset="0"/>
                        </a:rPr>
                        <m:t>𝑥</m:t>
                      </m:r>
                    </m:oMath>
                  </m:oMathPara>
                </a14:m>
                <a:endParaRPr lang="x-none" sz="2800" i="1" dirty="0"/>
              </a:p>
            </p:txBody>
          </p:sp>
        </mc:Choice>
        <mc:Fallback xmlns="">
          <p:sp>
            <p:nvSpPr>
              <p:cNvPr id="7" name="TextBox 6">
                <a:extLst>
                  <a:ext uri="{FF2B5EF4-FFF2-40B4-BE49-F238E27FC236}">
                    <a16:creationId xmlns:a16="http://schemas.microsoft.com/office/drawing/2014/main" xmlns:a14="http://schemas.microsoft.com/office/drawing/2010/main" xmlns="" id="{600F9A9A-3738-454E-82F9-A98F26678CEB}"/>
                  </a:ext>
                </a:extLst>
              </p:cNvPr>
              <p:cNvSpPr txBox="1">
                <a:spLocks noRot="1" noChangeAspect="1" noMove="1" noResize="1" noEditPoints="1" noAdjustHandles="1" noChangeArrowheads="1" noChangeShapeType="1" noTextEdit="1"/>
              </p:cNvSpPr>
              <p:nvPr/>
            </p:nvSpPr>
            <p:spPr>
              <a:xfrm>
                <a:off x="835570" y="3077976"/>
                <a:ext cx="7063508" cy="646331"/>
              </a:xfrm>
              <a:prstGeom prst="rect">
                <a:avLst/>
              </a:prstGeom>
              <a:blipFill rotWithShape="0">
                <a:blip r:embed="rId6"/>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46E9F1B6-76DE-6B41-8B67-0967BA9C33DA}"/>
              </a:ext>
            </a:extLst>
          </p:cNvPr>
          <p:cNvSpPr/>
          <p:nvPr/>
        </p:nvSpPr>
        <p:spPr>
          <a:xfrm>
            <a:off x="3733800" y="2101650"/>
            <a:ext cx="841897" cy="523220"/>
          </a:xfrm>
          <a:prstGeom prst="rect">
            <a:avLst/>
          </a:prstGeom>
        </p:spPr>
        <p:txBody>
          <a:bodyPr wrap="none">
            <a:spAutoFit/>
          </a:bodyPr>
          <a:lstStyle/>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Giải</a:t>
            </a:r>
            <a:endParaRPr lang="x-none" sz="2800"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D5918C31-6B21-6F47-8E25-B11B15805C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10251" y="480989"/>
            <a:ext cx="914400" cy="914400"/>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B5CCEE1-A925-3A4D-AA5A-F294C8AD9FC1}"/>
                  </a:ext>
                </a:extLst>
              </p:cNvPr>
              <p:cNvSpPr/>
              <p:nvPr/>
            </p:nvSpPr>
            <p:spPr>
              <a:xfrm>
                <a:off x="355257" y="3734213"/>
                <a:ext cx="308481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ea typeface="Cambria Math" panose="02040503050406030204" pitchFamily="18" charset="0"/>
                        </a:rPr>
                        <m:t>⇒</m:t>
                      </m:r>
                      <m:r>
                        <a:rPr lang="vi-VN" sz="2800" i="1">
                          <a:latin typeface="Cambria Math" panose="02040503050406030204" pitchFamily="18" charset="0"/>
                        </a:rPr>
                        <m:t>6</m:t>
                      </m:r>
                      <m:sSup>
                        <m:sSupPr>
                          <m:ctrlPr>
                            <a:rPr lang="vi-VN" sz="2800" i="1">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3</m:t>
                          </m:r>
                        </m:sup>
                      </m:sSup>
                      <m:r>
                        <a:rPr lang="vi-VN" sz="2800" i="1">
                          <a:latin typeface="Cambria Math" panose="02040503050406030204" pitchFamily="18" charset="0"/>
                        </a:rPr>
                        <m:t>+8</m:t>
                      </m:r>
                      <m:sSup>
                        <m:sSupPr>
                          <m:ctrlPr>
                            <a:rPr lang="vi-VN" sz="2800" i="1">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2</m:t>
                          </m:r>
                        </m:sup>
                      </m:sSup>
                      <m:r>
                        <a:rPr lang="vi-VN" sz="2800" i="1">
                          <a:latin typeface="Cambria Math" panose="02040503050406030204" pitchFamily="18" charset="0"/>
                        </a:rPr>
                        <m:t>+2</m:t>
                      </m:r>
                      <m:r>
                        <a:rPr lang="vi-VN" sz="2800" i="1">
                          <a:latin typeface="Cambria Math" panose="02040503050406030204" pitchFamily="18" charset="0"/>
                        </a:rPr>
                        <m:t>𝑥</m:t>
                      </m:r>
                    </m:oMath>
                  </m:oMathPara>
                </a14:m>
                <a:endParaRPr lang="x-none" sz="2800" i="1" dirty="0"/>
              </a:p>
            </p:txBody>
          </p:sp>
        </mc:Choice>
        <mc:Fallback xmlns="">
          <p:sp>
            <p:nvSpPr>
              <p:cNvPr id="2" name="Rectangle 1">
                <a:extLst>
                  <a:ext uri="{FF2B5EF4-FFF2-40B4-BE49-F238E27FC236}">
                    <a16:creationId xmlns:a16="http://schemas.microsoft.com/office/drawing/2014/main" xmlns:a14="http://schemas.microsoft.com/office/drawing/2010/main" xmlns="" id="{6B5CCEE1-A925-3A4D-AA5A-F294C8AD9FC1}"/>
                  </a:ext>
                </a:extLst>
              </p:cNvPr>
              <p:cNvSpPr>
                <a:spLocks noRot="1" noChangeAspect="1" noMove="1" noResize="1" noEditPoints="1" noAdjustHandles="1" noChangeArrowheads="1" noChangeShapeType="1" noTextEdit="1"/>
              </p:cNvSpPr>
              <p:nvPr/>
            </p:nvSpPr>
            <p:spPr>
              <a:xfrm>
                <a:off x="355257" y="3734213"/>
                <a:ext cx="3084819" cy="523220"/>
              </a:xfrm>
              <a:prstGeom prst="rect">
                <a:avLst/>
              </a:prstGeom>
              <a:blipFill rotWithShape="0">
                <a:blip r:embed="rId8"/>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EC42376-CEA7-1646-94E4-D25187C959BE}"/>
              </a:ext>
            </a:extLst>
          </p:cNvPr>
          <p:cNvSpPr txBox="1"/>
          <p:nvPr/>
        </p:nvSpPr>
        <p:spPr>
          <a:xfrm>
            <a:off x="3276600" y="3724307"/>
            <a:ext cx="60733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
            </a:r>
            <a:r>
              <a:rPr lang="x-none" sz="2800" dirty="0">
                <a:latin typeface="Times New Roman" panose="02020603050405020304" pitchFamily="18" charset="0"/>
                <a:cs typeface="Times New Roman" panose="02020603050405020304" pitchFamily="18" charset="0"/>
              </a:rPr>
              <a:t>à tích của đơn thức P(x) và đa thức Q(x)</a:t>
            </a:r>
          </a:p>
        </p:txBody>
      </p:sp>
    </p:spTree>
    <p:extLst>
      <p:ext uri="{BB962C8B-B14F-4D97-AF65-F5344CB8AC3E}">
        <p14:creationId xmlns:p14="http://schemas.microsoft.com/office/powerpoint/2010/main" val="16255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ssolve">
                                      <p:cBhvr>
                                        <p:cTn id="36" dur="500"/>
                                        <p:tgtEl>
                                          <p:spTgt spid="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1"/>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5A001E-94B8-584C-AE2D-85F13ED38390}"/>
              </a:ext>
            </a:extLst>
          </p:cNvPr>
          <p:cNvGrpSpPr/>
          <p:nvPr/>
        </p:nvGrpSpPr>
        <p:grpSpPr>
          <a:xfrm>
            <a:off x="741239" y="571633"/>
            <a:ext cx="8224500" cy="1612582"/>
            <a:chOff x="1600200" y="2648798"/>
            <a:chExt cx="7162800" cy="1105248"/>
          </a:xfrm>
        </p:grpSpPr>
        <p:sp>
          <p:nvSpPr>
            <p:cNvPr id="3" name="Rounded Rectangle 2">
              <a:extLst>
                <a:ext uri="{FF2B5EF4-FFF2-40B4-BE49-F238E27FC236}">
                  <a16:creationId xmlns:a16="http://schemas.microsoft.com/office/drawing/2014/main" id="{7E1B4848-C600-EB4C-9EAF-242B6737E74D}"/>
                </a:ext>
              </a:extLst>
            </p:cNvPr>
            <p:cNvSpPr/>
            <p:nvPr/>
          </p:nvSpPr>
          <p:spPr>
            <a:xfrm>
              <a:off x="1600200" y="2649922"/>
              <a:ext cx="7162800" cy="1104124"/>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ectangle 3">
              <a:extLst>
                <a:ext uri="{FF2B5EF4-FFF2-40B4-BE49-F238E27FC236}">
                  <a16:creationId xmlns:a16="http://schemas.microsoft.com/office/drawing/2014/main" id="{698FDF9D-422A-4348-8DA2-44F1166356CC}"/>
                </a:ext>
              </a:extLst>
            </p:cNvPr>
            <p:cNvSpPr/>
            <p:nvPr/>
          </p:nvSpPr>
          <p:spPr>
            <a:xfrm>
              <a:off x="1600200" y="2648798"/>
              <a:ext cx="7162800" cy="22775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5" name="TextBox 4">
            <a:extLst>
              <a:ext uri="{FF2B5EF4-FFF2-40B4-BE49-F238E27FC236}">
                <a16:creationId xmlns:a16="http://schemas.microsoft.com/office/drawing/2014/main" id="{FC8D2782-E3DD-F949-A7AF-DFFBB0912468}"/>
              </a:ext>
            </a:extLst>
          </p:cNvPr>
          <p:cNvSpPr txBox="1"/>
          <p:nvPr/>
        </p:nvSpPr>
        <p:spPr>
          <a:xfrm>
            <a:off x="1147432" y="818575"/>
            <a:ext cx="7787027"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a:t>
            </a:r>
            <a:r>
              <a:rPr lang="x-none" sz="2800" dirty="0">
                <a:latin typeface="Times New Roman" panose="02020603050405020304" pitchFamily="18" charset="0"/>
                <a:cs typeface="Times New Roman" panose="02020603050405020304" pitchFamily="18" charset="0"/>
              </a:rPr>
              <a:t>uốn nhân đơn thức với một đa thức, ta nhân đơn thức đó với từng </a:t>
            </a:r>
            <a:r>
              <a:rPr lang="en-US" sz="2800" dirty="0" err="1">
                <a:latin typeface="Times New Roman" panose="02020603050405020304" pitchFamily="18" charset="0"/>
                <a:cs typeface="Times New Roman" panose="02020603050405020304" pitchFamily="18" charset="0"/>
              </a:rPr>
              <a:t>hạng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x-none" sz="2800" dirty="0">
                <a:latin typeface="Times New Roman" panose="02020603050405020304" pitchFamily="18" charset="0"/>
                <a:cs typeface="Times New Roman" panose="02020603050405020304" pitchFamily="18" charset="0"/>
              </a:rPr>
              <a:t> của đa thức rồi cộng các tích với nhau. </a:t>
            </a:r>
          </a:p>
        </p:txBody>
      </p:sp>
      <p:pic>
        <p:nvPicPr>
          <p:cNvPr id="6" name="Hình ảnh 5">
            <a:extLst>
              <a:ext uri="{FF2B5EF4-FFF2-40B4-BE49-F238E27FC236}">
                <a16:creationId xmlns:a16="http://schemas.microsoft.com/office/drawing/2014/main" id="{7D7F98F7-99A6-EB40-8A70-0A2FC5D147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3086" y="438150"/>
            <a:ext cx="1182584" cy="907603"/>
          </a:xfrm>
          <a:prstGeom prst="ellipse">
            <a:avLst/>
          </a:prstGeom>
        </p:spPr>
      </p:pic>
      <p:sp>
        <p:nvSpPr>
          <p:cNvPr id="7" name="Rectangle 6">
            <a:extLst>
              <a:ext uri="{FF2B5EF4-FFF2-40B4-BE49-F238E27FC236}">
                <a16:creationId xmlns:a16="http://schemas.microsoft.com/office/drawing/2014/main" id="{04BE291B-7F7D-7B4F-8208-8CCD8BB2D24F}"/>
              </a:ext>
            </a:extLst>
          </p:cNvPr>
          <p:cNvSpPr/>
          <p:nvPr/>
        </p:nvSpPr>
        <p:spPr>
          <a:xfrm>
            <a:off x="670560" y="-14347"/>
            <a:ext cx="5429692" cy="584775"/>
          </a:xfrm>
          <a:prstGeom prst="rect">
            <a:avLst/>
          </a:prstGeom>
        </p:spPr>
        <p:txBody>
          <a:bodyPr wrap="none">
            <a:spAutoFit/>
          </a:bodyPr>
          <a:lstStyle/>
          <a:p>
            <a:pPr algn="just">
              <a:spcBef>
                <a:spcPts val="300"/>
              </a:spcBef>
              <a:spcAft>
                <a:spcPts val="300"/>
              </a:spcAft>
            </a:pPr>
            <a:r>
              <a:rPr lang="vi-VN" sz="3200" b="1" dirty="0">
                <a:latin typeface="Times New Roman" panose="02020603050405020304" pitchFamily="18" charset="0"/>
                <a:ea typeface="Times New Roman" panose="02020603050405020304" pitchFamily="18" charset="0"/>
              </a:rPr>
              <a:t>II. Nhân đơn thức với đa thức</a:t>
            </a:r>
            <a:endParaRPr lang="x-none" sz="3200" dirty="0">
              <a:effectLst/>
              <a:latin typeface="Times New Roman" panose="02020603050405020304" pitchFamily="18" charset="0"/>
              <a:ea typeface="Times New Roman" panose="02020603050405020304" pitchFamily="18" charset="0"/>
            </a:endParaRPr>
          </a:p>
        </p:txBody>
      </p:sp>
      <p:pic>
        <p:nvPicPr>
          <p:cNvPr id="9" name="Picture 8" descr="A picture containing text&#10;&#10;Description automatically generated">
            <a:extLst>
              <a:ext uri="{FF2B5EF4-FFF2-40B4-BE49-F238E27FC236}">
                <a16:creationId xmlns:a16="http://schemas.microsoft.com/office/drawing/2014/main" id="{B15A66E8-15FF-2740-AF25-5E259819D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433" y="2281751"/>
            <a:ext cx="1016000" cy="431800"/>
          </a:xfrm>
          <a:prstGeom prst="rect">
            <a:avLst/>
          </a:prstGeom>
        </p:spPr>
      </p:pic>
      <p:sp>
        <p:nvSpPr>
          <p:cNvPr id="10" name="TextBox 9">
            <a:extLst>
              <a:ext uri="{FF2B5EF4-FFF2-40B4-BE49-F238E27FC236}">
                <a16:creationId xmlns:a16="http://schemas.microsoft.com/office/drawing/2014/main" id="{399B8AB2-D3E8-6247-BD0C-C73190098565}"/>
              </a:ext>
            </a:extLst>
          </p:cNvPr>
          <p:cNvSpPr txBox="1"/>
          <p:nvPr/>
        </p:nvSpPr>
        <p:spPr>
          <a:xfrm>
            <a:off x="1249433" y="2236041"/>
            <a:ext cx="7787027"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Tính:</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DED2D6F-8024-FF44-B136-BCAA28BA7C8D}"/>
                  </a:ext>
                </a:extLst>
              </p:cNvPr>
              <p:cNvSpPr txBox="1"/>
              <p:nvPr/>
            </p:nvSpPr>
            <p:spPr>
              <a:xfrm>
                <a:off x="828261" y="2826663"/>
                <a:ext cx="20447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𝑎</m:t>
                      </m:r>
                      <m:r>
                        <a:rPr lang="vi-VN" sz="2800" b="0" i="1" smtClean="0">
                          <a:latin typeface="Cambria Math" panose="02040503050406030204" pitchFamily="18" charset="0"/>
                        </a:rPr>
                        <m:t>) </m:t>
                      </m:r>
                      <m:r>
                        <a:rPr lang="vi-VN" sz="2800" i="1">
                          <a:latin typeface="Cambria Math" panose="02040503050406030204" pitchFamily="18" charset="0"/>
                        </a:rPr>
                        <m:t>𝑥</m:t>
                      </m:r>
                      <m:r>
                        <a:rPr lang="vi-VN" sz="2800" b="0" i="1" smtClean="0">
                          <a:latin typeface="Cambria Math" panose="02040503050406030204" pitchFamily="18" charset="0"/>
                        </a:rPr>
                        <m:t>(4</m:t>
                      </m:r>
                      <m:r>
                        <a:rPr lang="vi-VN" sz="2800" i="1">
                          <a:latin typeface="Cambria Math" panose="02040503050406030204" pitchFamily="18" charset="0"/>
                        </a:rPr>
                        <m:t>𝑥</m:t>
                      </m:r>
                      <m:r>
                        <a:rPr lang="vi-VN" sz="2800" b="0" i="1" smtClean="0">
                          <a:latin typeface="Cambria Math" panose="02040503050406030204" pitchFamily="18" charset="0"/>
                        </a:rPr>
                        <m:t>−3)</m:t>
                      </m:r>
                    </m:oMath>
                  </m:oMathPara>
                </a14:m>
                <a:endParaRPr lang="x-none" sz="2800" i="1" dirty="0"/>
              </a:p>
            </p:txBody>
          </p:sp>
        </mc:Choice>
        <mc:Fallback xmlns="">
          <p:sp>
            <p:nvSpPr>
              <p:cNvPr id="11" name="TextBox 10">
                <a:extLst>
                  <a:ext uri="{FF2B5EF4-FFF2-40B4-BE49-F238E27FC236}">
                    <a16:creationId xmlns:a16="http://schemas.microsoft.com/office/drawing/2014/main" xmlns:a14="http://schemas.microsoft.com/office/drawing/2010/main" xmlns="" id="{9DED2D6F-8024-FF44-B136-BCAA28BA7C8D}"/>
                  </a:ext>
                </a:extLst>
              </p:cNvPr>
              <p:cNvSpPr txBox="1">
                <a:spLocks noRot="1" noChangeAspect="1" noMove="1" noResize="1" noEditPoints="1" noAdjustHandles="1" noChangeArrowheads="1" noChangeShapeType="1" noTextEdit="1"/>
              </p:cNvSpPr>
              <p:nvPr/>
            </p:nvSpPr>
            <p:spPr>
              <a:xfrm>
                <a:off x="828261" y="2826663"/>
                <a:ext cx="2044791"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5F20D0D-07D8-404E-A7E5-5129EA480F00}"/>
                  </a:ext>
                </a:extLst>
              </p:cNvPr>
              <p:cNvSpPr txBox="1"/>
              <p:nvPr/>
            </p:nvSpPr>
            <p:spPr>
              <a:xfrm>
                <a:off x="828261" y="3333750"/>
                <a:ext cx="38430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𝑏</m:t>
                      </m:r>
                      <m:r>
                        <a:rPr lang="vi-VN" sz="2800" b="0" i="1" smtClean="0">
                          <a:latin typeface="Cambria Math" panose="02040503050406030204" pitchFamily="18" charset="0"/>
                        </a:rPr>
                        <m:t>) −3</m:t>
                      </m:r>
                      <m:sSup>
                        <m:sSupPr>
                          <m:ctrlPr>
                            <a:rPr lang="x-none" sz="2800" i="1" dirty="0" smtClean="0">
                              <a:latin typeface="Cambria Math" panose="02040503050406030204" pitchFamily="18" charset="0"/>
                            </a:rPr>
                          </m:ctrlPr>
                        </m:sSupPr>
                        <m:e>
                          <m:r>
                            <a:rPr lang="x-none" sz="2800" i="1" dirty="0">
                              <a:latin typeface="Cambria Math" panose="02040503050406030204" pitchFamily="18" charset="0"/>
                            </a:rPr>
                            <m:t>𝑥</m:t>
                          </m:r>
                        </m:e>
                        <m:sup>
                          <m:r>
                            <a:rPr lang="vi-VN" sz="2800" b="0" i="1" dirty="0" smtClean="0">
                              <a:latin typeface="Cambria Math" panose="02040503050406030204" pitchFamily="18" charset="0"/>
                            </a:rPr>
                            <m:t>2</m:t>
                          </m:r>
                        </m:sup>
                      </m:sSup>
                      <m:r>
                        <a:rPr lang="vi-VN" sz="2800" b="0" i="1" smtClean="0">
                          <a:latin typeface="Cambria Math" panose="02040503050406030204" pitchFamily="18" charset="0"/>
                        </a:rPr>
                        <m:t>(6</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−8</m:t>
                      </m:r>
                      <m:r>
                        <a:rPr lang="vi-VN" sz="2800" i="1">
                          <a:latin typeface="Cambria Math" panose="02040503050406030204" pitchFamily="18" charset="0"/>
                        </a:rPr>
                        <m:t>𝑥</m:t>
                      </m:r>
                      <m:r>
                        <a:rPr lang="vi-VN" sz="2800" b="0" i="1" smtClean="0">
                          <a:latin typeface="Cambria Math" panose="02040503050406030204" pitchFamily="18" charset="0"/>
                        </a:rPr>
                        <m:t>+7)</m:t>
                      </m:r>
                    </m:oMath>
                  </m:oMathPara>
                </a14:m>
                <a:endParaRPr lang="x-none" sz="2800" i="1" dirty="0"/>
              </a:p>
            </p:txBody>
          </p:sp>
        </mc:Choice>
        <mc:Fallback xmlns="">
          <p:sp>
            <p:nvSpPr>
              <p:cNvPr id="12" name="TextBox 11">
                <a:extLst>
                  <a:ext uri="{FF2B5EF4-FFF2-40B4-BE49-F238E27FC236}">
                    <a16:creationId xmlns:a16="http://schemas.microsoft.com/office/drawing/2014/main" xmlns:a14="http://schemas.microsoft.com/office/drawing/2010/main" xmlns="" id="{C5F20D0D-07D8-404E-A7E5-5129EA480F00}"/>
                  </a:ext>
                </a:extLst>
              </p:cNvPr>
              <p:cNvSpPr txBox="1">
                <a:spLocks noRot="1" noChangeAspect="1" noMove="1" noResize="1" noEditPoints="1" noAdjustHandles="1" noChangeArrowheads="1" noChangeShapeType="1" noTextEdit="1"/>
              </p:cNvSpPr>
              <p:nvPr/>
            </p:nvSpPr>
            <p:spPr>
              <a:xfrm>
                <a:off x="828261" y="3333750"/>
                <a:ext cx="3843039" cy="4308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610496A-3730-DD4B-A6CB-C7214BE6A02C}"/>
                  </a:ext>
                </a:extLst>
              </p:cNvPr>
              <p:cNvSpPr txBox="1"/>
              <p:nvPr/>
            </p:nvSpPr>
            <p:spPr>
              <a:xfrm>
                <a:off x="2836022" y="2799910"/>
                <a:ext cx="458311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rPr>
                        <m:t>=</m:t>
                      </m:r>
                      <m:r>
                        <a:rPr lang="vi-VN" sz="2800" i="1">
                          <a:latin typeface="Cambria Math" panose="02040503050406030204" pitchFamily="18" charset="0"/>
                        </a:rPr>
                        <m:t>𝑥</m:t>
                      </m:r>
                      <m:r>
                        <a:rPr lang="vi-VN" sz="2800" b="0" i="1" smtClean="0">
                          <a:latin typeface="Cambria Math" panose="02040503050406030204" pitchFamily="18" charset="0"/>
                        </a:rPr>
                        <m:t>.4</m:t>
                      </m:r>
                      <m:r>
                        <a:rPr lang="vi-VN" sz="2800" i="1">
                          <a:latin typeface="Cambria Math" panose="02040503050406030204" pitchFamily="18" charset="0"/>
                        </a:rPr>
                        <m:t>𝑥</m:t>
                      </m:r>
                      <m:r>
                        <a:rPr lang="vi-VN" sz="2800" b="0" i="1" smtClean="0">
                          <a:latin typeface="Cambria Math" panose="02040503050406030204" pitchFamily="18" charset="0"/>
                        </a:rPr>
                        <m:t>+</m:t>
                      </m:r>
                      <m:r>
                        <a:rPr lang="vi-VN" sz="2800" i="1">
                          <a:latin typeface="Cambria Math" panose="02040503050406030204" pitchFamily="18" charset="0"/>
                        </a:rPr>
                        <m:t>𝑥</m:t>
                      </m:r>
                      <m:r>
                        <a:rPr lang="vi-VN" sz="2800" b="0" i="1" smtClean="0">
                          <a:latin typeface="Cambria Math" panose="02040503050406030204" pitchFamily="18" charset="0"/>
                        </a:rPr>
                        <m:t>.</m:t>
                      </m:r>
                      <m:d>
                        <m:dPr>
                          <m:ctrlPr>
                            <a:rPr lang="vi-VN" sz="2800" b="0" i="1" smtClean="0">
                              <a:latin typeface="Cambria Math" panose="02040503050406030204" pitchFamily="18" charset="0"/>
                            </a:rPr>
                          </m:ctrlPr>
                        </m:dPr>
                        <m:e>
                          <m:r>
                            <a:rPr lang="vi-VN" sz="2800" b="0" i="1" smtClean="0">
                              <a:latin typeface="Cambria Math" panose="02040503050406030204" pitchFamily="18" charset="0"/>
                            </a:rPr>
                            <m:t>−3</m:t>
                          </m:r>
                        </m:e>
                      </m:d>
                      <m:r>
                        <a:rPr lang="vi-VN" sz="2800" b="0" i="1" smtClean="0">
                          <a:latin typeface="Cambria Math" panose="02040503050406030204" pitchFamily="18" charset="0"/>
                        </a:rPr>
                        <m:t>=4</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−3</m:t>
                      </m:r>
                      <m:r>
                        <a:rPr lang="vi-VN" sz="2800" i="1">
                          <a:latin typeface="Cambria Math" panose="02040503050406030204" pitchFamily="18" charset="0"/>
                        </a:rPr>
                        <m:t>𝑥</m:t>
                      </m:r>
                    </m:oMath>
                  </m:oMathPara>
                </a14:m>
                <a:endParaRPr lang="x-none" sz="2800" i="1" dirty="0"/>
              </a:p>
            </p:txBody>
          </p:sp>
        </mc:Choice>
        <mc:Fallback xmlns="">
          <p:sp>
            <p:nvSpPr>
              <p:cNvPr id="13" name="TextBox 12">
                <a:extLst>
                  <a:ext uri="{FF2B5EF4-FFF2-40B4-BE49-F238E27FC236}">
                    <a16:creationId xmlns:a16="http://schemas.microsoft.com/office/drawing/2014/main" xmlns:a14="http://schemas.microsoft.com/office/drawing/2010/main" xmlns="" id="{5610496A-3730-DD4B-A6CB-C7214BE6A02C}"/>
                  </a:ext>
                </a:extLst>
              </p:cNvPr>
              <p:cNvSpPr txBox="1">
                <a:spLocks noRot="1" noChangeAspect="1" noMove="1" noResize="1" noEditPoints="1" noAdjustHandles="1" noChangeArrowheads="1" noChangeShapeType="1" noTextEdit="1"/>
              </p:cNvSpPr>
              <p:nvPr/>
            </p:nvSpPr>
            <p:spPr>
              <a:xfrm>
                <a:off x="2836022" y="2799910"/>
                <a:ext cx="4583114" cy="43088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1E5B8F-D3DD-FC41-AF09-73ABCBD74873}"/>
                  </a:ext>
                </a:extLst>
              </p:cNvPr>
              <p:cNvSpPr txBox="1"/>
              <p:nvPr/>
            </p:nvSpPr>
            <p:spPr>
              <a:xfrm>
                <a:off x="990600" y="3748789"/>
                <a:ext cx="6570773"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rPr>
                        <m:t>=</m:t>
                      </m:r>
                      <m:r>
                        <a:rPr lang="vi-VN" sz="2800" b="0" i="1" smtClean="0">
                          <a:latin typeface="Cambria Math" panose="02040503050406030204" pitchFamily="18" charset="0"/>
                        </a:rPr>
                        <m:t>−3</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.6</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m:t>
                      </m:r>
                      <m:d>
                        <m:dPr>
                          <m:ctrlPr>
                            <a:rPr lang="vi-VN" sz="2800" b="0" i="1" smtClean="0">
                              <a:latin typeface="Cambria Math" panose="02040503050406030204" pitchFamily="18" charset="0"/>
                            </a:rPr>
                          </m:ctrlPr>
                        </m:dPr>
                        <m:e>
                          <m:r>
                            <a:rPr lang="vi-VN" sz="2800" i="1">
                              <a:latin typeface="Cambria Math" panose="02040503050406030204" pitchFamily="18" charset="0"/>
                            </a:rPr>
                            <m:t>−3</m:t>
                          </m:r>
                          <m:sSup>
                            <m:sSupPr>
                              <m:ctrlPr>
                                <a:rPr lang="vi-VN" sz="2800" i="1">
                                  <a:latin typeface="Cambria Math" panose="02040503050406030204" pitchFamily="18" charset="0"/>
                                </a:rPr>
                              </m:ctrlPr>
                            </m:sSupPr>
                            <m:e>
                              <m:r>
                                <a:rPr lang="vi-VN" sz="2800" i="1" smtClean="0">
                                  <a:latin typeface="Cambria Math" panose="02040503050406030204" pitchFamily="18" charset="0"/>
                                </a:rPr>
                                <m:t>𝑥</m:t>
                              </m:r>
                            </m:e>
                            <m:sup>
                              <m:r>
                                <a:rPr lang="vi-VN" sz="2800" b="0" i="1" smtClean="0">
                                  <a:latin typeface="Cambria Math" panose="02040503050406030204" pitchFamily="18" charset="0"/>
                                </a:rPr>
                                <m:t>2</m:t>
                              </m:r>
                            </m:sup>
                          </m:sSup>
                        </m:e>
                      </m:d>
                      <m:r>
                        <a:rPr lang="vi-VN" sz="2800" b="0" i="1" smtClean="0">
                          <a:latin typeface="Cambria Math" panose="02040503050406030204" pitchFamily="18" charset="0"/>
                        </a:rPr>
                        <m:t>.</m:t>
                      </m:r>
                      <m:d>
                        <m:dPr>
                          <m:ctrlPr>
                            <a:rPr lang="vi-VN" sz="2800" b="0" i="1" smtClean="0">
                              <a:latin typeface="Cambria Math" panose="02040503050406030204" pitchFamily="18" charset="0"/>
                            </a:rPr>
                          </m:ctrlPr>
                        </m:dPr>
                        <m:e>
                          <m:r>
                            <a:rPr lang="vi-VN" sz="2800" b="0" i="1" smtClean="0">
                              <a:latin typeface="Cambria Math" panose="02040503050406030204" pitchFamily="18" charset="0"/>
                            </a:rPr>
                            <m:t>−8</m:t>
                          </m:r>
                          <m:r>
                            <a:rPr lang="vi-VN" sz="2800" i="1">
                              <a:latin typeface="Cambria Math" panose="02040503050406030204" pitchFamily="18" charset="0"/>
                            </a:rPr>
                            <m:t>𝑥</m:t>
                          </m:r>
                        </m:e>
                      </m:d>
                      <m:r>
                        <a:rPr lang="vi-VN" sz="2800" b="0" i="1" smtClean="0">
                          <a:latin typeface="Cambria Math" panose="02040503050406030204" pitchFamily="18" charset="0"/>
                        </a:rPr>
                        <m:t>+</m:t>
                      </m:r>
                      <m:d>
                        <m:dPr>
                          <m:ctrlPr>
                            <a:rPr lang="vi-VN" sz="2800" i="1">
                              <a:latin typeface="Cambria Math" panose="02040503050406030204" pitchFamily="18" charset="0"/>
                            </a:rPr>
                          </m:ctrlPr>
                        </m:dPr>
                        <m:e>
                          <m:r>
                            <a:rPr lang="vi-VN" sz="2800" i="1">
                              <a:latin typeface="Cambria Math" panose="02040503050406030204" pitchFamily="18" charset="0"/>
                            </a:rPr>
                            <m:t>−3</m:t>
                          </m:r>
                          <m:sSup>
                            <m:sSupPr>
                              <m:ctrlPr>
                                <a:rPr lang="vi-VN" sz="2800" i="1">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e>
                      </m:d>
                      <m:r>
                        <a:rPr lang="vi-VN" sz="2800" b="0" i="1" smtClean="0">
                          <a:latin typeface="Cambria Math" panose="02040503050406030204" pitchFamily="18" charset="0"/>
                        </a:rPr>
                        <m:t>.7</m:t>
                      </m:r>
                    </m:oMath>
                    <m:oMath xmlns:m="http://schemas.openxmlformats.org/officeDocument/2006/math">
                      <m:r>
                        <a:rPr lang="vi-VN" sz="2800" b="0" i="1" smtClean="0">
                          <a:latin typeface="Cambria Math" panose="02040503050406030204" pitchFamily="18" charset="0"/>
                        </a:rPr>
                        <m:t>=−18</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4</m:t>
                          </m:r>
                        </m:sup>
                      </m:sSup>
                      <m:r>
                        <a:rPr lang="vi-VN" sz="2800" b="0" i="1" smtClean="0">
                          <a:latin typeface="Cambria Math" panose="02040503050406030204" pitchFamily="18" charset="0"/>
                        </a:rPr>
                        <m:t>+24</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3</m:t>
                          </m:r>
                        </m:sup>
                      </m:sSup>
                      <m:r>
                        <a:rPr lang="vi-VN" sz="2800" b="0" i="1" smtClean="0">
                          <a:latin typeface="Cambria Math" panose="02040503050406030204" pitchFamily="18" charset="0"/>
                        </a:rPr>
                        <m:t>−21</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oMath>
                  </m:oMathPara>
                </a14:m>
                <a:endParaRPr lang="x-none" sz="2800" i="1" dirty="0"/>
              </a:p>
            </p:txBody>
          </p:sp>
        </mc:Choice>
        <mc:Fallback xmlns="">
          <p:sp>
            <p:nvSpPr>
              <p:cNvPr id="14" name="TextBox 13">
                <a:extLst>
                  <a:ext uri="{FF2B5EF4-FFF2-40B4-BE49-F238E27FC236}">
                    <a16:creationId xmlns:a16="http://schemas.microsoft.com/office/drawing/2014/main" xmlns:a14="http://schemas.microsoft.com/office/drawing/2010/main" xmlns="" id="{7D1E5B8F-D3DD-FC41-AF09-73ABCBD74873}"/>
                  </a:ext>
                </a:extLst>
              </p:cNvPr>
              <p:cNvSpPr txBox="1">
                <a:spLocks noRot="1" noChangeAspect="1" noMove="1" noResize="1" noEditPoints="1" noAdjustHandles="1" noChangeArrowheads="1" noChangeShapeType="1" noTextEdit="1"/>
              </p:cNvSpPr>
              <p:nvPr/>
            </p:nvSpPr>
            <p:spPr>
              <a:xfrm>
                <a:off x="990600" y="3748789"/>
                <a:ext cx="6570773" cy="861774"/>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225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0DF32C-BAF6-4E41-983D-BBC8969ED1FD}"/>
              </a:ext>
            </a:extLst>
          </p:cNvPr>
          <p:cNvSpPr/>
          <p:nvPr/>
        </p:nvSpPr>
        <p:spPr>
          <a:xfrm>
            <a:off x="670560" y="-14347"/>
            <a:ext cx="5429692" cy="584775"/>
          </a:xfrm>
          <a:prstGeom prst="rect">
            <a:avLst/>
          </a:prstGeom>
        </p:spPr>
        <p:txBody>
          <a:bodyPr wrap="none">
            <a:spAutoFit/>
          </a:bodyPr>
          <a:lstStyle/>
          <a:p>
            <a:pPr algn="just">
              <a:spcBef>
                <a:spcPts val="300"/>
              </a:spcBef>
              <a:spcAft>
                <a:spcPts val="300"/>
              </a:spcAft>
            </a:pPr>
            <a:r>
              <a:rPr lang="vi-VN" sz="3200" b="1" dirty="0">
                <a:latin typeface="Times New Roman" panose="02020603050405020304" pitchFamily="18" charset="0"/>
                <a:ea typeface="Times New Roman" panose="02020603050405020304" pitchFamily="18" charset="0"/>
              </a:rPr>
              <a:t>II. Nhân đơn thức với đa thức</a:t>
            </a:r>
            <a:endParaRPr lang="x-none" sz="3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46600DA-9D43-5E45-A44B-E2B2AF52D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59" y="384852"/>
            <a:ext cx="945802" cy="945802"/>
          </a:xfrm>
          <a:prstGeom prst="rect">
            <a:avLst/>
          </a:prstGeom>
        </p:spPr>
      </p:pic>
      <p:pic>
        <p:nvPicPr>
          <p:cNvPr id="4" name="Graphic 3" descr="Signature outline">
            <a:extLst>
              <a:ext uri="{FF2B5EF4-FFF2-40B4-BE49-F238E27FC236}">
                <a16:creationId xmlns:a16="http://schemas.microsoft.com/office/drawing/2014/main" id="{27980525-0F87-4F48-9EED-984A91F3DA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1953" y="767775"/>
            <a:ext cx="584775" cy="584775"/>
          </a:xfrm>
          <a:prstGeom prst="rect">
            <a:avLst/>
          </a:prstGeom>
        </p:spPr>
      </p:pic>
      <p:sp>
        <p:nvSpPr>
          <p:cNvPr id="5" name="TextBox 4">
            <a:extLst>
              <a:ext uri="{FF2B5EF4-FFF2-40B4-BE49-F238E27FC236}">
                <a16:creationId xmlns:a16="http://schemas.microsoft.com/office/drawing/2014/main" id="{7E420F64-0090-4B43-BE23-9D6EB04200D2}"/>
              </a:ext>
            </a:extLst>
          </p:cNvPr>
          <p:cNvSpPr txBox="1"/>
          <p:nvPr/>
        </p:nvSpPr>
        <p:spPr>
          <a:xfrm>
            <a:off x="2057400" y="816260"/>
            <a:ext cx="3233460"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 Tính:</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642BFEC-82B6-B445-9386-74F2278E0FFB}"/>
                  </a:ext>
                </a:extLst>
              </p:cNvPr>
              <p:cNvSpPr txBox="1"/>
              <p:nvPr/>
            </p:nvSpPr>
            <p:spPr>
              <a:xfrm>
                <a:off x="760210" y="1359120"/>
                <a:ext cx="2284535"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𝑎</m:t>
                      </m:r>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2</m:t>
                          </m:r>
                        </m:den>
                      </m:f>
                      <m:r>
                        <a:rPr lang="vi-VN" sz="2800" i="1">
                          <a:latin typeface="Cambria Math" panose="02040503050406030204" pitchFamily="18" charset="0"/>
                        </a:rPr>
                        <m:t>𝑥</m:t>
                      </m:r>
                      <m:d>
                        <m:dPr>
                          <m:ctrlPr>
                            <a:rPr lang="vi-VN" sz="2800" i="1" smtClean="0">
                              <a:latin typeface="Cambria Math" panose="02040503050406030204" pitchFamily="18" charset="0"/>
                            </a:rPr>
                          </m:ctrlPr>
                        </m:dPr>
                        <m:e>
                          <m:r>
                            <a:rPr lang="vi-VN" sz="2800" b="0" i="1" smtClean="0">
                              <a:latin typeface="Cambria Math" panose="02040503050406030204" pitchFamily="18" charset="0"/>
                            </a:rPr>
                            <m:t>6</m:t>
                          </m:r>
                          <m:r>
                            <a:rPr lang="vi-VN" sz="2800" i="1">
                              <a:latin typeface="Cambria Math" panose="02040503050406030204" pitchFamily="18" charset="0"/>
                            </a:rPr>
                            <m:t>𝑥</m:t>
                          </m:r>
                          <m:r>
                            <a:rPr lang="vi-VN" sz="2800" b="0" i="1" smtClean="0">
                              <a:latin typeface="Cambria Math" panose="02040503050406030204" pitchFamily="18" charset="0"/>
                            </a:rPr>
                            <m:t>−4</m:t>
                          </m:r>
                        </m:e>
                      </m:d>
                    </m:oMath>
                  </m:oMathPara>
                </a14:m>
                <a:endParaRPr lang="x-none" sz="2800" i="1" dirty="0"/>
              </a:p>
            </p:txBody>
          </p:sp>
        </mc:Choice>
        <mc:Fallback xmlns="">
          <p:sp>
            <p:nvSpPr>
              <p:cNvPr id="6" name="TextBox 5">
                <a:extLst>
                  <a:ext uri="{FF2B5EF4-FFF2-40B4-BE49-F238E27FC236}">
                    <a16:creationId xmlns:a16="http://schemas.microsoft.com/office/drawing/2014/main" xmlns:a14="http://schemas.microsoft.com/office/drawing/2010/main" xmlns="" id="{B642BFEC-82B6-B445-9386-74F2278E0FFB}"/>
                  </a:ext>
                </a:extLst>
              </p:cNvPr>
              <p:cNvSpPr txBox="1">
                <a:spLocks noRot="1" noChangeAspect="1" noMove="1" noResize="1" noEditPoints="1" noAdjustHandles="1" noChangeArrowheads="1" noChangeShapeType="1" noTextEdit="1"/>
              </p:cNvSpPr>
              <p:nvPr/>
            </p:nvSpPr>
            <p:spPr>
              <a:xfrm>
                <a:off x="760210" y="1359120"/>
                <a:ext cx="2284535" cy="80663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2EA66A-6277-D449-ADAD-96193C40A282}"/>
                  </a:ext>
                </a:extLst>
              </p:cNvPr>
              <p:cNvSpPr txBox="1"/>
              <p:nvPr/>
            </p:nvSpPr>
            <p:spPr>
              <a:xfrm>
                <a:off x="760210" y="2224630"/>
                <a:ext cx="3621825" cy="818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𝑏</m:t>
                      </m:r>
                      <m:r>
                        <a:rPr lang="vi-VN" sz="2800" b="0" i="1" smtClean="0">
                          <a:latin typeface="Cambria Math" panose="02040503050406030204" pitchFamily="18" charset="0"/>
                        </a:rPr>
                        <m:t>) −</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d>
                        <m:dPr>
                          <m:ctrlPr>
                            <a:rPr lang="vi-VN" sz="2800" b="0" i="1" smtClean="0">
                              <a:latin typeface="Cambria Math" panose="02040503050406030204" pitchFamily="18" charset="0"/>
                            </a:rPr>
                          </m:ctrlPr>
                        </m:dPr>
                        <m:e>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3</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m:t>
                          </m:r>
                          <m:r>
                            <a:rPr lang="vi-VN" sz="2800" i="1">
                              <a:latin typeface="Cambria Math" panose="02040503050406030204" pitchFamily="18" charset="0"/>
                            </a:rPr>
                            <m:t>𝑥</m:t>
                          </m:r>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4</m:t>
                              </m:r>
                            </m:den>
                          </m:f>
                        </m:e>
                      </m:d>
                    </m:oMath>
                  </m:oMathPara>
                </a14:m>
                <a:endParaRPr lang="x-none" sz="2800" i="1" dirty="0"/>
              </a:p>
            </p:txBody>
          </p:sp>
        </mc:Choice>
        <mc:Fallback xmlns="">
          <p:sp>
            <p:nvSpPr>
              <p:cNvPr id="7" name="TextBox 6">
                <a:extLst>
                  <a:ext uri="{FF2B5EF4-FFF2-40B4-BE49-F238E27FC236}">
                    <a16:creationId xmlns:a16="http://schemas.microsoft.com/office/drawing/2014/main" xmlns:a14="http://schemas.microsoft.com/office/drawing/2010/main" xmlns="" id="{CF2EA66A-6277-D449-ADAD-96193C40A282}"/>
                  </a:ext>
                </a:extLst>
              </p:cNvPr>
              <p:cNvSpPr txBox="1">
                <a:spLocks noRot="1" noChangeAspect="1" noMove="1" noResize="1" noEditPoints="1" noAdjustHandles="1" noChangeArrowheads="1" noChangeShapeType="1" noTextEdit="1"/>
              </p:cNvSpPr>
              <p:nvPr/>
            </p:nvSpPr>
            <p:spPr>
              <a:xfrm>
                <a:off x="760210" y="2224630"/>
                <a:ext cx="3621825" cy="818557"/>
              </a:xfrm>
              <a:prstGeom prst="rect">
                <a:avLst/>
              </a:prstGeom>
              <a:blipFill rotWithShape="0">
                <a:blip r:embed="rId7"/>
                <a:stretch>
                  <a:fillRect b="-17910"/>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8DA55B0F-2DB3-FA43-8285-B41D09B0886C}"/>
              </a:ext>
            </a:extLst>
          </p:cNvPr>
          <p:cNvSpPr/>
          <p:nvPr/>
        </p:nvSpPr>
        <p:spPr>
          <a:xfrm>
            <a:off x="1620068" y="790857"/>
            <a:ext cx="568983" cy="5386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latin typeface="Times New Roman" panose="02020603050405020304" pitchFamily="18" charset="0"/>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F3F389-8F36-AC4C-8BE6-87433F182C67}"/>
                  </a:ext>
                </a:extLst>
              </p:cNvPr>
              <p:cNvSpPr txBox="1"/>
              <p:nvPr/>
            </p:nvSpPr>
            <p:spPr>
              <a:xfrm>
                <a:off x="2930055" y="1047750"/>
                <a:ext cx="5100307" cy="1209947"/>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2</m:t>
                          </m:r>
                        </m:den>
                      </m:f>
                      <m:r>
                        <a:rPr lang="vi-VN" sz="2800" i="1">
                          <a:latin typeface="Cambria Math" panose="02040503050406030204" pitchFamily="18" charset="0"/>
                        </a:rPr>
                        <m:t>𝑥</m:t>
                      </m:r>
                      <m:r>
                        <a:rPr lang="vi-VN" sz="2800" i="1" smtClean="0">
                          <a:latin typeface="Cambria Math" panose="02040503050406030204" pitchFamily="18" charset="0"/>
                        </a:rPr>
                        <m:t>.</m:t>
                      </m:r>
                      <m:r>
                        <a:rPr lang="vi-VN" sz="2800" b="0" i="1" smtClean="0">
                          <a:latin typeface="Cambria Math" panose="02040503050406030204" pitchFamily="18" charset="0"/>
                        </a:rPr>
                        <m:t>6</m:t>
                      </m:r>
                      <m:r>
                        <a:rPr lang="vi-VN" sz="2800" i="1">
                          <a:latin typeface="Cambria Math" panose="02040503050406030204" pitchFamily="18" charset="0"/>
                        </a:rPr>
                        <m:t>𝑥</m:t>
                      </m:r>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2</m:t>
                          </m:r>
                        </m:den>
                      </m:f>
                      <m:r>
                        <a:rPr lang="vi-VN" sz="2800" i="1">
                          <a:latin typeface="Cambria Math" panose="02040503050406030204" pitchFamily="18" charset="0"/>
                        </a:rPr>
                        <m:t>𝑥</m:t>
                      </m:r>
                      <m:r>
                        <a:rPr lang="vi-VN" sz="2800" b="0" i="1" smtClean="0">
                          <a:latin typeface="Cambria Math" panose="02040503050406030204" pitchFamily="18" charset="0"/>
                        </a:rPr>
                        <m:t>.</m:t>
                      </m:r>
                      <m:d>
                        <m:dPr>
                          <m:ctrlPr>
                            <a:rPr lang="vi-VN" sz="2800" b="0" i="1" smtClean="0">
                              <a:latin typeface="Cambria Math" panose="02040503050406030204" pitchFamily="18" charset="0"/>
                            </a:rPr>
                          </m:ctrlPr>
                        </m:dPr>
                        <m:e>
                          <m:r>
                            <a:rPr lang="vi-VN" sz="2800" b="0" i="1" smtClean="0">
                              <a:latin typeface="Cambria Math" panose="02040503050406030204" pitchFamily="18" charset="0"/>
                            </a:rPr>
                            <m:t>−4</m:t>
                          </m:r>
                        </m:e>
                      </m:d>
                      <m:r>
                        <a:rPr lang="vi-VN" sz="2800" b="0" i="1" smtClean="0">
                          <a:latin typeface="Cambria Math" panose="02040503050406030204" pitchFamily="18" charset="0"/>
                        </a:rPr>
                        <m:t>=3</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−2</m:t>
                      </m:r>
                      <m:r>
                        <a:rPr lang="vi-VN" sz="2800" i="1">
                          <a:latin typeface="Cambria Math" panose="02040503050406030204" pitchFamily="18" charset="0"/>
                        </a:rPr>
                        <m:t>𝑥</m:t>
                      </m:r>
                    </m:oMath>
                  </m:oMathPara>
                </a14:m>
                <a:endParaRPr lang="x-none" sz="2800" i="1" dirty="0"/>
              </a:p>
            </p:txBody>
          </p:sp>
        </mc:Choice>
        <mc:Fallback xmlns="">
          <p:sp>
            <p:nvSpPr>
              <p:cNvPr id="9" name="TextBox 8">
                <a:extLst>
                  <a:ext uri="{FF2B5EF4-FFF2-40B4-BE49-F238E27FC236}">
                    <a16:creationId xmlns:a16="http://schemas.microsoft.com/office/drawing/2014/main" xmlns:a14="http://schemas.microsoft.com/office/drawing/2010/main" xmlns="" id="{45F3F389-8F36-AC4C-8BE6-87433F182C67}"/>
                  </a:ext>
                </a:extLst>
              </p:cNvPr>
              <p:cNvSpPr txBox="1">
                <a:spLocks noRot="1" noChangeAspect="1" noMove="1" noResize="1" noEditPoints="1" noAdjustHandles="1" noChangeArrowheads="1" noChangeShapeType="1" noTextEdit="1"/>
              </p:cNvSpPr>
              <p:nvPr/>
            </p:nvSpPr>
            <p:spPr>
              <a:xfrm>
                <a:off x="2930055" y="1047750"/>
                <a:ext cx="5100307" cy="120994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5781246-0C7A-3346-A185-116B209CA295}"/>
                  </a:ext>
                </a:extLst>
              </p:cNvPr>
              <p:cNvSpPr txBox="1"/>
              <p:nvPr/>
            </p:nvSpPr>
            <p:spPr>
              <a:xfrm>
                <a:off x="809333" y="3077340"/>
                <a:ext cx="6815904" cy="16280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rPr>
                        <m:t>=</m:t>
                      </m:r>
                      <m:d>
                        <m:dPr>
                          <m:ctrlPr>
                            <a:rPr lang="vi-VN" sz="2800" i="1" smtClean="0">
                              <a:latin typeface="Cambria Math" panose="02040503050406030204" pitchFamily="18" charset="0"/>
                            </a:rPr>
                          </m:ctrlPr>
                        </m:dPr>
                        <m:e>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e>
                      </m:d>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3</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m:t>
                      </m:r>
                      <m:d>
                        <m:dPr>
                          <m:ctrlPr>
                            <a:rPr lang="vi-VN" sz="2800" i="1">
                              <a:latin typeface="Cambria Math" panose="02040503050406030204" pitchFamily="18" charset="0"/>
                            </a:rPr>
                          </m:ctrlPr>
                        </m:dPr>
                        <m:e>
                          <m:r>
                            <a:rPr lang="vi-VN" sz="2800" i="1">
                              <a:latin typeface="Cambria Math" panose="02040503050406030204" pitchFamily="18" charset="0"/>
                            </a:rPr>
                            <m:t>−</m:t>
                          </m:r>
                          <m:sSup>
                            <m:sSupPr>
                              <m:ctrlPr>
                                <a:rPr lang="vi-VN" sz="2800" i="1">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2</m:t>
                              </m:r>
                            </m:sup>
                          </m:sSup>
                        </m:e>
                      </m:d>
                      <m:r>
                        <a:rPr lang="vi-VN" sz="2800" b="0" i="1" smtClean="0">
                          <a:latin typeface="Cambria Math" panose="02040503050406030204" pitchFamily="18" charset="0"/>
                        </a:rPr>
                        <m:t>.</m:t>
                      </m:r>
                      <m:d>
                        <m:dPr>
                          <m:ctrlPr>
                            <a:rPr lang="vi-VN" sz="2800" b="0" i="1" smtClean="0">
                              <a:latin typeface="Cambria Math" panose="02040503050406030204" pitchFamily="18" charset="0"/>
                            </a:rPr>
                          </m:ctrlPr>
                        </m:dPr>
                        <m:e>
                          <m:r>
                            <a:rPr lang="vi-VN" sz="2800" b="0" i="1" smtClean="0">
                              <a:latin typeface="Cambria Math" panose="02040503050406030204" pitchFamily="18" charset="0"/>
                            </a:rPr>
                            <m:t>−</m:t>
                          </m:r>
                          <m:r>
                            <a:rPr lang="vi-VN" sz="2800" i="1">
                              <a:latin typeface="Cambria Math" panose="02040503050406030204" pitchFamily="18" charset="0"/>
                            </a:rPr>
                            <m:t>𝑥</m:t>
                          </m:r>
                        </m:e>
                      </m:d>
                      <m:r>
                        <a:rPr lang="vi-VN" sz="2800" b="0" i="1" smtClean="0">
                          <a:latin typeface="Cambria Math" panose="02040503050406030204" pitchFamily="18" charset="0"/>
                        </a:rPr>
                        <m:t>+</m:t>
                      </m:r>
                      <m:d>
                        <m:dPr>
                          <m:ctrlPr>
                            <a:rPr lang="vi-VN" sz="2800" i="1">
                              <a:latin typeface="Cambria Math" panose="02040503050406030204" pitchFamily="18" charset="0"/>
                            </a:rPr>
                          </m:ctrlPr>
                        </m:dPr>
                        <m:e>
                          <m:r>
                            <a:rPr lang="vi-VN" sz="2800" i="1">
                              <a:latin typeface="Cambria Math" panose="02040503050406030204" pitchFamily="18" charset="0"/>
                            </a:rPr>
                            <m:t>−</m:t>
                          </m:r>
                          <m:sSup>
                            <m:sSupPr>
                              <m:ctrlPr>
                                <a:rPr lang="vi-VN" sz="2800" i="1">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2</m:t>
                              </m:r>
                            </m:sup>
                          </m:sSup>
                        </m:e>
                      </m:d>
                      <m:r>
                        <a:rPr lang="vi-VN" sz="2800" b="0" i="1" smtClean="0">
                          <a:latin typeface="Cambria Math" panose="02040503050406030204" pitchFamily="18" charset="0"/>
                        </a:rPr>
                        <m:t>.</m:t>
                      </m:r>
                      <m:d>
                        <m:dPr>
                          <m:ctrlPr>
                            <a:rPr lang="vi-VN" sz="2800" b="0" i="1" smtClean="0">
                              <a:latin typeface="Cambria Math" panose="02040503050406030204" pitchFamily="18" charset="0"/>
                            </a:rPr>
                          </m:ctrlPr>
                        </m:dPr>
                        <m:e>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4</m:t>
                              </m:r>
                            </m:den>
                          </m:f>
                        </m:e>
                      </m:d>
                    </m:oMath>
                    <m:oMath xmlns:m="http://schemas.openxmlformats.org/officeDocument/2006/math">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3</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4</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3</m:t>
                          </m:r>
                        </m:sup>
                      </m:sSup>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4</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oMath>
                  </m:oMathPara>
                </a14:m>
                <a:endParaRPr lang="x-none" sz="2800" i="1" dirty="0"/>
              </a:p>
            </p:txBody>
          </p:sp>
        </mc:Choice>
        <mc:Fallback xmlns="">
          <p:sp>
            <p:nvSpPr>
              <p:cNvPr id="10" name="TextBox 9">
                <a:extLst>
                  <a:ext uri="{FF2B5EF4-FFF2-40B4-BE49-F238E27FC236}">
                    <a16:creationId xmlns:a16="http://schemas.microsoft.com/office/drawing/2014/main" xmlns:a14="http://schemas.microsoft.com/office/drawing/2010/main" xmlns="" id="{75781246-0C7A-3346-A185-116B209CA295}"/>
                  </a:ext>
                </a:extLst>
              </p:cNvPr>
              <p:cNvSpPr txBox="1">
                <a:spLocks noRot="1" noChangeAspect="1" noMove="1" noResize="1" noEditPoints="1" noAdjustHandles="1" noChangeArrowheads="1" noChangeShapeType="1" noTextEdit="1"/>
              </p:cNvSpPr>
              <p:nvPr/>
            </p:nvSpPr>
            <p:spPr>
              <a:xfrm>
                <a:off x="809333" y="3077340"/>
                <a:ext cx="6815904" cy="1628010"/>
              </a:xfrm>
              <a:prstGeom prst="rect">
                <a:avLst/>
              </a:prstGeom>
              <a:blipFill rotWithShape="0">
                <a:blip r:embed="rId9"/>
                <a:stretch>
                  <a:fillRect b="-8240"/>
                </a:stretch>
              </a:blipFill>
            </p:spPr>
            <p:txBody>
              <a:bodyPr/>
              <a:lstStyle/>
              <a:p>
                <a:r>
                  <a:rPr lang="en-US">
                    <a:noFill/>
                  </a:rPr>
                  <a:t> </a:t>
                </a:r>
              </a:p>
            </p:txBody>
          </p:sp>
        </mc:Fallback>
      </mc:AlternateContent>
    </p:spTree>
    <p:extLst>
      <p:ext uri="{BB962C8B-B14F-4D97-AF65-F5344CB8AC3E}">
        <p14:creationId xmlns:p14="http://schemas.microsoft.com/office/powerpoint/2010/main" val="71235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DB8977-8BC2-084C-808C-C977C6F4726E}"/>
              </a:ext>
            </a:extLst>
          </p:cNvPr>
          <p:cNvSpPr/>
          <p:nvPr/>
        </p:nvSpPr>
        <p:spPr>
          <a:xfrm>
            <a:off x="2438400" y="37272"/>
            <a:ext cx="5101076" cy="58477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just">
              <a:spcBef>
                <a:spcPts val="300"/>
              </a:spcBef>
              <a:spcAft>
                <a:spcPts val="300"/>
              </a:spcAft>
            </a:pPr>
            <a:r>
              <a:rPr lang="fr-FR" sz="3200" b="1" i="1" dirty="0" err="1">
                <a:latin typeface="Times New Roman" panose="02020603050405020304" pitchFamily="18" charset="0"/>
                <a:ea typeface="Times New Roman" panose="02020603050405020304" pitchFamily="18" charset="0"/>
              </a:rPr>
              <a:t>Dạng</a:t>
            </a:r>
            <a:r>
              <a:rPr lang="fr-FR" sz="3200" b="1" i="1" dirty="0">
                <a:latin typeface="Times New Roman" panose="02020603050405020304" pitchFamily="18" charset="0"/>
                <a:ea typeface="Times New Roman" panose="02020603050405020304" pitchFamily="18" charset="0"/>
              </a:rPr>
              <a:t> 1. </a:t>
            </a:r>
            <a:r>
              <a:rPr lang="fr-FR" sz="3200" b="1" i="1" dirty="0" err="1">
                <a:latin typeface="Times New Roman" panose="02020603050405020304" pitchFamily="18" charset="0"/>
                <a:ea typeface="Times New Roman" panose="02020603050405020304" pitchFamily="18" charset="0"/>
              </a:rPr>
              <a:t>Thực</a:t>
            </a:r>
            <a:r>
              <a:rPr lang="vi-VN" sz="3200" b="1" i="1" dirty="0">
                <a:latin typeface="Times New Roman" panose="02020603050405020304" pitchFamily="18" charset="0"/>
                <a:ea typeface="Times New Roman" panose="02020603050405020304" pitchFamily="18" charset="0"/>
              </a:rPr>
              <a:t> hiện phép tính</a:t>
            </a:r>
            <a:endParaRPr lang="x-none" sz="32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D4A249AB-0505-BD4A-9F67-64EA22AA6F8B}"/>
              </a:ext>
            </a:extLst>
          </p:cNvPr>
          <p:cNvSpPr/>
          <p:nvPr/>
        </p:nvSpPr>
        <p:spPr>
          <a:xfrm>
            <a:off x="533400" y="2542761"/>
            <a:ext cx="1085554" cy="584775"/>
          </a:xfrm>
          <a:prstGeom prst="rect">
            <a:avLst/>
          </a:prstGeom>
        </p:spPr>
        <p:txBody>
          <a:bodyPr wrap="none">
            <a:spAutoFit/>
          </a:bodyPr>
          <a:lstStyle/>
          <a:p>
            <a:pPr algn="just">
              <a:spcBef>
                <a:spcPts val="300"/>
              </a:spcBef>
              <a:spcAft>
                <a:spcPts val="300"/>
              </a:spcAft>
            </a:pPr>
            <a:r>
              <a:rPr lang="x-none" sz="3200" b="1" i="1" dirty="0">
                <a:latin typeface="Times New Roman" panose="02020603050405020304" pitchFamily="18" charset="0"/>
                <a:ea typeface="Times New Roman" panose="02020603050405020304" pitchFamily="18" charset="0"/>
              </a:rPr>
              <a:t>Bài 1</a:t>
            </a:r>
            <a:endParaRPr lang="x-none" sz="32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42A12492-CD70-8343-9B62-E91EF3D82CA1}"/>
              </a:ext>
            </a:extLst>
          </p:cNvPr>
          <p:cNvSpPr/>
          <p:nvPr/>
        </p:nvSpPr>
        <p:spPr>
          <a:xfrm>
            <a:off x="634389" y="4248150"/>
            <a:ext cx="883575" cy="523220"/>
          </a:xfrm>
          <a:prstGeom prst="rect">
            <a:avLst/>
          </a:prstGeom>
        </p:spPr>
        <p:txBody>
          <a:bodyPr wrap="none">
            <a:spAutoFit/>
          </a:bodyPr>
          <a:lstStyle/>
          <a:p>
            <a:pPr algn="just">
              <a:spcBef>
                <a:spcPts val="300"/>
              </a:spcBef>
              <a:spcAft>
                <a:spcPts val="300"/>
              </a:spcAft>
            </a:pPr>
            <a:r>
              <a:rPr lang="x-none" sz="2800" b="1" i="1" dirty="0">
                <a:latin typeface="Times New Roman" panose="02020603050405020304" pitchFamily="18" charset="0"/>
                <a:ea typeface="Times New Roman" panose="02020603050405020304" pitchFamily="18" charset="0"/>
              </a:rPr>
              <a:t>SGK</a:t>
            </a:r>
            <a:endParaRPr lang="x-none" sz="2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3B34779-E606-0449-A334-0F0D1F235531}"/>
                  </a:ext>
                </a:extLst>
              </p:cNvPr>
              <p:cNvSpPr txBox="1"/>
              <p:nvPr/>
            </p:nvSpPr>
            <p:spPr>
              <a:xfrm>
                <a:off x="2286000" y="1608499"/>
                <a:ext cx="190577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𝑎</m:t>
                      </m:r>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1</m:t>
                          </m:r>
                        </m:num>
                        <m:den>
                          <m:r>
                            <a:rPr lang="vi-VN" sz="2800" b="0" i="1" smtClean="0">
                              <a:latin typeface="Cambria Math" panose="02040503050406030204" pitchFamily="18" charset="0"/>
                            </a:rPr>
                            <m:t>2</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6</m:t>
                          </m:r>
                        </m:num>
                        <m:den>
                          <m:r>
                            <a:rPr lang="vi-VN" sz="2800" b="0" i="1" smtClean="0">
                              <a:latin typeface="Cambria Math" panose="02040503050406030204" pitchFamily="18" charset="0"/>
                            </a:rPr>
                            <m:t>5</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3</m:t>
                          </m:r>
                        </m:sup>
                      </m:sSup>
                    </m:oMath>
                  </m:oMathPara>
                </a14:m>
                <a:endParaRPr lang="x-none" sz="2800" i="1" dirty="0"/>
              </a:p>
            </p:txBody>
          </p:sp>
        </mc:Choice>
        <mc:Fallback xmlns="">
          <p:sp>
            <p:nvSpPr>
              <p:cNvPr id="5" name="TextBox 4">
                <a:extLst>
                  <a:ext uri="{FF2B5EF4-FFF2-40B4-BE49-F238E27FC236}">
                    <a16:creationId xmlns:a16="http://schemas.microsoft.com/office/drawing/2014/main" id="{A3B34779-E606-0449-A334-0F0D1F235531}"/>
                  </a:ext>
                </a:extLst>
              </p:cNvPr>
              <p:cNvSpPr txBox="1">
                <a:spLocks noRot="1" noChangeAspect="1" noMove="1" noResize="1" noEditPoints="1" noAdjustHandles="1" noChangeArrowheads="1" noChangeShapeType="1" noTextEdit="1"/>
              </p:cNvSpPr>
              <p:nvPr/>
            </p:nvSpPr>
            <p:spPr>
              <a:xfrm>
                <a:off x="2286000" y="1608499"/>
                <a:ext cx="1905778" cy="809452"/>
              </a:xfrm>
              <a:prstGeom prst="rect">
                <a:avLst/>
              </a:prstGeom>
              <a:blipFill>
                <a:blip r:embed="rId3"/>
                <a:stretch>
                  <a:fillRect l="-1987" t="-1538" r="-662" b="-1384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D1EE7B-BDF3-E949-89CB-51B45A68CC25}"/>
                  </a:ext>
                </a:extLst>
              </p:cNvPr>
              <p:cNvSpPr txBox="1"/>
              <p:nvPr/>
            </p:nvSpPr>
            <p:spPr>
              <a:xfrm>
                <a:off x="4269525" y="1608499"/>
                <a:ext cx="128419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m:t>
                      </m:r>
                      <m:f>
                        <m:fPr>
                          <m:ctrlPr>
                            <a:rPr lang="vi-VN" sz="2800" b="0" i="1" smtClean="0">
                              <a:latin typeface="Cambria Math" panose="02040503050406030204" pitchFamily="18" charset="0"/>
                            </a:rPr>
                          </m:ctrlPr>
                        </m:fPr>
                        <m:num>
                          <m:r>
                            <a:rPr lang="en-US" sz="2800" b="0" i="1" smtClean="0">
                              <a:latin typeface="Cambria Math" panose="02040503050406030204" pitchFamily="18" charset="0"/>
                            </a:rPr>
                            <m:t>6</m:t>
                          </m:r>
                        </m:num>
                        <m:den>
                          <m:r>
                            <a:rPr lang="en-US" sz="2800" b="0" i="1" smtClean="0">
                              <a:latin typeface="Cambria Math" panose="02040503050406030204" pitchFamily="18" charset="0"/>
                            </a:rPr>
                            <m:t>10</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5</m:t>
                          </m:r>
                        </m:sup>
                      </m:sSup>
                    </m:oMath>
                  </m:oMathPara>
                </a14:m>
                <a:endParaRPr lang="x-none" sz="2800" i="1" dirty="0"/>
              </a:p>
            </p:txBody>
          </p:sp>
        </mc:Choice>
        <mc:Fallback xmlns="">
          <p:sp>
            <p:nvSpPr>
              <p:cNvPr id="6" name="TextBox 5">
                <a:extLst>
                  <a:ext uri="{FF2B5EF4-FFF2-40B4-BE49-F238E27FC236}">
                    <a16:creationId xmlns:a16="http://schemas.microsoft.com/office/drawing/2014/main" xmlns:a14="http://schemas.microsoft.com/office/drawing/2010/main" xmlns="" id="{35D1EE7B-BDF3-E949-89CB-51B45A68CC25}"/>
                  </a:ext>
                </a:extLst>
              </p:cNvPr>
              <p:cNvSpPr txBox="1">
                <a:spLocks noRot="1" noChangeAspect="1" noMove="1" noResize="1" noEditPoints="1" noAdjustHandles="1" noChangeArrowheads="1" noChangeShapeType="1" noTextEdit="1"/>
              </p:cNvSpPr>
              <p:nvPr/>
            </p:nvSpPr>
            <p:spPr>
              <a:xfrm>
                <a:off x="4269525" y="1608499"/>
                <a:ext cx="1284198" cy="80945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BDB1DF-22E7-EA49-8F6D-D2DD0323C7CF}"/>
                  </a:ext>
                </a:extLst>
              </p:cNvPr>
              <p:cNvSpPr txBox="1"/>
              <p:nvPr/>
            </p:nvSpPr>
            <p:spPr>
              <a:xfrm>
                <a:off x="2286000" y="2827917"/>
                <a:ext cx="4136838" cy="827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𝑏</m:t>
                      </m:r>
                      <m:r>
                        <a:rPr lang="vi-VN" sz="2800" b="0" i="1" smtClean="0">
                          <a:latin typeface="Cambria Math" panose="02040503050406030204" pitchFamily="18" charset="0"/>
                        </a:rPr>
                        <m:t>) </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𝑦</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m:t>
                      </m:r>
                      <m:d>
                        <m:dPr>
                          <m:ctrlPr>
                            <a:rPr lang="vi-VN" sz="2800" b="0" i="1" smtClean="0">
                              <a:latin typeface="Cambria Math" panose="02040503050406030204" pitchFamily="18" charset="0"/>
                            </a:rPr>
                          </m:ctrlPr>
                        </m:dPr>
                        <m:e>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5</m:t>
                              </m:r>
                            </m:num>
                            <m:den>
                              <m:r>
                                <a:rPr lang="vi-VN" sz="2800" b="0" i="1" smtClean="0">
                                  <a:latin typeface="Cambria Math" panose="02040503050406030204" pitchFamily="18" charset="0"/>
                                </a:rPr>
                                <m:t>7</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𝑦</m:t>
                              </m:r>
                            </m:e>
                            <m:sup>
                              <m:r>
                                <a:rPr lang="vi-VN" sz="2800" b="0" i="1" smtClean="0">
                                  <a:latin typeface="Cambria Math" panose="02040503050406030204" pitchFamily="18" charset="0"/>
                                </a:rPr>
                                <m:t>3</m:t>
                              </m:r>
                            </m:sup>
                          </m:sSup>
                          <m:r>
                            <a:rPr lang="vi-VN" sz="2800" b="0" i="1" smtClean="0">
                              <a:latin typeface="Cambria Math" panose="02040503050406030204" pitchFamily="18" charset="0"/>
                            </a:rPr>
                            <m:t>−2</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𝑦</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+0,25</m:t>
                          </m:r>
                        </m:e>
                      </m:d>
                    </m:oMath>
                  </m:oMathPara>
                </a14:m>
                <a:endParaRPr lang="x-none" sz="2800" i="1" dirty="0"/>
              </a:p>
            </p:txBody>
          </p:sp>
        </mc:Choice>
        <mc:Fallback xmlns="">
          <p:sp>
            <p:nvSpPr>
              <p:cNvPr id="7" name="TextBox 6">
                <a:extLst>
                  <a:ext uri="{FF2B5EF4-FFF2-40B4-BE49-F238E27FC236}">
                    <a16:creationId xmlns:a16="http://schemas.microsoft.com/office/drawing/2014/main" id="{54BDB1DF-22E7-EA49-8F6D-D2DD0323C7CF}"/>
                  </a:ext>
                </a:extLst>
              </p:cNvPr>
              <p:cNvSpPr txBox="1">
                <a:spLocks noRot="1" noChangeAspect="1" noMove="1" noResize="1" noEditPoints="1" noAdjustHandles="1" noChangeArrowheads="1" noChangeShapeType="1" noTextEdit="1"/>
              </p:cNvSpPr>
              <p:nvPr/>
            </p:nvSpPr>
            <p:spPr>
              <a:xfrm>
                <a:off x="2286000" y="2827917"/>
                <a:ext cx="4136838" cy="827342"/>
              </a:xfrm>
              <a:prstGeom prst="rect">
                <a:avLst/>
              </a:prstGeom>
              <a:blipFill>
                <a:blip r:embed="rId5"/>
                <a:stretch>
                  <a:fillRect l="-1840" b="-1212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0AD9E7-FE47-8649-AAB7-D69AE4AF288B}"/>
                  </a:ext>
                </a:extLst>
              </p:cNvPr>
              <p:cNvSpPr txBox="1"/>
              <p:nvPr/>
            </p:nvSpPr>
            <p:spPr>
              <a:xfrm>
                <a:off x="2286000" y="3839801"/>
                <a:ext cx="3606308" cy="816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5</m:t>
                          </m:r>
                        </m:num>
                        <m:den>
                          <m:r>
                            <a:rPr lang="vi-VN" sz="2800" b="0" i="1" smtClean="0">
                              <a:latin typeface="Cambria Math" panose="02040503050406030204" pitchFamily="18" charset="0"/>
                            </a:rPr>
                            <m:t>7</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𝑦</m:t>
                          </m:r>
                        </m:e>
                        <m:sup>
                          <m:r>
                            <a:rPr lang="vi-VN" sz="2800" b="0" i="1" smtClean="0">
                              <a:latin typeface="Cambria Math" panose="02040503050406030204" pitchFamily="18" charset="0"/>
                            </a:rPr>
                            <m:t>5</m:t>
                          </m:r>
                        </m:sup>
                      </m:sSup>
                      <m:r>
                        <a:rPr lang="vi-VN" sz="2800" b="0" i="1" smtClean="0">
                          <a:latin typeface="Cambria Math" panose="02040503050406030204" pitchFamily="18" charset="0"/>
                        </a:rPr>
                        <m:t>−2</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𝑦</m:t>
                          </m:r>
                        </m:e>
                        <m:sup>
                          <m:r>
                            <a:rPr lang="vi-VN" sz="2800" b="0" i="1" smtClean="0">
                              <a:latin typeface="Cambria Math" panose="02040503050406030204" pitchFamily="18" charset="0"/>
                            </a:rPr>
                            <m:t>4</m:t>
                          </m:r>
                        </m:sup>
                      </m:sSup>
                      <m:r>
                        <a:rPr lang="vi-VN" sz="2800" b="0" i="1" smtClean="0">
                          <a:latin typeface="Cambria Math" panose="02040503050406030204" pitchFamily="18" charset="0"/>
                        </a:rPr>
                        <m:t>+0,25</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𝑦</m:t>
                          </m:r>
                        </m:e>
                        <m:sup>
                          <m:r>
                            <a:rPr lang="vi-VN" sz="2800" b="0" i="1" smtClean="0">
                              <a:latin typeface="Cambria Math" panose="02040503050406030204" pitchFamily="18" charset="0"/>
                            </a:rPr>
                            <m:t>2</m:t>
                          </m:r>
                        </m:sup>
                      </m:sSup>
                    </m:oMath>
                  </m:oMathPara>
                </a14:m>
                <a:endParaRPr lang="x-none" sz="2800" i="1" dirty="0"/>
              </a:p>
            </p:txBody>
          </p:sp>
        </mc:Choice>
        <mc:Fallback xmlns="">
          <p:sp>
            <p:nvSpPr>
              <p:cNvPr id="8" name="TextBox 7">
                <a:extLst>
                  <a:ext uri="{FF2B5EF4-FFF2-40B4-BE49-F238E27FC236}">
                    <a16:creationId xmlns:a16="http://schemas.microsoft.com/office/drawing/2014/main" id="{830AD9E7-FE47-8649-AAB7-D69AE4AF288B}"/>
                  </a:ext>
                </a:extLst>
              </p:cNvPr>
              <p:cNvSpPr txBox="1">
                <a:spLocks noRot="1" noChangeAspect="1" noMove="1" noResize="1" noEditPoints="1" noAdjustHandles="1" noChangeArrowheads="1" noChangeShapeType="1" noTextEdit="1"/>
              </p:cNvSpPr>
              <p:nvPr/>
            </p:nvSpPr>
            <p:spPr>
              <a:xfrm>
                <a:off x="2286000" y="3839801"/>
                <a:ext cx="3606308" cy="816698"/>
              </a:xfrm>
              <a:prstGeom prst="rect">
                <a:avLst/>
              </a:prstGeom>
              <a:blipFill>
                <a:blip r:embed="rId6"/>
                <a:stretch>
                  <a:fillRect l="-351" b="-13846"/>
                </a:stretch>
              </a:blipFill>
            </p:spPr>
            <p:txBody>
              <a:bodyPr/>
              <a:lstStyle/>
              <a:p>
                <a:r>
                  <a:rPr lang="en-VN">
                    <a:noFill/>
                  </a:rPr>
                  <a:t> </a:t>
                </a:r>
              </a:p>
            </p:txBody>
          </p:sp>
        </mc:Fallback>
      </mc:AlternateContent>
      <p:sp>
        <p:nvSpPr>
          <p:cNvPr id="9" name="TextBox 8">
            <a:extLst>
              <a:ext uri="{FF2B5EF4-FFF2-40B4-BE49-F238E27FC236}">
                <a16:creationId xmlns:a16="http://schemas.microsoft.com/office/drawing/2014/main" id="{6A30E193-6E65-2C47-8E44-81AE294482F5}"/>
              </a:ext>
            </a:extLst>
          </p:cNvPr>
          <p:cNvSpPr txBox="1"/>
          <p:nvPr/>
        </p:nvSpPr>
        <p:spPr>
          <a:xfrm>
            <a:off x="2057400" y="855772"/>
            <a:ext cx="3233460" cy="523220"/>
          </a:xfrm>
          <a:prstGeom prst="rect">
            <a:avLst/>
          </a:prstGeom>
          <a:noFill/>
        </p:spPr>
        <p:txBody>
          <a:bodyPr wrap="square" rtlCol="0">
            <a:spAutoFit/>
          </a:bodyPr>
          <a:lstStyle/>
          <a:p>
            <a:r>
              <a:rPr lang="x-none" sz="2800" b="1" i="1" u="sng" dirty="0">
                <a:latin typeface="Times New Roman" panose="02020603050405020304" pitchFamily="18" charset="0"/>
                <a:cs typeface="Times New Roman" panose="02020603050405020304" pitchFamily="18" charset="0"/>
              </a:rPr>
              <a:t> Tính:</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D1EE7B-BDF3-E949-89CB-51B45A68CC25}"/>
                  </a:ext>
                </a:extLst>
              </p:cNvPr>
              <p:cNvSpPr txBox="1"/>
              <p:nvPr/>
            </p:nvSpPr>
            <p:spPr>
              <a:xfrm>
                <a:off x="5373646" y="1608476"/>
                <a:ext cx="1085425"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b="0" i="1" smtClean="0">
                              <a:latin typeface="Cambria Math" panose="02040503050406030204" pitchFamily="18" charset="0"/>
                            </a:rPr>
                            <m:t>3</m:t>
                          </m:r>
                        </m:num>
                        <m:den>
                          <m:r>
                            <a:rPr lang="vi-VN" sz="2800" b="0" i="1" smtClean="0">
                              <a:latin typeface="Cambria Math" panose="02040503050406030204" pitchFamily="18" charset="0"/>
                            </a:rPr>
                            <m:t>5</m:t>
                          </m:r>
                        </m:den>
                      </m:f>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5</m:t>
                          </m:r>
                        </m:sup>
                      </m:sSup>
                    </m:oMath>
                  </m:oMathPara>
                </a14:m>
                <a:endParaRPr lang="x-none" sz="2800" i="1" dirty="0"/>
              </a:p>
            </p:txBody>
          </p:sp>
        </mc:Choice>
        <mc:Fallback xmlns="">
          <p:sp>
            <p:nvSpPr>
              <p:cNvPr id="10" name="TextBox 9">
                <a:extLst>
                  <a:ext uri="{FF2B5EF4-FFF2-40B4-BE49-F238E27FC236}">
                    <a16:creationId xmlns:a16="http://schemas.microsoft.com/office/drawing/2014/main" xmlns:a14="http://schemas.microsoft.com/office/drawing/2010/main" xmlns="" id="{35D1EE7B-BDF3-E949-89CB-51B45A68CC25}"/>
                  </a:ext>
                </a:extLst>
              </p:cNvPr>
              <p:cNvSpPr txBox="1">
                <a:spLocks noRot="1" noChangeAspect="1" noMove="1" noResize="1" noEditPoints="1" noAdjustHandles="1" noChangeArrowheads="1" noChangeShapeType="1" noTextEdit="1"/>
              </p:cNvSpPr>
              <p:nvPr/>
            </p:nvSpPr>
            <p:spPr>
              <a:xfrm>
                <a:off x="5373646" y="1608476"/>
                <a:ext cx="1085425" cy="80945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76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1494" y="1531858"/>
            <a:ext cx="2327672" cy="2327672"/>
          </a:xfrm>
          <a:prstGeom prst="rect">
            <a:avLst/>
          </a:prstGeom>
        </p:spPr>
      </p:pic>
      <p:grpSp>
        <p:nvGrpSpPr>
          <p:cNvPr id="2" name="Group 1">
            <a:extLst>
              <a:ext uri="{FF2B5EF4-FFF2-40B4-BE49-F238E27FC236}">
                <a16:creationId xmlns:a16="http://schemas.microsoft.com/office/drawing/2014/main" id="{C73EDF6E-1F26-D04A-9B64-08630FBC005F}"/>
              </a:ext>
            </a:extLst>
          </p:cNvPr>
          <p:cNvGrpSpPr/>
          <p:nvPr/>
        </p:nvGrpSpPr>
        <p:grpSpPr>
          <a:xfrm>
            <a:off x="5600701" y="1838768"/>
            <a:ext cx="2525128" cy="2798034"/>
            <a:chOff x="5600701" y="1838768"/>
            <a:chExt cx="2525128" cy="2798034"/>
          </a:xfrm>
        </p:grpSpPr>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grpSp>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70" y="2057401"/>
            <a:ext cx="1561730" cy="1561730"/>
          </a:xfrm>
          <a:prstGeom prst="rect">
            <a:avLst/>
          </a:prstGeom>
        </p:spPr>
      </p:pic>
      <p:sp>
        <p:nvSpPr>
          <p:cNvPr id="12" name="Freeform: Shape 11">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a:extLst>
              <a:ext uri="{FF2B5EF4-FFF2-40B4-BE49-F238E27FC236}">
                <a16:creationId xmlns:a16="http://schemas.microsoft.com/office/drawing/2014/main" id="{551E4DC2-0B49-4FB2-B8C1-231C030CAE4B}"/>
              </a:ext>
            </a:extLst>
          </p:cNvPr>
          <p:cNvPicPr>
            <a:picLocks noChangeAspect="1"/>
          </p:cNvPicPr>
          <p:nvPr/>
        </p:nvPicPr>
        <p:blipFill>
          <a:blip r:embed="rId12"/>
          <a:stretch>
            <a:fillRect/>
          </a:stretch>
        </p:blipFill>
        <p:spPr>
          <a:xfrm>
            <a:off x="1334363" y="626477"/>
            <a:ext cx="2025572" cy="1385436"/>
          </a:xfrm>
          <a:prstGeom prst="rect">
            <a:avLst/>
          </a:prstGeom>
        </p:spPr>
      </p:pic>
      <p:pic>
        <p:nvPicPr>
          <p:cNvPr id="7" name="Picture 6">
            <a:extLst>
              <a:ext uri="{FF2B5EF4-FFF2-40B4-BE49-F238E27FC236}">
                <a16:creationId xmlns:a16="http://schemas.microsoft.com/office/drawing/2014/main" id="{75CBC910-51FE-44A7-A09E-097F9F57527C}"/>
              </a:ext>
            </a:extLst>
          </p:cNvPr>
          <p:cNvPicPr>
            <a:picLocks noChangeAspect="1"/>
          </p:cNvPicPr>
          <p:nvPr/>
        </p:nvPicPr>
        <p:blipFill>
          <a:blip r:embed="rId13"/>
          <a:stretch>
            <a:fillRect/>
          </a:stretch>
        </p:blipFill>
        <p:spPr>
          <a:xfrm>
            <a:off x="3865973" y="60855"/>
            <a:ext cx="2025572" cy="1385436"/>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4"/>
          <a:stretch>
            <a:fillRect/>
          </a:stretch>
        </p:blipFill>
        <p:spPr>
          <a:xfrm>
            <a:off x="6286500" y="381975"/>
            <a:ext cx="2176461" cy="1385436"/>
          </a:xfrm>
          <a:prstGeom prst="rect">
            <a:avLst/>
          </a:prstGeom>
        </p:spPr>
      </p:pic>
      <p:sp>
        <p:nvSpPr>
          <p:cNvPr id="14" name="TextBox 13">
            <a:extLst>
              <a:ext uri="{FF2B5EF4-FFF2-40B4-BE49-F238E27FC236}">
                <a16:creationId xmlns:a16="http://schemas.microsoft.com/office/drawing/2014/main" id="{FF160E2D-4608-E94F-B141-A2D9604A1BCE}"/>
              </a:ext>
            </a:extLst>
          </p:cNvPr>
          <p:cNvSpPr txBox="1"/>
          <p:nvPr/>
        </p:nvSpPr>
        <p:spPr>
          <a:xfrm rot="18774043">
            <a:off x="-643641" y="714602"/>
            <a:ext cx="2790607" cy="400110"/>
          </a:xfrm>
          <a:prstGeom prst="rect">
            <a:avLst/>
          </a:prstGeom>
          <a:noFill/>
        </p:spPr>
        <p:txBody>
          <a:bodyPr wrap="square" rtlCol="0">
            <a:spAutoFit/>
          </a:bodyPr>
          <a:lstStyle/>
          <a:p>
            <a:pPr algn="ctr"/>
            <a:r>
              <a:rPr lang="x-none" sz="2000" b="1" dirty="0">
                <a:solidFill>
                  <a:srgbClr val="FF0000"/>
                </a:solidFill>
                <a:latin typeface="Times New Roman" panose="02020603050405020304" pitchFamily="18" charset="0"/>
                <a:cs typeface="Times New Roman" panose="02020603050405020304" pitchFamily="18" charset="0"/>
              </a:rPr>
              <a:t>CHÚ THÍCH</a:t>
            </a:r>
          </a:p>
        </p:txBody>
      </p:sp>
    </p:spTree>
    <p:extLst>
      <p:ext uri="{BB962C8B-B14F-4D97-AF65-F5344CB8AC3E}">
        <p14:creationId xmlns:p14="http://schemas.microsoft.com/office/powerpoint/2010/main" val="22827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1000"/>
                                        <p:tgtEl>
                                          <p:spTgt spid="17"/>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1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1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1000"/>
                                        <p:tgtEl>
                                          <p:spTgt spid="15"/>
                                        </p:tgtEl>
                                      </p:cBhvr>
                                    </p:animEffect>
                                  </p:childTnLst>
                                </p:cTn>
                              </p:par>
                              <p:par>
                                <p:cTn id="23" presetID="6"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1000"/>
                                        <p:tgtEl>
                                          <p:spTgt spid="3"/>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A3D3B1-4F90-3940-A5C6-C2F80910CF09}"/>
              </a:ext>
            </a:extLst>
          </p:cNvPr>
          <p:cNvSpPr/>
          <p:nvPr/>
        </p:nvSpPr>
        <p:spPr>
          <a:xfrm>
            <a:off x="533400" y="2542761"/>
            <a:ext cx="1085554" cy="584775"/>
          </a:xfrm>
          <a:prstGeom prst="rect">
            <a:avLst/>
          </a:prstGeom>
        </p:spPr>
        <p:txBody>
          <a:bodyPr wrap="none">
            <a:spAutoFit/>
          </a:bodyPr>
          <a:lstStyle/>
          <a:p>
            <a:pPr algn="just">
              <a:spcBef>
                <a:spcPts val="300"/>
              </a:spcBef>
              <a:spcAft>
                <a:spcPts val="300"/>
              </a:spcAft>
            </a:pPr>
            <a:r>
              <a:rPr lang="x-none" sz="3200" b="1" i="1" dirty="0">
                <a:latin typeface="Times New Roman" panose="02020603050405020304" pitchFamily="18" charset="0"/>
                <a:ea typeface="Times New Roman" panose="02020603050405020304" pitchFamily="18" charset="0"/>
              </a:rPr>
              <a:t>Bài 3</a:t>
            </a:r>
            <a:endParaRPr lang="x-none" sz="32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7B375CB6-AE69-ED4D-8954-1D3A66077EAD}"/>
              </a:ext>
            </a:extLst>
          </p:cNvPr>
          <p:cNvSpPr/>
          <p:nvPr/>
        </p:nvSpPr>
        <p:spPr>
          <a:xfrm>
            <a:off x="634389" y="4248150"/>
            <a:ext cx="883575" cy="523220"/>
          </a:xfrm>
          <a:prstGeom prst="rect">
            <a:avLst/>
          </a:prstGeom>
        </p:spPr>
        <p:txBody>
          <a:bodyPr wrap="none">
            <a:spAutoFit/>
          </a:bodyPr>
          <a:lstStyle/>
          <a:p>
            <a:pPr algn="just">
              <a:spcBef>
                <a:spcPts val="300"/>
              </a:spcBef>
              <a:spcAft>
                <a:spcPts val="300"/>
              </a:spcAft>
            </a:pPr>
            <a:r>
              <a:rPr lang="x-none" sz="2800" b="1" i="1" dirty="0">
                <a:latin typeface="Times New Roman" panose="02020603050405020304" pitchFamily="18" charset="0"/>
                <a:ea typeface="Times New Roman" panose="02020603050405020304" pitchFamily="18" charset="0"/>
              </a:rPr>
              <a:t>SGK</a:t>
            </a:r>
            <a:endParaRPr lang="x-none" sz="2800" dirty="0">
              <a:effectLst/>
              <a:latin typeface="Times New Roman" panose="02020603050405020304" pitchFamily="18" charset="0"/>
              <a:ea typeface="Times New Roman" panose="02020603050405020304" pitchFamily="18" charset="0"/>
            </a:endParaRPr>
          </a:p>
        </p:txBody>
      </p:sp>
      <p:grpSp>
        <p:nvGrpSpPr>
          <p:cNvPr id="9" name="Group 8">
            <a:extLst>
              <a:ext uri="{FF2B5EF4-FFF2-40B4-BE49-F238E27FC236}">
                <a16:creationId xmlns:a16="http://schemas.microsoft.com/office/drawing/2014/main" id="{B220D04F-7FFA-AE45-9E48-1E67CB4E86AE}"/>
              </a:ext>
            </a:extLst>
          </p:cNvPr>
          <p:cNvGrpSpPr/>
          <p:nvPr/>
        </p:nvGrpSpPr>
        <p:grpSpPr>
          <a:xfrm>
            <a:off x="1663016" y="-111906"/>
            <a:ext cx="7480984" cy="3765714"/>
            <a:chOff x="1932335" y="-77663"/>
            <a:chExt cx="7162800" cy="3788258"/>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907816-67DB-A349-8AF9-794EA9D38DF4}"/>
                    </a:ext>
                  </a:extLst>
                </p:cNvPr>
                <p:cNvSpPr txBox="1"/>
                <p:nvPr/>
              </p:nvSpPr>
              <p:spPr>
                <a:xfrm>
                  <a:off x="1932335" y="-77663"/>
                  <a:ext cx="7162800" cy="3484287"/>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Xét đa thức </a:t>
                  </a:r>
                </a:p>
                <a:p>
                  <a:pPr/>
                  <a14:m>
                    <m:oMathPara xmlns:m="http://schemas.openxmlformats.org/officeDocument/2006/math">
                      <m:oMathParaPr>
                        <m:jc m:val="centerGroup"/>
                      </m:oMathParaPr>
                      <m:oMath xmlns:m="http://schemas.openxmlformats.org/officeDocument/2006/math">
                        <m:r>
                          <a:rPr lang="x-none" sz="2800" b="1" i="1" dirty="0" smtClean="0">
                            <a:latin typeface="Cambria Math" panose="02040503050406030204" pitchFamily="18" charset="0"/>
                            <a:cs typeface="Times New Roman" panose="02020603050405020304" pitchFamily="18" charset="0"/>
                          </a:rPr>
                          <m:t>𝑷</m:t>
                        </m:r>
                        <m:d>
                          <m:dPr>
                            <m:ctrlPr>
                              <a:rPr lang="vi-VN" sz="2800" b="1" i="1" dirty="0" smtClean="0">
                                <a:latin typeface="Cambria Math" panose="02040503050406030204" pitchFamily="18" charset="0"/>
                                <a:cs typeface="Times New Roman" panose="02020603050405020304" pitchFamily="18" charset="0"/>
                              </a:rPr>
                            </m:ctrlPr>
                          </m:dPr>
                          <m:e>
                            <m:r>
                              <a:rPr lang="vi-VN" sz="2800" b="1" i="1" dirty="0">
                                <a:latin typeface="Cambria Math" panose="02040503050406030204" pitchFamily="18" charset="0"/>
                                <a:cs typeface="Times New Roman" panose="02020603050405020304" pitchFamily="18" charset="0"/>
                              </a:rPr>
                              <m:t>𝒙</m:t>
                            </m:r>
                          </m:e>
                        </m:d>
                        <m:r>
                          <a:rPr lang="vi-VN" sz="2800" b="1" i="1" dirty="0" smtClean="0">
                            <a:latin typeface="Cambria Math" panose="02040503050406030204" pitchFamily="18" charset="0"/>
                            <a:cs typeface="Times New Roman" panose="02020603050405020304" pitchFamily="18" charset="0"/>
                          </a:rPr>
                          <m:t>=</m:t>
                        </m:r>
                        <m:sSup>
                          <m:sSupPr>
                            <m:ctrlPr>
                              <a:rPr lang="vi-VN" sz="2800" b="1" i="1" dirty="0" smtClean="0">
                                <a:latin typeface="Cambria Math" panose="02040503050406030204" pitchFamily="18" charset="0"/>
                                <a:cs typeface="Times New Roman" panose="02020603050405020304" pitchFamily="18" charset="0"/>
                              </a:rPr>
                            </m:ctrlPr>
                          </m:sSupPr>
                          <m:e>
                            <m:r>
                              <a:rPr lang="vi-VN" sz="2800" b="1" i="1" dirty="0">
                                <a:latin typeface="Cambria Math" panose="02040503050406030204" pitchFamily="18" charset="0"/>
                                <a:cs typeface="Times New Roman" panose="02020603050405020304" pitchFamily="18" charset="0"/>
                              </a:rPr>
                              <m:t>𝒙</m:t>
                            </m:r>
                          </m:e>
                          <m:sup>
                            <m:r>
                              <a:rPr lang="vi-VN" sz="2800" b="1" i="1" dirty="0" smtClean="0">
                                <a:latin typeface="Cambria Math" panose="02040503050406030204" pitchFamily="18" charset="0"/>
                                <a:cs typeface="Times New Roman" panose="02020603050405020304" pitchFamily="18" charset="0"/>
                              </a:rPr>
                              <m:t>𝟐</m:t>
                            </m:r>
                          </m:sup>
                        </m:sSup>
                        <m:d>
                          <m:dPr>
                            <m:ctrlPr>
                              <a:rPr lang="vi-VN" sz="2800" b="1" i="1" dirty="0" smtClean="0">
                                <a:latin typeface="Cambria Math" panose="02040503050406030204" pitchFamily="18" charset="0"/>
                                <a:cs typeface="Times New Roman" panose="02020603050405020304" pitchFamily="18" charset="0"/>
                              </a:rPr>
                            </m:ctrlPr>
                          </m:dPr>
                          <m:e>
                            <m:sSup>
                              <m:sSupPr>
                                <m:ctrlPr>
                                  <a:rPr lang="vi-VN" sz="2800" b="1" i="1" dirty="0" smtClean="0">
                                    <a:latin typeface="Cambria Math" panose="02040503050406030204" pitchFamily="18" charset="0"/>
                                    <a:cs typeface="Times New Roman" panose="02020603050405020304" pitchFamily="18" charset="0"/>
                                  </a:rPr>
                                </m:ctrlPr>
                              </m:sSupPr>
                              <m:e>
                                <m:r>
                                  <a:rPr lang="vi-VN" sz="2800" b="1" i="1" dirty="0">
                                    <a:latin typeface="Cambria Math" panose="02040503050406030204" pitchFamily="18" charset="0"/>
                                    <a:cs typeface="Times New Roman" panose="02020603050405020304" pitchFamily="18" charset="0"/>
                                  </a:rPr>
                                  <m:t>𝒙</m:t>
                                </m:r>
                              </m:e>
                              <m:sup>
                                <m:r>
                                  <a:rPr lang="vi-VN" sz="2800" b="1" i="1" dirty="0" smtClean="0">
                                    <a:latin typeface="Cambria Math" panose="02040503050406030204" pitchFamily="18" charset="0"/>
                                    <a:cs typeface="Times New Roman" panose="02020603050405020304" pitchFamily="18" charset="0"/>
                                  </a:rPr>
                                  <m:t>𝟐</m:t>
                                </m:r>
                              </m:sup>
                            </m:sSup>
                            <m:r>
                              <a:rPr lang="vi-VN" sz="2800" b="1" i="1" dirty="0" smtClean="0">
                                <a:latin typeface="Cambria Math" panose="02040503050406030204" pitchFamily="18" charset="0"/>
                                <a:cs typeface="Times New Roman" panose="02020603050405020304" pitchFamily="18" charset="0"/>
                              </a:rPr>
                              <m:t>+</m:t>
                            </m:r>
                            <m:r>
                              <a:rPr lang="vi-VN" sz="2800" b="1" i="1" dirty="0">
                                <a:latin typeface="Cambria Math" panose="02040503050406030204" pitchFamily="18" charset="0"/>
                                <a:cs typeface="Times New Roman" panose="02020603050405020304" pitchFamily="18" charset="0"/>
                              </a:rPr>
                              <m:t>𝒙</m:t>
                            </m:r>
                            <m:r>
                              <a:rPr lang="vi-VN" sz="2800" b="1" i="1" dirty="0" smtClean="0">
                                <a:latin typeface="Cambria Math" panose="02040503050406030204" pitchFamily="18" charset="0"/>
                                <a:cs typeface="Times New Roman" panose="02020603050405020304" pitchFamily="18" charset="0"/>
                              </a:rPr>
                              <m:t>+</m:t>
                            </m:r>
                            <m:r>
                              <a:rPr lang="vi-VN" sz="2800" b="1" i="1" dirty="0" smtClean="0">
                                <a:latin typeface="Cambria Math" panose="02040503050406030204" pitchFamily="18" charset="0"/>
                                <a:cs typeface="Times New Roman" panose="02020603050405020304" pitchFamily="18" charset="0"/>
                              </a:rPr>
                              <m:t>𝟏</m:t>
                            </m:r>
                          </m:e>
                        </m:d>
                        <m:r>
                          <a:rPr lang="vi-VN" sz="2800" b="1" i="1" dirty="0" smtClean="0">
                            <a:latin typeface="Cambria Math" panose="02040503050406030204" pitchFamily="18" charset="0"/>
                            <a:cs typeface="Times New Roman" panose="02020603050405020304" pitchFamily="18" charset="0"/>
                          </a:rPr>
                          <m:t>−</m:t>
                        </m:r>
                        <m:r>
                          <a:rPr lang="vi-VN" sz="2800" b="1" i="1" dirty="0" smtClean="0">
                            <a:latin typeface="Cambria Math" panose="02040503050406030204" pitchFamily="18" charset="0"/>
                            <a:cs typeface="Times New Roman" panose="02020603050405020304" pitchFamily="18" charset="0"/>
                          </a:rPr>
                          <m:t>𝟑</m:t>
                        </m:r>
                        <m:r>
                          <a:rPr lang="vi-VN" sz="2800" b="1" i="1" dirty="0" smtClean="0">
                            <a:latin typeface="Cambria Math" panose="02040503050406030204" pitchFamily="18" charset="0"/>
                            <a:cs typeface="Times New Roman" panose="02020603050405020304" pitchFamily="18" charset="0"/>
                          </a:rPr>
                          <m:t>𝒙</m:t>
                        </m:r>
                        <m:d>
                          <m:dPr>
                            <m:ctrlPr>
                              <a:rPr lang="vi-VN" sz="2800" b="1" i="1" dirty="0" smtClean="0">
                                <a:latin typeface="Cambria Math" panose="02040503050406030204" pitchFamily="18" charset="0"/>
                                <a:cs typeface="Times New Roman" panose="02020603050405020304" pitchFamily="18" charset="0"/>
                              </a:rPr>
                            </m:ctrlPr>
                          </m:dPr>
                          <m:e>
                            <m:r>
                              <a:rPr lang="vi-VN" sz="2800" b="1" i="1" dirty="0">
                                <a:latin typeface="Cambria Math" panose="02040503050406030204" pitchFamily="18" charset="0"/>
                                <a:cs typeface="Times New Roman" panose="02020603050405020304" pitchFamily="18" charset="0"/>
                              </a:rPr>
                              <m:t>𝒙</m:t>
                            </m:r>
                            <m:r>
                              <a:rPr lang="vi-VN" sz="2800" b="1" i="1" dirty="0" smtClean="0">
                                <a:latin typeface="Cambria Math" panose="02040503050406030204" pitchFamily="18" charset="0"/>
                                <a:cs typeface="Times New Roman" panose="02020603050405020304" pitchFamily="18" charset="0"/>
                              </a:rPr>
                              <m:t>−</m:t>
                            </m:r>
                            <m:r>
                              <a:rPr lang="vi-VN" sz="2800" b="1" i="1" dirty="0">
                                <a:latin typeface="Cambria Math" panose="02040503050406030204" pitchFamily="18" charset="0"/>
                                <a:cs typeface="Times New Roman" panose="02020603050405020304" pitchFamily="18" charset="0"/>
                              </a:rPr>
                              <m:t>𝒂</m:t>
                            </m:r>
                          </m:e>
                        </m:d>
                        <m:r>
                          <a:rPr lang="vi-VN" sz="2800" b="1" i="1" dirty="0" smtClean="0">
                            <a:latin typeface="Cambria Math" panose="02040503050406030204" pitchFamily="18" charset="0"/>
                            <a:cs typeface="Times New Roman" panose="02020603050405020304" pitchFamily="18" charset="0"/>
                          </a:rPr>
                          <m:t>+</m:t>
                        </m:r>
                        <m:f>
                          <m:fPr>
                            <m:ctrlPr>
                              <a:rPr lang="vi-VN" sz="2800" b="1" i="1" dirty="0" smtClean="0">
                                <a:latin typeface="Cambria Math" panose="02040503050406030204" pitchFamily="18" charset="0"/>
                                <a:cs typeface="Times New Roman" panose="02020603050405020304" pitchFamily="18" charset="0"/>
                              </a:rPr>
                            </m:ctrlPr>
                          </m:fPr>
                          <m:num>
                            <m:r>
                              <a:rPr lang="vi-VN" sz="2800" b="1" i="1" dirty="0" smtClean="0">
                                <a:latin typeface="Cambria Math" panose="02040503050406030204" pitchFamily="18" charset="0"/>
                                <a:cs typeface="Times New Roman" panose="02020603050405020304" pitchFamily="18" charset="0"/>
                              </a:rPr>
                              <m:t>𝟏</m:t>
                            </m:r>
                          </m:num>
                          <m:den>
                            <m:r>
                              <a:rPr lang="vi-VN" sz="2800" b="1" i="1" dirty="0" smtClean="0">
                                <a:latin typeface="Cambria Math" panose="02040503050406030204" pitchFamily="18" charset="0"/>
                                <a:cs typeface="Times New Roman" panose="02020603050405020304" pitchFamily="18" charset="0"/>
                              </a:rPr>
                              <m:t>𝟒</m:t>
                            </m:r>
                          </m:den>
                        </m:f>
                      </m:oMath>
                    </m:oMathPara>
                  </a14:m>
                  <a:endParaRPr lang="x-none" sz="2800" b="1" i="1" dirty="0">
                    <a:latin typeface="Times New Roman" panose="02020603050405020304" pitchFamily="18" charset="0"/>
                    <a:cs typeface="Times New Roman" panose="02020603050405020304" pitchFamily="18" charset="0"/>
                  </a:endParaRPr>
                </a:p>
                <a:p>
                  <a:pPr algn="ctr"/>
                  <a:r>
                    <a:rPr lang="x-none" sz="2800" dirty="0">
                      <a:latin typeface="Times New Roman" panose="02020603050405020304" pitchFamily="18" charset="0"/>
                      <a:cs typeface="Times New Roman" panose="02020603050405020304" pitchFamily="18" charset="0"/>
                    </a:rPr>
                    <a:t>(với </a:t>
                  </a:r>
                  <a:r>
                    <a:rPr lang="x-none" sz="2800" i="1" dirty="0">
                      <a:latin typeface="Times New Roman" panose="02020603050405020304" pitchFamily="18" charset="0"/>
                      <a:cs typeface="Times New Roman" panose="02020603050405020304" pitchFamily="18" charset="0"/>
                    </a:rPr>
                    <a:t>a</a:t>
                  </a:r>
                  <a:r>
                    <a:rPr lang="x-none" sz="2800" dirty="0">
                      <a:latin typeface="Times New Roman" panose="02020603050405020304" pitchFamily="18" charset="0"/>
                      <a:cs typeface="Times New Roman" panose="02020603050405020304" pitchFamily="18" charset="0"/>
                    </a:rPr>
                    <a:t> là một số) </a:t>
                  </a:r>
                </a:p>
                <a:p>
                  <a:r>
                    <a:rPr lang="x-none" sz="2800" dirty="0">
                      <a:latin typeface="Times New Roman" panose="02020603050405020304" pitchFamily="18" charset="0"/>
                      <a:cs typeface="Times New Roman" panose="02020603050405020304" pitchFamily="18" charset="0"/>
                    </a:rPr>
                    <a:t>a) Thu gọn P(x) rồi sắp xếp đa thức theo số mũ giảm dần của biến.</a:t>
                  </a:r>
                </a:p>
                <a:p>
                  <a:r>
                    <a:rPr lang="x-none" sz="2800" dirty="0">
                      <a:latin typeface="Times New Roman" panose="02020603050405020304" pitchFamily="18" charset="0"/>
                      <a:cs typeface="Times New Roman" panose="02020603050405020304" pitchFamily="18" charset="0"/>
                    </a:rPr>
                    <a:t>b) Tìm</a:t>
                  </a:r>
                  <a:r>
                    <a:rPr lang="x-none" sz="2800" i="1" dirty="0">
                      <a:latin typeface="Times New Roman" panose="02020603050405020304" pitchFamily="18" charset="0"/>
                      <a:cs typeface="Times New Roman" panose="02020603050405020304" pitchFamily="18" charset="0"/>
                    </a:rPr>
                    <a:t> a </a:t>
                  </a:r>
                  <a:r>
                    <a:rPr lang="x-none" sz="2800" dirty="0">
                      <a:latin typeface="Times New Roman" panose="02020603050405020304" pitchFamily="18" charset="0"/>
                      <a:cs typeface="Times New Roman" panose="02020603050405020304" pitchFamily="18" charset="0"/>
                    </a:rPr>
                    <a:t>sao cho tổng các hệ số của đa thức P(x) bằng     .  </a:t>
                  </a:r>
                </a:p>
              </p:txBody>
            </p:sp>
          </mc:Choice>
          <mc:Fallback xmlns="">
            <p:sp>
              <p:nvSpPr>
                <p:cNvPr id="5" name="TextBox 4">
                  <a:extLst>
                    <a:ext uri="{FF2B5EF4-FFF2-40B4-BE49-F238E27FC236}">
                      <a16:creationId xmlns:a16="http://schemas.microsoft.com/office/drawing/2014/main" xmlns:a14="http://schemas.microsoft.com/office/drawing/2010/main" xmlns="" id="{67907816-67DB-A349-8AF9-794EA9D38DF4}"/>
                    </a:ext>
                  </a:extLst>
                </p:cNvPr>
                <p:cNvSpPr txBox="1">
                  <a:spLocks noRot="1" noChangeAspect="1" noMove="1" noResize="1" noEditPoints="1" noAdjustHandles="1" noChangeArrowheads="1" noChangeShapeType="1" noTextEdit="1"/>
                </p:cNvSpPr>
                <p:nvPr/>
              </p:nvSpPr>
              <p:spPr>
                <a:xfrm>
                  <a:off x="1932335" y="-77663"/>
                  <a:ext cx="7162800" cy="3484287"/>
                </a:xfrm>
                <a:prstGeom prst="rect">
                  <a:avLst/>
                </a:prstGeom>
                <a:blipFill rotWithShape="0">
                  <a:blip r:embed="rId3"/>
                  <a:stretch>
                    <a:fillRect l="-1711" t="-1937" b="-45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6147695-BBB7-BE47-B8ED-A0A887175C35}"/>
                    </a:ext>
                  </a:extLst>
                </p:cNvPr>
                <p:cNvSpPr/>
                <p:nvPr/>
              </p:nvSpPr>
              <p:spPr>
                <a:xfrm>
                  <a:off x="2667000" y="2802846"/>
                  <a:ext cx="481222" cy="907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vi-VN" sz="2800" i="1" dirty="0" smtClean="0">
                                <a:latin typeface="Cambria Math" panose="02040503050406030204" pitchFamily="18" charset="0"/>
                                <a:cs typeface="Times New Roman" panose="02020603050405020304" pitchFamily="18" charset="0"/>
                              </a:rPr>
                            </m:ctrlPr>
                          </m:fPr>
                          <m:num>
                            <m:r>
                              <a:rPr lang="vi-VN" sz="2800" b="0" i="1" dirty="0" smtClean="0">
                                <a:latin typeface="Cambria Math" panose="02040503050406030204" pitchFamily="18" charset="0"/>
                                <a:cs typeface="Times New Roman" panose="02020603050405020304" pitchFamily="18" charset="0"/>
                              </a:rPr>
                              <m:t>5</m:t>
                            </m:r>
                          </m:num>
                          <m:den>
                            <m:r>
                              <a:rPr lang="vi-VN" sz="2800" b="0" i="1" dirty="0" smtClean="0">
                                <a:latin typeface="Cambria Math" panose="02040503050406030204" pitchFamily="18" charset="0"/>
                                <a:cs typeface="Times New Roman" panose="02020603050405020304" pitchFamily="18" charset="0"/>
                              </a:rPr>
                              <m:t>2</m:t>
                            </m:r>
                          </m:den>
                        </m:f>
                      </m:oMath>
                    </m:oMathPara>
                  </a14:m>
                  <a:endParaRPr lang="x-none" sz="2800" dirty="0"/>
                </a:p>
              </p:txBody>
            </p:sp>
          </mc:Choice>
          <mc:Fallback xmlns="">
            <p:sp>
              <p:nvSpPr>
                <p:cNvPr id="6" name="Rectangle 5">
                  <a:extLst>
                    <a:ext uri="{FF2B5EF4-FFF2-40B4-BE49-F238E27FC236}">
                      <a16:creationId xmlns:a16="http://schemas.microsoft.com/office/drawing/2014/main" id="{66147695-BBB7-BE47-B8ED-A0A887175C35}"/>
                    </a:ext>
                  </a:extLst>
                </p:cNvPr>
                <p:cNvSpPr>
                  <a:spLocks noRot="1" noChangeAspect="1" noMove="1" noResize="1" noEditPoints="1" noAdjustHandles="1" noChangeArrowheads="1" noChangeShapeType="1" noTextEdit="1"/>
                </p:cNvSpPr>
                <p:nvPr/>
              </p:nvSpPr>
              <p:spPr>
                <a:xfrm>
                  <a:off x="2667000" y="2802846"/>
                  <a:ext cx="481222" cy="907749"/>
                </a:xfrm>
                <a:prstGeom prst="rect">
                  <a:avLst/>
                </a:prstGeom>
                <a:blipFill>
                  <a:blip r:embed="rId4"/>
                  <a:stretch>
                    <a:fillRect b="-6849"/>
                  </a:stretch>
                </a:blipFill>
              </p:spPr>
              <p:txBody>
                <a:bodyPr/>
                <a:lstStyle/>
                <a:p>
                  <a:r>
                    <a:rPr lang="en-VN">
                      <a:noFill/>
                    </a:rPr>
                    <a:t> </a:t>
                  </a:r>
                </a:p>
              </p:txBody>
            </p:sp>
          </mc:Fallback>
        </mc:AlternateContent>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1D07270-45C4-CA47-BC10-1B81D0157B68}"/>
                  </a:ext>
                </a:extLst>
              </p:cNvPr>
              <p:cNvSpPr/>
              <p:nvPr/>
            </p:nvSpPr>
            <p:spPr>
              <a:xfrm>
                <a:off x="1981200" y="3454478"/>
                <a:ext cx="585500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x-none" sz="2800" b="1" i="1" dirty="0" smtClean="0">
                          <a:latin typeface="Cambria Math" panose="02040503050406030204" pitchFamily="18" charset="0"/>
                          <a:cs typeface="Times New Roman" panose="02020603050405020304" pitchFamily="18" charset="0"/>
                        </a:rPr>
                        <m:t>𝒂</m:t>
                      </m:r>
                      <m:r>
                        <a:rPr lang="vi-VN" sz="2800" b="1" i="1" dirty="0" smtClean="0">
                          <a:latin typeface="Cambria Math" panose="02040503050406030204" pitchFamily="18" charset="0"/>
                          <a:cs typeface="Times New Roman" panose="02020603050405020304" pitchFamily="18" charset="0"/>
                        </a:rPr>
                        <m:t>) </m:t>
                      </m:r>
                      <m:r>
                        <a:rPr lang="x-none" sz="2800" b="1" i="1" dirty="0" smtClean="0">
                          <a:latin typeface="Cambria Math" panose="02040503050406030204" pitchFamily="18" charset="0"/>
                          <a:cs typeface="Times New Roman" panose="02020603050405020304" pitchFamily="18" charset="0"/>
                        </a:rPr>
                        <m:t>𝑷</m:t>
                      </m:r>
                      <m:d>
                        <m:dPr>
                          <m:ctrlPr>
                            <a:rPr lang="vi-VN" sz="2800" b="1" i="1" dirty="0">
                              <a:latin typeface="Cambria Math" panose="02040503050406030204" pitchFamily="18" charset="0"/>
                              <a:cs typeface="Times New Roman" panose="02020603050405020304" pitchFamily="18" charset="0"/>
                            </a:rPr>
                          </m:ctrlPr>
                        </m:dPr>
                        <m:e>
                          <m:r>
                            <a:rPr lang="vi-VN" sz="2800" b="1" i="1" dirty="0">
                              <a:latin typeface="Cambria Math" panose="02040503050406030204" pitchFamily="18" charset="0"/>
                              <a:cs typeface="Times New Roman" panose="02020603050405020304" pitchFamily="18" charset="0"/>
                            </a:rPr>
                            <m:t>𝒙</m:t>
                          </m:r>
                        </m:e>
                      </m:d>
                      <m:r>
                        <a:rPr lang="vi-VN" sz="2800" b="1" i="1" dirty="0">
                          <a:latin typeface="Cambria Math" panose="02040503050406030204" pitchFamily="18" charset="0"/>
                          <a:cs typeface="Times New Roman" panose="02020603050405020304" pitchFamily="18" charset="0"/>
                        </a:rPr>
                        <m:t>=</m:t>
                      </m:r>
                      <m:sSup>
                        <m:sSupPr>
                          <m:ctrlPr>
                            <a:rPr lang="vi-VN" sz="2800" b="1" i="1" dirty="0">
                              <a:latin typeface="Cambria Math" panose="02040503050406030204" pitchFamily="18" charset="0"/>
                              <a:cs typeface="Times New Roman" panose="02020603050405020304" pitchFamily="18" charset="0"/>
                            </a:rPr>
                          </m:ctrlPr>
                        </m:sSupPr>
                        <m:e>
                          <m:r>
                            <a:rPr lang="vi-VN" sz="2800" b="1" i="1" dirty="0">
                              <a:latin typeface="Cambria Math" panose="02040503050406030204" pitchFamily="18" charset="0"/>
                              <a:cs typeface="Times New Roman" panose="02020603050405020304" pitchFamily="18" charset="0"/>
                            </a:rPr>
                            <m:t>𝒙</m:t>
                          </m:r>
                        </m:e>
                        <m:sup>
                          <m:r>
                            <a:rPr lang="vi-VN" sz="2800" b="1" i="1" dirty="0" smtClean="0">
                              <a:latin typeface="Cambria Math" panose="02040503050406030204" pitchFamily="18" charset="0"/>
                              <a:cs typeface="Times New Roman" panose="02020603050405020304" pitchFamily="18" charset="0"/>
                            </a:rPr>
                            <m:t>𝟒</m:t>
                          </m:r>
                        </m:sup>
                      </m:sSup>
                      <m:r>
                        <a:rPr lang="vi-VN" sz="2800" b="1" i="1" dirty="0" smtClean="0">
                          <a:latin typeface="Cambria Math" panose="02040503050406030204" pitchFamily="18" charset="0"/>
                          <a:cs typeface="Times New Roman" panose="02020603050405020304" pitchFamily="18" charset="0"/>
                        </a:rPr>
                        <m:t>+</m:t>
                      </m:r>
                      <m:sSup>
                        <m:sSupPr>
                          <m:ctrlPr>
                            <a:rPr lang="vi-VN" sz="2800" b="1" i="1" dirty="0" smtClean="0">
                              <a:latin typeface="Cambria Math" panose="02040503050406030204" pitchFamily="18" charset="0"/>
                              <a:cs typeface="Times New Roman" panose="02020603050405020304" pitchFamily="18" charset="0"/>
                            </a:rPr>
                          </m:ctrlPr>
                        </m:sSupPr>
                        <m:e>
                          <m:r>
                            <a:rPr lang="vi-VN" sz="2800" b="1" i="1" dirty="0">
                              <a:latin typeface="Cambria Math" panose="02040503050406030204" pitchFamily="18" charset="0"/>
                              <a:cs typeface="Times New Roman" panose="02020603050405020304" pitchFamily="18" charset="0"/>
                            </a:rPr>
                            <m:t>𝒙</m:t>
                          </m:r>
                        </m:e>
                        <m:sup>
                          <m:r>
                            <a:rPr lang="vi-VN" sz="2800" b="1" i="1" dirty="0" smtClean="0">
                              <a:latin typeface="Cambria Math" panose="02040503050406030204" pitchFamily="18" charset="0"/>
                              <a:cs typeface="Times New Roman" panose="02020603050405020304" pitchFamily="18" charset="0"/>
                            </a:rPr>
                            <m:t>𝟑</m:t>
                          </m:r>
                        </m:sup>
                      </m:sSup>
                      <m:r>
                        <a:rPr lang="vi-VN" sz="2800" b="1" i="1" dirty="0" smtClean="0">
                          <a:latin typeface="Cambria Math" panose="02040503050406030204" pitchFamily="18" charset="0"/>
                          <a:cs typeface="Times New Roman" panose="02020603050405020304" pitchFamily="18" charset="0"/>
                        </a:rPr>
                        <m:t>−</m:t>
                      </m:r>
                      <m:r>
                        <a:rPr lang="vi-VN" sz="2800" b="1" i="1" dirty="0" smtClean="0">
                          <a:latin typeface="Cambria Math" panose="02040503050406030204" pitchFamily="18" charset="0"/>
                          <a:cs typeface="Times New Roman" panose="02020603050405020304" pitchFamily="18" charset="0"/>
                        </a:rPr>
                        <m:t>𝟐</m:t>
                      </m:r>
                      <m:sSup>
                        <m:sSupPr>
                          <m:ctrlPr>
                            <a:rPr lang="vi-VN" sz="2800" b="1" i="1" dirty="0" smtClean="0">
                              <a:latin typeface="Cambria Math" panose="02040503050406030204" pitchFamily="18" charset="0"/>
                              <a:cs typeface="Times New Roman" panose="02020603050405020304" pitchFamily="18" charset="0"/>
                            </a:rPr>
                          </m:ctrlPr>
                        </m:sSupPr>
                        <m:e>
                          <m:r>
                            <a:rPr lang="vi-VN" sz="2800" b="1" i="1" dirty="0">
                              <a:latin typeface="Cambria Math" panose="02040503050406030204" pitchFamily="18" charset="0"/>
                              <a:cs typeface="Times New Roman" panose="02020603050405020304" pitchFamily="18" charset="0"/>
                            </a:rPr>
                            <m:t>𝒙</m:t>
                          </m:r>
                        </m:e>
                        <m:sup>
                          <m:r>
                            <a:rPr lang="vi-VN" sz="2800" b="1" i="1" dirty="0" smtClean="0">
                              <a:latin typeface="Cambria Math" panose="02040503050406030204" pitchFamily="18" charset="0"/>
                              <a:cs typeface="Times New Roman" panose="02020603050405020304" pitchFamily="18" charset="0"/>
                            </a:rPr>
                            <m:t>𝟐</m:t>
                          </m:r>
                        </m:sup>
                      </m:sSup>
                      <m:r>
                        <a:rPr lang="vi-VN" sz="2800" b="1" i="1" dirty="0" smtClean="0">
                          <a:latin typeface="Cambria Math" panose="02040503050406030204" pitchFamily="18" charset="0"/>
                          <a:cs typeface="Times New Roman" panose="02020603050405020304" pitchFamily="18" charset="0"/>
                        </a:rPr>
                        <m:t>+</m:t>
                      </m:r>
                      <m:r>
                        <a:rPr lang="vi-VN" sz="2800" b="1" i="1" dirty="0" smtClean="0">
                          <a:latin typeface="Cambria Math" panose="02040503050406030204" pitchFamily="18" charset="0"/>
                          <a:cs typeface="Times New Roman" panose="02020603050405020304" pitchFamily="18" charset="0"/>
                        </a:rPr>
                        <m:t>𝟑</m:t>
                      </m:r>
                      <m:r>
                        <a:rPr lang="vi-VN" sz="2800" b="1" i="1" dirty="0" smtClean="0">
                          <a:latin typeface="Cambria Math" panose="02040503050406030204" pitchFamily="18" charset="0"/>
                          <a:cs typeface="Times New Roman" panose="02020603050405020304" pitchFamily="18" charset="0"/>
                        </a:rPr>
                        <m:t>𝒂𝒙</m:t>
                      </m:r>
                      <m:r>
                        <a:rPr lang="vi-VN" sz="2800" b="1" i="1" dirty="0">
                          <a:latin typeface="Cambria Math" panose="02040503050406030204" pitchFamily="18" charset="0"/>
                          <a:cs typeface="Times New Roman" panose="02020603050405020304" pitchFamily="18" charset="0"/>
                        </a:rPr>
                        <m:t>+</m:t>
                      </m:r>
                      <m:f>
                        <m:fPr>
                          <m:ctrlPr>
                            <a:rPr lang="vi-VN" sz="2800" b="1" i="1" dirty="0">
                              <a:latin typeface="Cambria Math" panose="02040503050406030204" pitchFamily="18" charset="0"/>
                              <a:cs typeface="Times New Roman" panose="02020603050405020304" pitchFamily="18" charset="0"/>
                            </a:rPr>
                          </m:ctrlPr>
                        </m:fPr>
                        <m:num>
                          <m:r>
                            <a:rPr lang="vi-VN" sz="2800" b="1" i="1" dirty="0">
                              <a:latin typeface="Cambria Math" panose="02040503050406030204" pitchFamily="18" charset="0"/>
                              <a:cs typeface="Times New Roman" panose="02020603050405020304" pitchFamily="18" charset="0"/>
                            </a:rPr>
                            <m:t>𝟏</m:t>
                          </m:r>
                        </m:num>
                        <m:den>
                          <m:r>
                            <a:rPr lang="vi-VN" sz="2800" b="1" i="1" dirty="0">
                              <a:latin typeface="Cambria Math" panose="02040503050406030204" pitchFamily="18" charset="0"/>
                              <a:cs typeface="Times New Roman" panose="02020603050405020304" pitchFamily="18" charset="0"/>
                            </a:rPr>
                            <m:t>𝟒</m:t>
                          </m:r>
                        </m:den>
                      </m:f>
                    </m:oMath>
                  </m:oMathPara>
                </a14:m>
                <a:endParaRPr lang="x-none" sz="2800" b="1" i="1" dirty="0"/>
              </a:p>
            </p:txBody>
          </p:sp>
        </mc:Choice>
        <mc:Fallback xmlns="">
          <p:sp>
            <p:nvSpPr>
              <p:cNvPr id="8" name="Rectangle 7">
                <a:extLst>
                  <a:ext uri="{FF2B5EF4-FFF2-40B4-BE49-F238E27FC236}">
                    <a16:creationId xmlns:a16="http://schemas.microsoft.com/office/drawing/2014/main" xmlns:a14="http://schemas.microsoft.com/office/drawing/2010/main" xmlns="" id="{81D07270-45C4-CA47-BC10-1B81D0157B68}"/>
                  </a:ext>
                </a:extLst>
              </p:cNvPr>
              <p:cNvSpPr>
                <a:spLocks noRot="1" noChangeAspect="1" noMove="1" noResize="1" noEditPoints="1" noAdjustHandles="1" noChangeArrowheads="1" noChangeShapeType="1" noTextEdit="1"/>
              </p:cNvSpPr>
              <p:nvPr/>
            </p:nvSpPr>
            <p:spPr>
              <a:xfrm>
                <a:off x="1981200" y="3454478"/>
                <a:ext cx="5855001" cy="898964"/>
              </a:xfrm>
              <a:prstGeom prst="rect">
                <a:avLst/>
              </a:prstGeom>
              <a:blipFill rotWithShape="0">
                <a:blip r:embed="rId5"/>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8253F4C6-FAF9-F646-9A3C-7FC8381CC2C5}"/>
              </a:ext>
            </a:extLst>
          </p:cNvPr>
          <p:cNvSpPr/>
          <p:nvPr/>
        </p:nvSpPr>
        <p:spPr>
          <a:xfrm>
            <a:off x="4859835" y="3170574"/>
            <a:ext cx="914033" cy="584775"/>
          </a:xfrm>
          <a:prstGeom prst="rect">
            <a:avLst/>
          </a:prstGeom>
        </p:spPr>
        <p:txBody>
          <a:bodyPr wrap="none">
            <a:spAutoFit/>
          </a:bodyPr>
          <a:lstStyle/>
          <a:p>
            <a:pPr algn="just">
              <a:spcBef>
                <a:spcPts val="300"/>
              </a:spcBef>
              <a:spcAft>
                <a:spcPts val="300"/>
              </a:spcAft>
            </a:pPr>
            <a:r>
              <a:rPr lang="x-none" sz="3200" b="1" i="1" dirty="0">
                <a:latin typeface="Times New Roman" panose="02020603050405020304" pitchFamily="18" charset="0"/>
                <a:ea typeface="Times New Roman" panose="02020603050405020304" pitchFamily="18" charset="0"/>
              </a:rPr>
              <a:t>Giải</a:t>
            </a:r>
            <a:endParaRPr lang="x-none" sz="3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FBFAA52-31C3-7146-B215-8C8421C01024}"/>
                  </a:ext>
                </a:extLst>
              </p:cNvPr>
              <p:cNvSpPr/>
              <p:nvPr/>
            </p:nvSpPr>
            <p:spPr>
              <a:xfrm>
                <a:off x="1981200" y="4124902"/>
                <a:ext cx="1616918"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x-none" sz="2800" b="1" i="1" dirty="0" smtClean="0">
                          <a:latin typeface="Cambria Math" panose="02040503050406030204" pitchFamily="18" charset="0"/>
                          <a:cs typeface="Times New Roman" panose="02020603050405020304" pitchFamily="18" charset="0"/>
                        </a:rPr>
                        <m:t>𝒃</m:t>
                      </m:r>
                      <m:r>
                        <a:rPr lang="vi-VN" sz="2800" b="1" i="1" dirty="0" smtClean="0">
                          <a:latin typeface="Cambria Math" panose="02040503050406030204" pitchFamily="18" charset="0"/>
                          <a:cs typeface="Times New Roman" panose="02020603050405020304" pitchFamily="18" charset="0"/>
                        </a:rPr>
                        <m:t>) </m:t>
                      </m:r>
                      <m:r>
                        <a:rPr lang="x-none" sz="2800" b="1" i="1" dirty="0">
                          <a:latin typeface="Cambria Math" panose="02040503050406030204" pitchFamily="18" charset="0"/>
                          <a:cs typeface="Times New Roman" panose="02020603050405020304" pitchFamily="18" charset="0"/>
                        </a:rPr>
                        <m:t>𝒂</m:t>
                      </m:r>
                      <m:r>
                        <a:rPr lang="vi-VN" sz="2800" b="1" i="1" dirty="0" smtClean="0">
                          <a:latin typeface="Cambria Math" panose="02040503050406030204" pitchFamily="18" charset="0"/>
                          <a:cs typeface="Times New Roman" panose="02020603050405020304" pitchFamily="18" charset="0"/>
                        </a:rPr>
                        <m:t>=</m:t>
                      </m:r>
                      <m:f>
                        <m:fPr>
                          <m:ctrlPr>
                            <a:rPr lang="vi-VN" sz="2800" b="1" i="1" dirty="0">
                              <a:latin typeface="Cambria Math" panose="02040503050406030204" pitchFamily="18" charset="0"/>
                              <a:cs typeface="Times New Roman" panose="02020603050405020304" pitchFamily="18" charset="0"/>
                            </a:rPr>
                          </m:ctrlPr>
                        </m:fPr>
                        <m:num>
                          <m:r>
                            <a:rPr lang="vi-VN" sz="2800" b="1" i="1" dirty="0" smtClean="0">
                              <a:latin typeface="Cambria Math" panose="02040503050406030204" pitchFamily="18" charset="0"/>
                              <a:cs typeface="Times New Roman" panose="02020603050405020304" pitchFamily="18" charset="0"/>
                            </a:rPr>
                            <m:t>𝟑</m:t>
                          </m:r>
                        </m:num>
                        <m:den>
                          <m:r>
                            <a:rPr lang="vi-VN" sz="2800" b="1" i="1" dirty="0">
                              <a:latin typeface="Cambria Math" panose="02040503050406030204" pitchFamily="18" charset="0"/>
                              <a:cs typeface="Times New Roman" panose="02020603050405020304" pitchFamily="18" charset="0"/>
                            </a:rPr>
                            <m:t>𝟒</m:t>
                          </m:r>
                        </m:den>
                      </m:f>
                    </m:oMath>
                  </m:oMathPara>
                </a14:m>
                <a:endParaRPr lang="x-none" sz="2800" b="1" i="1" dirty="0"/>
              </a:p>
            </p:txBody>
          </p:sp>
        </mc:Choice>
        <mc:Fallback xmlns="">
          <p:sp>
            <p:nvSpPr>
              <p:cNvPr id="11" name="Rectangle 10">
                <a:extLst>
                  <a:ext uri="{FF2B5EF4-FFF2-40B4-BE49-F238E27FC236}">
                    <a16:creationId xmlns:a16="http://schemas.microsoft.com/office/drawing/2014/main" id="{FFBFAA52-31C3-7146-B215-8C8421C01024}"/>
                  </a:ext>
                </a:extLst>
              </p:cNvPr>
              <p:cNvSpPr>
                <a:spLocks noRot="1" noChangeAspect="1" noMove="1" noResize="1" noEditPoints="1" noAdjustHandles="1" noChangeArrowheads="1" noChangeShapeType="1" noTextEdit="1"/>
              </p:cNvSpPr>
              <p:nvPr/>
            </p:nvSpPr>
            <p:spPr>
              <a:xfrm>
                <a:off x="1981200" y="4124902"/>
                <a:ext cx="1616918" cy="898964"/>
              </a:xfrm>
              <a:prstGeom prst="rect">
                <a:avLst/>
              </a:prstGeom>
              <a:blipFill>
                <a:blip r:embed="rId6"/>
                <a:stretch>
                  <a:fillRect b="-6944"/>
                </a:stretch>
              </a:blipFill>
            </p:spPr>
            <p:txBody>
              <a:bodyPr/>
              <a:lstStyle/>
              <a:p>
                <a:r>
                  <a:rPr lang="en-VN">
                    <a:noFill/>
                  </a:rPr>
                  <a:t> </a:t>
                </a:r>
              </a:p>
            </p:txBody>
          </p:sp>
        </mc:Fallback>
      </mc:AlternateContent>
    </p:spTree>
    <p:extLst>
      <p:ext uri="{BB962C8B-B14F-4D97-AF65-F5344CB8AC3E}">
        <p14:creationId xmlns:p14="http://schemas.microsoft.com/office/powerpoint/2010/main" val="36209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838200" y="781050"/>
            <a:ext cx="32194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343400" y="1936499"/>
            <a:ext cx="4495800"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VẬN DỤNG</a:t>
            </a:r>
            <a:endParaRPr lang="en-US" sz="3200"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Tree>
    <p:extLst>
      <p:ext uri="{BB962C8B-B14F-4D97-AF65-F5344CB8AC3E}">
        <p14:creationId xmlns:p14="http://schemas.microsoft.com/office/powerpoint/2010/main" val="4084533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1">
            <a:extLst>
              <a:ext uri="{FF2B5EF4-FFF2-40B4-BE49-F238E27FC236}">
                <a16:creationId xmlns:a16="http://schemas.microsoft.com/office/drawing/2014/main" id="{4D192A4C-5FF9-467E-AFB9-70CB46ACE2C9}"/>
              </a:ext>
            </a:extLst>
          </p:cNvPr>
          <p:cNvSpPr/>
          <p:nvPr/>
        </p:nvSpPr>
        <p:spPr>
          <a:xfrm>
            <a:off x="2730029" y="41440"/>
            <a:ext cx="4403193" cy="738664"/>
          </a:xfrm>
          <a:prstGeom prst="rect">
            <a:avLst/>
          </a:prstGeom>
          <a:noFill/>
        </p:spPr>
        <p:txBody>
          <a:bodyPr wrap="none" lIns="121920" tIns="60960" rIns="121920" bIns="6096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solidFill>
                  <a:srgbClr val="FF0000"/>
                </a:solidFill>
                <a:effectLst>
                  <a:outerShdw blurRad="80000" dist="40000" dir="5040000" algn="tl">
                    <a:srgbClr val="000000">
                      <a:alpha val="30000"/>
                    </a:srgbClr>
                  </a:outerShdw>
                </a:effectLst>
              </a:rPr>
              <a:t>TRÒ CHƠI TIẾP SỨC</a:t>
            </a:r>
          </a:p>
        </p:txBody>
      </p:sp>
      <p:pic>
        <p:nvPicPr>
          <p:cNvPr id="5" name="Picture 38">
            <a:extLst>
              <a:ext uri="{FF2B5EF4-FFF2-40B4-BE49-F238E27FC236}">
                <a16:creationId xmlns:a16="http://schemas.microsoft.com/office/drawing/2014/main" id="{A6416446-B27C-4091-8F2F-689D08BD4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195" y="744153"/>
            <a:ext cx="5637608" cy="309641"/>
          </a:xfrm>
          <a:prstGeom prst="rect">
            <a:avLst/>
          </a:prstGeom>
        </p:spPr>
      </p:pic>
      <p:pic>
        <p:nvPicPr>
          <p:cNvPr id="4098" name="Picture 2" descr="Kahoot answers. Kahoot Hack &amp;amp; kahoot ninja – Need To Know About Kahoot Hack  &amp;amp; Auto Answer">
            <a:extLst>
              <a:ext uri="{FF2B5EF4-FFF2-40B4-BE49-F238E27FC236}">
                <a16:creationId xmlns:a16="http://schemas.microsoft.com/office/drawing/2014/main" id="{07AFA081-5A07-43EE-9B4C-8BEA48B1D0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000" r="2381" b="15333"/>
          <a:stretch/>
        </p:blipFill>
        <p:spPr bwMode="auto">
          <a:xfrm>
            <a:off x="7040880" y="1258852"/>
            <a:ext cx="1714500" cy="2341756"/>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id="{E3FDF7F6-812D-43B1-9154-72A2DB8B83C8}"/>
              </a:ext>
            </a:extLst>
          </p:cNvPr>
          <p:cNvSpPr txBox="1"/>
          <p:nvPr/>
        </p:nvSpPr>
        <p:spPr>
          <a:xfrm>
            <a:off x="74054" y="919547"/>
            <a:ext cx="7000354" cy="3970318"/>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GV chia lớp thành 4 dãy tương ứng với 4 nhóm.</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GV phát đề bài cho bàn đầu tiên của mỗi nhóm, sau đó mỗi bàn lần lượt làm 1 nhiệm vụ cho đến bàn cuối cùng của mỗi nhóm. Nhóm nào xong nhanh nhất và đúng nhất sẽ giành chiến thắng. </a:t>
            </a:r>
          </a:p>
          <a:p>
            <a:r>
              <a:rPr lang="vi-VN" sz="2800" dirty="0">
                <a:latin typeface="Times New Roman" panose="02020603050405020304" pitchFamily="18" charset="0"/>
                <a:cs typeface="Times New Roman" panose="02020603050405020304" pitchFamily="18" charset="0"/>
              </a:rPr>
              <a:t>Lưu ý: Bàn sau có thể sửa lỗi sai cho bàn trước. </a:t>
            </a:r>
          </a:p>
          <a:p>
            <a:r>
              <a:rPr lang="vi-VN" sz="2800" dirty="0">
                <a:latin typeface="Times New Roman" panose="02020603050405020304" pitchFamily="18" charset="0"/>
                <a:cs typeface="Times New Roman" panose="02020603050405020304" pitchFamily="18" charset="0"/>
              </a:rPr>
              <a:t>Mỗi NV đúng được </a:t>
            </a:r>
            <a:r>
              <a:rPr lang="vi-VN" sz="2800" dirty="0">
                <a:solidFill>
                  <a:srgbClr val="FF0000"/>
                </a:solidFill>
                <a:latin typeface="Times New Roman" panose="02020603050405020304" pitchFamily="18" charset="0"/>
                <a:cs typeface="Times New Roman" panose="02020603050405020304" pitchFamily="18" charset="0"/>
              </a:rPr>
              <a:t>10 điểm</a:t>
            </a:r>
            <a:r>
              <a:rPr lang="vi-VN" sz="2800"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084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E8FDA4-6E9A-E448-8B38-4FB368050DC7}"/>
              </a:ext>
            </a:extLst>
          </p:cNvPr>
          <p:cNvSpPr/>
          <p:nvPr/>
        </p:nvSpPr>
        <p:spPr>
          <a:xfrm>
            <a:off x="228600" y="-36657"/>
            <a:ext cx="8686800" cy="5216813"/>
          </a:xfrm>
          <a:prstGeom prst="rect">
            <a:avLst/>
          </a:prstGeom>
        </p:spPr>
        <p:txBody>
          <a:bodyPr wrap="square">
            <a:spAutoFit/>
          </a:bodyPr>
          <a:lstStyle/>
          <a:p>
            <a:pPr algn="just">
              <a:spcBef>
                <a:spcPts val="300"/>
              </a:spcBef>
              <a:spcAft>
                <a:spcPts val="300"/>
              </a:spcAft>
            </a:pPr>
            <a:r>
              <a:rPr lang="vi-VN" sz="2800" dirty="0">
                <a:latin typeface="Times New Roman" panose="02020603050405020304" pitchFamily="18" charset="0"/>
                <a:ea typeface="Times New Roman" panose="02020603050405020304" pitchFamily="18" charset="0"/>
              </a:rPr>
              <a:t>Một hình chữ nhật có chiều dài </a:t>
            </a:r>
            <a:r>
              <a:rPr lang="vi-VN" sz="2800" i="1" dirty="0">
                <a:latin typeface="Times New Roman" panose="02020603050405020304" pitchFamily="18" charset="0"/>
                <a:ea typeface="Times New Roman" panose="02020603050405020304" pitchFamily="18" charset="0"/>
              </a:rPr>
              <a:t>a(m) (a &gt; 4)</a:t>
            </a:r>
            <a:r>
              <a:rPr lang="vi-VN" sz="2800" dirty="0">
                <a:latin typeface="Times New Roman" panose="02020603050405020304" pitchFamily="18" charset="0"/>
                <a:ea typeface="Times New Roman" panose="02020603050405020304" pitchFamily="18" charset="0"/>
              </a:rPr>
              <a:t>  và chiều rộng </a:t>
            </a:r>
            <a:r>
              <a:rPr lang="vi-VN" sz="2800" i="1" dirty="0">
                <a:latin typeface="Times New Roman" panose="02020603050405020304" pitchFamily="18" charset="0"/>
                <a:ea typeface="Times New Roman" panose="02020603050405020304" pitchFamily="18" charset="0"/>
              </a:rPr>
              <a:t>a – 4 (m)</a:t>
            </a:r>
            <a:r>
              <a:rPr lang="vi-VN" sz="2800" dirty="0">
                <a:latin typeface="Times New Roman" panose="02020603050405020304" pitchFamily="18" charset="0"/>
                <a:ea typeface="Times New Roman" panose="02020603050405020304" pitchFamily="18" charset="0"/>
              </a:rPr>
              <a:t>. Nếu tăng chiều rộng lên 5 (m) thì ta được hình chữ nhật mới. Biểu diễn:</a:t>
            </a:r>
            <a:endParaRPr lang="x-none" sz="2800" dirty="0">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NV1. </a:t>
            </a:r>
            <a:r>
              <a:rPr lang="vi-VN" sz="2800" b="1" dirty="0">
                <a:solidFill>
                  <a:srgbClr val="C00000"/>
                </a:solidFill>
                <a:latin typeface="Times New Roman" panose="02020603050405020304" pitchFamily="18" charset="0"/>
                <a:ea typeface="Times New Roman" panose="02020603050405020304" pitchFamily="18" charset="0"/>
              </a:rPr>
              <a:t>Diện tích hình chữ nhật ban đầu dưới dạng đa thức.</a:t>
            </a:r>
            <a:endParaRPr lang="x-none" sz="2800" b="1" dirty="0">
              <a:solidFill>
                <a:srgbClr val="C00000"/>
              </a:solidFill>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NV2. </a:t>
            </a:r>
            <a:r>
              <a:rPr lang="vi-VN" sz="2800" b="1" dirty="0">
                <a:solidFill>
                  <a:srgbClr val="00B0F0"/>
                </a:solidFill>
                <a:latin typeface="Times New Roman" panose="02020603050405020304" pitchFamily="18" charset="0"/>
                <a:ea typeface="Times New Roman" panose="02020603050405020304" pitchFamily="18" charset="0"/>
              </a:rPr>
              <a:t>Diện tích hình chữ nhật mới dưới dạng đa thức</a:t>
            </a:r>
            <a:r>
              <a:rPr lang="vi-VN" sz="2800" b="1" dirty="0">
                <a:latin typeface="Times New Roman" panose="02020603050405020304" pitchFamily="18" charset="0"/>
                <a:ea typeface="Times New Roman" panose="02020603050405020304" pitchFamily="18" charset="0"/>
              </a:rPr>
              <a:t>.</a:t>
            </a:r>
            <a:endParaRPr lang="x-none" sz="2800" b="1" dirty="0">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NV3. </a:t>
            </a:r>
            <a:r>
              <a:rPr lang="vi-VN" sz="2800" b="1" dirty="0">
                <a:solidFill>
                  <a:srgbClr val="7030A0"/>
                </a:solidFill>
                <a:latin typeface="Times New Roman" panose="02020603050405020304" pitchFamily="18" charset="0"/>
                <a:ea typeface="Times New Roman" panose="02020603050405020304" pitchFamily="18" charset="0"/>
              </a:rPr>
              <a:t>Diện tích hình chữ nhật nào lớn hơn?</a:t>
            </a:r>
            <a:endParaRPr lang="x-none" sz="2800" b="1" dirty="0">
              <a:solidFill>
                <a:srgbClr val="7030A0"/>
              </a:solidFill>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NV4. </a:t>
            </a:r>
            <a:r>
              <a:rPr lang="vi-VN" sz="2800" b="1" dirty="0">
                <a:solidFill>
                  <a:schemeClr val="accent6">
                    <a:lumMod val="75000"/>
                  </a:schemeClr>
                </a:solidFill>
                <a:latin typeface="Times New Roman" panose="02020603050405020304" pitchFamily="18" charset="0"/>
                <a:ea typeface="Times New Roman" panose="02020603050405020304" pitchFamily="18" charset="0"/>
              </a:rPr>
              <a:t>Diện tích hình chữ nhật lớn lớn hơn bao nhiêu mét vuông?</a:t>
            </a:r>
            <a:endParaRPr lang="x-none" sz="2800" b="1" dirty="0">
              <a:solidFill>
                <a:schemeClr val="accent6">
                  <a:lumMod val="75000"/>
                </a:schemeClr>
              </a:solidFill>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NV5. </a:t>
            </a:r>
            <a:r>
              <a:rPr lang="vi-VN" sz="2800" b="1" dirty="0">
                <a:solidFill>
                  <a:srgbClr val="00B050"/>
                </a:solidFill>
                <a:latin typeface="Times New Roman" panose="02020603050405020304" pitchFamily="18" charset="0"/>
                <a:ea typeface="Times New Roman" panose="02020603050405020304" pitchFamily="18" charset="0"/>
              </a:rPr>
              <a:t>Tính diện tích hình chữ nhật ban đầu với a là ngày sinh của bác Hồ.</a:t>
            </a:r>
            <a:endParaRPr lang="x-none" sz="2800" b="1"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450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C192E36-5C8C-6244-9FDD-F56700DEB402}"/>
                  </a:ext>
                </a:extLst>
              </p:cNvPr>
              <p:cNvSpPr/>
              <p:nvPr/>
            </p:nvSpPr>
            <p:spPr>
              <a:xfrm>
                <a:off x="28575" y="666750"/>
                <a:ext cx="8167236" cy="523220"/>
              </a:xfrm>
              <a:prstGeom prst="rect">
                <a:avLst/>
              </a:prstGeom>
            </p:spPr>
            <p:txBody>
              <a:bodyPr wrap="none">
                <a:spAutoFit/>
              </a:bodyPr>
              <a:lstStyle/>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NV1.  </a:t>
                </a:r>
                <a:r>
                  <a:rPr lang="vi-VN" sz="2800" dirty="0">
                    <a:latin typeface="Times New Roman" panose="02020603050405020304" pitchFamily="18" charset="0"/>
                    <a:ea typeface="Times New Roman" panose="02020603050405020304" pitchFamily="18" charset="0"/>
                  </a:rPr>
                  <a:t>Diện tích hình chữ nhật ban đầu là: </a:t>
                </a:r>
                <a14:m>
                  <m:oMath xmlns:m="http://schemas.openxmlformats.org/officeDocument/2006/math">
                    <m:sSup>
                      <m:sSupPr>
                        <m:ctrlPr>
                          <a:rPr lang="vi-VN" sz="2800" i="1" smtClean="0">
                            <a:solidFill>
                              <a:srgbClr val="FF0000"/>
                            </a:solidFill>
                            <a:latin typeface="Cambria Math" panose="02040503050406030204" pitchFamily="18" charset="0"/>
                          </a:rPr>
                        </m:ctrlPr>
                      </m:sSupPr>
                      <m:e>
                        <m:r>
                          <a:rPr lang="vi-VN" sz="2800" i="1">
                            <a:solidFill>
                              <a:srgbClr val="FF0000"/>
                            </a:solidFill>
                            <a:latin typeface="Cambria Math" panose="02040503050406030204" pitchFamily="18" charset="0"/>
                          </a:rPr>
                          <m:t>𝑎</m:t>
                        </m:r>
                      </m:e>
                      <m:sup>
                        <m:r>
                          <a:rPr lang="vi-VN" sz="2800" b="0" i="1" smtClean="0">
                            <a:solidFill>
                              <a:srgbClr val="FF0000"/>
                            </a:solidFill>
                            <a:latin typeface="Cambria Math" panose="02040503050406030204" pitchFamily="18" charset="0"/>
                          </a:rPr>
                          <m:t>2</m:t>
                        </m:r>
                      </m:sup>
                    </m:sSup>
                    <m:r>
                      <a:rPr lang="vi-VN" sz="2800" b="0" i="1" smtClean="0">
                        <a:solidFill>
                          <a:srgbClr val="FF0000"/>
                        </a:solidFill>
                        <a:latin typeface="Cambria Math" panose="02040503050406030204" pitchFamily="18" charset="0"/>
                      </a:rPr>
                      <m:t>−4</m:t>
                    </m:r>
                    <m:r>
                      <a:rPr lang="vi-VN" sz="2800" i="1">
                        <a:solidFill>
                          <a:srgbClr val="FF0000"/>
                        </a:solidFill>
                        <a:latin typeface="Cambria Math" panose="02040503050406030204" pitchFamily="18" charset="0"/>
                      </a:rPr>
                      <m:t>𝑎</m:t>
                    </m:r>
                  </m:oMath>
                </a14:m>
                <a:r>
                  <a:rPr lang="x-none" sz="2800" i="1" dirty="0">
                    <a:solidFill>
                      <a:srgbClr val="FF0000"/>
                    </a:solidFill>
                    <a:effectLst/>
                    <a:latin typeface="Times New Roman" panose="02020603050405020304" pitchFamily="18" charset="0"/>
                    <a:ea typeface="Times New Roman" panose="02020603050405020304" pitchFamily="18" charset="0"/>
                  </a:rPr>
                  <a:t> (m</a:t>
                </a:r>
                <a:r>
                  <a:rPr lang="x-none" sz="2800" i="1" baseline="30000" dirty="0">
                    <a:solidFill>
                      <a:srgbClr val="FF0000"/>
                    </a:solidFill>
                    <a:effectLst/>
                    <a:latin typeface="Times New Roman" panose="02020603050405020304" pitchFamily="18" charset="0"/>
                    <a:ea typeface="Times New Roman" panose="02020603050405020304" pitchFamily="18" charset="0"/>
                  </a:rPr>
                  <a:t>2</a:t>
                </a:r>
                <a:r>
                  <a:rPr lang="x-none" sz="2800" i="1" dirty="0">
                    <a:solidFill>
                      <a:srgbClr val="FF0000"/>
                    </a:solidFill>
                    <a:effectLst/>
                    <a:latin typeface="Times New Roman" panose="02020603050405020304" pitchFamily="18" charset="0"/>
                    <a:ea typeface="Times New Roman" panose="02020603050405020304" pitchFamily="18" charset="0"/>
                  </a:rPr>
                  <a:t>)</a:t>
                </a:r>
                <a:endParaRPr lang="x-none" sz="2800" i="1" dirty="0">
                  <a:effectLst/>
                  <a:latin typeface="Times New Roman" panose="02020603050405020304" pitchFamily="18" charset="0"/>
                  <a:ea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BC192E36-5C8C-6244-9FDD-F56700DEB402}"/>
                  </a:ext>
                </a:extLst>
              </p:cNvPr>
              <p:cNvSpPr>
                <a:spLocks noRot="1" noChangeAspect="1" noMove="1" noResize="1" noEditPoints="1" noAdjustHandles="1" noChangeArrowheads="1" noChangeShapeType="1" noTextEdit="1"/>
              </p:cNvSpPr>
              <p:nvPr/>
            </p:nvSpPr>
            <p:spPr>
              <a:xfrm>
                <a:off x="28575" y="666750"/>
                <a:ext cx="8167236" cy="523220"/>
              </a:xfrm>
              <a:prstGeom prst="rect">
                <a:avLst/>
              </a:prstGeom>
              <a:blipFill>
                <a:blip r:embed="rId2"/>
                <a:stretch>
                  <a:fillRect l="-1553" t="-11905" r="-1087" b="-3333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43225C88-9996-0A48-A880-11D56F3C59FC}"/>
                  </a:ext>
                </a:extLst>
              </p:cNvPr>
              <p:cNvSpPr/>
              <p:nvPr/>
            </p:nvSpPr>
            <p:spPr>
              <a:xfrm>
                <a:off x="28574" y="1243830"/>
                <a:ext cx="7649466" cy="523220"/>
              </a:xfrm>
              <a:prstGeom prst="rect">
                <a:avLst/>
              </a:prstGeom>
            </p:spPr>
            <p:txBody>
              <a:bodyPr wrap="none">
                <a:spAutoFit/>
              </a:bodyPr>
              <a:lstStyle/>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NV2.  </a:t>
                </a:r>
                <a:r>
                  <a:rPr lang="vi-VN" sz="2800" dirty="0">
                    <a:latin typeface="Times New Roman" panose="02020603050405020304" pitchFamily="18" charset="0"/>
                    <a:ea typeface="Times New Roman" panose="02020603050405020304" pitchFamily="18" charset="0"/>
                  </a:rPr>
                  <a:t>Diện tích hình chữ nhật mới là: </a:t>
                </a:r>
                <a14:m>
                  <m:oMath xmlns:m="http://schemas.openxmlformats.org/officeDocument/2006/math">
                    <m:sSup>
                      <m:sSupPr>
                        <m:ctrlPr>
                          <a:rPr lang="vi-VN" sz="2800" i="1" smtClean="0">
                            <a:solidFill>
                              <a:srgbClr val="FF0000"/>
                            </a:solidFill>
                            <a:latin typeface="Cambria Math" panose="02040503050406030204" pitchFamily="18" charset="0"/>
                          </a:rPr>
                        </m:ctrlPr>
                      </m:sSupPr>
                      <m:e>
                        <m:r>
                          <a:rPr lang="vi-VN" sz="2800" i="1">
                            <a:solidFill>
                              <a:srgbClr val="FF0000"/>
                            </a:solidFill>
                            <a:latin typeface="Cambria Math" panose="02040503050406030204" pitchFamily="18" charset="0"/>
                          </a:rPr>
                          <m:t>𝑎</m:t>
                        </m:r>
                      </m:e>
                      <m:sup>
                        <m:r>
                          <a:rPr lang="vi-VN" sz="2800" b="0" i="1" smtClean="0">
                            <a:solidFill>
                              <a:srgbClr val="FF0000"/>
                            </a:solidFill>
                            <a:latin typeface="Cambria Math" panose="02040503050406030204" pitchFamily="18" charset="0"/>
                          </a:rPr>
                          <m:t>2</m:t>
                        </m:r>
                      </m:sup>
                    </m:sSup>
                    <m:r>
                      <a:rPr lang="vi-VN" sz="2800" b="0" i="1" smtClean="0">
                        <a:solidFill>
                          <a:srgbClr val="FF0000"/>
                        </a:solidFill>
                        <a:latin typeface="Cambria Math" panose="02040503050406030204" pitchFamily="18" charset="0"/>
                      </a:rPr>
                      <m:t>+</m:t>
                    </m:r>
                    <m:r>
                      <a:rPr lang="vi-VN" sz="2800" i="1">
                        <a:solidFill>
                          <a:srgbClr val="FF0000"/>
                        </a:solidFill>
                        <a:latin typeface="Cambria Math" panose="02040503050406030204" pitchFamily="18" charset="0"/>
                      </a:rPr>
                      <m:t>𝑎</m:t>
                    </m:r>
                  </m:oMath>
                </a14:m>
                <a:r>
                  <a:rPr lang="x-none" sz="2800" i="1" dirty="0">
                    <a:solidFill>
                      <a:srgbClr val="FF0000"/>
                    </a:solidFill>
                    <a:effectLst/>
                    <a:latin typeface="Times New Roman" panose="02020603050405020304" pitchFamily="18" charset="0"/>
                    <a:ea typeface="Times New Roman" panose="02020603050405020304" pitchFamily="18" charset="0"/>
                  </a:rPr>
                  <a:t> (m</a:t>
                </a:r>
                <a:r>
                  <a:rPr lang="x-none" sz="2800" i="1" baseline="30000" dirty="0">
                    <a:solidFill>
                      <a:srgbClr val="FF0000"/>
                    </a:solidFill>
                    <a:effectLst/>
                    <a:latin typeface="Times New Roman" panose="02020603050405020304" pitchFamily="18" charset="0"/>
                    <a:ea typeface="Times New Roman" panose="02020603050405020304" pitchFamily="18" charset="0"/>
                  </a:rPr>
                  <a:t>2</a:t>
                </a:r>
                <a:r>
                  <a:rPr lang="x-none" sz="2800" i="1" dirty="0">
                    <a:solidFill>
                      <a:srgbClr val="FF0000"/>
                    </a:solidFill>
                    <a:effectLst/>
                    <a:latin typeface="Times New Roman" panose="02020603050405020304" pitchFamily="18" charset="0"/>
                    <a:ea typeface="Times New Roman" panose="02020603050405020304" pitchFamily="18" charset="0"/>
                  </a:rPr>
                  <a:t>)</a:t>
                </a:r>
                <a:endParaRPr lang="x-none" sz="2800" i="1" dirty="0">
                  <a:effectLst/>
                  <a:latin typeface="Times New Roman" panose="02020603050405020304" pitchFamily="18" charset="0"/>
                  <a:ea typeface="Times New Roman" panose="02020603050405020304" pitchFamily="18" charset="0"/>
                </a:endParaRPr>
              </a:p>
            </p:txBody>
          </p:sp>
        </mc:Choice>
        <mc:Fallback xmlns="">
          <p:sp>
            <p:nvSpPr>
              <p:cNvPr id="18" name="Rectangle 17">
                <a:extLst>
                  <a:ext uri="{FF2B5EF4-FFF2-40B4-BE49-F238E27FC236}">
                    <a16:creationId xmlns:a16="http://schemas.microsoft.com/office/drawing/2014/main" id="{43225C88-9996-0A48-A880-11D56F3C59FC}"/>
                  </a:ext>
                </a:extLst>
              </p:cNvPr>
              <p:cNvSpPr>
                <a:spLocks noRot="1" noChangeAspect="1" noMove="1" noResize="1" noEditPoints="1" noAdjustHandles="1" noChangeArrowheads="1" noChangeShapeType="1" noTextEdit="1"/>
              </p:cNvSpPr>
              <p:nvPr/>
            </p:nvSpPr>
            <p:spPr>
              <a:xfrm>
                <a:off x="28574" y="1243830"/>
                <a:ext cx="7649466" cy="523220"/>
              </a:xfrm>
              <a:prstGeom prst="rect">
                <a:avLst/>
              </a:prstGeom>
              <a:blipFill>
                <a:blip r:embed="rId3"/>
                <a:stretch>
                  <a:fillRect l="-1658" t="-11628" b="-3023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70404EB-1B61-8848-AA6A-FF9313199B0A}"/>
                  </a:ext>
                </a:extLst>
              </p:cNvPr>
              <p:cNvSpPr/>
              <p:nvPr/>
            </p:nvSpPr>
            <p:spPr>
              <a:xfrm>
                <a:off x="28574" y="1817903"/>
                <a:ext cx="8963025" cy="1538883"/>
              </a:xfrm>
              <a:prstGeom prst="rect">
                <a:avLst/>
              </a:prstGeom>
            </p:spPr>
            <p:txBody>
              <a:bodyPr wrap="square">
                <a:spAutoFit/>
              </a:bodyPr>
              <a:lstStyle/>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NV3. </a:t>
                </a:r>
                <a:r>
                  <a:rPr lang="vi-VN" sz="2800" dirty="0">
                    <a:latin typeface="Times New Roman" panose="02020603050405020304" pitchFamily="18" charset="0"/>
                    <a:ea typeface="Times New Roman" panose="02020603050405020304" pitchFamily="18" charset="0"/>
                  </a:rPr>
                  <a:t>Xét hiệu diện tích HCN mới và HCN ban đầu ta có:</a:t>
                </a:r>
              </a:p>
              <a:p>
                <a:pPr algn="just">
                  <a:spcBef>
                    <a:spcPts val="300"/>
                  </a:spcBef>
                  <a:spcAft>
                    <a:spcPts val="300"/>
                  </a:spcAft>
                </a:pPr>
                <a:r>
                  <a:rPr lang="vi-VN" sz="2800" dirty="0">
                    <a:latin typeface="Times New Roman" panose="02020603050405020304" pitchFamily="18" charset="0"/>
                    <a:ea typeface="Times New Roman" panose="02020603050405020304" pitchFamily="18" charset="0"/>
                  </a:rPr>
                  <a:t> </a:t>
                </a:r>
                <a14:m>
                  <m:oMath xmlns:m="http://schemas.openxmlformats.org/officeDocument/2006/math">
                    <m:sSup>
                      <m:sSupPr>
                        <m:ctrlPr>
                          <a:rPr lang="vi-VN" sz="2800" i="1">
                            <a:latin typeface="Cambria Math" panose="02040503050406030204" pitchFamily="18" charset="0"/>
                          </a:rPr>
                        </m:ctrlPr>
                      </m:sSupPr>
                      <m:e>
                        <m:r>
                          <a:rPr lang="vi-VN" sz="2800" i="1">
                            <a:latin typeface="Cambria Math" panose="02040503050406030204" pitchFamily="18" charset="0"/>
                          </a:rPr>
                          <m:t>𝑎</m:t>
                        </m:r>
                      </m:e>
                      <m:sup>
                        <m:r>
                          <a:rPr lang="vi-VN" sz="2800" i="1">
                            <a:latin typeface="Cambria Math" panose="02040503050406030204" pitchFamily="18" charset="0"/>
                          </a:rPr>
                          <m:t>2</m:t>
                        </m:r>
                      </m:sup>
                    </m:sSup>
                    <m:r>
                      <a:rPr lang="vi-VN" sz="2800" i="1">
                        <a:latin typeface="Cambria Math" panose="02040503050406030204" pitchFamily="18" charset="0"/>
                      </a:rPr>
                      <m:t>+</m:t>
                    </m:r>
                    <m:r>
                      <a:rPr lang="vi-VN" sz="2800" i="1">
                        <a:latin typeface="Cambria Math" panose="02040503050406030204" pitchFamily="18" charset="0"/>
                      </a:rPr>
                      <m:t>𝑎</m:t>
                    </m:r>
                  </m:oMath>
                </a14:m>
                <a:r>
                  <a:rPr lang="x-none" sz="2800" dirty="0">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vi-VN" sz="2800" i="1">
                            <a:latin typeface="Cambria Math" panose="02040503050406030204" pitchFamily="18" charset="0"/>
                          </a:rPr>
                        </m:ctrlPr>
                      </m:sSupPr>
                      <m:e>
                        <m:r>
                          <a:rPr lang="vi-VN" sz="2800" i="1">
                            <a:latin typeface="Cambria Math" panose="02040503050406030204" pitchFamily="18" charset="0"/>
                          </a:rPr>
                          <m:t>𝑎</m:t>
                        </m:r>
                      </m:e>
                      <m:sup>
                        <m:r>
                          <a:rPr lang="vi-VN" sz="2800" i="1">
                            <a:latin typeface="Cambria Math" panose="02040503050406030204" pitchFamily="18" charset="0"/>
                          </a:rPr>
                          <m:t>2</m:t>
                        </m:r>
                      </m:sup>
                    </m:sSup>
                    <m:r>
                      <a:rPr lang="vi-VN" sz="2800" i="1">
                        <a:latin typeface="Cambria Math" panose="02040503050406030204" pitchFamily="18" charset="0"/>
                      </a:rPr>
                      <m:t>−4</m:t>
                    </m:r>
                    <m:r>
                      <a:rPr lang="vi-VN" sz="2800" i="1">
                        <a:latin typeface="Cambria Math" panose="02040503050406030204" pitchFamily="18" charset="0"/>
                      </a:rPr>
                      <m:t>𝑎</m:t>
                    </m:r>
                  </m:oMath>
                </a14:m>
                <a:r>
                  <a:rPr lang="x-none" sz="2800" dirty="0">
                    <a:effectLst/>
                    <a:latin typeface="Times New Roman" panose="02020603050405020304" pitchFamily="18" charset="0"/>
                    <a:ea typeface="Times New Roman" panose="02020603050405020304" pitchFamily="18" charset="0"/>
                  </a:rPr>
                  <a:t>) = </a:t>
                </a:r>
                <a14:m>
                  <m:oMath xmlns:m="http://schemas.openxmlformats.org/officeDocument/2006/math">
                    <m:r>
                      <a:rPr lang="vi-VN" sz="2800" b="0" i="0" smtClean="0">
                        <a:latin typeface="Cambria Math" panose="02040503050406030204" pitchFamily="18" charset="0"/>
                      </a:rPr>
                      <m:t>5</m:t>
                    </m:r>
                    <m:r>
                      <a:rPr lang="vi-VN" sz="2800" i="1">
                        <a:latin typeface="Cambria Math" panose="02040503050406030204" pitchFamily="18" charset="0"/>
                      </a:rPr>
                      <m:t>𝑎</m:t>
                    </m:r>
                  </m:oMath>
                </a14:m>
                <a:r>
                  <a:rPr lang="vi-VN" sz="2800" dirty="0">
                    <a:latin typeface="Times New Roman" panose="02020603050405020304" pitchFamily="18" charset="0"/>
                  </a:rPr>
                  <a:t> &gt; 0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solidFill>
                      <a:srgbClr val="FF0000"/>
                    </a:solidFill>
                    <a:latin typeface="Times New Roman" panose="02020603050405020304" pitchFamily="18" charset="0"/>
                  </a:rPr>
                  <a:t>Diện tích HCN mới lớn hơn.</a:t>
                </a:r>
              </a:p>
              <a:p>
                <a:pPr algn="just">
                  <a:spcBef>
                    <a:spcPts val="300"/>
                  </a:spcBef>
                  <a:spcAft>
                    <a:spcPts val="300"/>
                  </a:spcAft>
                </a:pPr>
                <a:endParaRPr lang="x-none" sz="2800" dirty="0">
                  <a:effectLst/>
                  <a:latin typeface="Times New Roman" panose="02020603050405020304" pitchFamily="18" charset="0"/>
                  <a:ea typeface="Times New Roman" panose="02020603050405020304" pitchFamily="18" charset="0"/>
                </a:endParaRPr>
              </a:p>
            </p:txBody>
          </p:sp>
        </mc:Choice>
        <mc:Fallback xmlns="">
          <p:sp>
            <p:nvSpPr>
              <p:cNvPr id="19" name="Rectangle 18">
                <a:extLst>
                  <a:ext uri="{FF2B5EF4-FFF2-40B4-BE49-F238E27FC236}">
                    <a16:creationId xmlns:a16="http://schemas.microsoft.com/office/drawing/2014/main" id="{870404EB-1B61-8848-AA6A-FF9313199B0A}"/>
                  </a:ext>
                </a:extLst>
              </p:cNvPr>
              <p:cNvSpPr>
                <a:spLocks noRot="1" noChangeAspect="1" noMove="1" noResize="1" noEditPoints="1" noAdjustHandles="1" noChangeArrowheads="1" noChangeShapeType="1" noTextEdit="1"/>
              </p:cNvSpPr>
              <p:nvPr/>
            </p:nvSpPr>
            <p:spPr>
              <a:xfrm>
                <a:off x="28574" y="1817903"/>
                <a:ext cx="8963025" cy="1538883"/>
              </a:xfrm>
              <a:prstGeom prst="rect">
                <a:avLst/>
              </a:prstGeom>
              <a:blipFill>
                <a:blip r:embed="rId4"/>
                <a:stretch>
                  <a:fillRect l="-1416" t="-4098" r="-56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0E1F86E-51C5-B647-B3C8-F2CB9D6DC213}"/>
                  </a:ext>
                </a:extLst>
              </p:cNvPr>
              <p:cNvSpPr/>
              <p:nvPr/>
            </p:nvSpPr>
            <p:spPr>
              <a:xfrm>
                <a:off x="19049" y="2856546"/>
                <a:ext cx="7848600" cy="954107"/>
              </a:xfrm>
              <a:prstGeom prst="rect">
                <a:avLst/>
              </a:prstGeom>
            </p:spPr>
            <p:txBody>
              <a:bodyPr wrap="square">
                <a:spAutoFit/>
              </a:bodyPr>
              <a:lstStyle/>
              <a:p>
                <a:r>
                  <a:rPr lang="vi-VN" sz="2800" b="1" dirty="0">
                    <a:latin typeface="Times New Roman" panose="02020603050405020304" pitchFamily="18" charset="0"/>
                    <a:ea typeface="Times New Roman" panose="02020603050405020304" pitchFamily="18" charset="0"/>
                  </a:rPr>
                  <a:t>NV4. </a:t>
                </a:r>
                <a:r>
                  <a:rPr lang="vi-VN" sz="2800" dirty="0">
                    <a:latin typeface="Times New Roman" panose="02020603050405020304" pitchFamily="18" charset="0"/>
                    <a:ea typeface="Times New Roman" panose="02020603050405020304" pitchFamily="18" charset="0"/>
                  </a:rPr>
                  <a:t>Vậy diện tích hcn mới lớn hơn diện tích hcn ban đầu là </a:t>
                </a:r>
                <a14:m>
                  <m:oMath xmlns:m="http://schemas.openxmlformats.org/officeDocument/2006/math">
                    <m:r>
                      <a:rPr lang="vi-VN" sz="2800" b="0" i="0" smtClean="0">
                        <a:solidFill>
                          <a:srgbClr val="FF0000"/>
                        </a:solidFill>
                        <a:latin typeface="Cambria Math" panose="02040503050406030204" pitchFamily="18" charset="0"/>
                      </a:rPr>
                      <m:t>5</m:t>
                    </m:r>
                    <m:r>
                      <a:rPr lang="vi-VN" sz="2800" i="1">
                        <a:solidFill>
                          <a:srgbClr val="FF0000"/>
                        </a:solidFill>
                        <a:latin typeface="Cambria Math" panose="02040503050406030204" pitchFamily="18" charset="0"/>
                      </a:rPr>
                      <m:t>𝑎</m:t>
                    </m:r>
                  </m:oMath>
                </a14:m>
                <a:r>
                  <a:rPr lang="x-none" sz="2800" i="1" dirty="0">
                    <a:solidFill>
                      <a:srgbClr val="FF0000"/>
                    </a:solidFill>
                    <a:latin typeface="Times New Roman" panose="02020603050405020304" pitchFamily="18" charset="0"/>
                    <a:ea typeface="Times New Roman" panose="02020603050405020304" pitchFamily="18" charset="0"/>
                  </a:rPr>
                  <a:t> (m</a:t>
                </a:r>
                <a:r>
                  <a:rPr lang="x-none" sz="2800" i="1" baseline="30000" dirty="0">
                    <a:solidFill>
                      <a:srgbClr val="FF0000"/>
                    </a:solidFill>
                    <a:latin typeface="Times New Roman" panose="02020603050405020304" pitchFamily="18" charset="0"/>
                    <a:ea typeface="Times New Roman" panose="02020603050405020304" pitchFamily="18" charset="0"/>
                  </a:rPr>
                  <a:t>2</a:t>
                </a:r>
                <a:r>
                  <a:rPr lang="x-none" sz="2800" i="1" dirty="0">
                    <a:solidFill>
                      <a:srgbClr val="FF0000"/>
                    </a:solidFill>
                    <a:latin typeface="Times New Roman" panose="02020603050405020304" pitchFamily="18" charset="0"/>
                    <a:ea typeface="Times New Roman" panose="02020603050405020304" pitchFamily="18" charset="0"/>
                  </a:rPr>
                  <a:t>)</a:t>
                </a:r>
                <a:endParaRPr lang="x-none" sz="2800" dirty="0"/>
              </a:p>
            </p:txBody>
          </p:sp>
        </mc:Choice>
        <mc:Fallback xmlns="">
          <p:sp>
            <p:nvSpPr>
              <p:cNvPr id="20" name="Rectangle 19">
                <a:extLst>
                  <a:ext uri="{FF2B5EF4-FFF2-40B4-BE49-F238E27FC236}">
                    <a16:creationId xmlns:a16="http://schemas.microsoft.com/office/drawing/2014/main" id="{10E1F86E-51C5-B647-B3C8-F2CB9D6DC213}"/>
                  </a:ext>
                </a:extLst>
              </p:cNvPr>
              <p:cNvSpPr>
                <a:spLocks noRot="1" noChangeAspect="1" noMove="1" noResize="1" noEditPoints="1" noAdjustHandles="1" noChangeArrowheads="1" noChangeShapeType="1" noTextEdit="1"/>
              </p:cNvSpPr>
              <p:nvPr/>
            </p:nvSpPr>
            <p:spPr>
              <a:xfrm>
                <a:off x="19049" y="2856546"/>
                <a:ext cx="7848600" cy="954107"/>
              </a:xfrm>
              <a:prstGeom prst="rect">
                <a:avLst/>
              </a:prstGeom>
              <a:blipFill>
                <a:blip r:embed="rId5"/>
                <a:stretch>
                  <a:fillRect l="-1616" t="-8000" b="-1733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8EBC4B0-29D9-CC45-B584-257A25C0C4AA}"/>
                  </a:ext>
                </a:extLst>
              </p:cNvPr>
              <p:cNvSpPr/>
              <p:nvPr/>
            </p:nvSpPr>
            <p:spPr>
              <a:xfrm>
                <a:off x="1905000" y="3856717"/>
                <a:ext cx="6691314" cy="992579"/>
              </a:xfrm>
              <a:prstGeom prst="rect">
                <a:avLst/>
              </a:prstGeom>
            </p:spPr>
            <p:txBody>
              <a:bodyPr wrap="square">
                <a:spAutoFit/>
              </a:bodyPr>
              <a:lstStyle/>
              <a:p>
                <a:pPr algn="just">
                  <a:spcBef>
                    <a:spcPts val="300"/>
                  </a:spcBef>
                  <a:spcAft>
                    <a:spcPts val="300"/>
                  </a:spcAft>
                </a:pPr>
                <a:r>
                  <a:rPr lang="vi-VN" sz="2800" b="1" dirty="0">
                    <a:latin typeface="Times New Roman" panose="02020603050405020304" pitchFamily="18" charset="0"/>
                    <a:ea typeface="Times New Roman" panose="02020603050405020304" pitchFamily="18" charset="0"/>
                  </a:rPr>
                  <a:t>NV5.  </a:t>
                </a:r>
                <a:r>
                  <a:rPr lang="vi-VN" sz="2800" dirty="0">
                    <a:latin typeface="Times New Roman" panose="02020603050405020304" pitchFamily="18" charset="0"/>
                    <a:ea typeface="Times New Roman" panose="02020603050405020304" pitchFamily="18" charset="0"/>
                  </a:rPr>
                  <a:t>Diện tích hình chữ nhật ban đầu là:</a:t>
                </a:r>
                <a:endParaRPr lang="x-none" sz="2800" dirty="0">
                  <a:effectLst/>
                  <a:latin typeface="Times New Roman" panose="02020603050405020304" pitchFamily="18" charset="0"/>
                  <a:ea typeface="Times New Roman" panose="02020603050405020304" pitchFamily="18" charset="0"/>
                </a:endParaRPr>
              </a:p>
              <a:p>
                <a:pPr algn="ctr"/>
                <a14:m>
                  <m:oMath xmlns:m="http://schemas.openxmlformats.org/officeDocument/2006/math">
                    <m:sSup>
                      <m:sSupPr>
                        <m:ctrlPr>
                          <a:rPr lang="x-none" sz="2800" i="1">
                            <a:latin typeface="Cambria Math" panose="02040503050406030204" pitchFamily="18" charset="0"/>
                          </a:rPr>
                        </m:ctrlPr>
                      </m:sSupPr>
                      <m:e>
                        <m:r>
                          <a:rPr lang="vi-VN" sz="2800" i="1">
                            <a:latin typeface="Cambria Math" panose="02040503050406030204" pitchFamily="18" charset="0"/>
                            <a:ea typeface="Times New Roman" panose="02020603050405020304" pitchFamily="18" charset="0"/>
                            <a:cs typeface="Times New Roman" panose="02020603050405020304" pitchFamily="18" charset="0"/>
                          </a:rPr>
                          <m:t>19</m:t>
                        </m:r>
                      </m:e>
                      <m:sup>
                        <m:r>
                          <a:rPr lang="vi-VN" sz="2800" i="1">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latin typeface="Cambria Math" panose="02040503050406030204" pitchFamily="18" charset="0"/>
                        <a:ea typeface="Times New Roman" panose="02020603050405020304" pitchFamily="18" charset="0"/>
                        <a:cs typeface="Times New Roman" panose="02020603050405020304" pitchFamily="18" charset="0"/>
                      </a:rPr>
                      <m:t>−</m:t>
                    </m:r>
                    <m:r>
                      <a:rPr lang="vi-VN" sz="280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4.19=285</m:t>
                    </m:r>
                  </m:oMath>
                </a14:m>
                <a:r>
                  <a:rPr lang="vi-VN" sz="2800" i="1" dirty="0">
                    <a:solidFill>
                      <a:srgbClr val="FF0000"/>
                    </a:solidFill>
                    <a:latin typeface="Times New Roman" panose="02020603050405020304" pitchFamily="18" charset="0"/>
                    <a:ea typeface="Times New Roman" panose="02020603050405020304" pitchFamily="18" charset="0"/>
                  </a:rPr>
                  <a:t> (m</a:t>
                </a:r>
                <a:r>
                  <a:rPr lang="vi-VN" sz="2800" i="1" baseline="30000" dirty="0">
                    <a:solidFill>
                      <a:srgbClr val="FF0000"/>
                    </a:solidFill>
                    <a:latin typeface="Times New Roman" panose="02020603050405020304" pitchFamily="18" charset="0"/>
                    <a:ea typeface="Times New Roman" panose="02020603050405020304" pitchFamily="18" charset="0"/>
                  </a:rPr>
                  <a:t>2</a:t>
                </a:r>
                <a:r>
                  <a:rPr lang="vi-VN" sz="2800" i="1" dirty="0">
                    <a:solidFill>
                      <a:srgbClr val="FF0000"/>
                    </a:solidFill>
                    <a:latin typeface="Times New Roman" panose="02020603050405020304" pitchFamily="18" charset="0"/>
                    <a:ea typeface="Times New Roman" panose="02020603050405020304" pitchFamily="18" charset="0"/>
                  </a:rPr>
                  <a:t>)</a:t>
                </a:r>
                <a:endParaRPr lang="x-none" sz="2800" dirty="0"/>
              </a:p>
            </p:txBody>
          </p:sp>
        </mc:Choice>
        <mc:Fallback xmlns="">
          <p:sp>
            <p:nvSpPr>
              <p:cNvPr id="21" name="Rectangle 20">
                <a:extLst>
                  <a:ext uri="{FF2B5EF4-FFF2-40B4-BE49-F238E27FC236}">
                    <a16:creationId xmlns:a16="http://schemas.microsoft.com/office/drawing/2014/main" id="{78EBC4B0-29D9-CC45-B584-257A25C0C4AA}"/>
                  </a:ext>
                </a:extLst>
              </p:cNvPr>
              <p:cNvSpPr>
                <a:spLocks noRot="1" noChangeAspect="1" noMove="1" noResize="1" noEditPoints="1" noAdjustHandles="1" noChangeArrowheads="1" noChangeShapeType="1" noTextEdit="1"/>
              </p:cNvSpPr>
              <p:nvPr/>
            </p:nvSpPr>
            <p:spPr>
              <a:xfrm>
                <a:off x="1905000" y="3856717"/>
                <a:ext cx="6691314" cy="992579"/>
              </a:xfrm>
              <a:prstGeom prst="rect">
                <a:avLst/>
              </a:prstGeom>
              <a:blipFill>
                <a:blip r:embed="rId6"/>
                <a:stretch>
                  <a:fillRect l="-1898" t="-6329" b="-16456"/>
                </a:stretch>
              </a:blipFill>
            </p:spPr>
            <p:txBody>
              <a:bodyPr/>
              <a:lstStyle/>
              <a:p>
                <a:r>
                  <a:rPr lang="en-VN">
                    <a:noFill/>
                  </a:rPr>
                  <a:t> </a:t>
                </a:r>
              </a:p>
            </p:txBody>
          </p:sp>
        </mc:Fallback>
      </mc:AlternateContent>
      <p:sp>
        <p:nvSpPr>
          <p:cNvPr id="22" name="Rectangle 31">
            <a:extLst>
              <a:ext uri="{FF2B5EF4-FFF2-40B4-BE49-F238E27FC236}">
                <a16:creationId xmlns:a16="http://schemas.microsoft.com/office/drawing/2014/main" id="{34C4F7C5-EA6E-864E-98D5-237075494659}"/>
              </a:ext>
            </a:extLst>
          </p:cNvPr>
          <p:cNvSpPr/>
          <p:nvPr/>
        </p:nvSpPr>
        <p:spPr>
          <a:xfrm>
            <a:off x="3048000" y="85956"/>
            <a:ext cx="1910908" cy="738664"/>
          </a:xfrm>
          <a:prstGeom prst="rect">
            <a:avLst/>
          </a:prstGeom>
          <a:noFill/>
        </p:spPr>
        <p:txBody>
          <a:bodyPr wrap="none" lIns="121920" tIns="60960" rIns="121920" bIns="6096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solidFill>
                  <a:srgbClr val="FF0000"/>
                </a:solidFill>
                <a:effectLst>
                  <a:outerShdw blurRad="80000" dist="40000" dir="5040000" algn="tl">
                    <a:srgbClr val="000000">
                      <a:alpha val="30000"/>
                    </a:srgbClr>
                  </a:outerShdw>
                </a:effectLst>
              </a:rPr>
              <a:t>ĐÁP ÁN</a:t>
            </a:r>
          </a:p>
        </p:txBody>
      </p:sp>
    </p:spTree>
    <p:extLst>
      <p:ext uri="{BB962C8B-B14F-4D97-AF65-F5344CB8AC3E}">
        <p14:creationId xmlns:p14="http://schemas.microsoft.com/office/powerpoint/2010/main" val="13048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22"/>
                                        </p:tgtEl>
                                        <p:attrNameLst>
                                          <p:attrName>style.color</p:attrName>
                                        </p:attrNameLst>
                                      </p:cBhvr>
                                      <p:by>
                                        <p:hsl h="7200000" s="0" l="0"/>
                                      </p:by>
                                    </p:animClr>
                                    <p:animClr clrSpc="hsl" dir="cw">
                                      <p:cBhvr>
                                        <p:cTn id="7" dur="500" fill="hold"/>
                                        <p:tgtEl>
                                          <p:spTgt spid="22"/>
                                        </p:tgtEl>
                                        <p:attrNameLst>
                                          <p:attrName>fillcolor</p:attrName>
                                        </p:attrNameLst>
                                      </p:cBhvr>
                                      <p:by>
                                        <p:hsl h="7200000" s="0" l="0"/>
                                      </p:by>
                                    </p:animClr>
                                    <p:animClr clrSpc="hsl" dir="cw">
                                      <p:cBhvr>
                                        <p:cTn id="8" dur="500" fill="hold"/>
                                        <p:tgtEl>
                                          <p:spTgt spid="22"/>
                                        </p:tgtEl>
                                        <p:attrNameLst>
                                          <p:attrName>stroke.color</p:attrName>
                                        </p:attrNameLst>
                                      </p:cBhvr>
                                      <p:by>
                                        <p:hsl h="7200000" s="0" l="0"/>
                                      </p:by>
                                    </p:animClr>
                                    <p:set>
                                      <p:cBhvr>
                                        <p:cTn id="9"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089" t="11940" r="13022" b="13632"/>
          <a:stretch>
            <a:fillRect/>
          </a:stretch>
        </p:blipFill>
        <p:spPr>
          <a:xfrm>
            <a:off x="685800" y="-19050"/>
            <a:ext cx="7981950" cy="513905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52593" y="3257550"/>
            <a:ext cx="2191407" cy="1885950"/>
          </a:xfrm>
          <a:prstGeom prst="rect">
            <a:avLst/>
          </a:prstGeom>
        </p:spPr>
      </p:pic>
      <p:sp>
        <p:nvSpPr>
          <p:cNvPr id="5" name="TextBox 5"/>
          <p:cNvSpPr txBox="1"/>
          <p:nvPr/>
        </p:nvSpPr>
        <p:spPr>
          <a:xfrm>
            <a:off x="2667000" y="514350"/>
            <a:ext cx="350520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1000114" y="1326515"/>
            <a:ext cx="5638165" cy="2677656"/>
          </a:xfrm>
          <a:prstGeom prst="rect">
            <a:avLst/>
          </a:prstGeom>
          <a:noFill/>
        </p:spPr>
        <p:txBody>
          <a:bodyPr wrap="square" rtlCol="0">
            <a:spAutoFit/>
          </a:bodyPr>
          <a:lstStyle/>
          <a:p>
            <a:pPr lvl="0"/>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Xem</a:t>
            </a:r>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lại</a:t>
            </a:r>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ghi</a:t>
            </a:r>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nhớ</a:t>
            </a:r>
            <a:r>
              <a:rPr lang="en-GB" altLang="en-US" sz="2400" i="1" dirty="0">
                <a:solidFill>
                  <a:schemeClr val="bg1"/>
                </a:solidFill>
                <a:latin typeface="Times New Roman" panose="02020603050405020304" pitchFamily="18" charset="0"/>
                <a:cs typeface="Times New Roman" panose="02020603050405020304" pitchFamily="18" charset="0"/>
              </a:rPr>
              <a:t> </a:t>
            </a:r>
            <a:r>
              <a:rPr lang="vi-VN" sz="2400" i="1" dirty="0">
                <a:solidFill>
                  <a:schemeClr val="bg1"/>
                </a:solidFill>
                <a:latin typeface="+mj-lt"/>
              </a:rPr>
              <a:t>kiến thức vừa học (cách nhân đơn thức, đa thức) </a:t>
            </a:r>
            <a:endParaRPr lang="x-none" sz="2400" i="1" dirty="0">
              <a:solidFill>
                <a:schemeClr val="bg1"/>
              </a:solidFill>
              <a:latin typeface="+mj-lt"/>
            </a:endParaRPr>
          </a:p>
          <a:p>
            <a:r>
              <a:rPr lang="en-GB" altLang="en-US" sz="2400" i="1" dirty="0">
                <a:solidFill>
                  <a:srgbClr val="FFC000"/>
                </a:solidFill>
                <a:latin typeface="Times New Roman" panose="02020603050405020304" pitchFamily="18" charset="0"/>
                <a:cs typeface="Times New Roman" panose="02020603050405020304" pitchFamily="18" charset="0"/>
                <a:sym typeface="+mn-ea"/>
              </a:rPr>
              <a:t>- </a:t>
            </a:r>
            <a:r>
              <a:rPr lang="en-GB" altLang="en-US" sz="2400" i="1" dirty="0" err="1">
                <a:solidFill>
                  <a:srgbClr val="FFC000"/>
                </a:solidFill>
                <a:latin typeface="Times New Roman" panose="02020603050405020304" pitchFamily="18" charset="0"/>
                <a:cs typeface="Times New Roman" panose="02020603050405020304" pitchFamily="18" charset="0"/>
                <a:sym typeface="+mn-ea"/>
              </a:rPr>
              <a:t>Chuẩn</a:t>
            </a:r>
            <a:r>
              <a:rPr lang="en-GB" altLang="en-US" sz="2400" i="1" dirty="0">
                <a:solidFill>
                  <a:srgbClr val="FFC000"/>
                </a:solidFill>
                <a:latin typeface="Times New Roman" panose="02020603050405020304" pitchFamily="18" charset="0"/>
                <a:cs typeface="Times New Roman" panose="02020603050405020304" pitchFamily="18" charset="0"/>
                <a:sym typeface="+mn-ea"/>
              </a:rPr>
              <a:t> </a:t>
            </a:r>
            <a:r>
              <a:rPr lang="en-GB" altLang="en-US" sz="2400" i="1" dirty="0" err="1">
                <a:solidFill>
                  <a:srgbClr val="FFC000"/>
                </a:solidFill>
                <a:latin typeface="Times New Roman" panose="02020603050405020304" pitchFamily="18" charset="0"/>
                <a:cs typeface="Times New Roman" panose="02020603050405020304" pitchFamily="18" charset="0"/>
                <a:sym typeface="+mn-ea"/>
              </a:rPr>
              <a:t>bị</a:t>
            </a:r>
            <a:r>
              <a:rPr lang="en-GB" altLang="en-US" sz="2400" i="1" dirty="0">
                <a:solidFill>
                  <a:srgbClr val="FFC000"/>
                </a:solidFill>
                <a:latin typeface="Times New Roman" panose="02020603050405020304" pitchFamily="18" charset="0"/>
                <a:cs typeface="Times New Roman" panose="02020603050405020304" pitchFamily="18" charset="0"/>
                <a:sym typeface="+mn-ea"/>
              </a:rPr>
              <a:t> </a:t>
            </a:r>
            <a:r>
              <a:rPr lang="en-GB" altLang="en-US" sz="2400" i="1" dirty="0" err="1">
                <a:solidFill>
                  <a:srgbClr val="FFC000"/>
                </a:solidFill>
                <a:latin typeface="Times New Roman" panose="02020603050405020304" pitchFamily="18" charset="0"/>
                <a:cs typeface="Times New Roman" panose="02020603050405020304" pitchFamily="18" charset="0"/>
                <a:sym typeface="+mn-ea"/>
              </a:rPr>
              <a:t>bài</a:t>
            </a:r>
            <a:r>
              <a:rPr lang="en-GB" altLang="en-US" sz="2400" i="1" dirty="0">
                <a:solidFill>
                  <a:srgbClr val="FFC000"/>
                </a:solidFill>
                <a:latin typeface="Times New Roman" panose="02020603050405020304" pitchFamily="18" charset="0"/>
                <a:cs typeface="Times New Roman" panose="02020603050405020304" pitchFamily="18" charset="0"/>
                <a:sym typeface="+mn-ea"/>
              </a:rPr>
              <a:t> </a:t>
            </a:r>
            <a:r>
              <a:rPr lang="en-GB" altLang="en-US" sz="2400" i="1" dirty="0" err="1">
                <a:solidFill>
                  <a:srgbClr val="FFC000"/>
                </a:solidFill>
                <a:latin typeface="Times New Roman" panose="02020603050405020304" pitchFamily="18" charset="0"/>
                <a:cs typeface="Times New Roman" panose="02020603050405020304" pitchFamily="18" charset="0"/>
                <a:sym typeface="+mn-ea"/>
              </a:rPr>
              <a:t>mới</a:t>
            </a:r>
            <a:r>
              <a:rPr lang="en-GB" altLang="en-US" sz="2400" i="1" dirty="0">
                <a:solidFill>
                  <a:srgbClr val="FFC000"/>
                </a:solidFill>
                <a:latin typeface="Times New Roman" panose="02020603050405020304" pitchFamily="18" charset="0"/>
                <a:cs typeface="Times New Roman" panose="02020603050405020304" pitchFamily="18" charset="0"/>
                <a:sym typeface="+mn-ea"/>
              </a:rPr>
              <a:t>:</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đọc</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trước</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toàn</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bộ</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nội</a:t>
            </a:r>
            <a:r>
              <a:rPr lang="en-GB" altLang="en-US" sz="2400" i="1" dirty="0">
                <a:solidFill>
                  <a:schemeClr val="bg1"/>
                </a:solidFill>
                <a:latin typeface="Times New Roman" panose="02020603050405020304" pitchFamily="18" charset="0"/>
                <a:cs typeface="Times New Roman" panose="02020603050405020304" pitchFamily="18" charset="0"/>
                <a:sym typeface="+mn-ea"/>
              </a:rPr>
              <a:t> dung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mục</a:t>
            </a:r>
            <a:r>
              <a:rPr lang="en-GB" altLang="en-US" sz="2400" i="1" dirty="0">
                <a:solidFill>
                  <a:schemeClr val="bg1"/>
                </a:solidFill>
                <a:latin typeface="Times New Roman" panose="02020603050405020304" pitchFamily="18" charset="0"/>
                <a:cs typeface="Times New Roman" panose="02020603050405020304" pitchFamily="18" charset="0"/>
                <a:sym typeface="+mn-ea"/>
              </a:rPr>
              <a:t> III.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Nhân</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đa</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thức</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với</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đa</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thức</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trang</a:t>
            </a:r>
            <a:r>
              <a:rPr lang="en-GB" altLang="en-US" sz="2400" i="1" dirty="0">
                <a:solidFill>
                  <a:schemeClr val="bg1"/>
                </a:solidFill>
                <a:latin typeface="Times New Roman" panose="02020603050405020304" pitchFamily="18" charset="0"/>
                <a:cs typeface="Times New Roman" panose="02020603050405020304" pitchFamily="18" charset="0"/>
                <a:sym typeface="+mn-ea"/>
              </a:rPr>
              <a:t> 61.</a:t>
            </a:r>
            <a:endParaRPr lang="en-GB" altLang="en-US" sz="2400" i="1" dirty="0">
              <a:solidFill>
                <a:schemeClr val="bg1"/>
              </a:solidFill>
              <a:latin typeface="Times New Roman" panose="02020603050405020304" pitchFamily="18" charset="0"/>
              <a:cs typeface="Times New Roman" panose="02020603050405020304" pitchFamily="18" charset="0"/>
            </a:endParaRPr>
          </a:p>
          <a:p>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Bài</a:t>
            </a:r>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tập</a:t>
            </a:r>
            <a:r>
              <a:rPr lang="en-GB" altLang="en-US" sz="2400" i="1" dirty="0">
                <a:solidFill>
                  <a:srgbClr val="FFC000"/>
                </a:solidFill>
                <a:latin typeface="Times New Roman" panose="02020603050405020304" pitchFamily="18" charset="0"/>
                <a:cs typeface="Times New Roman" panose="02020603050405020304" pitchFamily="18" charset="0"/>
              </a:rPr>
              <a:t>:</a:t>
            </a:r>
            <a:r>
              <a:rPr lang="en-GB" altLang="en-US" sz="2400" i="1" dirty="0">
                <a:solidFill>
                  <a:schemeClr val="bg1"/>
                </a:solidFill>
                <a:latin typeface="Times New Roman" panose="02020603050405020304" pitchFamily="18" charset="0"/>
                <a:cs typeface="Times New Roman" panose="02020603050405020304" pitchFamily="18" charset="0"/>
              </a:rPr>
              <a:t> </a:t>
            </a:r>
            <a:r>
              <a:rPr lang="vi-VN" sz="2400" i="1" dirty="0">
                <a:solidFill>
                  <a:schemeClr val="bg1"/>
                </a:solidFill>
                <a:latin typeface="Times New Roman" panose="02020603050405020304" pitchFamily="18" charset="0"/>
                <a:cs typeface="Times New Roman" panose="02020603050405020304" pitchFamily="18" charset="0"/>
              </a:rPr>
              <a:t>HS hoàn thành bài tập trong PBT3</a:t>
            </a:r>
            <a:endParaRPr lang="x-none" sz="24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B9FC4E-9D54-DB48-92F9-EBDAABDC98C1}"/>
              </a:ext>
            </a:extLst>
          </p:cNvPr>
          <p:cNvSpPr txBox="1"/>
          <p:nvPr/>
        </p:nvSpPr>
        <p:spPr>
          <a:xfrm>
            <a:off x="2813050" y="64328"/>
            <a:ext cx="4191000" cy="584775"/>
          </a:xfrm>
          <a:prstGeom prst="rect">
            <a:avLst/>
          </a:prstGeom>
          <a:noFill/>
        </p:spPr>
        <p:txBody>
          <a:bodyPr wrap="square" rtlCol="0">
            <a:spAutoFit/>
          </a:bodyPr>
          <a:lstStyle/>
          <a:p>
            <a:r>
              <a:rPr lang="x-none" sz="3200" b="1" dirty="0">
                <a:latin typeface="Times New Roman" panose="02020603050405020304" pitchFamily="18" charset="0"/>
                <a:cs typeface="Times New Roman" panose="02020603050405020304" pitchFamily="18" charset="0"/>
              </a:rPr>
              <a:t>PHIẾU BÀI TẬP 3</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55F99DF-F9B4-394D-BAD4-5CE67AE3D756}"/>
                  </a:ext>
                </a:extLst>
              </p:cNvPr>
              <p:cNvSpPr txBox="1"/>
              <p:nvPr/>
            </p:nvSpPr>
            <p:spPr>
              <a:xfrm>
                <a:off x="228600" y="438150"/>
                <a:ext cx="4876800" cy="3633302"/>
              </a:xfrm>
              <a:prstGeom prst="rect">
                <a:avLst/>
              </a:prstGeom>
              <a:noFill/>
            </p:spPr>
            <p:txBody>
              <a:bodyPr wrap="square" rtlCol="0">
                <a:spAutoFit/>
              </a:bodyPr>
              <a:lstStyle/>
              <a:p>
                <a:pPr>
                  <a:lnSpc>
                    <a:spcPct val="150000"/>
                  </a:lnSpc>
                </a:pPr>
                <a:r>
                  <a:rPr lang="x-none" sz="2600" b="1" i="1" dirty="0">
                    <a:latin typeface="Times New Roman" panose="02020603050405020304" pitchFamily="18" charset="0"/>
                    <a:cs typeface="Times New Roman" panose="02020603050405020304" pitchFamily="18" charset="0"/>
                  </a:rPr>
                  <a:t>Bài 1. Thực hiện phép tính: </a:t>
                </a:r>
              </a:p>
              <a:p>
                <a:pPr>
                  <a:lnSpc>
                    <a:spcPct val="150000"/>
                  </a:lnSpc>
                </a:pPr>
                <a14:m>
                  <m:oMathPara xmlns:m="http://schemas.openxmlformats.org/officeDocument/2006/math">
                    <m:oMathParaPr>
                      <m:jc m:val="left"/>
                    </m:oMathParaPr>
                    <m:oMath xmlns:m="http://schemas.openxmlformats.org/officeDocument/2006/math">
                      <m:r>
                        <a:rPr lang="x-none" sz="2600" i="1" dirty="0" smtClean="0">
                          <a:latin typeface="Cambria Math" panose="02040503050406030204" pitchFamily="18" charset="0"/>
                        </a:rPr>
                        <m:t>𝑎</m:t>
                      </m:r>
                      <m:r>
                        <a:rPr lang="vi-VN" sz="2600" b="0" i="1" dirty="0" smtClean="0">
                          <a:latin typeface="Cambria Math" panose="02040503050406030204" pitchFamily="18" charset="0"/>
                        </a:rPr>
                        <m:t>) 2</m:t>
                      </m:r>
                      <m:r>
                        <a:rPr lang="vi-VN" sz="2600" i="1" dirty="0" smtClean="0">
                          <a:latin typeface="Cambria Math" panose="02040503050406030204" pitchFamily="18" charset="0"/>
                        </a:rPr>
                        <m:t>𝑥</m:t>
                      </m:r>
                      <m:d>
                        <m:dPr>
                          <m:ctrlPr>
                            <a:rPr lang="vi-VN" sz="2600" b="0" i="1" dirty="0" smtClean="0">
                              <a:latin typeface="Cambria Math" panose="02040503050406030204" pitchFamily="18" charset="0"/>
                            </a:rPr>
                          </m:ctrlPr>
                        </m:dPr>
                        <m:e>
                          <m:r>
                            <a:rPr lang="vi-VN" sz="2600" i="1" dirty="0" smtClean="0">
                              <a:latin typeface="Cambria Math" panose="02040503050406030204" pitchFamily="18" charset="0"/>
                            </a:rPr>
                            <m:t>𝑥</m:t>
                          </m:r>
                          <m:r>
                            <a:rPr lang="vi-VN" sz="2600" b="0" i="1" dirty="0" smtClean="0">
                              <a:latin typeface="Cambria Math" panose="02040503050406030204" pitchFamily="18" charset="0"/>
                            </a:rPr>
                            <m:t>+3</m:t>
                          </m:r>
                        </m:e>
                      </m:d>
                    </m:oMath>
                    <m:oMath xmlns:m="http://schemas.openxmlformats.org/officeDocument/2006/math">
                      <m:r>
                        <a:rPr lang="vi-VN" sz="2600" i="1" dirty="0" smtClean="0">
                          <a:latin typeface="Cambria Math" panose="02040503050406030204" pitchFamily="18" charset="0"/>
                        </a:rPr>
                        <m:t>𝑏</m:t>
                      </m:r>
                      <m:r>
                        <a:rPr lang="vi-VN" sz="2600" b="0" i="1" dirty="0" smtClean="0">
                          <a:latin typeface="Cambria Math" panose="02040503050406030204" pitchFamily="18" charset="0"/>
                        </a:rPr>
                        <m:t>) 6</m:t>
                      </m:r>
                      <m:sSup>
                        <m:sSupPr>
                          <m:ctrlPr>
                            <a:rPr lang="vi-VN" sz="2600" b="0" i="1" dirty="0" smtClean="0">
                              <a:latin typeface="Cambria Math" panose="02040503050406030204" pitchFamily="18" charset="0"/>
                            </a:rPr>
                          </m:ctrlPr>
                        </m:sSupPr>
                        <m:e>
                          <m:r>
                            <a:rPr lang="vi-VN" sz="2600" i="1" dirty="0" smtClean="0">
                              <a:latin typeface="Cambria Math" panose="02040503050406030204" pitchFamily="18" charset="0"/>
                            </a:rPr>
                            <m:t>𝑥</m:t>
                          </m:r>
                        </m:e>
                        <m:sup>
                          <m:r>
                            <a:rPr lang="vi-VN" sz="2600" b="0" i="1" dirty="0" smtClean="0">
                              <a:latin typeface="Cambria Math" panose="02040503050406030204" pitchFamily="18" charset="0"/>
                            </a:rPr>
                            <m:t>2</m:t>
                          </m:r>
                        </m:sup>
                      </m:sSup>
                      <m:d>
                        <m:dPr>
                          <m:ctrlPr>
                            <a:rPr lang="vi-VN" sz="2600" b="0" i="1" dirty="0" smtClean="0">
                              <a:latin typeface="Cambria Math" panose="02040503050406030204" pitchFamily="18" charset="0"/>
                            </a:rPr>
                          </m:ctrlPr>
                        </m:dPr>
                        <m:e>
                          <m:r>
                            <a:rPr lang="vi-VN" sz="2600" b="0" i="1" dirty="0" smtClean="0">
                              <a:latin typeface="Cambria Math" panose="02040503050406030204" pitchFamily="18" charset="0"/>
                            </a:rPr>
                            <m:t>−</m:t>
                          </m:r>
                          <m:sSup>
                            <m:sSupPr>
                              <m:ctrlPr>
                                <a:rPr lang="vi-VN" sz="2600" b="0" i="1" dirty="0" smtClean="0">
                                  <a:latin typeface="Cambria Math" panose="02040503050406030204" pitchFamily="18" charset="0"/>
                                </a:rPr>
                              </m:ctrlPr>
                            </m:sSupPr>
                            <m:e>
                              <m:r>
                                <a:rPr lang="vi-VN" sz="2600" i="1" dirty="0" smtClean="0">
                                  <a:latin typeface="Cambria Math" panose="02040503050406030204" pitchFamily="18" charset="0"/>
                                </a:rPr>
                                <m:t>𝑥</m:t>
                              </m:r>
                            </m:e>
                            <m:sup>
                              <m:r>
                                <a:rPr lang="vi-VN" sz="2600" b="0" i="1" dirty="0" smtClean="0">
                                  <a:latin typeface="Cambria Math" panose="02040503050406030204" pitchFamily="18" charset="0"/>
                                </a:rPr>
                                <m:t>4</m:t>
                              </m:r>
                            </m:sup>
                          </m:sSup>
                          <m:r>
                            <a:rPr lang="vi-VN" sz="2600" b="0" i="1" dirty="0" smtClean="0">
                              <a:latin typeface="Cambria Math" panose="02040503050406030204" pitchFamily="18" charset="0"/>
                            </a:rPr>
                            <m:t>+5</m:t>
                          </m:r>
                        </m:e>
                      </m:d>
                    </m:oMath>
                    <m:oMath xmlns:m="http://schemas.openxmlformats.org/officeDocument/2006/math">
                      <m:r>
                        <a:rPr lang="vi-VN" sz="2600" i="1" dirty="0" smtClean="0">
                          <a:latin typeface="Cambria Math" panose="02040503050406030204" pitchFamily="18" charset="0"/>
                        </a:rPr>
                        <m:t>𝑐</m:t>
                      </m:r>
                      <m:r>
                        <a:rPr lang="vi-VN" sz="2600" b="0" i="1" dirty="0" smtClean="0">
                          <a:latin typeface="Cambria Math" panose="02040503050406030204" pitchFamily="18" charset="0"/>
                        </a:rPr>
                        <m:t>)−5</m:t>
                      </m:r>
                      <m:r>
                        <a:rPr lang="vi-VN" sz="2600" i="1" dirty="0" smtClean="0">
                          <a:latin typeface="Cambria Math" panose="02040503050406030204" pitchFamily="18" charset="0"/>
                        </a:rPr>
                        <m:t>𝑥</m:t>
                      </m:r>
                      <m:d>
                        <m:dPr>
                          <m:ctrlPr>
                            <a:rPr lang="vi-VN" sz="2600" b="0" i="1" dirty="0" smtClean="0">
                              <a:latin typeface="Cambria Math" panose="02040503050406030204" pitchFamily="18" charset="0"/>
                            </a:rPr>
                          </m:ctrlPr>
                        </m:dPr>
                        <m:e>
                          <m:sSup>
                            <m:sSupPr>
                              <m:ctrlPr>
                                <a:rPr lang="vi-VN" sz="2600" i="1" dirty="0">
                                  <a:latin typeface="Cambria Math" panose="02040503050406030204" pitchFamily="18" charset="0"/>
                                </a:rPr>
                              </m:ctrlPr>
                            </m:sSupPr>
                            <m:e>
                              <m:r>
                                <a:rPr lang="vi-VN" sz="2600" i="1" dirty="0" smtClean="0">
                                  <a:latin typeface="Cambria Math" panose="02040503050406030204" pitchFamily="18" charset="0"/>
                                </a:rPr>
                                <m:t>𝑥</m:t>
                              </m:r>
                            </m:e>
                            <m:sup>
                              <m:r>
                                <a:rPr lang="vi-VN" sz="2600" b="0" i="1" dirty="0" smtClean="0">
                                  <a:latin typeface="Cambria Math" panose="02040503050406030204" pitchFamily="18" charset="0"/>
                                </a:rPr>
                                <m:t>3</m:t>
                              </m:r>
                            </m:sup>
                          </m:sSup>
                          <m:r>
                            <a:rPr lang="vi-VN" sz="2600" b="0" i="1" dirty="0" smtClean="0">
                              <a:latin typeface="Cambria Math" panose="02040503050406030204" pitchFamily="18" charset="0"/>
                            </a:rPr>
                            <m:t>+2</m:t>
                          </m:r>
                          <m:sSup>
                            <m:sSupPr>
                              <m:ctrlPr>
                                <a:rPr lang="vi-VN" sz="2600" i="1" dirty="0">
                                  <a:latin typeface="Cambria Math" panose="02040503050406030204" pitchFamily="18" charset="0"/>
                                </a:rPr>
                              </m:ctrlPr>
                            </m:sSupPr>
                            <m:e>
                              <m:r>
                                <a:rPr lang="vi-VN" sz="2600" i="1" dirty="0" smtClean="0">
                                  <a:latin typeface="Cambria Math" panose="02040503050406030204" pitchFamily="18" charset="0"/>
                                </a:rPr>
                                <m:t>𝑥</m:t>
                              </m:r>
                            </m:e>
                            <m:sup>
                              <m:r>
                                <a:rPr lang="vi-VN" sz="2600" b="0" i="1" dirty="0" smtClean="0">
                                  <a:latin typeface="Cambria Math" panose="02040503050406030204" pitchFamily="18" charset="0"/>
                                </a:rPr>
                                <m:t>2</m:t>
                              </m:r>
                            </m:sup>
                          </m:sSup>
                          <m:r>
                            <a:rPr lang="vi-VN" sz="2600" b="0" i="1" dirty="0" smtClean="0">
                              <a:latin typeface="Cambria Math" panose="02040503050406030204" pitchFamily="18" charset="0"/>
                            </a:rPr>
                            <m:t>−</m:t>
                          </m:r>
                          <m:r>
                            <a:rPr lang="vi-VN" sz="2600" i="1" dirty="0" smtClean="0">
                              <a:latin typeface="Cambria Math" panose="02040503050406030204" pitchFamily="18" charset="0"/>
                            </a:rPr>
                            <m:t>𝑥</m:t>
                          </m:r>
                          <m:r>
                            <a:rPr lang="vi-VN" sz="2600" b="0" i="1" dirty="0" smtClean="0">
                              <a:latin typeface="Cambria Math" panose="02040503050406030204" pitchFamily="18" charset="0"/>
                            </a:rPr>
                            <m:t>+1</m:t>
                          </m:r>
                        </m:e>
                      </m:d>
                    </m:oMath>
                    <m:oMath xmlns:m="http://schemas.openxmlformats.org/officeDocument/2006/math">
                      <m:r>
                        <a:rPr lang="vi-VN" sz="2600" i="1" dirty="0" smtClean="0">
                          <a:latin typeface="Cambria Math" panose="02040503050406030204" pitchFamily="18" charset="0"/>
                        </a:rPr>
                        <m:t>𝑑</m:t>
                      </m:r>
                      <m:r>
                        <a:rPr lang="vi-VN" sz="2600" b="0" i="1" dirty="0" smtClean="0">
                          <a:latin typeface="Cambria Math" panose="02040503050406030204" pitchFamily="18" charset="0"/>
                        </a:rPr>
                        <m:t>) −</m:t>
                      </m:r>
                      <m:f>
                        <m:fPr>
                          <m:ctrlPr>
                            <a:rPr lang="vi-VN" sz="2600" b="0" i="1" dirty="0" smtClean="0">
                              <a:latin typeface="Cambria Math" panose="02040503050406030204" pitchFamily="18" charset="0"/>
                            </a:rPr>
                          </m:ctrlPr>
                        </m:fPr>
                        <m:num>
                          <m:r>
                            <a:rPr lang="vi-VN" sz="2600" b="0" i="1" dirty="0" smtClean="0">
                              <a:latin typeface="Cambria Math" panose="02040503050406030204" pitchFamily="18" charset="0"/>
                            </a:rPr>
                            <m:t>1</m:t>
                          </m:r>
                        </m:num>
                        <m:den>
                          <m:r>
                            <a:rPr lang="vi-VN" sz="2600" b="0" i="1" dirty="0" smtClean="0">
                              <a:latin typeface="Cambria Math" panose="02040503050406030204" pitchFamily="18" charset="0"/>
                            </a:rPr>
                            <m:t>5</m:t>
                          </m:r>
                        </m:den>
                      </m:f>
                      <m:sSup>
                        <m:sSupPr>
                          <m:ctrlPr>
                            <a:rPr lang="vi-VN" sz="2600" i="1" dirty="0">
                              <a:latin typeface="Cambria Math" panose="02040503050406030204" pitchFamily="18" charset="0"/>
                            </a:rPr>
                          </m:ctrlPr>
                        </m:sSupPr>
                        <m:e>
                          <m:r>
                            <a:rPr lang="vi-VN" sz="2600" i="1" dirty="0" smtClean="0">
                              <a:latin typeface="Cambria Math" panose="02040503050406030204" pitchFamily="18" charset="0"/>
                            </a:rPr>
                            <m:t>𝑥</m:t>
                          </m:r>
                        </m:e>
                        <m:sup>
                          <m:r>
                            <a:rPr lang="vi-VN" sz="2600" b="0" i="1" dirty="0" smtClean="0">
                              <a:latin typeface="Cambria Math" panose="02040503050406030204" pitchFamily="18" charset="0"/>
                            </a:rPr>
                            <m:t>4</m:t>
                          </m:r>
                        </m:sup>
                      </m:sSup>
                      <m:d>
                        <m:dPr>
                          <m:ctrlPr>
                            <a:rPr lang="vi-VN" sz="2600" i="1" dirty="0" smtClean="0">
                              <a:latin typeface="Cambria Math" panose="02040503050406030204" pitchFamily="18" charset="0"/>
                            </a:rPr>
                          </m:ctrlPr>
                        </m:dPr>
                        <m:e>
                          <m:r>
                            <a:rPr lang="vi-VN" sz="2600" b="0" i="1" dirty="0" smtClean="0">
                              <a:latin typeface="Cambria Math" panose="02040503050406030204" pitchFamily="18" charset="0"/>
                            </a:rPr>
                            <m:t>5</m:t>
                          </m:r>
                          <m:sSup>
                            <m:sSupPr>
                              <m:ctrlPr>
                                <a:rPr lang="vi-VN" sz="2600" i="1" dirty="0">
                                  <a:latin typeface="Cambria Math" panose="02040503050406030204" pitchFamily="18" charset="0"/>
                                </a:rPr>
                              </m:ctrlPr>
                            </m:sSupPr>
                            <m:e>
                              <m:r>
                                <a:rPr lang="vi-VN" sz="2600" i="1" dirty="0" smtClean="0">
                                  <a:latin typeface="Cambria Math" panose="02040503050406030204" pitchFamily="18" charset="0"/>
                                </a:rPr>
                                <m:t>𝑥</m:t>
                              </m:r>
                            </m:e>
                            <m:sup>
                              <m:r>
                                <a:rPr lang="vi-VN" sz="2600" b="0" i="1" dirty="0" smtClean="0">
                                  <a:latin typeface="Cambria Math" panose="02040503050406030204" pitchFamily="18" charset="0"/>
                                </a:rPr>
                                <m:t>4</m:t>
                              </m:r>
                            </m:sup>
                          </m:sSup>
                          <m:r>
                            <a:rPr lang="vi-VN" sz="2600" b="0" i="1" dirty="0" smtClean="0">
                              <a:latin typeface="Cambria Math" panose="02040503050406030204" pitchFamily="18" charset="0"/>
                            </a:rPr>
                            <m:t>−</m:t>
                          </m:r>
                          <m:r>
                            <a:rPr lang="vi-VN" sz="2600" i="1" dirty="0" smtClean="0">
                              <a:latin typeface="Cambria Math" panose="02040503050406030204" pitchFamily="18" charset="0"/>
                            </a:rPr>
                            <m:t>𝑥</m:t>
                          </m:r>
                          <m:r>
                            <a:rPr lang="vi-VN" sz="2600" b="0" i="1" dirty="0" smtClean="0">
                              <a:latin typeface="Cambria Math" panose="02040503050406030204" pitchFamily="18" charset="0"/>
                            </a:rPr>
                            <m:t>+</m:t>
                          </m:r>
                          <m:f>
                            <m:fPr>
                              <m:ctrlPr>
                                <a:rPr lang="vi-VN" sz="2600" b="0" i="1" dirty="0" smtClean="0">
                                  <a:latin typeface="Cambria Math" panose="02040503050406030204" pitchFamily="18" charset="0"/>
                                </a:rPr>
                              </m:ctrlPr>
                            </m:fPr>
                            <m:num>
                              <m:r>
                                <a:rPr lang="vi-VN" sz="2600" b="0" i="1" dirty="0" smtClean="0">
                                  <a:latin typeface="Cambria Math" panose="02040503050406030204" pitchFamily="18" charset="0"/>
                                </a:rPr>
                                <m:t>1</m:t>
                              </m:r>
                            </m:num>
                            <m:den>
                              <m:r>
                                <a:rPr lang="vi-VN" sz="2600" b="0" i="1" dirty="0" smtClean="0">
                                  <a:latin typeface="Cambria Math" panose="02040503050406030204" pitchFamily="18" charset="0"/>
                                </a:rPr>
                                <m:t>2</m:t>
                              </m:r>
                            </m:den>
                          </m:f>
                        </m:e>
                      </m:d>
                    </m:oMath>
                  </m:oMathPara>
                </a14:m>
                <a:endParaRPr lang="vi-VN" sz="2600" b="0" i="1"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055F99DF-F9B4-394D-BAD4-5CE67AE3D756}"/>
                  </a:ext>
                </a:extLst>
              </p:cNvPr>
              <p:cNvSpPr txBox="1">
                <a:spLocks noRot="1" noChangeAspect="1" noMove="1" noResize="1" noEditPoints="1" noAdjustHandles="1" noChangeArrowheads="1" noChangeShapeType="1" noTextEdit="1"/>
              </p:cNvSpPr>
              <p:nvPr/>
            </p:nvSpPr>
            <p:spPr>
              <a:xfrm>
                <a:off x="228600" y="438150"/>
                <a:ext cx="4876800" cy="3633302"/>
              </a:xfrm>
              <a:prstGeom prst="rect">
                <a:avLst/>
              </a:prstGeom>
              <a:blipFill>
                <a:blip r:embed="rId2"/>
                <a:stretch>
                  <a:fillRect l="-233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EA18E83-DE28-9B48-8765-5ECB72175B89}"/>
                  </a:ext>
                </a:extLst>
              </p:cNvPr>
              <p:cNvSpPr txBox="1"/>
              <p:nvPr/>
            </p:nvSpPr>
            <p:spPr>
              <a:xfrm>
                <a:off x="4404614" y="438150"/>
                <a:ext cx="4663186" cy="3616696"/>
              </a:xfrm>
              <a:prstGeom prst="rect">
                <a:avLst/>
              </a:prstGeom>
              <a:noFill/>
            </p:spPr>
            <p:txBody>
              <a:bodyPr wrap="square" rtlCol="0">
                <a:spAutoFit/>
              </a:bodyPr>
              <a:lstStyle/>
              <a:p>
                <a:pPr>
                  <a:lnSpc>
                    <a:spcPct val="150000"/>
                  </a:lnSpc>
                </a:pPr>
                <a:r>
                  <a:rPr lang="x-none" sz="2600" b="1" i="1" dirty="0">
                    <a:latin typeface="Times New Roman" panose="02020603050405020304" pitchFamily="18" charset="0"/>
                    <a:cs typeface="Times New Roman" panose="02020603050405020304" pitchFamily="18" charset="0"/>
                  </a:rPr>
                  <a:t>Bài 2. Tính giá trị các biểu thức sau tại x thoả mãn 2x – 4 = 0</a:t>
                </a:r>
              </a:p>
              <a:p>
                <a:pPr>
                  <a:lnSpc>
                    <a:spcPct val="150000"/>
                  </a:lnSpc>
                </a:pPr>
                <a14:m>
                  <m:oMathPara xmlns:m="http://schemas.openxmlformats.org/officeDocument/2006/math">
                    <m:oMathParaPr>
                      <m:jc m:val="left"/>
                    </m:oMathParaPr>
                    <m:oMath xmlns:m="http://schemas.openxmlformats.org/officeDocument/2006/math">
                      <m:r>
                        <a:rPr lang="x-none" sz="2600" i="1" dirty="0" smtClean="0">
                          <a:latin typeface="Cambria Math" panose="02040503050406030204" pitchFamily="18" charset="0"/>
                        </a:rPr>
                        <m:t>𝑎</m:t>
                      </m:r>
                      <m:r>
                        <a:rPr lang="vi-VN" sz="2600" b="0" i="1" dirty="0" smtClean="0">
                          <a:latin typeface="Cambria Math" panose="02040503050406030204" pitchFamily="18" charset="0"/>
                        </a:rPr>
                        <m:t>) </m:t>
                      </m:r>
                      <m:r>
                        <a:rPr lang="vi-VN" sz="2600" i="1" dirty="0" smtClean="0">
                          <a:latin typeface="Cambria Math" panose="02040503050406030204" pitchFamily="18" charset="0"/>
                        </a:rPr>
                        <m:t>𝑥</m:t>
                      </m:r>
                      <m:d>
                        <m:dPr>
                          <m:ctrlPr>
                            <a:rPr lang="vi-VN" sz="2600" b="0" i="1" dirty="0" smtClean="0">
                              <a:latin typeface="Cambria Math" panose="02040503050406030204" pitchFamily="18" charset="0"/>
                            </a:rPr>
                          </m:ctrlPr>
                        </m:dPr>
                        <m:e>
                          <m:r>
                            <a:rPr lang="vi-VN" sz="2600" b="0" i="1" dirty="0" smtClean="0">
                              <a:latin typeface="Cambria Math" panose="02040503050406030204" pitchFamily="18" charset="0"/>
                            </a:rPr>
                            <m:t>2</m:t>
                          </m:r>
                          <m:r>
                            <a:rPr lang="vi-VN" sz="2600" i="1" dirty="0" smtClean="0">
                              <a:latin typeface="Cambria Math" panose="02040503050406030204" pitchFamily="18" charset="0"/>
                            </a:rPr>
                            <m:t>𝑥</m:t>
                          </m:r>
                          <m:r>
                            <a:rPr lang="vi-VN" sz="2600" b="0" i="1" dirty="0" smtClean="0">
                              <a:latin typeface="Cambria Math" panose="02040503050406030204" pitchFamily="18" charset="0"/>
                            </a:rPr>
                            <m:t>−1</m:t>
                          </m:r>
                        </m:e>
                      </m:d>
                    </m:oMath>
                    <m:oMath xmlns:m="http://schemas.openxmlformats.org/officeDocument/2006/math">
                      <m:r>
                        <a:rPr lang="vi-VN" sz="2600" i="1" dirty="0" smtClean="0">
                          <a:latin typeface="Cambria Math" panose="02040503050406030204" pitchFamily="18" charset="0"/>
                        </a:rPr>
                        <m:t>𝑏</m:t>
                      </m:r>
                      <m:r>
                        <a:rPr lang="vi-VN" sz="2600" b="0" i="1" dirty="0" smtClean="0">
                          <a:latin typeface="Cambria Math" panose="02040503050406030204" pitchFamily="18" charset="0"/>
                        </a:rPr>
                        <m:t>) −4</m:t>
                      </m:r>
                      <m:sSup>
                        <m:sSupPr>
                          <m:ctrlPr>
                            <a:rPr lang="vi-VN" sz="2600" b="0" i="1" dirty="0" smtClean="0">
                              <a:latin typeface="Cambria Math" panose="02040503050406030204" pitchFamily="18" charset="0"/>
                            </a:rPr>
                          </m:ctrlPr>
                        </m:sSupPr>
                        <m:e>
                          <m:r>
                            <a:rPr lang="vi-VN" sz="2600" i="1" dirty="0" smtClean="0">
                              <a:latin typeface="Cambria Math" panose="02040503050406030204" pitchFamily="18" charset="0"/>
                            </a:rPr>
                            <m:t>𝑥</m:t>
                          </m:r>
                        </m:e>
                        <m:sup>
                          <m:r>
                            <a:rPr lang="vi-VN" sz="2600" b="0" i="1" dirty="0" smtClean="0">
                              <a:latin typeface="Cambria Math" panose="02040503050406030204" pitchFamily="18" charset="0"/>
                            </a:rPr>
                            <m:t>2</m:t>
                          </m:r>
                        </m:sup>
                      </m:sSup>
                      <m:d>
                        <m:dPr>
                          <m:ctrlPr>
                            <a:rPr lang="vi-VN" sz="2600" b="0" i="1" dirty="0" smtClean="0">
                              <a:latin typeface="Cambria Math" panose="02040503050406030204" pitchFamily="18" charset="0"/>
                            </a:rPr>
                          </m:ctrlPr>
                        </m:dPr>
                        <m:e>
                          <m:r>
                            <a:rPr lang="vi-VN" sz="2600" i="1" dirty="0" smtClean="0">
                              <a:latin typeface="Cambria Math" panose="02040503050406030204" pitchFamily="18" charset="0"/>
                            </a:rPr>
                            <m:t>𝑥</m:t>
                          </m:r>
                          <m:r>
                            <a:rPr lang="vi-VN" sz="2600" b="0" i="1" dirty="0" smtClean="0">
                              <a:latin typeface="Cambria Math" panose="02040503050406030204" pitchFamily="18" charset="0"/>
                            </a:rPr>
                            <m:t>+2</m:t>
                          </m:r>
                        </m:e>
                      </m:d>
                    </m:oMath>
                    <m:oMath xmlns:m="http://schemas.openxmlformats.org/officeDocument/2006/math">
                      <m:r>
                        <a:rPr lang="vi-VN" sz="2600" i="1" dirty="0" smtClean="0">
                          <a:latin typeface="Cambria Math" panose="02040503050406030204" pitchFamily="18" charset="0"/>
                        </a:rPr>
                        <m:t>𝑐</m:t>
                      </m:r>
                      <m:r>
                        <a:rPr lang="vi-VN" sz="2600" b="0" i="1" dirty="0" smtClean="0">
                          <a:latin typeface="Cambria Math" panose="02040503050406030204" pitchFamily="18" charset="0"/>
                        </a:rPr>
                        <m:t>)</m:t>
                      </m:r>
                      <m:f>
                        <m:fPr>
                          <m:ctrlPr>
                            <a:rPr lang="vi-VN" sz="2600" b="0" i="1" dirty="0" smtClean="0">
                              <a:latin typeface="Cambria Math" panose="02040503050406030204" pitchFamily="18" charset="0"/>
                            </a:rPr>
                          </m:ctrlPr>
                        </m:fPr>
                        <m:num>
                          <m:r>
                            <a:rPr lang="vi-VN" sz="2600" b="0" i="1" dirty="0" smtClean="0">
                              <a:latin typeface="Cambria Math" panose="02040503050406030204" pitchFamily="18" charset="0"/>
                            </a:rPr>
                            <m:t>1</m:t>
                          </m:r>
                        </m:num>
                        <m:den>
                          <m:r>
                            <a:rPr lang="vi-VN" sz="2600" b="0" i="1" dirty="0" smtClean="0">
                              <a:latin typeface="Cambria Math" panose="02040503050406030204" pitchFamily="18" charset="0"/>
                            </a:rPr>
                            <m:t>2</m:t>
                          </m:r>
                        </m:den>
                      </m:f>
                      <m:sSup>
                        <m:sSupPr>
                          <m:ctrlPr>
                            <a:rPr lang="vi-VN" sz="2600" b="0" i="1" dirty="0" smtClean="0">
                              <a:latin typeface="Cambria Math" panose="02040503050406030204" pitchFamily="18" charset="0"/>
                            </a:rPr>
                          </m:ctrlPr>
                        </m:sSupPr>
                        <m:e>
                          <m:r>
                            <a:rPr lang="vi-VN" sz="2600" i="1" dirty="0" smtClean="0">
                              <a:latin typeface="Cambria Math" panose="02040503050406030204" pitchFamily="18" charset="0"/>
                            </a:rPr>
                            <m:t>𝑥</m:t>
                          </m:r>
                        </m:e>
                        <m:sup>
                          <m:r>
                            <a:rPr lang="vi-VN" sz="2600" b="0" i="1" dirty="0" smtClean="0">
                              <a:latin typeface="Cambria Math" panose="02040503050406030204" pitchFamily="18" charset="0"/>
                            </a:rPr>
                            <m:t>3</m:t>
                          </m:r>
                        </m:sup>
                      </m:sSup>
                      <m:r>
                        <a:rPr lang="vi-VN" sz="2600" b="0" i="1" dirty="0" smtClean="0">
                          <a:latin typeface="Cambria Math" panose="02040503050406030204" pitchFamily="18" charset="0"/>
                        </a:rPr>
                        <m:t>(4</m:t>
                      </m:r>
                      <m:r>
                        <a:rPr lang="vi-VN" sz="2600" i="1" dirty="0" smtClean="0">
                          <a:latin typeface="Cambria Math" panose="02040503050406030204" pitchFamily="18" charset="0"/>
                        </a:rPr>
                        <m:t>𝑥</m:t>
                      </m:r>
                      <m:r>
                        <a:rPr lang="vi-VN" sz="2600" b="0" i="1" dirty="0" smtClean="0">
                          <a:latin typeface="Cambria Math" panose="02040503050406030204" pitchFamily="18" charset="0"/>
                        </a:rPr>
                        <m:t>−1)</m:t>
                      </m:r>
                    </m:oMath>
                  </m:oMathPara>
                </a14:m>
                <a:endParaRPr lang="vi-VN" sz="2600" b="0" i="1" dirty="0">
                  <a:latin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EA18E83-DE28-9B48-8765-5ECB72175B89}"/>
                  </a:ext>
                </a:extLst>
              </p:cNvPr>
              <p:cNvSpPr txBox="1">
                <a:spLocks noRot="1" noChangeAspect="1" noMove="1" noResize="1" noEditPoints="1" noAdjustHandles="1" noChangeArrowheads="1" noChangeShapeType="1" noTextEdit="1"/>
              </p:cNvSpPr>
              <p:nvPr/>
            </p:nvSpPr>
            <p:spPr>
              <a:xfrm>
                <a:off x="4404614" y="438150"/>
                <a:ext cx="4663186" cy="3616696"/>
              </a:xfrm>
              <a:prstGeom prst="rect">
                <a:avLst/>
              </a:prstGeom>
              <a:blipFill>
                <a:blip r:embed="rId3"/>
                <a:stretch>
                  <a:fillRect l="-2446" r="-1359"/>
                </a:stretch>
              </a:blipFill>
            </p:spPr>
            <p:txBody>
              <a:bodyPr/>
              <a:lstStyle/>
              <a:p>
                <a:r>
                  <a:rPr lang="en-VN">
                    <a:noFill/>
                  </a:rPr>
                  <a:t> </a:t>
                </a:r>
              </a:p>
            </p:txBody>
          </p:sp>
        </mc:Fallback>
      </mc:AlternateContent>
      <p:cxnSp>
        <p:nvCxnSpPr>
          <p:cNvPr id="4" name="Straight Connector 3">
            <a:extLst>
              <a:ext uri="{FF2B5EF4-FFF2-40B4-BE49-F238E27FC236}">
                <a16:creationId xmlns:a16="http://schemas.microsoft.com/office/drawing/2014/main" id="{D823200A-819A-A24B-864B-C8A6A69F3288}"/>
              </a:ext>
            </a:extLst>
          </p:cNvPr>
          <p:cNvCxnSpPr/>
          <p:nvPr/>
        </p:nvCxnSpPr>
        <p:spPr>
          <a:xfrm>
            <a:off x="4343400" y="649103"/>
            <a:ext cx="0" cy="35228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89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133475"/>
            <a:ext cx="5962650" cy="2876550"/>
          </a:xfrm>
          <a:prstGeom prst="rect">
            <a:avLst/>
          </a:prstGeom>
        </p:spPr>
      </p:pic>
    </p:spTree>
    <p:extLst>
      <p:ext uri="{BB962C8B-B14F-4D97-AF65-F5344CB8AC3E}">
        <p14:creationId xmlns:p14="http://schemas.microsoft.com/office/powerpoint/2010/main" val="3721313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85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61ABD889-CCEB-4BFD-B139-AA3762F04A82}"/>
              </a:ext>
            </a:extLst>
          </p:cNvPr>
          <p:cNvSpPr/>
          <p:nvPr/>
        </p:nvSpPr>
        <p:spPr>
          <a:xfrm rot="5400000">
            <a:off x="-118511" y="116225"/>
            <a:ext cx="3086103" cy="285365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aphicFrame>
        <p:nvGraphicFramePr>
          <p:cNvPr id="8" name="Diagram 7"/>
          <p:cNvGraphicFramePr/>
          <p:nvPr>
            <p:extLst>
              <p:ext uri="{D42A27DB-BD31-4B8C-83A1-F6EECF244321}">
                <p14:modId xmlns:p14="http://schemas.microsoft.com/office/powerpoint/2010/main" val="54438788"/>
              </p:ext>
            </p:extLst>
          </p:nvPr>
        </p:nvGraphicFramePr>
        <p:xfrm>
          <a:off x="2423936" y="62865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4A5C2FC-2428-5B4E-8DE0-6D79D67E6D4C}"/>
              </a:ext>
            </a:extLst>
          </p:cNvPr>
          <p:cNvSpPr txBox="1"/>
          <p:nvPr/>
        </p:nvSpPr>
        <p:spPr>
          <a:xfrm rot="18774043">
            <a:off x="-338604" y="909104"/>
            <a:ext cx="2790607" cy="707886"/>
          </a:xfrm>
          <a:prstGeom prst="rect">
            <a:avLst/>
          </a:prstGeom>
          <a:noFill/>
        </p:spPr>
        <p:txBody>
          <a:bodyPr wrap="square" rtlCol="0">
            <a:spAutoFit/>
          </a:bodyPr>
          <a:lstStyle/>
          <a:p>
            <a:pPr algn="ctr"/>
            <a:r>
              <a:rPr lang="x-none" sz="2000" b="1" dirty="0">
                <a:solidFill>
                  <a:srgbClr val="FF0000"/>
                </a:solidFill>
                <a:latin typeface="Times New Roman" panose="02020603050405020304" pitchFamily="18" charset="0"/>
                <a:cs typeface="Times New Roman" panose="02020603050405020304" pitchFamily="18" charset="0"/>
              </a:rPr>
              <a:t>THIẾT BỊ DẠY HỌC </a:t>
            </a:r>
          </a:p>
          <a:p>
            <a:pPr algn="ctr"/>
            <a:r>
              <a:rPr lang="x-none" sz="2000" b="1" dirty="0">
                <a:solidFill>
                  <a:srgbClr val="FF0000"/>
                </a:solidFill>
                <a:latin typeface="Times New Roman" panose="02020603050405020304" pitchFamily="18" charset="0"/>
                <a:cs typeface="Times New Roman" panose="02020603050405020304" pitchFamily="18" charset="0"/>
              </a:rPr>
              <a:t>VÀ HỌC LIỆU</a:t>
            </a:r>
          </a:p>
        </p:txBody>
      </p:sp>
    </p:spTree>
    <p:extLst>
      <p:ext uri="{BB962C8B-B14F-4D97-AF65-F5344CB8AC3E}">
        <p14:creationId xmlns:p14="http://schemas.microsoft.com/office/powerpoint/2010/main" val="4009105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2FDD179-F0BD-E84D-A0EC-51F836D872D3}"/>
              </a:ext>
            </a:extLst>
          </p:cNvPr>
          <p:cNvSpPr/>
          <p:nvPr/>
        </p:nvSpPr>
        <p:spPr>
          <a:xfrm>
            <a:off x="2938404" y="99788"/>
            <a:ext cx="3038061" cy="62930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dirty="0">
                <a:solidFill>
                  <a:sysClr val="windowText" lastClr="000000"/>
                </a:solidFill>
                <a:latin typeface="Times New Roman" panose="02020603050405020304" pitchFamily="18" charset="0"/>
                <a:ea typeface="Cambria Math" panose="02040503050406030204" pitchFamily="18" charset="0"/>
                <a:cs typeface="Times New Roman" panose="02020603050405020304" pitchFamily="18" charset="0"/>
              </a:rPr>
              <a:t>MỤC TIÊU</a:t>
            </a:r>
          </a:p>
        </p:txBody>
      </p:sp>
      <p:grpSp>
        <p:nvGrpSpPr>
          <p:cNvPr id="8" name="Group 7">
            <a:extLst>
              <a:ext uri="{FF2B5EF4-FFF2-40B4-BE49-F238E27FC236}">
                <a16:creationId xmlns:a16="http://schemas.microsoft.com/office/drawing/2014/main" id="{CBC1AF98-139E-E64D-8152-BB34244FC237}"/>
              </a:ext>
            </a:extLst>
          </p:cNvPr>
          <p:cNvGrpSpPr/>
          <p:nvPr/>
        </p:nvGrpSpPr>
        <p:grpSpPr>
          <a:xfrm>
            <a:off x="3550973" y="1412872"/>
            <a:ext cx="2451781" cy="3218594"/>
            <a:chOff x="3401755" y="2399347"/>
            <a:chExt cx="3166228" cy="2833150"/>
          </a:xfrm>
        </p:grpSpPr>
        <p:sp>
          <p:nvSpPr>
            <p:cNvPr id="9" name="AutoShape 16">
              <a:extLst>
                <a:ext uri="{FF2B5EF4-FFF2-40B4-BE49-F238E27FC236}">
                  <a16:creationId xmlns:a16="http://schemas.microsoft.com/office/drawing/2014/main" id="{2A2CD5AB-AC0C-A143-8F78-BC9DD02471E0}"/>
                </a:ext>
              </a:extLst>
            </p:cNvPr>
            <p:cNvSpPr>
              <a:spLocks noChangeArrowheads="1"/>
            </p:cNvSpPr>
            <p:nvPr/>
          </p:nvSpPr>
          <p:spPr bwMode="auto">
            <a:xfrm>
              <a:off x="3401755" y="2653038"/>
              <a:ext cx="3152048" cy="2579459"/>
            </a:xfrm>
            <a:prstGeom prst="roundRect">
              <a:avLst>
                <a:gd name="adj" fmla="val 4690"/>
              </a:avLst>
            </a:prstGeom>
            <a:noFill/>
            <a:ln w="57150">
              <a:solidFill>
                <a:srgbClr val="FF0000"/>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x-none" altLang="x-none" sz="2800">
                <a:latin typeface="Times New Roman" panose="02020603050405020304" pitchFamily="18" charset="0"/>
                <a:cs typeface="Times New Roman" panose="02020603050405020304" pitchFamily="18" charset="0"/>
              </a:endParaRPr>
            </a:p>
          </p:txBody>
        </p:sp>
        <p:sp>
          <p:nvSpPr>
            <p:cNvPr id="10" name="AutoShape 17">
              <a:extLst>
                <a:ext uri="{FF2B5EF4-FFF2-40B4-BE49-F238E27FC236}">
                  <a16:creationId xmlns:a16="http://schemas.microsoft.com/office/drawing/2014/main" id="{0F6FA71C-CBD3-CB41-B876-C255F3CAD1A3}"/>
                </a:ext>
              </a:extLst>
            </p:cNvPr>
            <p:cNvSpPr>
              <a:spLocks noChangeArrowheads="1"/>
            </p:cNvSpPr>
            <p:nvPr/>
          </p:nvSpPr>
          <p:spPr bwMode="gray">
            <a:xfrm>
              <a:off x="3584613" y="2399347"/>
              <a:ext cx="2786331" cy="506554"/>
            </a:xfrm>
            <a:prstGeom prst="roundRect">
              <a:avLst>
                <a:gd name="adj" fmla="val 50000"/>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800">
                <a:latin typeface="Times New Roman" panose="02020603050405020304" pitchFamily="18" charset="0"/>
                <a:cs typeface="Times New Roman" panose="02020603050405020304" pitchFamily="18" charset="0"/>
              </a:endParaRPr>
            </a:p>
          </p:txBody>
        </p:sp>
        <p:sp>
          <p:nvSpPr>
            <p:cNvPr id="11" name="Text Box 21">
              <a:extLst>
                <a:ext uri="{FF2B5EF4-FFF2-40B4-BE49-F238E27FC236}">
                  <a16:creationId xmlns:a16="http://schemas.microsoft.com/office/drawing/2014/main" id="{9E91CE7D-9AE2-7747-81B7-99610EDCE754}"/>
                </a:ext>
              </a:extLst>
            </p:cNvPr>
            <p:cNvSpPr txBox="1">
              <a:spLocks noChangeArrowheads="1"/>
            </p:cNvSpPr>
            <p:nvPr/>
          </p:nvSpPr>
          <p:spPr bwMode="auto">
            <a:xfrm>
              <a:off x="3415934" y="3196393"/>
              <a:ext cx="3152049" cy="163910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x-none" sz="2800" b="1"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Thực</a:t>
              </a:r>
              <a:r>
                <a:rPr lang="en-US" altLang="x-none"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hiện</a:t>
              </a:r>
              <a:r>
                <a:rPr lang="en-US" altLang="x-none"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được</a:t>
              </a:r>
              <a:r>
                <a:rPr lang="en-US" altLang="x-none"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phép</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nhân</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đơn</a:t>
              </a:r>
              <a:r>
                <a:rPr lang="en-US" altLang="x-none" sz="28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thức</a:t>
              </a:r>
              <a:r>
                <a:rPr lang="en-US" altLang="x-none" sz="28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đa</a:t>
              </a:r>
              <a:r>
                <a:rPr lang="en-US" altLang="x-none" sz="28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thức</a:t>
              </a:r>
              <a:endParaRPr lang="en-US" altLang="x-none" sz="28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sp>
        <p:nvSpPr>
          <p:cNvPr id="12" name="Text Box 21">
            <a:extLst>
              <a:ext uri="{FF2B5EF4-FFF2-40B4-BE49-F238E27FC236}">
                <a16:creationId xmlns:a16="http://schemas.microsoft.com/office/drawing/2014/main" id="{17D16A61-C430-6640-B128-960DCD457845}"/>
              </a:ext>
            </a:extLst>
          </p:cNvPr>
          <p:cNvSpPr txBox="1">
            <a:spLocks noChangeArrowheads="1"/>
          </p:cNvSpPr>
          <p:nvPr/>
        </p:nvSpPr>
        <p:spPr bwMode="auto">
          <a:xfrm>
            <a:off x="6245829" y="2732293"/>
            <a:ext cx="2200163" cy="52322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x-none" sz="2800" dirty="0">
              <a:solidFill>
                <a:srgbClr val="000000"/>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09A987D8-6920-C04D-8D44-41174B8E429A}"/>
              </a:ext>
            </a:extLst>
          </p:cNvPr>
          <p:cNvGrpSpPr/>
          <p:nvPr/>
        </p:nvGrpSpPr>
        <p:grpSpPr>
          <a:xfrm>
            <a:off x="5850176" y="1059101"/>
            <a:ext cx="3174663" cy="3572365"/>
            <a:chOff x="6466032" y="1583578"/>
            <a:chExt cx="3174663" cy="3572365"/>
          </a:xfrm>
        </p:grpSpPr>
        <p:sp>
          <p:nvSpPr>
            <p:cNvPr id="14" name="Freeform 12">
              <a:extLst>
                <a:ext uri="{FF2B5EF4-FFF2-40B4-BE49-F238E27FC236}">
                  <a16:creationId xmlns:a16="http://schemas.microsoft.com/office/drawing/2014/main" id="{5AFF4584-DAD4-3645-B916-6E7A181DB798}"/>
                </a:ext>
              </a:extLst>
            </p:cNvPr>
            <p:cNvSpPr>
              <a:spLocks/>
            </p:cNvSpPr>
            <p:nvPr/>
          </p:nvSpPr>
          <p:spPr bwMode="gray">
            <a:xfrm>
              <a:off x="6466032" y="1583578"/>
              <a:ext cx="965594" cy="57547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eaLnBrk="1" hangingPunct="1">
                <a:defRPr/>
              </a:pPr>
              <a:endParaRPr lang="en-US" sz="2800">
                <a:latin typeface="Times New Roman" panose="02020603050405020304" pitchFamily="18" charset="0"/>
                <a:cs typeface="Times New Roman" panose="02020603050405020304" pitchFamily="18" charset="0"/>
              </a:endParaRPr>
            </a:p>
          </p:txBody>
        </p:sp>
        <p:sp>
          <p:nvSpPr>
            <p:cNvPr id="15" name="AutoShape 16">
              <a:extLst>
                <a:ext uri="{FF2B5EF4-FFF2-40B4-BE49-F238E27FC236}">
                  <a16:creationId xmlns:a16="http://schemas.microsoft.com/office/drawing/2014/main" id="{E249EA20-D355-7343-A45F-359CCC9049D5}"/>
                </a:ext>
              </a:extLst>
            </p:cNvPr>
            <p:cNvSpPr>
              <a:spLocks noChangeArrowheads="1"/>
            </p:cNvSpPr>
            <p:nvPr/>
          </p:nvSpPr>
          <p:spPr bwMode="auto">
            <a:xfrm>
              <a:off x="7199895" y="2319299"/>
              <a:ext cx="2440800" cy="2836644"/>
            </a:xfrm>
            <a:prstGeom prst="roundRect">
              <a:avLst>
                <a:gd name="adj" fmla="val 4690"/>
              </a:avLst>
            </a:prstGeom>
            <a:noFill/>
            <a:ln w="57150">
              <a:solidFill>
                <a:srgbClr val="942093"/>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x-none" altLang="x-none" sz="2800">
                <a:latin typeface="Times New Roman" panose="02020603050405020304" pitchFamily="18" charset="0"/>
                <a:cs typeface="Times New Roman" panose="02020603050405020304" pitchFamily="18" charset="0"/>
              </a:endParaRPr>
            </a:p>
          </p:txBody>
        </p:sp>
        <p:sp>
          <p:nvSpPr>
            <p:cNvPr id="16" name="AutoShape 17">
              <a:extLst>
                <a:ext uri="{FF2B5EF4-FFF2-40B4-BE49-F238E27FC236}">
                  <a16:creationId xmlns:a16="http://schemas.microsoft.com/office/drawing/2014/main" id="{75064CC4-E489-914D-B933-97EBFA0168B8}"/>
                </a:ext>
              </a:extLst>
            </p:cNvPr>
            <p:cNvSpPr>
              <a:spLocks noChangeArrowheads="1"/>
            </p:cNvSpPr>
            <p:nvPr/>
          </p:nvSpPr>
          <p:spPr bwMode="gray">
            <a:xfrm>
              <a:off x="7300549" y="1948830"/>
              <a:ext cx="2218264" cy="657395"/>
            </a:xfrm>
            <a:prstGeom prst="roundRect">
              <a:avLst>
                <a:gd name="adj" fmla="val 50000"/>
              </a:avLst>
            </a:prstGeom>
            <a:solidFill>
              <a:srgbClr val="942093"/>
            </a:solidFill>
            <a:ln w="9525">
              <a:solidFill>
                <a:srgbClr val="9420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5AA481C-3A57-F44E-A762-076C467BB496}"/>
                </a:ext>
              </a:extLst>
            </p:cNvPr>
            <p:cNvSpPr txBox="1"/>
            <p:nvPr/>
          </p:nvSpPr>
          <p:spPr>
            <a:xfrm>
              <a:off x="7246776" y="2725503"/>
              <a:ext cx="2383330" cy="1384995"/>
            </a:xfrm>
            <a:prstGeom prst="rect">
              <a:avLst/>
            </a:prstGeom>
            <a:noFill/>
          </p:spPr>
          <p:txBody>
            <a:bodyPr wrap="square" rtlCol="0">
              <a:spAutoFit/>
            </a:bodyPr>
            <a:lstStyle/>
            <a:p>
              <a:pPr algn="ctr"/>
              <a:r>
                <a:rPr lang="x-none" sz="2800" b="1" dirty="0">
                  <a:solidFill>
                    <a:srgbClr val="7030A0"/>
                  </a:solidFill>
                  <a:latin typeface="Times New Roman" panose="02020603050405020304" pitchFamily="18" charset="0"/>
                  <a:ea typeface="Cambria Math" panose="02040503050406030204" pitchFamily="18" charset="0"/>
                  <a:cs typeface="Times New Roman" panose="02020603050405020304" pitchFamily="18" charset="0"/>
                </a:rPr>
                <a:t>Vận dụng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vào</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các</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bài</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tập</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thu</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gọn</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biểu</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Math" panose="02040503050406030204" pitchFamily="18" charset="0"/>
                  <a:cs typeface="Times New Roman" panose="02020603050405020304" pitchFamily="18" charset="0"/>
                </a:rPr>
                <a:t>thức</a:t>
              </a:r>
              <a:r>
                <a:rPr lang="en-US" sz="2800" dirty="0">
                  <a:latin typeface="Times New Roman" panose="02020603050405020304" pitchFamily="18" charset="0"/>
                  <a:ea typeface="Cambria Math" panose="02040503050406030204" pitchFamily="18" charset="0"/>
                  <a:cs typeface="Times New Roman" panose="02020603050405020304" pitchFamily="18" charset="0"/>
                </a:rPr>
                <a:t> </a:t>
              </a:r>
              <a:endParaRPr lang="x-none" sz="28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9DA29126-7CDA-B44A-B0DF-141557322F2A}"/>
              </a:ext>
            </a:extLst>
          </p:cNvPr>
          <p:cNvGrpSpPr/>
          <p:nvPr/>
        </p:nvGrpSpPr>
        <p:grpSpPr>
          <a:xfrm>
            <a:off x="408866" y="1157973"/>
            <a:ext cx="3431170" cy="3472787"/>
            <a:chOff x="348316" y="3323082"/>
            <a:chExt cx="3994372" cy="3927785"/>
          </a:xfrm>
        </p:grpSpPr>
        <p:grpSp>
          <p:nvGrpSpPr>
            <p:cNvPr id="19" name="Group 15">
              <a:extLst>
                <a:ext uri="{FF2B5EF4-FFF2-40B4-BE49-F238E27FC236}">
                  <a16:creationId xmlns:a16="http://schemas.microsoft.com/office/drawing/2014/main" id="{2A2B7D5F-FAB5-2B4D-AFA4-B090190431F2}"/>
                </a:ext>
              </a:extLst>
            </p:cNvPr>
            <p:cNvGrpSpPr>
              <a:grpSpLocks/>
            </p:cNvGrpSpPr>
            <p:nvPr/>
          </p:nvGrpSpPr>
          <p:grpSpPr bwMode="auto">
            <a:xfrm>
              <a:off x="348316" y="3561118"/>
              <a:ext cx="3237903" cy="3689749"/>
              <a:chOff x="753" y="1727"/>
              <a:chExt cx="1267" cy="1984"/>
            </a:xfrm>
          </p:grpSpPr>
          <p:sp>
            <p:nvSpPr>
              <p:cNvPr id="21" name="AutoShape 16">
                <a:extLst>
                  <a:ext uri="{FF2B5EF4-FFF2-40B4-BE49-F238E27FC236}">
                    <a16:creationId xmlns:a16="http://schemas.microsoft.com/office/drawing/2014/main" id="{90220C19-2E71-D840-9CB6-77BEB80EB17E}"/>
                  </a:ext>
                </a:extLst>
              </p:cNvPr>
              <p:cNvSpPr>
                <a:spLocks noChangeArrowheads="1"/>
              </p:cNvSpPr>
              <p:nvPr/>
            </p:nvSpPr>
            <p:spPr bwMode="auto">
              <a:xfrm>
                <a:off x="753" y="1845"/>
                <a:ext cx="1215" cy="1866"/>
              </a:xfrm>
              <a:prstGeom prst="roundRect">
                <a:avLst>
                  <a:gd name="adj" fmla="val 4690"/>
                </a:avLst>
              </a:prstGeom>
              <a:noFill/>
              <a:ln w="57150">
                <a:solidFill>
                  <a:srgbClr val="FFFF00"/>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x-none" altLang="x-none" sz="2800">
                  <a:latin typeface="Times New Roman" panose="02020603050405020304" pitchFamily="18" charset="0"/>
                  <a:cs typeface="Times New Roman" panose="02020603050405020304" pitchFamily="18" charset="0"/>
                </a:endParaRPr>
              </a:p>
            </p:txBody>
          </p:sp>
          <p:sp>
            <p:nvSpPr>
              <p:cNvPr id="22" name="AutoShape 17">
                <a:extLst>
                  <a:ext uri="{FF2B5EF4-FFF2-40B4-BE49-F238E27FC236}">
                    <a16:creationId xmlns:a16="http://schemas.microsoft.com/office/drawing/2014/main" id="{64F97594-1412-6943-9034-77D99A987CB6}"/>
                  </a:ext>
                </a:extLst>
              </p:cNvPr>
              <p:cNvSpPr>
                <a:spLocks noChangeArrowheads="1"/>
              </p:cNvSpPr>
              <p:nvPr/>
            </p:nvSpPr>
            <p:spPr bwMode="gray">
              <a:xfrm>
                <a:off x="914" y="1727"/>
                <a:ext cx="895" cy="324"/>
              </a:xfrm>
              <a:prstGeom prst="roundRect">
                <a:avLst>
                  <a:gd name="adj" fmla="val 50000"/>
                </a:avLst>
              </a:prstGeom>
              <a:solidFill>
                <a:srgbClr val="FFFF00"/>
              </a:solidFill>
              <a:ln w="9525">
                <a:solidFill>
                  <a:srgbClr val="92D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2800">
                  <a:solidFill>
                    <a:sysClr val="windowText" lastClr="000000"/>
                  </a:solidFill>
                  <a:latin typeface="Times New Roman" panose="02020603050405020304" pitchFamily="18" charset="0"/>
                  <a:cs typeface="Times New Roman" panose="02020603050405020304" pitchFamily="18" charset="0"/>
                </a:endParaRPr>
              </a:p>
            </p:txBody>
          </p:sp>
          <p:sp>
            <p:nvSpPr>
              <p:cNvPr id="24" name="Text Box 21">
                <a:extLst>
                  <a:ext uri="{FF2B5EF4-FFF2-40B4-BE49-F238E27FC236}">
                    <a16:creationId xmlns:a16="http://schemas.microsoft.com/office/drawing/2014/main" id="{80E49D0A-F113-8B4E-AD18-762E3395C364}"/>
                  </a:ext>
                </a:extLst>
              </p:cNvPr>
              <p:cNvSpPr txBox="1">
                <a:spLocks noChangeArrowheads="1"/>
              </p:cNvSpPr>
              <p:nvPr/>
            </p:nvSpPr>
            <p:spPr bwMode="auto">
              <a:xfrm>
                <a:off x="758" y="2233"/>
                <a:ext cx="1262" cy="1366"/>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x-none" sz="2800" b="1"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Trình</a:t>
                </a:r>
                <a:r>
                  <a:rPr lang="en-US" altLang="x-none"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bày</a:t>
                </a:r>
                <a:r>
                  <a:rPr lang="en-US" altLang="x-none"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a:p>
                <a:pPr algn="ctr">
                  <a:spcBef>
                    <a:spcPct val="0"/>
                  </a:spcBef>
                  <a:buClrTx/>
                  <a:buFontTx/>
                  <a:buNone/>
                </a:pP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cách</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nhân</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đơn</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thức</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với</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đơn</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thức</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đơn</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thức</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với</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đa</a:t>
                </a:r>
                <a:r>
                  <a:rPr lang="en-US" altLang="x-none"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x-none" sz="2800" dirty="0" err="1">
                    <a:latin typeface="Times New Roman" panose="02020603050405020304" pitchFamily="18" charset="0"/>
                    <a:ea typeface="Cambria Math" panose="02040503050406030204" pitchFamily="18" charset="0"/>
                    <a:cs typeface="Times New Roman" panose="02020603050405020304" pitchFamily="18" charset="0"/>
                  </a:rPr>
                  <a:t>thức</a:t>
                </a:r>
                <a:endParaRPr lang="en-US" altLang="x-none" sz="2800" dirty="0">
                  <a:latin typeface="Times New Roman" panose="02020603050405020304" pitchFamily="18" charset="0"/>
                  <a:ea typeface="Cambria Math" panose="02040503050406030204" pitchFamily="18" charset="0"/>
                  <a:cs typeface="Times New Roman" panose="02020603050405020304" pitchFamily="18" charset="0"/>
                </a:endParaRPr>
              </a:p>
            </p:txBody>
          </p:sp>
        </p:grpSp>
        <p:sp>
          <p:nvSpPr>
            <p:cNvPr id="20" name="Freeform 12">
              <a:extLst>
                <a:ext uri="{FF2B5EF4-FFF2-40B4-BE49-F238E27FC236}">
                  <a16:creationId xmlns:a16="http://schemas.microsoft.com/office/drawing/2014/main" id="{A0364527-FD64-8343-A1FC-573BE47A4124}"/>
                </a:ext>
              </a:extLst>
            </p:cNvPr>
            <p:cNvSpPr>
              <a:spLocks/>
            </p:cNvSpPr>
            <p:nvPr/>
          </p:nvSpPr>
          <p:spPr bwMode="gray">
            <a:xfrm>
              <a:off x="3097263" y="3323082"/>
              <a:ext cx="1245425" cy="60256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a:gsLst>
                <a:gs pos="0">
                  <a:srgbClr val="FF0000"/>
                </a:gs>
                <a:gs pos="100000">
                  <a:schemeClr val="folHlink"/>
                </a:gs>
              </a:gsLst>
              <a:lin ang="0" scaled="1"/>
            </a:gradFill>
            <a:ln>
              <a:noFill/>
            </a:ln>
          </p:spPr>
          <p:txBody>
            <a:bodyPr/>
            <a:lstStyle/>
            <a:p>
              <a:pPr eaLnBrk="1" hangingPunct="1">
                <a:defRPr/>
              </a:pPr>
              <a:endParaRPr lang="en-US"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624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228600" y="2095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258869" y="1969543"/>
            <a:ext cx="3371850"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rPr>
              <a:t>MỞ ĐẦU</a:t>
            </a:r>
            <a:endParaRPr lang="en-US" sz="3600" dirty="0"/>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
        <p:nvSpPr>
          <p:cNvPr id="5" name="Google Shape;157;p20">
            <a:extLst>
              <a:ext uri="{FF2B5EF4-FFF2-40B4-BE49-F238E27FC236}">
                <a16:creationId xmlns:a16="http://schemas.microsoft.com/office/drawing/2014/main" id="{2E6F67AC-A2DD-4C41-94FE-EE47C6754E7D}"/>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a:extLst>
              <a:ext uri="{FF2B5EF4-FFF2-40B4-BE49-F238E27FC236}">
                <a16:creationId xmlns:a16="http://schemas.microsoft.com/office/drawing/2014/main" id="{F3D2613B-12FC-114F-A422-21F8A90D5E62}"/>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a:extLst>
              <a:ext uri="{FF2B5EF4-FFF2-40B4-BE49-F238E27FC236}">
                <a16:creationId xmlns:a16="http://schemas.microsoft.com/office/drawing/2014/main" id="{C030E626-B55B-554B-ABCE-BEE5E5310E33}"/>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64493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C70EC2-75C1-A34B-9FA6-F51410E8F9E5}"/>
              </a:ext>
            </a:extLst>
          </p:cNvPr>
          <p:cNvSpPr txBox="1"/>
          <p:nvPr/>
        </p:nvSpPr>
        <p:spPr>
          <a:xfrm>
            <a:off x="419100" y="440962"/>
            <a:ext cx="83058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t>
            </a:r>
            <a:r>
              <a:rPr lang="x-none" sz="2800" dirty="0">
                <a:latin typeface="Times New Roman" panose="02020603050405020304" pitchFamily="18" charset="0"/>
                <a:cs typeface="Times New Roman" panose="02020603050405020304" pitchFamily="18" charset="0"/>
              </a:rPr>
              <a:t>rong quá trình biến đổi và tính toán những biểu thức đại số, nhiều khi ta phải thực hiện phép nhân hai đa thức một biến, chẳng hạn, ta cần thực hiện phép nhân sau:</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FD70CC-41ED-D043-8B41-8B5B8B489173}"/>
                  </a:ext>
                </a:extLst>
              </p:cNvPr>
              <p:cNvSpPr txBox="1"/>
              <p:nvPr/>
            </p:nvSpPr>
            <p:spPr>
              <a:xfrm>
                <a:off x="2669256" y="2042179"/>
                <a:ext cx="314598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x-none" sz="2800" i="1" smtClean="0">
                              <a:latin typeface="Cambria Math" panose="02040503050406030204" pitchFamily="18" charset="0"/>
                            </a:rPr>
                          </m:ctrlPr>
                        </m:dPr>
                        <m:e>
                          <m:r>
                            <a:rPr lang="x-none" sz="2800" i="1">
                              <a:latin typeface="Cambria Math" panose="02040503050406030204" pitchFamily="18" charset="0"/>
                            </a:rPr>
                            <m:t>𝑥</m:t>
                          </m:r>
                          <m:r>
                            <a:rPr lang="vi-VN" sz="2800" b="0" i="1" smtClean="0">
                              <a:latin typeface="Cambria Math" panose="02040503050406030204" pitchFamily="18" charset="0"/>
                            </a:rPr>
                            <m:t>−1</m:t>
                          </m:r>
                        </m:e>
                      </m:d>
                      <m:d>
                        <m:dPr>
                          <m:ctrlPr>
                            <a:rPr lang="x-none" sz="2800" i="1" smtClean="0">
                              <a:latin typeface="Cambria Math" panose="02040503050406030204" pitchFamily="18" charset="0"/>
                            </a:rPr>
                          </m:ctrlPr>
                        </m:dPr>
                        <m:e>
                          <m:sSup>
                            <m:sSupPr>
                              <m:ctrlPr>
                                <a:rPr lang="x-none" sz="2800" i="1" smtClean="0">
                                  <a:latin typeface="Cambria Math" panose="02040503050406030204" pitchFamily="18" charset="0"/>
                                </a:rPr>
                              </m:ctrlPr>
                            </m:sSupPr>
                            <m:e>
                              <m:r>
                                <a:rPr lang="x-none"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m:t>
                          </m:r>
                          <m:r>
                            <a:rPr lang="vi-VN" sz="2800" i="1">
                              <a:latin typeface="Cambria Math" panose="02040503050406030204" pitchFamily="18" charset="0"/>
                            </a:rPr>
                            <m:t>𝑥</m:t>
                          </m:r>
                          <m:r>
                            <a:rPr lang="vi-VN" sz="2800" b="0" i="1" smtClean="0">
                              <a:latin typeface="Cambria Math" panose="02040503050406030204" pitchFamily="18" charset="0"/>
                            </a:rPr>
                            <m:t>+1</m:t>
                          </m:r>
                        </m:e>
                      </m:d>
                    </m:oMath>
                  </m:oMathPara>
                </a14:m>
                <a:endParaRPr lang="x-none" sz="2800" i="1"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5FD70CC-41ED-D043-8B41-8B5B8B489173}"/>
                  </a:ext>
                </a:extLst>
              </p:cNvPr>
              <p:cNvSpPr txBox="1">
                <a:spLocks noRot="1" noChangeAspect="1" noMove="1" noResize="1" noEditPoints="1" noAdjustHandles="1" noChangeArrowheads="1" noChangeShapeType="1" noTextEdit="1"/>
              </p:cNvSpPr>
              <p:nvPr/>
            </p:nvSpPr>
            <p:spPr>
              <a:xfrm>
                <a:off x="2669256" y="2042179"/>
                <a:ext cx="3145989" cy="430887"/>
              </a:xfrm>
              <a:prstGeom prst="rect">
                <a:avLst/>
              </a:prstGeom>
              <a:blipFill>
                <a:blip r:embed="rId2"/>
                <a:stretch>
                  <a:fillRect b="-11429"/>
                </a:stretch>
              </a:blipFill>
            </p:spPr>
            <p:txBody>
              <a:bodyPr/>
              <a:lstStyle/>
              <a:p>
                <a:r>
                  <a:rPr lang="en-VN">
                    <a:noFill/>
                  </a:rPr>
                  <a:t> </a:t>
                </a:r>
              </a:p>
            </p:txBody>
          </p:sp>
        </mc:Fallback>
      </mc:AlternateContent>
      <p:pic>
        <p:nvPicPr>
          <p:cNvPr id="7" name="Picture 6" descr="A close-up of a toy&#10;&#10;Description automatically generated with low confidence">
            <a:extLst>
              <a:ext uri="{FF2B5EF4-FFF2-40B4-BE49-F238E27FC236}">
                <a16:creationId xmlns:a16="http://schemas.microsoft.com/office/drawing/2014/main" id="{4F930E7E-E3BA-5E4D-AE5C-C4C5D0BDD947}"/>
              </a:ext>
            </a:extLst>
          </p:cNvPr>
          <p:cNvPicPr>
            <a:picLocks noChangeAspect="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1295400" y="3714750"/>
            <a:ext cx="1153235" cy="1576873"/>
          </a:xfrm>
          <a:prstGeom prst="rect">
            <a:avLst/>
          </a:prstGeom>
        </p:spPr>
      </p:pic>
      <p:sp>
        <p:nvSpPr>
          <p:cNvPr id="9" name="Cloud 8">
            <a:extLst>
              <a:ext uri="{FF2B5EF4-FFF2-40B4-BE49-F238E27FC236}">
                <a16:creationId xmlns:a16="http://schemas.microsoft.com/office/drawing/2014/main" id="{E7CFC7E1-D1BC-504B-8029-92C24691F721}"/>
              </a:ext>
            </a:extLst>
          </p:cNvPr>
          <p:cNvSpPr/>
          <p:nvPr/>
        </p:nvSpPr>
        <p:spPr>
          <a:xfrm>
            <a:off x="2362200" y="2733125"/>
            <a:ext cx="6781800" cy="1752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anose="02020603050405020304" pitchFamily="18" charset="0"/>
                <a:cs typeface="Times New Roman" panose="02020603050405020304" pitchFamily="18" charset="0"/>
              </a:rPr>
              <a:t>L</a:t>
            </a:r>
            <a:r>
              <a:rPr lang="x-none" sz="2800" i="1" dirty="0">
                <a:solidFill>
                  <a:schemeClr val="tx1"/>
                </a:solidFill>
                <a:latin typeface="Times New Roman" panose="02020603050405020304" pitchFamily="18" charset="0"/>
                <a:cs typeface="Times New Roman" panose="02020603050405020304" pitchFamily="18" charset="0"/>
              </a:rPr>
              <a:t>àm thế nào để thực hiện được phép nhân hai đa thức một biến? </a:t>
            </a:r>
          </a:p>
        </p:txBody>
      </p:sp>
      <p:sp>
        <p:nvSpPr>
          <p:cNvPr id="11" name="Oval 10">
            <a:extLst>
              <a:ext uri="{FF2B5EF4-FFF2-40B4-BE49-F238E27FC236}">
                <a16:creationId xmlns:a16="http://schemas.microsoft.com/office/drawing/2014/main" id="{A4F304E3-2B22-CF4A-8BBA-9A62F2B9B10D}"/>
              </a:ext>
            </a:extLst>
          </p:cNvPr>
          <p:cNvSpPr/>
          <p:nvPr/>
        </p:nvSpPr>
        <p:spPr>
          <a:xfrm>
            <a:off x="2362200" y="4248150"/>
            <a:ext cx="86435" cy="76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235D37F3-FD71-084E-8B35-8C01141459ED}"/>
              </a:ext>
            </a:extLst>
          </p:cNvPr>
          <p:cNvSpPr/>
          <p:nvPr/>
        </p:nvSpPr>
        <p:spPr>
          <a:xfrm>
            <a:off x="2502071" y="4090564"/>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18035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4DE208-F2BE-9948-B25D-1FFE0FF6FD1A}"/>
              </a:ext>
            </a:extLst>
          </p:cNvPr>
          <p:cNvSpPr txBox="1"/>
          <p:nvPr/>
        </p:nvSpPr>
        <p:spPr>
          <a:xfrm>
            <a:off x="2133600" y="209550"/>
            <a:ext cx="5334000" cy="646331"/>
          </a:xfrm>
          <a:prstGeom prst="rect">
            <a:avLst/>
          </a:prstGeom>
          <a:noFill/>
        </p:spPr>
        <p:txBody>
          <a:bodyPr wrap="square" rtlCol="0">
            <a:spAutoFit/>
          </a:bodyPr>
          <a:lstStyle/>
          <a:p>
            <a:r>
              <a:rPr lang="x-none" sz="3600" b="1" dirty="0">
                <a:latin typeface="Times New Roman" panose="02020603050405020304" pitchFamily="18" charset="0"/>
                <a:cs typeface="Times New Roman" panose="02020603050405020304" pitchFamily="18" charset="0"/>
              </a:rPr>
              <a:t>PHIẾU HỌC TẬP 1</a:t>
            </a:r>
          </a:p>
        </p:txBody>
      </p:sp>
      <p:sp>
        <p:nvSpPr>
          <p:cNvPr id="5" name="TextBox 4">
            <a:extLst>
              <a:ext uri="{FF2B5EF4-FFF2-40B4-BE49-F238E27FC236}">
                <a16:creationId xmlns:a16="http://schemas.microsoft.com/office/drawing/2014/main" id="{2F4E7423-EF5E-9A42-BFCA-7C17D36DCCD3}"/>
              </a:ext>
            </a:extLst>
          </p:cNvPr>
          <p:cNvSpPr txBox="1"/>
          <p:nvPr/>
        </p:nvSpPr>
        <p:spPr>
          <a:xfrm>
            <a:off x="845024" y="881906"/>
            <a:ext cx="4419600" cy="584775"/>
          </a:xfrm>
          <a:prstGeom prst="rect">
            <a:avLst/>
          </a:prstGeom>
          <a:noFill/>
        </p:spPr>
        <p:txBody>
          <a:bodyPr wrap="square" rtlCol="0">
            <a:spAutoFit/>
          </a:bodyPr>
          <a:lstStyle/>
          <a:p>
            <a:r>
              <a:rPr lang="x-none" sz="3200" i="1" dirty="0">
                <a:latin typeface="Times New Roman" panose="02020603050405020304" pitchFamily="18" charset="0"/>
                <a:cs typeface="Times New Roman" panose="02020603050405020304" pitchFamily="18" charset="0"/>
              </a:rPr>
              <a:t>Điền vào chỗ chấm: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61AFF9-9A61-AC4B-8860-B337AF1EE4E5}"/>
                  </a:ext>
                </a:extLst>
              </p:cNvPr>
              <p:cNvSpPr txBox="1"/>
              <p:nvPr/>
            </p:nvSpPr>
            <p:spPr>
              <a:xfrm>
                <a:off x="418379" y="1457112"/>
                <a:ext cx="442416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3200" i="1" smtClean="0">
                          <a:latin typeface="Cambria Math" panose="02040503050406030204" pitchFamily="18" charset="0"/>
                        </a:rPr>
                        <m:t>𝑉</m:t>
                      </m:r>
                      <m:r>
                        <a:rPr lang="x-none" sz="3200" i="1" smtClean="0">
                          <a:latin typeface="Cambria Math" panose="02040503050406030204" pitchFamily="18" charset="0"/>
                        </a:rPr>
                        <m:t>ớ</m:t>
                      </m:r>
                      <m:r>
                        <a:rPr lang="x-none" sz="3200" i="1" smtClean="0">
                          <a:latin typeface="Cambria Math" panose="02040503050406030204" pitchFamily="18" charset="0"/>
                        </a:rPr>
                        <m:t>𝑖</m:t>
                      </m:r>
                      <m:r>
                        <a:rPr lang="x-none" sz="3200" i="1" smtClean="0">
                          <a:latin typeface="Cambria Math" panose="02040503050406030204" pitchFamily="18" charset="0"/>
                        </a:rPr>
                        <m:t> </m:t>
                      </m:r>
                      <m:r>
                        <a:rPr lang="x-none" sz="3200" i="1" smtClean="0">
                          <a:latin typeface="Cambria Math" panose="02040503050406030204" pitchFamily="18" charset="0"/>
                        </a:rPr>
                        <m:t>𝑎</m:t>
                      </m:r>
                      <m:r>
                        <a:rPr lang="x-none" sz="3200" i="1" smtClean="0">
                          <a:latin typeface="Cambria Math" panose="02040503050406030204" pitchFamily="18" charset="0"/>
                          <a:ea typeface="Cambria Math" panose="02040503050406030204" pitchFamily="18" charset="0"/>
                        </a:rPr>
                        <m:t>≠</m:t>
                      </m:r>
                      <m:r>
                        <a:rPr lang="vi-VN" sz="3200" b="0" i="1" smtClean="0">
                          <a:latin typeface="Cambria Math" panose="02040503050406030204" pitchFamily="18" charset="0"/>
                          <a:ea typeface="Cambria Math" panose="02040503050406030204" pitchFamily="18" charset="0"/>
                        </a:rPr>
                        <m:t>0; </m:t>
                      </m:r>
                      <m:r>
                        <a:rPr lang="vi-VN" sz="3200" i="1">
                          <a:latin typeface="Cambria Math" panose="02040503050406030204" pitchFamily="18" charset="0"/>
                          <a:ea typeface="Cambria Math" panose="02040503050406030204" pitchFamily="18" charset="0"/>
                        </a:rPr>
                        <m:t>𝑚</m:t>
                      </m:r>
                      <m:r>
                        <a:rPr lang="vi-VN" sz="3200" b="0" i="1" smtClean="0">
                          <a:latin typeface="Cambria Math" panose="02040503050406030204" pitchFamily="18" charset="0"/>
                          <a:ea typeface="Cambria Math" panose="02040503050406030204" pitchFamily="18" charset="0"/>
                        </a:rPr>
                        <m:t>, </m:t>
                      </m:r>
                      <m:r>
                        <a:rPr lang="vi-VN" sz="3200" i="1">
                          <a:latin typeface="Cambria Math" panose="02040503050406030204" pitchFamily="18" charset="0"/>
                          <a:ea typeface="Cambria Math" panose="02040503050406030204" pitchFamily="18" charset="0"/>
                        </a:rPr>
                        <m:t>𝑛</m:t>
                      </m:r>
                      <m:r>
                        <a:rPr lang="vi-VN" sz="3200" i="1">
                          <a:latin typeface="Cambria Math" panose="02040503050406030204" pitchFamily="18" charset="0"/>
                          <a:ea typeface="Cambria Math" panose="02040503050406030204" pitchFamily="18" charset="0"/>
                        </a:rPr>
                        <m:t> ∈</m:t>
                      </m:r>
                      <m:r>
                        <a:rPr lang="vi-VN" sz="3200" i="1" smtClean="0">
                          <a:latin typeface="Cambria Math" panose="02040503050406030204" pitchFamily="18" charset="0"/>
                          <a:ea typeface="Cambria Math" panose="02040503050406030204" pitchFamily="18" charset="0"/>
                        </a:rPr>
                        <m:t>ℕ</m:t>
                      </m:r>
                      <m:r>
                        <a:rPr lang="vi-VN" sz="3200" b="0" i="1" smtClean="0">
                          <a:latin typeface="Cambria Math" panose="02040503050406030204" pitchFamily="18" charset="0"/>
                          <a:ea typeface="Cambria Math" panose="02040503050406030204" pitchFamily="18" charset="0"/>
                        </a:rPr>
                        <m:t> </m:t>
                      </m:r>
                      <m:r>
                        <a:rPr lang="vi-VN" sz="3200" i="1">
                          <a:latin typeface="Cambria Math" panose="02040503050406030204" pitchFamily="18" charset="0"/>
                          <a:ea typeface="Cambria Math" panose="02040503050406030204" pitchFamily="18" charset="0"/>
                        </a:rPr>
                        <m:t>𝑡h</m:t>
                      </m:r>
                      <m:r>
                        <a:rPr lang="vi-VN" sz="3200" i="1">
                          <a:latin typeface="Cambria Math" panose="02040503050406030204" pitchFamily="18" charset="0"/>
                          <a:ea typeface="Cambria Math" panose="02040503050406030204" pitchFamily="18" charset="0"/>
                        </a:rPr>
                        <m:t>ì:</m:t>
                      </m:r>
                    </m:oMath>
                  </m:oMathPara>
                </a14:m>
                <a:endParaRPr lang="x-none" sz="3200" i="1"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761AFF9-9A61-AC4B-8860-B337AF1EE4E5}"/>
                  </a:ext>
                </a:extLst>
              </p:cNvPr>
              <p:cNvSpPr txBox="1">
                <a:spLocks noRot="1" noChangeAspect="1" noMove="1" noResize="1" noEditPoints="1" noAdjustHandles="1" noChangeArrowheads="1" noChangeShapeType="1" noTextEdit="1"/>
              </p:cNvSpPr>
              <p:nvPr/>
            </p:nvSpPr>
            <p:spPr>
              <a:xfrm>
                <a:off x="418379" y="1457112"/>
                <a:ext cx="4424160" cy="492443"/>
              </a:xfrm>
              <a:prstGeom prst="rect">
                <a:avLst/>
              </a:prstGeom>
              <a:blipFill>
                <a:blip r:embed="rId2"/>
                <a:stretch>
                  <a:fillRect l="-2006" t="-5000" r="-573" b="-3750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B5CD19-0C73-5340-8C46-3FF2A530F504}"/>
                  </a:ext>
                </a:extLst>
              </p:cNvPr>
              <p:cNvSpPr txBox="1"/>
              <p:nvPr/>
            </p:nvSpPr>
            <p:spPr>
              <a:xfrm>
                <a:off x="481313" y="2035041"/>
                <a:ext cx="162217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x-none" sz="3200" i="1" smtClean="0">
                              <a:latin typeface="Cambria Math" panose="02040503050406030204" pitchFamily="18" charset="0"/>
                            </a:rPr>
                          </m:ctrlPr>
                        </m:sSupPr>
                        <m:e>
                          <m:r>
                            <a:rPr lang="x-none" sz="3200" i="1">
                              <a:latin typeface="Cambria Math" panose="02040503050406030204" pitchFamily="18" charset="0"/>
                            </a:rPr>
                            <m:t>𝑎</m:t>
                          </m:r>
                        </m:e>
                        <m:sup>
                          <m:r>
                            <a:rPr lang="x-none" sz="3200" i="1">
                              <a:latin typeface="Cambria Math" panose="02040503050406030204" pitchFamily="18" charset="0"/>
                            </a:rPr>
                            <m:t>𝑚</m:t>
                          </m:r>
                        </m:sup>
                      </m:sSup>
                      <m:r>
                        <a:rPr lang="vi-VN" sz="3200" b="0" i="1" smtClean="0">
                          <a:latin typeface="Cambria Math" panose="02040503050406030204" pitchFamily="18" charset="0"/>
                        </a:rPr>
                        <m:t>.</m:t>
                      </m:r>
                      <m:sSup>
                        <m:sSupPr>
                          <m:ctrlPr>
                            <a:rPr lang="vi-VN" sz="3200" b="0" i="1" smtClean="0">
                              <a:latin typeface="Cambria Math" panose="02040503050406030204" pitchFamily="18" charset="0"/>
                            </a:rPr>
                          </m:ctrlPr>
                        </m:sSupPr>
                        <m:e>
                          <m:r>
                            <a:rPr lang="vi-VN" sz="3200" i="1">
                              <a:latin typeface="Cambria Math" panose="02040503050406030204" pitchFamily="18" charset="0"/>
                            </a:rPr>
                            <m:t>𝑎</m:t>
                          </m:r>
                        </m:e>
                        <m:sup>
                          <m:r>
                            <a:rPr lang="vi-VN" sz="3200" i="1">
                              <a:latin typeface="Cambria Math" panose="02040503050406030204" pitchFamily="18" charset="0"/>
                            </a:rPr>
                            <m:t>𝑛</m:t>
                          </m:r>
                        </m:sup>
                      </m:sSup>
                      <m:r>
                        <a:rPr lang="vi-VN" sz="3200" b="0" i="1" smtClean="0">
                          <a:latin typeface="Cambria Math" panose="02040503050406030204" pitchFamily="18" charset="0"/>
                        </a:rPr>
                        <m:t>=</m:t>
                      </m:r>
                    </m:oMath>
                  </m:oMathPara>
                </a14:m>
                <a:endParaRPr lang="x-none" sz="3200" i="1"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7B5CD19-0C73-5340-8C46-3FF2A530F504}"/>
                  </a:ext>
                </a:extLst>
              </p:cNvPr>
              <p:cNvSpPr txBox="1">
                <a:spLocks noRot="1" noChangeAspect="1" noMove="1" noResize="1" noEditPoints="1" noAdjustHandles="1" noChangeArrowheads="1" noChangeShapeType="1" noTextEdit="1"/>
              </p:cNvSpPr>
              <p:nvPr/>
            </p:nvSpPr>
            <p:spPr>
              <a:xfrm>
                <a:off x="481313" y="2035041"/>
                <a:ext cx="1622174" cy="492443"/>
              </a:xfrm>
              <a:prstGeom prst="rect">
                <a:avLst/>
              </a:prstGeom>
              <a:blipFill>
                <a:blip r:embed="rId3"/>
                <a:stretch>
                  <a:fillRect l="-2326" r="-155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605FC75-AC6A-DE44-9129-BE1DBB952806}"/>
                  </a:ext>
                </a:extLst>
              </p:cNvPr>
              <p:cNvSpPr txBox="1"/>
              <p:nvPr/>
            </p:nvSpPr>
            <p:spPr>
              <a:xfrm>
                <a:off x="2192891" y="2892025"/>
                <a:ext cx="127342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3200" b="0" i="1" smtClean="0">
                          <a:latin typeface="Cambria Math" panose="02040503050406030204" pitchFamily="18" charset="0"/>
                        </a:rPr>
                        <m:t>=</m:t>
                      </m:r>
                      <m:sSup>
                        <m:sSupPr>
                          <m:ctrlPr>
                            <a:rPr lang="vi-VN" sz="3200" b="0" i="1" smtClean="0">
                              <a:latin typeface="Cambria Math" panose="02040503050406030204" pitchFamily="18" charset="0"/>
                            </a:rPr>
                          </m:ctrlPr>
                        </m:sSupPr>
                        <m:e>
                          <m:r>
                            <a:rPr lang="vi-VN" sz="3200" i="1">
                              <a:latin typeface="Cambria Math" panose="02040503050406030204" pitchFamily="18" charset="0"/>
                            </a:rPr>
                            <m:t>𝑎</m:t>
                          </m:r>
                        </m:e>
                        <m:sup>
                          <m:r>
                            <a:rPr lang="vi-VN" sz="3200" i="1">
                              <a:latin typeface="Cambria Math" panose="02040503050406030204" pitchFamily="18" charset="0"/>
                            </a:rPr>
                            <m:t>𝑚</m:t>
                          </m:r>
                          <m:r>
                            <a:rPr lang="vi-VN" sz="3200" b="0" i="1" smtClean="0">
                              <a:latin typeface="Cambria Math" panose="02040503050406030204" pitchFamily="18" charset="0"/>
                            </a:rPr>
                            <m:t>.</m:t>
                          </m:r>
                          <m:r>
                            <a:rPr lang="vi-VN" sz="3200" i="1">
                              <a:latin typeface="Cambria Math" panose="02040503050406030204" pitchFamily="18" charset="0"/>
                            </a:rPr>
                            <m:t>𝑛</m:t>
                          </m:r>
                        </m:sup>
                      </m:sSup>
                    </m:oMath>
                  </m:oMathPara>
                </a14:m>
                <a:endParaRPr lang="x-none" sz="3200" i="1"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605FC75-AC6A-DE44-9129-BE1DBB952806}"/>
                  </a:ext>
                </a:extLst>
              </p:cNvPr>
              <p:cNvSpPr txBox="1">
                <a:spLocks noRot="1" noChangeAspect="1" noMove="1" noResize="1" noEditPoints="1" noAdjustHandles="1" noChangeArrowheads="1" noChangeShapeType="1" noTextEdit="1"/>
              </p:cNvSpPr>
              <p:nvPr/>
            </p:nvSpPr>
            <p:spPr>
              <a:xfrm>
                <a:off x="2192891" y="2892025"/>
                <a:ext cx="1273426" cy="492443"/>
              </a:xfrm>
              <a:prstGeom prst="rect">
                <a:avLst/>
              </a:prstGeom>
              <a:blipFill>
                <a:blip r:embed="rId4"/>
                <a:stretch>
                  <a:fillRect l="-196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6D679B-C4AB-FC4F-8EFE-0F214BE94ED3}"/>
                  </a:ext>
                </a:extLst>
              </p:cNvPr>
              <p:cNvSpPr txBox="1"/>
              <p:nvPr/>
            </p:nvSpPr>
            <p:spPr>
              <a:xfrm>
                <a:off x="689432" y="3632590"/>
                <a:ext cx="202356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3200" i="1" smtClean="0">
                          <a:latin typeface="Cambria Math" panose="02040503050406030204" pitchFamily="18" charset="0"/>
                        </a:rPr>
                        <m:t>𝑎</m:t>
                      </m:r>
                      <m:d>
                        <m:dPr>
                          <m:ctrlPr>
                            <a:rPr lang="x-none" sz="3200" i="1" smtClean="0">
                              <a:latin typeface="Cambria Math" panose="02040503050406030204" pitchFamily="18" charset="0"/>
                            </a:rPr>
                          </m:ctrlPr>
                        </m:dPr>
                        <m:e>
                          <m:r>
                            <a:rPr lang="x-none" sz="3200" i="1">
                              <a:latin typeface="Cambria Math" panose="02040503050406030204" pitchFamily="18" charset="0"/>
                            </a:rPr>
                            <m:t>𝑏</m:t>
                          </m:r>
                          <m:r>
                            <a:rPr lang="vi-VN" sz="3200" b="0" i="1" smtClean="0">
                              <a:latin typeface="Cambria Math" panose="02040503050406030204" pitchFamily="18" charset="0"/>
                            </a:rPr>
                            <m:t>+</m:t>
                          </m:r>
                          <m:r>
                            <a:rPr lang="vi-VN" sz="3200" i="1">
                              <a:latin typeface="Cambria Math" panose="02040503050406030204" pitchFamily="18" charset="0"/>
                            </a:rPr>
                            <m:t>𝑐</m:t>
                          </m:r>
                        </m:e>
                      </m:d>
                      <m:r>
                        <a:rPr lang="vi-VN" sz="3200" b="0" i="1" smtClean="0">
                          <a:latin typeface="Cambria Math" panose="02040503050406030204" pitchFamily="18" charset="0"/>
                        </a:rPr>
                        <m:t>=</m:t>
                      </m:r>
                    </m:oMath>
                  </m:oMathPara>
                </a14:m>
                <a:endParaRPr lang="x-none" sz="3200" i="1"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16D679B-C4AB-FC4F-8EFE-0F214BE94ED3}"/>
                  </a:ext>
                </a:extLst>
              </p:cNvPr>
              <p:cNvSpPr txBox="1">
                <a:spLocks noRot="1" noChangeAspect="1" noMove="1" noResize="1" noEditPoints="1" noAdjustHandles="1" noChangeArrowheads="1" noChangeShapeType="1" noTextEdit="1"/>
              </p:cNvSpPr>
              <p:nvPr/>
            </p:nvSpPr>
            <p:spPr>
              <a:xfrm>
                <a:off x="689432" y="3632590"/>
                <a:ext cx="2023567" cy="492443"/>
              </a:xfrm>
              <a:prstGeom prst="rect">
                <a:avLst/>
              </a:prstGeom>
              <a:blipFill>
                <a:blip r:embed="rId5"/>
                <a:stretch>
                  <a:fillRect l="-1875" r="-1250" b="-10256"/>
                </a:stretch>
              </a:blipFill>
            </p:spPr>
            <p:txBody>
              <a:bodyPr/>
              <a:lstStyle/>
              <a:p>
                <a:r>
                  <a:rPr lang="en-VN">
                    <a:noFill/>
                  </a:rPr>
                  <a:t> </a:t>
                </a:r>
              </a:p>
            </p:txBody>
          </p:sp>
        </mc:Fallback>
      </mc:AlternateContent>
      <p:sp>
        <p:nvSpPr>
          <p:cNvPr id="10" name="TextBox 9">
            <a:extLst>
              <a:ext uri="{FF2B5EF4-FFF2-40B4-BE49-F238E27FC236}">
                <a16:creationId xmlns:a16="http://schemas.microsoft.com/office/drawing/2014/main" id="{6ACB6143-7C27-484F-8F46-736BD392117F}"/>
              </a:ext>
            </a:extLst>
          </p:cNvPr>
          <p:cNvSpPr txBox="1"/>
          <p:nvPr/>
        </p:nvSpPr>
        <p:spPr>
          <a:xfrm>
            <a:off x="2044204" y="2093044"/>
            <a:ext cx="2655500" cy="584775"/>
          </a:xfrm>
          <a:prstGeom prst="rect">
            <a:avLst/>
          </a:prstGeom>
          <a:noFill/>
        </p:spPr>
        <p:txBody>
          <a:bodyPr wrap="square" rtlCol="0">
            <a:spAutoFit/>
          </a:bodyPr>
          <a:lstStyle/>
          <a:p>
            <a:r>
              <a:rPr lang="x-none" sz="3200" i="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B3CFDB26-6B2B-CF42-8CF6-A412099E9389}"/>
              </a:ext>
            </a:extLst>
          </p:cNvPr>
          <p:cNvSpPr txBox="1"/>
          <p:nvPr/>
        </p:nvSpPr>
        <p:spPr>
          <a:xfrm>
            <a:off x="609566" y="2891372"/>
            <a:ext cx="2655500" cy="584775"/>
          </a:xfrm>
          <a:prstGeom prst="rect">
            <a:avLst/>
          </a:prstGeom>
          <a:noFill/>
        </p:spPr>
        <p:txBody>
          <a:bodyPr wrap="square" rtlCol="0">
            <a:spAutoFit/>
          </a:bodyPr>
          <a:lstStyle/>
          <a:p>
            <a:r>
              <a:rPr lang="x-none" sz="3200" i="1"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0EE58683-C0E8-CA48-A7B1-915398D48C3C}"/>
              </a:ext>
            </a:extLst>
          </p:cNvPr>
          <p:cNvSpPr txBox="1"/>
          <p:nvPr/>
        </p:nvSpPr>
        <p:spPr>
          <a:xfrm>
            <a:off x="2743200" y="3632590"/>
            <a:ext cx="2655500" cy="584775"/>
          </a:xfrm>
          <a:prstGeom prst="rect">
            <a:avLst/>
          </a:prstGeom>
          <a:noFill/>
        </p:spPr>
        <p:txBody>
          <a:bodyPr wrap="square" rtlCol="0">
            <a:spAutoFit/>
          </a:bodyPr>
          <a:lstStyle/>
          <a:p>
            <a:r>
              <a:rPr lang="x-none" sz="3200" i="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2A2C71-EFF1-F548-9B9C-A2A3C5D5E796}"/>
                  </a:ext>
                </a:extLst>
              </p:cNvPr>
              <p:cNvSpPr txBox="1"/>
              <p:nvPr/>
            </p:nvSpPr>
            <p:spPr>
              <a:xfrm>
                <a:off x="2367631" y="2021665"/>
                <a:ext cx="107022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x-none" sz="3200" b="1" i="1" smtClean="0">
                              <a:solidFill>
                                <a:srgbClr val="FF0000"/>
                              </a:solidFill>
                              <a:latin typeface="Cambria Math" panose="02040503050406030204" pitchFamily="18" charset="0"/>
                            </a:rPr>
                          </m:ctrlPr>
                        </m:sSupPr>
                        <m:e>
                          <m:r>
                            <a:rPr lang="x-none" sz="3200" b="1" i="1">
                              <a:solidFill>
                                <a:srgbClr val="FF0000"/>
                              </a:solidFill>
                              <a:latin typeface="Cambria Math" panose="02040503050406030204" pitchFamily="18" charset="0"/>
                            </a:rPr>
                            <m:t>𝒂</m:t>
                          </m:r>
                        </m:e>
                        <m:sup>
                          <m:r>
                            <a:rPr lang="x-none" sz="3200" b="1" i="1">
                              <a:solidFill>
                                <a:srgbClr val="FF0000"/>
                              </a:solidFill>
                              <a:latin typeface="Cambria Math" panose="02040503050406030204" pitchFamily="18" charset="0"/>
                            </a:rPr>
                            <m:t>𝒎</m:t>
                          </m:r>
                          <m:r>
                            <a:rPr lang="vi-VN" sz="3200" b="1" i="1" smtClean="0">
                              <a:solidFill>
                                <a:srgbClr val="FF0000"/>
                              </a:solidFill>
                              <a:latin typeface="Cambria Math" panose="02040503050406030204" pitchFamily="18" charset="0"/>
                            </a:rPr>
                            <m:t>+</m:t>
                          </m:r>
                          <m:r>
                            <a:rPr lang="vi-VN" sz="3200" b="1" i="1">
                              <a:solidFill>
                                <a:srgbClr val="FF0000"/>
                              </a:solidFill>
                              <a:latin typeface="Cambria Math" panose="02040503050406030204" pitchFamily="18" charset="0"/>
                            </a:rPr>
                            <m:t>𝒏</m:t>
                          </m:r>
                        </m:sup>
                      </m:sSup>
                    </m:oMath>
                  </m:oMathPara>
                </a14:m>
                <a:endParaRPr lang="x-none" sz="32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72A2C71-EFF1-F548-9B9C-A2A3C5D5E796}"/>
                  </a:ext>
                </a:extLst>
              </p:cNvPr>
              <p:cNvSpPr txBox="1">
                <a:spLocks noRot="1" noChangeAspect="1" noMove="1" noResize="1" noEditPoints="1" noAdjustHandles="1" noChangeArrowheads="1" noChangeShapeType="1" noTextEdit="1"/>
              </p:cNvSpPr>
              <p:nvPr/>
            </p:nvSpPr>
            <p:spPr>
              <a:xfrm>
                <a:off x="2367631" y="2021665"/>
                <a:ext cx="1070228" cy="492443"/>
              </a:xfrm>
              <a:prstGeom prst="rect">
                <a:avLst/>
              </a:prstGeom>
              <a:blipFill>
                <a:blip r:embed="rId6"/>
                <a:stretch>
                  <a:fillRect l="-4706" r="-1176" b="-2564"/>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12A5FF-0A62-1F4E-A4C1-4DB919D3DBBB}"/>
                  </a:ext>
                </a:extLst>
              </p:cNvPr>
              <p:cNvSpPr txBox="1"/>
              <p:nvPr/>
            </p:nvSpPr>
            <p:spPr>
              <a:xfrm>
                <a:off x="889983" y="2855887"/>
                <a:ext cx="120347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x-none" sz="3200" b="1" i="1" smtClean="0">
                              <a:solidFill>
                                <a:srgbClr val="FF0000"/>
                              </a:solidFill>
                              <a:latin typeface="Cambria Math" panose="02040503050406030204" pitchFamily="18" charset="0"/>
                            </a:rPr>
                          </m:ctrlPr>
                        </m:sSupPr>
                        <m:e>
                          <m:d>
                            <m:dPr>
                              <m:ctrlPr>
                                <a:rPr lang="x-none" sz="3200" b="1" i="1" smtClean="0">
                                  <a:solidFill>
                                    <a:srgbClr val="FF0000"/>
                                  </a:solidFill>
                                  <a:latin typeface="Cambria Math" panose="02040503050406030204" pitchFamily="18" charset="0"/>
                                </a:rPr>
                              </m:ctrlPr>
                            </m:dPr>
                            <m:e>
                              <m:sSup>
                                <m:sSupPr>
                                  <m:ctrlPr>
                                    <a:rPr lang="x-none" sz="3200" b="1" i="1" smtClean="0">
                                      <a:solidFill>
                                        <a:srgbClr val="FF0000"/>
                                      </a:solidFill>
                                      <a:latin typeface="Cambria Math" panose="02040503050406030204" pitchFamily="18" charset="0"/>
                                    </a:rPr>
                                  </m:ctrlPr>
                                </m:sSupPr>
                                <m:e>
                                  <m:r>
                                    <a:rPr lang="x-none" sz="3200" b="1" i="1">
                                      <a:solidFill>
                                        <a:srgbClr val="FF0000"/>
                                      </a:solidFill>
                                      <a:latin typeface="Cambria Math" panose="02040503050406030204" pitchFamily="18" charset="0"/>
                                    </a:rPr>
                                    <m:t>𝒂</m:t>
                                  </m:r>
                                </m:e>
                                <m:sup>
                                  <m:r>
                                    <a:rPr lang="x-none" sz="3200" b="1" i="1">
                                      <a:solidFill>
                                        <a:srgbClr val="FF0000"/>
                                      </a:solidFill>
                                      <a:latin typeface="Cambria Math" panose="02040503050406030204" pitchFamily="18" charset="0"/>
                                    </a:rPr>
                                    <m:t>𝒎</m:t>
                                  </m:r>
                                </m:sup>
                              </m:sSup>
                            </m:e>
                          </m:d>
                        </m:e>
                        <m:sup>
                          <m:r>
                            <a:rPr lang="x-none" sz="3200" b="1" i="1">
                              <a:solidFill>
                                <a:srgbClr val="FF0000"/>
                              </a:solidFill>
                              <a:latin typeface="Cambria Math" panose="02040503050406030204" pitchFamily="18" charset="0"/>
                            </a:rPr>
                            <m:t>𝒏</m:t>
                          </m:r>
                        </m:sup>
                      </m:sSup>
                    </m:oMath>
                  </m:oMathPara>
                </a14:m>
                <a:endParaRPr lang="x-none" sz="32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3512A5FF-0A62-1F4E-A4C1-4DB919D3DBBB}"/>
                  </a:ext>
                </a:extLst>
              </p:cNvPr>
              <p:cNvSpPr txBox="1">
                <a:spLocks noRot="1" noChangeAspect="1" noMove="1" noResize="1" noEditPoints="1" noAdjustHandles="1" noChangeArrowheads="1" noChangeShapeType="1" noTextEdit="1"/>
              </p:cNvSpPr>
              <p:nvPr/>
            </p:nvSpPr>
            <p:spPr>
              <a:xfrm>
                <a:off x="889983" y="2855887"/>
                <a:ext cx="1203471" cy="492443"/>
              </a:xfrm>
              <a:prstGeom prst="rect">
                <a:avLst/>
              </a:prstGeom>
              <a:blipFill>
                <a:blip r:embed="rId7"/>
                <a:stretch>
                  <a:fillRect r="-105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FCD3A84-3245-8647-B041-A32A59B0040D}"/>
                  </a:ext>
                </a:extLst>
              </p:cNvPr>
              <p:cNvSpPr txBox="1"/>
              <p:nvPr/>
            </p:nvSpPr>
            <p:spPr>
              <a:xfrm>
                <a:off x="2964960" y="3589216"/>
                <a:ext cx="155613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3200" b="1" i="1" smtClean="0">
                          <a:solidFill>
                            <a:srgbClr val="FF0000"/>
                          </a:solidFill>
                          <a:latin typeface="Cambria Math" panose="02040503050406030204" pitchFamily="18" charset="0"/>
                        </a:rPr>
                        <m:t>𝒂𝒃</m:t>
                      </m:r>
                      <m:r>
                        <a:rPr lang="vi-VN" sz="3200" b="1" i="1" smtClean="0">
                          <a:solidFill>
                            <a:srgbClr val="FF0000"/>
                          </a:solidFill>
                          <a:latin typeface="Cambria Math" panose="02040503050406030204" pitchFamily="18" charset="0"/>
                        </a:rPr>
                        <m:t>+</m:t>
                      </m:r>
                      <m:r>
                        <a:rPr lang="vi-VN" sz="3200" b="1" i="1">
                          <a:solidFill>
                            <a:srgbClr val="FF0000"/>
                          </a:solidFill>
                          <a:latin typeface="Cambria Math" panose="02040503050406030204" pitchFamily="18" charset="0"/>
                        </a:rPr>
                        <m:t>𝒂𝒄</m:t>
                      </m:r>
                    </m:oMath>
                  </m:oMathPara>
                </a14:m>
                <a:endParaRPr lang="x-none" sz="32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EFCD3A84-3245-8647-B041-A32A59B0040D}"/>
                  </a:ext>
                </a:extLst>
              </p:cNvPr>
              <p:cNvSpPr txBox="1">
                <a:spLocks noRot="1" noChangeAspect="1" noMove="1" noResize="1" noEditPoints="1" noAdjustHandles="1" noChangeArrowheads="1" noChangeShapeType="1" noTextEdit="1"/>
              </p:cNvSpPr>
              <p:nvPr/>
            </p:nvSpPr>
            <p:spPr>
              <a:xfrm>
                <a:off x="2964960" y="3589216"/>
                <a:ext cx="1556131" cy="492443"/>
              </a:xfrm>
              <a:prstGeom prst="rect">
                <a:avLst/>
              </a:prstGeom>
              <a:blipFill>
                <a:blip r:embed="rId8"/>
                <a:stretch>
                  <a:fillRect l="-5645" r="-2419" b="-7500"/>
                </a:stretch>
              </a:blipFill>
            </p:spPr>
            <p:txBody>
              <a:bodyPr/>
              <a:lstStyle/>
              <a:p>
                <a:r>
                  <a:rPr lang="en-VN">
                    <a:noFill/>
                  </a:rPr>
                  <a:t> </a:t>
                </a:r>
              </a:p>
            </p:txBody>
          </p:sp>
        </mc:Fallback>
      </mc:AlternateContent>
      <p:sp>
        <p:nvSpPr>
          <p:cNvPr id="16" name="TextBox 15">
            <a:extLst>
              <a:ext uri="{FF2B5EF4-FFF2-40B4-BE49-F238E27FC236}">
                <a16:creationId xmlns:a16="http://schemas.microsoft.com/office/drawing/2014/main" id="{1351630E-C653-7C4D-992B-682E8DE065F3}"/>
              </a:ext>
            </a:extLst>
          </p:cNvPr>
          <p:cNvSpPr txBox="1"/>
          <p:nvPr/>
        </p:nvSpPr>
        <p:spPr>
          <a:xfrm>
            <a:off x="5683918" y="974458"/>
            <a:ext cx="4572000"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T</a:t>
            </a:r>
            <a:r>
              <a:rPr lang="x-none" sz="2800" i="1" dirty="0">
                <a:latin typeface="Times New Roman" panose="02020603050405020304" pitchFamily="18" charset="0"/>
                <a:cs typeface="Times New Roman" panose="02020603050405020304" pitchFamily="18" charset="0"/>
              </a:rPr>
              <a:t>hực hiện phép tính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88FF2BA-355B-E248-B55D-A750AF6FDC98}"/>
                  </a:ext>
                </a:extLst>
              </p:cNvPr>
              <p:cNvSpPr txBox="1"/>
              <p:nvPr/>
            </p:nvSpPr>
            <p:spPr>
              <a:xfrm>
                <a:off x="5061043" y="1776231"/>
                <a:ext cx="1402499" cy="440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𝑎</m:t>
                      </m:r>
                      <m:r>
                        <a:rPr lang="vi-VN" sz="2800" b="0" i="1" smtClean="0">
                          <a:latin typeface="Cambria Math" panose="02040503050406030204" pitchFamily="18" charset="0"/>
                        </a:rPr>
                        <m:t>) </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4</m:t>
                          </m:r>
                        </m:sup>
                      </m:sSup>
                    </m:oMath>
                  </m:oMathPara>
                </a14:m>
                <a:endParaRPr lang="x-none" sz="2800" i="1" dirty="0">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388FF2BA-355B-E248-B55D-A750AF6FDC98}"/>
                  </a:ext>
                </a:extLst>
              </p:cNvPr>
              <p:cNvSpPr txBox="1">
                <a:spLocks noRot="1" noChangeAspect="1" noMove="1" noResize="1" noEditPoints="1" noAdjustHandles="1" noChangeArrowheads="1" noChangeShapeType="1" noTextEdit="1"/>
              </p:cNvSpPr>
              <p:nvPr/>
            </p:nvSpPr>
            <p:spPr>
              <a:xfrm>
                <a:off x="5061043" y="1776231"/>
                <a:ext cx="1402499" cy="440633"/>
              </a:xfrm>
              <a:prstGeom prst="rect">
                <a:avLst/>
              </a:prstGeom>
              <a:blipFill>
                <a:blip r:embed="rId9"/>
                <a:stretch>
                  <a:fillRect l="-1802" t="-2778" r="-1802" b="-3888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9E790B8-F7A8-B740-9BBD-CC805651D583}"/>
                  </a:ext>
                </a:extLst>
              </p:cNvPr>
              <p:cNvSpPr txBox="1"/>
              <p:nvPr/>
            </p:nvSpPr>
            <p:spPr>
              <a:xfrm>
                <a:off x="5061043" y="2826218"/>
                <a:ext cx="1593961" cy="440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rPr>
                        <m:t>𝑏</m:t>
                      </m:r>
                      <m:r>
                        <a:rPr lang="vi-VN" sz="2800" b="0" i="1" smtClean="0">
                          <a:latin typeface="Cambria Math" panose="02040503050406030204" pitchFamily="18" charset="0"/>
                        </a:rPr>
                        <m:t>) </m:t>
                      </m:r>
                      <m:sSup>
                        <m:sSupPr>
                          <m:ctrlPr>
                            <a:rPr lang="vi-VN" sz="2800" b="0" i="1" smtClean="0">
                              <a:latin typeface="Cambria Math" panose="02040503050406030204" pitchFamily="18" charset="0"/>
                            </a:rPr>
                          </m:ctrlPr>
                        </m:sSupPr>
                        <m:e>
                          <m:r>
                            <a:rPr lang="vi-VN" sz="2800" b="0" i="1" smtClean="0">
                              <a:latin typeface="Cambria Math" panose="02040503050406030204" pitchFamily="18" charset="0"/>
                            </a:rPr>
                            <m:t>3</m:t>
                          </m:r>
                          <m:r>
                            <a:rPr lang="vi-VN" sz="2800" i="1">
                              <a:latin typeface="Cambria Math" panose="02040503050406030204" pitchFamily="18" charset="0"/>
                            </a:rPr>
                            <m:t>𝑥</m:t>
                          </m:r>
                        </m:e>
                        <m:sup>
                          <m:r>
                            <a:rPr lang="vi-VN" sz="2800" b="0" i="1" smtClean="0">
                              <a:latin typeface="Cambria Math" panose="02040503050406030204" pitchFamily="18" charset="0"/>
                            </a:rPr>
                            <m:t>2</m:t>
                          </m:r>
                        </m:sup>
                      </m:sSup>
                      <m:r>
                        <a:rPr lang="vi-VN" sz="2800" b="0" i="1" smtClean="0">
                          <a:latin typeface="Cambria Math" panose="02040503050406030204" pitchFamily="18" charset="0"/>
                        </a:rPr>
                        <m:t>.</m:t>
                      </m:r>
                      <m:sSup>
                        <m:sSupPr>
                          <m:ctrlPr>
                            <a:rPr lang="vi-VN" sz="2800" b="0" i="1" smtClean="0">
                              <a:latin typeface="Cambria Math" panose="02040503050406030204" pitchFamily="18" charset="0"/>
                            </a:rPr>
                          </m:ctrlPr>
                        </m:sSupPr>
                        <m:e>
                          <m:r>
                            <a:rPr lang="vi-VN" sz="2800" i="1">
                              <a:latin typeface="Cambria Math" panose="02040503050406030204" pitchFamily="18" charset="0"/>
                            </a:rPr>
                            <m:t>𝑥</m:t>
                          </m:r>
                        </m:e>
                        <m:sup>
                          <m:r>
                            <a:rPr lang="vi-VN" sz="2800" b="0" i="1" smtClean="0">
                              <a:latin typeface="Cambria Math" panose="02040503050406030204" pitchFamily="18" charset="0"/>
                            </a:rPr>
                            <m:t>3</m:t>
                          </m:r>
                        </m:sup>
                      </m:sSup>
                    </m:oMath>
                  </m:oMathPara>
                </a14:m>
                <a:endParaRPr lang="x-none" sz="2800" i="1"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39E790B8-F7A8-B740-9BBD-CC805651D583}"/>
                  </a:ext>
                </a:extLst>
              </p:cNvPr>
              <p:cNvSpPr txBox="1">
                <a:spLocks noRot="1" noChangeAspect="1" noMove="1" noResize="1" noEditPoints="1" noAdjustHandles="1" noChangeArrowheads="1" noChangeShapeType="1" noTextEdit="1"/>
              </p:cNvSpPr>
              <p:nvPr/>
            </p:nvSpPr>
            <p:spPr>
              <a:xfrm>
                <a:off x="5061043" y="2826218"/>
                <a:ext cx="1593961" cy="440633"/>
              </a:xfrm>
              <a:prstGeom prst="rect">
                <a:avLst/>
              </a:prstGeom>
              <a:blipFill>
                <a:blip r:embed="rId10"/>
                <a:stretch>
                  <a:fillRect l="-4724" t="-2778" r="-1575" b="-3888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BAD6905-A6D8-BA44-BC1A-BE291E17EEC9}"/>
                  </a:ext>
                </a:extLst>
              </p:cNvPr>
              <p:cNvSpPr txBox="1"/>
              <p:nvPr/>
            </p:nvSpPr>
            <p:spPr>
              <a:xfrm>
                <a:off x="5061043" y="3839482"/>
                <a:ext cx="415370" cy="43095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x-none" sz="2800" i="1" smtClean="0">
                          <a:latin typeface="Cambria Math" panose="02040503050406030204" pitchFamily="18" charset="0"/>
                        </a:rPr>
                        <m:t>𝑐</m:t>
                      </m:r>
                      <m:r>
                        <a:rPr lang="vi-VN" sz="2800" b="0" i="1" smtClean="0">
                          <a:latin typeface="Cambria Math" panose="02040503050406030204" pitchFamily="18" charset="0"/>
                        </a:rPr>
                        <m:t>)</m:t>
                      </m:r>
                    </m:oMath>
                  </m:oMathPara>
                </a14:m>
                <a:br>
                  <a:rPr lang="vi-VN" sz="2800" b="0" i="1" dirty="0">
                    <a:latin typeface="Times New Roman" panose="02020603050405020304" pitchFamily="18" charset="0"/>
                    <a:cs typeface="Times New Roman" panose="02020603050405020304" pitchFamily="18" charset="0"/>
                  </a:rPr>
                </a:br>
                <a:endParaRPr lang="x-none" sz="2800" i="1" dirty="0">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6BAD6905-A6D8-BA44-BC1A-BE291E17EEC9}"/>
                  </a:ext>
                </a:extLst>
              </p:cNvPr>
              <p:cNvSpPr txBox="1">
                <a:spLocks noRot="1" noChangeAspect="1" noMove="1" noResize="1" noEditPoints="1" noAdjustHandles="1" noChangeArrowheads="1" noChangeShapeType="1" noTextEdit="1"/>
              </p:cNvSpPr>
              <p:nvPr/>
            </p:nvSpPr>
            <p:spPr>
              <a:xfrm>
                <a:off x="5061043" y="3839482"/>
                <a:ext cx="415370" cy="430952"/>
              </a:xfrm>
              <a:prstGeom prst="rect">
                <a:avLst/>
              </a:prstGeom>
              <a:blipFill>
                <a:blip r:embed="rId11"/>
                <a:stretch>
                  <a:fillRect l="-20588" r="-17647" b="-3428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39F48C0-74C1-A543-9B7F-1F859AA467A0}"/>
                  </a:ext>
                </a:extLst>
              </p:cNvPr>
              <p:cNvSpPr txBox="1"/>
              <p:nvPr/>
            </p:nvSpPr>
            <p:spPr>
              <a:xfrm>
                <a:off x="6521465" y="1807228"/>
                <a:ext cx="827983" cy="440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2800" b="1" i="1" smtClean="0">
                          <a:solidFill>
                            <a:srgbClr val="FF0000"/>
                          </a:solidFill>
                          <a:latin typeface="Cambria Math" panose="02040503050406030204" pitchFamily="18" charset="0"/>
                        </a:rPr>
                        <m:t>=</m:t>
                      </m:r>
                      <m:sSup>
                        <m:sSupPr>
                          <m:ctrlPr>
                            <a:rPr lang="x-none" sz="2800" b="1" i="1" smtClean="0">
                              <a:solidFill>
                                <a:srgbClr val="FF0000"/>
                              </a:solidFill>
                              <a:latin typeface="Cambria Math" panose="02040503050406030204" pitchFamily="18" charset="0"/>
                            </a:rPr>
                          </m:ctrlPr>
                        </m:sSupPr>
                        <m:e>
                          <m:r>
                            <a:rPr lang="x-none" sz="2800" b="1" i="1">
                              <a:solidFill>
                                <a:srgbClr val="FF0000"/>
                              </a:solidFill>
                              <a:latin typeface="Cambria Math" panose="02040503050406030204" pitchFamily="18" charset="0"/>
                            </a:rPr>
                            <m:t>𝒙</m:t>
                          </m:r>
                        </m:e>
                        <m:sup>
                          <m:r>
                            <a:rPr lang="vi-VN" sz="2800" b="1" i="1" smtClean="0">
                              <a:solidFill>
                                <a:srgbClr val="FF0000"/>
                              </a:solidFill>
                              <a:latin typeface="Cambria Math" panose="02040503050406030204" pitchFamily="18" charset="0"/>
                            </a:rPr>
                            <m:t>𝟔</m:t>
                          </m:r>
                        </m:sup>
                      </m:sSup>
                    </m:oMath>
                  </m:oMathPara>
                </a14:m>
                <a:endParaRPr lang="x-none" sz="28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439F48C0-74C1-A543-9B7F-1F859AA467A0}"/>
                  </a:ext>
                </a:extLst>
              </p:cNvPr>
              <p:cNvSpPr txBox="1">
                <a:spLocks noRot="1" noChangeAspect="1" noMove="1" noResize="1" noEditPoints="1" noAdjustHandles="1" noChangeArrowheads="1" noChangeShapeType="1" noTextEdit="1"/>
              </p:cNvSpPr>
              <p:nvPr/>
            </p:nvSpPr>
            <p:spPr>
              <a:xfrm>
                <a:off x="6521465" y="1807228"/>
                <a:ext cx="827983" cy="440633"/>
              </a:xfrm>
              <a:prstGeom prst="rect">
                <a:avLst/>
              </a:prstGeom>
              <a:blipFill>
                <a:blip r:embed="rId12"/>
                <a:stretch>
                  <a:fillRect l="-4545" r="-4545"/>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B3CA508-5E40-5840-918A-361D31866464}"/>
                  </a:ext>
                </a:extLst>
              </p:cNvPr>
              <p:cNvSpPr txBox="1"/>
              <p:nvPr/>
            </p:nvSpPr>
            <p:spPr>
              <a:xfrm>
                <a:off x="6679673" y="2832267"/>
                <a:ext cx="1042786" cy="446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2800" b="1" i="1" smtClean="0">
                          <a:solidFill>
                            <a:srgbClr val="FF0000"/>
                          </a:solidFill>
                          <a:latin typeface="Cambria Math" panose="02040503050406030204" pitchFamily="18" charset="0"/>
                        </a:rPr>
                        <m:t>=</m:t>
                      </m:r>
                      <m:sSup>
                        <m:sSupPr>
                          <m:ctrlPr>
                            <a:rPr lang="x-none" sz="2800" b="1" i="1" smtClean="0">
                              <a:solidFill>
                                <a:srgbClr val="FF0000"/>
                              </a:solidFill>
                              <a:latin typeface="Cambria Math" panose="02040503050406030204" pitchFamily="18" charset="0"/>
                            </a:rPr>
                          </m:ctrlPr>
                        </m:sSupPr>
                        <m:e>
                          <m:r>
                            <a:rPr lang="vi-VN" sz="2800" b="1" i="1" smtClean="0">
                              <a:solidFill>
                                <a:srgbClr val="FF0000"/>
                              </a:solidFill>
                              <a:latin typeface="Cambria Math" panose="02040503050406030204" pitchFamily="18" charset="0"/>
                            </a:rPr>
                            <m:t>𝟑</m:t>
                          </m:r>
                          <m:r>
                            <a:rPr lang="x-none" sz="2800" b="1" i="1">
                              <a:solidFill>
                                <a:srgbClr val="FF0000"/>
                              </a:solidFill>
                              <a:latin typeface="Cambria Math" panose="02040503050406030204" pitchFamily="18" charset="0"/>
                            </a:rPr>
                            <m:t>𝒙</m:t>
                          </m:r>
                        </m:e>
                        <m:sup>
                          <m:r>
                            <a:rPr lang="vi-VN" sz="2800" b="1" i="1" smtClean="0">
                              <a:solidFill>
                                <a:srgbClr val="FF0000"/>
                              </a:solidFill>
                              <a:latin typeface="Cambria Math" panose="02040503050406030204" pitchFamily="18" charset="0"/>
                            </a:rPr>
                            <m:t>𝟓</m:t>
                          </m:r>
                        </m:sup>
                      </m:sSup>
                    </m:oMath>
                  </m:oMathPara>
                </a14:m>
                <a:endParaRPr lang="x-none" sz="28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4B3CA508-5E40-5840-918A-361D31866464}"/>
                  </a:ext>
                </a:extLst>
              </p:cNvPr>
              <p:cNvSpPr txBox="1">
                <a:spLocks noRot="1" noChangeAspect="1" noMove="1" noResize="1" noEditPoints="1" noAdjustHandles="1" noChangeArrowheads="1" noChangeShapeType="1" noTextEdit="1"/>
              </p:cNvSpPr>
              <p:nvPr/>
            </p:nvSpPr>
            <p:spPr>
              <a:xfrm>
                <a:off x="6679673" y="2832267"/>
                <a:ext cx="1042786" cy="446982"/>
              </a:xfrm>
              <a:prstGeom prst="rect">
                <a:avLst/>
              </a:prstGeom>
              <a:blipFill>
                <a:blip r:embed="rId13"/>
                <a:stretch>
                  <a:fillRect l="-3614" r="-2410" b="-555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C88649B-76DD-194A-B1E1-E744845CE454}"/>
                  </a:ext>
                </a:extLst>
              </p:cNvPr>
              <p:cNvSpPr txBox="1"/>
              <p:nvPr/>
            </p:nvSpPr>
            <p:spPr>
              <a:xfrm>
                <a:off x="6915122" y="3898349"/>
                <a:ext cx="171604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2800" b="1" i="1" smtClean="0">
                          <a:solidFill>
                            <a:srgbClr val="FF0000"/>
                          </a:solidFill>
                          <a:latin typeface="Cambria Math" panose="02040503050406030204" pitchFamily="18" charset="0"/>
                        </a:rPr>
                        <m:t>=</m:t>
                      </m:r>
                      <m:sSup>
                        <m:sSupPr>
                          <m:ctrlPr>
                            <a:rPr lang="x-none" sz="2800" b="1" i="1" smtClean="0">
                              <a:solidFill>
                                <a:srgbClr val="FF0000"/>
                              </a:solidFill>
                              <a:latin typeface="Cambria Math" panose="02040503050406030204" pitchFamily="18" charset="0"/>
                            </a:rPr>
                          </m:ctrlPr>
                        </m:sSupPr>
                        <m:e>
                          <m:r>
                            <a:rPr lang="x-none" sz="2800" b="1" i="1">
                              <a:solidFill>
                                <a:srgbClr val="FF0000"/>
                              </a:solidFill>
                              <a:latin typeface="Cambria Math" panose="02040503050406030204" pitchFamily="18" charset="0"/>
                            </a:rPr>
                            <m:t>𝒂𝒃𝒙</m:t>
                          </m:r>
                        </m:e>
                        <m:sup>
                          <m:r>
                            <a:rPr lang="vi-VN" sz="2800" b="1" i="1">
                              <a:solidFill>
                                <a:srgbClr val="FF0000"/>
                              </a:solidFill>
                              <a:latin typeface="Cambria Math" panose="02040503050406030204" pitchFamily="18" charset="0"/>
                            </a:rPr>
                            <m:t>𝒎</m:t>
                          </m:r>
                          <m:r>
                            <a:rPr lang="vi-VN" sz="2800" b="1" i="1" smtClean="0">
                              <a:solidFill>
                                <a:srgbClr val="FF0000"/>
                              </a:solidFill>
                              <a:latin typeface="Cambria Math" panose="02040503050406030204" pitchFamily="18" charset="0"/>
                            </a:rPr>
                            <m:t>+</m:t>
                          </m:r>
                          <m:r>
                            <a:rPr lang="vi-VN" sz="2800" b="1" i="1">
                              <a:solidFill>
                                <a:srgbClr val="FF0000"/>
                              </a:solidFill>
                              <a:latin typeface="Cambria Math" panose="02040503050406030204" pitchFamily="18" charset="0"/>
                            </a:rPr>
                            <m:t>𝒏</m:t>
                          </m:r>
                        </m:sup>
                      </m:sSup>
                    </m:oMath>
                  </m:oMathPara>
                </a14:m>
                <a:endParaRPr lang="x-none" sz="2800" b="1"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FC88649B-76DD-194A-B1E1-E744845CE454}"/>
                  </a:ext>
                </a:extLst>
              </p:cNvPr>
              <p:cNvSpPr txBox="1">
                <a:spLocks noRot="1" noChangeAspect="1" noMove="1" noResize="1" noEditPoints="1" noAdjustHandles="1" noChangeArrowheads="1" noChangeShapeType="1" noTextEdit="1"/>
              </p:cNvSpPr>
              <p:nvPr/>
            </p:nvSpPr>
            <p:spPr>
              <a:xfrm>
                <a:off x="6915122" y="3898349"/>
                <a:ext cx="1716047" cy="430887"/>
              </a:xfrm>
              <a:prstGeom prst="rect">
                <a:avLst/>
              </a:prstGeom>
              <a:blipFill>
                <a:blip r:embed="rId14"/>
                <a:stretch>
                  <a:fillRect l="-2206" r="-735" b="-1142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C1A3B2B2-1A04-BF4F-8E6D-3A105745F053}"/>
                  </a:ext>
                </a:extLst>
              </p:cNvPr>
              <p:cNvSpPr/>
              <p:nvPr/>
            </p:nvSpPr>
            <p:spPr>
              <a:xfrm>
                <a:off x="4830370" y="4300592"/>
                <a:ext cx="411760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𝑎</m:t>
                      </m:r>
                      <m:r>
                        <a:rPr lang="vi-VN" sz="2800" i="1">
                          <a:latin typeface="Cambria Math" panose="02040503050406030204" pitchFamily="18" charset="0"/>
                          <a:ea typeface="Cambria Math" panose="02040503050406030204" pitchFamily="18" charset="0"/>
                        </a:rPr>
                        <m:t>≠0; </m:t>
                      </m:r>
                      <m:r>
                        <a:rPr lang="vi-VN" sz="2800" i="1">
                          <a:latin typeface="Cambria Math" panose="02040503050406030204" pitchFamily="18" charset="0"/>
                          <a:ea typeface="Cambria Math" panose="02040503050406030204" pitchFamily="18" charset="0"/>
                        </a:rPr>
                        <m:t>𝑏</m:t>
                      </m:r>
                      <m:r>
                        <a:rPr lang="vi-VN" sz="2800" i="1">
                          <a:latin typeface="Cambria Math" panose="02040503050406030204" pitchFamily="18" charset="0"/>
                          <a:ea typeface="Cambria Math" panose="02040503050406030204" pitchFamily="18" charset="0"/>
                        </a:rPr>
                        <m:t>≠0; </m:t>
                      </m:r>
                      <m:r>
                        <a:rPr lang="vi-VN" sz="2800" i="1">
                          <a:latin typeface="Cambria Math" panose="02040503050406030204" pitchFamily="18" charset="0"/>
                          <a:ea typeface="Cambria Math" panose="02040503050406030204" pitchFamily="18" charset="0"/>
                        </a:rPr>
                        <m:t>𝑚</m:t>
                      </m:r>
                      <m:r>
                        <a:rPr lang="vi-VN" sz="2800" i="1">
                          <a:latin typeface="Cambria Math" panose="02040503050406030204" pitchFamily="18" charset="0"/>
                          <a:ea typeface="Cambria Math" panose="02040503050406030204" pitchFamily="18" charset="0"/>
                        </a:rPr>
                        <m:t>,</m:t>
                      </m:r>
                      <m:r>
                        <a:rPr lang="vi-VN" sz="2800" i="1">
                          <a:latin typeface="Cambria Math" panose="02040503050406030204" pitchFamily="18" charset="0"/>
                          <a:ea typeface="Cambria Math" panose="02040503050406030204" pitchFamily="18" charset="0"/>
                        </a:rPr>
                        <m:t>𝑛</m:t>
                      </m:r>
                      <m:r>
                        <a:rPr lang="vi-VN" sz="2800" i="1">
                          <a:latin typeface="Cambria Math" panose="02040503050406030204" pitchFamily="18" charset="0"/>
                          <a:ea typeface="Cambria Math" panose="02040503050406030204" pitchFamily="18" charset="0"/>
                        </a:rPr>
                        <m:t>∈</m:t>
                      </m:r>
                      <m:r>
                        <a:rPr lang="vi-VN" sz="2800" i="1">
                          <a:latin typeface="Cambria Math" panose="02040503050406030204" pitchFamily="18" charset="0"/>
                          <a:ea typeface="Cambria Math" panose="02040503050406030204" pitchFamily="18" charset="0"/>
                        </a:rPr>
                        <m:t>ℕ</m:t>
                      </m:r>
                      <m:r>
                        <a:rPr lang="vi-VN" sz="2800" i="1">
                          <a:latin typeface="Cambria Math" panose="02040503050406030204" pitchFamily="18" charset="0"/>
                          <a:ea typeface="Cambria Math" panose="02040503050406030204" pitchFamily="18" charset="0"/>
                        </a:rPr>
                        <m:t>)</m:t>
                      </m:r>
                    </m:oMath>
                  </m:oMathPara>
                </a14:m>
                <a:endParaRPr lang="vi-VN" sz="2800" i="1" dirty="0">
                  <a:latin typeface="Times New Roman" panose="02020603050405020304" pitchFamily="18" charset="0"/>
                  <a:cs typeface="Times New Roman" panose="02020603050405020304" pitchFamily="18" charset="0"/>
                </a:endParaRPr>
              </a:p>
            </p:txBody>
          </p:sp>
        </mc:Choice>
        <mc:Fallback xmlns="">
          <p:sp>
            <p:nvSpPr>
              <p:cNvPr id="23" name="Rectangle 22">
                <a:extLst>
                  <a:ext uri="{FF2B5EF4-FFF2-40B4-BE49-F238E27FC236}">
                    <a16:creationId xmlns:a16="http://schemas.microsoft.com/office/drawing/2014/main" id="{C1A3B2B2-1A04-BF4F-8E6D-3A105745F053}"/>
                  </a:ext>
                </a:extLst>
              </p:cNvPr>
              <p:cNvSpPr>
                <a:spLocks noRot="1" noChangeAspect="1" noMove="1" noResize="1" noEditPoints="1" noAdjustHandles="1" noChangeArrowheads="1" noChangeShapeType="1" noTextEdit="1"/>
              </p:cNvSpPr>
              <p:nvPr/>
            </p:nvSpPr>
            <p:spPr>
              <a:xfrm>
                <a:off x="4830370" y="4300592"/>
                <a:ext cx="4117602" cy="523220"/>
              </a:xfrm>
              <a:prstGeom prst="rect">
                <a:avLst/>
              </a:prstGeom>
              <a:blipFill>
                <a:blip r:embed="rId15"/>
                <a:stretch>
                  <a:fillRect l="-308" r="-308" b="-2381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CE94DBD6-80DF-6C4A-A356-909C5779E404}"/>
                  </a:ext>
                </a:extLst>
              </p:cNvPr>
              <p:cNvSpPr/>
              <p:nvPr/>
            </p:nvSpPr>
            <p:spPr>
              <a:xfrm>
                <a:off x="5377383" y="3807138"/>
                <a:ext cx="164891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800" i="1">
                          <a:latin typeface="Cambria Math" panose="02040503050406030204" pitchFamily="18" charset="0"/>
                        </a:rPr>
                        <m:t>𝑎</m:t>
                      </m:r>
                      <m:sSup>
                        <m:sSupPr>
                          <m:ctrlPr>
                            <a:rPr lang="vi-VN" sz="2800" i="1">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𝑚</m:t>
                          </m:r>
                        </m:sup>
                      </m:sSup>
                      <m:r>
                        <a:rPr lang="vi-VN" sz="2800" i="1">
                          <a:latin typeface="Cambria Math" panose="02040503050406030204" pitchFamily="18" charset="0"/>
                        </a:rPr>
                        <m:t>.</m:t>
                      </m:r>
                      <m:r>
                        <a:rPr lang="vi-VN" sz="2800" i="1">
                          <a:latin typeface="Cambria Math" panose="02040503050406030204" pitchFamily="18" charset="0"/>
                        </a:rPr>
                        <m:t>𝑏</m:t>
                      </m:r>
                      <m:sSup>
                        <m:sSupPr>
                          <m:ctrlPr>
                            <a:rPr lang="vi-VN" sz="2800" i="1">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𝑛</m:t>
                          </m:r>
                        </m:sup>
                      </m:sSup>
                    </m:oMath>
                  </m:oMathPara>
                </a14:m>
                <a:endParaRPr lang="x-none" sz="2800" i="1" dirty="0">
                  <a:latin typeface="Times New Roman" panose="02020603050405020304" pitchFamily="18" charset="0"/>
                  <a:cs typeface="Times New Roman" panose="02020603050405020304" pitchFamily="18" charset="0"/>
                </a:endParaRPr>
              </a:p>
            </p:txBody>
          </p:sp>
        </mc:Choice>
        <mc:Fallback xmlns="">
          <p:sp>
            <p:nvSpPr>
              <p:cNvPr id="24" name="Rectangle 23">
                <a:extLst>
                  <a:ext uri="{FF2B5EF4-FFF2-40B4-BE49-F238E27FC236}">
                    <a16:creationId xmlns:a16="http://schemas.microsoft.com/office/drawing/2014/main" id="{CE94DBD6-80DF-6C4A-A356-909C5779E404}"/>
                  </a:ext>
                </a:extLst>
              </p:cNvPr>
              <p:cNvSpPr>
                <a:spLocks noRot="1" noChangeAspect="1" noMove="1" noResize="1" noEditPoints="1" noAdjustHandles="1" noChangeArrowheads="1" noChangeShapeType="1" noTextEdit="1"/>
              </p:cNvSpPr>
              <p:nvPr/>
            </p:nvSpPr>
            <p:spPr>
              <a:xfrm>
                <a:off x="5377383" y="3807138"/>
                <a:ext cx="1648913" cy="523220"/>
              </a:xfrm>
              <a:prstGeom prst="rect">
                <a:avLst/>
              </a:prstGeom>
              <a:blipFill>
                <a:blip r:embed="rId16"/>
                <a:stretch>
                  <a:fillRect/>
                </a:stretch>
              </a:blipFill>
            </p:spPr>
            <p:txBody>
              <a:bodyPr/>
              <a:lstStyle/>
              <a:p>
                <a:r>
                  <a:rPr lang="en-VN">
                    <a:noFill/>
                  </a:rPr>
                  <a:t> </a:t>
                </a:r>
              </a:p>
            </p:txBody>
          </p:sp>
        </mc:Fallback>
      </mc:AlternateContent>
      <p:cxnSp>
        <p:nvCxnSpPr>
          <p:cNvPr id="3" name="Straight Connector 2">
            <a:extLst>
              <a:ext uri="{FF2B5EF4-FFF2-40B4-BE49-F238E27FC236}">
                <a16:creationId xmlns:a16="http://schemas.microsoft.com/office/drawing/2014/main" id="{35827A17-C0AC-444C-8E0D-EEA67C60AD66}"/>
              </a:ext>
            </a:extLst>
          </p:cNvPr>
          <p:cNvCxnSpPr/>
          <p:nvPr/>
        </p:nvCxnSpPr>
        <p:spPr>
          <a:xfrm flipV="1">
            <a:off x="4800600" y="999370"/>
            <a:ext cx="0" cy="3726894"/>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7D63116D-87FA-664C-AEA0-8C91A7F0258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8819"/>
          <a:stretch/>
        </p:blipFill>
        <p:spPr>
          <a:xfrm>
            <a:off x="-182668" y="-10629"/>
            <a:ext cx="1190808" cy="1190808"/>
          </a:xfrm>
          <a:prstGeom prst="rect">
            <a:avLst/>
          </a:prstGeom>
        </p:spPr>
      </p:pic>
      <p:pic>
        <p:nvPicPr>
          <p:cNvPr id="26" name="Picture 25">
            <a:extLst>
              <a:ext uri="{FF2B5EF4-FFF2-40B4-BE49-F238E27FC236}">
                <a16:creationId xmlns:a16="http://schemas.microsoft.com/office/drawing/2014/main" id="{478E531C-E468-F84B-AEFF-665DC79D93A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16627" y="931904"/>
            <a:ext cx="991573" cy="584774"/>
          </a:xfrm>
          <a:prstGeom prst="rect">
            <a:avLst/>
          </a:prstGeom>
        </p:spPr>
      </p:pic>
    </p:spTree>
    <p:extLst>
      <p:ext uri="{BB962C8B-B14F-4D97-AF65-F5344CB8AC3E}">
        <p14:creationId xmlns:p14="http://schemas.microsoft.com/office/powerpoint/2010/main" val="3996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heckerboard(across)">
                                      <p:cBhvr>
                                        <p:cTn id="58" dur="500"/>
                                        <p:tgtEl>
                                          <p:spTgt spid="16"/>
                                        </p:tgtEl>
                                      </p:cBhvr>
                                    </p:animEffect>
                                  </p:childTnLst>
                                </p:cTn>
                              </p:par>
                              <p:par>
                                <p:cTn id="59" presetID="5" presetClass="entr" presetSubtype="1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heckerboard(across)">
                                      <p:cBhvr>
                                        <p:cTn id="61" dur="500"/>
                                        <p:tgtEl>
                                          <p:spTgt spid="2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checkerboard(across)">
                                      <p:cBhvr>
                                        <p:cTn id="70" dur="500"/>
                                        <p:tgtEl>
                                          <p:spTgt spid="24"/>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checkerboard(across)">
                                      <p:cBhvr>
                                        <p:cTn id="73" dur="500"/>
                                        <p:tgtEl>
                                          <p:spTgt spid="23"/>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checkerboard(across)">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dissolv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dissolve">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2489" y="209550"/>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184601" y="1892762"/>
            <a:ext cx="6019800"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ea typeface="Calibri" panose="020F0502020204030204" pitchFamily="34" charset="0"/>
              </a:rPr>
              <a:t>HÌNH THÀNH KIẾN THỨC</a:t>
            </a:r>
            <a:endParaRPr lang="en-US" sz="36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32A0A1-09F4-2545-B8E9-E48304B062E9}"/>
              </a:ext>
            </a:extLst>
          </p:cNvPr>
          <p:cNvSpPr/>
          <p:nvPr/>
        </p:nvSpPr>
        <p:spPr>
          <a:xfrm>
            <a:off x="152400" y="61457"/>
            <a:ext cx="5519460" cy="584775"/>
          </a:xfrm>
          <a:prstGeom prst="rect">
            <a:avLst/>
          </a:prstGeom>
        </p:spPr>
        <p:txBody>
          <a:bodyPr wrap="none">
            <a:spAutoFit/>
          </a:bodyPr>
          <a:lstStyle/>
          <a:p>
            <a:pPr algn="just">
              <a:spcBef>
                <a:spcPts val="300"/>
              </a:spcBef>
              <a:spcAft>
                <a:spcPts val="300"/>
              </a:spcAft>
            </a:pPr>
            <a:r>
              <a:rPr lang="vi-VN" sz="3200" b="1" dirty="0">
                <a:latin typeface="Times New Roman" panose="02020603050405020304" pitchFamily="18" charset="0"/>
                <a:ea typeface="Times New Roman" panose="02020603050405020304" pitchFamily="18" charset="0"/>
              </a:rPr>
              <a:t>I. Nhân đơn thức với đơn thức</a:t>
            </a:r>
            <a:endParaRPr lang="x-none" sz="3200" dirty="0">
              <a:effectLst/>
              <a:latin typeface="Times New Roman" panose="02020603050405020304" pitchFamily="18" charset="0"/>
              <a:ea typeface="Times New Roman" panose="02020603050405020304" pitchFamily="18" charset="0"/>
            </a:endParaRPr>
          </a:p>
        </p:txBody>
      </p:sp>
      <p:grpSp>
        <p:nvGrpSpPr>
          <p:cNvPr id="14" name="Group 13">
            <a:extLst>
              <a:ext uri="{FF2B5EF4-FFF2-40B4-BE49-F238E27FC236}">
                <a16:creationId xmlns:a16="http://schemas.microsoft.com/office/drawing/2014/main" id="{AD9E55E1-8690-CE4E-B405-10CAE10AF2EF}"/>
              </a:ext>
            </a:extLst>
          </p:cNvPr>
          <p:cNvGrpSpPr/>
          <p:nvPr/>
        </p:nvGrpSpPr>
        <p:grpSpPr>
          <a:xfrm>
            <a:off x="1295400" y="1406743"/>
            <a:ext cx="7162800" cy="3540553"/>
            <a:chOff x="1600200" y="2648798"/>
            <a:chExt cx="7162800" cy="2208952"/>
          </a:xfrm>
        </p:grpSpPr>
        <p:sp>
          <p:nvSpPr>
            <p:cNvPr id="15" name="Rounded Rectangle 14">
              <a:extLst>
                <a:ext uri="{FF2B5EF4-FFF2-40B4-BE49-F238E27FC236}">
                  <a16:creationId xmlns:a16="http://schemas.microsoft.com/office/drawing/2014/main" id="{044212F5-CC01-EF48-B2B3-135354EF99D7}"/>
                </a:ext>
              </a:extLst>
            </p:cNvPr>
            <p:cNvSpPr/>
            <p:nvPr/>
          </p:nvSpPr>
          <p:spPr>
            <a:xfrm>
              <a:off x="1600200" y="2649921"/>
              <a:ext cx="7162800" cy="220782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Rectangle 15">
              <a:extLst>
                <a:ext uri="{FF2B5EF4-FFF2-40B4-BE49-F238E27FC236}">
                  <a16:creationId xmlns:a16="http://schemas.microsoft.com/office/drawing/2014/main" id="{41752ECF-06B6-874B-8AEF-ADFD3873627F}"/>
                </a:ext>
              </a:extLst>
            </p:cNvPr>
            <p:cNvSpPr/>
            <p:nvPr/>
          </p:nvSpPr>
          <p:spPr>
            <a:xfrm>
              <a:off x="1600200" y="2648798"/>
              <a:ext cx="7162800" cy="22775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7" name="TextBox 16">
            <a:extLst>
              <a:ext uri="{FF2B5EF4-FFF2-40B4-BE49-F238E27FC236}">
                <a16:creationId xmlns:a16="http://schemas.microsoft.com/office/drawing/2014/main" id="{305EB55A-48BD-E943-9493-303CA454F39E}"/>
              </a:ext>
            </a:extLst>
          </p:cNvPr>
          <p:cNvSpPr txBox="1"/>
          <p:nvPr/>
        </p:nvSpPr>
        <p:spPr>
          <a:xfrm>
            <a:off x="1447800" y="1838754"/>
            <a:ext cx="6781800"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a:t>
            </a:r>
            <a:r>
              <a:rPr lang="x-none" sz="2800" dirty="0">
                <a:latin typeface="Times New Roman" panose="02020603050405020304" pitchFamily="18" charset="0"/>
                <a:cs typeface="Times New Roman" panose="02020603050405020304" pitchFamily="18" charset="0"/>
              </a:rPr>
              <a:t>uốn nhân đơn thức A với đơn thức B, ta làm như sau:</a:t>
            </a:r>
          </a:p>
          <a:p>
            <a:pPr marL="457200" indent="-457200">
              <a:buFontTx/>
              <a:buChar char="-"/>
            </a:pPr>
            <a:r>
              <a:rPr lang="x-none" sz="2800" dirty="0">
                <a:latin typeface="Times New Roman" panose="02020603050405020304" pitchFamily="18" charset="0"/>
                <a:cs typeface="Times New Roman" panose="02020603050405020304" pitchFamily="18" charset="0"/>
              </a:rPr>
              <a:t>Nhân hệ số của đơn thức A với hệ số của đơn thức B;</a:t>
            </a:r>
          </a:p>
          <a:p>
            <a:pPr marL="457200" indent="-457200">
              <a:buFontTx/>
              <a:buChar char="-"/>
            </a:pPr>
            <a:r>
              <a:rPr lang="x-none" sz="2800" dirty="0">
                <a:latin typeface="Times New Roman" panose="02020603050405020304" pitchFamily="18" charset="0"/>
                <a:cs typeface="Times New Roman" panose="02020603050405020304" pitchFamily="18" charset="0"/>
              </a:rPr>
              <a:t>Nhân luỹ thừa của biến trong A với luỹ thừa của biến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trong B;</a:t>
            </a:r>
          </a:p>
          <a:p>
            <a:pPr marL="457200" indent="-457200">
              <a:buFontTx/>
              <a:buChar char="-"/>
            </a:pPr>
            <a:r>
              <a:rPr lang="x-none" sz="2800" dirty="0">
                <a:latin typeface="Times New Roman" panose="02020603050405020304" pitchFamily="18" charset="0"/>
                <a:cs typeface="Times New Roman" panose="02020603050405020304" pitchFamily="18" charset="0"/>
              </a:rPr>
              <a:t>Nhân các kết quả vừa tìm được với nhau.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F1831C4-D8AD-214F-BE75-E501118BAC51}"/>
                  </a:ext>
                </a:extLst>
              </p:cNvPr>
              <p:cNvSpPr txBox="1"/>
              <p:nvPr/>
            </p:nvSpPr>
            <p:spPr>
              <a:xfrm>
                <a:off x="692812" y="735209"/>
                <a:ext cx="3260957" cy="5280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x-none" sz="2800" i="1" smtClean="0">
                          <a:latin typeface="Cambria Math" panose="02040503050406030204" pitchFamily="18" charset="0"/>
                          <a:ea typeface="Cambria Math" panose="02040503050406030204" pitchFamily="18" charset="0"/>
                        </a:rPr>
                        <m:t>⇒</m:t>
                      </m:r>
                      <m:sSup>
                        <m:sSupPr>
                          <m:ctrlPr>
                            <a:rPr lang="x-none" sz="2800" i="1" smtClean="0">
                              <a:latin typeface="Cambria Math" panose="02040503050406030204" pitchFamily="18" charset="0"/>
                              <a:ea typeface="Cambria Math" panose="02040503050406030204" pitchFamily="18" charset="0"/>
                            </a:rPr>
                          </m:ctrlPr>
                        </m:sSupPr>
                        <m:e>
                          <m:r>
                            <a:rPr lang="x-none" sz="2800" i="1">
                              <a:latin typeface="Cambria Math" panose="02040503050406030204" pitchFamily="18" charset="0"/>
                              <a:ea typeface="Cambria Math" panose="02040503050406030204" pitchFamily="18" charset="0"/>
                            </a:rPr>
                            <m:t>𝑥</m:t>
                          </m:r>
                        </m:e>
                        <m:sup>
                          <m:r>
                            <a:rPr lang="vi-VN" sz="2800" b="0" i="1" smtClean="0">
                              <a:latin typeface="Cambria Math" panose="02040503050406030204" pitchFamily="18" charset="0"/>
                              <a:ea typeface="Cambria Math" panose="02040503050406030204" pitchFamily="18" charset="0"/>
                            </a:rPr>
                            <m:t>6</m:t>
                          </m:r>
                        </m:sup>
                      </m:sSup>
                      <m:r>
                        <a:rPr lang="vi-VN" sz="2800" b="0" i="1" smtClean="0">
                          <a:latin typeface="Cambria Math" panose="02040503050406030204" pitchFamily="18" charset="0"/>
                          <a:ea typeface="Cambria Math" panose="02040503050406030204" pitchFamily="18" charset="0"/>
                        </a:rPr>
                        <m:t>;3</m:t>
                      </m:r>
                      <m:sSup>
                        <m:sSupPr>
                          <m:ctrlPr>
                            <a:rPr lang="vi-VN" sz="2800" b="0" i="1" smtClean="0">
                              <a:latin typeface="Cambria Math" panose="02040503050406030204" pitchFamily="18" charset="0"/>
                              <a:ea typeface="Cambria Math" panose="02040503050406030204" pitchFamily="18" charset="0"/>
                            </a:rPr>
                          </m:ctrlPr>
                        </m:sSupPr>
                        <m:e>
                          <m:r>
                            <a:rPr lang="vi-VN" sz="2800" i="1">
                              <a:latin typeface="Cambria Math" panose="02040503050406030204" pitchFamily="18" charset="0"/>
                              <a:ea typeface="Cambria Math" panose="02040503050406030204" pitchFamily="18" charset="0"/>
                            </a:rPr>
                            <m:t>𝑥</m:t>
                          </m:r>
                        </m:e>
                        <m:sup>
                          <m:r>
                            <a:rPr lang="vi-VN" sz="2800" b="0" i="1" smtClean="0">
                              <a:latin typeface="Cambria Math" panose="02040503050406030204" pitchFamily="18" charset="0"/>
                              <a:ea typeface="Cambria Math" panose="02040503050406030204" pitchFamily="18" charset="0"/>
                            </a:rPr>
                            <m:t>5</m:t>
                          </m:r>
                        </m:sup>
                      </m:sSup>
                      <m:r>
                        <a:rPr lang="vi-VN" sz="2800" b="0" i="1" smtClean="0">
                          <a:latin typeface="Cambria Math" panose="02040503050406030204" pitchFamily="18" charset="0"/>
                          <a:ea typeface="Cambria Math" panose="02040503050406030204" pitchFamily="18" charset="0"/>
                        </a:rPr>
                        <m:t>; </m:t>
                      </m:r>
                      <m:r>
                        <a:rPr lang="vi-VN" sz="2800" i="1">
                          <a:latin typeface="Cambria Math" panose="02040503050406030204" pitchFamily="18" charset="0"/>
                          <a:ea typeface="Cambria Math" panose="02040503050406030204" pitchFamily="18" charset="0"/>
                        </a:rPr>
                        <m:t>𝑎𝑏</m:t>
                      </m:r>
                      <m:sSup>
                        <m:sSupPr>
                          <m:ctrlPr>
                            <a:rPr lang="vi-VN" sz="2800" i="1" smtClean="0">
                              <a:latin typeface="Cambria Math" panose="02040503050406030204" pitchFamily="18" charset="0"/>
                              <a:ea typeface="Cambria Math" panose="02040503050406030204" pitchFamily="18" charset="0"/>
                            </a:rPr>
                          </m:ctrlPr>
                        </m:sSupPr>
                        <m:e>
                          <m:r>
                            <a:rPr lang="vi-VN" sz="2800" i="1">
                              <a:latin typeface="Cambria Math" panose="02040503050406030204" pitchFamily="18" charset="0"/>
                              <a:ea typeface="Cambria Math" panose="02040503050406030204" pitchFamily="18" charset="0"/>
                            </a:rPr>
                            <m:t>𝑥</m:t>
                          </m:r>
                        </m:e>
                        <m:sup>
                          <m:r>
                            <a:rPr lang="vi-VN" sz="2800" i="1">
                              <a:latin typeface="Cambria Math" panose="02040503050406030204" pitchFamily="18" charset="0"/>
                              <a:ea typeface="Cambria Math" panose="02040503050406030204" pitchFamily="18" charset="0"/>
                            </a:rPr>
                            <m:t>𝑚</m:t>
                          </m:r>
                          <m:r>
                            <a:rPr lang="vi-VN" sz="2800" b="0" i="1" smtClean="0">
                              <a:latin typeface="Cambria Math" panose="02040503050406030204" pitchFamily="18" charset="0"/>
                              <a:ea typeface="Cambria Math" panose="02040503050406030204" pitchFamily="18" charset="0"/>
                            </a:rPr>
                            <m:t>+</m:t>
                          </m:r>
                          <m:r>
                            <a:rPr lang="vi-VN" sz="2800" i="1">
                              <a:latin typeface="Cambria Math" panose="02040503050406030204" pitchFamily="18" charset="0"/>
                              <a:ea typeface="Cambria Math" panose="02040503050406030204" pitchFamily="18" charset="0"/>
                            </a:rPr>
                            <m:t>𝑛</m:t>
                          </m:r>
                        </m:sup>
                      </m:sSup>
                    </m:oMath>
                  </m:oMathPara>
                </a14:m>
                <a:endParaRPr lang="x-none" sz="2800" i="1" dirty="0"/>
              </a:p>
            </p:txBody>
          </p:sp>
        </mc:Choice>
        <mc:Fallback xmlns="">
          <p:sp>
            <p:nvSpPr>
              <p:cNvPr id="18" name="TextBox 17">
                <a:extLst>
                  <a:ext uri="{FF2B5EF4-FFF2-40B4-BE49-F238E27FC236}">
                    <a16:creationId xmlns:a16="http://schemas.microsoft.com/office/drawing/2014/main" id="{CF1831C4-D8AD-214F-BE75-E501118BAC51}"/>
                  </a:ext>
                </a:extLst>
              </p:cNvPr>
              <p:cNvSpPr txBox="1">
                <a:spLocks noRot="1" noChangeAspect="1" noMove="1" noResize="1" noEditPoints="1" noAdjustHandles="1" noChangeArrowheads="1" noChangeShapeType="1" noTextEdit="1"/>
              </p:cNvSpPr>
              <p:nvPr/>
            </p:nvSpPr>
            <p:spPr>
              <a:xfrm>
                <a:off x="692812" y="735209"/>
                <a:ext cx="3260957" cy="528093"/>
              </a:xfrm>
              <a:prstGeom prst="rect">
                <a:avLst/>
              </a:prstGeom>
              <a:blipFill>
                <a:blip r:embed="rId2"/>
                <a:stretch>
                  <a:fillRect b="-21429"/>
                </a:stretch>
              </a:blipFill>
            </p:spPr>
            <p:txBody>
              <a:bodyPr/>
              <a:lstStyle/>
              <a:p>
                <a:r>
                  <a:rPr lang="en-VN">
                    <a:noFill/>
                  </a:rPr>
                  <a:t> </a:t>
                </a:r>
              </a:p>
            </p:txBody>
          </p:sp>
        </mc:Fallback>
      </mc:AlternateContent>
      <p:sp>
        <p:nvSpPr>
          <p:cNvPr id="19" name="TextBox 18">
            <a:extLst>
              <a:ext uri="{FF2B5EF4-FFF2-40B4-BE49-F238E27FC236}">
                <a16:creationId xmlns:a16="http://schemas.microsoft.com/office/drawing/2014/main" id="{578C3E04-7638-354A-B453-6D6987FBA27F}"/>
              </a:ext>
            </a:extLst>
          </p:cNvPr>
          <p:cNvSpPr txBox="1"/>
          <p:nvPr/>
        </p:nvSpPr>
        <p:spPr>
          <a:xfrm>
            <a:off x="3879188" y="720582"/>
            <a:ext cx="45720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
            </a:r>
            <a:r>
              <a:rPr lang="x-none" sz="2800" dirty="0">
                <a:latin typeface="Times New Roman" panose="02020603050405020304" pitchFamily="18" charset="0"/>
                <a:cs typeface="Times New Roman" panose="02020603050405020304" pitchFamily="18" charset="0"/>
              </a:rPr>
              <a:t>à tích của các đơn thức.</a:t>
            </a:r>
          </a:p>
        </p:txBody>
      </p:sp>
      <p:pic>
        <p:nvPicPr>
          <p:cNvPr id="20" name="Hình ảnh 5">
            <a:extLst>
              <a:ext uri="{FF2B5EF4-FFF2-40B4-BE49-F238E27FC236}">
                <a16:creationId xmlns:a16="http://schemas.microsoft.com/office/drawing/2014/main" id="{B99B435B-D7A3-154E-A2C8-9BA4A2EED3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51075" y="1273260"/>
            <a:ext cx="1029924" cy="997054"/>
          </a:xfrm>
          <a:prstGeom prst="ellipse">
            <a:avLst/>
          </a:prstGeom>
        </p:spPr>
      </p:pic>
    </p:spTree>
    <p:extLst>
      <p:ext uri="{BB962C8B-B14F-4D97-AF65-F5344CB8AC3E}">
        <p14:creationId xmlns:p14="http://schemas.microsoft.com/office/powerpoint/2010/main" val="140617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17328</TotalTime>
  <Words>1580</Words>
  <Application>Microsoft Office PowerPoint</Application>
  <PresentationFormat>On-screen Show (16:9)</PresentationFormat>
  <Paragraphs>182</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Nguyen Thuy</cp:lastModifiedBy>
  <cp:revision>221</cp:revision>
  <dcterms:created xsi:type="dcterms:W3CDTF">2021-07-22T17:31:00Z</dcterms:created>
  <dcterms:modified xsi:type="dcterms:W3CDTF">2023-06-01T07:56:47Z</dcterms:modified>
</cp:coreProperties>
</file>