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30517d808ef8484f" Type="http://schemas.microsoft.com/office/2007/relationships/ui/extensibility" Target="customUI/customUI14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4001" r:id="rId2"/>
  </p:sldMasterIdLst>
  <p:notesMasterIdLst>
    <p:notesMasterId r:id="rId47"/>
  </p:notesMasterIdLst>
  <p:sldIdLst>
    <p:sldId id="299" r:id="rId3"/>
    <p:sldId id="440" r:id="rId4"/>
    <p:sldId id="439" r:id="rId5"/>
    <p:sldId id="442" r:id="rId6"/>
    <p:sldId id="258" r:id="rId7"/>
    <p:sldId id="482" r:id="rId8"/>
    <p:sldId id="519" r:id="rId9"/>
    <p:sldId id="280" r:id="rId10"/>
    <p:sldId id="520" r:id="rId11"/>
    <p:sldId id="414" r:id="rId12"/>
    <p:sldId id="487" r:id="rId13"/>
    <p:sldId id="521" r:id="rId14"/>
    <p:sldId id="485" r:id="rId15"/>
    <p:sldId id="486" r:id="rId16"/>
    <p:sldId id="491" r:id="rId17"/>
    <p:sldId id="532" r:id="rId18"/>
    <p:sldId id="522" r:id="rId19"/>
    <p:sldId id="523" r:id="rId20"/>
    <p:sldId id="524" r:id="rId21"/>
    <p:sldId id="525" r:id="rId22"/>
    <p:sldId id="510" r:id="rId23"/>
    <p:sldId id="511" r:id="rId24"/>
    <p:sldId id="512" r:id="rId25"/>
    <p:sldId id="513" r:id="rId26"/>
    <p:sldId id="281" r:id="rId27"/>
    <p:sldId id="514" r:id="rId28"/>
    <p:sldId id="515" r:id="rId29"/>
    <p:sldId id="516" r:id="rId30"/>
    <p:sldId id="528" r:id="rId31"/>
    <p:sldId id="529" r:id="rId32"/>
    <p:sldId id="530" r:id="rId33"/>
    <p:sldId id="282" r:id="rId34"/>
    <p:sldId id="451" r:id="rId35"/>
    <p:sldId id="340" r:id="rId36"/>
    <p:sldId id="484" r:id="rId37"/>
    <p:sldId id="533" r:id="rId38"/>
    <p:sldId id="502" r:id="rId39"/>
    <p:sldId id="503" r:id="rId40"/>
    <p:sldId id="504" r:id="rId41"/>
    <p:sldId id="505" r:id="rId42"/>
    <p:sldId id="506" r:id="rId43"/>
    <p:sldId id="507" r:id="rId44"/>
    <p:sldId id="497" r:id="rId45"/>
    <p:sldId id="464" r:id="rId46"/>
  </p:sldIdLst>
  <p:sldSz cx="12192000" cy="6858000"/>
  <p:notesSz cx="6858000" cy="9144000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ùy Trần" initials="TT" lastIdx="3" clrIdx="2">
    <p:extLst>
      <p:ext uri="{19B8F6BF-5375-455C-9EA6-DF929625EA0E}">
        <p15:presenceInfo xmlns:p15="http://schemas.microsoft.com/office/powerpoint/2012/main" userId="d58b8b05c00417e7" providerId="Windows Live"/>
      </p:ext>
    </p:extLst>
  </p:cmAuthor>
  <p:cmAuthor id="2" name="Microsoft account" initials="Ma" lastIdx="6" clrIdx="1">
    <p:extLst>
      <p:ext uri="{19B8F6BF-5375-455C-9EA6-DF929625EA0E}">
        <p15:presenceInfo xmlns:p15="http://schemas.microsoft.com/office/powerpoint/2012/main" userId="474adf4d1cffb875" providerId="Windows Live"/>
      </p:ext>
    </p:extLst>
  </p:cmAuthor>
  <p:cmAuthor id="3" name="Windows User" initials="WU" lastIdx="3" clrIdx="3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BA2E5"/>
    <a:srgbClr val="BC7A1A"/>
    <a:srgbClr val="C47812"/>
    <a:srgbClr val="4E32F4"/>
    <a:srgbClr val="5D2E7A"/>
    <a:srgbClr val="9A8E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4050" autoAdjust="0"/>
  </p:normalViewPr>
  <p:slideViewPr>
    <p:cSldViewPr snapToGrid="0">
      <p:cViewPr varScale="1">
        <p:scale>
          <a:sx n="80" d="100"/>
          <a:sy n="80" d="100"/>
        </p:scale>
        <p:origin x="811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-23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08T20:00:31.673" idx="2">
    <p:pos x="7572" y="-220"/>
    <p:text/>
    <p:extLst>
      <p:ext uri="{C676402C-5697-4E1C-873F-D02D1690AC5C}">
        <p15:threadingInfo xmlns:p15="http://schemas.microsoft.com/office/powerpoint/2012/main" timeZoneBias="-420"/>
      </p:ext>
    </p:extLst>
  </p:cm>
  <p:cm authorId="1" dt="2022-07-08T20:00:50.244" idx="3">
    <p:pos x="10" y="10"/>
    <p:text>chữ năng lực , phẩm chất, mục tiêu cần đạt hôi lóa , khó nhìn.</p:text>
    <p:extLst>
      <p:ext uri="{C676402C-5697-4E1C-873F-D02D1690AC5C}">
        <p15:threadingInfo xmlns:p15="http://schemas.microsoft.com/office/powerpoint/2012/main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4" Type="http://schemas.openxmlformats.org/officeDocument/2006/relationships/image" Target="../media/image57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56.wmf"/><Relationship Id="rId7" Type="http://schemas.openxmlformats.org/officeDocument/2006/relationships/image" Target="../media/image60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6" Type="http://schemas.openxmlformats.org/officeDocument/2006/relationships/image" Target="../media/image59.wmf"/><Relationship Id="rId11" Type="http://schemas.openxmlformats.org/officeDocument/2006/relationships/image" Target="../media/image64.wmf"/><Relationship Id="rId5" Type="http://schemas.openxmlformats.org/officeDocument/2006/relationships/image" Target="../media/image58.wmf"/><Relationship Id="rId10" Type="http://schemas.openxmlformats.org/officeDocument/2006/relationships/image" Target="../media/image63.emf"/><Relationship Id="rId4" Type="http://schemas.openxmlformats.org/officeDocument/2006/relationships/image" Target="../media/image57.wmf"/><Relationship Id="rId9" Type="http://schemas.openxmlformats.org/officeDocument/2006/relationships/image" Target="../media/image62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image" Target="../media/image64.wmf"/><Relationship Id="rId3" Type="http://schemas.openxmlformats.org/officeDocument/2006/relationships/image" Target="../media/image57.wmf"/><Relationship Id="rId7" Type="http://schemas.openxmlformats.org/officeDocument/2006/relationships/image" Target="../media/image68.wmf"/><Relationship Id="rId12" Type="http://schemas.openxmlformats.org/officeDocument/2006/relationships/image" Target="../media/image73.emf"/><Relationship Id="rId2" Type="http://schemas.openxmlformats.org/officeDocument/2006/relationships/image" Target="../media/image56.wmf"/><Relationship Id="rId1" Type="http://schemas.openxmlformats.org/officeDocument/2006/relationships/image" Target="../media/image54.wmf"/><Relationship Id="rId6" Type="http://schemas.openxmlformats.org/officeDocument/2006/relationships/image" Target="../media/image67.wmf"/><Relationship Id="rId11" Type="http://schemas.openxmlformats.org/officeDocument/2006/relationships/image" Target="../media/image72.wmf"/><Relationship Id="rId5" Type="http://schemas.openxmlformats.org/officeDocument/2006/relationships/image" Target="../media/image66.wmf"/><Relationship Id="rId10" Type="http://schemas.openxmlformats.org/officeDocument/2006/relationships/image" Target="../media/image71.emf"/><Relationship Id="rId4" Type="http://schemas.openxmlformats.org/officeDocument/2006/relationships/image" Target="../media/image65.wmf"/><Relationship Id="rId9" Type="http://schemas.openxmlformats.org/officeDocument/2006/relationships/image" Target="../media/image70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image" Target="../media/image61.wmf"/><Relationship Id="rId7" Type="http://schemas.openxmlformats.org/officeDocument/2006/relationships/image" Target="../media/image80.wmf"/><Relationship Id="rId2" Type="http://schemas.openxmlformats.org/officeDocument/2006/relationships/image" Target="../media/image59.wmf"/><Relationship Id="rId1" Type="http://schemas.openxmlformats.org/officeDocument/2006/relationships/image" Target="../media/image78.wmf"/><Relationship Id="rId6" Type="http://schemas.openxmlformats.org/officeDocument/2006/relationships/image" Target="../media/image79.e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image" Target="../media/image84.wmf"/><Relationship Id="rId7" Type="http://schemas.openxmlformats.org/officeDocument/2006/relationships/image" Target="../media/image7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6" Type="http://schemas.openxmlformats.org/officeDocument/2006/relationships/image" Target="../media/image87.wmf"/><Relationship Id="rId5" Type="http://schemas.openxmlformats.org/officeDocument/2006/relationships/image" Target="../media/image86.wmf"/><Relationship Id="rId10" Type="http://schemas.openxmlformats.org/officeDocument/2006/relationships/image" Target="../media/image89.emf"/><Relationship Id="rId4" Type="http://schemas.openxmlformats.org/officeDocument/2006/relationships/image" Target="../media/image85.wmf"/><Relationship Id="rId9" Type="http://schemas.openxmlformats.org/officeDocument/2006/relationships/image" Target="../media/image88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image" Target="../media/image94.wmf"/><Relationship Id="rId7" Type="http://schemas.openxmlformats.org/officeDocument/2006/relationships/image" Target="../media/image98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Relationship Id="rId6" Type="http://schemas.openxmlformats.org/officeDocument/2006/relationships/image" Target="../media/image97.wmf"/><Relationship Id="rId5" Type="http://schemas.openxmlformats.org/officeDocument/2006/relationships/image" Target="../media/image96.wmf"/><Relationship Id="rId10" Type="http://schemas.openxmlformats.org/officeDocument/2006/relationships/image" Target="../media/image101.wmf"/><Relationship Id="rId4" Type="http://schemas.openxmlformats.org/officeDocument/2006/relationships/image" Target="../media/image95.wmf"/><Relationship Id="rId9" Type="http://schemas.openxmlformats.org/officeDocument/2006/relationships/image" Target="../media/image100.w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3" Type="http://schemas.openxmlformats.org/officeDocument/2006/relationships/image" Target="../media/image96.wmf"/><Relationship Id="rId7" Type="http://schemas.openxmlformats.org/officeDocument/2006/relationships/image" Target="../media/image104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Relationship Id="rId6" Type="http://schemas.openxmlformats.org/officeDocument/2006/relationships/image" Target="../media/image103.wmf"/><Relationship Id="rId5" Type="http://schemas.openxmlformats.org/officeDocument/2006/relationships/image" Target="../media/image102.wmf"/><Relationship Id="rId10" Type="http://schemas.openxmlformats.org/officeDocument/2006/relationships/image" Target="../media/image107.wmf"/><Relationship Id="rId4" Type="http://schemas.openxmlformats.org/officeDocument/2006/relationships/image" Target="../media/image97.wmf"/><Relationship Id="rId9" Type="http://schemas.openxmlformats.org/officeDocument/2006/relationships/image" Target="../media/image106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7" Type="http://schemas.openxmlformats.org/officeDocument/2006/relationships/image" Target="../media/image128.wmf"/><Relationship Id="rId2" Type="http://schemas.openxmlformats.org/officeDocument/2006/relationships/image" Target="../media/image123.wmf"/><Relationship Id="rId1" Type="http://schemas.openxmlformats.org/officeDocument/2006/relationships/image" Target="../media/image122.wmf"/><Relationship Id="rId6" Type="http://schemas.openxmlformats.org/officeDocument/2006/relationships/image" Target="../media/image127.wmf"/><Relationship Id="rId5" Type="http://schemas.openxmlformats.org/officeDocument/2006/relationships/image" Target="../media/image126.wmf"/><Relationship Id="rId4" Type="http://schemas.openxmlformats.org/officeDocument/2006/relationships/image" Target="../media/image12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9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wmf"/><Relationship Id="rId2" Type="http://schemas.openxmlformats.org/officeDocument/2006/relationships/image" Target="../media/image130.wmf"/><Relationship Id="rId1" Type="http://schemas.openxmlformats.org/officeDocument/2006/relationships/image" Target="../media/image129.wmf"/><Relationship Id="rId6" Type="http://schemas.openxmlformats.org/officeDocument/2006/relationships/image" Target="../media/image134.wmf"/><Relationship Id="rId5" Type="http://schemas.openxmlformats.org/officeDocument/2006/relationships/image" Target="../media/image133.wmf"/><Relationship Id="rId4" Type="http://schemas.openxmlformats.org/officeDocument/2006/relationships/image" Target="../media/image132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image" Target="../media/image136.wmf"/><Relationship Id="rId1" Type="http://schemas.openxmlformats.org/officeDocument/2006/relationships/image" Target="../media/image135.wmf"/><Relationship Id="rId5" Type="http://schemas.openxmlformats.org/officeDocument/2006/relationships/image" Target="../media/image139.wmf"/><Relationship Id="rId4" Type="http://schemas.openxmlformats.org/officeDocument/2006/relationships/image" Target="../media/image13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3.wmf"/><Relationship Id="rId4" Type="http://schemas.openxmlformats.org/officeDocument/2006/relationships/image" Target="../media/image4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46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09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24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19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23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38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38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043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 số hình ảnh khác của hình thang cân trong thực tế: cái thang, mặt túi xách, túi đựng bỏng ngô,</a:t>
            </a:r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đồ trang trí ...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678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tám hình thang cân có đáy nhỏ bằng cạnh bên để xếp thành mặt chiếc khay</a:t>
            </a:r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đựng mứt tết.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A588-90D2-411D-BDAD-7DAD66783F3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75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Đáp</a:t>
            </a:r>
            <a:r>
              <a:rPr lang="en-US" baseline="0"/>
              <a:t> án D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2610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Đáp</a:t>
            </a:r>
            <a:r>
              <a:rPr lang="en-US" baseline="0"/>
              <a:t> án B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334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Đáp</a:t>
            </a:r>
            <a:r>
              <a:rPr lang="en-US" baseline="0"/>
              <a:t> án B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877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Đáp</a:t>
            </a:r>
            <a:r>
              <a:rPr lang="en-US" baseline="0"/>
              <a:t> án B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436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Đáp</a:t>
            </a:r>
            <a:r>
              <a:rPr lang="en-US" baseline="0"/>
              <a:t> án B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722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647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Hai bậc thang song song với nhau.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Phần chiếc thang giới hạn bởi hai bậc liên tiếp là một </a:t>
            </a:r>
            <a:r>
              <a:rPr lang="en-US" sz="12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hình thang</a:t>
            </a: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4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Hình thang cân có đặc điểm và tính chất gì, chúng ta cùng tìm hiểu trong bài học hôm nay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7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1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50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29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52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43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46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52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48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97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76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99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82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15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5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95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04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3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6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9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299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81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672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982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902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447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95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153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463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480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39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110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594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891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8561450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7007152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445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6315642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0486028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96525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7940136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980955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0282115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975935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133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179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3574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9066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7954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8508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2200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8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3464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744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0108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687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746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9538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1" y="235083"/>
            <a:ext cx="220041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90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1" y="196940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75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8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39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4111" r:id="rId2"/>
    <p:sldLayoutId id="2147484110" r:id="rId3"/>
    <p:sldLayoutId id="2147484109" r:id="rId4"/>
    <p:sldLayoutId id="2147484108" r:id="rId5"/>
    <p:sldLayoutId id="2147484106" r:id="rId6"/>
    <p:sldLayoutId id="2147484104" r:id="rId7"/>
    <p:sldLayoutId id="2147484099" r:id="rId8"/>
    <p:sldLayoutId id="2147484084" r:id="rId9"/>
    <p:sldLayoutId id="2147484081" r:id="rId10"/>
    <p:sldLayoutId id="2147484079" r:id="rId11"/>
    <p:sldLayoutId id="2147484076" r:id="rId12"/>
    <p:sldLayoutId id="2147483663" r:id="rId13"/>
    <p:sldLayoutId id="2147484113" r:id="rId14"/>
    <p:sldLayoutId id="2147484103" r:id="rId15"/>
    <p:sldLayoutId id="2147484102" r:id="rId16"/>
    <p:sldLayoutId id="2147484101" r:id="rId17"/>
    <p:sldLayoutId id="2147484097" r:id="rId18"/>
    <p:sldLayoutId id="2147484096" r:id="rId19"/>
    <p:sldLayoutId id="2147484095" r:id="rId20"/>
    <p:sldLayoutId id="2147484093" r:id="rId21"/>
    <p:sldLayoutId id="2147484091" r:id="rId22"/>
    <p:sldLayoutId id="2147484087" r:id="rId23"/>
    <p:sldLayoutId id="2147483664" r:id="rId24"/>
    <p:sldLayoutId id="2147483665" r:id="rId25"/>
    <p:sldLayoutId id="2147483666" r:id="rId26"/>
    <p:sldLayoutId id="2147483667" r:id="rId27"/>
    <p:sldLayoutId id="2147483668" r:id="rId28"/>
    <p:sldLayoutId id="2147484114" r:id="rId29"/>
    <p:sldLayoutId id="2147484094" r:id="rId30"/>
    <p:sldLayoutId id="2147484092" r:id="rId31"/>
    <p:sldLayoutId id="2147484090" r:id="rId32"/>
    <p:sldLayoutId id="2147484089" r:id="rId33"/>
    <p:sldLayoutId id="2147484088" r:id="rId34"/>
    <p:sldLayoutId id="2147484086" r:id="rId35"/>
    <p:sldLayoutId id="2147484085" r:id="rId36"/>
    <p:sldLayoutId id="2147484083" r:id="rId37"/>
    <p:sldLayoutId id="2147484082" r:id="rId38"/>
    <p:sldLayoutId id="2147484080" r:id="rId39"/>
    <p:sldLayoutId id="2147484078" r:id="rId40"/>
    <p:sldLayoutId id="2147484077" r:id="rId41"/>
    <p:sldLayoutId id="2147483669" r:id="rId42"/>
    <p:sldLayoutId id="2147483670" r:id="rId43"/>
    <p:sldLayoutId id="2147483671" r:id="rId44"/>
    <p:sldLayoutId id="2147483672" r:id="rId45"/>
    <p:sldLayoutId id="2147483779" r:id="rId46"/>
    <p:sldLayoutId id="2147484112" r:id="rId47"/>
    <p:sldLayoutId id="2147483650" r:id="rId48"/>
    <p:sldLayoutId id="2147483656" r:id="rId49"/>
    <p:sldLayoutId id="2147483657" r:id="rId50"/>
    <p:sldLayoutId id="2147483658" r:id="rId51"/>
    <p:sldLayoutId id="2147484052" r:id="rId52"/>
    <p:sldLayoutId id="2147484075" r:id="rId53"/>
    <p:sldLayoutId id="2147484074" r:id="rId54"/>
    <p:sldLayoutId id="2147484107" r:id="rId55"/>
    <p:sldLayoutId id="2147484105" r:id="rId56"/>
    <p:sldLayoutId id="2147484100" r:id="rId57"/>
    <p:sldLayoutId id="2147484098" r:id="rId5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24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15" Type="http://schemas.openxmlformats.org/officeDocument/2006/relationships/audio" Target="../media/audio1.wav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15" Type="http://schemas.openxmlformats.org/officeDocument/2006/relationships/audio" Target="../media/audio1.wav"/><Relationship Id="rId10" Type="http://schemas.openxmlformats.org/officeDocument/2006/relationships/image" Target="../media/image26.wmf"/><Relationship Id="rId4" Type="http://schemas.openxmlformats.org/officeDocument/2006/relationships/audio" Target="../media/audio1.wav"/><Relationship Id="rId9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0.emf"/><Relationship Id="rId12" Type="http://schemas.openxmlformats.org/officeDocument/2006/relationships/image" Target="../media/image31.emf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11" Type="http://schemas.openxmlformats.org/officeDocument/2006/relationships/image" Target="../media/image26.wmf"/><Relationship Id="rId5" Type="http://schemas.openxmlformats.org/officeDocument/2006/relationships/image" Target="../media/image20.png"/><Relationship Id="rId15" Type="http://schemas.openxmlformats.org/officeDocument/2006/relationships/audio" Target="../media/audio1.wav"/><Relationship Id="rId10" Type="http://schemas.openxmlformats.org/officeDocument/2006/relationships/oleObject" Target="../embeddings/oleObject3.bin"/><Relationship Id="rId4" Type="http://schemas.openxmlformats.org/officeDocument/2006/relationships/audio" Target="../media/audio1.wav"/><Relationship Id="rId9" Type="http://schemas.openxmlformats.org/officeDocument/2006/relationships/image" Target="../media/image29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4.jp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jpg"/><Relationship Id="rId11" Type="http://schemas.openxmlformats.org/officeDocument/2006/relationships/image" Target="../media/image32.wmf"/><Relationship Id="rId5" Type="http://schemas.openxmlformats.org/officeDocument/2006/relationships/image" Target="../media/image20.png"/><Relationship Id="rId15" Type="http://schemas.openxmlformats.org/officeDocument/2006/relationships/audio" Target="../media/audio1.wav"/><Relationship Id="rId10" Type="http://schemas.openxmlformats.org/officeDocument/2006/relationships/oleObject" Target="../embeddings/oleObject4.bin"/><Relationship Id="rId4" Type="http://schemas.openxmlformats.org/officeDocument/2006/relationships/audio" Target="../media/audio1.wav"/><Relationship Id="rId9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0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png"/><Relationship Id="rId11" Type="http://schemas.openxmlformats.org/officeDocument/2006/relationships/image" Target="../media/image38.wmf"/><Relationship Id="rId5" Type="http://schemas.microsoft.com/office/2007/relationships/hdphoto" Target="../media/hdphoto2.wdp"/><Relationship Id="rId10" Type="http://schemas.openxmlformats.org/officeDocument/2006/relationships/oleObject" Target="../embeddings/oleObject6.bin"/><Relationship Id="rId4" Type="http://schemas.openxmlformats.org/officeDocument/2006/relationships/image" Target="../media/image39.png"/><Relationship Id="rId9" Type="http://schemas.openxmlformats.org/officeDocument/2006/relationships/image" Target="../media/image37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5.jpg"/><Relationship Id="rId11" Type="http://schemas.openxmlformats.org/officeDocument/2006/relationships/image" Target="../media/image42.wmf"/><Relationship Id="rId5" Type="http://schemas.openxmlformats.org/officeDocument/2006/relationships/image" Target="../media/image20.png"/><Relationship Id="rId15" Type="http://schemas.openxmlformats.org/officeDocument/2006/relationships/audio" Target="../media/audio1.wav"/><Relationship Id="rId10" Type="http://schemas.openxmlformats.org/officeDocument/2006/relationships/oleObject" Target="../embeddings/oleObject8.bin"/><Relationship Id="rId4" Type="http://schemas.openxmlformats.org/officeDocument/2006/relationships/audio" Target="../media/audio1.wav"/><Relationship Id="rId9" Type="http://schemas.openxmlformats.org/officeDocument/2006/relationships/image" Target="../media/image41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video" Target="../media/media2.mp4"/><Relationship Id="rId7" Type="http://schemas.openxmlformats.org/officeDocument/2006/relationships/image" Target="../media/image43.wmf"/><Relationship Id="rId2" Type="http://schemas.microsoft.com/office/2007/relationships/media" Target="../media/media2.mp4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20.png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48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4.png"/><Relationship Id="rId11" Type="http://schemas.openxmlformats.org/officeDocument/2006/relationships/oleObject" Target="../embeddings/oleObject13.bin"/><Relationship Id="rId5" Type="http://schemas.openxmlformats.org/officeDocument/2006/relationships/image" Target="../media/image43.wmf"/><Relationship Id="rId10" Type="http://schemas.openxmlformats.org/officeDocument/2006/relationships/image" Target="../media/image47.wmf"/><Relationship Id="rId4" Type="http://schemas.openxmlformats.org/officeDocument/2006/relationships/oleObject" Target="../embeddings/oleObject10.bin"/><Relationship Id="rId9" Type="http://schemas.openxmlformats.org/officeDocument/2006/relationships/oleObject" Target="../embeddings/oleObject1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52.w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3.emf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4.png"/><Relationship Id="rId11" Type="http://schemas.openxmlformats.org/officeDocument/2006/relationships/image" Target="../media/image51.wmf"/><Relationship Id="rId5" Type="http://schemas.openxmlformats.org/officeDocument/2006/relationships/image" Target="../media/image20.png"/><Relationship Id="rId15" Type="http://schemas.openxmlformats.org/officeDocument/2006/relationships/audio" Target="../media/audio1.wav"/><Relationship Id="rId10" Type="http://schemas.openxmlformats.org/officeDocument/2006/relationships/oleObject" Target="../embeddings/oleObject16.bin"/><Relationship Id="rId4" Type="http://schemas.openxmlformats.org/officeDocument/2006/relationships/audio" Target="../media/audio1.wav"/><Relationship Id="rId9" Type="http://schemas.openxmlformats.org/officeDocument/2006/relationships/image" Target="../media/image50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20.png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57.wmf"/><Relationship Id="rId5" Type="http://schemas.openxmlformats.org/officeDocument/2006/relationships/image" Target="../media/image54.w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56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58.wmf"/><Relationship Id="rId18" Type="http://schemas.openxmlformats.org/officeDocument/2006/relationships/oleObject" Target="../embeddings/oleObject27.bin"/><Relationship Id="rId3" Type="http://schemas.openxmlformats.org/officeDocument/2006/relationships/image" Target="../media/image20.png"/><Relationship Id="rId21" Type="http://schemas.openxmlformats.org/officeDocument/2006/relationships/image" Target="../media/image62.wmf"/><Relationship Id="rId7" Type="http://schemas.openxmlformats.org/officeDocument/2006/relationships/image" Target="../media/image55.wmf"/><Relationship Id="rId12" Type="http://schemas.openxmlformats.org/officeDocument/2006/relationships/oleObject" Target="../embeddings/oleObject24.bin"/><Relationship Id="rId17" Type="http://schemas.openxmlformats.org/officeDocument/2006/relationships/image" Target="../media/image60.wmf"/><Relationship Id="rId25" Type="http://schemas.openxmlformats.org/officeDocument/2006/relationships/image" Target="../media/image64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26.bin"/><Relationship Id="rId20" Type="http://schemas.openxmlformats.org/officeDocument/2006/relationships/oleObject" Target="../embeddings/oleObject28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57.wmf"/><Relationship Id="rId24" Type="http://schemas.openxmlformats.org/officeDocument/2006/relationships/oleObject" Target="../embeddings/oleObject30.bin"/><Relationship Id="rId5" Type="http://schemas.openxmlformats.org/officeDocument/2006/relationships/image" Target="../media/image54.wmf"/><Relationship Id="rId15" Type="http://schemas.openxmlformats.org/officeDocument/2006/relationships/image" Target="../media/image59.wmf"/><Relationship Id="rId23" Type="http://schemas.openxmlformats.org/officeDocument/2006/relationships/image" Target="../media/image63.emf"/><Relationship Id="rId10" Type="http://schemas.openxmlformats.org/officeDocument/2006/relationships/oleObject" Target="../embeddings/oleObject23.bin"/><Relationship Id="rId19" Type="http://schemas.openxmlformats.org/officeDocument/2006/relationships/image" Target="../media/image61.w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56.wmf"/><Relationship Id="rId14" Type="http://schemas.openxmlformats.org/officeDocument/2006/relationships/oleObject" Target="../embeddings/oleObject25.bin"/><Relationship Id="rId22" Type="http://schemas.openxmlformats.org/officeDocument/2006/relationships/oleObject" Target="../embeddings/oleObject29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66.wmf"/><Relationship Id="rId18" Type="http://schemas.openxmlformats.org/officeDocument/2006/relationships/oleObject" Target="../embeddings/oleObject37.bin"/><Relationship Id="rId26" Type="http://schemas.openxmlformats.org/officeDocument/2006/relationships/oleObject" Target="../embeddings/oleObject41.bin"/><Relationship Id="rId3" Type="http://schemas.openxmlformats.org/officeDocument/2006/relationships/image" Target="../media/image20.png"/><Relationship Id="rId21" Type="http://schemas.openxmlformats.org/officeDocument/2006/relationships/image" Target="../media/image70.wmf"/><Relationship Id="rId7" Type="http://schemas.openxmlformats.org/officeDocument/2006/relationships/image" Target="../media/image56.wmf"/><Relationship Id="rId12" Type="http://schemas.openxmlformats.org/officeDocument/2006/relationships/oleObject" Target="../embeddings/oleObject34.bin"/><Relationship Id="rId17" Type="http://schemas.openxmlformats.org/officeDocument/2006/relationships/image" Target="../media/image68.wmf"/><Relationship Id="rId25" Type="http://schemas.openxmlformats.org/officeDocument/2006/relationships/image" Target="../media/image72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36.bin"/><Relationship Id="rId20" Type="http://schemas.openxmlformats.org/officeDocument/2006/relationships/oleObject" Target="../embeddings/oleObject38.bin"/><Relationship Id="rId29" Type="http://schemas.openxmlformats.org/officeDocument/2006/relationships/image" Target="../media/image64.wmf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65.wmf"/><Relationship Id="rId24" Type="http://schemas.openxmlformats.org/officeDocument/2006/relationships/oleObject" Target="../embeddings/oleObject40.bin"/><Relationship Id="rId5" Type="http://schemas.openxmlformats.org/officeDocument/2006/relationships/image" Target="../media/image54.wmf"/><Relationship Id="rId15" Type="http://schemas.openxmlformats.org/officeDocument/2006/relationships/image" Target="../media/image67.wmf"/><Relationship Id="rId23" Type="http://schemas.openxmlformats.org/officeDocument/2006/relationships/image" Target="../media/image71.emf"/><Relationship Id="rId28" Type="http://schemas.openxmlformats.org/officeDocument/2006/relationships/oleObject" Target="../embeddings/oleObject42.bin"/><Relationship Id="rId10" Type="http://schemas.openxmlformats.org/officeDocument/2006/relationships/oleObject" Target="../embeddings/oleObject33.bin"/><Relationship Id="rId19" Type="http://schemas.openxmlformats.org/officeDocument/2006/relationships/image" Target="../media/image69.wmf"/><Relationship Id="rId4" Type="http://schemas.openxmlformats.org/officeDocument/2006/relationships/oleObject" Target="../embeddings/oleObject31.bin"/><Relationship Id="rId9" Type="http://schemas.openxmlformats.org/officeDocument/2006/relationships/image" Target="../media/image57.wmf"/><Relationship Id="rId14" Type="http://schemas.openxmlformats.org/officeDocument/2006/relationships/oleObject" Target="../embeddings/oleObject35.bin"/><Relationship Id="rId22" Type="http://schemas.openxmlformats.org/officeDocument/2006/relationships/oleObject" Target="../embeddings/oleObject39.bin"/><Relationship Id="rId27" Type="http://schemas.openxmlformats.org/officeDocument/2006/relationships/image" Target="../media/image7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3" Type="http://schemas.openxmlformats.org/officeDocument/2006/relationships/image" Target="../media/image20.png"/><Relationship Id="rId7" Type="http://schemas.openxmlformats.org/officeDocument/2006/relationships/image" Target="../media/image7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44.bin"/><Relationship Id="rId5" Type="http://schemas.openxmlformats.org/officeDocument/2006/relationships/image" Target="../media/image74.wmf"/><Relationship Id="rId10" Type="http://schemas.openxmlformats.org/officeDocument/2006/relationships/image" Target="../media/image77.emf"/><Relationship Id="rId4" Type="http://schemas.openxmlformats.org/officeDocument/2006/relationships/oleObject" Target="../embeddings/oleObject43.bin"/><Relationship Id="rId9" Type="http://schemas.openxmlformats.org/officeDocument/2006/relationships/image" Target="../media/image76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74.wmf"/><Relationship Id="rId18" Type="http://schemas.openxmlformats.org/officeDocument/2006/relationships/image" Target="../media/image79.emf"/><Relationship Id="rId3" Type="http://schemas.openxmlformats.org/officeDocument/2006/relationships/video" Target="../media/media2.mp4"/><Relationship Id="rId21" Type="http://schemas.openxmlformats.org/officeDocument/2006/relationships/oleObject" Target="../embeddings/oleObject52.bin"/><Relationship Id="rId7" Type="http://schemas.openxmlformats.org/officeDocument/2006/relationships/image" Target="../media/image78.wmf"/><Relationship Id="rId12" Type="http://schemas.openxmlformats.org/officeDocument/2006/relationships/oleObject" Target="../embeddings/oleObject48.bin"/><Relationship Id="rId17" Type="http://schemas.openxmlformats.org/officeDocument/2006/relationships/oleObject" Target="../embeddings/oleObject50.bin"/><Relationship Id="rId2" Type="http://schemas.microsoft.com/office/2007/relationships/media" Target="../media/media2.mp4"/><Relationship Id="rId16" Type="http://schemas.openxmlformats.org/officeDocument/2006/relationships/image" Target="../media/image77.emf"/><Relationship Id="rId20" Type="http://schemas.openxmlformats.org/officeDocument/2006/relationships/image" Target="../media/image80.wmf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46.bin"/><Relationship Id="rId11" Type="http://schemas.openxmlformats.org/officeDocument/2006/relationships/image" Target="../media/image61.wmf"/><Relationship Id="rId24" Type="http://schemas.openxmlformats.org/officeDocument/2006/relationships/image" Target="../media/image14.png"/><Relationship Id="rId5" Type="http://schemas.openxmlformats.org/officeDocument/2006/relationships/image" Target="../media/image20.png"/><Relationship Id="rId15" Type="http://schemas.openxmlformats.org/officeDocument/2006/relationships/image" Target="../media/image75.wmf"/><Relationship Id="rId23" Type="http://schemas.openxmlformats.org/officeDocument/2006/relationships/image" Target="../media/image45.png"/><Relationship Id="rId10" Type="http://schemas.openxmlformats.org/officeDocument/2006/relationships/oleObject" Target="../embeddings/oleObject47.bin"/><Relationship Id="rId19" Type="http://schemas.openxmlformats.org/officeDocument/2006/relationships/oleObject" Target="../embeddings/oleObject51.bin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59.wmf"/><Relationship Id="rId14" Type="http://schemas.openxmlformats.org/officeDocument/2006/relationships/oleObject" Target="../embeddings/oleObject49.bin"/><Relationship Id="rId22" Type="http://schemas.openxmlformats.org/officeDocument/2006/relationships/image" Target="../media/image81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13" Type="http://schemas.openxmlformats.org/officeDocument/2006/relationships/image" Target="../media/image86.wmf"/><Relationship Id="rId18" Type="http://schemas.openxmlformats.org/officeDocument/2006/relationships/oleObject" Target="../embeddings/oleObject60.bin"/><Relationship Id="rId3" Type="http://schemas.openxmlformats.org/officeDocument/2006/relationships/image" Target="../media/image20.png"/><Relationship Id="rId21" Type="http://schemas.openxmlformats.org/officeDocument/2006/relationships/oleObject" Target="../embeddings/oleObject61.bin"/><Relationship Id="rId7" Type="http://schemas.openxmlformats.org/officeDocument/2006/relationships/image" Target="../media/image83.wmf"/><Relationship Id="rId12" Type="http://schemas.openxmlformats.org/officeDocument/2006/relationships/oleObject" Target="../embeddings/oleObject57.bin"/><Relationship Id="rId17" Type="http://schemas.openxmlformats.org/officeDocument/2006/relationships/image" Target="../media/image74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59.bin"/><Relationship Id="rId20" Type="http://schemas.openxmlformats.org/officeDocument/2006/relationships/image" Target="../media/image77.emf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54.bin"/><Relationship Id="rId11" Type="http://schemas.openxmlformats.org/officeDocument/2006/relationships/image" Target="../media/image85.wmf"/><Relationship Id="rId24" Type="http://schemas.openxmlformats.org/officeDocument/2006/relationships/image" Target="../media/image89.emf"/><Relationship Id="rId5" Type="http://schemas.openxmlformats.org/officeDocument/2006/relationships/image" Target="../media/image82.wmf"/><Relationship Id="rId15" Type="http://schemas.openxmlformats.org/officeDocument/2006/relationships/image" Target="../media/image87.wmf"/><Relationship Id="rId23" Type="http://schemas.openxmlformats.org/officeDocument/2006/relationships/oleObject" Target="../embeddings/oleObject62.bin"/><Relationship Id="rId10" Type="http://schemas.openxmlformats.org/officeDocument/2006/relationships/oleObject" Target="../embeddings/oleObject56.bin"/><Relationship Id="rId19" Type="http://schemas.openxmlformats.org/officeDocument/2006/relationships/image" Target="../media/image75.wmf"/><Relationship Id="rId4" Type="http://schemas.openxmlformats.org/officeDocument/2006/relationships/oleObject" Target="../embeddings/oleObject53.bin"/><Relationship Id="rId9" Type="http://schemas.openxmlformats.org/officeDocument/2006/relationships/image" Target="../media/image84.wmf"/><Relationship Id="rId14" Type="http://schemas.openxmlformats.org/officeDocument/2006/relationships/oleObject" Target="../embeddings/oleObject58.bin"/><Relationship Id="rId22" Type="http://schemas.openxmlformats.org/officeDocument/2006/relationships/image" Target="../media/image88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image" Target="../media/image20.png"/><Relationship Id="rId7" Type="http://schemas.openxmlformats.org/officeDocument/2006/relationships/oleObject" Target="../embeddings/oleObject6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93.png"/><Relationship Id="rId5" Type="http://schemas.openxmlformats.org/officeDocument/2006/relationships/image" Target="../media/image90.wmf"/><Relationship Id="rId10" Type="http://schemas.openxmlformats.org/officeDocument/2006/relationships/image" Target="../media/image92.wmf"/><Relationship Id="rId4" Type="http://schemas.openxmlformats.org/officeDocument/2006/relationships/oleObject" Target="../embeddings/oleObject63.bin"/><Relationship Id="rId9" Type="http://schemas.openxmlformats.org/officeDocument/2006/relationships/oleObject" Target="../embeddings/oleObject65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motogo.vn/5-dia-diem-du-lich-phuot-bien-gan-ha-noi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13" Type="http://schemas.openxmlformats.org/officeDocument/2006/relationships/image" Target="../media/image95.wmf"/><Relationship Id="rId18" Type="http://schemas.openxmlformats.org/officeDocument/2006/relationships/oleObject" Target="../embeddings/oleObject72.bin"/><Relationship Id="rId3" Type="http://schemas.openxmlformats.org/officeDocument/2006/relationships/notesSlide" Target="../notesSlides/notesSlide15.xml"/><Relationship Id="rId21" Type="http://schemas.openxmlformats.org/officeDocument/2006/relationships/image" Target="../media/image99.wmf"/><Relationship Id="rId7" Type="http://schemas.openxmlformats.org/officeDocument/2006/relationships/image" Target="../media/image91.wmf"/><Relationship Id="rId12" Type="http://schemas.openxmlformats.org/officeDocument/2006/relationships/oleObject" Target="../embeddings/oleObject69.bin"/><Relationship Id="rId17" Type="http://schemas.openxmlformats.org/officeDocument/2006/relationships/image" Target="../media/image97.wmf"/><Relationship Id="rId25" Type="http://schemas.openxmlformats.org/officeDocument/2006/relationships/image" Target="../media/image101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71.bin"/><Relationship Id="rId20" Type="http://schemas.openxmlformats.org/officeDocument/2006/relationships/oleObject" Target="../embeddings/oleObject73.bin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66.bin"/><Relationship Id="rId11" Type="http://schemas.openxmlformats.org/officeDocument/2006/relationships/image" Target="../media/image94.wmf"/><Relationship Id="rId24" Type="http://schemas.openxmlformats.org/officeDocument/2006/relationships/oleObject" Target="../embeddings/oleObject75.bin"/><Relationship Id="rId5" Type="http://schemas.openxmlformats.org/officeDocument/2006/relationships/image" Target="../media/image93.png"/><Relationship Id="rId15" Type="http://schemas.openxmlformats.org/officeDocument/2006/relationships/image" Target="../media/image96.wmf"/><Relationship Id="rId23" Type="http://schemas.openxmlformats.org/officeDocument/2006/relationships/image" Target="../media/image100.wmf"/><Relationship Id="rId10" Type="http://schemas.openxmlformats.org/officeDocument/2006/relationships/oleObject" Target="../embeddings/oleObject68.bin"/><Relationship Id="rId19" Type="http://schemas.openxmlformats.org/officeDocument/2006/relationships/image" Target="../media/image98.wmf"/><Relationship Id="rId4" Type="http://schemas.openxmlformats.org/officeDocument/2006/relationships/image" Target="../media/image20.png"/><Relationship Id="rId9" Type="http://schemas.openxmlformats.org/officeDocument/2006/relationships/image" Target="../media/image92.wmf"/><Relationship Id="rId14" Type="http://schemas.openxmlformats.org/officeDocument/2006/relationships/oleObject" Target="../embeddings/oleObject70.bin"/><Relationship Id="rId22" Type="http://schemas.openxmlformats.org/officeDocument/2006/relationships/oleObject" Target="../embeddings/oleObject74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7.bin"/><Relationship Id="rId13" Type="http://schemas.openxmlformats.org/officeDocument/2006/relationships/image" Target="../media/image97.wmf"/><Relationship Id="rId18" Type="http://schemas.openxmlformats.org/officeDocument/2006/relationships/oleObject" Target="../embeddings/oleObject82.bin"/><Relationship Id="rId3" Type="http://schemas.openxmlformats.org/officeDocument/2006/relationships/notesSlide" Target="../notesSlides/notesSlide16.xml"/><Relationship Id="rId21" Type="http://schemas.openxmlformats.org/officeDocument/2006/relationships/image" Target="../media/image105.wmf"/><Relationship Id="rId7" Type="http://schemas.openxmlformats.org/officeDocument/2006/relationships/image" Target="../media/image91.wmf"/><Relationship Id="rId12" Type="http://schemas.openxmlformats.org/officeDocument/2006/relationships/oleObject" Target="../embeddings/oleObject79.bin"/><Relationship Id="rId17" Type="http://schemas.openxmlformats.org/officeDocument/2006/relationships/image" Target="../media/image103.wmf"/><Relationship Id="rId25" Type="http://schemas.openxmlformats.org/officeDocument/2006/relationships/image" Target="../media/image107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81.bin"/><Relationship Id="rId20" Type="http://schemas.openxmlformats.org/officeDocument/2006/relationships/oleObject" Target="../embeddings/oleObject83.bin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76.bin"/><Relationship Id="rId11" Type="http://schemas.openxmlformats.org/officeDocument/2006/relationships/image" Target="../media/image96.wmf"/><Relationship Id="rId24" Type="http://schemas.openxmlformats.org/officeDocument/2006/relationships/oleObject" Target="../embeddings/oleObject85.bin"/><Relationship Id="rId5" Type="http://schemas.openxmlformats.org/officeDocument/2006/relationships/image" Target="../media/image93.png"/><Relationship Id="rId15" Type="http://schemas.openxmlformats.org/officeDocument/2006/relationships/image" Target="../media/image102.wmf"/><Relationship Id="rId23" Type="http://schemas.openxmlformats.org/officeDocument/2006/relationships/image" Target="../media/image106.wmf"/><Relationship Id="rId10" Type="http://schemas.openxmlformats.org/officeDocument/2006/relationships/oleObject" Target="../embeddings/oleObject78.bin"/><Relationship Id="rId19" Type="http://schemas.openxmlformats.org/officeDocument/2006/relationships/image" Target="../media/image104.wmf"/><Relationship Id="rId4" Type="http://schemas.openxmlformats.org/officeDocument/2006/relationships/image" Target="../media/image20.png"/><Relationship Id="rId9" Type="http://schemas.openxmlformats.org/officeDocument/2006/relationships/image" Target="../media/image92.wmf"/><Relationship Id="rId14" Type="http://schemas.openxmlformats.org/officeDocument/2006/relationships/oleObject" Target="../embeddings/oleObject80.bin"/><Relationship Id="rId22" Type="http://schemas.openxmlformats.org/officeDocument/2006/relationships/oleObject" Target="../embeddings/oleObject84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2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114.e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5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0.gif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microsoft.com/office/2007/relationships/hdphoto" Target="../media/hdphoto4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119.png"/><Relationship Id="rId5" Type="http://schemas.openxmlformats.org/officeDocument/2006/relationships/audio" Target="../media/audio2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18.gif"/><Relationship Id="rId14" Type="http://schemas.openxmlformats.org/officeDocument/2006/relationships/image" Target="../media/image12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0.gif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microsoft.com/office/2007/relationships/hdphoto" Target="../media/hdphoto4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119.png"/><Relationship Id="rId5" Type="http://schemas.openxmlformats.org/officeDocument/2006/relationships/audio" Target="../media/audio2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18.gif"/><Relationship Id="rId14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Relationship Id="rId4" Type="http://schemas.openxmlformats.org/officeDocument/2006/relationships/comments" Target="../comments/commen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4.wdp"/><Relationship Id="rId18" Type="http://schemas.openxmlformats.org/officeDocument/2006/relationships/oleObject" Target="../embeddings/oleObject87.bin"/><Relationship Id="rId26" Type="http://schemas.openxmlformats.org/officeDocument/2006/relationships/oleObject" Target="../embeddings/oleObject91.bin"/><Relationship Id="rId3" Type="http://schemas.openxmlformats.org/officeDocument/2006/relationships/audio" Target="../media/media4.mp3"/><Relationship Id="rId21" Type="http://schemas.openxmlformats.org/officeDocument/2006/relationships/image" Target="../media/image124.wmf"/><Relationship Id="rId7" Type="http://schemas.openxmlformats.org/officeDocument/2006/relationships/audio" Target="../media/audio3.wav"/><Relationship Id="rId12" Type="http://schemas.openxmlformats.org/officeDocument/2006/relationships/image" Target="../media/image119.png"/><Relationship Id="rId17" Type="http://schemas.openxmlformats.org/officeDocument/2006/relationships/image" Target="../media/image122.wmf"/><Relationship Id="rId25" Type="http://schemas.openxmlformats.org/officeDocument/2006/relationships/image" Target="../media/image126.wmf"/><Relationship Id="rId2" Type="http://schemas.microsoft.com/office/2007/relationships/media" Target="../media/media4.mp3"/><Relationship Id="rId16" Type="http://schemas.openxmlformats.org/officeDocument/2006/relationships/oleObject" Target="../embeddings/oleObject86.bin"/><Relationship Id="rId20" Type="http://schemas.openxmlformats.org/officeDocument/2006/relationships/oleObject" Target="../embeddings/oleObject88.bin"/><Relationship Id="rId29" Type="http://schemas.openxmlformats.org/officeDocument/2006/relationships/image" Target="../media/image128.wmf"/><Relationship Id="rId1" Type="http://schemas.openxmlformats.org/officeDocument/2006/relationships/vmlDrawing" Target="../drawings/vmlDrawing19.vml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24" Type="http://schemas.openxmlformats.org/officeDocument/2006/relationships/oleObject" Target="../embeddings/oleObject90.bin"/><Relationship Id="rId5" Type="http://schemas.openxmlformats.org/officeDocument/2006/relationships/notesSlide" Target="../notesSlides/notesSlide22.xml"/><Relationship Id="rId15" Type="http://schemas.openxmlformats.org/officeDocument/2006/relationships/image" Target="../media/image121.png"/><Relationship Id="rId23" Type="http://schemas.openxmlformats.org/officeDocument/2006/relationships/image" Target="../media/image125.wmf"/><Relationship Id="rId28" Type="http://schemas.openxmlformats.org/officeDocument/2006/relationships/oleObject" Target="../embeddings/oleObject92.bin"/><Relationship Id="rId10" Type="http://schemas.openxmlformats.org/officeDocument/2006/relationships/image" Target="../media/image118.gif"/><Relationship Id="rId19" Type="http://schemas.openxmlformats.org/officeDocument/2006/relationships/image" Target="../media/image123.w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7.png"/><Relationship Id="rId14" Type="http://schemas.openxmlformats.org/officeDocument/2006/relationships/image" Target="../media/image120.gif"/><Relationship Id="rId22" Type="http://schemas.openxmlformats.org/officeDocument/2006/relationships/oleObject" Target="../embeddings/oleObject89.bin"/><Relationship Id="rId27" Type="http://schemas.openxmlformats.org/officeDocument/2006/relationships/image" Target="../media/image127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4.wdp"/><Relationship Id="rId18" Type="http://schemas.openxmlformats.org/officeDocument/2006/relationships/oleObject" Target="../embeddings/oleObject94.bin"/><Relationship Id="rId26" Type="http://schemas.openxmlformats.org/officeDocument/2006/relationships/oleObject" Target="../embeddings/oleObject98.bin"/><Relationship Id="rId3" Type="http://schemas.openxmlformats.org/officeDocument/2006/relationships/audio" Target="../media/media4.mp3"/><Relationship Id="rId21" Type="http://schemas.openxmlformats.org/officeDocument/2006/relationships/image" Target="../media/image131.wmf"/><Relationship Id="rId7" Type="http://schemas.openxmlformats.org/officeDocument/2006/relationships/audio" Target="../media/audio3.wav"/><Relationship Id="rId12" Type="http://schemas.openxmlformats.org/officeDocument/2006/relationships/image" Target="../media/image119.png"/><Relationship Id="rId17" Type="http://schemas.openxmlformats.org/officeDocument/2006/relationships/image" Target="../media/image129.wmf"/><Relationship Id="rId25" Type="http://schemas.openxmlformats.org/officeDocument/2006/relationships/image" Target="../media/image133.wmf"/><Relationship Id="rId2" Type="http://schemas.microsoft.com/office/2007/relationships/media" Target="../media/media4.mp3"/><Relationship Id="rId16" Type="http://schemas.openxmlformats.org/officeDocument/2006/relationships/oleObject" Target="../embeddings/oleObject93.bin"/><Relationship Id="rId20" Type="http://schemas.openxmlformats.org/officeDocument/2006/relationships/oleObject" Target="../embeddings/oleObject95.bin"/><Relationship Id="rId1" Type="http://schemas.openxmlformats.org/officeDocument/2006/relationships/vmlDrawing" Target="../drawings/vmlDrawing20.vml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24" Type="http://schemas.openxmlformats.org/officeDocument/2006/relationships/oleObject" Target="../embeddings/oleObject97.bin"/><Relationship Id="rId5" Type="http://schemas.openxmlformats.org/officeDocument/2006/relationships/notesSlide" Target="../notesSlides/notesSlide23.xml"/><Relationship Id="rId15" Type="http://schemas.openxmlformats.org/officeDocument/2006/relationships/image" Target="../media/image121.png"/><Relationship Id="rId23" Type="http://schemas.openxmlformats.org/officeDocument/2006/relationships/image" Target="../media/image132.wmf"/><Relationship Id="rId10" Type="http://schemas.openxmlformats.org/officeDocument/2006/relationships/image" Target="../media/image118.gif"/><Relationship Id="rId19" Type="http://schemas.openxmlformats.org/officeDocument/2006/relationships/image" Target="../media/image130.w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7.png"/><Relationship Id="rId14" Type="http://schemas.openxmlformats.org/officeDocument/2006/relationships/image" Target="../media/image120.gif"/><Relationship Id="rId22" Type="http://schemas.openxmlformats.org/officeDocument/2006/relationships/oleObject" Target="../embeddings/oleObject96.bin"/><Relationship Id="rId27" Type="http://schemas.openxmlformats.org/officeDocument/2006/relationships/image" Target="../media/image134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microsoft.com/office/2007/relationships/hdphoto" Target="../media/hdphoto4.wdp"/><Relationship Id="rId18" Type="http://schemas.openxmlformats.org/officeDocument/2006/relationships/oleObject" Target="../embeddings/oleObject100.bin"/><Relationship Id="rId3" Type="http://schemas.openxmlformats.org/officeDocument/2006/relationships/audio" Target="../media/media4.mp3"/><Relationship Id="rId21" Type="http://schemas.openxmlformats.org/officeDocument/2006/relationships/image" Target="../media/image137.wmf"/><Relationship Id="rId7" Type="http://schemas.openxmlformats.org/officeDocument/2006/relationships/audio" Target="../media/audio3.wav"/><Relationship Id="rId12" Type="http://schemas.openxmlformats.org/officeDocument/2006/relationships/image" Target="../media/image119.png"/><Relationship Id="rId17" Type="http://schemas.openxmlformats.org/officeDocument/2006/relationships/image" Target="../media/image135.wmf"/><Relationship Id="rId25" Type="http://schemas.openxmlformats.org/officeDocument/2006/relationships/image" Target="../media/image139.wmf"/><Relationship Id="rId2" Type="http://schemas.microsoft.com/office/2007/relationships/media" Target="../media/media4.mp3"/><Relationship Id="rId16" Type="http://schemas.openxmlformats.org/officeDocument/2006/relationships/oleObject" Target="../embeddings/oleObject99.bin"/><Relationship Id="rId20" Type="http://schemas.openxmlformats.org/officeDocument/2006/relationships/oleObject" Target="../embeddings/oleObject101.bin"/><Relationship Id="rId1" Type="http://schemas.openxmlformats.org/officeDocument/2006/relationships/vmlDrawing" Target="../drawings/vmlDrawing21.vml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24" Type="http://schemas.openxmlformats.org/officeDocument/2006/relationships/oleObject" Target="../embeddings/oleObject103.bin"/><Relationship Id="rId5" Type="http://schemas.openxmlformats.org/officeDocument/2006/relationships/notesSlide" Target="../notesSlides/notesSlide24.xml"/><Relationship Id="rId15" Type="http://schemas.openxmlformats.org/officeDocument/2006/relationships/image" Target="../media/image121.png"/><Relationship Id="rId23" Type="http://schemas.openxmlformats.org/officeDocument/2006/relationships/image" Target="../media/image138.wmf"/><Relationship Id="rId10" Type="http://schemas.openxmlformats.org/officeDocument/2006/relationships/image" Target="../media/image118.gif"/><Relationship Id="rId19" Type="http://schemas.openxmlformats.org/officeDocument/2006/relationships/image" Target="../media/image136.w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7.png"/><Relationship Id="rId14" Type="http://schemas.openxmlformats.org/officeDocument/2006/relationships/image" Target="../media/image120.gif"/><Relationship Id="rId22" Type="http://schemas.openxmlformats.org/officeDocument/2006/relationships/oleObject" Target="../embeddings/oleObject102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44.jpe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15" Type="http://schemas.openxmlformats.org/officeDocument/2006/relationships/audio" Target="../media/audio1.wav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48723" y="1973473"/>
            <a:ext cx="8968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5333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THANG CÂN</a:t>
            </a:r>
            <a:endParaRPr lang="zh-CN" altLang="en-US" sz="5333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98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5324" y="-90582"/>
            <a:ext cx="12585316" cy="69641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587693" y="653648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1086481" y="1273174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nghĩa 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043" y="4871085"/>
            <a:ext cx="1824746" cy="21206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83277" y="1949066"/>
            <a:ext cx="24384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0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Hình thang</a:t>
            </a:r>
            <a:endParaRPr lang="en-US" sz="30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999723" y="3391489"/>
            <a:ext cx="55220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là hình thang có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AB // CD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90563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AB, CD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cạnh đáy</a:t>
            </a:r>
          </a:p>
          <a:p>
            <a:pPr marL="690563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AD, BC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cạnh bên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451" y="3375929"/>
            <a:ext cx="4668905" cy="2614292"/>
          </a:xfrm>
          <a:prstGeom prst="rect">
            <a:avLst/>
          </a:prstGeom>
        </p:spPr>
      </p:pic>
      <p:sp>
        <p:nvSpPr>
          <p:cNvPr id="2" name="Rectangle 19">
            <a:extLst>
              <a:ext uri="{FF2B5EF4-FFF2-40B4-BE49-F238E27FC236}">
                <a16:creationId xmlns:a16="http://schemas.microsoft.com/office/drawing/2014/main" id="{37C82DFC-479C-72DD-0DFD-6B40017F6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173" y="2503064"/>
            <a:ext cx="7654323" cy="784830"/>
          </a:xfrm>
          <a:prstGeom prst="rect">
            <a:avLst/>
          </a:prstGeom>
          <a:solidFill>
            <a:srgbClr val="FFFF6D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3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5323" y="-106142"/>
            <a:ext cx="12585316" cy="69641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D8A6B8-1623-42AC-A3E9-05FBACD512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726"/>
          <a:stretch/>
        </p:blipFill>
        <p:spPr>
          <a:xfrm>
            <a:off x="331423" y="1107848"/>
            <a:ext cx="10727771" cy="39167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935027" y="116032"/>
            <a:ext cx="10164615" cy="7765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9A3668-5D82-4DAB-9B71-AA203E0B8AC2}"/>
              </a:ext>
            </a:extLst>
          </p:cNvPr>
          <p:cNvSpPr txBox="1"/>
          <p:nvPr/>
        </p:nvSpPr>
        <p:spPr>
          <a:xfrm>
            <a:off x="868997" y="5008996"/>
            <a:ext cx="33618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hình thang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8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// AD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98782-6166-4AB9-AFAA-56C451098731}"/>
              </a:ext>
            </a:extLst>
          </p:cNvPr>
          <p:cNvSpPr txBox="1"/>
          <p:nvPr/>
        </p:nvSpPr>
        <p:spPr>
          <a:xfrm>
            <a:off x="4442689" y="5012170"/>
            <a:ext cx="33618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EFGH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hình thang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8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GF // HE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F55E8C-9F22-4F37-A1DF-3452B7022801}"/>
              </a:ext>
            </a:extLst>
          </p:cNvPr>
          <p:cNvSpPr txBox="1"/>
          <p:nvPr/>
        </p:nvSpPr>
        <p:spPr>
          <a:xfrm>
            <a:off x="8087981" y="5008995"/>
            <a:ext cx="3042820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IMKN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không phải 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hình thang.</a:t>
            </a:r>
          </a:p>
        </p:txBody>
      </p:sp>
    </p:spTree>
    <p:extLst>
      <p:ext uri="{BB962C8B-B14F-4D97-AF65-F5344CB8AC3E}">
        <p14:creationId xmlns:p14="http://schemas.microsoft.com/office/powerpoint/2010/main" val="423481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7367" y="0"/>
            <a:ext cx="12579004" cy="68758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203191" y="720219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1086481" y="1273174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nghĩa 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4605" y="4388323"/>
            <a:ext cx="1824746" cy="21206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86481" y="1943615"/>
            <a:ext cx="2920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Hình thang cân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4866640" y="1693679"/>
            <a:ext cx="6597167" cy="3488460"/>
          </a:xfrm>
          <a:prstGeom prst="cloudCallout">
            <a:avLst>
              <a:gd name="adj1" fmla="val 28315"/>
              <a:gd name="adj2" fmla="val 6936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2 góc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cùng kề đáy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Cho biết hai góc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bằng nhau hay không?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961" y="2722823"/>
            <a:ext cx="4003679" cy="272590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5932251" y="3000958"/>
            <a:ext cx="53374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00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 thang </a:t>
            </a:r>
            <a:r>
              <a:rPr lang="vi-VN" sz="3000" i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ABCD</a:t>
            </a:r>
            <a:r>
              <a:rPr lang="vi-VN" sz="300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có              được gọi là hình thang cân.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475" y="2737310"/>
            <a:ext cx="4039816" cy="2711338"/>
          </a:xfrm>
          <a:prstGeom prst="rect">
            <a:avLst/>
          </a:prstGeom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7423680"/>
              </p:ext>
            </p:extLst>
          </p:nvPr>
        </p:nvGraphicFramePr>
        <p:xfrm>
          <a:off x="9388475" y="3055938"/>
          <a:ext cx="9398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9" imgW="939600" imgH="431640" progId="Equation.DSMT4">
                  <p:embed/>
                </p:oleObj>
              </mc:Choice>
              <mc:Fallback>
                <p:oleObj name="Equation" r:id="rId9" imgW="939600" imgH="4316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388475" y="3055938"/>
                        <a:ext cx="9398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779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6043" y="-106142"/>
            <a:ext cx="12656036" cy="70032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518557" y="472464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043" y="4871085"/>
            <a:ext cx="1824746" cy="212065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1410501" y="5578937"/>
            <a:ext cx="95517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Nếu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là hình thang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AB // </a:t>
            </a:r>
            <a:r>
              <a:rPr lang="vi-VN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) thì:            và            .                 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8214" y="2798810"/>
            <a:ext cx="3585470" cy="255656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341929" y="5108883"/>
            <a:ext cx="1234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 ý: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144907"/>
              </p:ext>
            </p:extLst>
          </p:nvPr>
        </p:nvGraphicFramePr>
        <p:xfrm>
          <a:off x="7911716" y="5743575"/>
          <a:ext cx="82232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8" imgW="888840" imgH="419040" progId="Equation.DSMT4">
                  <p:embed/>
                </p:oleObj>
              </mc:Choice>
              <mc:Fallback>
                <p:oleObj name="Equation" r:id="rId8" imgW="8888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911716" y="5743575"/>
                        <a:ext cx="822325" cy="38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175846"/>
              </p:ext>
            </p:extLst>
          </p:nvPr>
        </p:nvGraphicFramePr>
        <p:xfrm>
          <a:off x="9378265" y="5753735"/>
          <a:ext cx="903655" cy="415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Equation" r:id="rId10" imgW="939600" imgH="431640" progId="Equation.DSMT4">
                  <p:embed/>
                </p:oleObj>
              </mc:Choice>
              <mc:Fallback>
                <p:oleObj name="Equation" r:id="rId10" imgW="9396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378265" y="5753735"/>
                        <a:ext cx="903655" cy="415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21405" y="2798810"/>
            <a:ext cx="3612599" cy="2556562"/>
          </a:xfrm>
          <a:prstGeom prst="rect">
            <a:avLst/>
          </a:prstGeom>
        </p:spPr>
      </p:pic>
      <p:sp>
        <p:nvSpPr>
          <p:cNvPr id="29" name="Rectangle 19"/>
          <p:cNvSpPr>
            <a:spLocks noChangeArrowheads="1"/>
          </p:cNvSpPr>
          <p:nvPr/>
        </p:nvSpPr>
        <p:spPr bwMode="auto">
          <a:xfrm>
            <a:off x="896884" y="1790415"/>
            <a:ext cx="9865360" cy="784830"/>
          </a:xfrm>
          <a:prstGeom prst="rect">
            <a:avLst/>
          </a:prstGeom>
          <a:solidFill>
            <a:srgbClr val="FFFF6D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altLang="en-US" sz="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1841" y="1123288"/>
            <a:ext cx="2920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Hình thang cân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21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7" grpId="0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6043" y="-106142"/>
            <a:ext cx="12656036" cy="70032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518557" y="472464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635715" y="1189991"/>
            <a:ext cx="10692520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 dụ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 sát các hình dưới đây và cho biết hình thang nào là hình thang cân. Vì sao?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81" y="2557085"/>
            <a:ext cx="2924613" cy="20229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394" y="2580294"/>
            <a:ext cx="3013556" cy="1922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1147" y="2580293"/>
            <a:ext cx="3022694" cy="20422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3356" y="2712720"/>
            <a:ext cx="2875885" cy="184697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63950" y="2880011"/>
            <a:ext cx="8370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</a:t>
            </a:r>
            <a:endParaRPr lang="en-US" sz="8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98847" y="2974487"/>
            <a:ext cx="8370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</a:t>
            </a:r>
            <a:endParaRPr lang="en-US" sz="8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57996" y="2984477"/>
            <a:ext cx="8370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</a:t>
            </a:r>
            <a:endParaRPr lang="en-US" sz="8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24170" y="3086624"/>
            <a:ext cx="8899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endParaRPr lang="en-US" sz="7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9A3668-5D82-4DAB-9B71-AA203E0B8AC2}"/>
              </a:ext>
            </a:extLst>
          </p:cNvPr>
          <p:cNvSpPr txBox="1"/>
          <p:nvPr/>
        </p:nvSpPr>
        <p:spPr>
          <a:xfrm>
            <a:off x="928490" y="4641594"/>
            <a:ext cx="108907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i="1">
                <a:latin typeface="Arial" panose="020B0604020202020204" pitchFamily="34" charset="0"/>
                <a:cs typeface="Arial" panose="020B0604020202020204" pitchFamily="34" charset="0"/>
              </a:rPr>
              <a:t>GHIK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là hình thang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cân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vi-VN" sz="2800" i="1">
                <a:latin typeface="Arial" panose="020B0604020202020204" pitchFamily="34" charset="0"/>
                <a:cs typeface="Arial" panose="020B0604020202020204" pitchFamily="34" charset="0"/>
              </a:rPr>
              <a:t>GHIK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có góc </a:t>
            </a:r>
            <a:r>
              <a:rPr lang="vi-VN" sz="2800" i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và góc </a:t>
            </a:r>
            <a:r>
              <a:rPr lang="vi-VN" sz="2800" i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kề với đáy </a:t>
            </a:r>
            <a:r>
              <a:rPr lang="vi-VN" sz="2800" i="1">
                <a:latin typeface="Arial" panose="020B0604020202020204" pitchFamily="34" charset="0"/>
                <a:cs typeface="Arial" panose="020B0604020202020204" pitchFamily="34" charset="0"/>
              </a:rPr>
              <a:t>GH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và                  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6133846"/>
              </p:ext>
            </p:extLst>
          </p:nvPr>
        </p:nvGraphicFramePr>
        <p:xfrm>
          <a:off x="5642579" y="5443863"/>
          <a:ext cx="1674812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10" imgW="914400" imgH="253800" progId="Equation.DSMT4">
                  <p:embed/>
                </p:oleObj>
              </mc:Choice>
              <mc:Fallback>
                <p:oleObj name="Equation" r:id="rId10" imgW="9144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642579" y="5443863"/>
                        <a:ext cx="1674812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9424" y="5164560"/>
            <a:ext cx="2866747" cy="173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3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4" grpId="0"/>
      <p:bldP spid="15" grpId="0"/>
      <p:bldP spid="18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6043" y="-106142"/>
            <a:ext cx="12656036" cy="70032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2CF150-DD9B-4CD8-BA16-0E0B7320BBA4}"/>
              </a:ext>
            </a:extLst>
          </p:cNvPr>
          <p:cNvSpPr/>
          <p:nvPr/>
        </p:nvSpPr>
        <p:spPr>
          <a:xfrm>
            <a:off x="696588" y="1277964"/>
            <a:ext cx="8987597" cy="7605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3D2AB-69A6-4C56-B0CA-8C3F3ADD76FB}"/>
              </a:ext>
            </a:extLst>
          </p:cNvPr>
          <p:cNvSpPr txBox="1"/>
          <p:nvPr/>
        </p:nvSpPr>
        <p:spPr>
          <a:xfrm>
            <a:off x="826940" y="1362569"/>
            <a:ext cx="8682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 descr="Grinning trapezoid character cartoon style Vector Image">
            <a:extLst>
              <a:ext uri="{FF2B5EF4-FFF2-40B4-BE49-F238E27FC236}">
                <a16:creationId xmlns:a16="http://schemas.microsoft.com/office/drawing/2014/main" id="{3E4952C8-3730-4846-B9E9-6D2386BA5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89" b="62130" l="5400" r="96300">
                        <a14:foregroundMark x1="11000" y1="35093" x2="11000" y2="35093"/>
                        <a14:foregroundMark x1="9300" y1="37500" x2="14500" y2="39815"/>
                        <a14:foregroundMark x1="85300" y1="36481" x2="81000" y2="42593"/>
                        <a14:foregroundMark x1="81000" y1="42593" x2="81000" y2="42685"/>
                        <a14:foregroundMark x1="58900" y1="36204" x2="58900" y2="36204"/>
                        <a14:foregroundMark x1="56500" y1="41667" x2="56500" y2="41667"/>
                        <a14:foregroundMark x1="60000" y1="37593" x2="59700" y2="42685"/>
                        <a14:foregroundMark x1="36600" y1="38981" x2="44900" y2="41852"/>
                        <a14:foregroundMark x1="55600" y1="36389" x2="62000" y2="41759"/>
                        <a14:foregroundMark x1="62000" y1="41759" x2="51200" y2="53519"/>
                        <a14:foregroundMark x1="51200" y1="53519" x2="51200" y2="53519"/>
                        <a14:foregroundMark x1="37200" y1="34537" x2="37200" y2="34537"/>
                        <a14:foregroundMark x1="42400" y1="36481" x2="42400" y2="36481"/>
                        <a14:foregroundMark x1="40900" y1="36389" x2="40900" y2="36389"/>
                        <a14:foregroundMark x1="39800" y1="42685" x2="39800" y2="42685"/>
                        <a14:foregroundMark x1="60900" y1="36667" x2="60900" y2="36667"/>
                        <a14:foregroundMark x1="61000" y1="38426" x2="61000" y2="38426"/>
                        <a14:foregroundMark x1="55000" y1="52037" x2="55000" y2="52037"/>
                        <a14:foregroundMark x1="48400" y1="51667" x2="48400" y2="51667"/>
                        <a14:foregroundMark x1="46800" y1="52315" x2="46800" y2="52315"/>
                        <a14:foregroundMark x1="47400" y1="54352" x2="47400" y2="54352"/>
                        <a14:foregroundMark x1="53700" y1="52500" x2="53700" y2="52500"/>
                        <a14:foregroundMark x1="56800" y1="50926" x2="49400" y2="54722"/>
                        <a14:foregroundMark x1="49400" y1="54722" x2="45600" y2="54074"/>
                        <a14:foregroundMark x1="87400" y1="32593" x2="88200" y2="40556"/>
                        <a14:foregroundMark x1="88200" y1="40556" x2="83600" y2="42222"/>
                        <a14:foregroundMark x1="96300" y1="35093" x2="96300" y2="35093"/>
                        <a14:foregroundMark x1="94200" y1="36481" x2="93800" y2="36481"/>
                        <a14:foregroundMark x1="90100" y1="38333" x2="90100" y2="38333"/>
                        <a14:foregroundMark x1="95100" y1="34907" x2="95100" y2="34907"/>
                        <a14:foregroundMark x1="87700" y1="29444" x2="87700" y2="29444"/>
                        <a14:foregroundMark x1="84200" y1="32963" x2="84200" y2="32963"/>
                        <a14:foregroundMark x1="89400" y1="30185" x2="82500" y2="37130"/>
                        <a14:foregroundMark x1="82500" y1="37130" x2="82200" y2="38426"/>
                        <a14:foregroundMark x1="11800" y1="29444" x2="20100" y2="40833"/>
                        <a14:foregroundMark x1="5400" y1="34630" x2="7700" y2="37593"/>
                        <a14:foregroundMark x1="56200" y1="29167" x2="56200" y2="29167"/>
                        <a14:foregroundMark x1="30200" y1="62037" x2="30200" y2="62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982" b="33614"/>
          <a:stretch/>
        </p:blipFill>
        <p:spPr bwMode="auto">
          <a:xfrm>
            <a:off x="7496035" y="4821686"/>
            <a:ext cx="4327351" cy="193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8F2F89-4E8E-4222-B4B9-F1A1876A39F2}"/>
              </a:ext>
            </a:extLst>
          </p:cNvPr>
          <p:cNvGrpSpPr/>
          <p:nvPr/>
        </p:nvGrpSpPr>
        <p:grpSpPr>
          <a:xfrm>
            <a:off x="8331199" y="2892231"/>
            <a:ext cx="3791127" cy="1127885"/>
            <a:chOff x="7725901" y="2892231"/>
            <a:chExt cx="4396426" cy="1127885"/>
          </a:xfrm>
        </p:grpSpPr>
        <p:sp>
          <p:nvSpPr>
            <p:cNvPr id="48" name="Speech Bubble: Oval 47">
              <a:extLst>
                <a:ext uri="{FF2B5EF4-FFF2-40B4-BE49-F238E27FC236}">
                  <a16:creationId xmlns:a16="http://schemas.microsoft.com/office/drawing/2014/main" id="{5C3DC8E6-6B29-4A85-B25E-A2DBEB0D80D3}"/>
                </a:ext>
              </a:extLst>
            </p:cNvPr>
            <p:cNvSpPr/>
            <p:nvPr/>
          </p:nvSpPr>
          <p:spPr>
            <a:xfrm>
              <a:off x="7725901" y="2892231"/>
              <a:ext cx="3916568" cy="1127885"/>
            </a:xfrm>
            <a:prstGeom prst="wedgeEllipseCallout">
              <a:avLst>
                <a:gd name="adj1" fmla="val 11903"/>
                <a:gd name="adj2" fmla="val 99335"/>
              </a:avLst>
            </a:prstGeom>
            <a:solidFill>
              <a:srgbClr val="F5FD9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DDD96F7-66D0-4533-942C-91A8B8AA1393}"/>
                </a:ext>
              </a:extLst>
            </p:cNvPr>
            <p:cNvSpPr txBox="1"/>
            <p:nvPr/>
          </p:nvSpPr>
          <p:spPr>
            <a:xfrm>
              <a:off x="8250307" y="3194563"/>
              <a:ext cx="38720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góc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!!!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C6EC99A-00EC-4BD3-B38B-0E3BC6F5319C}"/>
              </a:ext>
            </a:extLst>
          </p:cNvPr>
          <p:cNvGrpSpPr/>
          <p:nvPr/>
        </p:nvGrpSpPr>
        <p:grpSpPr>
          <a:xfrm>
            <a:off x="319756" y="2282555"/>
            <a:ext cx="3916568" cy="1295192"/>
            <a:chOff x="98834" y="2283202"/>
            <a:chExt cx="3916568" cy="1295192"/>
          </a:xfrm>
        </p:grpSpPr>
        <p:sp>
          <p:nvSpPr>
            <p:cNvPr id="3" name="Speech Bubble: Oval 2">
              <a:extLst>
                <a:ext uri="{FF2B5EF4-FFF2-40B4-BE49-F238E27FC236}">
                  <a16:creationId xmlns:a16="http://schemas.microsoft.com/office/drawing/2014/main" id="{87A63D68-4C35-4898-ACB4-DA6FF7A8648B}"/>
                </a:ext>
              </a:extLst>
            </p:cNvPr>
            <p:cNvSpPr/>
            <p:nvPr/>
          </p:nvSpPr>
          <p:spPr>
            <a:xfrm>
              <a:off x="98834" y="2283202"/>
              <a:ext cx="3916568" cy="1295192"/>
            </a:xfrm>
            <a:prstGeom prst="wedgeEllipseCallout">
              <a:avLst>
                <a:gd name="adj1" fmla="val -19057"/>
                <a:gd name="adj2" fmla="val 110078"/>
              </a:avLst>
            </a:prstGeom>
            <a:solidFill>
              <a:srgbClr val="F5FD9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8D89FD8-E1E4-4CDC-BA6B-14771C4DD450}"/>
                </a:ext>
              </a:extLst>
            </p:cNvPr>
            <p:cNvSpPr txBox="1"/>
            <p:nvPr/>
          </p:nvSpPr>
          <p:spPr>
            <a:xfrm>
              <a:off x="644767" y="2453744"/>
              <a:ext cx="30463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thang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ABCD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sp>
        <p:nvSpPr>
          <p:cNvPr id="49" name="Rectangle 48"/>
          <p:cNvSpPr/>
          <p:nvPr/>
        </p:nvSpPr>
        <p:spPr>
          <a:xfrm>
            <a:off x="624002" y="660471"/>
            <a:ext cx="33217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Hình thang vuông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4514" y="4337795"/>
            <a:ext cx="2255716" cy="262150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7580" y="2453097"/>
            <a:ext cx="3801317" cy="2595841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C6EC99A-00EC-4BD3-B38B-0E3BC6F5319C}"/>
              </a:ext>
            </a:extLst>
          </p:cNvPr>
          <p:cNvGrpSpPr/>
          <p:nvPr/>
        </p:nvGrpSpPr>
        <p:grpSpPr>
          <a:xfrm>
            <a:off x="280776" y="2308971"/>
            <a:ext cx="3916568" cy="2242302"/>
            <a:chOff x="98834" y="2283200"/>
            <a:chExt cx="3916568" cy="1457717"/>
          </a:xfrm>
        </p:grpSpPr>
        <p:sp>
          <p:nvSpPr>
            <p:cNvPr id="54" name="Speech Bubble: Oval 2">
              <a:extLst>
                <a:ext uri="{FF2B5EF4-FFF2-40B4-BE49-F238E27FC236}">
                  <a16:creationId xmlns:a16="http://schemas.microsoft.com/office/drawing/2014/main" id="{87A63D68-4C35-4898-ACB4-DA6FF7A8648B}"/>
                </a:ext>
              </a:extLst>
            </p:cNvPr>
            <p:cNvSpPr/>
            <p:nvPr/>
          </p:nvSpPr>
          <p:spPr>
            <a:xfrm>
              <a:off x="98834" y="2283200"/>
              <a:ext cx="3916568" cy="1457717"/>
            </a:xfrm>
            <a:prstGeom prst="wedgeEllipseCallout">
              <a:avLst>
                <a:gd name="adj1" fmla="val -19057"/>
                <a:gd name="adj2" fmla="val 110078"/>
              </a:avLst>
            </a:prstGeom>
            <a:solidFill>
              <a:srgbClr val="F5FD9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8D89FD8-E1E4-4CDC-BA6B-14771C4DD450}"/>
                </a:ext>
              </a:extLst>
            </p:cNvPr>
            <p:cNvSpPr txBox="1"/>
            <p:nvPr/>
          </p:nvSpPr>
          <p:spPr>
            <a:xfrm>
              <a:off x="644767" y="2453744"/>
              <a:ext cx="3234574" cy="1180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thang </a:t>
              </a:r>
              <a:r>
                <a:rPr lang="vi-VN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ABCD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có          , khi đó            Ta gọi </a:t>
              </a:r>
              <a:r>
                <a:rPr lang="vi-VN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ABCD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là hình thang vuông.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7345219"/>
              </p:ext>
            </p:extLst>
          </p:nvPr>
        </p:nvGraphicFramePr>
        <p:xfrm>
          <a:off x="1164323" y="2996479"/>
          <a:ext cx="1023937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Equation" r:id="rId8" imgW="558720" imgH="253800" progId="Equation.DSMT4">
                  <p:embed/>
                </p:oleObj>
              </mc:Choice>
              <mc:Fallback>
                <p:oleObj name="Equation" r:id="rId8" imgW="558720" imgH="2538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64323" y="2996479"/>
                        <a:ext cx="1023937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8239655"/>
              </p:ext>
            </p:extLst>
          </p:nvPr>
        </p:nvGraphicFramePr>
        <p:xfrm>
          <a:off x="3125338" y="3040928"/>
          <a:ext cx="1064421" cy="473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Equation" r:id="rId10" imgW="571320" imgH="253800" progId="Equation.DSMT4">
                  <p:embed/>
                </p:oleObj>
              </mc:Choice>
              <mc:Fallback>
                <p:oleObj name="Equation" r:id="rId10" imgW="5713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125338" y="3040928"/>
                        <a:ext cx="1064421" cy="473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82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0494" y="-145275"/>
            <a:ext cx="12656036" cy="7003275"/>
          </a:xfrm>
          <a:prstGeom prst="rect">
            <a:avLst/>
          </a:prstGeom>
        </p:spPr>
      </p:pic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340592" y="1015455"/>
            <a:ext cx="10692520" cy="11407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 dụ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3: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MNPQ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MN // PQ,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MNPQ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485" y="2550973"/>
            <a:ext cx="3022694" cy="20422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F9A3668-5D82-4DAB-9B71-AA203E0B8AC2}"/>
              </a:ext>
            </a:extLst>
          </p:cNvPr>
          <p:cNvSpPr txBox="1"/>
          <p:nvPr/>
        </p:nvSpPr>
        <p:spPr>
          <a:xfrm>
            <a:off x="253785" y="3602223"/>
            <a:ext cx="34216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thang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MNPQ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22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9424" y="5164560"/>
            <a:ext cx="2866747" cy="1732573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C87B881-1DF2-8F53-55C2-14A7719E1D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00292"/>
              </p:ext>
            </p:extLst>
          </p:nvPr>
        </p:nvGraphicFramePr>
        <p:xfrm>
          <a:off x="6740884" y="1044351"/>
          <a:ext cx="3466497" cy="55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Equation" r:id="rId8" imgW="1587240" imgH="253800" progId="Equation.DSMT4">
                  <p:embed/>
                </p:oleObj>
              </mc:Choice>
              <mc:Fallback>
                <p:oleObj name="Equation" r:id="rId8" imgW="15872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40884" y="1044351"/>
                        <a:ext cx="3466497" cy="554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F8056838-368D-9550-858E-201B5076A0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605202"/>
              </p:ext>
            </p:extLst>
          </p:nvPr>
        </p:nvGraphicFramePr>
        <p:xfrm>
          <a:off x="3271602" y="3713184"/>
          <a:ext cx="4575175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Equation" r:id="rId10" imgW="1892160" imgH="787320" progId="Equation.DSMT4">
                  <p:embed/>
                </p:oleObj>
              </mc:Choice>
              <mc:Fallback>
                <p:oleObj name="Equation" r:id="rId10" imgW="189216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271602" y="3713184"/>
                        <a:ext cx="4575175" cy="190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6B1C1D7-919C-132E-CEE2-E24797742400}"/>
              </a:ext>
            </a:extLst>
          </p:cNvPr>
          <p:cNvSpPr txBox="1"/>
          <p:nvPr/>
        </p:nvSpPr>
        <p:spPr>
          <a:xfrm>
            <a:off x="2947420" y="5657317"/>
            <a:ext cx="61723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05B9C5-AC31-A9B7-F629-3AF41E9427E3}"/>
              </a:ext>
            </a:extLst>
          </p:cNvPr>
          <p:cNvSpPr txBox="1"/>
          <p:nvPr/>
        </p:nvSpPr>
        <p:spPr>
          <a:xfrm>
            <a:off x="529557" y="2435473"/>
            <a:ext cx="149760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9A3668-5D82-4DAB-9B71-AA203E0B8AC2}"/>
              </a:ext>
            </a:extLst>
          </p:cNvPr>
          <p:cNvSpPr txBox="1"/>
          <p:nvPr/>
        </p:nvSpPr>
        <p:spPr>
          <a:xfrm>
            <a:off x="60745" y="3035501"/>
            <a:ext cx="8270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MNPQ có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MN // PQ nên MNPQ là hình thang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56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  <p:bldP spid="11" grpId="0"/>
      <p:bldP spid="13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5323" y="-106142"/>
            <a:ext cx="12585316" cy="6964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547053" y="642171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838200" y="1229927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chất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8360" y="2989542"/>
            <a:ext cx="3629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So sánh các cặp góc: </a:t>
            </a:r>
            <a:endParaRPr lang="vi-VN" sz="280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8360" y="4250602"/>
            <a:ext cx="61925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So sánh các cặp đoạn thẳng: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EA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EB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EC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 đó, hãy so sánh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8360" y="5301611"/>
            <a:ext cx="6395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Hai tam giác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ADC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bằng nhau hay không. 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 đó, hãy so sánh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3953058"/>
              </p:ext>
            </p:extLst>
          </p:nvPr>
        </p:nvGraphicFramePr>
        <p:xfrm>
          <a:off x="902563" y="3631071"/>
          <a:ext cx="3862477" cy="46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Equation" r:id="rId6" imgW="4190760" imgH="507960" progId="Equation.DSMT4">
                  <p:embed/>
                </p:oleObj>
              </mc:Choice>
              <mc:Fallback>
                <p:oleObj name="Equation" r:id="rId6" imgW="4190760" imgH="507960" progId="Equation.DSMT4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2563" y="3631071"/>
                        <a:ext cx="3862477" cy="46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6491" y="2704386"/>
            <a:ext cx="4095846" cy="38232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52CF150-DD9B-4CD8-BA16-0E0B7320BBA4}"/>
              </a:ext>
            </a:extLst>
          </p:cNvPr>
          <p:cNvSpPr/>
          <p:nvPr/>
        </p:nvSpPr>
        <p:spPr>
          <a:xfrm>
            <a:off x="902563" y="1898839"/>
            <a:ext cx="10019437" cy="9038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5378" y="1882028"/>
            <a:ext cx="99048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toán: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hình thang cân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//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&lt;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là giao điểm của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4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2EC1A933-833B-4FC0-97F5-F18D6276E12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60739" y="601447"/>
            <a:ext cx="1498999" cy="85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1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12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5323" y="-106142"/>
            <a:ext cx="12585316" cy="6964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547053" y="642171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838200" y="1229927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chất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8360" y="2989542"/>
            <a:ext cx="3629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So sánh các cặp góc: </a:t>
            </a:r>
            <a:endParaRPr lang="vi-VN" sz="280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1064988"/>
              </p:ext>
            </p:extLst>
          </p:nvPr>
        </p:nvGraphicFramePr>
        <p:xfrm>
          <a:off x="4344874" y="3027247"/>
          <a:ext cx="3862477" cy="46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" name="Equation" r:id="rId4" imgW="4190760" imgH="507960" progId="Equation.DSMT4">
                  <p:embed/>
                </p:oleObj>
              </mc:Choice>
              <mc:Fallback>
                <p:oleObj name="Equation" r:id="rId4" imgW="4190760" imgH="50796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44874" y="3027247"/>
                        <a:ext cx="3862477" cy="46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7618" y="2694226"/>
            <a:ext cx="4095846" cy="38232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52CF150-DD9B-4CD8-BA16-0E0B7320BBA4}"/>
              </a:ext>
            </a:extLst>
          </p:cNvPr>
          <p:cNvSpPr/>
          <p:nvPr/>
        </p:nvSpPr>
        <p:spPr>
          <a:xfrm>
            <a:off x="902563" y="1898839"/>
            <a:ext cx="10019437" cy="9038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5378" y="1882028"/>
            <a:ext cx="99048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toán: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hình thang cân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//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&lt;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là giao điểm của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151585" y="3496571"/>
            <a:ext cx="11414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2800" i="1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Giải</a:t>
            </a:r>
            <a:endParaRPr lang="en-US" altLang="en-US" sz="2800" b="0" dirty="0">
              <a:solidFill>
                <a:srgbClr val="FF0000"/>
              </a:solidFill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8395" y="3983329"/>
            <a:ext cx="51292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a) Vì ABCD là hình thang cân nên</a:t>
            </a:r>
            <a:endParaRPr lang="vi-VN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6414396"/>
              </p:ext>
            </p:extLst>
          </p:nvPr>
        </p:nvGraphicFramePr>
        <p:xfrm>
          <a:off x="1000027" y="4579485"/>
          <a:ext cx="4293333" cy="457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" name="Equation" r:id="rId7" imgW="4762440" imgH="507960" progId="Equation.DSMT4">
                  <p:embed/>
                </p:oleObj>
              </mc:Choice>
              <mc:Fallback>
                <p:oleObj name="Equation" r:id="rId7" imgW="476244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00027" y="4579485"/>
                        <a:ext cx="4293333" cy="4579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838200" y="5154662"/>
            <a:ext cx="2686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Vì AB // CD nên </a:t>
            </a:r>
            <a:endParaRPr lang="vi-VN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246140"/>
              </p:ext>
            </p:extLst>
          </p:nvPr>
        </p:nvGraphicFramePr>
        <p:xfrm>
          <a:off x="3397250" y="5208588"/>
          <a:ext cx="396081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0" name="Equation" r:id="rId9" imgW="4394160" imgH="507960" progId="Equation.DSMT4">
                  <p:embed/>
                </p:oleObj>
              </mc:Choice>
              <mc:Fallback>
                <p:oleObj name="Equation" r:id="rId9" imgW="4394160" imgH="50796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97250" y="5208588"/>
                        <a:ext cx="3960813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808349" y="5670472"/>
            <a:ext cx="2747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(2 góc đồng vị).  </a:t>
            </a:r>
            <a:endParaRPr lang="vi-VN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0950153"/>
              </p:ext>
            </p:extLst>
          </p:nvPr>
        </p:nvGraphicFramePr>
        <p:xfrm>
          <a:off x="3871201" y="5734729"/>
          <a:ext cx="3838257" cy="466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1" name="Equation" r:id="rId11" imgW="4178160" imgH="507960" progId="Equation.DSMT4">
                  <p:embed/>
                </p:oleObj>
              </mc:Choice>
              <mc:Fallback>
                <p:oleObj name="Equation" r:id="rId11" imgW="41781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871201" y="5734729"/>
                        <a:ext cx="3838257" cy="466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3172004" y="5695346"/>
            <a:ext cx="841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Mà  </a:t>
            </a:r>
            <a:endParaRPr lang="vi-VN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71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323" y="-106142"/>
            <a:ext cx="12585316" cy="6964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547053" y="642171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838200" y="1229927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chất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2563" y="3024791"/>
            <a:ext cx="61925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So sánh các cặp đoạn thẳng: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EA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EB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EC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 đó, hãy so sánh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491" y="2704386"/>
            <a:ext cx="4095846" cy="38232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52CF150-DD9B-4CD8-BA16-0E0B7320BBA4}"/>
              </a:ext>
            </a:extLst>
          </p:cNvPr>
          <p:cNvSpPr/>
          <p:nvPr/>
        </p:nvSpPr>
        <p:spPr>
          <a:xfrm>
            <a:off x="902563" y="1898839"/>
            <a:ext cx="10019437" cy="9038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5378" y="1882028"/>
            <a:ext cx="99048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toán: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hình thang cân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//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&lt;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là giao điểm của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423752" y="3931133"/>
            <a:ext cx="11414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2800" i="1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Giải</a:t>
            </a:r>
            <a:endParaRPr lang="en-US" altLang="en-US" sz="2800" b="0" dirty="0">
              <a:solidFill>
                <a:srgbClr val="FF0000"/>
              </a:solidFill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3862" y="4505596"/>
            <a:ext cx="6675674" cy="1031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b) C/m tam giác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EAB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 cân tại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 nên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EA = EB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và tam giác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EDC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 cân tại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 nên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ED = EC</a:t>
            </a:r>
            <a:endParaRPr lang="vi-VN" sz="28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2068" y="5503190"/>
            <a:ext cx="5870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Do đó,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ED-EA = EC-EB 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hay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AD = BC.</a:t>
            </a:r>
            <a:endParaRPr lang="vi-VN" sz="28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59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>
            <a:extLst>
              <a:ext uri="{FF2B5EF4-FFF2-40B4-BE49-F238E27FC236}">
                <a16:creationId xmlns:a16="http://schemas.microsoft.com/office/drawing/2014/main" id="{54D84999-1C09-4EC6-9F84-E0A78D0BB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D48FD5B-295E-4E8C-9EEA-4ED5A9DC2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" y="-1034273"/>
            <a:ext cx="11544300" cy="7556120"/>
          </a:xfrm>
          <a:prstGeom prst="rect">
            <a:avLst/>
          </a:prstGeom>
        </p:spPr>
      </p:pic>
      <p:sp>
        <p:nvSpPr>
          <p:cNvPr id="72" name="Google Shape;1040;p39"/>
          <p:cNvSpPr txBox="1"/>
          <p:nvPr/>
        </p:nvSpPr>
        <p:spPr>
          <a:xfrm>
            <a:off x="4264198" y="254105"/>
            <a:ext cx="8180933" cy="114198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  <a:scene3d>
              <a:camera prst="perspectiveRelaxedModerately"/>
              <a:lightRig rig="threePt" dir="t"/>
            </a:scene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</a:rPr>
              <a:t>THIẾT BỊ DẠY HỌC VÀ HỌC LIỆU</a:t>
            </a:r>
            <a:endParaRPr lang="en-US" sz="3600" b="1" dirty="0">
              <a:solidFill>
                <a:srgbClr val="00206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  <a:latin typeface="Arial" panose="020B0604020202020204" pitchFamily="34" charset="0"/>
              <a:ea typeface="思源黑体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768" y="1481637"/>
            <a:ext cx="842416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compa,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 thang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tiễn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2207768" y="3191386"/>
            <a:ext cx="8424164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SGK,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compa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bảng nhóm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4E3061FB-240E-4D1D-96C4-F10482EA5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5387" y="3806704"/>
            <a:ext cx="2548674" cy="29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3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5323" y="-106142"/>
            <a:ext cx="12585316" cy="6964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547053" y="642171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838200" y="1229927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chất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2563" y="3024791"/>
            <a:ext cx="6395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Hai tam giác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ADC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bằng nhau hay không. 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 đó, hãy so sánh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491" y="2704386"/>
            <a:ext cx="4095846" cy="38232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52CF150-DD9B-4CD8-BA16-0E0B7320BBA4}"/>
              </a:ext>
            </a:extLst>
          </p:cNvPr>
          <p:cNvSpPr/>
          <p:nvPr/>
        </p:nvSpPr>
        <p:spPr>
          <a:xfrm>
            <a:off x="902563" y="1898839"/>
            <a:ext cx="10019437" cy="9038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5378" y="1882028"/>
            <a:ext cx="99048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toán: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hình thang cân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//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&lt;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là giao điểm của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1089819"/>
              </p:ext>
            </p:extLst>
          </p:nvPr>
        </p:nvGraphicFramePr>
        <p:xfrm>
          <a:off x="2868613" y="4860290"/>
          <a:ext cx="32893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Equation" r:id="rId5" imgW="3288960" imgH="393480" progId="Equation.DSMT4">
                  <p:embed/>
                </p:oleObj>
              </mc:Choice>
              <mc:Fallback>
                <p:oleObj name="Equation" r:id="rId5" imgW="3288960" imgH="39348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68613" y="4860290"/>
                        <a:ext cx="32893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492766" y="4022484"/>
            <a:ext cx="11414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2800" i="1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Giải</a:t>
            </a:r>
            <a:endParaRPr lang="en-US" altLang="en-US" sz="2800" b="0" dirty="0">
              <a:solidFill>
                <a:srgbClr val="FF0000"/>
              </a:solidFill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9439" y="4731530"/>
            <a:ext cx="2082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Chứng minh:</a:t>
            </a:r>
            <a:endParaRPr lang="vi-VN" sz="28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99439" y="5304733"/>
            <a:ext cx="5669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 = BD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(hai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569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5323" y="-106142"/>
            <a:ext cx="12585316" cy="69641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572539" y="644148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1086481" y="1273174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chất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043" y="4871085"/>
            <a:ext cx="1824746" cy="2120650"/>
          </a:xfrm>
          <a:prstGeom prst="rect">
            <a:avLst/>
          </a:prstGeom>
        </p:spPr>
      </p:pic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1086481" y="2002604"/>
            <a:ext cx="6696079" cy="1738938"/>
          </a:xfrm>
          <a:prstGeom prst="rect">
            <a:avLst/>
          </a:prstGeom>
          <a:solidFill>
            <a:srgbClr val="FFFF6D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 lí.</a:t>
            </a:r>
            <a:r>
              <a:rPr lang="vi-VN" sz="32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 một hình thang cân: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>
              <a:buAutoNum type="alphaLcParenR"/>
            </a:pPr>
            <a:r>
              <a:rPr lang="vi-VN" alt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cạnh bên</a:t>
            </a:r>
            <a:r>
              <a:rPr lang="en-US" alt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nhau;</a:t>
            </a:r>
          </a:p>
          <a:p>
            <a:pPr marL="514350" indent="-514350">
              <a:buAutoNum type="alphaLcParenR"/>
            </a:pPr>
            <a:r>
              <a:rPr lang="vi-VN" alt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chéo bằng nhau.</a:t>
            </a:r>
            <a:endParaRPr lang="en-US" alt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8411" y="3737928"/>
            <a:ext cx="4022630" cy="2855761"/>
          </a:xfrm>
          <a:prstGeom prst="rect">
            <a:avLst/>
          </a:prstGeom>
        </p:spPr>
      </p:pic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8697661"/>
              </p:ext>
            </p:extLst>
          </p:nvPr>
        </p:nvGraphicFramePr>
        <p:xfrm>
          <a:off x="2212975" y="4314825"/>
          <a:ext cx="333375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9" name="Equation" r:id="rId8" imgW="2997000" imgH="355320" progId="Equation.DSMT4">
                  <p:embed/>
                </p:oleObj>
              </mc:Choice>
              <mc:Fallback>
                <p:oleObj name="Equation" r:id="rId8" imgW="2997000" imgH="35532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12975" y="4314825"/>
                        <a:ext cx="333375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2474713"/>
              </p:ext>
            </p:extLst>
          </p:nvPr>
        </p:nvGraphicFramePr>
        <p:xfrm>
          <a:off x="3151188" y="4845050"/>
          <a:ext cx="101917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0" name="Equation" r:id="rId10" imgW="939600" imgH="431640" progId="Equation.DSMT4">
                  <p:embed/>
                </p:oleObj>
              </mc:Choice>
              <mc:Fallback>
                <p:oleObj name="Equation" r:id="rId10" imgW="939600" imgH="43164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151188" y="4845050"/>
                        <a:ext cx="1019175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6591647"/>
              </p:ext>
            </p:extLst>
          </p:nvPr>
        </p:nvGraphicFramePr>
        <p:xfrm>
          <a:off x="2276475" y="5680075"/>
          <a:ext cx="3168650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1" name="Equation" r:id="rId12" imgW="2920680" imgH="393480" progId="Equation.DSMT4">
                  <p:embed/>
                </p:oleObj>
              </mc:Choice>
              <mc:Fallback>
                <p:oleObj name="Equation" r:id="rId12" imgW="2920680" imgH="39348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276475" y="5680075"/>
                        <a:ext cx="3168650" cy="427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Line 14"/>
          <p:cNvSpPr>
            <a:spLocks noChangeShapeType="1"/>
          </p:cNvSpPr>
          <p:nvPr/>
        </p:nvSpPr>
        <p:spPr bwMode="auto">
          <a:xfrm>
            <a:off x="1066649" y="5484821"/>
            <a:ext cx="50117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Line 15"/>
          <p:cNvSpPr>
            <a:spLocks noChangeShapeType="1"/>
          </p:cNvSpPr>
          <p:nvPr/>
        </p:nvSpPr>
        <p:spPr bwMode="auto">
          <a:xfrm>
            <a:off x="1864269" y="4206201"/>
            <a:ext cx="10016" cy="19192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1060855" y="4642589"/>
            <a:ext cx="1219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114300">
              <a:defRPr>
                <a:solidFill>
                  <a:schemeClr val="tx1"/>
                </a:solidFill>
                <a:latin typeface="Arial" charset="0"/>
              </a:defRPr>
            </a:lvl2pPr>
            <a:lvl3pPr marL="131127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68475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225675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828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972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44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>
              <a:spcBef>
                <a:spcPct val="50000"/>
              </a:spcBef>
              <a:defRPr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</a:p>
        </p:txBody>
      </p:sp>
      <p:sp>
        <p:nvSpPr>
          <p:cNvPr id="42" name="Text Box 16"/>
          <p:cNvSpPr txBox="1">
            <a:spLocks noChangeArrowheads="1"/>
          </p:cNvSpPr>
          <p:nvPr/>
        </p:nvSpPr>
        <p:spPr bwMode="auto">
          <a:xfrm>
            <a:off x="1069920" y="5510747"/>
            <a:ext cx="1219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114300">
              <a:defRPr>
                <a:solidFill>
                  <a:schemeClr val="tx1"/>
                </a:solidFill>
                <a:latin typeface="Arial" charset="0"/>
              </a:defRPr>
            </a:lvl2pPr>
            <a:lvl3pPr marL="131127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68475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225675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828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972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44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>
              <a:spcBef>
                <a:spcPct val="50000"/>
              </a:spcBef>
              <a:defRPr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</a:p>
        </p:txBody>
      </p:sp>
    </p:spTree>
    <p:extLst>
      <p:ext uri="{BB962C8B-B14F-4D97-AF65-F5344CB8AC3E}">
        <p14:creationId xmlns:p14="http://schemas.microsoft.com/office/powerpoint/2010/main" val="19804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39" grpId="0" animBg="1"/>
      <p:bldP spid="40" grpId="0" animBg="1"/>
      <p:bldP spid="41" grpId="0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6043" y="-106142"/>
            <a:ext cx="12656036" cy="7003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518557" y="472464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407115" y="1192727"/>
            <a:ext cx="10946685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 dụ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hình thang cân ABCD có AB //CD, AB &lt; CD. Gọi H, K lần lượt là hình chiếu của A, B trên đường thẳng CD. Chứng minh: DH = CK.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80446" y="2674654"/>
            <a:ext cx="4692353" cy="3075906"/>
            <a:chOff x="381000" y="3136408"/>
            <a:chExt cx="2971800" cy="1571201"/>
          </a:xfrm>
        </p:grpSpPr>
        <p:grpSp>
          <p:nvGrpSpPr>
            <p:cNvPr id="8" name="Group 28"/>
            <p:cNvGrpSpPr>
              <a:grpSpLocks/>
            </p:cNvGrpSpPr>
            <p:nvPr/>
          </p:nvGrpSpPr>
          <p:grpSpPr bwMode="auto">
            <a:xfrm>
              <a:off x="381000" y="3136408"/>
              <a:ext cx="2971800" cy="1571201"/>
              <a:chOff x="2736" y="1194"/>
              <a:chExt cx="2736" cy="2211"/>
            </a:xfrm>
          </p:grpSpPr>
          <p:sp>
            <p:nvSpPr>
              <p:cNvPr id="15" name="Line 29"/>
              <p:cNvSpPr>
                <a:spLocks noChangeShapeType="1"/>
              </p:cNvSpPr>
              <p:nvPr/>
            </p:nvSpPr>
            <p:spPr bwMode="auto">
              <a:xfrm>
                <a:off x="3457" y="1585"/>
                <a:ext cx="115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Line 30"/>
              <p:cNvSpPr>
                <a:spLocks noChangeShapeType="1"/>
              </p:cNvSpPr>
              <p:nvPr/>
            </p:nvSpPr>
            <p:spPr bwMode="auto">
              <a:xfrm flipH="1">
                <a:off x="2881" y="1585"/>
                <a:ext cx="576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Line 31"/>
              <p:cNvSpPr>
                <a:spLocks noChangeShapeType="1"/>
              </p:cNvSpPr>
              <p:nvPr/>
            </p:nvSpPr>
            <p:spPr bwMode="auto">
              <a:xfrm>
                <a:off x="2881" y="2736"/>
                <a:ext cx="230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Line 32"/>
              <p:cNvSpPr>
                <a:spLocks noChangeShapeType="1"/>
              </p:cNvSpPr>
              <p:nvPr/>
            </p:nvSpPr>
            <p:spPr bwMode="auto">
              <a:xfrm>
                <a:off x="3457" y="1585"/>
                <a:ext cx="0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Line 33"/>
              <p:cNvSpPr>
                <a:spLocks noChangeShapeType="1"/>
              </p:cNvSpPr>
              <p:nvPr/>
            </p:nvSpPr>
            <p:spPr bwMode="auto">
              <a:xfrm>
                <a:off x="4608" y="1585"/>
                <a:ext cx="576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Line 34"/>
              <p:cNvSpPr>
                <a:spLocks noChangeShapeType="1"/>
              </p:cNvSpPr>
              <p:nvPr/>
            </p:nvSpPr>
            <p:spPr bwMode="auto">
              <a:xfrm>
                <a:off x="4608" y="1585"/>
                <a:ext cx="0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 Box 39"/>
              <p:cNvSpPr txBox="1">
                <a:spLocks noChangeArrowheads="1"/>
              </p:cNvSpPr>
              <p:nvPr/>
            </p:nvSpPr>
            <p:spPr bwMode="auto">
              <a:xfrm>
                <a:off x="3157" y="1194"/>
                <a:ext cx="383" cy="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667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Text Box 40"/>
              <p:cNvSpPr txBox="1">
                <a:spLocks noChangeArrowheads="1"/>
              </p:cNvSpPr>
              <p:nvPr/>
            </p:nvSpPr>
            <p:spPr bwMode="auto">
              <a:xfrm>
                <a:off x="4560" y="1194"/>
                <a:ext cx="336" cy="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667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23" name="Text Box 41"/>
              <p:cNvSpPr txBox="1">
                <a:spLocks noChangeArrowheads="1"/>
              </p:cNvSpPr>
              <p:nvPr/>
            </p:nvSpPr>
            <p:spPr bwMode="auto">
              <a:xfrm>
                <a:off x="5136" y="2784"/>
                <a:ext cx="33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24" name="Text Box 42"/>
              <p:cNvSpPr txBox="1">
                <a:spLocks noChangeArrowheads="1"/>
              </p:cNvSpPr>
              <p:nvPr/>
            </p:nvSpPr>
            <p:spPr bwMode="auto">
              <a:xfrm>
                <a:off x="2736" y="2784"/>
                <a:ext cx="28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25" name="Text Box 43"/>
              <p:cNvSpPr txBox="1">
                <a:spLocks noChangeArrowheads="1"/>
              </p:cNvSpPr>
              <p:nvPr/>
            </p:nvSpPr>
            <p:spPr bwMode="auto">
              <a:xfrm>
                <a:off x="3312" y="2806"/>
                <a:ext cx="33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vi-VN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endParaRPr lang="en-US" altLang="en-US" sz="29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 Box 44"/>
              <p:cNvSpPr txBox="1">
                <a:spLocks noChangeArrowheads="1"/>
              </p:cNvSpPr>
              <p:nvPr/>
            </p:nvSpPr>
            <p:spPr bwMode="auto">
              <a:xfrm>
                <a:off x="4512" y="2831"/>
                <a:ext cx="433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vi-VN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endParaRPr lang="en-US" altLang="en-US" sz="29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Half Frame 8"/>
            <p:cNvSpPr/>
            <p:nvPr/>
          </p:nvSpPr>
          <p:spPr>
            <a:xfrm>
              <a:off x="2280142" y="4132711"/>
              <a:ext cx="134195" cy="105913"/>
            </a:xfrm>
            <a:prstGeom prst="halfFrame">
              <a:avLst>
                <a:gd name="adj1" fmla="val 0"/>
                <a:gd name="adj2" fmla="val 0"/>
              </a:avLst>
            </a:prstGeom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Half Frame 9"/>
            <p:cNvSpPr/>
            <p:nvPr/>
          </p:nvSpPr>
          <p:spPr>
            <a:xfrm flipH="1">
              <a:off x="1162050" y="4132711"/>
              <a:ext cx="113024" cy="85373"/>
            </a:xfrm>
            <a:prstGeom prst="halfFrame">
              <a:avLst>
                <a:gd name="adj1" fmla="val 0"/>
                <a:gd name="adj2" fmla="val 0"/>
              </a:avLst>
            </a:prstGeom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546100" y="4089400"/>
              <a:ext cx="149574" cy="139700"/>
            </a:xfrm>
            <a:custGeom>
              <a:avLst/>
              <a:gdLst>
                <a:gd name="connsiteX0" fmla="*/ 0 w 149574"/>
                <a:gd name="connsiteY0" fmla="*/ 133350 h 139700"/>
                <a:gd name="connsiteX1" fmla="*/ 120650 w 149574"/>
                <a:gd name="connsiteY1" fmla="*/ 0 h 139700"/>
                <a:gd name="connsiteX2" fmla="*/ 139700 w 149574"/>
                <a:gd name="connsiteY2" fmla="*/ 133350 h 139700"/>
                <a:gd name="connsiteX3" fmla="*/ 127000 w 149574"/>
                <a:gd name="connsiteY3" fmla="*/ 139700 h 139700"/>
                <a:gd name="connsiteX4" fmla="*/ 0 w 149574"/>
                <a:gd name="connsiteY4" fmla="*/ 13335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74" h="139700">
                  <a:moveTo>
                    <a:pt x="0" y="133350"/>
                  </a:moveTo>
                  <a:lnTo>
                    <a:pt x="120650" y="0"/>
                  </a:lnTo>
                  <a:cubicBezTo>
                    <a:pt x="151702" y="62104"/>
                    <a:pt x="157255" y="51429"/>
                    <a:pt x="139700" y="133350"/>
                  </a:cubicBezTo>
                  <a:cubicBezTo>
                    <a:pt x="138708" y="137978"/>
                    <a:pt x="131233" y="137583"/>
                    <a:pt x="127000" y="139700"/>
                  </a:cubicBezTo>
                  <a:lnTo>
                    <a:pt x="0" y="13335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 flipH="1">
              <a:off x="2885726" y="4089400"/>
              <a:ext cx="149574" cy="139700"/>
            </a:xfrm>
            <a:custGeom>
              <a:avLst/>
              <a:gdLst>
                <a:gd name="connsiteX0" fmla="*/ 0 w 149574"/>
                <a:gd name="connsiteY0" fmla="*/ 133350 h 139700"/>
                <a:gd name="connsiteX1" fmla="*/ 120650 w 149574"/>
                <a:gd name="connsiteY1" fmla="*/ 0 h 139700"/>
                <a:gd name="connsiteX2" fmla="*/ 139700 w 149574"/>
                <a:gd name="connsiteY2" fmla="*/ 133350 h 139700"/>
                <a:gd name="connsiteX3" fmla="*/ 127000 w 149574"/>
                <a:gd name="connsiteY3" fmla="*/ 139700 h 139700"/>
                <a:gd name="connsiteX4" fmla="*/ 0 w 149574"/>
                <a:gd name="connsiteY4" fmla="*/ 13335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74" h="139700">
                  <a:moveTo>
                    <a:pt x="0" y="133350"/>
                  </a:moveTo>
                  <a:lnTo>
                    <a:pt x="120650" y="0"/>
                  </a:lnTo>
                  <a:cubicBezTo>
                    <a:pt x="151702" y="62104"/>
                    <a:pt x="157255" y="51429"/>
                    <a:pt x="139700" y="133350"/>
                  </a:cubicBezTo>
                  <a:cubicBezTo>
                    <a:pt x="138708" y="137978"/>
                    <a:pt x="131233" y="137583"/>
                    <a:pt x="127000" y="139700"/>
                  </a:cubicBezTo>
                  <a:lnTo>
                    <a:pt x="0" y="13335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60702" y="3731520"/>
              <a:ext cx="20222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9790845">
              <a:off x="782738" y="3713256"/>
              <a:ext cx="20222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63036" y="2926217"/>
            <a:ext cx="4343400" cy="1949451"/>
            <a:chOff x="97864" y="4202482"/>
            <a:chExt cx="4343400" cy="1949451"/>
          </a:xfrm>
        </p:grpSpPr>
        <p:grpSp>
          <p:nvGrpSpPr>
            <p:cNvPr id="30" name="Group 29"/>
            <p:cNvGrpSpPr/>
            <p:nvPr/>
          </p:nvGrpSpPr>
          <p:grpSpPr>
            <a:xfrm>
              <a:off x="97864" y="4202482"/>
              <a:ext cx="4343400" cy="1949451"/>
              <a:chOff x="97864" y="4202482"/>
              <a:chExt cx="4343400" cy="1949451"/>
            </a:xfrm>
          </p:grpSpPr>
          <p:grpSp>
            <p:nvGrpSpPr>
              <p:cNvPr id="32" name="Group 76"/>
              <p:cNvGrpSpPr>
                <a:grpSpLocks/>
              </p:cNvGrpSpPr>
              <p:nvPr/>
            </p:nvGrpSpPr>
            <p:grpSpPr bwMode="auto">
              <a:xfrm>
                <a:off x="97864" y="4202482"/>
                <a:ext cx="4343400" cy="1949451"/>
                <a:chOff x="226" y="1008"/>
                <a:chExt cx="2052" cy="1228"/>
              </a:xfrm>
            </p:grpSpPr>
            <p:sp>
              <p:nvSpPr>
                <p:cNvPr id="35" name="Line 66"/>
                <p:cNvSpPr>
                  <a:spLocks noChangeShapeType="1"/>
                </p:cNvSpPr>
                <p:nvPr/>
              </p:nvSpPr>
              <p:spPr bwMode="auto">
                <a:xfrm>
                  <a:off x="572" y="1032"/>
                  <a:ext cx="0" cy="1204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Line 68"/>
                <p:cNvSpPr>
                  <a:spLocks noChangeShapeType="1"/>
                </p:cNvSpPr>
                <p:nvPr/>
              </p:nvSpPr>
              <p:spPr bwMode="auto">
                <a:xfrm>
                  <a:off x="226" y="1889"/>
                  <a:ext cx="2018" cy="0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38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39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606" y="1008"/>
                  <a:ext cx="1672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667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Hình</a:t>
                  </a:r>
                  <a:r>
                    <a:rPr lang="en-US" altLang="en-US" sz="2667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thang </a:t>
                  </a:r>
                  <a:r>
                    <a:rPr lang="en-US" altLang="en-US" sz="2667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cân</a:t>
                  </a:r>
                  <a:endParaRPr lang="en-US" altLang="en-US" sz="2667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aphicFrame>
              <p:nvGraphicFramePr>
                <p:cNvPr id="40" name="Object 7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37658331"/>
                    </p:ext>
                  </p:extLst>
                </p:nvPr>
              </p:nvGraphicFramePr>
              <p:xfrm>
                <a:off x="577" y="1629"/>
                <a:ext cx="1508" cy="30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270" name="Equation" r:id="rId4" imgW="1409400" imgH="203040" progId="Equation.DSMT4">
                        <p:embed/>
                      </p:oleObj>
                    </mc:Choice>
                    <mc:Fallback>
                      <p:oleObj name="Equation" r:id="rId4" imgW="1409400" imgH="203040" progId="Equation.DSMT4">
                        <p:embed/>
                        <p:pic>
                          <p:nvPicPr>
                            <p:cNvPr id="32789" name="Object 7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7" y="1629"/>
                              <a:ext cx="1508" cy="30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33" name="Object 3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88451690"/>
                  </p:ext>
                </p:extLst>
              </p:nvPr>
            </p:nvGraphicFramePr>
            <p:xfrm>
              <a:off x="3371770" y="4314658"/>
              <a:ext cx="1016000" cy="317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71" name="Equation" r:id="rId6" imgW="1015920" imgH="317160" progId="Equation.DSMT4">
                      <p:embed/>
                    </p:oleObj>
                  </mc:Choice>
                  <mc:Fallback>
                    <p:oleObj name="Equation" r:id="rId6" imgW="1015920" imgH="317160" progId="Equation.DSMT4">
                      <p:embed/>
                      <p:pic>
                        <p:nvPicPr>
                          <p:cNvPr id="5" name="Object 4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3371770" y="4314658"/>
                            <a:ext cx="1016000" cy="317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" name="Object 3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33629385"/>
                  </p:ext>
                </p:extLst>
              </p:nvPr>
            </p:nvGraphicFramePr>
            <p:xfrm>
              <a:off x="997022" y="4708624"/>
              <a:ext cx="32385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72" name="Equation" r:id="rId8" imgW="3238200" imgH="482400" progId="Equation.DSMT4">
                      <p:embed/>
                    </p:oleObj>
                  </mc:Choice>
                  <mc:Fallback>
                    <p:oleObj name="Equation" r:id="rId8" imgW="3238200" imgH="482400" progId="Equation.DSMT4">
                      <p:embed/>
                      <p:pic>
                        <p:nvPicPr>
                          <p:cNvPr id="12" name="Object 11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997022" y="4708624"/>
                            <a:ext cx="32385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22996457"/>
                </p:ext>
              </p:extLst>
            </p:nvPr>
          </p:nvGraphicFramePr>
          <p:xfrm>
            <a:off x="1205216" y="5734691"/>
            <a:ext cx="1752600" cy="346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3" name="Equation" r:id="rId10" imgW="1600200" imgH="317160" progId="Equation.DSMT4">
                    <p:embed/>
                  </p:oleObj>
                </mc:Choice>
                <mc:Fallback>
                  <p:oleObj name="Equation" r:id="rId10" imgW="1600200" imgH="317160" progId="Equation.DSMT4">
                    <p:embed/>
                    <p:pic>
                      <p:nvPicPr>
                        <p:cNvPr id="50" name="Object 49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205216" y="5734691"/>
                          <a:ext cx="1752600" cy="3460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6664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4260" y="-350398"/>
            <a:ext cx="13067282" cy="770877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61436" y="1027906"/>
            <a:ext cx="4343400" cy="1949451"/>
            <a:chOff x="97864" y="4202482"/>
            <a:chExt cx="4343400" cy="1949451"/>
          </a:xfrm>
        </p:grpSpPr>
        <p:grpSp>
          <p:nvGrpSpPr>
            <p:cNvPr id="6" name="Group 5"/>
            <p:cNvGrpSpPr/>
            <p:nvPr/>
          </p:nvGrpSpPr>
          <p:grpSpPr>
            <a:xfrm>
              <a:off x="97864" y="4202482"/>
              <a:ext cx="4343400" cy="1949451"/>
              <a:chOff x="97864" y="4202482"/>
              <a:chExt cx="4343400" cy="1949451"/>
            </a:xfrm>
          </p:grpSpPr>
          <p:grpSp>
            <p:nvGrpSpPr>
              <p:cNvPr id="8" name="Group 76"/>
              <p:cNvGrpSpPr>
                <a:grpSpLocks/>
              </p:cNvGrpSpPr>
              <p:nvPr/>
            </p:nvGrpSpPr>
            <p:grpSpPr bwMode="auto">
              <a:xfrm>
                <a:off x="97864" y="4202482"/>
                <a:ext cx="4343400" cy="1949451"/>
                <a:chOff x="226" y="1008"/>
                <a:chExt cx="2052" cy="1228"/>
              </a:xfrm>
            </p:grpSpPr>
            <p:sp>
              <p:nvSpPr>
                <p:cNvPr id="11" name="Line 66"/>
                <p:cNvSpPr>
                  <a:spLocks noChangeShapeType="1"/>
                </p:cNvSpPr>
                <p:nvPr/>
              </p:nvSpPr>
              <p:spPr bwMode="auto">
                <a:xfrm>
                  <a:off x="572" y="1032"/>
                  <a:ext cx="0" cy="1204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Line 68"/>
                <p:cNvSpPr>
                  <a:spLocks noChangeShapeType="1"/>
                </p:cNvSpPr>
                <p:nvPr/>
              </p:nvSpPr>
              <p:spPr bwMode="auto">
                <a:xfrm>
                  <a:off x="226" y="1889"/>
                  <a:ext cx="2018" cy="0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14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15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606" y="1008"/>
                  <a:ext cx="1672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667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Hình</a:t>
                  </a:r>
                  <a:r>
                    <a:rPr lang="en-US" altLang="en-US" sz="2667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thang </a:t>
                  </a:r>
                  <a:r>
                    <a:rPr lang="en-US" altLang="en-US" sz="2667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cân</a:t>
                  </a:r>
                  <a:endParaRPr lang="en-US" altLang="en-US" sz="2667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aphicFrame>
              <p:nvGraphicFramePr>
                <p:cNvPr id="16" name="Object 7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863465750"/>
                    </p:ext>
                  </p:extLst>
                </p:nvPr>
              </p:nvGraphicFramePr>
              <p:xfrm>
                <a:off x="577" y="1629"/>
                <a:ext cx="1508" cy="30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43" name="Equation" r:id="rId4" imgW="1409400" imgH="203040" progId="Equation.DSMT4">
                        <p:embed/>
                      </p:oleObj>
                    </mc:Choice>
                    <mc:Fallback>
                      <p:oleObj name="Equation" r:id="rId4" imgW="1409400" imgH="203040" progId="Equation.DSMT4">
                        <p:embed/>
                        <p:pic>
                          <p:nvPicPr>
                            <p:cNvPr id="40" name="Object 7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7" y="1629"/>
                              <a:ext cx="1508" cy="30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9" name="Object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69281545"/>
                  </p:ext>
                </p:extLst>
              </p:nvPr>
            </p:nvGraphicFramePr>
            <p:xfrm>
              <a:off x="3371770" y="4314658"/>
              <a:ext cx="1016000" cy="317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44" name="Equation" r:id="rId6" imgW="1015920" imgH="317160" progId="Equation.DSMT4">
                      <p:embed/>
                    </p:oleObj>
                  </mc:Choice>
                  <mc:Fallback>
                    <p:oleObj name="Equation" r:id="rId6" imgW="1015920" imgH="317160" progId="Equation.DSMT4">
                      <p:embed/>
                      <p:pic>
                        <p:nvPicPr>
                          <p:cNvPr id="33" name="Object 32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3371770" y="4314658"/>
                            <a:ext cx="1016000" cy="317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32301113"/>
                  </p:ext>
                </p:extLst>
              </p:nvPr>
            </p:nvGraphicFramePr>
            <p:xfrm>
              <a:off x="997022" y="4708624"/>
              <a:ext cx="32385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45" name="Equation" r:id="rId8" imgW="3238200" imgH="482400" progId="Equation.DSMT4">
                      <p:embed/>
                    </p:oleObj>
                  </mc:Choice>
                  <mc:Fallback>
                    <p:oleObj name="Equation" r:id="rId8" imgW="3238200" imgH="482400" progId="Equation.DSMT4">
                      <p:embed/>
                      <p:pic>
                        <p:nvPicPr>
                          <p:cNvPr id="34" name="Object 33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997022" y="4708624"/>
                            <a:ext cx="32385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77685804"/>
                </p:ext>
              </p:extLst>
            </p:nvPr>
          </p:nvGraphicFramePr>
          <p:xfrm>
            <a:off x="1205216" y="5734691"/>
            <a:ext cx="1752600" cy="346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46" name="Equation" r:id="rId10" imgW="1600200" imgH="317160" progId="Equation.DSMT4">
                    <p:embed/>
                  </p:oleObj>
                </mc:Choice>
                <mc:Fallback>
                  <p:oleObj name="Equation" r:id="rId10" imgW="1600200" imgH="317160" progId="Equation.DSMT4">
                    <p:embed/>
                    <p:pic>
                      <p:nvPicPr>
                        <p:cNvPr id="31" name="Object 30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205216" y="5734691"/>
                          <a:ext cx="1752600" cy="3460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637146" y="367327"/>
            <a:ext cx="1533445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 dụ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37146" y="3510903"/>
            <a:ext cx="4692353" cy="3075906"/>
            <a:chOff x="381000" y="3136408"/>
            <a:chExt cx="2971800" cy="1571201"/>
          </a:xfrm>
        </p:grpSpPr>
        <p:grpSp>
          <p:nvGrpSpPr>
            <p:cNvPr id="39" name="Group 28"/>
            <p:cNvGrpSpPr>
              <a:grpSpLocks/>
            </p:cNvGrpSpPr>
            <p:nvPr/>
          </p:nvGrpSpPr>
          <p:grpSpPr bwMode="auto">
            <a:xfrm>
              <a:off x="381000" y="3136408"/>
              <a:ext cx="2971800" cy="1571201"/>
              <a:chOff x="2736" y="1194"/>
              <a:chExt cx="2736" cy="2211"/>
            </a:xfrm>
          </p:grpSpPr>
          <p:sp>
            <p:nvSpPr>
              <p:cNvPr id="46" name="Line 29"/>
              <p:cNvSpPr>
                <a:spLocks noChangeShapeType="1"/>
              </p:cNvSpPr>
              <p:nvPr/>
            </p:nvSpPr>
            <p:spPr bwMode="auto">
              <a:xfrm>
                <a:off x="3457" y="1585"/>
                <a:ext cx="115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Line 30"/>
              <p:cNvSpPr>
                <a:spLocks noChangeShapeType="1"/>
              </p:cNvSpPr>
              <p:nvPr/>
            </p:nvSpPr>
            <p:spPr bwMode="auto">
              <a:xfrm flipH="1">
                <a:off x="2881" y="1585"/>
                <a:ext cx="576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Line 31"/>
              <p:cNvSpPr>
                <a:spLocks noChangeShapeType="1"/>
              </p:cNvSpPr>
              <p:nvPr/>
            </p:nvSpPr>
            <p:spPr bwMode="auto">
              <a:xfrm>
                <a:off x="2881" y="2736"/>
                <a:ext cx="230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Line 32"/>
              <p:cNvSpPr>
                <a:spLocks noChangeShapeType="1"/>
              </p:cNvSpPr>
              <p:nvPr/>
            </p:nvSpPr>
            <p:spPr bwMode="auto">
              <a:xfrm>
                <a:off x="3457" y="1585"/>
                <a:ext cx="0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Line 33"/>
              <p:cNvSpPr>
                <a:spLocks noChangeShapeType="1"/>
              </p:cNvSpPr>
              <p:nvPr/>
            </p:nvSpPr>
            <p:spPr bwMode="auto">
              <a:xfrm>
                <a:off x="4608" y="1585"/>
                <a:ext cx="576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Line 34"/>
              <p:cNvSpPr>
                <a:spLocks noChangeShapeType="1"/>
              </p:cNvSpPr>
              <p:nvPr/>
            </p:nvSpPr>
            <p:spPr bwMode="auto">
              <a:xfrm>
                <a:off x="4608" y="1585"/>
                <a:ext cx="0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Text Box 39"/>
              <p:cNvSpPr txBox="1">
                <a:spLocks noChangeArrowheads="1"/>
              </p:cNvSpPr>
              <p:nvPr/>
            </p:nvSpPr>
            <p:spPr bwMode="auto">
              <a:xfrm>
                <a:off x="3157" y="1194"/>
                <a:ext cx="383" cy="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667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53" name="Text Box 40"/>
              <p:cNvSpPr txBox="1">
                <a:spLocks noChangeArrowheads="1"/>
              </p:cNvSpPr>
              <p:nvPr/>
            </p:nvSpPr>
            <p:spPr bwMode="auto">
              <a:xfrm>
                <a:off x="4560" y="1194"/>
                <a:ext cx="336" cy="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667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54" name="Text Box 41"/>
              <p:cNvSpPr txBox="1">
                <a:spLocks noChangeArrowheads="1"/>
              </p:cNvSpPr>
              <p:nvPr/>
            </p:nvSpPr>
            <p:spPr bwMode="auto">
              <a:xfrm>
                <a:off x="5136" y="2784"/>
                <a:ext cx="33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55" name="Text Box 42"/>
              <p:cNvSpPr txBox="1">
                <a:spLocks noChangeArrowheads="1"/>
              </p:cNvSpPr>
              <p:nvPr/>
            </p:nvSpPr>
            <p:spPr bwMode="auto">
              <a:xfrm>
                <a:off x="2736" y="2784"/>
                <a:ext cx="28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56" name="Text Box 43"/>
              <p:cNvSpPr txBox="1">
                <a:spLocks noChangeArrowheads="1"/>
              </p:cNvSpPr>
              <p:nvPr/>
            </p:nvSpPr>
            <p:spPr bwMode="auto">
              <a:xfrm>
                <a:off x="3312" y="2806"/>
                <a:ext cx="33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vi-VN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endParaRPr lang="en-US" altLang="en-US" sz="29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Text Box 44"/>
              <p:cNvSpPr txBox="1">
                <a:spLocks noChangeArrowheads="1"/>
              </p:cNvSpPr>
              <p:nvPr/>
            </p:nvSpPr>
            <p:spPr bwMode="auto">
              <a:xfrm>
                <a:off x="4512" y="2831"/>
                <a:ext cx="433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vi-VN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endParaRPr lang="en-US" altLang="en-US" sz="29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" name="Half Frame 39"/>
            <p:cNvSpPr/>
            <p:nvPr/>
          </p:nvSpPr>
          <p:spPr>
            <a:xfrm>
              <a:off x="2280142" y="4132711"/>
              <a:ext cx="134195" cy="105913"/>
            </a:xfrm>
            <a:prstGeom prst="halfFrame">
              <a:avLst>
                <a:gd name="adj1" fmla="val 0"/>
                <a:gd name="adj2" fmla="val 0"/>
              </a:avLst>
            </a:prstGeom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Half Frame 40"/>
            <p:cNvSpPr/>
            <p:nvPr/>
          </p:nvSpPr>
          <p:spPr>
            <a:xfrm flipH="1">
              <a:off x="1162050" y="4132711"/>
              <a:ext cx="113024" cy="85373"/>
            </a:xfrm>
            <a:prstGeom prst="halfFrame">
              <a:avLst>
                <a:gd name="adj1" fmla="val 0"/>
                <a:gd name="adj2" fmla="val 0"/>
              </a:avLst>
            </a:prstGeom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46100" y="4089400"/>
              <a:ext cx="149574" cy="139700"/>
            </a:xfrm>
            <a:custGeom>
              <a:avLst/>
              <a:gdLst>
                <a:gd name="connsiteX0" fmla="*/ 0 w 149574"/>
                <a:gd name="connsiteY0" fmla="*/ 133350 h 139700"/>
                <a:gd name="connsiteX1" fmla="*/ 120650 w 149574"/>
                <a:gd name="connsiteY1" fmla="*/ 0 h 139700"/>
                <a:gd name="connsiteX2" fmla="*/ 139700 w 149574"/>
                <a:gd name="connsiteY2" fmla="*/ 133350 h 139700"/>
                <a:gd name="connsiteX3" fmla="*/ 127000 w 149574"/>
                <a:gd name="connsiteY3" fmla="*/ 139700 h 139700"/>
                <a:gd name="connsiteX4" fmla="*/ 0 w 149574"/>
                <a:gd name="connsiteY4" fmla="*/ 13335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74" h="139700">
                  <a:moveTo>
                    <a:pt x="0" y="133350"/>
                  </a:moveTo>
                  <a:lnTo>
                    <a:pt x="120650" y="0"/>
                  </a:lnTo>
                  <a:cubicBezTo>
                    <a:pt x="151702" y="62104"/>
                    <a:pt x="157255" y="51429"/>
                    <a:pt x="139700" y="133350"/>
                  </a:cubicBezTo>
                  <a:cubicBezTo>
                    <a:pt x="138708" y="137978"/>
                    <a:pt x="131233" y="137583"/>
                    <a:pt x="127000" y="139700"/>
                  </a:cubicBezTo>
                  <a:lnTo>
                    <a:pt x="0" y="13335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 flipH="1">
              <a:off x="2885726" y="4089400"/>
              <a:ext cx="149574" cy="139700"/>
            </a:xfrm>
            <a:custGeom>
              <a:avLst/>
              <a:gdLst>
                <a:gd name="connsiteX0" fmla="*/ 0 w 149574"/>
                <a:gd name="connsiteY0" fmla="*/ 133350 h 139700"/>
                <a:gd name="connsiteX1" fmla="*/ 120650 w 149574"/>
                <a:gd name="connsiteY1" fmla="*/ 0 h 139700"/>
                <a:gd name="connsiteX2" fmla="*/ 139700 w 149574"/>
                <a:gd name="connsiteY2" fmla="*/ 133350 h 139700"/>
                <a:gd name="connsiteX3" fmla="*/ 127000 w 149574"/>
                <a:gd name="connsiteY3" fmla="*/ 139700 h 139700"/>
                <a:gd name="connsiteX4" fmla="*/ 0 w 149574"/>
                <a:gd name="connsiteY4" fmla="*/ 13335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74" h="139700">
                  <a:moveTo>
                    <a:pt x="0" y="133350"/>
                  </a:moveTo>
                  <a:lnTo>
                    <a:pt x="120650" y="0"/>
                  </a:lnTo>
                  <a:cubicBezTo>
                    <a:pt x="151702" y="62104"/>
                    <a:pt x="157255" y="51429"/>
                    <a:pt x="139700" y="133350"/>
                  </a:cubicBezTo>
                  <a:cubicBezTo>
                    <a:pt x="138708" y="137978"/>
                    <a:pt x="131233" y="137583"/>
                    <a:pt x="127000" y="139700"/>
                  </a:cubicBezTo>
                  <a:lnTo>
                    <a:pt x="0" y="13335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660702" y="3731520"/>
              <a:ext cx="20222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9790845">
              <a:off x="782738" y="3713256"/>
              <a:ext cx="20222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</p:txBody>
        </p:sp>
      </p:grpSp>
      <p:sp>
        <p:nvSpPr>
          <p:cNvPr id="58" name="Freeform 57"/>
          <p:cNvSpPr/>
          <p:nvPr/>
        </p:nvSpPr>
        <p:spPr>
          <a:xfrm>
            <a:off x="920731" y="4106442"/>
            <a:ext cx="952959" cy="1543601"/>
          </a:xfrm>
          <a:custGeom>
            <a:avLst/>
            <a:gdLst>
              <a:gd name="connsiteX0" fmla="*/ 0 w 640080"/>
              <a:gd name="connsiteY0" fmla="*/ 822960 h 822960"/>
              <a:gd name="connsiteX1" fmla="*/ 640080 w 640080"/>
              <a:gd name="connsiteY1" fmla="*/ 0 h 822960"/>
              <a:gd name="connsiteX2" fmla="*/ 632460 w 640080"/>
              <a:gd name="connsiteY2" fmla="*/ 815340 h 822960"/>
              <a:gd name="connsiteX3" fmla="*/ 0 w 640080"/>
              <a:gd name="connsiteY3" fmla="*/ 822960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080" h="822960">
                <a:moveTo>
                  <a:pt x="0" y="822960"/>
                </a:moveTo>
                <a:lnTo>
                  <a:pt x="640080" y="0"/>
                </a:lnTo>
                <a:lnTo>
                  <a:pt x="632460" y="815340"/>
                </a:lnTo>
                <a:lnTo>
                  <a:pt x="0" y="82296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Freeform 58"/>
          <p:cNvSpPr/>
          <p:nvPr/>
        </p:nvSpPr>
        <p:spPr>
          <a:xfrm flipH="1">
            <a:off x="3858890" y="4109987"/>
            <a:ext cx="979447" cy="1552185"/>
          </a:xfrm>
          <a:custGeom>
            <a:avLst/>
            <a:gdLst>
              <a:gd name="connsiteX0" fmla="*/ 0 w 640080"/>
              <a:gd name="connsiteY0" fmla="*/ 822960 h 822960"/>
              <a:gd name="connsiteX1" fmla="*/ 640080 w 640080"/>
              <a:gd name="connsiteY1" fmla="*/ 0 h 822960"/>
              <a:gd name="connsiteX2" fmla="*/ 632460 w 640080"/>
              <a:gd name="connsiteY2" fmla="*/ 815340 h 822960"/>
              <a:gd name="connsiteX3" fmla="*/ 0 w 640080"/>
              <a:gd name="connsiteY3" fmla="*/ 822960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080" h="822960">
                <a:moveTo>
                  <a:pt x="0" y="822960"/>
                </a:moveTo>
                <a:lnTo>
                  <a:pt x="640080" y="0"/>
                </a:lnTo>
                <a:lnTo>
                  <a:pt x="632460" y="815340"/>
                </a:lnTo>
                <a:lnTo>
                  <a:pt x="0" y="82296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flipH="1">
            <a:off x="5473698" y="568960"/>
            <a:ext cx="2542" cy="6289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7764461" y="2341563"/>
            <a:ext cx="2425700" cy="347662"/>
            <a:chOff x="7505059" y="2128634"/>
            <a:chExt cx="2554482" cy="263500"/>
          </a:xfrm>
        </p:grpSpPr>
        <p:graphicFrame>
          <p:nvGraphicFramePr>
            <p:cNvPr id="64" name="Object 6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22501768"/>
                </p:ext>
              </p:extLst>
            </p:nvPr>
          </p:nvGraphicFramePr>
          <p:xfrm>
            <a:off x="7505059" y="2128634"/>
            <a:ext cx="2554482" cy="26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47" name="Equation" r:id="rId12" imgW="2273040" imgH="317160" progId="Equation.DSMT4">
                    <p:embed/>
                  </p:oleObj>
                </mc:Choice>
                <mc:Fallback>
                  <p:oleObj name="Equation" r:id="rId12" imgW="2273040" imgH="317160" progId="Equation.DSMT4">
                    <p:embed/>
                    <p:pic>
                      <p:nvPicPr>
                        <p:cNvPr id="53" name="Object 52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7505059" y="2128634"/>
                          <a:ext cx="2554482" cy="263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85709574"/>
                </p:ext>
              </p:extLst>
            </p:nvPr>
          </p:nvGraphicFramePr>
          <p:xfrm>
            <a:off x="9213663" y="2178181"/>
            <a:ext cx="122040" cy="1780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48" name="Equation" r:id="rId14" imgW="114120" imgH="177480" progId="Equation.DSMT4">
                    <p:embed/>
                  </p:oleObj>
                </mc:Choice>
                <mc:Fallback>
                  <p:oleObj name="Equation" r:id="rId14" imgW="114120" imgH="177480" progId="Equation.DSMT4">
                    <p:embed/>
                    <p:pic>
                      <p:nvPicPr>
                        <p:cNvPr id="54" name="Object 53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9213663" y="2178181"/>
                          <a:ext cx="122040" cy="1780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6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803133"/>
              </p:ext>
            </p:extLst>
          </p:nvPr>
        </p:nvGraphicFramePr>
        <p:xfrm>
          <a:off x="5557997" y="3728562"/>
          <a:ext cx="2680652" cy="485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9" name="Equation" r:id="rId16" imgW="1676160" imgH="304560" progId="Equation.DSMT4">
                  <p:embed/>
                </p:oleObj>
              </mc:Choice>
              <mc:Fallback>
                <p:oleObj name="Equation" r:id="rId16" imgW="1676160" imgH="304560" progId="Equation.DSMT4">
                  <p:embed/>
                  <p:pic>
                    <p:nvPicPr>
                      <p:cNvPr id="55" name="Object 54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557997" y="3728562"/>
                        <a:ext cx="2680652" cy="485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Up Arrow 66"/>
          <p:cNvSpPr/>
          <p:nvPr/>
        </p:nvSpPr>
        <p:spPr>
          <a:xfrm>
            <a:off x="8842369" y="1751463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Up Arrow 67"/>
          <p:cNvSpPr/>
          <p:nvPr/>
        </p:nvSpPr>
        <p:spPr>
          <a:xfrm>
            <a:off x="8897568" y="2825217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391170"/>
              </p:ext>
            </p:extLst>
          </p:nvPr>
        </p:nvGraphicFramePr>
        <p:xfrm>
          <a:off x="8334107" y="3860877"/>
          <a:ext cx="1390650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0" name="Equation" r:id="rId18" imgW="1269720" imgH="317160" progId="Equation.DSMT4">
                  <p:embed/>
                </p:oleObj>
              </mc:Choice>
              <mc:Fallback>
                <p:oleObj name="Equation" r:id="rId18" imgW="1269720" imgH="317160" progId="Equation.DSMT4">
                  <p:embed/>
                  <p:pic>
                    <p:nvPicPr>
                      <p:cNvPr id="67" name="Object 66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334107" y="3860877"/>
                        <a:ext cx="1390650" cy="347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0233641"/>
              </p:ext>
            </p:extLst>
          </p:nvPr>
        </p:nvGraphicFramePr>
        <p:xfrm>
          <a:off x="10380642" y="3790233"/>
          <a:ext cx="100806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1" name="Equation" r:id="rId20" imgW="888840" imgH="431640" progId="Equation.DSMT4">
                  <p:embed/>
                </p:oleObj>
              </mc:Choice>
              <mc:Fallback>
                <p:oleObj name="Equation" r:id="rId20" imgW="888840" imgH="431640" progId="Equation.DSMT4">
                  <p:embed/>
                  <p:pic>
                    <p:nvPicPr>
                      <p:cNvPr id="68" name="Object 67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0380642" y="3790233"/>
                        <a:ext cx="1008062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5151760"/>
              </p:ext>
            </p:extLst>
          </p:nvPr>
        </p:nvGraphicFramePr>
        <p:xfrm>
          <a:off x="8144453" y="1252363"/>
          <a:ext cx="17462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2" name="Equation" r:id="rId22" imgW="1746336" imgH="342900" progId="Equation.DSMT4">
                  <p:embed/>
                </p:oleObj>
              </mc:Choice>
              <mc:Fallback>
                <p:oleObj name="Equation" r:id="rId22" imgW="1746336" imgH="342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8144453" y="1252363"/>
                        <a:ext cx="174625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Rectangle 73"/>
          <p:cNvSpPr/>
          <p:nvPr/>
        </p:nvSpPr>
        <p:spPr>
          <a:xfrm>
            <a:off x="6758254" y="3227251"/>
            <a:ext cx="4387266" cy="105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Up Arrow 77"/>
          <p:cNvSpPr/>
          <p:nvPr/>
        </p:nvSpPr>
        <p:spPr>
          <a:xfrm>
            <a:off x="9860873" y="4412432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8720291" y="4990851"/>
            <a:ext cx="2633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ABCD là hình </a:t>
            </a:r>
          </a:p>
          <a:p>
            <a:pPr algn="ctr"/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thang cân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Up Arrow 80"/>
          <p:cNvSpPr/>
          <p:nvPr/>
        </p:nvSpPr>
        <p:spPr>
          <a:xfrm>
            <a:off x="6566534" y="4348891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2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9715368"/>
              </p:ext>
            </p:extLst>
          </p:nvPr>
        </p:nvGraphicFramePr>
        <p:xfrm>
          <a:off x="5473698" y="5093160"/>
          <a:ext cx="2982344" cy="458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3" name="Equation" r:id="rId24" imgW="1320480" imgH="203040" progId="Equation.DSMT4">
                  <p:embed/>
                </p:oleObj>
              </mc:Choice>
              <mc:Fallback>
                <p:oleObj name="Equation" r:id="rId24" imgW="13204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473698" y="5093160"/>
                        <a:ext cx="2982344" cy="458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Up Arrow 60"/>
          <p:cNvSpPr/>
          <p:nvPr/>
        </p:nvSpPr>
        <p:spPr>
          <a:xfrm>
            <a:off x="6626990" y="3292453"/>
            <a:ext cx="179565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Up Arrow 61"/>
          <p:cNvSpPr/>
          <p:nvPr/>
        </p:nvSpPr>
        <p:spPr>
          <a:xfrm>
            <a:off x="8914773" y="3292453"/>
            <a:ext cx="179565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Up Arrow 68"/>
          <p:cNvSpPr/>
          <p:nvPr/>
        </p:nvSpPr>
        <p:spPr>
          <a:xfrm>
            <a:off x="11055737" y="3301167"/>
            <a:ext cx="179565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6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  <p:bldP spid="59" grpId="0" animBg="1"/>
      <p:bldP spid="59" grpId="1" animBg="1"/>
      <p:bldP spid="67" grpId="0" animBg="1"/>
      <p:bldP spid="68" grpId="0" animBg="1"/>
      <p:bldP spid="74" grpId="0" animBg="1"/>
      <p:bldP spid="78" grpId="0" animBg="1"/>
      <p:bldP spid="80" grpId="0"/>
      <p:bldP spid="81" grpId="0" animBg="1"/>
      <p:bldP spid="61" grpId="0" animBg="1"/>
      <p:bldP spid="62" grpId="0" animBg="1"/>
      <p:bldP spid="6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4260" y="-350398"/>
            <a:ext cx="13067282" cy="770877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61436" y="1027906"/>
            <a:ext cx="4343400" cy="1949451"/>
            <a:chOff x="97864" y="4202482"/>
            <a:chExt cx="4343400" cy="1949451"/>
          </a:xfrm>
        </p:grpSpPr>
        <p:grpSp>
          <p:nvGrpSpPr>
            <p:cNvPr id="6" name="Group 5"/>
            <p:cNvGrpSpPr/>
            <p:nvPr/>
          </p:nvGrpSpPr>
          <p:grpSpPr>
            <a:xfrm>
              <a:off x="97864" y="4202482"/>
              <a:ext cx="4343400" cy="1949451"/>
              <a:chOff x="97864" y="4202482"/>
              <a:chExt cx="4343400" cy="1949451"/>
            </a:xfrm>
          </p:grpSpPr>
          <p:grpSp>
            <p:nvGrpSpPr>
              <p:cNvPr id="8" name="Group 76"/>
              <p:cNvGrpSpPr>
                <a:grpSpLocks/>
              </p:cNvGrpSpPr>
              <p:nvPr/>
            </p:nvGrpSpPr>
            <p:grpSpPr bwMode="auto">
              <a:xfrm>
                <a:off x="97864" y="4202482"/>
                <a:ext cx="4343400" cy="1949451"/>
                <a:chOff x="226" y="1008"/>
                <a:chExt cx="2052" cy="1228"/>
              </a:xfrm>
            </p:grpSpPr>
            <p:sp>
              <p:nvSpPr>
                <p:cNvPr id="11" name="Line 66"/>
                <p:cNvSpPr>
                  <a:spLocks noChangeShapeType="1"/>
                </p:cNvSpPr>
                <p:nvPr/>
              </p:nvSpPr>
              <p:spPr bwMode="auto">
                <a:xfrm>
                  <a:off x="572" y="1032"/>
                  <a:ext cx="0" cy="1204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Line 68"/>
                <p:cNvSpPr>
                  <a:spLocks noChangeShapeType="1"/>
                </p:cNvSpPr>
                <p:nvPr/>
              </p:nvSpPr>
              <p:spPr bwMode="auto">
                <a:xfrm>
                  <a:off x="226" y="1889"/>
                  <a:ext cx="2018" cy="0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14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15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606" y="1008"/>
                  <a:ext cx="1672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Hình</a:t>
                  </a:r>
                  <a:r>
                    <a:rPr lang="en-US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thang cân</a:t>
                  </a:r>
                  <a:r>
                    <a:rPr lang="vi-VN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ABCD</a:t>
                  </a:r>
                  <a:endPara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aphicFrame>
              <p:nvGraphicFramePr>
                <p:cNvPr id="16" name="Object 7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317285435"/>
                    </p:ext>
                  </p:extLst>
                </p:nvPr>
              </p:nvGraphicFramePr>
              <p:xfrm>
                <a:off x="577" y="1629"/>
                <a:ext cx="1508" cy="30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381" name="Equation" r:id="rId4" imgW="1409400" imgH="203040" progId="Equation.DSMT4">
                        <p:embed/>
                      </p:oleObj>
                    </mc:Choice>
                    <mc:Fallback>
                      <p:oleObj name="Equation" r:id="rId4" imgW="1409400" imgH="203040" progId="Equation.DSMT4">
                        <p:embed/>
                        <p:pic>
                          <p:nvPicPr>
                            <p:cNvPr id="16" name="Object 7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7" y="1629"/>
                              <a:ext cx="1508" cy="30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10" name="Object 9"/>
              <p:cNvGraphicFramePr>
                <a:graphicFrameLocks noChangeAspect="1"/>
              </p:cNvGraphicFramePr>
              <p:nvPr/>
            </p:nvGraphicFramePr>
            <p:xfrm>
              <a:off x="997022" y="4708624"/>
              <a:ext cx="32385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82" name="Equation" r:id="rId6" imgW="3238200" imgH="482400" progId="Equation.DSMT4">
                      <p:embed/>
                    </p:oleObj>
                  </mc:Choice>
                  <mc:Fallback>
                    <p:oleObj name="Equation" r:id="rId6" imgW="3238200" imgH="482400" progId="Equation.DSMT4">
                      <p:embed/>
                      <p:pic>
                        <p:nvPicPr>
                          <p:cNvPr id="10" name="Object 9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997022" y="4708624"/>
                            <a:ext cx="32385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1205216" y="5734691"/>
            <a:ext cx="1752600" cy="346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83" name="Equation" r:id="rId8" imgW="1600200" imgH="317160" progId="Equation.DSMT4">
                    <p:embed/>
                  </p:oleObj>
                </mc:Choice>
                <mc:Fallback>
                  <p:oleObj name="Equation" r:id="rId8" imgW="1600200" imgH="317160" progId="Equation.DSMT4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205216" y="5734691"/>
                          <a:ext cx="1752600" cy="3460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637146" y="367327"/>
            <a:ext cx="1533445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 dụ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37146" y="3510903"/>
            <a:ext cx="4692353" cy="3075906"/>
            <a:chOff x="381000" y="3136408"/>
            <a:chExt cx="2971800" cy="1571201"/>
          </a:xfrm>
        </p:grpSpPr>
        <p:grpSp>
          <p:nvGrpSpPr>
            <p:cNvPr id="39" name="Group 28"/>
            <p:cNvGrpSpPr>
              <a:grpSpLocks/>
            </p:cNvGrpSpPr>
            <p:nvPr/>
          </p:nvGrpSpPr>
          <p:grpSpPr bwMode="auto">
            <a:xfrm>
              <a:off x="381000" y="3136408"/>
              <a:ext cx="2971800" cy="1571201"/>
              <a:chOff x="2736" y="1194"/>
              <a:chExt cx="2736" cy="2211"/>
            </a:xfrm>
          </p:grpSpPr>
          <p:sp>
            <p:nvSpPr>
              <p:cNvPr id="46" name="Line 29"/>
              <p:cNvSpPr>
                <a:spLocks noChangeShapeType="1"/>
              </p:cNvSpPr>
              <p:nvPr/>
            </p:nvSpPr>
            <p:spPr bwMode="auto">
              <a:xfrm>
                <a:off x="3457" y="1585"/>
                <a:ext cx="115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Line 30"/>
              <p:cNvSpPr>
                <a:spLocks noChangeShapeType="1"/>
              </p:cNvSpPr>
              <p:nvPr/>
            </p:nvSpPr>
            <p:spPr bwMode="auto">
              <a:xfrm flipH="1">
                <a:off x="2881" y="1585"/>
                <a:ext cx="576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Line 31"/>
              <p:cNvSpPr>
                <a:spLocks noChangeShapeType="1"/>
              </p:cNvSpPr>
              <p:nvPr/>
            </p:nvSpPr>
            <p:spPr bwMode="auto">
              <a:xfrm>
                <a:off x="2881" y="2736"/>
                <a:ext cx="230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Line 32"/>
              <p:cNvSpPr>
                <a:spLocks noChangeShapeType="1"/>
              </p:cNvSpPr>
              <p:nvPr/>
            </p:nvSpPr>
            <p:spPr bwMode="auto">
              <a:xfrm>
                <a:off x="3457" y="1585"/>
                <a:ext cx="0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Line 33"/>
              <p:cNvSpPr>
                <a:spLocks noChangeShapeType="1"/>
              </p:cNvSpPr>
              <p:nvPr/>
            </p:nvSpPr>
            <p:spPr bwMode="auto">
              <a:xfrm>
                <a:off x="4608" y="1585"/>
                <a:ext cx="576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Line 34"/>
              <p:cNvSpPr>
                <a:spLocks noChangeShapeType="1"/>
              </p:cNvSpPr>
              <p:nvPr/>
            </p:nvSpPr>
            <p:spPr bwMode="auto">
              <a:xfrm>
                <a:off x="4608" y="1585"/>
                <a:ext cx="0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Text Box 39"/>
              <p:cNvSpPr txBox="1">
                <a:spLocks noChangeArrowheads="1"/>
              </p:cNvSpPr>
              <p:nvPr/>
            </p:nvSpPr>
            <p:spPr bwMode="auto">
              <a:xfrm>
                <a:off x="3157" y="1194"/>
                <a:ext cx="383" cy="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667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53" name="Text Box 40"/>
              <p:cNvSpPr txBox="1">
                <a:spLocks noChangeArrowheads="1"/>
              </p:cNvSpPr>
              <p:nvPr/>
            </p:nvSpPr>
            <p:spPr bwMode="auto">
              <a:xfrm>
                <a:off x="4560" y="1194"/>
                <a:ext cx="336" cy="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667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54" name="Text Box 41"/>
              <p:cNvSpPr txBox="1">
                <a:spLocks noChangeArrowheads="1"/>
              </p:cNvSpPr>
              <p:nvPr/>
            </p:nvSpPr>
            <p:spPr bwMode="auto">
              <a:xfrm>
                <a:off x="5136" y="2784"/>
                <a:ext cx="33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55" name="Text Box 42"/>
              <p:cNvSpPr txBox="1">
                <a:spLocks noChangeArrowheads="1"/>
              </p:cNvSpPr>
              <p:nvPr/>
            </p:nvSpPr>
            <p:spPr bwMode="auto">
              <a:xfrm>
                <a:off x="2736" y="2784"/>
                <a:ext cx="28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56" name="Text Box 43"/>
              <p:cNvSpPr txBox="1">
                <a:spLocks noChangeArrowheads="1"/>
              </p:cNvSpPr>
              <p:nvPr/>
            </p:nvSpPr>
            <p:spPr bwMode="auto">
              <a:xfrm>
                <a:off x="3312" y="2806"/>
                <a:ext cx="33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vi-VN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endParaRPr lang="en-US" altLang="en-US" sz="29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Text Box 44"/>
              <p:cNvSpPr txBox="1">
                <a:spLocks noChangeArrowheads="1"/>
              </p:cNvSpPr>
              <p:nvPr/>
            </p:nvSpPr>
            <p:spPr bwMode="auto">
              <a:xfrm>
                <a:off x="4512" y="2831"/>
                <a:ext cx="433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vi-VN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endParaRPr lang="en-US" altLang="en-US" sz="29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" name="Half Frame 39"/>
            <p:cNvSpPr/>
            <p:nvPr/>
          </p:nvSpPr>
          <p:spPr>
            <a:xfrm>
              <a:off x="2280142" y="4132711"/>
              <a:ext cx="134195" cy="105913"/>
            </a:xfrm>
            <a:prstGeom prst="halfFrame">
              <a:avLst>
                <a:gd name="adj1" fmla="val 0"/>
                <a:gd name="adj2" fmla="val 0"/>
              </a:avLst>
            </a:prstGeom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Half Frame 40"/>
            <p:cNvSpPr/>
            <p:nvPr/>
          </p:nvSpPr>
          <p:spPr>
            <a:xfrm flipH="1">
              <a:off x="1162050" y="4132711"/>
              <a:ext cx="113024" cy="85373"/>
            </a:xfrm>
            <a:prstGeom prst="halfFrame">
              <a:avLst>
                <a:gd name="adj1" fmla="val 0"/>
                <a:gd name="adj2" fmla="val 0"/>
              </a:avLst>
            </a:prstGeom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46100" y="4089400"/>
              <a:ext cx="149574" cy="139700"/>
            </a:xfrm>
            <a:custGeom>
              <a:avLst/>
              <a:gdLst>
                <a:gd name="connsiteX0" fmla="*/ 0 w 149574"/>
                <a:gd name="connsiteY0" fmla="*/ 133350 h 139700"/>
                <a:gd name="connsiteX1" fmla="*/ 120650 w 149574"/>
                <a:gd name="connsiteY1" fmla="*/ 0 h 139700"/>
                <a:gd name="connsiteX2" fmla="*/ 139700 w 149574"/>
                <a:gd name="connsiteY2" fmla="*/ 133350 h 139700"/>
                <a:gd name="connsiteX3" fmla="*/ 127000 w 149574"/>
                <a:gd name="connsiteY3" fmla="*/ 139700 h 139700"/>
                <a:gd name="connsiteX4" fmla="*/ 0 w 149574"/>
                <a:gd name="connsiteY4" fmla="*/ 13335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74" h="139700">
                  <a:moveTo>
                    <a:pt x="0" y="133350"/>
                  </a:moveTo>
                  <a:lnTo>
                    <a:pt x="120650" y="0"/>
                  </a:lnTo>
                  <a:cubicBezTo>
                    <a:pt x="151702" y="62104"/>
                    <a:pt x="157255" y="51429"/>
                    <a:pt x="139700" y="133350"/>
                  </a:cubicBezTo>
                  <a:cubicBezTo>
                    <a:pt x="138708" y="137978"/>
                    <a:pt x="131233" y="137583"/>
                    <a:pt x="127000" y="139700"/>
                  </a:cubicBezTo>
                  <a:lnTo>
                    <a:pt x="0" y="13335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 flipH="1">
              <a:off x="2885726" y="4089400"/>
              <a:ext cx="149574" cy="139700"/>
            </a:xfrm>
            <a:custGeom>
              <a:avLst/>
              <a:gdLst>
                <a:gd name="connsiteX0" fmla="*/ 0 w 149574"/>
                <a:gd name="connsiteY0" fmla="*/ 133350 h 139700"/>
                <a:gd name="connsiteX1" fmla="*/ 120650 w 149574"/>
                <a:gd name="connsiteY1" fmla="*/ 0 h 139700"/>
                <a:gd name="connsiteX2" fmla="*/ 139700 w 149574"/>
                <a:gd name="connsiteY2" fmla="*/ 133350 h 139700"/>
                <a:gd name="connsiteX3" fmla="*/ 127000 w 149574"/>
                <a:gd name="connsiteY3" fmla="*/ 139700 h 139700"/>
                <a:gd name="connsiteX4" fmla="*/ 0 w 149574"/>
                <a:gd name="connsiteY4" fmla="*/ 13335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74" h="139700">
                  <a:moveTo>
                    <a:pt x="0" y="133350"/>
                  </a:moveTo>
                  <a:lnTo>
                    <a:pt x="120650" y="0"/>
                  </a:lnTo>
                  <a:cubicBezTo>
                    <a:pt x="151702" y="62104"/>
                    <a:pt x="157255" y="51429"/>
                    <a:pt x="139700" y="133350"/>
                  </a:cubicBezTo>
                  <a:cubicBezTo>
                    <a:pt x="138708" y="137978"/>
                    <a:pt x="131233" y="137583"/>
                    <a:pt x="127000" y="139700"/>
                  </a:cubicBezTo>
                  <a:lnTo>
                    <a:pt x="0" y="13335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660702" y="3731520"/>
              <a:ext cx="20222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9790845">
              <a:off x="782738" y="3713256"/>
              <a:ext cx="20222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</p:txBody>
        </p:sp>
      </p:grpSp>
      <p:cxnSp>
        <p:nvCxnSpPr>
          <p:cNvPr id="60" name="Straight Connector 59"/>
          <p:cNvCxnSpPr/>
          <p:nvPr/>
        </p:nvCxnSpPr>
        <p:spPr>
          <a:xfrm flipH="1">
            <a:off x="5473698" y="568960"/>
            <a:ext cx="2542" cy="6289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6261198" y="2650563"/>
            <a:ext cx="4224233" cy="523220"/>
            <a:chOff x="4162548" y="3647577"/>
            <a:chExt cx="4224233" cy="523220"/>
          </a:xfrm>
        </p:grpSpPr>
        <p:sp>
          <p:nvSpPr>
            <p:cNvPr id="62" name="Rectangle 61"/>
            <p:cNvSpPr/>
            <p:nvPr/>
          </p:nvSpPr>
          <p:spPr>
            <a:xfrm>
              <a:off x="4162548" y="3647577"/>
              <a:ext cx="42242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+) 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Xét            </a:t>
              </a:r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và        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  <a:endParaRPr lang="en-US" sz="2800" dirty="0"/>
            </a:p>
          </p:txBody>
        </p:sp>
        <p:graphicFrame>
          <p:nvGraphicFramePr>
            <p:cNvPr id="69" name="Object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76250495"/>
                </p:ext>
              </p:extLst>
            </p:nvPr>
          </p:nvGraphicFramePr>
          <p:xfrm>
            <a:off x="5156225" y="3735452"/>
            <a:ext cx="12065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84" name="Equation" r:id="rId10" imgW="1206360" imgH="304560" progId="Equation.DSMT4">
                    <p:embed/>
                  </p:oleObj>
                </mc:Choice>
                <mc:Fallback>
                  <p:oleObj name="Equation" r:id="rId10" imgW="1206360" imgH="304560" progId="Equation.DSMT4">
                    <p:embed/>
                    <p:pic>
                      <p:nvPicPr>
                        <p:cNvPr id="50" name="Object 49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156225" y="3735452"/>
                          <a:ext cx="12065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" name="Object 6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20155866"/>
                </p:ext>
              </p:extLst>
            </p:nvPr>
          </p:nvGraphicFramePr>
          <p:xfrm>
            <a:off x="6696100" y="3746564"/>
            <a:ext cx="10795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85" name="Equation" r:id="rId12" imgW="1079280" imgH="317160" progId="Equation.DSMT4">
                    <p:embed/>
                  </p:oleObj>
                </mc:Choice>
                <mc:Fallback>
                  <p:oleObj name="Equation" r:id="rId12" imgW="1079280" imgH="317160" progId="Equation.DSMT4">
                    <p:embed/>
                    <p:pic>
                      <p:nvPicPr>
                        <p:cNvPr id="51" name="Object 50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6696100" y="3746564"/>
                          <a:ext cx="10795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5" name="Rectangle 84"/>
          <p:cNvSpPr/>
          <p:nvPr/>
        </p:nvSpPr>
        <p:spPr>
          <a:xfrm>
            <a:off x="8743367" y="3219780"/>
            <a:ext cx="3656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(                               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) </a:t>
            </a:r>
            <a:endParaRPr lang="en-US" sz="2800" dirty="0"/>
          </a:p>
        </p:txBody>
      </p:sp>
      <p:grpSp>
        <p:nvGrpSpPr>
          <p:cNvPr id="91" name="Group 90"/>
          <p:cNvGrpSpPr/>
          <p:nvPr/>
        </p:nvGrpSpPr>
        <p:grpSpPr>
          <a:xfrm>
            <a:off x="6956425" y="4387459"/>
            <a:ext cx="3960371" cy="523220"/>
            <a:chOff x="7154356" y="3502668"/>
            <a:chExt cx="3960371" cy="523220"/>
          </a:xfrm>
        </p:grpSpPr>
        <p:graphicFrame>
          <p:nvGraphicFramePr>
            <p:cNvPr id="92" name="Object 9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97306626"/>
                </p:ext>
              </p:extLst>
            </p:nvPr>
          </p:nvGraphicFramePr>
          <p:xfrm>
            <a:off x="7154356" y="3534809"/>
            <a:ext cx="889000" cy="43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86" name="Equation" r:id="rId14" imgW="888840" imgH="431640" progId="Equation.DSMT4">
                    <p:embed/>
                  </p:oleObj>
                </mc:Choice>
                <mc:Fallback>
                  <p:oleObj name="Equation" r:id="rId14" imgW="888840" imgH="431640" progId="Equation.DSMT4">
                    <p:embed/>
                    <p:pic>
                      <p:nvPicPr>
                        <p:cNvPr id="44" name="Object 43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7154356" y="3534809"/>
                          <a:ext cx="889000" cy="431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3" name="Rectangle 92"/>
            <p:cNvSpPr/>
            <p:nvPr/>
          </p:nvSpPr>
          <p:spPr>
            <a:xfrm>
              <a:off x="8233810" y="3502668"/>
              <a:ext cx="28809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(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chứng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minh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trên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endParaRPr lang="en-US" dirty="0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6276534" y="4981491"/>
            <a:ext cx="4576894" cy="523220"/>
            <a:chOff x="4162548" y="3647577"/>
            <a:chExt cx="4576894" cy="523220"/>
          </a:xfrm>
        </p:grpSpPr>
        <p:sp>
          <p:nvSpPr>
            <p:cNvPr id="95" name="Rectangle 94"/>
            <p:cNvSpPr/>
            <p:nvPr/>
          </p:nvSpPr>
          <p:spPr>
            <a:xfrm>
              <a:off x="4162548" y="3647577"/>
              <a:ext cx="457689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Do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=           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( </a:t>
              </a:r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ch-gn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endParaRPr lang="en-US" sz="2800" dirty="0"/>
            </a:p>
          </p:txBody>
        </p:sp>
        <p:graphicFrame>
          <p:nvGraphicFramePr>
            <p:cNvPr id="96" name="Object 9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1867162"/>
                </p:ext>
              </p:extLst>
            </p:nvPr>
          </p:nvGraphicFramePr>
          <p:xfrm>
            <a:off x="5243225" y="3743375"/>
            <a:ext cx="12065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87" name="Equation" r:id="rId16" imgW="1206360" imgH="304560" progId="Equation.DSMT4">
                    <p:embed/>
                  </p:oleObj>
                </mc:Choice>
                <mc:Fallback>
                  <p:oleObj name="Equation" r:id="rId16" imgW="1206360" imgH="304560" progId="Equation.DSMT4">
                    <p:embed/>
                    <p:pic>
                      <p:nvPicPr>
                        <p:cNvPr id="62" name="Object 61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5243225" y="3743375"/>
                          <a:ext cx="12065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7" name="Object 9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7167506"/>
                </p:ext>
              </p:extLst>
            </p:nvPr>
          </p:nvGraphicFramePr>
          <p:xfrm>
            <a:off x="6511844" y="3751098"/>
            <a:ext cx="11684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88" name="Equation" r:id="rId18" imgW="1168200" imgH="317160" progId="Equation.DSMT4">
                    <p:embed/>
                  </p:oleObj>
                </mc:Choice>
                <mc:Fallback>
                  <p:oleObj name="Equation" r:id="rId18" imgW="1168200" imgH="317160" progId="Equation.DSMT4">
                    <p:embed/>
                    <p:pic>
                      <p:nvPicPr>
                        <p:cNvPr id="63" name="Object 62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6511844" y="3751098"/>
                          <a:ext cx="11684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8" name="Group 97"/>
          <p:cNvGrpSpPr/>
          <p:nvPr/>
        </p:nvGrpSpPr>
        <p:grpSpPr>
          <a:xfrm>
            <a:off x="6146992" y="5569564"/>
            <a:ext cx="5657318" cy="523220"/>
            <a:chOff x="4162548" y="3647577"/>
            <a:chExt cx="5657318" cy="523220"/>
          </a:xfrm>
        </p:grpSpPr>
        <p:sp>
          <p:nvSpPr>
            <p:cNvPr id="99" name="Rectangle 98"/>
            <p:cNvSpPr/>
            <p:nvPr/>
          </p:nvSpPr>
          <p:spPr>
            <a:xfrm>
              <a:off x="4162548" y="3647577"/>
              <a:ext cx="56573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Suy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ra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   (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hai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cạnh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tương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ứng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endParaRPr lang="en-US" sz="2800" dirty="0"/>
            </a:p>
          </p:txBody>
        </p:sp>
        <p:graphicFrame>
          <p:nvGraphicFramePr>
            <p:cNvPr id="100" name="Object 9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9654484"/>
                </p:ext>
              </p:extLst>
            </p:nvPr>
          </p:nvGraphicFramePr>
          <p:xfrm>
            <a:off x="5222319" y="3768410"/>
            <a:ext cx="1358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89" name="Equation" r:id="rId20" imgW="1358640" imgH="317160" progId="Equation.DSMT4">
                    <p:embed/>
                  </p:oleObj>
                </mc:Choice>
                <mc:Fallback>
                  <p:oleObj name="Equation" r:id="rId20" imgW="1358640" imgH="317160" progId="Equation.DSMT4">
                    <p:embed/>
                    <p:pic>
                      <p:nvPicPr>
                        <p:cNvPr id="66" name="Object 65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5222319" y="3768410"/>
                          <a:ext cx="1358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4" name="Rectangle 103"/>
          <p:cNvSpPr/>
          <p:nvPr/>
        </p:nvSpPr>
        <p:spPr>
          <a:xfrm>
            <a:off x="6267715" y="1542237"/>
            <a:ext cx="526233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+) Vì </a:t>
            </a:r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ABCD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 hình thang cân nên </a:t>
            </a:r>
          </a:p>
          <a:p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AD = BC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 </a:t>
            </a:r>
            <a:endParaRPr lang="en-US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0508A49-45EC-4A6B-B92D-5083AF64E844}"/>
              </a:ext>
            </a:extLst>
          </p:cNvPr>
          <p:cNvSpPr txBox="1"/>
          <p:nvPr/>
        </p:nvSpPr>
        <p:spPr>
          <a:xfrm>
            <a:off x="8425803" y="654361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i="1" u="sng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5981029"/>
              </p:ext>
            </p:extLst>
          </p:nvPr>
        </p:nvGraphicFramePr>
        <p:xfrm>
          <a:off x="8250247" y="2028487"/>
          <a:ext cx="926741" cy="44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0" name="Equation" r:id="rId22" imgW="997061" imgH="482438" progId="Equation.DSMT4">
                  <p:embed/>
                </p:oleObj>
              </mc:Choice>
              <mc:Fallback>
                <p:oleObj name="Equation" r:id="rId22" imgW="997061" imgH="48243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8250247" y="2028487"/>
                        <a:ext cx="926741" cy="448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9" name="Group 108"/>
          <p:cNvGrpSpPr/>
          <p:nvPr/>
        </p:nvGrpSpPr>
        <p:grpSpPr>
          <a:xfrm>
            <a:off x="6640513" y="3778819"/>
            <a:ext cx="4285603" cy="523220"/>
            <a:chOff x="4629203" y="3647250"/>
            <a:chExt cx="4285603" cy="523220"/>
          </a:xfrm>
        </p:grpSpPr>
        <p:sp>
          <p:nvSpPr>
            <p:cNvPr id="110" name="Rectangle 109"/>
            <p:cNvSpPr/>
            <p:nvPr/>
          </p:nvSpPr>
          <p:spPr>
            <a:xfrm>
              <a:off x="5854353" y="3647250"/>
              <a:ext cx="30604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(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chứng minh trên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) </a:t>
              </a:r>
              <a:endParaRPr lang="en-US" sz="2800" dirty="0"/>
            </a:p>
          </p:txBody>
        </p:sp>
        <p:graphicFrame>
          <p:nvGraphicFramePr>
            <p:cNvPr id="111" name="Object 1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52209866"/>
                </p:ext>
              </p:extLst>
            </p:nvPr>
          </p:nvGraphicFramePr>
          <p:xfrm>
            <a:off x="4629203" y="3749869"/>
            <a:ext cx="13335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91" name="Equation" r:id="rId24" imgW="1333440" imgH="317160" progId="Equation.DSMT4">
                    <p:embed/>
                  </p:oleObj>
                </mc:Choice>
                <mc:Fallback>
                  <p:oleObj name="Equation" r:id="rId24" imgW="1333440" imgH="317160" progId="Equation.DSMT4">
                    <p:embed/>
                    <p:pic>
                      <p:nvPicPr>
                        <p:cNvPr id="86" name="Object 85"/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4629203" y="3749869"/>
                          <a:ext cx="13335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541372"/>
              </p:ext>
            </p:extLst>
          </p:nvPr>
        </p:nvGraphicFramePr>
        <p:xfrm>
          <a:off x="6393945" y="3227181"/>
          <a:ext cx="267335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2" name="Equation" r:id="rId26" imgW="2673165" imgH="482438" progId="Equation.DSMT4">
                  <p:embed/>
                </p:oleObj>
              </mc:Choice>
              <mc:Fallback>
                <p:oleObj name="Equation" r:id="rId26" imgW="2673165" imgH="48243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393945" y="3227181"/>
                        <a:ext cx="267335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" name="Object 1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0573074"/>
              </p:ext>
            </p:extLst>
          </p:nvPr>
        </p:nvGraphicFramePr>
        <p:xfrm>
          <a:off x="9176988" y="3315812"/>
          <a:ext cx="2982344" cy="458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3" name="Equation" r:id="rId28" imgW="1320480" imgH="203040" progId="Equation.DSMT4">
                  <p:embed/>
                </p:oleObj>
              </mc:Choice>
              <mc:Fallback>
                <p:oleObj name="Equation" r:id="rId28" imgW="1320480" imgH="203040" progId="Equation.DSMT4">
                  <p:embed/>
                  <p:pic>
                    <p:nvPicPr>
                      <p:cNvPr id="82" name="Object 81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9176988" y="3315812"/>
                        <a:ext cx="2982344" cy="458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174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43001" y="3429000"/>
            <a:ext cx="4596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0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6043" y="-106142"/>
            <a:ext cx="12656036" cy="7003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508632" y="795810"/>
            <a:ext cx="10946685" cy="11407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1.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hình thang cân ABCD có AB //CD. Chứng minh:                     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34637" y="3109646"/>
            <a:ext cx="4301067" cy="1782763"/>
            <a:chOff x="97864" y="4375519"/>
            <a:chExt cx="4301067" cy="1782763"/>
          </a:xfrm>
        </p:grpSpPr>
        <p:grpSp>
          <p:nvGrpSpPr>
            <p:cNvPr id="30" name="Group 29"/>
            <p:cNvGrpSpPr/>
            <p:nvPr/>
          </p:nvGrpSpPr>
          <p:grpSpPr>
            <a:xfrm>
              <a:off x="97864" y="4375519"/>
              <a:ext cx="4301067" cy="1776413"/>
              <a:chOff x="97864" y="4375519"/>
              <a:chExt cx="4301067" cy="1776413"/>
            </a:xfrm>
          </p:grpSpPr>
          <p:grpSp>
            <p:nvGrpSpPr>
              <p:cNvPr id="32" name="Group 76"/>
              <p:cNvGrpSpPr>
                <a:grpSpLocks/>
              </p:cNvGrpSpPr>
              <p:nvPr/>
            </p:nvGrpSpPr>
            <p:grpSpPr bwMode="auto">
              <a:xfrm>
                <a:off x="97864" y="4375519"/>
                <a:ext cx="4301067" cy="1776413"/>
                <a:chOff x="226" y="1117"/>
                <a:chExt cx="2032" cy="1119"/>
              </a:xfrm>
            </p:grpSpPr>
            <p:sp>
              <p:nvSpPr>
                <p:cNvPr id="35" name="Line 66"/>
                <p:cNvSpPr>
                  <a:spLocks noChangeShapeType="1"/>
                </p:cNvSpPr>
                <p:nvPr/>
              </p:nvSpPr>
              <p:spPr bwMode="auto">
                <a:xfrm flipH="1">
                  <a:off x="572" y="1117"/>
                  <a:ext cx="9" cy="111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Line 68"/>
                <p:cNvSpPr>
                  <a:spLocks noChangeShapeType="1"/>
                </p:cNvSpPr>
                <p:nvPr/>
              </p:nvSpPr>
              <p:spPr bwMode="auto">
                <a:xfrm>
                  <a:off x="226" y="1889"/>
                  <a:ext cx="2018" cy="0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38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39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586" y="1117"/>
                  <a:ext cx="1672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Hình thang cân</a:t>
                  </a:r>
                  <a:r>
                    <a:rPr lang="vi-VN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ABCD</a:t>
                  </a:r>
                  <a:endPara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aphicFrame>
            <p:nvGraphicFramePr>
              <p:cNvPr id="34" name="Object 3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77189174"/>
                  </p:ext>
                </p:extLst>
              </p:nvPr>
            </p:nvGraphicFramePr>
            <p:xfrm>
              <a:off x="1401730" y="4932943"/>
              <a:ext cx="16637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335" name="Equation" r:id="rId4" imgW="1663560" imgH="482400" progId="Equation.DSMT4">
                      <p:embed/>
                    </p:oleObj>
                  </mc:Choice>
                  <mc:Fallback>
                    <p:oleObj name="Equation" r:id="rId4" imgW="1663560" imgH="482400" progId="Equation.DSMT4">
                      <p:embed/>
                      <p:pic>
                        <p:nvPicPr>
                          <p:cNvPr id="34" name="Object 33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1401730" y="4932943"/>
                            <a:ext cx="16637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09726923"/>
                </p:ext>
              </p:extLst>
            </p:nvPr>
          </p:nvGraphicFramePr>
          <p:xfrm>
            <a:off x="1265389" y="5736007"/>
            <a:ext cx="1824267" cy="422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36" name="Equation" r:id="rId6" imgW="2679480" imgH="622080" progId="Equation.DSMT4">
                    <p:embed/>
                  </p:oleObj>
                </mc:Choice>
                <mc:Fallback>
                  <p:oleObj name="Equation" r:id="rId6" imgW="2679480" imgH="622080" progId="Equation.DSMT4">
                    <p:embed/>
                    <p:pic>
                      <p:nvPicPr>
                        <p:cNvPr id="31" name="Object 30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265389" y="5736007"/>
                          <a:ext cx="1824267" cy="422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0888045"/>
              </p:ext>
            </p:extLst>
          </p:nvPr>
        </p:nvGraphicFramePr>
        <p:xfrm>
          <a:off x="8407294" y="1352517"/>
          <a:ext cx="1628666" cy="439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7" name="Equation" r:id="rId8" imgW="1130040" imgH="304560" progId="Equation.DSMT4">
                  <p:embed/>
                </p:oleObj>
              </mc:Choice>
              <mc:Fallback>
                <p:oleObj name="Equation" r:id="rId8" imgW="113004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407294" y="1352517"/>
                        <a:ext cx="1628666" cy="439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43836" y="2854164"/>
            <a:ext cx="3726915" cy="26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6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4260" y="-350398"/>
            <a:ext cx="13067282" cy="77087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553061" y="534420"/>
            <a:ext cx="1984134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1.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flipH="1">
            <a:off x="5473698" y="568960"/>
            <a:ext cx="2542" cy="6289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7839076" y="2341563"/>
            <a:ext cx="2276475" cy="347662"/>
            <a:chOff x="7583633" y="2128634"/>
            <a:chExt cx="2397334" cy="263500"/>
          </a:xfrm>
        </p:grpSpPr>
        <p:graphicFrame>
          <p:nvGraphicFramePr>
            <p:cNvPr id="64" name="Object 6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1064552"/>
                </p:ext>
              </p:extLst>
            </p:nvPr>
          </p:nvGraphicFramePr>
          <p:xfrm>
            <a:off x="7583633" y="2128634"/>
            <a:ext cx="2397334" cy="26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94" name="Equation" r:id="rId6" imgW="2133360" imgH="317160" progId="Equation.DSMT4">
                    <p:embed/>
                  </p:oleObj>
                </mc:Choice>
                <mc:Fallback>
                  <p:oleObj name="Equation" r:id="rId6" imgW="2133360" imgH="317160" progId="Equation.DSMT4">
                    <p:embed/>
                    <p:pic>
                      <p:nvPicPr>
                        <p:cNvPr id="64" name="Object 63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583633" y="2128634"/>
                          <a:ext cx="2397334" cy="263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" name="Object 64"/>
            <p:cNvGraphicFramePr>
              <a:graphicFrameLocks noChangeAspect="1"/>
            </p:cNvGraphicFramePr>
            <p:nvPr/>
          </p:nvGraphicFramePr>
          <p:xfrm>
            <a:off x="9213663" y="2178181"/>
            <a:ext cx="122040" cy="1780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95" name="Equation" r:id="rId8" imgW="114120" imgH="177480" progId="Equation.DSMT4">
                    <p:embed/>
                  </p:oleObj>
                </mc:Choice>
                <mc:Fallback>
                  <p:oleObj name="Equation" r:id="rId8" imgW="114120" imgH="177480" progId="Equation.DSMT4">
                    <p:embed/>
                    <p:pic>
                      <p:nvPicPr>
                        <p:cNvPr id="65" name="Object 64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9213663" y="2178181"/>
                          <a:ext cx="122040" cy="1780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7" name="Up Arrow 66"/>
          <p:cNvSpPr/>
          <p:nvPr/>
        </p:nvSpPr>
        <p:spPr>
          <a:xfrm>
            <a:off x="8842369" y="1751463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Up Arrow 67"/>
          <p:cNvSpPr/>
          <p:nvPr/>
        </p:nvSpPr>
        <p:spPr>
          <a:xfrm>
            <a:off x="8897568" y="2825217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1" name="Object 70"/>
          <p:cNvGraphicFramePr>
            <a:graphicFrameLocks noChangeAspect="1"/>
          </p:cNvGraphicFramePr>
          <p:nvPr/>
        </p:nvGraphicFramePr>
        <p:xfrm>
          <a:off x="8334107" y="3860877"/>
          <a:ext cx="1390650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6" name="Equation" r:id="rId10" imgW="1269720" imgH="317160" progId="Equation.DSMT4">
                  <p:embed/>
                </p:oleObj>
              </mc:Choice>
              <mc:Fallback>
                <p:oleObj name="Equation" r:id="rId10" imgW="1269720" imgH="317160" progId="Equation.DSMT4">
                  <p:embed/>
                  <p:pic>
                    <p:nvPicPr>
                      <p:cNvPr id="71" name="Object 70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334107" y="3860877"/>
                        <a:ext cx="1390650" cy="347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Rectangle 73"/>
          <p:cNvSpPr/>
          <p:nvPr/>
        </p:nvSpPr>
        <p:spPr>
          <a:xfrm>
            <a:off x="6758254" y="3227251"/>
            <a:ext cx="4387266" cy="105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Up Arrow 77"/>
          <p:cNvSpPr/>
          <p:nvPr/>
        </p:nvSpPr>
        <p:spPr>
          <a:xfrm>
            <a:off x="9860873" y="4412432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8720291" y="4990851"/>
            <a:ext cx="2633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là hình </a:t>
            </a:r>
          </a:p>
          <a:p>
            <a:pPr algn="ctr"/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thang cân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675178" y="1313243"/>
            <a:ext cx="4301067" cy="1782763"/>
            <a:chOff x="97864" y="4375519"/>
            <a:chExt cx="4301067" cy="1782763"/>
          </a:xfrm>
        </p:grpSpPr>
        <p:grpSp>
          <p:nvGrpSpPr>
            <p:cNvPr id="62" name="Group 61"/>
            <p:cNvGrpSpPr/>
            <p:nvPr/>
          </p:nvGrpSpPr>
          <p:grpSpPr>
            <a:xfrm>
              <a:off x="97864" y="4375519"/>
              <a:ext cx="4301067" cy="1776413"/>
              <a:chOff x="97864" y="4375519"/>
              <a:chExt cx="4301067" cy="1776413"/>
            </a:xfrm>
          </p:grpSpPr>
          <p:grpSp>
            <p:nvGrpSpPr>
              <p:cNvPr id="70" name="Group 76"/>
              <p:cNvGrpSpPr>
                <a:grpSpLocks/>
              </p:cNvGrpSpPr>
              <p:nvPr/>
            </p:nvGrpSpPr>
            <p:grpSpPr bwMode="auto">
              <a:xfrm>
                <a:off x="97864" y="4375519"/>
                <a:ext cx="4301067" cy="1776413"/>
                <a:chOff x="226" y="1117"/>
                <a:chExt cx="2032" cy="1119"/>
              </a:xfrm>
            </p:grpSpPr>
            <p:sp>
              <p:nvSpPr>
                <p:cNvPr id="83" name="Line 66"/>
                <p:cNvSpPr>
                  <a:spLocks noChangeShapeType="1"/>
                </p:cNvSpPr>
                <p:nvPr/>
              </p:nvSpPr>
              <p:spPr bwMode="auto">
                <a:xfrm flipH="1">
                  <a:off x="572" y="1117"/>
                  <a:ext cx="9" cy="111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" name="Line 68"/>
                <p:cNvSpPr>
                  <a:spLocks noChangeShapeType="1"/>
                </p:cNvSpPr>
                <p:nvPr/>
              </p:nvSpPr>
              <p:spPr bwMode="auto">
                <a:xfrm>
                  <a:off x="226" y="1889"/>
                  <a:ext cx="2018" cy="0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86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87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586" y="1117"/>
                  <a:ext cx="1672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Hình thang cân</a:t>
                  </a:r>
                  <a:r>
                    <a:rPr lang="vi-VN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altLang="en-US" sz="2800" i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ABCD</a:t>
                  </a:r>
                  <a:endParaRPr lang="en-US" alt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aphicFrame>
            <p:nvGraphicFramePr>
              <p:cNvPr id="79" name="Object 7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89809343"/>
                  </p:ext>
                </p:extLst>
              </p:nvPr>
            </p:nvGraphicFramePr>
            <p:xfrm>
              <a:off x="1401730" y="4932943"/>
              <a:ext cx="16637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397" name="Equation" r:id="rId12" imgW="1663560" imgH="482400" progId="Equation.DSMT4">
                      <p:embed/>
                    </p:oleObj>
                  </mc:Choice>
                  <mc:Fallback>
                    <p:oleObj name="Equation" r:id="rId12" imgW="1663560" imgH="482400" progId="Equation.DSMT4">
                      <p:embed/>
                      <p:pic>
                        <p:nvPicPr>
                          <p:cNvPr id="34" name="Object 33"/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1401730" y="4932943"/>
                            <a:ext cx="16637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69" name="Object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14573678"/>
                </p:ext>
              </p:extLst>
            </p:nvPr>
          </p:nvGraphicFramePr>
          <p:xfrm>
            <a:off x="1265389" y="5736007"/>
            <a:ext cx="1824267" cy="422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98" name="Equation" r:id="rId14" imgW="2679480" imgH="622080" progId="Equation.DSMT4">
                    <p:embed/>
                  </p:oleObj>
                </mc:Choice>
                <mc:Fallback>
                  <p:oleObj name="Equation" r:id="rId14" imgW="2679480" imgH="622080" progId="Equation.DSMT4">
                    <p:embed/>
                    <p:pic>
                      <p:nvPicPr>
                        <p:cNvPr id="31" name="Object 30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1265389" y="5736007"/>
                          <a:ext cx="1824267" cy="422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88" name="Picture 8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54404" y="3636094"/>
            <a:ext cx="3726915" cy="2633632"/>
          </a:xfrm>
          <a:prstGeom prst="rect">
            <a:avLst/>
          </a:prstGeom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3226724"/>
              </p:ext>
            </p:extLst>
          </p:nvPr>
        </p:nvGraphicFramePr>
        <p:xfrm>
          <a:off x="8024282" y="1113302"/>
          <a:ext cx="18161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9" name="Equation" r:id="rId17" imgW="1816174" imgH="419012" progId="Equation.DSMT4">
                  <p:embed/>
                </p:oleObj>
              </mc:Choice>
              <mc:Fallback>
                <p:oleObj name="Equation" r:id="rId17" imgW="1816174" imgH="41901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024282" y="1113302"/>
                        <a:ext cx="18161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4401459"/>
              </p:ext>
            </p:extLst>
          </p:nvPr>
        </p:nvGraphicFramePr>
        <p:xfrm>
          <a:off x="5819775" y="3832225"/>
          <a:ext cx="14478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0" name="Equation" r:id="rId19" imgW="1447560" imgH="393480" progId="Equation.DSMT4">
                  <p:embed/>
                </p:oleObj>
              </mc:Choice>
              <mc:Fallback>
                <p:oleObj name="Equation" r:id="rId19" imgW="1447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819775" y="3832225"/>
                        <a:ext cx="14478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102563"/>
              </p:ext>
            </p:extLst>
          </p:nvPr>
        </p:nvGraphicFramePr>
        <p:xfrm>
          <a:off x="10463213" y="3906838"/>
          <a:ext cx="1270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1" name="Equation" r:id="rId21" imgW="1269720" imgH="317160" progId="Equation.DSMT4">
                  <p:embed/>
                </p:oleObj>
              </mc:Choice>
              <mc:Fallback>
                <p:oleObj name="Equation" r:id="rId21" imgW="126972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0463213" y="3906838"/>
                        <a:ext cx="12700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9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2EC1A933-833B-4FC0-97F5-F18D6276E12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519412" y="142501"/>
            <a:ext cx="1498999" cy="852917"/>
          </a:xfrm>
          <a:prstGeom prst="rect">
            <a:avLst/>
          </a:prstGeom>
        </p:spPr>
      </p:pic>
      <p:sp>
        <p:nvSpPr>
          <p:cNvPr id="34" name="Up Arrow 33"/>
          <p:cNvSpPr/>
          <p:nvPr/>
        </p:nvSpPr>
        <p:spPr>
          <a:xfrm>
            <a:off x="6626990" y="3292453"/>
            <a:ext cx="179565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/>
          <p:cNvSpPr/>
          <p:nvPr/>
        </p:nvSpPr>
        <p:spPr>
          <a:xfrm>
            <a:off x="8914773" y="3292453"/>
            <a:ext cx="179565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>
            <a:off x="11055737" y="3301167"/>
            <a:ext cx="179565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1175" y="4635061"/>
            <a:ext cx="1960867" cy="227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0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81232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89"/>
                </p:tgtEl>
              </p:cMediaNode>
            </p:video>
          </p:childTnLst>
        </p:cTn>
      </p:par>
    </p:tnLst>
    <p:bldLst>
      <p:bldP spid="67" grpId="0" animBg="1"/>
      <p:bldP spid="68" grpId="0" animBg="1"/>
      <p:bldP spid="74" grpId="0" animBg="1"/>
      <p:bldP spid="78" grpId="0" animBg="1"/>
      <p:bldP spid="80" grpId="0"/>
      <p:bldP spid="34" grpId="0" animBg="1"/>
      <p:bldP spid="35" grpId="0" animBg="1"/>
      <p:bldP spid="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4260" y="-350398"/>
            <a:ext cx="13067282" cy="7708771"/>
          </a:xfrm>
          <a:prstGeom prst="rect">
            <a:avLst/>
          </a:prstGeom>
        </p:spPr>
      </p:pic>
      <p:cxnSp>
        <p:nvCxnSpPr>
          <p:cNvPr id="60" name="Straight Connector 59"/>
          <p:cNvCxnSpPr/>
          <p:nvPr/>
        </p:nvCxnSpPr>
        <p:spPr>
          <a:xfrm flipH="1">
            <a:off x="5401956" y="654361"/>
            <a:ext cx="2542" cy="6289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6261198" y="2650563"/>
            <a:ext cx="4224233" cy="523220"/>
            <a:chOff x="4162548" y="3647577"/>
            <a:chExt cx="4224233" cy="523220"/>
          </a:xfrm>
        </p:grpSpPr>
        <p:sp>
          <p:nvSpPr>
            <p:cNvPr id="62" name="Rectangle 61"/>
            <p:cNvSpPr/>
            <p:nvPr/>
          </p:nvSpPr>
          <p:spPr>
            <a:xfrm>
              <a:off x="4162548" y="3647577"/>
              <a:ext cx="42242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+) 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Xét            </a:t>
              </a:r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và        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  <a:endParaRPr lang="en-US" sz="2800" dirty="0"/>
            </a:p>
          </p:txBody>
        </p:sp>
        <p:graphicFrame>
          <p:nvGraphicFramePr>
            <p:cNvPr id="69" name="Object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06312871"/>
                </p:ext>
              </p:extLst>
            </p:nvPr>
          </p:nvGraphicFramePr>
          <p:xfrm>
            <a:off x="5218138" y="3735452"/>
            <a:ext cx="12192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32" name="Equation" r:id="rId4" imgW="1218960" imgH="304560" progId="Equation.DSMT4">
                    <p:embed/>
                  </p:oleObj>
                </mc:Choice>
                <mc:Fallback>
                  <p:oleObj name="Equation" r:id="rId4" imgW="1218960" imgH="304560" progId="Equation.DSMT4">
                    <p:embed/>
                    <p:pic>
                      <p:nvPicPr>
                        <p:cNvPr id="69" name="Object 68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218138" y="3735452"/>
                          <a:ext cx="12192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" name="Object 6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0754431"/>
                </p:ext>
              </p:extLst>
            </p:nvPr>
          </p:nvGraphicFramePr>
          <p:xfrm>
            <a:off x="6689750" y="3746564"/>
            <a:ext cx="10922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33" name="Equation" r:id="rId6" imgW="1091880" imgH="317160" progId="Equation.DSMT4">
                    <p:embed/>
                  </p:oleObj>
                </mc:Choice>
                <mc:Fallback>
                  <p:oleObj name="Equation" r:id="rId6" imgW="1091880" imgH="317160" progId="Equation.DSMT4">
                    <p:embed/>
                    <p:pic>
                      <p:nvPicPr>
                        <p:cNvPr id="70" name="Object 69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689750" y="3746564"/>
                          <a:ext cx="10922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1" name="Group 90"/>
          <p:cNvGrpSpPr/>
          <p:nvPr/>
        </p:nvGrpSpPr>
        <p:grpSpPr>
          <a:xfrm>
            <a:off x="6640513" y="4387459"/>
            <a:ext cx="4276283" cy="523220"/>
            <a:chOff x="6838444" y="3502668"/>
            <a:chExt cx="4276283" cy="523220"/>
          </a:xfrm>
        </p:grpSpPr>
        <p:graphicFrame>
          <p:nvGraphicFramePr>
            <p:cNvPr id="92" name="Object 9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70301501"/>
                </p:ext>
              </p:extLst>
            </p:nvPr>
          </p:nvGraphicFramePr>
          <p:xfrm>
            <a:off x="6838444" y="3603508"/>
            <a:ext cx="1371118" cy="3274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34" name="Equation" r:id="rId8" imgW="1333440" imgH="317160" progId="Equation.DSMT4">
                    <p:embed/>
                  </p:oleObj>
                </mc:Choice>
                <mc:Fallback>
                  <p:oleObj name="Equation" r:id="rId8" imgW="1333440" imgH="317160" progId="Equation.DSMT4">
                    <p:embed/>
                    <p:pic>
                      <p:nvPicPr>
                        <p:cNvPr id="92" name="Object 91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838444" y="3603508"/>
                          <a:ext cx="1371118" cy="32749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3" name="Rectangle 92"/>
            <p:cNvSpPr/>
            <p:nvPr/>
          </p:nvSpPr>
          <p:spPr>
            <a:xfrm>
              <a:off x="8233810" y="3502668"/>
              <a:ext cx="28809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(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chứng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minh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trên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endParaRPr lang="en-US" dirty="0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6276534" y="4981491"/>
            <a:ext cx="4414991" cy="523220"/>
            <a:chOff x="4162548" y="3647577"/>
            <a:chExt cx="4414991" cy="523220"/>
          </a:xfrm>
        </p:grpSpPr>
        <p:sp>
          <p:nvSpPr>
            <p:cNvPr id="95" name="Rectangle 94"/>
            <p:cNvSpPr/>
            <p:nvPr/>
          </p:nvSpPr>
          <p:spPr>
            <a:xfrm>
              <a:off x="4162548" y="3647577"/>
              <a:ext cx="441499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Do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=           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( </a:t>
              </a:r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c.c.c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endParaRPr lang="en-US" sz="2800" dirty="0"/>
            </a:p>
          </p:txBody>
        </p:sp>
        <p:graphicFrame>
          <p:nvGraphicFramePr>
            <p:cNvPr id="96" name="Object 9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70673836"/>
                </p:ext>
              </p:extLst>
            </p:nvPr>
          </p:nvGraphicFramePr>
          <p:xfrm>
            <a:off x="5236139" y="3742911"/>
            <a:ext cx="12192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35" name="Equation" r:id="rId10" imgW="1218960" imgH="304560" progId="Equation.DSMT4">
                    <p:embed/>
                  </p:oleObj>
                </mc:Choice>
                <mc:Fallback>
                  <p:oleObj name="Equation" r:id="rId10" imgW="1218960" imgH="304560" progId="Equation.DSMT4">
                    <p:embed/>
                    <p:pic>
                      <p:nvPicPr>
                        <p:cNvPr id="96" name="Object 95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236139" y="3742911"/>
                          <a:ext cx="12192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7" name="Object 9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2277169"/>
                </p:ext>
              </p:extLst>
            </p:nvPr>
          </p:nvGraphicFramePr>
          <p:xfrm>
            <a:off x="6506139" y="3750849"/>
            <a:ext cx="11811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36" name="Equation" r:id="rId12" imgW="1180800" imgH="317160" progId="Equation.DSMT4">
                    <p:embed/>
                  </p:oleObj>
                </mc:Choice>
                <mc:Fallback>
                  <p:oleObj name="Equation" r:id="rId12" imgW="1180800" imgH="317160" progId="Equation.DSMT4">
                    <p:embed/>
                    <p:pic>
                      <p:nvPicPr>
                        <p:cNvPr id="97" name="Object 96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6506139" y="3750849"/>
                          <a:ext cx="11811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9" name="Rectangle 98"/>
          <p:cNvSpPr/>
          <p:nvPr/>
        </p:nvSpPr>
        <p:spPr>
          <a:xfrm>
            <a:off x="5980261" y="5569078"/>
            <a:ext cx="61269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(hai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/>
          </a:p>
        </p:txBody>
      </p:sp>
      <p:sp>
        <p:nvSpPr>
          <p:cNvPr id="104" name="Rectangle 103"/>
          <p:cNvSpPr/>
          <p:nvPr/>
        </p:nvSpPr>
        <p:spPr>
          <a:xfrm>
            <a:off x="6267715" y="1542237"/>
            <a:ext cx="526233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+) Vì </a:t>
            </a:r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ABCD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 hình thang cân nên </a:t>
            </a:r>
          </a:p>
          <a:p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AD = BC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 </a:t>
            </a:r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 = BD</a:t>
            </a:r>
            <a:endParaRPr lang="en-US" i="1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0508A49-45EC-4A6B-B92D-5083AF64E844}"/>
              </a:ext>
            </a:extLst>
          </p:cNvPr>
          <p:cNvSpPr txBox="1"/>
          <p:nvPr/>
        </p:nvSpPr>
        <p:spPr>
          <a:xfrm>
            <a:off x="8425803" y="654361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i="1" u="sng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6640513" y="3778819"/>
            <a:ext cx="4285603" cy="523220"/>
            <a:chOff x="4629203" y="3647250"/>
            <a:chExt cx="4285603" cy="523220"/>
          </a:xfrm>
        </p:grpSpPr>
        <p:sp>
          <p:nvSpPr>
            <p:cNvPr id="110" name="Rectangle 109"/>
            <p:cNvSpPr/>
            <p:nvPr/>
          </p:nvSpPr>
          <p:spPr>
            <a:xfrm>
              <a:off x="5854353" y="3647250"/>
              <a:ext cx="30604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(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chứng minh trên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) </a:t>
              </a:r>
              <a:endParaRPr lang="en-US" sz="2800" dirty="0"/>
            </a:p>
          </p:txBody>
        </p:sp>
        <p:graphicFrame>
          <p:nvGraphicFramePr>
            <p:cNvPr id="111" name="Object 1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5976327"/>
                </p:ext>
              </p:extLst>
            </p:nvPr>
          </p:nvGraphicFramePr>
          <p:xfrm>
            <a:off x="4629203" y="3749869"/>
            <a:ext cx="13335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37" name="Equation" r:id="rId14" imgW="1333440" imgH="317160" progId="Equation.DSMT4">
                    <p:embed/>
                  </p:oleObj>
                </mc:Choice>
                <mc:Fallback>
                  <p:oleObj name="Equation" r:id="rId14" imgW="1333440" imgH="317160" progId="Equation.DSMT4">
                    <p:embed/>
                    <p:pic>
                      <p:nvPicPr>
                        <p:cNvPr id="111" name="Object 110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629203" y="3749869"/>
                          <a:ext cx="13335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7" name="Group 66"/>
          <p:cNvGrpSpPr/>
          <p:nvPr/>
        </p:nvGrpSpPr>
        <p:grpSpPr>
          <a:xfrm>
            <a:off x="675178" y="1313243"/>
            <a:ext cx="4301067" cy="1782763"/>
            <a:chOff x="97864" y="4375519"/>
            <a:chExt cx="4301067" cy="1782763"/>
          </a:xfrm>
        </p:grpSpPr>
        <p:grpSp>
          <p:nvGrpSpPr>
            <p:cNvPr id="68" name="Group 67"/>
            <p:cNvGrpSpPr/>
            <p:nvPr/>
          </p:nvGrpSpPr>
          <p:grpSpPr>
            <a:xfrm>
              <a:off x="97864" y="4375519"/>
              <a:ext cx="4301067" cy="1776413"/>
              <a:chOff x="97864" y="4375519"/>
              <a:chExt cx="4301067" cy="1776413"/>
            </a:xfrm>
          </p:grpSpPr>
          <p:grpSp>
            <p:nvGrpSpPr>
              <p:cNvPr id="72" name="Group 76"/>
              <p:cNvGrpSpPr>
                <a:grpSpLocks/>
              </p:cNvGrpSpPr>
              <p:nvPr/>
            </p:nvGrpSpPr>
            <p:grpSpPr bwMode="auto">
              <a:xfrm>
                <a:off x="97864" y="4375519"/>
                <a:ext cx="4301067" cy="1776413"/>
                <a:chOff x="226" y="1117"/>
                <a:chExt cx="2032" cy="1119"/>
              </a:xfrm>
            </p:grpSpPr>
            <p:sp>
              <p:nvSpPr>
                <p:cNvPr id="74" name="Line 66"/>
                <p:cNvSpPr>
                  <a:spLocks noChangeShapeType="1"/>
                </p:cNvSpPr>
                <p:nvPr/>
              </p:nvSpPr>
              <p:spPr bwMode="auto">
                <a:xfrm flipH="1">
                  <a:off x="572" y="1117"/>
                  <a:ext cx="9" cy="111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" name="Line 68"/>
                <p:cNvSpPr>
                  <a:spLocks noChangeShapeType="1"/>
                </p:cNvSpPr>
                <p:nvPr/>
              </p:nvSpPr>
              <p:spPr bwMode="auto">
                <a:xfrm>
                  <a:off x="226" y="1889"/>
                  <a:ext cx="2018" cy="0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77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78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586" y="1117"/>
                  <a:ext cx="1672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Hình thang cân</a:t>
                  </a:r>
                  <a:r>
                    <a:rPr lang="vi-VN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altLang="en-US" sz="2800" i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ABCD</a:t>
                  </a:r>
                  <a:endParaRPr lang="en-US" alt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aphicFrame>
            <p:nvGraphicFramePr>
              <p:cNvPr id="73" name="Object 7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24225603"/>
                  </p:ext>
                </p:extLst>
              </p:nvPr>
            </p:nvGraphicFramePr>
            <p:xfrm>
              <a:off x="1401730" y="4932943"/>
              <a:ext cx="16637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38" name="Equation" r:id="rId16" imgW="1663560" imgH="482400" progId="Equation.DSMT4">
                      <p:embed/>
                    </p:oleObj>
                  </mc:Choice>
                  <mc:Fallback>
                    <p:oleObj name="Equation" r:id="rId16" imgW="1663560" imgH="482400" progId="Equation.DSMT4">
                      <p:embed/>
                      <p:pic>
                        <p:nvPicPr>
                          <p:cNvPr id="79" name="Object 78"/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1401730" y="4932943"/>
                            <a:ext cx="16637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71" name="Object 7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82034056"/>
                </p:ext>
              </p:extLst>
            </p:nvPr>
          </p:nvGraphicFramePr>
          <p:xfrm>
            <a:off x="1265389" y="5736007"/>
            <a:ext cx="1824267" cy="422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39" name="Equation" r:id="rId18" imgW="2679480" imgH="622080" progId="Equation.DSMT4">
                    <p:embed/>
                  </p:oleObj>
                </mc:Choice>
                <mc:Fallback>
                  <p:oleObj name="Equation" r:id="rId18" imgW="2679480" imgH="622080" progId="Equation.DSMT4">
                    <p:embed/>
                    <p:pic>
                      <p:nvPicPr>
                        <p:cNvPr id="69" name="Object 68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1265389" y="5736007"/>
                          <a:ext cx="1824267" cy="422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9" name="Picture 7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0643" y="3636094"/>
            <a:ext cx="3726915" cy="2633632"/>
          </a:xfrm>
          <a:prstGeom prst="rect">
            <a:avLst/>
          </a:prstGeom>
        </p:spPr>
      </p:pic>
      <p:grpSp>
        <p:nvGrpSpPr>
          <p:cNvPr id="80" name="Group 79"/>
          <p:cNvGrpSpPr/>
          <p:nvPr/>
        </p:nvGrpSpPr>
        <p:grpSpPr>
          <a:xfrm>
            <a:off x="7062788" y="3260381"/>
            <a:ext cx="3195339" cy="523220"/>
            <a:chOff x="4996513" y="3647250"/>
            <a:chExt cx="3195339" cy="523220"/>
          </a:xfrm>
        </p:grpSpPr>
        <p:sp>
          <p:nvSpPr>
            <p:cNvPr id="81" name="Rectangle 80"/>
            <p:cNvSpPr/>
            <p:nvPr/>
          </p:nvSpPr>
          <p:spPr>
            <a:xfrm>
              <a:off x="5854353" y="3647250"/>
              <a:ext cx="233749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(cạnh chung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) </a:t>
              </a:r>
              <a:endParaRPr lang="en-US" sz="2800" dirty="0"/>
            </a:p>
          </p:txBody>
        </p:sp>
        <p:graphicFrame>
          <p:nvGraphicFramePr>
            <p:cNvPr id="82" name="Object 8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74297803"/>
                </p:ext>
              </p:extLst>
            </p:nvPr>
          </p:nvGraphicFramePr>
          <p:xfrm>
            <a:off x="4996513" y="3755544"/>
            <a:ext cx="5969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40" name="Equation" r:id="rId21" imgW="596880" imgH="304560" progId="Equation.DSMT4">
                    <p:embed/>
                  </p:oleObj>
                </mc:Choice>
                <mc:Fallback>
                  <p:oleObj name="Equation" r:id="rId21" imgW="596880" imgH="304560" progId="Equation.DSMT4">
                    <p:embed/>
                    <p:pic>
                      <p:nvPicPr>
                        <p:cNvPr id="111" name="Object 110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4996513" y="3755544"/>
                          <a:ext cx="5969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647266"/>
              </p:ext>
            </p:extLst>
          </p:nvPr>
        </p:nvGraphicFramePr>
        <p:xfrm>
          <a:off x="7166873" y="5577901"/>
          <a:ext cx="18161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1" name="Equation" r:id="rId23" imgW="1816174" imgH="419012" progId="Equation.DSMT4">
                  <p:embed/>
                </p:oleObj>
              </mc:Choice>
              <mc:Fallback>
                <p:oleObj name="Equation" r:id="rId23" imgW="1816174" imgH="41901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166873" y="5577901"/>
                        <a:ext cx="18161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" name="TextBox 82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553061" y="534420"/>
            <a:ext cx="1984134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1.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773205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0727" y="-145275"/>
            <a:ext cx="12656036" cy="7003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508632" y="776458"/>
            <a:ext cx="10946685" cy="16174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2.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ABCD (AB // CD)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6E62CE1-4455-7246-BEA9-EEF8C2DB93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1261155"/>
          <a:ext cx="1317097" cy="564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7" name="Equation" r:id="rId4" imgW="533160" imgH="228600" progId="Equation.DSMT4">
                  <p:embed/>
                </p:oleObj>
              </mc:Choice>
              <mc:Fallback>
                <p:oleObj name="Equation" r:id="rId4" imgW="533160" imgH="2286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6E62CE1-4455-7246-BEA9-EEF8C2DB93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0" y="1261155"/>
                        <a:ext cx="1317097" cy="564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4A3E76E-888C-483A-919A-02A5C180C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4830" y="2805255"/>
            <a:ext cx="5884439" cy="308777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D19152E-067F-6168-93ED-E0CFA9775A96}"/>
              </a:ext>
            </a:extLst>
          </p:cNvPr>
          <p:cNvGrpSpPr/>
          <p:nvPr/>
        </p:nvGrpSpPr>
        <p:grpSpPr>
          <a:xfrm>
            <a:off x="566176" y="2597079"/>
            <a:ext cx="5461115" cy="1776413"/>
            <a:chOff x="566176" y="2597079"/>
            <a:chExt cx="5461115" cy="17764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7B49E35-6E8C-1042-D97C-86FC3F921207}"/>
                </a:ext>
              </a:extLst>
            </p:cNvPr>
            <p:cNvGrpSpPr/>
            <p:nvPr/>
          </p:nvGrpSpPr>
          <p:grpSpPr>
            <a:xfrm>
              <a:off x="566176" y="2597079"/>
              <a:ext cx="5207000" cy="1776413"/>
              <a:chOff x="97864" y="4375519"/>
              <a:chExt cx="5207000" cy="1776413"/>
            </a:xfrm>
          </p:grpSpPr>
          <p:grpSp>
            <p:nvGrpSpPr>
              <p:cNvPr id="12" name="Group 76">
                <a:extLst>
                  <a:ext uri="{FF2B5EF4-FFF2-40B4-BE49-F238E27FC236}">
                    <a16:creationId xmlns:a16="http://schemas.microsoft.com/office/drawing/2014/main" id="{B199AA8A-A273-0F34-2B3E-1A76E1F076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864" y="4375519"/>
                <a:ext cx="5207000" cy="1776413"/>
                <a:chOff x="226" y="1117"/>
                <a:chExt cx="2460" cy="1119"/>
              </a:xfrm>
            </p:grpSpPr>
            <p:sp>
              <p:nvSpPr>
                <p:cNvPr id="14" name="Line 66">
                  <a:extLst>
                    <a:ext uri="{FF2B5EF4-FFF2-40B4-BE49-F238E27FC236}">
                      <a16:creationId xmlns:a16="http://schemas.microsoft.com/office/drawing/2014/main" id="{BA2FF464-1F24-8D74-93DB-7D7F260C99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72" y="1117"/>
                  <a:ext cx="9" cy="111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Line 68">
                  <a:extLst>
                    <a:ext uri="{FF2B5EF4-FFF2-40B4-BE49-F238E27FC236}">
                      <a16:creationId xmlns:a16="http://schemas.microsoft.com/office/drawing/2014/main" id="{BDC0ABB3-5B94-E245-5ACB-36287E02A1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6" y="1880"/>
                  <a:ext cx="2460" cy="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Text Box 69">
                  <a:extLst>
                    <a:ext uri="{FF2B5EF4-FFF2-40B4-BE49-F238E27FC236}">
                      <a16:creationId xmlns:a16="http://schemas.microsoft.com/office/drawing/2014/main" id="{E9AC3706-7939-35AC-645E-9D35C29866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17" name="Text Box 70">
                  <a:extLst>
                    <a:ext uri="{FF2B5EF4-FFF2-40B4-BE49-F238E27FC236}">
                      <a16:creationId xmlns:a16="http://schemas.microsoft.com/office/drawing/2014/main" id="{3E7DE00B-3688-1F82-1331-F49C6D2966D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18" name="Text Box 71">
                  <a:extLst>
                    <a:ext uri="{FF2B5EF4-FFF2-40B4-BE49-F238E27FC236}">
                      <a16:creationId xmlns:a16="http://schemas.microsoft.com/office/drawing/2014/main" id="{373D9FB9-7254-60E3-FF4B-024C7035520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86" y="1117"/>
                  <a:ext cx="1672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Hình</a:t>
                  </a:r>
                  <a:r>
                    <a:rPr lang="en-US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thang </a:t>
                  </a:r>
                  <a:r>
                    <a:rPr lang="en-US" alt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cân</a:t>
                  </a:r>
                  <a:r>
                    <a:rPr lang="vi-VN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altLang="en-US" sz="28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ABCD</a:t>
                  </a:r>
                  <a:endParaRPr lang="en-US" alt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aphicFrame>
            <p:nvGraphicFramePr>
              <p:cNvPr id="13" name="Object 12">
                <a:extLst>
                  <a:ext uri="{FF2B5EF4-FFF2-40B4-BE49-F238E27FC236}">
                    <a16:creationId xmlns:a16="http://schemas.microsoft.com/office/drawing/2014/main" id="{E0271836-0CBD-23A3-9B0E-D8D44D81A97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10504" y="4894955"/>
              <a:ext cx="17780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08" name="Equation" r:id="rId7" imgW="1777680" imgH="482400" progId="Equation.DSMT4">
                      <p:embed/>
                    </p:oleObj>
                  </mc:Choice>
                  <mc:Fallback>
                    <p:oleObj name="Equation" r:id="rId7" imgW="1777680" imgH="482400" progId="Equation.DSMT4">
                      <p:embed/>
                      <p:pic>
                        <p:nvPicPr>
                          <p:cNvPr id="13" name="Object 12">
                            <a:extLst>
                              <a:ext uri="{FF2B5EF4-FFF2-40B4-BE49-F238E27FC236}">
                                <a16:creationId xmlns:a16="http://schemas.microsoft.com/office/drawing/2014/main" id="{E0271836-0CBD-23A3-9B0E-D8D44D81A97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910504" y="4894955"/>
                            <a:ext cx="17780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8CEABF52-1357-7B04-F8A8-4CAC00F216E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72722" y="2991602"/>
            <a:ext cx="2854569" cy="6146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09" name="Equation" r:id="rId9" imgW="1180800" imgH="253800" progId="Equation.DSMT4">
                    <p:embed/>
                  </p:oleObj>
                </mc:Choice>
                <mc:Fallback>
                  <p:oleObj name="Equation" r:id="rId9" imgW="1180800" imgH="253800" progId="Equation.DSMT4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id="{8CEABF52-1357-7B04-F8A8-4CAC00F216E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172722" y="2991602"/>
                          <a:ext cx="2854569" cy="6146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 Box 71">
              <a:extLst>
                <a:ext uri="{FF2B5EF4-FFF2-40B4-BE49-F238E27FC236}">
                  <a16:creationId xmlns:a16="http://schemas.microsoft.com/office/drawing/2014/main" id="{D7BDC905-4072-A6F6-5935-94760D1D02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3500" y="3846149"/>
              <a:ext cx="3539067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 = BC.</a:t>
              </a:r>
              <a:endPara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136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0BCC25D-95C9-4D5D-952D-610A48998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>
                <a:alpha val="79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395" y="2242257"/>
            <a:ext cx="2255716" cy="262150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151" y="2509677"/>
            <a:ext cx="3042257" cy="183864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493" y="1725282"/>
            <a:ext cx="3421030" cy="2836655"/>
          </a:xfrm>
          <a:prstGeom prst="rect">
            <a:avLst/>
          </a:prstGeom>
        </p:spPr>
      </p:pic>
      <p:sp>
        <p:nvSpPr>
          <p:cNvPr id="13" name="Bong bóng Ý nghĩ: Hình đám mây 12">
            <a:extLst>
              <a:ext uri="{FF2B5EF4-FFF2-40B4-BE49-F238E27FC236}">
                <a16:creationId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1570008" y="819509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4871050" y="232912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5" name="Bong bóng Ý nghĩ: Hình đám mây 14">
            <a:extLst>
              <a:ext uri="{FF2B5EF4-FFF2-40B4-BE49-F238E27FC236}">
                <a16:creationId xmlns:a16="http://schemas.microsoft.com/office/drawing/2014/main" id="{B48FA5EE-925F-4E63-8E9F-31005F753755}"/>
              </a:ext>
            </a:extLst>
          </p:cNvPr>
          <p:cNvSpPr/>
          <p:nvPr/>
        </p:nvSpPr>
        <p:spPr>
          <a:xfrm>
            <a:off x="8806830" y="646981"/>
            <a:ext cx="2640423" cy="1401487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AE2EA840-FC18-4A8A-9E78-1CABDCEB97D6}"/>
              </a:ext>
            </a:extLst>
          </p:cNvPr>
          <p:cNvSpPr/>
          <p:nvPr/>
        </p:nvSpPr>
        <p:spPr>
          <a:xfrm rot="19020439">
            <a:off x="-249784" y="746424"/>
            <a:ext cx="2249178" cy="6808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lope"/>
            </a:sp3d>
          </a:bodyPr>
          <a:lstStyle/>
          <a:p>
            <a:pPr algn="ctr"/>
            <a:r>
              <a:rPr lang="en-US" sz="4800" b="1" cap="none" spc="0">
                <a:ln/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7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Chú</a:t>
            </a:r>
            <a:endParaRPr lang="vi-VN" sz="4800" b="1" cap="none" spc="0">
              <a:ln/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C73954EC-8113-4EE3-87B9-A398EF216547}"/>
              </a:ext>
            </a:extLst>
          </p:cNvPr>
          <p:cNvCxnSpPr/>
          <p:nvPr/>
        </p:nvCxnSpPr>
        <p:spPr>
          <a:xfrm flipV="1">
            <a:off x="379562" y="586596"/>
            <a:ext cx="1630393" cy="156138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30A93AA6-B0BD-4DA2-B25B-7FAD7E9F010C}"/>
              </a:ext>
            </a:extLst>
          </p:cNvPr>
          <p:cNvCxnSpPr>
            <a:cxnSpLocks/>
          </p:cNvCxnSpPr>
          <p:nvPr/>
        </p:nvCxnSpPr>
        <p:spPr>
          <a:xfrm flipV="1">
            <a:off x="654190" y="747621"/>
            <a:ext cx="1345681" cy="1316967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A0753E38-DB98-490F-8CDB-4329FB600B12}"/>
              </a:ext>
            </a:extLst>
          </p:cNvPr>
          <p:cNvCxnSpPr>
            <a:cxnSpLocks/>
          </p:cNvCxnSpPr>
          <p:nvPr/>
        </p:nvCxnSpPr>
        <p:spPr>
          <a:xfrm>
            <a:off x="32307" y="1121128"/>
            <a:ext cx="170702" cy="284976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0BA43C4-7C64-4E13-82B0-7AD0E6ED288C}"/>
              </a:ext>
            </a:extLst>
          </p:cNvPr>
          <p:cNvCxnSpPr>
            <a:cxnSpLocks/>
          </p:cNvCxnSpPr>
          <p:nvPr/>
        </p:nvCxnSpPr>
        <p:spPr>
          <a:xfrm>
            <a:off x="22884" y="774186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5C5CEC64-F21A-4EBE-9F9E-4AE9AE28C449}"/>
              </a:ext>
            </a:extLst>
          </p:cNvPr>
          <p:cNvCxnSpPr>
            <a:cxnSpLocks/>
          </p:cNvCxnSpPr>
          <p:nvPr/>
        </p:nvCxnSpPr>
        <p:spPr>
          <a:xfrm>
            <a:off x="32307" y="38698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045B3ACE-5E44-4817-BAC5-C4C9B682C1EB}"/>
              </a:ext>
            </a:extLst>
          </p:cNvPr>
          <p:cNvCxnSpPr>
            <a:cxnSpLocks/>
          </p:cNvCxnSpPr>
          <p:nvPr/>
        </p:nvCxnSpPr>
        <p:spPr>
          <a:xfrm>
            <a:off x="41730" y="19911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74E038EE-2C76-4632-A30F-B81017D8E38B}"/>
              </a:ext>
            </a:extLst>
          </p:cNvPr>
          <p:cNvCxnSpPr>
            <a:cxnSpLocks/>
          </p:cNvCxnSpPr>
          <p:nvPr/>
        </p:nvCxnSpPr>
        <p:spPr>
          <a:xfrm>
            <a:off x="293302" y="1576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2C91D891-C8FA-47DE-8474-5D8E64B47CDE}"/>
              </a:ext>
            </a:extLst>
          </p:cNvPr>
          <p:cNvCxnSpPr>
            <a:cxnSpLocks/>
          </p:cNvCxnSpPr>
          <p:nvPr/>
        </p:nvCxnSpPr>
        <p:spPr>
          <a:xfrm>
            <a:off x="609726" y="22304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00898359-2E1E-4AA5-A167-E03086E6E23F}"/>
              </a:ext>
            </a:extLst>
          </p:cNvPr>
          <p:cNvCxnSpPr>
            <a:cxnSpLocks/>
          </p:cNvCxnSpPr>
          <p:nvPr/>
        </p:nvCxnSpPr>
        <p:spPr>
          <a:xfrm>
            <a:off x="898594" y="13777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C28559CB-7907-4618-8D54-716FB1A2B387}"/>
              </a:ext>
            </a:extLst>
          </p:cNvPr>
          <p:cNvCxnSpPr>
            <a:cxnSpLocks/>
          </p:cNvCxnSpPr>
          <p:nvPr/>
        </p:nvCxnSpPr>
        <p:spPr>
          <a:xfrm>
            <a:off x="1203465" y="-1434"/>
            <a:ext cx="216934" cy="341548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33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16750"/>
            <a:ext cx="12656036" cy="7003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508633" y="776458"/>
            <a:ext cx="1716892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2.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A3E76E-888C-483A-919A-02A5C180C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921" y="3778612"/>
            <a:ext cx="4969325" cy="260757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22A9646-3D0A-3DE3-63D6-75E1F088612F}"/>
              </a:ext>
            </a:extLst>
          </p:cNvPr>
          <p:cNvGrpSpPr/>
          <p:nvPr/>
        </p:nvGrpSpPr>
        <p:grpSpPr>
          <a:xfrm>
            <a:off x="428917" y="1563616"/>
            <a:ext cx="5458069" cy="1829231"/>
            <a:chOff x="569222" y="2540793"/>
            <a:chExt cx="5458069" cy="182923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7B49E35-6E8C-1042-D97C-86FC3F921207}"/>
                </a:ext>
              </a:extLst>
            </p:cNvPr>
            <p:cNvGrpSpPr/>
            <p:nvPr/>
          </p:nvGrpSpPr>
          <p:grpSpPr>
            <a:xfrm>
              <a:off x="569222" y="2540793"/>
              <a:ext cx="5207000" cy="1776413"/>
              <a:chOff x="97864" y="4375519"/>
              <a:chExt cx="5207000" cy="1776413"/>
            </a:xfrm>
          </p:grpSpPr>
          <p:grpSp>
            <p:nvGrpSpPr>
              <p:cNvPr id="12" name="Group 76">
                <a:extLst>
                  <a:ext uri="{FF2B5EF4-FFF2-40B4-BE49-F238E27FC236}">
                    <a16:creationId xmlns:a16="http://schemas.microsoft.com/office/drawing/2014/main" id="{B199AA8A-A273-0F34-2B3E-1A76E1F076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864" y="4375519"/>
                <a:ext cx="5207000" cy="1776413"/>
                <a:chOff x="226" y="1117"/>
                <a:chExt cx="2460" cy="1119"/>
              </a:xfrm>
            </p:grpSpPr>
            <p:sp>
              <p:nvSpPr>
                <p:cNvPr id="14" name="Line 66">
                  <a:extLst>
                    <a:ext uri="{FF2B5EF4-FFF2-40B4-BE49-F238E27FC236}">
                      <a16:creationId xmlns:a16="http://schemas.microsoft.com/office/drawing/2014/main" id="{BA2FF464-1F24-8D74-93DB-7D7F260C99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72" y="1117"/>
                  <a:ext cx="9" cy="111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Line 68">
                  <a:extLst>
                    <a:ext uri="{FF2B5EF4-FFF2-40B4-BE49-F238E27FC236}">
                      <a16:creationId xmlns:a16="http://schemas.microsoft.com/office/drawing/2014/main" id="{BDC0ABB3-5B94-E245-5ACB-36287E02A1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6" y="1880"/>
                  <a:ext cx="2460" cy="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Text Box 69">
                  <a:extLst>
                    <a:ext uri="{FF2B5EF4-FFF2-40B4-BE49-F238E27FC236}">
                      <a16:creationId xmlns:a16="http://schemas.microsoft.com/office/drawing/2014/main" id="{E9AC3706-7939-35AC-645E-9D35C29866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17" name="Text Box 70">
                  <a:extLst>
                    <a:ext uri="{FF2B5EF4-FFF2-40B4-BE49-F238E27FC236}">
                      <a16:creationId xmlns:a16="http://schemas.microsoft.com/office/drawing/2014/main" id="{3E7DE00B-3688-1F82-1331-F49C6D2966D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18" name="Text Box 71">
                  <a:extLst>
                    <a:ext uri="{FF2B5EF4-FFF2-40B4-BE49-F238E27FC236}">
                      <a16:creationId xmlns:a16="http://schemas.microsoft.com/office/drawing/2014/main" id="{373D9FB9-7254-60E3-FF4B-024C7035520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86" y="1117"/>
                  <a:ext cx="1672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Hình</a:t>
                  </a:r>
                  <a:r>
                    <a:rPr lang="en-US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thang </a:t>
                  </a:r>
                  <a:r>
                    <a:rPr lang="en-US" alt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cân</a:t>
                  </a:r>
                  <a:r>
                    <a:rPr lang="vi-VN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altLang="en-US" sz="28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ABCD</a:t>
                  </a:r>
                  <a:endParaRPr lang="en-US" alt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aphicFrame>
            <p:nvGraphicFramePr>
              <p:cNvPr id="13" name="Object 12">
                <a:extLst>
                  <a:ext uri="{FF2B5EF4-FFF2-40B4-BE49-F238E27FC236}">
                    <a16:creationId xmlns:a16="http://schemas.microsoft.com/office/drawing/2014/main" id="{E0271836-0CBD-23A3-9B0E-D8D44D81A97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10504" y="4894955"/>
              <a:ext cx="17780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80" name="Equation" r:id="rId6" imgW="1777680" imgH="482400" progId="Equation.DSMT4">
                      <p:embed/>
                    </p:oleObj>
                  </mc:Choice>
                  <mc:Fallback>
                    <p:oleObj name="Equation" r:id="rId6" imgW="1777680" imgH="482400" progId="Equation.DSMT4">
                      <p:embed/>
                      <p:pic>
                        <p:nvPicPr>
                          <p:cNvPr id="13" name="Object 12">
                            <a:extLst>
                              <a:ext uri="{FF2B5EF4-FFF2-40B4-BE49-F238E27FC236}">
                                <a16:creationId xmlns:a16="http://schemas.microsoft.com/office/drawing/2014/main" id="{E0271836-0CBD-23A3-9B0E-D8D44D81A97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910504" y="4894955"/>
                            <a:ext cx="17780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8CEABF52-1357-7B04-F8A8-4CAC00F216E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72722" y="2991602"/>
            <a:ext cx="2854569" cy="6146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81" name="Equation" r:id="rId8" imgW="1180800" imgH="253800" progId="Equation.DSMT4">
                    <p:embed/>
                  </p:oleObj>
                </mc:Choice>
                <mc:Fallback>
                  <p:oleObj name="Equation" r:id="rId8" imgW="1180800" imgH="253800" progId="Equation.DSMT4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id="{8CEABF52-1357-7B04-F8A8-4CAC00F216E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172722" y="2991602"/>
                          <a:ext cx="2854569" cy="6146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 Box 71">
              <a:extLst>
                <a:ext uri="{FF2B5EF4-FFF2-40B4-BE49-F238E27FC236}">
                  <a16:creationId xmlns:a16="http://schemas.microsoft.com/office/drawing/2014/main" id="{D7BDC905-4072-A6F6-5935-94760D1D02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3500" y="3846149"/>
              <a:ext cx="3539067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 = BC.</a:t>
              </a:r>
              <a:endPara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2CEBF24-FA1F-641C-408B-BF2F2AC81368}"/>
              </a:ext>
            </a:extLst>
          </p:cNvPr>
          <p:cNvCxnSpPr/>
          <p:nvPr/>
        </p:nvCxnSpPr>
        <p:spPr>
          <a:xfrm>
            <a:off x="5931505" y="1184608"/>
            <a:ext cx="0" cy="5148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71">
            <a:extLst>
              <a:ext uri="{FF2B5EF4-FFF2-40B4-BE49-F238E27FC236}">
                <a16:creationId xmlns:a16="http://schemas.microsoft.com/office/drawing/2014/main" id="{2A06B160-00BC-F000-0672-2BCE0DB5F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8210" y="715466"/>
            <a:ext cx="43254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= BC (        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B) 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E752AB04-C459-A534-B20A-03C8A5E429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82176" y="811387"/>
          <a:ext cx="1003300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2" name="Equation" r:id="rId10" imgW="939600" imgH="317160" progId="Equation.DSMT4">
                  <p:embed/>
                </p:oleObj>
              </mc:Choice>
              <mc:Fallback>
                <p:oleObj name="Equation" r:id="rId10" imgW="939600" imgH="31716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E752AB04-C459-A534-B20A-03C8A5E429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882176" y="811387"/>
                        <a:ext cx="1003300" cy="347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Up Arrow 66">
            <a:extLst>
              <a:ext uri="{FF2B5EF4-FFF2-40B4-BE49-F238E27FC236}">
                <a16:creationId xmlns:a16="http://schemas.microsoft.com/office/drawing/2014/main" id="{820511B0-23AE-0ADE-3CB0-ED665DE32E65}"/>
              </a:ext>
            </a:extLst>
          </p:cNvPr>
          <p:cNvSpPr/>
          <p:nvPr/>
        </p:nvSpPr>
        <p:spPr>
          <a:xfrm>
            <a:off x="8446174" y="1194943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66">
            <a:extLst>
              <a:ext uri="{FF2B5EF4-FFF2-40B4-BE49-F238E27FC236}">
                <a16:creationId xmlns:a16="http://schemas.microsoft.com/office/drawing/2014/main" id="{554D047B-C917-2E10-7D5B-27E0D36B8676}"/>
              </a:ext>
            </a:extLst>
          </p:cNvPr>
          <p:cNvSpPr/>
          <p:nvPr/>
        </p:nvSpPr>
        <p:spPr>
          <a:xfrm>
            <a:off x="8497479" y="2246011"/>
            <a:ext cx="188716" cy="3593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CBA327A8-F2CA-7CED-DD77-E07702B416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37438" y="1660525"/>
          <a:ext cx="2430462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3" name="Equation" r:id="rId12" imgW="3454200" imgH="698400" progId="Equation.DSMT4">
                  <p:embed/>
                </p:oleObj>
              </mc:Choice>
              <mc:Fallback>
                <p:oleObj name="Equation" r:id="rId12" imgW="3454200" imgH="698400" progId="Equation.DSMT4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CBA327A8-F2CA-7CED-DD77-E07702B416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437438" y="1660525"/>
                        <a:ext cx="2430462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D3A980BC-7805-2BF0-2280-4F2E8485DB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11156" y="4963356"/>
          <a:ext cx="1060233" cy="41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4" name="Equation" r:id="rId14" imgW="457200" imgH="177480" progId="Equation.DSMT4">
                  <p:embed/>
                </p:oleObj>
              </mc:Choice>
              <mc:Fallback>
                <p:oleObj name="Equation" r:id="rId14" imgW="457200" imgH="17748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D3A980BC-7805-2BF0-2280-4F2E8485DB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311156" y="4963356"/>
                        <a:ext cx="1060233" cy="412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 Box 71">
            <a:extLst>
              <a:ext uri="{FF2B5EF4-FFF2-40B4-BE49-F238E27FC236}">
                <a16:creationId xmlns:a16="http://schemas.microsoft.com/office/drawing/2014/main" id="{C2A5A298-B5F7-FBF4-99E2-24D0C7877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740" y="4868485"/>
            <a:ext cx="20220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01C4B471-F6EE-C6A8-89EA-5EA73B811C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1404576"/>
              </p:ext>
            </p:extLst>
          </p:nvPr>
        </p:nvGraphicFramePr>
        <p:xfrm>
          <a:off x="6346935" y="5783913"/>
          <a:ext cx="2219249" cy="486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5" name="Equation" r:id="rId16" imgW="927000" imgH="203040" progId="Equation.DSMT4">
                  <p:embed/>
                </p:oleObj>
              </mc:Choice>
              <mc:Fallback>
                <p:oleObj name="Equation" r:id="rId16" imgW="927000" imgH="203040" progId="Equation.DSMT4">
                  <p:embed/>
                  <p:pic>
                    <p:nvPicPr>
                      <p:cNvPr id="40" name="Object 39">
                        <a:extLst>
                          <a:ext uri="{FF2B5EF4-FFF2-40B4-BE49-F238E27FC236}">
                            <a16:creationId xmlns:a16="http://schemas.microsoft.com/office/drawing/2014/main" id="{01C4B471-F6EE-C6A8-89EA-5EA73B811C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346935" y="5783913"/>
                        <a:ext cx="2219249" cy="486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Up Arrow 66">
            <a:extLst>
              <a:ext uri="{FF2B5EF4-FFF2-40B4-BE49-F238E27FC236}">
                <a16:creationId xmlns:a16="http://schemas.microsoft.com/office/drawing/2014/main" id="{87C14E2E-EA58-D8A0-07DF-FD9CE6206621}"/>
              </a:ext>
            </a:extLst>
          </p:cNvPr>
          <p:cNvSpPr/>
          <p:nvPr/>
        </p:nvSpPr>
        <p:spPr>
          <a:xfrm>
            <a:off x="7026714" y="5386606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C65F4331-3DEF-CD76-AAE5-ED7D08A275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13465" y="4037197"/>
          <a:ext cx="2467808" cy="404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6" name="Equation" r:id="rId18" imgW="3784320" imgH="622080" progId="Equation.DSMT4">
                  <p:embed/>
                </p:oleObj>
              </mc:Choice>
              <mc:Fallback>
                <p:oleObj name="Equation" r:id="rId18" imgW="3784320" imgH="622080" progId="Equation.DSMT4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id="{C65F4331-3DEF-CD76-AAE5-ED7D08A275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113465" y="4037197"/>
                        <a:ext cx="2467808" cy="4047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Up Arrow 66">
            <a:extLst>
              <a:ext uri="{FF2B5EF4-FFF2-40B4-BE49-F238E27FC236}">
                <a16:creationId xmlns:a16="http://schemas.microsoft.com/office/drawing/2014/main" id="{993D3199-E041-F1AF-E8F7-99CB570F755E}"/>
              </a:ext>
            </a:extLst>
          </p:cNvPr>
          <p:cNvSpPr/>
          <p:nvPr/>
        </p:nvSpPr>
        <p:spPr>
          <a:xfrm>
            <a:off x="6992361" y="4551043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 Box 71">
            <a:extLst>
              <a:ext uri="{FF2B5EF4-FFF2-40B4-BE49-F238E27FC236}">
                <a16:creationId xmlns:a16="http://schemas.microsoft.com/office/drawing/2014/main" id="{76A97E0F-D4A7-9E98-480C-77249E6BC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2216" y="5738687"/>
            <a:ext cx="35390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Hth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Up Arrow 66">
            <a:extLst>
              <a:ext uri="{FF2B5EF4-FFF2-40B4-BE49-F238E27FC236}">
                <a16:creationId xmlns:a16="http://schemas.microsoft.com/office/drawing/2014/main" id="{62B13757-3EC7-9278-52A5-A98C9FC35905}"/>
              </a:ext>
            </a:extLst>
          </p:cNvPr>
          <p:cNvSpPr/>
          <p:nvPr/>
        </p:nvSpPr>
        <p:spPr>
          <a:xfrm>
            <a:off x="10061396" y="5371084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FEBE9BA8-5B0E-EBB5-CCC8-CFC81D0BB3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40813" y="4935974"/>
          <a:ext cx="2427895" cy="41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7" name="Equation" r:id="rId20" imgW="3657600" imgH="622080" progId="Equation.DSMT4">
                  <p:embed/>
                </p:oleObj>
              </mc:Choice>
              <mc:Fallback>
                <p:oleObj name="Equation" r:id="rId20" imgW="3657600" imgH="62208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FEBE9BA8-5B0E-EBB5-CCC8-CFC81D0BB3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040813" y="4935974"/>
                        <a:ext cx="2427895" cy="412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id="{D1380A1A-7AFC-CBD2-807B-D269A4F793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03223" y="3987462"/>
          <a:ext cx="2538388" cy="41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8" name="Equation" r:id="rId22" imgW="3835080" imgH="622080" progId="Equation.DSMT4">
                  <p:embed/>
                </p:oleObj>
              </mc:Choice>
              <mc:Fallback>
                <p:oleObj name="Equation" r:id="rId22" imgW="3835080" imgH="622080" progId="Equation.DSMT4">
                  <p:embed/>
                  <p:pic>
                    <p:nvPicPr>
                      <p:cNvPr id="47" name="Object 46">
                        <a:extLst>
                          <a:ext uri="{FF2B5EF4-FFF2-40B4-BE49-F238E27FC236}">
                            <a16:creationId xmlns:a16="http://schemas.microsoft.com/office/drawing/2014/main" id="{D1380A1A-7AFC-CBD2-807B-D269A4F793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8903223" y="3987462"/>
                        <a:ext cx="2538388" cy="412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Up Arrow 66">
            <a:extLst>
              <a:ext uri="{FF2B5EF4-FFF2-40B4-BE49-F238E27FC236}">
                <a16:creationId xmlns:a16="http://schemas.microsoft.com/office/drawing/2014/main" id="{1DCD5A62-486B-83AE-BD1C-F5670CB62D58}"/>
              </a:ext>
            </a:extLst>
          </p:cNvPr>
          <p:cNvSpPr/>
          <p:nvPr/>
        </p:nvSpPr>
        <p:spPr>
          <a:xfrm>
            <a:off x="10058476" y="4438349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Up Arrow 66">
            <a:extLst>
              <a:ext uri="{FF2B5EF4-FFF2-40B4-BE49-F238E27FC236}">
                <a16:creationId xmlns:a16="http://schemas.microsoft.com/office/drawing/2014/main" id="{DA1C2636-3E93-6B80-D79D-968345C07EEB}"/>
              </a:ext>
            </a:extLst>
          </p:cNvPr>
          <p:cNvSpPr/>
          <p:nvPr/>
        </p:nvSpPr>
        <p:spPr>
          <a:xfrm>
            <a:off x="8554017" y="3590796"/>
            <a:ext cx="197304" cy="30403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7A6740F4-CD1C-8D0F-B579-A1CC3BFF0B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08964" y="2544931"/>
          <a:ext cx="3146425" cy="99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9" name="Equation" r:id="rId24" imgW="3390840" imgH="1066680" progId="Equation.DSMT4">
                  <p:embed/>
                </p:oleObj>
              </mc:Choice>
              <mc:Fallback>
                <p:oleObj name="Equation" r:id="rId24" imgW="3390840" imgH="1066680" progId="Equation.DSMT4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id="{7A6740F4-CD1C-8D0F-B579-A1CC3BFF0B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308964" y="2544931"/>
                        <a:ext cx="3146425" cy="992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F561F25-B8A2-D338-CDB8-56D2AE2E6A15}"/>
              </a:ext>
            </a:extLst>
          </p:cNvPr>
          <p:cNvCxnSpPr/>
          <p:nvPr/>
        </p:nvCxnSpPr>
        <p:spPr>
          <a:xfrm>
            <a:off x="7710907" y="3902259"/>
            <a:ext cx="20220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85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5" grpId="0" animBg="1"/>
      <p:bldP spid="39" grpId="0"/>
      <p:bldP spid="41" grpId="0" animBg="1"/>
      <p:bldP spid="43" grpId="0" animBg="1"/>
      <p:bldP spid="44" grpId="0"/>
      <p:bldP spid="45" grpId="0" animBg="1"/>
      <p:bldP spid="48" grpId="0" animBg="1"/>
      <p:bldP spid="4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4743" y="-72638"/>
            <a:ext cx="12656036" cy="7003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508633" y="776458"/>
            <a:ext cx="1716892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2.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A3E76E-888C-483A-919A-02A5C180C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11" y="3738491"/>
            <a:ext cx="5080948" cy="266615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22A9646-3D0A-3DE3-63D6-75E1F088612F}"/>
              </a:ext>
            </a:extLst>
          </p:cNvPr>
          <p:cNvGrpSpPr/>
          <p:nvPr/>
        </p:nvGrpSpPr>
        <p:grpSpPr>
          <a:xfrm>
            <a:off x="428917" y="1563616"/>
            <a:ext cx="5458069" cy="1829231"/>
            <a:chOff x="569222" y="2540793"/>
            <a:chExt cx="5458069" cy="182923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7B49E35-6E8C-1042-D97C-86FC3F921207}"/>
                </a:ext>
              </a:extLst>
            </p:cNvPr>
            <p:cNvGrpSpPr/>
            <p:nvPr/>
          </p:nvGrpSpPr>
          <p:grpSpPr>
            <a:xfrm>
              <a:off x="569222" y="2540793"/>
              <a:ext cx="5207000" cy="1776413"/>
              <a:chOff x="97864" y="4375519"/>
              <a:chExt cx="5207000" cy="1776413"/>
            </a:xfrm>
          </p:grpSpPr>
          <p:grpSp>
            <p:nvGrpSpPr>
              <p:cNvPr id="12" name="Group 76">
                <a:extLst>
                  <a:ext uri="{FF2B5EF4-FFF2-40B4-BE49-F238E27FC236}">
                    <a16:creationId xmlns:a16="http://schemas.microsoft.com/office/drawing/2014/main" id="{B199AA8A-A273-0F34-2B3E-1A76E1F076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864" y="4375519"/>
                <a:ext cx="5207000" cy="1776413"/>
                <a:chOff x="226" y="1117"/>
                <a:chExt cx="2460" cy="1119"/>
              </a:xfrm>
            </p:grpSpPr>
            <p:sp>
              <p:nvSpPr>
                <p:cNvPr id="14" name="Line 66">
                  <a:extLst>
                    <a:ext uri="{FF2B5EF4-FFF2-40B4-BE49-F238E27FC236}">
                      <a16:creationId xmlns:a16="http://schemas.microsoft.com/office/drawing/2014/main" id="{BA2FF464-1F24-8D74-93DB-7D7F260C99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72" y="1117"/>
                  <a:ext cx="9" cy="111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Line 68">
                  <a:extLst>
                    <a:ext uri="{FF2B5EF4-FFF2-40B4-BE49-F238E27FC236}">
                      <a16:creationId xmlns:a16="http://schemas.microsoft.com/office/drawing/2014/main" id="{BDC0ABB3-5B94-E245-5ACB-36287E02A1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6" y="1880"/>
                  <a:ext cx="2460" cy="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Text Box 69">
                  <a:extLst>
                    <a:ext uri="{FF2B5EF4-FFF2-40B4-BE49-F238E27FC236}">
                      <a16:creationId xmlns:a16="http://schemas.microsoft.com/office/drawing/2014/main" id="{E9AC3706-7939-35AC-645E-9D35C29866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17" name="Text Box 70">
                  <a:extLst>
                    <a:ext uri="{FF2B5EF4-FFF2-40B4-BE49-F238E27FC236}">
                      <a16:creationId xmlns:a16="http://schemas.microsoft.com/office/drawing/2014/main" id="{3E7DE00B-3688-1F82-1331-F49C6D2966D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18" name="Text Box 71">
                  <a:extLst>
                    <a:ext uri="{FF2B5EF4-FFF2-40B4-BE49-F238E27FC236}">
                      <a16:creationId xmlns:a16="http://schemas.microsoft.com/office/drawing/2014/main" id="{373D9FB9-7254-60E3-FF4B-024C7035520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86" y="1117"/>
                  <a:ext cx="1672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Hình</a:t>
                  </a:r>
                  <a:r>
                    <a:rPr lang="en-US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thang </a:t>
                  </a:r>
                  <a:r>
                    <a:rPr lang="en-US" alt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cân</a:t>
                  </a:r>
                  <a:r>
                    <a:rPr lang="vi-VN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altLang="en-US" sz="28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ABCD</a:t>
                  </a:r>
                  <a:endParaRPr lang="en-US" alt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aphicFrame>
            <p:nvGraphicFramePr>
              <p:cNvPr id="13" name="Object 12">
                <a:extLst>
                  <a:ext uri="{FF2B5EF4-FFF2-40B4-BE49-F238E27FC236}">
                    <a16:creationId xmlns:a16="http://schemas.microsoft.com/office/drawing/2014/main" id="{E0271836-0CBD-23A3-9B0E-D8D44D81A97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10504" y="4894955"/>
              <a:ext cx="17780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504" name="Equation" r:id="rId6" imgW="1777680" imgH="482400" progId="Equation.DSMT4">
                      <p:embed/>
                    </p:oleObj>
                  </mc:Choice>
                  <mc:Fallback>
                    <p:oleObj name="Equation" r:id="rId6" imgW="1777680" imgH="482400" progId="Equation.DSMT4">
                      <p:embed/>
                      <p:pic>
                        <p:nvPicPr>
                          <p:cNvPr id="13" name="Object 12">
                            <a:extLst>
                              <a:ext uri="{FF2B5EF4-FFF2-40B4-BE49-F238E27FC236}">
                                <a16:creationId xmlns:a16="http://schemas.microsoft.com/office/drawing/2014/main" id="{E0271836-0CBD-23A3-9B0E-D8D44D81A97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910504" y="4894955"/>
                            <a:ext cx="17780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8CEABF52-1357-7B04-F8A8-4CAC00F216E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72722" y="2991602"/>
            <a:ext cx="2854569" cy="6146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05" name="Equation" r:id="rId8" imgW="1180800" imgH="253800" progId="Equation.DSMT4">
                    <p:embed/>
                  </p:oleObj>
                </mc:Choice>
                <mc:Fallback>
                  <p:oleObj name="Equation" r:id="rId8" imgW="1180800" imgH="253800" progId="Equation.DSMT4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id="{8CEABF52-1357-7B04-F8A8-4CAC00F216E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172722" y="2991602"/>
                          <a:ext cx="2854569" cy="6146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 Box 71">
              <a:extLst>
                <a:ext uri="{FF2B5EF4-FFF2-40B4-BE49-F238E27FC236}">
                  <a16:creationId xmlns:a16="http://schemas.microsoft.com/office/drawing/2014/main" id="{D7BDC905-4072-A6F6-5935-94760D1D02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3500" y="3846149"/>
              <a:ext cx="3539067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 = BC.</a:t>
              </a:r>
              <a:endPara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2CEBF24-FA1F-641C-408B-BF2F2AC81368}"/>
              </a:ext>
            </a:extLst>
          </p:cNvPr>
          <p:cNvCxnSpPr/>
          <p:nvPr/>
        </p:nvCxnSpPr>
        <p:spPr>
          <a:xfrm>
            <a:off x="5931505" y="1184608"/>
            <a:ext cx="0" cy="5148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D3A980BC-7805-2BF0-2280-4F2E8485DB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68742" y="1861259"/>
          <a:ext cx="1060233" cy="41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6" name="Equation" r:id="rId10" imgW="457200" imgH="177480" progId="Equation.DSMT4">
                  <p:embed/>
                </p:oleObj>
              </mc:Choice>
              <mc:Fallback>
                <p:oleObj name="Equation" r:id="rId10" imgW="457200" imgH="17748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D3A980BC-7805-2BF0-2280-4F2E8485DB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768742" y="1861259"/>
                        <a:ext cx="1060233" cy="412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 Box 71">
            <a:extLst>
              <a:ext uri="{FF2B5EF4-FFF2-40B4-BE49-F238E27FC236}">
                <a16:creationId xmlns:a16="http://schemas.microsoft.com/office/drawing/2014/main" id="{C2A5A298-B5F7-FBF4-99E2-24D0C7877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3275" y="5464141"/>
            <a:ext cx="497191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= BC 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đpcm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01C4B471-F6EE-C6A8-89EA-5EA73B811C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04684" y="1858328"/>
          <a:ext cx="2219249" cy="486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7" name="Equation" r:id="rId12" imgW="927000" imgH="203040" progId="Equation.DSMT4">
                  <p:embed/>
                </p:oleObj>
              </mc:Choice>
              <mc:Fallback>
                <p:oleObj name="Equation" r:id="rId12" imgW="927000" imgH="203040" progId="Equation.DSMT4">
                  <p:embed/>
                  <p:pic>
                    <p:nvPicPr>
                      <p:cNvPr id="40" name="Object 39">
                        <a:extLst>
                          <a:ext uri="{FF2B5EF4-FFF2-40B4-BE49-F238E27FC236}">
                            <a16:creationId xmlns:a16="http://schemas.microsoft.com/office/drawing/2014/main" id="{01C4B471-F6EE-C6A8-89EA-5EA73B811C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004684" y="1858328"/>
                        <a:ext cx="2219249" cy="486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C65F4331-3DEF-CD76-AAE5-ED7D08A275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38509" y="2698943"/>
          <a:ext cx="3214688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8" name="Equation" r:id="rId14" imgW="5448240" imgH="2273040" progId="Equation.DSMT4">
                  <p:embed/>
                </p:oleObj>
              </mc:Choice>
              <mc:Fallback>
                <p:oleObj name="Equation" r:id="rId14" imgW="5448240" imgH="2273040" progId="Equation.DSMT4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id="{C65F4331-3DEF-CD76-AAE5-ED7D08A275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938509" y="2698943"/>
                        <a:ext cx="3214688" cy="1339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 Box 71">
            <a:extLst>
              <a:ext uri="{FF2B5EF4-FFF2-40B4-BE49-F238E27FC236}">
                <a16:creationId xmlns:a16="http://schemas.microsoft.com/office/drawing/2014/main" id="{76A97E0F-D4A7-9E98-480C-77249E6BC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918" y="789157"/>
            <a:ext cx="45323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id="{D1380A1A-7AFC-CBD2-807B-D269A4F793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34578" y="4070617"/>
          <a:ext cx="2288551" cy="370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9" name="Equation" r:id="rId16" imgW="3835080" imgH="622080" progId="Equation.DSMT4">
                  <p:embed/>
                </p:oleObj>
              </mc:Choice>
              <mc:Fallback>
                <p:oleObj name="Equation" r:id="rId16" imgW="3835080" imgH="622080" progId="Equation.DSMT4">
                  <p:embed/>
                  <p:pic>
                    <p:nvPicPr>
                      <p:cNvPr id="47" name="Object 46">
                        <a:extLst>
                          <a:ext uri="{FF2B5EF4-FFF2-40B4-BE49-F238E27FC236}">
                            <a16:creationId xmlns:a16="http://schemas.microsoft.com/office/drawing/2014/main" id="{D1380A1A-7AFC-CBD2-807B-D269A4F793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034578" y="4070617"/>
                        <a:ext cx="2288551" cy="370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81DA392-B522-181C-7A42-D1636DDD1215}"/>
              </a:ext>
            </a:extLst>
          </p:cNvPr>
          <p:cNvSpPr txBox="1"/>
          <p:nvPr/>
        </p:nvSpPr>
        <p:spPr>
          <a:xfrm>
            <a:off x="5931216" y="761326"/>
            <a:ext cx="1079184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219E1CF-DD93-771C-3D3F-5CCD5B50C9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20609" y="1359303"/>
          <a:ext cx="2230710" cy="367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0" name="Equation" r:id="rId18" imgW="3771720" imgH="622080" progId="Equation.DSMT4">
                  <p:embed/>
                </p:oleObj>
              </mc:Choice>
              <mc:Fallback>
                <p:oleObj name="Equation" r:id="rId18" imgW="3771720" imgH="6220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F219E1CF-DD93-771C-3D3F-5CCD5B50C9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320609" y="1359303"/>
                        <a:ext cx="2230710" cy="3674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71">
            <a:extLst>
              <a:ext uri="{FF2B5EF4-FFF2-40B4-BE49-F238E27FC236}">
                <a16:creationId xmlns:a16="http://schemas.microsoft.com/office/drawing/2014/main" id="{52C9BD8B-AA64-3A0A-B1F2-5F2091DED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804" y="1796519"/>
            <a:ext cx="559327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</a:p>
          <a:p>
            <a:pPr>
              <a:defRPr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004F638C-E48A-CD08-45D1-923AA5D630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11687" y="2262560"/>
          <a:ext cx="2303131" cy="436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1" name="Equation" r:id="rId20" imgW="1206360" imgH="228600" progId="Equation.DSMT4">
                  <p:embed/>
                </p:oleObj>
              </mc:Choice>
              <mc:Fallback>
                <p:oleObj name="Equation" r:id="rId20" imgW="1206360" imgH="2286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004F638C-E48A-CD08-45D1-923AA5D630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011687" y="2262560"/>
                        <a:ext cx="2303131" cy="4363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71">
            <a:extLst>
              <a:ext uri="{FF2B5EF4-FFF2-40B4-BE49-F238E27FC236}">
                <a16:creationId xmlns:a16="http://schemas.microsoft.com/office/drawing/2014/main" id="{1EACE613-94E1-A5D9-3BFE-C9069170D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645" y="3994036"/>
            <a:ext cx="36483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3" name="Text Box 71">
            <a:extLst>
              <a:ext uri="{FF2B5EF4-FFF2-40B4-BE49-F238E27FC236}">
                <a16:creationId xmlns:a16="http://schemas.microsoft.com/office/drawing/2014/main" id="{FF907B4B-2EBB-78B4-BC53-61D6DAA89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148" y="4511753"/>
            <a:ext cx="45323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:    </a:t>
            </a: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80437F2A-746D-BA0B-D6DE-1465DD8525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26602" y="4579069"/>
          <a:ext cx="1005237" cy="413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2" name="Equation" r:id="rId22" imgW="431640" imgH="177480" progId="Equation.DSMT4">
                  <p:embed/>
                </p:oleObj>
              </mc:Choice>
              <mc:Fallback>
                <p:oleObj name="Equation" r:id="rId22" imgW="431640" imgH="17748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80437F2A-746D-BA0B-D6DE-1465DD8525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526602" y="4579069"/>
                        <a:ext cx="1005237" cy="413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CB6C267C-E8A9-5541-B8A1-DBD36995B1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69445" y="4493990"/>
          <a:ext cx="4246009" cy="1081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3" name="Equation" r:id="rId24" imgW="2057400" imgH="482400" progId="Equation.DSMT4">
                  <p:embed/>
                </p:oleObj>
              </mc:Choice>
              <mc:Fallback>
                <p:oleObj name="Equation" r:id="rId24" imgW="2057400" imgH="4824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CB6C267C-E8A9-5541-B8A1-DBD36995B1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569445" y="4493990"/>
                        <a:ext cx="4246009" cy="1081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0042423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02033" y="3429000"/>
            <a:ext cx="47195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243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8112702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2012449" y="361219"/>
            <a:ext cx="8167101" cy="2701636"/>
          </a:xfrm>
          <a:prstGeom prst="cloudCallout">
            <a:avLst>
              <a:gd name="adj1" fmla="val -53584"/>
              <a:gd name="adj2" fmla="val 14654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thang, hình thang cân </a:t>
            </a:r>
            <a:r>
              <a:rPr lang="en-US" sz="3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6F8F8C-B9DF-9416-5D21-DABECAD96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1798" y="4787989"/>
            <a:ext cx="2916913" cy="291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734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532E84-E730-43B4-AF02-95701FEE98B7}"/>
              </a:ext>
            </a:extLst>
          </p:cNvPr>
          <p:cNvSpPr txBox="1"/>
          <p:nvPr/>
        </p:nvSpPr>
        <p:spPr>
          <a:xfrm>
            <a:off x="1200425" y="289427"/>
            <a:ext cx="9522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thang, hình thang cân</a:t>
            </a:r>
            <a:endParaRPr lang="en-US" sz="32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 descr="Kệ sách gỗ trang trí 3 tầng hình thang KSG35">
            <a:extLst>
              <a:ext uri="{FF2B5EF4-FFF2-40B4-BE49-F238E27FC236}">
                <a16:creationId xmlns:a16="http://schemas.microsoft.com/office/drawing/2014/main" id="{C16A0B04-181F-4D02-8177-47B37EF2C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9574" y="3243748"/>
            <a:ext cx="2785406" cy="320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wooden ladder or stair / cartoon vector and illustration, hand drawn style,  isolated on white background. Stock Vector | Adobe Stock">
            <a:extLst>
              <a:ext uri="{FF2B5EF4-FFF2-40B4-BE49-F238E27FC236}">
                <a16:creationId xmlns:a16="http://schemas.microsoft.com/office/drawing/2014/main" id="{E4BD10DD-5046-4140-AA56-A9DF66B65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40256" y="3125232"/>
            <a:ext cx="3564323" cy="344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774" y="874202"/>
            <a:ext cx="2335662" cy="2029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971" y="1042102"/>
            <a:ext cx="2208431" cy="187093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16200000">
            <a:off x="50790" y="922247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532E84-E730-43B4-AF02-95701FEE98B7}"/>
              </a:ext>
            </a:extLst>
          </p:cNvPr>
          <p:cNvSpPr txBox="1"/>
          <p:nvPr/>
        </p:nvSpPr>
        <p:spPr>
          <a:xfrm>
            <a:off x="1080542" y="1296070"/>
            <a:ext cx="45379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8 hình thang cân có đáy nhỏ bằng cạnh bên (như mẫu). </a:t>
            </a:r>
          </a:p>
          <a:p>
            <a:pPr algn="just"/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xếp thành mặt chiếc khay đựng mứt Tết trong thời gian 2 phút. Đội nào nhanh nhất sẽ giành chiến thắng.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498" y="4140962"/>
            <a:ext cx="3325378" cy="2757342"/>
          </a:xfrm>
          <a:prstGeom prst="rect">
            <a:avLst/>
          </a:prstGeom>
        </p:spPr>
      </p:pic>
      <p:pic>
        <p:nvPicPr>
          <p:cNvPr id="18" name="Đồng hồ đếm ngược 2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9520" y="4770742"/>
            <a:ext cx="2331648" cy="14522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3368" y="1464461"/>
            <a:ext cx="1906592" cy="9586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3368" y="2284845"/>
            <a:ext cx="1906592" cy="9586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3367" y="3104973"/>
            <a:ext cx="1906592" cy="9586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0672" y="3973726"/>
            <a:ext cx="1906592" cy="958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6008" y="1465119"/>
            <a:ext cx="1906592" cy="9586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6007" y="2284845"/>
            <a:ext cx="1906592" cy="9586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6007" y="3153598"/>
            <a:ext cx="1906592" cy="95865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6007" y="4083607"/>
            <a:ext cx="1906592" cy="95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84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532E84-E730-43B4-AF02-95701FEE98B7}"/>
              </a:ext>
            </a:extLst>
          </p:cNvPr>
          <p:cNvSpPr txBox="1"/>
          <p:nvPr/>
        </p:nvSpPr>
        <p:spPr>
          <a:xfrm>
            <a:off x="1586505" y="1031107"/>
            <a:ext cx="1632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quả: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983440">
            <a:off x="6614447" y="3372498"/>
            <a:ext cx="1906592" cy="9586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150" y="2477244"/>
            <a:ext cx="1906592" cy="958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661152" y="3175725"/>
            <a:ext cx="1906592" cy="958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992" y="3926908"/>
            <a:ext cx="1906592" cy="958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351696">
            <a:off x="6603472" y="2269421"/>
            <a:ext cx="1906592" cy="958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650176" y="1726061"/>
            <a:ext cx="1906592" cy="9586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221690">
            <a:off x="4706226" y="2270214"/>
            <a:ext cx="1906592" cy="958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93160">
            <a:off x="4695902" y="3360834"/>
            <a:ext cx="1906592" cy="95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8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16200000">
            <a:off x="50790" y="922247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6" name="Freeform: Shape 22">
            <a:extLst>
              <a:ext uri="{FF2B5EF4-FFF2-40B4-BE49-F238E27FC236}">
                <a16:creationId xmlns:a16="http://schemas.microsoft.com/office/drawing/2014/main" id="{23F7C395-3126-45F1-A018-2078B10D3B6F}"/>
              </a:ext>
            </a:extLst>
          </p:cNvPr>
          <p:cNvSpPr/>
          <p:nvPr/>
        </p:nvSpPr>
        <p:spPr>
          <a:xfrm>
            <a:off x="683947" y="2577731"/>
            <a:ext cx="4690672" cy="1545682"/>
          </a:xfrm>
          <a:custGeom>
            <a:avLst/>
            <a:gdLst>
              <a:gd name="connsiteX0" fmla="*/ 0 w 4007988"/>
              <a:gd name="connsiteY0" fmla="*/ 0 h 1876926"/>
              <a:gd name="connsiteX1" fmla="*/ 4007988 w 4007988"/>
              <a:gd name="connsiteY1" fmla="*/ 0 h 1876926"/>
              <a:gd name="connsiteX2" fmla="*/ 3929399 w 4007988"/>
              <a:gd name="connsiteY2" fmla="*/ 129099 h 1876926"/>
              <a:gd name="connsiteX3" fmla="*/ 3738907 w 4007988"/>
              <a:gd name="connsiteY3" fmla="*/ 1001379 h 1876926"/>
              <a:gd name="connsiteX4" fmla="*/ 3989718 w 4007988"/>
              <a:gd name="connsiteY4" fmla="*/ 1858265 h 1876926"/>
              <a:gd name="connsiteX5" fmla="*/ 4001835 w 4007988"/>
              <a:gd name="connsiteY5" fmla="*/ 1876926 h 1876926"/>
              <a:gd name="connsiteX6" fmla="*/ 0 w 4007988"/>
              <a:gd name="connsiteY6" fmla="*/ 1876926 h 187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7988" h="1876926">
                <a:moveTo>
                  <a:pt x="0" y="0"/>
                </a:moveTo>
                <a:lnTo>
                  <a:pt x="4007988" y="0"/>
                </a:lnTo>
                <a:lnTo>
                  <a:pt x="3929399" y="129099"/>
                </a:lnTo>
                <a:cubicBezTo>
                  <a:pt x="3797014" y="392702"/>
                  <a:pt x="3728078" y="690950"/>
                  <a:pt x="3738907" y="1001379"/>
                </a:cubicBezTo>
                <a:cubicBezTo>
                  <a:pt x="3749736" y="1311808"/>
                  <a:pt x="3839287" y="1604528"/>
                  <a:pt x="3989718" y="1858265"/>
                </a:cubicBezTo>
                <a:lnTo>
                  <a:pt x="4001835" y="1876926"/>
                </a:lnTo>
                <a:lnTo>
                  <a:pt x="0" y="1876926"/>
                </a:lnTo>
                <a:close/>
              </a:path>
            </a:pathLst>
          </a:custGeom>
          <a:solidFill>
            <a:srgbClr val="FCB41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23">
            <a:extLst>
              <a:ext uri="{FF2B5EF4-FFF2-40B4-BE49-F238E27FC236}">
                <a16:creationId xmlns:a16="http://schemas.microsoft.com/office/drawing/2014/main" id="{E315CE4A-6205-4614-92C9-618EB63D3BDF}"/>
              </a:ext>
            </a:extLst>
          </p:cNvPr>
          <p:cNvSpPr/>
          <p:nvPr/>
        </p:nvSpPr>
        <p:spPr>
          <a:xfrm flipH="1">
            <a:off x="7184750" y="1886755"/>
            <a:ext cx="4330310" cy="1514412"/>
          </a:xfrm>
          <a:custGeom>
            <a:avLst/>
            <a:gdLst>
              <a:gd name="connsiteX0" fmla="*/ 0 w 4007988"/>
              <a:gd name="connsiteY0" fmla="*/ 0 h 1876926"/>
              <a:gd name="connsiteX1" fmla="*/ 4007988 w 4007988"/>
              <a:gd name="connsiteY1" fmla="*/ 0 h 1876926"/>
              <a:gd name="connsiteX2" fmla="*/ 3929399 w 4007988"/>
              <a:gd name="connsiteY2" fmla="*/ 129099 h 1876926"/>
              <a:gd name="connsiteX3" fmla="*/ 3738907 w 4007988"/>
              <a:gd name="connsiteY3" fmla="*/ 1001379 h 1876926"/>
              <a:gd name="connsiteX4" fmla="*/ 3989718 w 4007988"/>
              <a:gd name="connsiteY4" fmla="*/ 1858265 h 1876926"/>
              <a:gd name="connsiteX5" fmla="*/ 4001835 w 4007988"/>
              <a:gd name="connsiteY5" fmla="*/ 1876926 h 1876926"/>
              <a:gd name="connsiteX6" fmla="*/ 0 w 4007988"/>
              <a:gd name="connsiteY6" fmla="*/ 1876926 h 187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7988" h="1876926">
                <a:moveTo>
                  <a:pt x="0" y="0"/>
                </a:moveTo>
                <a:lnTo>
                  <a:pt x="4007988" y="0"/>
                </a:lnTo>
                <a:lnTo>
                  <a:pt x="3929399" y="129099"/>
                </a:lnTo>
                <a:cubicBezTo>
                  <a:pt x="3797014" y="392702"/>
                  <a:pt x="3728078" y="690950"/>
                  <a:pt x="3738907" y="1001379"/>
                </a:cubicBezTo>
                <a:cubicBezTo>
                  <a:pt x="3749736" y="1311808"/>
                  <a:pt x="3839287" y="1604528"/>
                  <a:pt x="3989718" y="1858265"/>
                </a:cubicBezTo>
                <a:lnTo>
                  <a:pt x="4001835" y="1876926"/>
                </a:lnTo>
                <a:lnTo>
                  <a:pt x="0" y="1876926"/>
                </a:lnTo>
                <a:close/>
              </a:path>
            </a:pathLst>
          </a:custGeom>
          <a:solidFill>
            <a:srgbClr val="37BA9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42">
            <a:extLst>
              <a:ext uri="{FF2B5EF4-FFF2-40B4-BE49-F238E27FC236}">
                <a16:creationId xmlns:a16="http://schemas.microsoft.com/office/drawing/2014/main" id="{448F7B5F-AA9B-4E4A-BF14-3D59F9DB4EA9}"/>
              </a:ext>
            </a:extLst>
          </p:cNvPr>
          <p:cNvSpPr/>
          <p:nvPr/>
        </p:nvSpPr>
        <p:spPr>
          <a:xfrm rot="5400000" flipV="1">
            <a:off x="4652540" y="1374836"/>
            <a:ext cx="3136111" cy="3166165"/>
          </a:xfrm>
          <a:prstGeom prst="ellipse">
            <a:avLst/>
          </a:prstGeom>
          <a:gradFill flip="none" rotWithShape="1">
            <a:gsLst>
              <a:gs pos="100000">
                <a:sysClr val="window" lastClr="FFFFFF">
                  <a:lumMod val="95000"/>
                </a:sysClr>
              </a:gs>
              <a:gs pos="0">
                <a:sysClr val="window" lastClr="FFFFFF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55600" dist="127000" dir="2700000" algn="tl" rotWithShape="0">
              <a:sysClr val="windowText" lastClr="000000">
                <a:lumMod val="85000"/>
                <a:lumOff val="15000"/>
                <a:alpha val="40000"/>
              </a:sysClr>
            </a:outerShdw>
          </a:effectLst>
          <a:scene3d>
            <a:camera prst="orthographicFront"/>
            <a:lightRig rig="threePt" dir="t"/>
          </a:scene3d>
          <a:sp3d contourW="12700">
            <a:bevelT w="120650" h="25400" prst="relaxedInset"/>
            <a:contourClr>
              <a:sysClr val="window" lastClr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43">
            <a:extLst>
              <a:ext uri="{FF2B5EF4-FFF2-40B4-BE49-F238E27FC236}">
                <a16:creationId xmlns:a16="http://schemas.microsoft.com/office/drawing/2014/main" id="{767C61EA-30FB-4845-A41B-C54DE6D80D5C}"/>
              </a:ext>
            </a:extLst>
          </p:cNvPr>
          <p:cNvSpPr/>
          <p:nvPr/>
        </p:nvSpPr>
        <p:spPr>
          <a:xfrm rot="5400000">
            <a:off x="4325524" y="1402663"/>
            <a:ext cx="1101223" cy="951949"/>
          </a:xfrm>
          <a:custGeom>
            <a:avLst/>
            <a:gdLst>
              <a:gd name="connsiteX0" fmla="*/ 298968 w 1243699"/>
              <a:gd name="connsiteY0" fmla="*/ 0 h 1075112"/>
              <a:gd name="connsiteX1" fmla="*/ 308798 w 1243699"/>
              <a:gd name="connsiteY1" fmla="*/ 16179 h 1075112"/>
              <a:gd name="connsiteX2" fmla="*/ 1134118 w 1243699"/>
              <a:gd name="connsiteY2" fmla="*/ 695811 h 1075112"/>
              <a:gd name="connsiteX3" fmla="*/ 1243699 w 1243699"/>
              <a:gd name="connsiteY3" fmla="*/ 735919 h 1075112"/>
              <a:gd name="connsiteX4" fmla="*/ 1127210 w 1243699"/>
              <a:gd name="connsiteY4" fmla="*/ 1075112 h 1075112"/>
              <a:gd name="connsiteX5" fmla="*/ 994417 w 1243699"/>
              <a:gd name="connsiteY5" fmla="*/ 1026509 h 1075112"/>
              <a:gd name="connsiteX6" fmla="*/ 11190 w 1243699"/>
              <a:gd name="connsiteY6" fmla="*/ 216845 h 1075112"/>
              <a:gd name="connsiteX7" fmla="*/ 0 w 1243699"/>
              <a:gd name="connsiteY7" fmla="*/ 198425 h 107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3699" h="1075112">
                <a:moveTo>
                  <a:pt x="298968" y="0"/>
                </a:moveTo>
                <a:lnTo>
                  <a:pt x="308798" y="16179"/>
                </a:lnTo>
                <a:cubicBezTo>
                  <a:pt x="511060" y="315568"/>
                  <a:pt x="797482" y="553426"/>
                  <a:pt x="1134118" y="695811"/>
                </a:cubicBezTo>
                <a:lnTo>
                  <a:pt x="1243699" y="735919"/>
                </a:lnTo>
                <a:lnTo>
                  <a:pt x="1127210" y="1075112"/>
                </a:lnTo>
                <a:lnTo>
                  <a:pt x="994417" y="1026509"/>
                </a:lnTo>
                <a:cubicBezTo>
                  <a:pt x="593373" y="856882"/>
                  <a:pt x="252151" y="573514"/>
                  <a:pt x="11190" y="216845"/>
                </a:cubicBezTo>
                <a:lnTo>
                  <a:pt x="0" y="198425"/>
                </a:lnTo>
                <a:close/>
              </a:path>
            </a:pathLst>
          </a:custGeom>
          <a:solidFill>
            <a:srgbClr val="FCB41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44">
            <a:extLst>
              <a:ext uri="{FF2B5EF4-FFF2-40B4-BE49-F238E27FC236}">
                <a16:creationId xmlns:a16="http://schemas.microsoft.com/office/drawing/2014/main" id="{D66814EC-B6C0-4427-88C2-12AF13F819B4}"/>
              </a:ext>
            </a:extLst>
          </p:cNvPr>
          <p:cNvSpPr/>
          <p:nvPr/>
        </p:nvSpPr>
        <p:spPr>
          <a:xfrm rot="5400000">
            <a:off x="4328551" y="3533713"/>
            <a:ext cx="1093191" cy="953926"/>
          </a:xfrm>
          <a:custGeom>
            <a:avLst/>
            <a:gdLst>
              <a:gd name="connsiteX0" fmla="*/ 935659 w 1234627"/>
              <a:gd name="connsiteY0" fmla="*/ 0 h 1077344"/>
              <a:gd name="connsiteX1" fmla="*/ 1234627 w 1234627"/>
              <a:gd name="connsiteY1" fmla="*/ 198425 h 1077344"/>
              <a:gd name="connsiteX2" fmla="*/ 1219100 w 1234627"/>
              <a:gd name="connsiteY2" fmla="*/ 223984 h 1077344"/>
              <a:gd name="connsiteX3" fmla="*/ 235874 w 1234627"/>
              <a:gd name="connsiteY3" fmla="*/ 1033648 h 1077344"/>
              <a:gd name="connsiteX4" fmla="*/ 116488 w 1234627"/>
              <a:gd name="connsiteY4" fmla="*/ 1077344 h 1077344"/>
              <a:gd name="connsiteX5" fmla="*/ 0 w 1234627"/>
              <a:gd name="connsiteY5" fmla="*/ 738150 h 1077344"/>
              <a:gd name="connsiteX6" fmla="*/ 96173 w 1234627"/>
              <a:gd name="connsiteY6" fmla="*/ 702950 h 1077344"/>
              <a:gd name="connsiteX7" fmla="*/ 921493 w 1234627"/>
              <a:gd name="connsiteY7" fmla="*/ 23318 h 107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4627" h="1077344">
                <a:moveTo>
                  <a:pt x="935659" y="0"/>
                </a:moveTo>
                <a:lnTo>
                  <a:pt x="1234627" y="198425"/>
                </a:lnTo>
                <a:lnTo>
                  <a:pt x="1219100" y="223984"/>
                </a:lnTo>
                <a:cubicBezTo>
                  <a:pt x="978139" y="580653"/>
                  <a:pt x="636917" y="864021"/>
                  <a:pt x="235874" y="1033648"/>
                </a:cubicBezTo>
                <a:lnTo>
                  <a:pt x="116488" y="1077344"/>
                </a:lnTo>
                <a:lnTo>
                  <a:pt x="0" y="738150"/>
                </a:lnTo>
                <a:lnTo>
                  <a:pt x="96173" y="702950"/>
                </a:lnTo>
                <a:cubicBezTo>
                  <a:pt x="432809" y="560565"/>
                  <a:pt x="719230" y="322707"/>
                  <a:pt x="921493" y="23318"/>
                </a:cubicBezTo>
                <a:close/>
              </a:path>
            </a:pathLst>
          </a:custGeom>
          <a:solidFill>
            <a:srgbClr val="D82B2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45">
            <a:extLst>
              <a:ext uri="{FF2B5EF4-FFF2-40B4-BE49-F238E27FC236}">
                <a16:creationId xmlns:a16="http://schemas.microsoft.com/office/drawing/2014/main" id="{9BB1372B-CB3E-43C3-B3F1-886D7E0DCFA5}"/>
              </a:ext>
            </a:extLst>
          </p:cNvPr>
          <p:cNvSpPr/>
          <p:nvPr/>
        </p:nvSpPr>
        <p:spPr>
          <a:xfrm rot="5400000">
            <a:off x="3877320" y="2743138"/>
            <a:ext cx="1270413" cy="406835"/>
          </a:xfrm>
          <a:custGeom>
            <a:avLst/>
            <a:gdLst>
              <a:gd name="connsiteX0" fmla="*/ 115212 w 1434778"/>
              <a:gd name="connsiteY0" fmla="*/ 0 h 459471"/>
              <a:gd name="connsiteX1" fmla="*/ 159569 w 1434778"/>
              <a:gd name="connsiteY1" fmla="*/ 16235 h 459471"/>
              <a:gd name="connsiteX2" fmla="*/ 717390 w 1434778"/>
              <a:gd name="connsiteY2" fmla="*/ 100569 h 459471"/>
              <a:gd name="connsiteX3" fmla="*/ 1275212 w 1434778"/>
              <a:gd name="connsiteY3" fmla="*/ 16235 h 459471"/>
              <a:gd name="connsiteX4" fmla="*/ 1319566 w 1434778"/>
              <a:gd name="connsiteY4" fmla="*/ 1 h 459471"/>
              <a:gd name="connsiteX5" fmla="*/ 1434778 w 1434778"/>
              <a:gd name="connsiteY5" fmla="*/ 339661 h 459471"/>
              <a:gd name="connsiteX6" fmla="*/ 1381938 w 1434778"/>
              <a:gd name="connsiteY6" fmla="*/ 359001 h 459471"/>
              <a:gd name="connsiteX7" fmla="*/ 717390 w 1434778"/>
              <a:gd name="connsiteY7" fmla="*/ 459471 h 459471"/>
              <a:gd name="connsiteX8" fmla="*/ 52843 w 1434778"/>
              <a:gd name="connsiteY8" fmla="*/ 359001 h 459471"/>
              <a:gd name="connsiteX9" fmla="*/ 0 w 1434778"/>
              <a:gd name="connsiteY9" fmla="*/ 339660 h 459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34778" h="459471">
                <a:moveTo>
                  <a:pt x="115212" y="0"/>
                </a:moveTo>
                <a:lnTo>
                  <a:pt x="159569" y="16235"/>
                </a:lnTo>
                <a:cubicBezTo>
                  <a:pt x="335785" y="71043"/>
                  <a:pt x="523139" y="100569"/>
                  <a:pt x="717390" y="100569"/>
                </a:cubicBezTo>
                <a:cubicBezTo>
                  <a:pt x="911641" y="100569"/>
                  <a:pt x="1098996" y="71043"/>
                  <a:pt x="1275212" y="16235"/>
                </a:cubicBezTo>
                <a:lnTo>
                  <a:pt x="1319566" y="1"/>
                </a:lnTo>
                <a:lnTo>
                  <a:pt x="1434778" y="339661"/>
                </a:lnTo>
                <a:lnTo>
                  <a:pt x="1381938" y="359001"/>
                </a:lnTo>
                <a:cubicBezTo>
                  <a:pt x="1172008" y="424296"/>
                  <a:pt x="948807" y="459471"/>
                  <a:pt x="717390" y="459471"/>
                </a:cubicBezTo>
                <a:cubicBezTo>
                  <a:pt x="485974" y="459471"/>
                  <a:pt x="262773" y="424296"/>
                  <a:pt x="52843" y="359001"/>
                </a:cubicBezTo>
                <a:lnTo>
                  <a:pt x="0" y="339660"/>
                </a:lnTo>
                <a:close/>
              </a:path>
            </a:pathLst>
          </a:custGeom>
          <a:solidFill>
            <a:srgbClr val="37BA9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5FC366BA-B955-43E5-8A4C-0C7B2D6B7F84}"/>
              </a:ext>
            </a:extLst>
          </p:cNvPr>
          <p:cNvSpPr/>
          <p:nvPr/>
        </p:nvSpPr>
        <p:spPr>
          <a:xfrm>
            <a:off x="4562016" y="2143872"/>
            <a:ext cx="10146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 err="1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b="1" dirty="0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400" b="1" dirty="0">
              <a:ln w="0"/>
              <a:solidFill>
                <a:srgbClr val="D82B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26">
            <a:extLst>
              <a:ext uri="{FF2B5EF4-FFF2-40B4-BE49-F238E27FC236}">
                <a16:creationId xmlns:a16="http://schemas.microsoft.com/office/drawing/2014/main" id="{8B482D66-BC09-4F75-8B7B-2489CF942C23}"/>
              </a:ext>
            </a:extLst>
          </p:cNvPr>
          <p:cNvSpPr/>
          <p:nvPr/>
        </p:nvSpPr>
        <p:spPr>
          <a:xfrm>
            <a:off x="683947" y="2704241"/>
            <a:ext cx="407363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5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câu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hỏi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mỗi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câu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hỏi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4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đáp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án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: A,B,C,D. </a:t>
            </a:r>
          </a:p>
          <a:p>
            <a:pPr lvl="0"/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Nhưng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chỉ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1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đáp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án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đúng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.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</a:endParaRPr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id="{650C8394-4ED9-4F45-A7CB-FC288EB3EFEC}"/>
              </a:ext>
            </a:extLst>
          </p:cNvPr>
          <p:cNvSpPr/>
          <p:nvPr/>
        </p:nvSpPr>
        <p:spPr>
          <a:xfrm>
            <a:off x="7606073" y="1915956"/>
            <a:ext cx="40446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10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suy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nghĩ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hết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gi</a:t>
            </a:r>
            <a:r>
              <a:rPr lang="vi-VN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ơ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8908" y="1328026"/>
            <a:ext cx="2624770" cy="322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Hình chữ nhật 4"/>
          <p:cNvSpPr/>
          <p:nvPr/>
        </p:nvSpPr>
        <p:spPr>
          <a:xfrm>
            <a:off x="1764252" y="547017"/>
            <a:ext cx="81126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TRÒ CHƠI TRẮC NGHIỆM</a:t>
            </a:r>
          </a:p>
          <a:p>
            <a:pPr algn="ctr"/>
            <a:endParaRPr lang="vi-VN" sz="5400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0" name="Picture 2" descr="Dễ Thương Gió Bảng Chữ Cái Tiếng Anh Abcd Nghệ Thuật Từ Hình ảnh | Định  dạng hình ảnh PSD 678662915| vn.lovepik.com">
            <a:extLst>
              <a:ext uri="{FF2B5EF4-FFF2-40B4-BE49-F238E27FC236}">
                <a16:creationId xmlns:a16="http://schemas.microsoft.com/office/drawing/2014/main" id="{69A37D4C-24E2-47ED-89D5-197E36FE5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769">
                        <a14:foregroundMark x1="10154" y1="38902" x2="16462" y2="64989"/>
                        <a14:foregroundMark x1="13692" y1="36842" x2="16769" y2="63844"/>
                        <a14:foregroundMark x1="28462" y1="36842" x2="28769" y2="61098"/>
                        <a14:foregroundMark x1="31538" y1="44165" x2="33077" y2="48970"/>
                        <a14:foregroundMark x1="32000" y1="56293" x2="34769" y2="60870"/>
                        <a14:foregroundMark x1="38308" y1="41876" x2="39077" y2="53318"/>
                        <a14:foregroundMark x1="60000" y1="36613" x2="53846" y2="52860"/>
                        <a14:foregroundMark x1="57692" y1="55378" x2="58769" y2="61556"/>
                        <a14:foregroundMark x1="64154" y1="63387" x2="64154" y2="63387"/>
                        <a14:foregroundMark x1="36615" y1="37300" x2="36615" y2="37300"/>
                        <a14:foregroundMark x1="39846" y1="55835" x2="39846" y2="55835"/>
                        <a14:foregroundMark x1="64154" y1="40046" x2="64154" y2="40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6561" y="3285879"/>
            <a:ext cx="6025219" cy="405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763807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-27711"/>
            <a:ext cx="12192000" cy="68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5" y="139149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1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5528" y="5737937"/>
            <a:ext cx="7982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993" y="5749612"/>
            <a:ext cx="8332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9645" y="-52064"/>
            <a:ext cx="9524187" cy="295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523" y="587445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8349789" y="3237256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nhau.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3467102" y="4595180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nhau.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747477" y="347430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2799809" y="4742377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endParaRPr lang="en-US" sz="2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7704649" y="477880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  <a:endParaRPr lang="en-US" sz="2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7746211" y="3457756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349847" y="866729"/>
            <a:ext cx="76421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 1: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đúng?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1" y="139149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9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8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9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90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50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6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9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3" y="808573"/>
            <a:ext cx="1325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5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7" y="77653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6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50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10" y="835727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403387" y="3300360"/>
            <a:ext cx="3770249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nhau.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8349789" y="4658849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nhau.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3693" y="5749612"/>
            <a:ext cx="8022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7006" y="5724244"/>
            <a:ext cx="77292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8EADAA77-FB26-4A69-802A-541C84A62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3524" y="1853183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9184" y="3775060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51" y="4417928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5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"/>
                            </p:stCondLst>
                            <p:childTnLst>
                              <p:par>
                                <p:cTn id="91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20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-27711"/>
            <a:ext cx="12192000" cy="68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5" y="139149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1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836" y="5737937"/>
            <a:ext cx="7982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993" y="5749612"/>
            <a:ext cx="8332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9645" y="-52064"/>
            <a:ext cx="9524187" cy="295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523" y="587445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3408061" y="4665145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6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chéo</a:t>
            </a:r>
          </a:p>
          <a:p>
            <a:pPr algn="ctr"/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8349789" y="4665146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747477" y="3431514"/>
            <a:ext cx="498916" cy="446935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7746211" y="4783671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7746211" y="341888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endParaRPr lang="en-US" sz="2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2743201" y="4793168"/>
            <a:ext cx="498916" cy="464633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endParaRPr lang="en-US" sz="2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432219" y="619466"/>
            <a:ext cx="7642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 2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1" y="139149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9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8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9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90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50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6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9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3" y="808573"/>
            <a:ext cx="1325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5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7" y="77653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6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50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10" y="835727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403387" y="3300360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nhau.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8349789" y="3280908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1" y="5749612"/>
            <a:ext cx="8022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314" y="5724244"/>
            <a:ext cx="77292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8EADAA77-FB26-4A69-802A-541C84A62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3524" y="1853183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8026" y="3751676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51" y="4417928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412725" y="1019430"/>
            <a:ext cx="514590" cy="259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253309" y="2305998"/>
            <a:ext cx="514590" cy="259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5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"/>
                            </p:stCondLst>
                            <p:childTnLst>
                              <p:par>
                                <p:cTn id="91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20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Hình chữ nhật 58">
            <a:extLst>
              <a:ext uri="{FF2B5EF4-FFF2-40B4-BE49-F238E27FC236}">
                <a16:creationId xmlns:a16="http://schemas.microsoft.com/office/drawing/2014/main" id="{CFDA5DB6-19F3-45B9-9E32-8B66168113E7}"/>
              </a:ext>
            </a:extLst>
          </p:cNvPr>
          <p:cNvSpPr/>
          <p:nvPr/>
        </p:nvSpPr>
        <p:spPr>
          <a:xfrm>
            <a:off x="-64492" y="-62579"/>
            <a:ext cx="12192000" cy="6858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ình chữ nhật 57">
            <a:extLst>
              <a:ext uri="{FF2B5EF4-FFF2-40B4-BE49-F238E27FC236}">
                <a16:creationId xmlns:a16="http://schemas.microsoft.com/office/drawing/2014/main" id="{4B0ED176-8EB8-4AC3-ACE0-A1D024DCEBA7}"/>
              </a:ext>
            </a:extLst>
          </p:cNvPr>
          <p:cNvSpPr/>
          <p:nvPr/>
        </p:nvSpPr>
        <p:spPr>
          <a:xfrm>
            <a:off x="172064" y="-348476"/>
            <a:ext cx="11847871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 rot="5400000">
            <a:off x="2514187" y="-2795202"/>
            <a:ext cx="6999671" cy="12448405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8303" cy="6114771"/>
            </a:xfrm>
            <a:custGeom>
              <a:avLst/>
              <a:gdLst/>
              <a:ahLst/>
              <a:cxnLst/>
              <a:rect l="l" t="t" r="r" b="b"/>
              <a:pathLst>
                <a:path w="3438303" h="6114771">
                  <a:moveTo>
                    <a:pt x="3438303" y="67567"/>
                  </a:moveTo>
                  <a:lnTo>
                    <a:pt x="3438303" y="0"/>
                  </a:lnTo>
                  <a:lnTo>
                    <a:pt x="18996" y="0"/>
                  </a:lnTo>
                  <a:lnTo>
                    <a:pt x="18996" y="33783"/>
                  </a:lnTo>
                  <a:lnTo>
                    <a:pt x="0" y="33783"/>
                  </a:lnTo>
                  <a:lnTo>
                    <a:pt x="0" y="6114771"/>
                  </a:lnTo>
                  <a:lnTo>
                    <a:pt x="37992" y="6114771"/>
                  </a:lnTo>
                  <a:lnTo>
                    <a:pt x="37992" y="4932357"/>
                  </a:lnTo>
                  <a:lnTo>
                    <a:pt x="683861" y="4932357"/>
                  </a:lnTo>
                  <a:lnTo>
                    <a:pt x="683861" y="6114771"/>
                  </a:lnTo>
                  <a:lnTo>
                    <a:pt x="721854" y="6114771"/>
                  </a:lnTo>
                  <a:lnTo>
                    <a:pt x="721854" y="4932357"/>
                  </a:lnTo>
                  <a:lnTo>
                    <a:pt x="1367723" y="4932357"/>
                  </a:lnTo>
                  <a:lnTo>
                    <a:pt x="1367723" y="6114771"/>
                  </a:lnTo>
                  <a:lnTo>
                    <a:pt x="1405715" y="6114771"/>
                  </a:lnTo>
                  <a:lnTo>
                    <a:pt x="1405715" y="4932357"/>
                  </a:lnTo>
                  <a:lnTo>
                    <a:pt x="2051584" y="4932357"/>
                  </a:lnTo>
                  <a:lnTo>
                    <a:pt x="2051584" y="6114771"/>
                  </a:lnTo>
                  <a:lnTo>
                    <a:pt x="2089576" y="6114771"/>
                  </a:lnTo>
                  <a:lnTo>
                    <a:pt x="2089576" y="4932357"/>
                  </a:lnTo>
                  <a:lnTo>
                    <a:pt x="2735445" y="4932357"/>
                  </a:lnTo>
                  <a:lnTo>
                    <a:pt x="2735445" y="6114771"/>
                  </a:lnTo>
                  <a:lnTo>
                    <a:pt x="2773438" y="6114771"/>
                  </a:lnTo>
                  <a:lnTo>
                    <a:pt x="2773438" y="4932357"/>
                  </a:lnTo>
                  <a:lnTo>
                    <a:pt x="3438303" y="4932357"/>
                  </a:lnTo>
                  <a:lnTo>
                    <a:pt x="3438303" y="4864791"/>
                  </a:lnTo>
                  <a:lnTo>
                    <a:pt x="2773438" y="4864791"/>
                  </a:lnTo>
                  <a:lnTo>
                    <a:pt x="2773438" y="3716160"/>
                  </a:lnTo>
                  <a:lnTo>
                    <a:pt x="3438303" y="3716160"/>
                  </a:lnTo>
                  <a:lnTo>
                    <a:pt x="3438303" y="3648593"/>
                  </a:lnTo>
                  <a:lnTo>
                    <a:pt x="2773438" y="3648593"/>
                  </a:lnTo>
                  <a:lnTo>
                    <a:pt x="2773438" y="2499962"/>
                  </a:lnTo>
                  <a:lnTo>
                    <a:pt x="3438303" y="2499962"/>
                  </a:lnTo>
                  <a:lnTo>
                    <a:pt x="3438303" y="2432395"/>
                  </a:lnTo>
                  <a:lnTo>
                    <a:pt x="2773438" y="2432395"/>
                  </a:lnTo>
                  <a:lnTo>
                    <a:pt x="2773438" y="1283764"/>
                  </a:lnTo>
                  <a:lnTo>
                    <a:pt x="3438303" y="1283764"/>
                  </a:lnTo>
                  <a:lnTo>
                    <a:pt x="3438303" y="1216198"/>
                  </a:lnTo>
                  <a:lnTo>
                    <a:pt x="2773438" y="1216198"/>
                  </a:lnTo>
                  <a:lnTo>
                    <a:pt x="2773438" y="67567"/>
                  </a:lnTo>
                  <a:lnTo>
                    <a:pt x="3438303" y="67567"/>
                  </a:lnTo>
                  <a:close/>
                  <a:moveTo>
                    <a:pt x="721854" y="1216198"/>
                  </a:moveTo>
                  <a:lnTo>
                    <a:pt x="721854" y="67567"/>
                  </a:lnTo>
                  <a:lnTo>
                    <a:pt x="1367723" y="67567"/>
                  </a:lnTo>
                  <a:lnTo>
                    <a:pt x="1367723" y="1216198"/>
                  </a:lnTo>
                  <a:lnTo>
                    <a:pt x="721854" y="1216198"/>
                  </a:lnTo>
                  <a:close/>
                  <a:moveTo>
                    <a:pt x="1367723" y="1283764"/>
                  </a:moveTo>
                  <a:lnTo>
                    <a:pt x="1367723" y="2432395"/>
                  </a:lnTo>
                  <a:lnTo>
                    <a:pt x="721854" y="2432395"/>
                  </a:lnTo>
                  <a:lnTo>
                    <a:pt x="721854" y="1283764"/>
                  </a:lnTo>
                  <a:lnTo>
                    <a:pt x="1367723" y="1283764"/>
                  </a:lnTo>
                  <a:close/>
                  <a:moveTo>
                    <a:pt x="683861" y="1216198"/>
                  </a:moveTo>
                  <a:lnTo>
                    <a:pt x="37992" y="1216198"/>
                  </a:lnTo>
                  <a:lnTo>
                    <a:pt x="37992" y="67567"/>
                  </a:lnTo>
                  <a:lnTo>
                    <a:pt x="683861" y="67567"/>
                  </a:lnTo>
                  <a:lnTo>
                    <a:pt x="683861" y="1216198"/>
                  </a:lnTo>
                  <a:close/>
                  <a:moveTo>
                    <a:pt x="683861" y="1283764"/>
                  </a:moveTo>
                  <a:lnTo>
                    <a:pt x="683861" y="2432395"/>
                  </a:lnTo>
                  <a:lnTo>
                    <a:pt x="37992" y="2432395"/>
                  </a:lnTo>
                  <a:lnTo>
                    <a:pt x="37992" y="1283764"/>
                  </a:lnTo>
                  <a:lnTo>
                    <a:pt x="683861" y="1283764"/>
                  </a:lnTo>
                  <a:close/>
                  <a:moveTo>
                    <a:pt x="683861" y="2499962"/>
                  </a:moveTo>
                  <a:lnTo>
                    <a:pt x="683861" y="3648593"/>
                  </a:lnTo>
                  <a:lnTo>
                    <a:pt x="37992" y="3648593"/>
                  </a:lnTo>
                  <a:lnTo>
                    <a:pt x="37992" y="2499962"/>
                  </a:lnTo>
                  <a:lnTo>
                    <a:pt x="683861" y="2499962"/>
                  </a:lnTo>
                  <a:close/>
                  <a:moveTo>
                    <a:pt x="721854" y="2499962"/>
                  </a:moveTo>
                  <a:lnTo>
                    <a:pt x="1367723" y="2499962"/>
                  </a:lnTo>
                  <a:lnTo>
                    <a:pt x="1367723" y="3648593"/>
                  </a:lnTo>
                  <a:lnTo>
                    <a:pt x="721854" y="3648593"/>
                  </a:lnTo>
                  <a:lnTo>
                    <a:pt x="721854" y="2499962"/>
                  </a:lnTo>
                  <a:close/>
                  <a:moveTo>
                    <a:pt x="1405715" y="2499962"/>
                  </a:moveTo>
                  <a:lnTo>
                    <a:pt x="2051584" y="2499962"/>
                  </a:lnTo>
                  <a:lnTo>
                    <a:pt x="2051584" y="3648593"/>
                  </a:lnTo>
                  <a:lnTo>
                    <a:pt x="1405715" y="3648593"/>
                  </a:lnTo>
                  <a:lnTo>
                    <a:pt x="1405715" y="2499962"/>
                  </a:lnTo>
                  <a:close/>
                  <a:moveTo>
                    <a:pt x="1405715" y="2432395"/>
                  </a:moveTo>
                  <a:lnTo>
                    <a:pt x="1405715" y="1283764"/>
                  </a:lnTo>
                  <a:lnTo>
                    <a:pt x="2051584" y="1283764"/>
                  </a:lnTo>
                  <a:lnTo>
                    <a:pt x="2051584" y="2432395"/>
                  </a:lnTo>
                  <a:lnTo>
                    <a:pt x="1405715" y="2432395"/>
                  </a:lnTo>
                  <a:close/>
                  <a:moveTo>
                    <a:pt x="1405715" y="1216198"/>
                  </a:moveTo>
                  <a:lnTo>
                    <a:pt x="1405715" y="67567"/>
                  </a:lnTo>
                  <a:lnTo>
                    <a:pt x="2051584" y="67567"/>
                  </a:lnTo>
                  <a:lnTo>
                    <a:pt x="2051584" y="1216198"/>
                  </a:lnTo>
                  <a:lnTo>
                    <a:pt x="1405715" y="1216198"/>
                  </a:lnTo>
                  <a:close/>
                  <a:moveTo>
                    <a:pt x="37992" y="4864791"/>
                  </a:moveTo>
                  <a:lnTo>
                    <a:pt x="37992" y="3716160"/>
                  </a:lnTo>
                  <a:lnTo>
                    <a:pt x="683861" y="3716160"/>
                  </a:lnTo>
                  <a:lnTo>
                    <a:pt x="683861" y="4864791"/>
                  </a:lnTo>
                  <a:lnTo>
                    <a:pt x="37992" y="4864791"/>
                  </a:lnTo>
                  <a:close/>
                  <a:moveTo>
                    <a:pt x="721854" y="4864791"/>
                  </a:moveTo>
                  <a:lnTo>
                    <a:pt x="721854" y="3716160"/>
                  </a:lnTo>
                  <a:lnTo>
                    <a:pt x="1367723" y="3716160"/>
                  </a:lnTo>
                  <a:lnTo>
                    <a:pt x="1367723" y="4864791"/>
                  </a:lnTo>
                  <a:lnTo>
                    <a:pt x="721854" y="4864791"/>
                  </a:lnTo>
                  <a:close/>
                  <a:moveTo>
                    <a:pt x="1405715" y="4864791"/>
                  </a:moveTo>
                  <a:lnTo>
                    <a:pt x="1405715" y="3716160"/>
                  </a:lnTo>
                  <a:lnTo>
                    <a:pt x="2051584" y="3716160"/>
                  </a:lnTo>
                  <a:lnTo>
                    <a:pt x="2051584" y="4864791"/>
                  </a:lnTo>
                  <a:lnTo>
                    <a:pt x="1405715" y="4864791"/>
                  </a:lnTo>
                  <a:close/>
                  <a:moveTo>
                    <a:pt x="2735445" y="4864791"/>
                  </a:moveTo>
                  <a:lnTo>
                    <a:pt x="2089576" y="4864791"/>
                  </a:lnTo>
                  <a:lnTo>
                    <a:pt x="2089576" y="3716160"/>
                  </a:lnTo>
                  <a:lnTo>
                    <a:pt x="2735445" y="3716160"/>
                  </a:lnTo>
                  <a:lnTo>
                    <a:pt x="2735445" y="4864791"/>
                  </a:lnTo>
                  <a:close/>
                  <a:moveTo>
                    <a:pt x="2735445" y="3648593"/>
                  </a:moveTo>
                  <a:lnTo>
                    <a:pt x="2089576" y="3648593"/>
                  </a:lnTo>
                  <a:lnTo>
                    <a:pt x="2089576" y="2499962"/>
                  </a:lnTo>
                  <a:lnTo>
                    <a:pt x="2735445" y="2499962"/>
                  </a:lnTo>
                  <a:lnTo>
                    <a:pt x="2735445" y="3648593"/>
                  </a:lnTo>
                  <a:close/>
                  <a:moveTo>
                    <a:pt x="2735445" y="2432395"/>
                  </a:moveTo>
                  <a:lnTo>
                    <a:pt x="2089576" y="2432395"/>
                  </a:lnTo>
                  <a:lnTo>
                    <a:pt x="2089576" y="1283764"/>
                  </a:lnTo>
                  <a:lnTo>
                    <a:pt x="2735445" y="1283764"/>
                  </a:lnTo>
                  <a:lnTo>
                    <a:pt x="2735445" y="2432395"/>
                  </a:lnTo>
                  <a:close/>
                  <a:moveTo>
                    <a:pt x="2735445" y="1216198"/>
                  </a:moveTo>
                  <a:lnTo>
                    <a:pt x="2089576" y="1216198"/>
                  </a:lnTo>
                  <a:lnTo>
                    <a:pt x="2089576" y="67567"/>
                  </a:lnTo>
                  <a:lnTo>
                    <a:pt x="2735445" y="67567"/>
                  </a:lnTo>
                  <a:lnTo>
                    <a:pt x="2735445" y="1216198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204167" y="2945496"/>
            <a:ext cx="5956464" cy="3676344"/>
            <a:chOff x="0" y="0"/>
            <a:chExt cx="3622507" cy="247109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2708840" y="228854"/>
            <a:ext cx="7159698" cy="2718324"/>
            <a:chOff x="0" y="0"/>
            <a:chExt cx="7516216" cy="1339260"/>
          </a:xfrm>
        </p:grpSpPr>
        <p:sp>
          <p:nvSpPr>
            <p:cNvPr id="14" name="Freeform 14"/>
            <p:cNvSpPr/>
            <p:nvPr/>
          </p:nvSpPr>
          <p:spPr>
            <a:xfrm>
              <a:off x="80010" y="8001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1191940"/>
                  </a:moveTo>
                  <a:lnTo>
                    <a:pt x="0" y="1246550"/>
                  </a:lnTo>
                  <a:lnTo>
                    <a:pt x="7423506" y="1246550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1191940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7310" y="6731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04640"/>
                  </a:lnTo>
                  <a:lnTo>
                    <a:pt x="0" y="1204640"/>
                  </a:lnTo>
                  <a:lnTo>
                    <a:pt x="0" y="1271950"/>
                  </a:lnTo>
                  <a:lnTo>
                    <a:pt x="7448906" y="1271950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2700" y="1270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0"/>
                  </a:moveTo>
                  <a:lnTo>
                    <a:pt x="7423506" y="0"/>
                  </a:lnTo>
                  <a:lnTo>
                    <a:pt x="7423506" y="1246550"/>
                  </a:lnTo>
                  <a:lnTo>
                    <a:pt x="0" y="12465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80010" y="1271950"/>
                  </a:moveTo>
                  <a:lnTo>
                    <a:pt x="7448906" y="1271950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1271950"/>
                  </a:lnTo>
                  <a:lnTo>
                    <a:pt x="67310" y="1271950"/>
                  </a:lnTo>
                  <a:lnTo>
                    <a:pt x="80010" y="1271950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268941" y="2957548"/>
            <a:ext cx="5821147" cy="3557409"/>
            <a:chOff x="0" y="0"/>
            <a:chExt cx="3622507" cy="2471096"/>
          </a:xfrm>
        </p:grpSpPr>
        <p:sp>
          <p:nvSpPr>
            <p:cNvPr id="19" name="Freeform 19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152924" y="582883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2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55650" y="5116755"/>
            <a:ext cx="1476739" cy="2003007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>
            <a:off x="342566" y="3039082"/>
            <a:ext cx="599925" cy="599925"/>
            <a:chOff x="0" y="0"/>
            <a:chExt cx="1199850" cy="1199850"/>
          </a:xfrm>
        </p:grpSpPr>
        <p:sp>
          <p:nvSpPr>
            <p:cNvPr id="35" name="AutoShape 35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7" name="Group 37"/>
          <p:cNvGrpSpPr/>
          <p:nvPr/>
        </p:nvGrpSpPr>
        <p:grpSpPr>
          <a:xfrm>
            <a:off x="6282560" y="3053960"/>
            <a:ext cx="599925" cy="599925"/>
            <a:chOff x="0" y="0"/>
            <a:chExt cx="1199850" cy="1199850"/>
          </a:xfrm>
        </p:grpSpPr>
        <p:sp>
          <p:nvSpPr>
            <p:cNvPr id="38" name="AutoShape 38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0" name="Group 40"/>
          <p:cNvGrpSpPr/>
          <p:nvPr/>
        </p:nvGrpSpPr>
        <p:grpSpPr>
          <a:xfrm rot="-10800000">
            <a:off x="5089033" y="5101385"/>
            <a:ext cx="599925" cy="599925"/>
            <a:chOff x="0" y="0"/>
            <a:chExt cx="1199850" cy="1199850"/>
          </a:xfrm>
        </p:grpSpPr>
        <p:sp>
          <p:nvSpPr>
            <p:cNvPr id="41" name="AutoShape 4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2" name="AutoShape 4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3" name="Group 43"/>
          <p:cNvGrpSpPr/>
          <p:nvPr/>
        </p:nvGrpSpPr>
        <p:grpSpPr>
          <a:xfrm rot="-10800000">
            <a:off x="11354112" y="5154025"/>
            <a:ext cx="599925" cy="599925"/>
            <a:chOff x="0" y="0"/>
            <a:chExt cx="1199850" cy="1199850"/>
          </a:xfrm>
        </p:grpSpPr>
        <p:sp>
          <p:nvSpPr>
            <p:cNvPr id="44" name="AutoShape 4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5" name="AutoShape 4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6" name="Group 46"/>
          <p:cNvGrpSpPr/>
          <p:nvPr/>
        </p:nvGrpSpPr>
        <p:grpSpPr>
          <a:xfrm rot="-5400000">
            <a:off x="342881" y="5167037"/>
            <a:ext cx="599925" cy="599925"/>
            <a:chOff x="0" y="0"/>
            <a:chExt cx="1199850" cy="1199850"/>
          </a:xfrm>
        </p:grpSpPr>
        <p:sp>
          <p:nvSpPr>
            <p:cNvPr id="47" name="AutoShape 4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AutoShape 4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9" name="Group 49"/>
          <p:cNvGrpSpPr/>
          <p:nvPr/>
        </p:nvGrpSpPr>
        <p:grpSpPr>
          <a:xfrm rot="-5400000">
            <a:off x="6315126" y="5067073"/>
            <a:ext cx="599925" cy="599925"/>
            <a:chOff x="0" y="0"/>
            <a:chExt cx="1199850" cy="1199850"/>
          </a:xfrm>
        </p:grpSpPr>
        <p:sp>
          <p:nvSpPr>
            <p:cNvPr id="50" name="AutoShape 50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1" name="AutoShape 51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2" name="Group 52"/>
          <p:cNvGrpSpPr/>
          <p:nvPr/>
        </p:nvGrpSpPr>
        <p:grpSpPr>
          <a:xfrm rot="5400000">
            <a:off x="5268445" y="3037009"/>
            <a:ext cx="599925" cy="599925"/>
            <a:chOff x="0" y="0"/>
            <a:chExt cx="1199850" cy="1199850"/>
          </a:xfrm>
        </p:grpSpPr>
        <p:sp>
          <p:nvSpPr>
            <p:cNvPr id="53" name="AutoShape 53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54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5" name="Group 55"/>
          <p:cNvGrpSpPr/>
          <p:nvPr/>
        </p:nvGrpSpPr>
        <p:grpSpPr>
          <a:xfrm rot="5400000">
            <a:off x="11314531" y="3103232"/>
            <a:ext cx="599925" cy="599925"/>
            <a:chOff x="0" y="0"/>
            <a:chExt cx="1199850" cy="1199850"/>
          </a:xfrm>
        </p:grpSpPr>
        <p:sp>
          <p:nvSpPr>
            <p:cNvPr id="56" name="AutoShape 56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7" name="AutoShape 57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0" name="Group 34">
            <a:extLst>
              <a:ext uri="{FF2B5EF4-FFF2-40B4-BE49-F238E27FC236}">
                <a16:creationId xmlns:a16="http://schemas.microsoft.com/office/drawing/2014/main" id="{D0480C47-4F80-4FE0-9484-493D8BF7A24E}"/>
              </a:ext>
            </a:extLst>
          </p:cNvPr>
          <p:cNvGrpSpPr/>
          <p:nvPr/>
        </p:nvGrpSpPr>
        <p:grpSpPr>
          <a:xfrm>
            <a:off x="2765969" y="347347"/>
            <a:ext cx="599925" cy="599925"/>
            <a:chOff x="0" y="0"/>
            <a:chExt cx="1199850" cy="1199850"/>
          </a:xfrm>
        </p:grpSpPr>
        <p:sp>
          <p:nvSpPr>
            <p:cNvPr id="61" name="AutoShape 35">
              <a:extLst>
                <a:ext uri="{FF2B5EF4-FFF2-40B4-BE49-F238E27FC236}">
                  <a16:creationId xmlns:a16="http://schemas.microsoft.com/office/drawing/2014/main" id="{16361DC1-BF1E-4524-A4AF-9AC7D8C8FF64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2" name="AutoShape 36">
              <a:extLst>
                <a:ext uri="{FF2B5EF4-FFF2-40B4-BE49-F238E27FC236}">
                  <a16:creationId xmlns:a16="http://schemas.microsoft.com/office/drawing/2014/main" id="{E03B8C64-4B8B-4CFC-B481-1BEE37BC6298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3" name="Group 40">
            <a:extLst>
              <a:ext uri="{FF2B5EF4-FFF2-40B4-BE49-F238E27FC236}">
                <a16:creationId xmlns:a16="http://schemas.microsoft.com/office/drawing/2014/main" id="{6C2C5778-8E88-461F-B0DE-095FC9D9B0B6}"/>
              </a:ext>
            </a:extLst>
          </p:cNvPr>
          <p:cNvGrpSpPr/>
          <p:nvPr/>
        </p:nvGrpSpPr>
        <p:grpSpPr>
          <a:xfrm rot="-10800000">
            <a:off x="9155906" y="1523287"/>
            <a:ext cx="599925" cy="599925"/>
            <a:chOff x="0" y="0"/>
            <a:chExt cx="1199850" cy="1199850"/>
          </a:xfrm>
        </p:grpSpPr>
        <p:sp>
          <p:nvSpPr>
            <p:cNvPr id="64" name="AutoShape 41">
              <a:extLst>
                <a:ext uri="{FF2B5EF4-FFF2-40B4-BE49-F238E27FC236}">
                  <a16:creationId xmlns:a16="http://schemas.microsoft.com/office/drawing/2014/main" id="{5B4EC8A7-F923-4C2A-A376-969693C7EFF6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5" name="AutoShape 42">
              <a:extLst>
                <a:ext uri="{FF2B5EF4-FFF2-40B4-BE49-F238E27FC236}">
                  <a16:creationId xmlns:a16="http://schemas.microsoft.com/office/drawing/2014/main" id="{8511B5CB-DCB1-45B3-94D0-B2C13B301114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6" name="Group 46">
            <a:extLst>
              <a:ext uri="{FF2B5EF4-FFF2-40B4-BE49-F238E27FC236}">
                <a16:creationId xmlns:a16="http://schemas.microsoft.com/office/drawing/2014/main" id="{E155CCAB-0A62-4433-B7E8-DF0A2034F18F}"/>
              </a:ext>
            </a:extLst>
          </p:cNvPr>
          <p:cNvGrpSpPr/>
          <p:nvPr/>
        </p:nvGrpSpPr>
        <p:grpSpPr>
          <a:xfrm rot="-5400000">
            <a:off x="2815339" y="1546036"/>
            <a:ext cx="599925" cy="599925"/>
            <a:chOff x="0" y="0"/>
            <a:chExt cx="1199850" cy="1199850"/>
          </a:xfrm>
        </p:grpSpPr>
        <p:sp>
          <p:nvSpPr>
            <p:cNvPr id="67" name="AutoShape 47">
              <a:extLst>
                <a:ext uri="{FF2B5EF4-FFF2-40B4-BE49-F238E27FC236}">
                  <a16:creationId xmlns:a16="http://schemas.microsoft.com/office/drawing/2014/main" id="{C0D26845-CAD9-4E2B-A155-34A5C55A334F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8" name="AutoShape 48">
              <a:extLst>
                <a:ext uri="{FF2B5EF4-FFF2-40B4-BE49-F238E27FC236}">
                  <a16:creationId xmlns:a16="http://schemas.microsoft.com/office/drawing/2014/main" id="{A02708C7-FF75-49E4-BF64-370595C850D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9" name="Group 52">
            <a:extLst>
              <a:ext uri="{FF2B5EF4-FFF2-40B4-BE49-F238E27FC236}">
                <a16:creationId xmlns:a16="http://schemas.microsoft.com/office/drawing/2014/main" id="{F57C3AD0-3DF8-4B07-BC5B-72D58D3EA930}"/>
              </a:ext>
            </a:extLst>
          </p:cNvPr>
          <p:cNvGrpSpPr/>
          <p:nvPr/>
        </p:nvGrpSpPr>
        <p:grpSpPr>
          <a:xfrm rot="5400000">
            <a:off x="9155906" y="266118"/>
            <a:ext cx="599925" cy="599925"/>
            <a:chOff x="0" y="0"/>
            <a:chExt cx="1199850" cy="1199850"/>
          </a:xfrm>
        </p:grpSpPr>
        <p:sp>
          <p:nvSpPr>
            <p:cNvPr id="70" name="AutoShape 53">
              <a:extLst>
                <a:ext uri="{FF2B5EF4-FFF2-40B4-BE49-F238E27FC236}">
                  <a16:creationId xmlns:a16="http://schemas.microsoft.com/office/drawing/2014/main" id="{DAB1795B-CEAA-43CD-B1B8-6C8B112D5A43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1" name="AutoShape 54">
              <a:extLst>
                <a:ext uri="{FF2B5EF4-FFF2-40B4-BE49-F238E27FC236}">
                  <a16:creationId xmlns:a16="http://schemas.microsoft.com/office/drawing/2014/main" id="{62BCF572-6441-4950-890D-D4045FC8555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98A88DEF-E0BE-45BD-99D6-57EDDA59B68C}"/>
              </a:ext>
            </a:extLst>
          </p:cNvPr>
          <p:cNvSpPr/>
          <p:nvPr/>
        </p:nvSpPr>
        <p:spPr>
          <a:xfrm rot="18701798">
            <a:off x="-1219276" y="913975"/>
            <a:ext cx="5022051" cy="846923"/>
          </a:xfrm>
          <a:prstGeom prst="rect">
            <a:avLst/>
          </a:prstGeom>
          <a:solidFill>
            <a:srgbClr val="25D8F9">
              <a:alpha val="84000"/>
            </a:srgbClr>
          </a:solidFill>
          <a:scene3d>
            <a:camera prst="perspectiveRelaxedModerately">
              <a:rot lat="18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ABE72C48-48EC-493A-B01B-9960663D2000}"/>
              </a:ext>
            </a:extLst>
          </p:cNvPr>
          <p:cNvSpPr/>
          <p:nvPr/>
        </p:nvSpPr>
        <p:spPr>
          <a:xfrm rot="18755129">
            <a:off x="-422857" y="887009"/>
            <a:ext cx="35060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vi-VN" sz="3600" b="1" cap="none" spc="0" dirty="0">
              <a:ln/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765969" y="313884"/>
            <a:ext cx="68791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Nhận biết </a:t>
            </a:r>
            <a:r>
              <a:rPr lang="nl-NL" sz="2800">
                <a:latin typeface="Times New Roman" panose="02020603050405020304" pitchFamily="18" charset="0"/>
                <a:ea typeface="Times New Roman" panose="02020603050405020304" pitchFamily="18" charset="0"/>
              </a:rPr>
              <a:t>được 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hình thang, hình thang </a:t>
            </a:r>
            <a:r>
              <a:rPr lang="nl-NL" sz="2800">
                <a:latin typeface="Times New Roman" panose="02020603050405020304" pitchFamily="18" charset="0"/>
                <a:ea typeface="Times New Roman" panose="02020603050405020304" pitchFamily="18" charset="0"/>
              </a:rPr>
              <a:t>cân, 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hình thang vuông. </a:t>
            </a:r>
            <a:endParaRPr lang="en-US" sz="2800" dirty="0"/>
          </a:p>
        </p:txBody>
      </p:sp>
      <p:sp>
        <p:nvSpPr>
          <p:cNvPr id="75" name="Rectangle 74"/>
          <p:cNvSpPr/>
          <p:nvPr/>
        </p:nvSpPr>
        <p:spPr>
          <a:xfrm>
            <a:off x="310543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2805813" y="1216358"/>
            <a:ext cx="70277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Giải thích được các tính </a:t>
            </a:r>
            <a:r>
              <a:rPr lang="nl-NL" sz="2800">
                <a:latin typeface="Times New Roman" panose="02020603050405020304" pitchFamily="18" charset="0"/>
                <a:ea typeface="Times New Roman" panose="02020603050405020304" pitchFamily="18" charset="0"/>
              </a:rPr>
              <a:t>chất 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về góc kề một đáy, cạnh bên, đường chéo của hình thang cân.</a:t>
            </a:r>
            <a:endParaRPr lang="en-US" sz="2800" dirty="0"/>
          </a:p>
        </p:txBody>
      </p:sp>
      <p:sp>
        <p:nvSpPr>
          <p:cNvPr id="79" name="Rectangle 78"/>
          <p:cNvSpPr/>
          <p:nvPr/>
        </p:nvSpPr>
        <p:spPr>
          <a:xfrm>
            <a:off x="333356" y="3232434"/>
            <a:ext cx="2811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800" dirty="0"/>
          </a:p>
        </p:txBody>
      </p:sp>
      <p:sp>
        <p:nvSpPr>
          <p:cNvPr id="81" name="Rectangle 80"/>
          <p:cNvSpPr/>
          <p:nvPr/>
        </p:nvSpPr>
        <p:spPr>
          <a:xfrm>
            <a:off x="324435" y="3755654"/>
            <a:ext cx="4620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endParaRPr lang="en-US" sz="2800" dirty="0"/>
          </a:p>
        </p:txBody>
      </p:sp>
      <p:sp>
        <p:nvSpPr>
          <p:cNvPr id="83" name="Rectangle 82"/>
          <p:cNvSpPr/>
          <p:nvPr/>
        </p:nvSpPr>
        <p:spPr>
          <a:xfrm>
            <a:off x="337805" y="4831816"/>
            <a:ext cx="53416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endParaRPr lang="en-US" sz="2800" dirty="0"/>
          </a:p>
        </p:txBody>
      </p:sp>
      <p:sp>
        <p:nvSpPr>
          <p:cNvPr id="85" name="Rectangle 84"/>
          <p:cNvSpPr/>
          <p:nvPr/>
        </p:nvSpPr>
        <p:spPr>
          <a:xfrm>
            <a:off x="323091" y="4277214"/>
            <a:ext cx="5702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Năng lực tư duy và lập luận toán học</a:t>
            </a:r>
            <a:endParaRPr lang="en-US" sz="2800" dirty="0"/>
          </a:p>
        </p:txBody>
      </p:sp>
      <p:sp>
        <p:nvSpPr>
          <p:cNvPr id="87" name="Rectangle 86"/>
          <p:cNvSpPr/>
          <p:nvPr/>
        </p:nvSpPr>
        <p:spPr>
          <a:xfrm>
            <a:off x="6469814" y="3244334"/>
            <a:ext cx="1867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88" name="Rectangle 87"/>
          <p:cNvSpPr/>
          <p:nvPr/>
        </p:nvSpPr>
        <p:spPr>
          <a:xfrm>
            <a:off x="6466889" y="4338964"/>
            <a:ext cx="219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endParaRPr lang="en-US" sz="2800" dirty="0"/>
          </a:p>
        </p:txBody>
      </p:sp>
      <p:sp>
        <p:nvSpPr>
          <p:cNvPr id="89" name="Rectangle 88"/>
          <p:cNvSpPr/>
          <p:nvPr/>
        </p:nvSpPr>
        <p:spPr>
          <a:xfrm>
            <a:off x="6475423" y="3791649"/>
            <a:ext cx="19753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800" dirty="0"/>
          </a:p>
        </p:txBody>
      </p:sp>
      <p:sp>
        <p:nvSpPr>
          <p:cNvPr id="72" name="TextBox 71"/>
          <p:cNvSpPr txBox="1"/>
          <p:nvPr/>
        </p:nvSpPr>
        <p:spPr>
          <a:xfrm>
            <a:off x="4440127" y="2180077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grpSp>
        <p:nvGrpSpPr>
          <p:cNvPr id="86" name="Group 23"/>
          <p:cNvGrpSpPr/>
          <p:nvPr/>
        </p:nvGrpSpPr>
        <p:grpSpPr>
          <a:xfrm>
            <a:off x="4314142" y="220074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0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1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84" name="TextBox 83"/>
          <p:cNvSpPr txBox="1"/>
          <p:nvPr/>
        </p:nvSpPr>
        <p:spPr>
          <a:xfrm>
            <a:off x="4145043" y="2174325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215296" y="5793181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KỸ NĂNG</a:t>
            </a:r>
          </a:p>
        </p:txBody>
      </p:sp>
      <p:grpSp>
        <p:nvGrpSpPr>
          <p:cNvPr id="93" name="Group 23"/>
          <p:cNvGrpSpPr/>
          <p:nvPr/>
        </p:nvGrpSpPr>
        <p:grpSpPr>
          <a:xfrm>
            <a:off x="6863295" y="591370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96" name="TextBox 95"/>
          <p:cNvSpPr txBox="1"/>
          <p:nvPr/>
        </p:nvSpPr>
        <p:spPr>
          <a:xfrm>
            <a:off x="6784233" y="5856475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THÁI ĐỘ</a:t>
            </a:r>
          </a:p>
        </p:txBody>
      </p:sp>
    </p:spTree>
    <p:extLst>
      <p:ext uri="{BB962C8B-B14F-4D97-AF65-F5344CB8AC3E}">
        <p14:creationId xmlns:p14="http://schemas.microsoft.com/office/powerpoint/2010/main" val="360510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-27711"/>
            <a:ext cx="12192000" cy="68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5" y="139149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1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836" y="5737937"/>
            <a:ext cx="7982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993" y="5749612"/>
            <a:ext cx="8332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9645" y="-52063"/>
            <a:ext cx="9524187" cy="252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523" y="587445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8349789" y="3319453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8349789" y="4665146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747477" y="3431514"/>
            <a:ext cx="498916" cy="446935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7746211" y="4783671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2735018" y="4783057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7576147" y="3476683"/>
            <a:ext cx="498916" cy="464633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endParaRPr lang="en-US" sz="24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432219" y="619466"/>
            <a:ext cx="76421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 3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       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1" y="139149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9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8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9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90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50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6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9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3" y="808573"/>
            <a:ext cx="1325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5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7" y="77653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6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50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10" y="835727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403387" y="3300360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3393234" y="4665146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1" y="5749612"/>
            <a:ext cx="8022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314" y="5724244"/>
            <a:ext cx="77292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8EADAA77-FB26-4A69-802A-541C84A629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3524" y="1853183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8026" y="3751676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51" y="4417928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7253309" y="2305998"/>
            <a:ext cx="514590" cy="259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7" name="Object 59"/>
          <p:cNvGraphicFramePr>
            <a:graphicFrameLocks noChangeAspect="1"/>
          </p:cNvGraphicFramePr>
          <p:nvPr/>
        </p:nvGraphicFramePr>
        <p:xfrm>
          <a:off x="7561263" y="779463"/>
          <a:ext cx="337185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7" name="Equation" r:id="rId16" imgW="1371600" imgH="266400" progId="Equation.DSMT4">
                  <p:embed/>
                </p:oleObj>
              </mc:Choice>
              <mc:Fallback>
                <p:oleObj name="Equation" r:id="rId16" imgW="1371600" imgH="266400" progId="Equation.DSMT4">
                  <p:embed/>
                  <p:pic>
                    <p:nvPicPr>
                      <p:cNvPr id="47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1263" y="779463"/>
                        <a:ext cx="337185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59"/>
          <p:cNvGraphicFramePr>
            <a:graphicFrameLocks noChangeAspect="1"/>
          </p:cNvGraphicFramePr>
          <p:nvPr/>
        </p:nvGraphicFramePr>
        <p:xfrm>
          <a:off x="5187234" y="1236735"/>
          <a:ext cx="1468437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8" name="Equation" r:id="rId18" imgW="596880" imgH="253800" progId="Equation.DSMT4">
                  <p:embed/>
                </p:oleObj>
              </mc:Choice>
              <mc:Fallback>
                <p:oleObj name="Equation" r:id="rId18" imgW="596880" imgH="253800" progId="Equation.DSMT4">
                  <p:embed/>
                  <p:pic>
                    <p:nvPicPr>
                      <p:cNvPr id="49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7234" y="1236735"/>
                        <a:ext cx="1468437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59"/>
          <p:cNvGraphicFramePr>
            <a:graphicFrameLocks noChangeAspect="1"/>
          </p:cNvGraphicFramePr>
          <p:nvPr/>
        </p:nvGraphicFramePr>
        <p:xfrm>
          <a:off x="8497946" y="1227163"/>
          <a:ext cx="406400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9" name="Equation" r:id="rId20" imgW="164880" imgH="241200" progId="Equation.DSMT4">
                  <p:embed/>
                </p:oleObj>
              </mc:Choice>
              <mc:Fallback>
                <p:oleObj name="Equation" r:id="rId20" imgW="164880" imgH="241200" progId="Equation.DSMT4">
                  <p:embed/>
                  <p:pic>
                    <p:nvPicPr>
                      <p:cNvPr id="5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7946" y="1227163"/>
                        <a:ext cx="406400" cy="51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9"/>
          <p:cNvGraphicFramePr>
            <a:graphicFrameLocks noChangeAspect="1"/>
          </p:cNvGraphicFramePr>
          <p:nvPr/>
        </p:nvGraphicFramePr>
        <p:xfrm>
          <a:off x="4016375" y="4746625"/>
          <a:ext cx="1624013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0" name="Equation" r:id="rId22" imgW="660240" imgH="253800" progId="Equation.DSMT4">
                  <p:embed/>
                </p:oleObj>
              </mc:Choice>
              <mc:Fallback>
                <p:oleObj name="Equation" r:id="rId22" imgW="660240" imgH="253800" progId="Equation.DSMT4">
                  <p:embed/>
                  <p:pic>
                    <p:nvPicPr>
                      <p:cNvPr id="53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6375" y="4746625"/>
                        <a:ext cx="1624013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9"/>
          <p:cNvGraphicFramePr>
            <a:graphicFrameLocks noChangeAspect="1"/>
          </p:cNvGraphicFramePr>
          <p:nvPr/>
        </p:nvGraphicFramePr>
        <p:xfrm>
          <a:off x="4064001" y="3369006"/>
          <a:ext cx="1436687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1" name="Equation" r:id="rId24" imgW="583920" imgH="253800" progId="Equation.DSMT4">
                  <p:embed/>
                </p:oleObj>
              </mc:Choice>
              <mc:Fallback>
                <p:oleObj name="Equation" r:id="rId24" imgW="583920" imgH="253800" progId="Equation.DSMT4">
                  <p:embed/>
                  <p:pic>
                    <p:nvPicPr>
                      <p:cNvPr id="59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1" y="3369006"/>
                        <a:ext cx="1436687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59"/>
          <p:cNvGraphicFramePr>
            <a:graphicFrameLocks noChangeAspect="1"/>
          </p:cNvGraphicFramePr>
          <p:nvPr/>
        </p:nvGraphicFramePr>
        <p:xfrm>
          <a:off x="9170988" y="3424238"/>
          <a:ext cx="1404937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2" name="Equation" r:id="rId26" imgW="571320" imgH="253800" progId="Equation.DSMT4">
                  <p:embed/>
                </p:oleObj>
              </mc:Choice>
              <mc:Fallback>
                <p:oleObj name="Equation" r:id="rId26" imgW="571320" imgH="253800" progId="Equation.DSMT4">
                  <p:embed/>
                  <p:pic>
                    <p:nvPicPr>
                      <p:cNvPr id="61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70988" y="3424238"/>
                        <a:ext cx="1404937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59"/>
          <p:cNvGraphicFramePr>
            <a:graphicFrameLocks noChangeAspect="1"/>
          </p:cNvGraphicFramePr>
          <p:nvPr/>
        </p:nvGraphicFramePr>
        <p:xfrm>
          <a:off x="8977313" y="4706938"/>
          <a:ext cx="1624012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3" name="Equation" r:id="rId28" imgW="660240" imgH="253800" progId="Equation.DSMT4">
                  <p:embed/>
                </p:oleObj>
              </mc:Choice>
              <mc:Fallback>
                <p:oleObj name="Equation" r:id="rId28" imgW="660240" imgH="253800" progId="Equation.DSMT4">
                  <p:embed/>
                  <p:pic>
                    <p:nvPicPr>
                      <p:cNvPr id="62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7313" y="4706938"/>
                        <a:ext cx="1624012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15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50"/>
                            </p:stCondLst>
                            <p:childTnLst>
                              <p:par>
                                <p:cTn id="112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2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-27711"/>
            <a:ext cx="12192000" cy="68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5" y="139149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1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836" y="5737937"/>
            <a:ext cx="7982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993" y="5749612"/>
            <a:ext cx="8332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9645" y="-52064"/>
            <a:ext cx="9524187" cy="295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523" y="587445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3408061" y="4665145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8349789" y="4665146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7672355" y="3461081"/>
            <a:ext cx="498916" cy="446935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7746211" y="4783671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2776323" y="3429001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2743201" y="4793168"/>
            <a:ext cx="498916" cy="464633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endParaRPr lang="en-US" sz="2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432219" y="619466"/>
            <a:ext cx="764218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 4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1" y="139149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9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8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9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90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50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6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9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3" y="808573"/>
            <a:ext cx="1325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5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7" y="77653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6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50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10" y="835727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8349789" y="3280906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3408060" y="3280907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1" y="5749612"/>
            <a:ext cx="8022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314" y="5724244"/>
            <a:ext cx="77292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8EADAA77-FB26-4A69-802A-541C84A629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3524" y="1853183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8026" y="3751676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51" y="4417928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7253309" y="2305998"/>
            <a:ext cx="514590" cy="259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7" name="Object 59"/>
          <p:cNvGraphicFramePr>
            <a:graphicFrameLocks noChangeAspect="1"/>
          </p:cNvGraphicFramePr>
          <p:nvPr/>
        </p:nvGraphicFramePr>
        <p:xfrm>
          <a:off x="7672355" y="796903"/>
          <a:ext cx="334168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4" name="Equation" r:id="rId16" imgW="1358640" imgH="266400" progId="Equation.DSMT4">
                  <p:embed/>
                </p:oleObj>
              </mc:Choice>
              <mc:Fallback>
                <p:oleObj name="Equation" r:id="rId16" imgW="1358640" imgH="266400" progId="Equation.DSMT4">
                  <p:embed/>
                  <p:pic>
                    <p:nvPicPr>
                      <p:cNvPr id="47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2355" y="796903"/>
                        <a:ext cx="334168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59"/>
          <p:cNvGraphicFramePr>
            <a:graphicFrameLocks noChangeAspect="1"/>
          </p:cNvGraphicFramePr>
          <p:nvPr/>
        </p:nvGraphicFramePr>
        <p:xfrm>
          <a:off x="4019550" y="1195388"/>
          <a:ext cx="3532188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5" name="Equation" r:id="rId18" imgW="1434960" imgH="279360" progId="Equation.DSMT4">
                  <p:embed/>
                </p:oleObj>
              </mc:Choice>
              <mc:Fallback>
                <p:oleObj name="Equation" r:id="rId18" imgW="1434960" imgH="279360" progId="Equation.DSMT4">
                  <p:embed/>
                  <p:pic>
                    <p:nvPicPr>
                      <p:cNvPr id="49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9550" y="1195388"/>
                        <a:ext cx="3532188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59"/>
          <p:cNvGraphicFramePr>
            <a:graphicFrameLocks noChangeAspect="1"/>
          </p:cNvGraphicFramePr>
          <p:nvPr/>
        </p:nvGraphicFramePr>
        <p:xfrm>
          <a:off x="8455164" y="3505050"/>
          <a:ext cx="2936875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6" name="Equation" r:id="rId20" imgW="1193760" imgH="190440" progId="Equation.DSMT4">
                  <p:embed/>
                </p:oleObj>
              </mc:Choice>
              <mc:Fallback>
                <p:oleObj name="Equation" r:id="rId20" imgW="1193760" imgH="190440" progId="Equation.DSMT4">
                  <p:embed/>
                  <p:pic>
                    <p:nvPicPr>
                      <p:cNvPr id="5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5164" y="3505050"/>
                        <a:ext cx="2936875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9"/>
          <p:cNvGraphicFramePr>
            <a:graphicFrameLocks noChangeAspect="1"/>
          </p:cNvGraphicFramePr>
          <p:nvPr/>
        </p:nvGraphicFramePr>
        <p:xfrm>
          <a:off x="3641725" y="4833938"/>
          <a:ext cx="2906713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7" name="Equation" r:id="rId22" imgW="1180800" imgH="190440" progId="Equation.DSMT4">
                  <p:embed/>
                </p:oleObj>
              </mc:Choice>
              <mc:Fallback>
                <p:oleObj name="Equation" r:id="rId22" imgW="1180800" imgH="190440" progId="Equation.DSMT4">
                  <p:embed/>
                  <p:pic>
                    <p:nvPicPr>
                      <p:cNvPr id="53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1725" y="4833938"/>
                        <a:ext cx="2906713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9"/>
          <p:cNvGraphicFramePr>
            <a:graphicFrameLocks noChangeAspect="1"/>
          </p:cNvGraphicFramePr>
          <p:nvPr/>
        </p:nvGraphicFramePr>
        <p:xfrm>
          <a:off x="3736396" y="3353103"/>
          <a:ext cx="2217738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8" name="Equation" r:id="rId24" imgW="901440" imgH="253800" progId="Equation.DSMT4">
                  <p:embed/>
                </p:oleObj>
              </mc:Choice>
              <mc:Fallback>
                <p:oleObj name="Equation" r:id="rId24" imgW="901440" imgH="253800" progId="Equation.DSMT4">
                  <p:embed/>
                  <p:pic>
                    <p:nvPicPr>
                      <p:cNvPr id="59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6396" y="3353103"/>
                        <a:ext cx="2217738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59"/>
          <p:cNvGraphicFramePr>
            <a:graphicFrameLocks noChangeAspect="1"/>
          </p:cNvGraphicFramePr>
          <p:nvPr/>
        </p:nvGraphicFramePr>
        <p:xfrm>
          <a:off x="8866188" y="4746625"/>
          <a:ext cx="234315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9" name="Equation" r:id="rId26" imgW="952200" imgH="253800" progId="Equation.DSMT4">
                  <p:embed/>
                </p:oleObj>
              </mc:Choice>
              <mc:Fallback>
                <p:oleObj name="Equation" r:id="rId26" imgW="952200" imgH="253800" progId="Equation.DSMT4">
                  <p:embed/>
                  <p:pic>
                    <p:nvPicPr>
                      <p:cNvPr id="61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66188" y="4746625"/>
                        <a:ext cx="234315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508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"/>
                            </p:stCondLst>
                            <p:childTnLst>
                              <p:par>
                                <p:cTn id="89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50"/>
                            </p:stCondLst>
                            <p:childTnLst>
                              <p:par>
                                <p:cTn id="109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5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2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-170241"/>
            <a:ext cx="12192000" cy="68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5" y="139149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1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836" y="5737937"/>
            <a:ext cx="7982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993" y="5749612"/>
            <a:ext cx="8332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9645" y="-52064"/>
            <a:ext cx="9524187" cy="225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523" y="587445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3408061" y="4239825"/>
            <a:ext cx="3747651" cy="1065822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8310186" y="4113532"/>
            <a:ext cx="3736337" cy="1087087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801705" y="2655346"/>
            <a:ext cx="498916" cy="446935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7693046" y="4337085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7644241" y="2631526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2743201" y="4378481"/>
            <a:ext cx="498916" cy="464633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endParaRPr lang="en-US" sz="2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300621" y="524474"/>
            <a:ext cx="8000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 5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1" y="139149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9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8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9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90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50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6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9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3" y="808573"/>
            <a:ext cx="1325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5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7" y="77653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6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50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10" y="835727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432219" y="2504697"/>
            <a:ext cx="3723493" cy="101468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8349788" y="2474986"/>
            <a:ext cx="3696735" cy="104439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1" y="5749612"/>
            <a:ext cx="8022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314" y="5724244"/>
            <a:ext cx="77292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8EADAA77-FB26-4A69-802A-541C84A629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3524" y="1853183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8026" y="3751676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51" y="4417928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7" name="Object 59"/>
          <p:cNvGraphicFramePr>
            <a:graphicFrameLocks noChangeAspect="1"/>
          </p:cNvGraphicFramePr>
          <p:nvPr/>
        </p:nvGraphicFramePr>
        <p:xfrm>
          <a:off x="7464899" y="606899"/>
          <a:ext cx="3497263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1" name="Equation" r:id="rId16" imgW="1422360" imgH="279360" progId="Equation.DSMT4">
                  <p:embed/>
                </p:oleObj>
              </mc:Choice>
              <mc:Fallback>
                <p:oleObj name="Equation" r:id="rId16" imgW="1422360" imgH="279360" progId="Equation.DSMT4">
                  <p:embed/>
                  <p:pic>
                    <p:nvPicPr>
                      <p:cNvPr id="47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4899" y="606899"/>
                        <a:ext cx="3497263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59"/>
          <p:cNvGraphicFramePr>
            <a:graphicFrameLocks noChangeAspect="1"/>
          </p:cNvGraphicFramePr>
          <p:nvPr/>
        </p:nvGraphicFramePr>
        <p:xfrm>
          <a:off x="3892195" y="1100061"/>
          <a:ext cx="16541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2" name="Equation" r:id="rId18" imgW="672840" imgH="253800" progId="Equation.DSMT4">
                  <p:embed/>
                </p:oleObj>
              </mc:Choice>
              <mc:Fallback>
                <p:oleObj name="Equation" r:id="rId18" imgW="672840" imgH="253800" progId="Equation.DSMT4">
                  <p:embed/>
                  <p:pic>
                    <p:nvPicPr>
                      <p:cNvPr id="48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2195" y="1100061"/>
                        <a:ext cx="1654175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59"/>
          <p:cNvGraphicFramePr>
            <a:graphicFrameLocks noChangeAspect="1"/>
          </p:cNvGraphicFramePr>
          <p:nvPr/>
        </p:nvGraphicFramePr>
        <p:xfrm>
          <a:off x="4348163" y="2812511"/>
          <a:ext cx="1747837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3" name="Equation" r:id="rId20" imgW="711000" imgH="228600" progId="Equation.DSMT4">
                  <p:embed/>
                </p:oleObj>
              </mc:Choice>
              <mc:Fallback>
                <p:oleObj name="Equation" r:id="rId20" imgW="711000" imgH="228600" progId="Equation.DSMT4">
                  <p:embed/>
                  <p:pic>
                    <p:nvPicPr>
                      <p:cNvPr id="49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8163" y="2812511"/>
                        <a:ext cx="1747837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59"/>
          <p:cNvGraphicFramePr>
            <a:graphicFrameLocks noChangeAspect="1"/>
          </p:cNvGraphicFramePr>
          <p:nvPr/>
        </p:nvGraphicFramePr>
        <p:xfrm>
          <a:off x="9623174" y="2649910"/>
          <a:ext cx="14351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4" name="Equation" r:id="rId22" imgW="583920" imgH="253800" progId="Equation.DSMT4">
                  <p:embed/>
                </p:oleObj>
              </mc:Choice>
              <mc:Fallback>
                <p:oleObj name="Equation" r:id="rId22" imgW="583920" imgH="253800" progId="Equation.DSMT4">
                  <p:embed/>
                  <p:pic>
                    <p:nvPicPr>
                      <p:cNvPr id="5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23174" y="2649910"/>
                        <a:ext cx="143510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9"/>
          <p:cNvGraphicFramePr>
            <a:graphicFrameLocks noChangeAspect="1"/>
          </p:cNvGraphicFramePr>
          <p:nvPr/>
        </p:nvGraphicFramePr>
        <p:xfrm>
          <a:off x="4404673" y="4550482"/>
          <a:ext cx="1779587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5" name="Equation" r:id="rId24" imgW="723600" imgH="190440" progId="Equation.DSMT4">
                  <p:embed/>
                </p:oleObj>
              </mc:Choice>
              <mc:Fallback>
                <p:oleObj name="Equation" r:id="rId24" imgW="723600" imgH="190440" progId="Equation.DSMT4">
                  <p:embed/>
                  <p:pic>
                    <p:nvPicPr>
                      <p:cNvPr id="53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4673" y="4550482"/>
                        <a:ext cx="1779587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758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"/>
                            </p:stCondLst>
                            <p:childTnLst>
                              <p:par>
                                <p:cTn id="86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5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0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2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7A8EB-9AB6-4ACA-8585-886E5A14F94D}"/>
              </a:ext>
            </a:extLst>
          </p:cNvPr>
          <p:cNvGrpSpPr/>
          <p:nvPr/>
        </p:nvGrpSpPr>
        <p:grpSpPr>
          <a:xfrm>
            <a:off x="747268" y="3774593"/>
            <a:ext cx="4034376" cy="947737"/>
            <a:chOff x="747268" y="3774593"/>
            <a:chExt cx="4034376" cy="947737"/>
          </a:xfrm>
        </p:grpSpPr>
        <p:pic>
          <p:nvPicPr>
            <p:cNvPr id="27" name="Picture 52">
              <a:extLst>
                <a:ext uri="{FF2B5EF4-FFF2-40B4-BE49-F238E27FC236}">
                  <a16:creationId xmlns:a16="http://schemas.microsoft.com/office/drawing/2014/main" id="{97F8DF9D-C2E2-43D9-9039-934AB3F6A8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4106" y="3774593"/>
              <a:ext cx="1887538" cy="947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D2EAF89-E483-4755-8EDC-FAB692D9D8B8}"/>
                </a:ext>
              </a:extLst>
            </p:cNvPr>
            <p:cNvSpPr txBox="1"/>
            <p:nvPr/>
          </p:nvSpPr>
          <p:spPr>
            <a:xfrm>
              <a:off x="747268" y="4196680"/>
              <a:ext cx="22620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thang cân:</a:t>
              </a:r>
              <a:endParaRPr lang="en-US" sz="2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1F59CF-A5A9-4717-A097-E263DF4B7FFD}"/>
              </a:ext>
            </a:extLst>
          </p:cNvPr>
          <p:cNvGrpSpPr/>
          <p:nvPr/>
        </p:nvGrpSpPr>
        <p:grpSpPr>
          <a:xfrm>
            <a:off x="6729990" y="3849839"/>
            <a:ext cx="4003885" cy="1925940"/>
            <a:chOff x="6729990" y="3849839"/>
            <a:chExt cx="4003885" cy="1925940"/>
          </a:xfrm>
        </p:grpSpPr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id="{98AE6A97-6891-4800-8964-558DCF0CB9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9990" y="3849839"/>
              <a:ext cx="1901825" cy="1039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CB982E3-6646-40FB-A34F-AFA69318ED8A}"/>
                </a:ext>
              </a:extLst>
            </p:cNvPr>
            <p:cNvSpPr txBox="1"/>
            <p:nvPr/>
          </p:nvSpPr>
          <p:spPr>
            <a:xfrm>
              <a:off x="8626210" y="4329229"/>
              <a:ext cx="210766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2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i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thang </a:t>
              </a:r>
              <a:r>
                <a:rPr lang="vi-VN" sz="2200" i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cân </a:t>
              </a:r>
              <a:r>
                <a:rPr lang="vi-VN" sz="22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 hình thang </a:t>
              </a:r>
              <a:r>
                <a:rPr lang="en-US" sz="22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 </a:t>
              </a:r>
              <a:r>
                <a:rPr lang="en-US" sz="2200" i="1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2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2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 kề một đáy bằng nhau </a:t>
              </a:r>
              <a:endParaRPr lang="en-US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D8B074B-DEE4-44CF-B2EC-E948A6A14083}"/>
              </a:ext>
            </a:extLst>
          </p:cNvPr>
          <p:cNvGrpSpPr/>
          <p:nvPr/>
        </p:nvGrpSpPr>
        <p:grpSpPr>
          <a:xfrm>
            <a:off x="848009" y="1622431"/>
            <a:ext cx="3788772" cy="1231900"/>
            <a:chOff x="848009" y="1622431"/>
            <a:chExt cx="3788772" cy="1231900"/>
          </a:xfrm>
        </p:grpSpPr>
        <p:pic>
          <p:nvPicPr>
            <p:cNvPr id="13" name="Picture 46">
              <a:extLst>
                <a:ext uri="{FF2B5EF4-FFF2-40B4-BE49-F238E27FC236}">
                  <a16:creationId xmlns:a16="http://schemas.microsoft.com/office/drawing/2014/main" id="{5635074B-3545-473F-BCEB-051B785E9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508795">
              <a:off x="2739719" y="1622431"/>
              <a:ext cx="1897062" cy="1231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E2E29B-C908-47A2-9A7F-E97FF496578E}"/>
                </a:ext>
              </a:extLst>
            </p:cNvPr>
            <p:cNvSpPr txBox="1"/>
            <p:nvPr/>
          </p:nvSpPr>
          <p:spPr>
            <a:xfrm>
              <a:off x="848009" y="1678771"/>
              <a:ext cx="255117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2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i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thang vuông:</a:t>
              </a:r>
            </a:p>
          </p:txBody>
        </p:sp>
      </p:grpSp>
      <p:pic>
        <p:nvPicPr>
          <p:cNvPr id="6" name="Picture 23">
            <a:extLst>
              <a:ext uri="{FF2B5EF4-FFF2-40B4-BE49-F238E27FC236}">
                <a16:creationId xmlns:a16="http://schemas.microsoft.com/office/drawing/2014/main" id="{7B9E52C4-FA91-4544-A7EC-ED31EC950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5552" y="2018365"/>
            <a:ext cx="1846263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3B09324-F3FF-41BA-8439-899230C3090D}"/>
              </a:ext>
            </a:extLst>
          </p:cNvPr>
          <p:cNvGrpSpPr/>
          <p:nvPr/>
        </p:nvGrpSpPr>
        <p:grpSpPr>
          <a:xfrm>
            <a:off x="4020994" y="1732970"/>
            <a:ext cx="3361586" cy="2654303"/>
            <a:chOff x="4020994" y="1732970"/>
            <a:chExt cx="3361586" cy="2654303"/>
          </a:xfrm>
        </p:grpSpPr>
        <p:pic>
          <p:nvPicPr>
            <p:cNvPr id="7" name="Picture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46B72B38-6335-4DA4-B993-D7147E17F0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20994" y="1732970"/>
              <a:ext cx="3361586" cy="265430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41325AC-E839-48B7-8F75-5D6367FAABDF}"/>
                </a:ext>
              </a:extLst>
            </p:cNvPr>
            <p:cNvSpPr txBox="1"/>
            <p:nvPr/>
          </p:nvSpPr>
          <p:spPr>
            <a:xfrm>
              <a:off x="4339715" y="1926278"/>
              <a:ext cx="2573160" cy="52322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thang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cân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C0542B2-59D8-4513-8295-D9F4922336D6}"/>
              </a:ext>
            </a:extLst>
          </p:cNvPr>
          <p:cNvSpPr txBox="1"/>
          <p:nvPr/>
        </p:nvSpPr>
        <p:spPr>
          <a:xfrm rot="20261856">
            <a:off x="2840004" y="3798532"/>
            <a:ext cx="2110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chất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225205-4132-4B30-BAED-A82777FB2C77}"/>
              </a:ext>
            </a:extLst>
          </p:cNvPr>
          <p:cNvSpPr txBox="1"/>
          <p:nvPr/>
        </p:nvSpPr>
        <p:spPr>
          <a:xfrm rot="19940276">
            <a:off x="7158766" y="1948826"/>
            <a:ext cx="1578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nghĩa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E2E29B-C908-47A2-9A7F-E97FF496578E}"/>
              </a:ext>
            </a:extLst>
          </p:cNvPr>
          <p:cNvSpPr txBox="1"/>
          <p:nvPr/>
        </p:nvSpPr>
        <p:spPr>
          <a:xfrm>
            <a:off x="930840" y="2109658"/>
            <a:ext cx="2166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hình thang có một góc vuông</a:t>
            </a: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E2E29B-C908-47A2-9A7F-E97FF496578E}"/>
              </a:ext>
            </a:extLst>
          </p:cNvPr>
          <p:cNvSpPr txBox="1"/>
          <p:nvPr/>
        </p:nvSpPr>
        <p:spPr>
          <a:xfrm>
            <a:off x="8626210" y="1477511"/>
            <a:ext cx="2392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 </a:t>
            </a:r>
            <a:r>
              <a:rPr lang="en-US" sz="24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tứ giác có </a:t>
            </a:r>
            <a:r>
              <a:rPr lang="vi-VN" sz="24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đối song song.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E2E29B-C908-47A2-9A7F-E97FF496578E}"/>
              </a:ext>
            </a:extLst>
          </p:cNvPr>
          <p:cNvSpPr txBox="1"/>
          <p:nvPr/>
        </p:nvSpPr>
        <p:spPr>
          <a:xfrm>
            <a:off x="738188" y="4676297"/>
            <a:ext cx="32344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cạnh bên bằng nhau</a:t>
            </a:r>
            <a:endParaRPr lang="en-US" sz="2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225205-4132-4B30-BAED-A82777FB2C77}"/>
              </a:ext>
            </a:extLst>
          </p:cNvPr>
          <p:cNvSpPr txBox="1"/>
          <p:nvPr/>
        </p:nvSpPr>
        <p:spPr>
          <a:xfrm rot="1844675">
            <a:off x="7279103" y="4238352"/>
            <a:ext cx="1924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nghĩa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E2E29B-C908-47A2-9A7F-E97FF496578E}"/>
              </a:ext>
            </a:extLst>
          </p:cNvPr>
          <p:cNvSpPr txBox="1"/>
          <p:nvPr/>
        </p:nvSpPr>
        <p:spPr>
          <a:xfrm>
            <a:off x="661007" y="5124032"/>
            <a:ext cx="3678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đường chéo bằng nhau</a:t>
            </a:r>
            <a:endParaRPr lang="en-US" sz="2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794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25" grpId="0"/>
      <p:bldP spid="29" grpId="0"/>
      <p:bldP spid="31" grpId="0"/>
      <p:bldP spid="33" grpId="0"/>
      <p:bldP spid="3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118563" y="1436832"/>
            <a:ext cx="4266555" cy="20353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54"/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椭圆 55"/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684268" y="513598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1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1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238673" y="2493160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4" name="同心圆 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2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487514" y="4409549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7" name="同心圆 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3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7225471" y="473941"/>
            <a:ext cx="4256158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thuộc </a:t>
            </a:r>
            <a:r>
              <a:rPr lang="vi-VN" sz="2800" b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 nghĩa hình thang, hình thang cân, hình thang vuông.</a:t>
            </a:r>
            <a:endParaRPr lang="zh-CN" altLang="en-US" sz="2800" b="0" kern="0" dirty="0">
              <a:solidFill>
                <a:schemeClr val="tx2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262873" y="4210597"/>
            <a:ext cx="5218756" cy="17280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1"/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tập</a:t>
            </a:r>
            <a:r>
              <a:rPr lang="vi-VN" sz="280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trong</a:t>
            </a:r>
            <a:r>
              <a:rPr lang="en-US" sz="280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</a:p>
          <a:p>
            <a:pPr lvl="1"/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en-US" sz="280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 HIỆU NHẬN BIẾT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357218" y="1731344"/>
            <a:ext cx="3789244" cy="1446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99" b="1" i="0" u="none" strike="noStrike" kern="1200" cap="none" spc="0" normalizeH="0" baseline="0" noProof="0" dirty="0">
                <a:ln>
                  <a:noFill/>
                </a:ln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4399" b="1" i="0" u="none" strike="noStrike" kern="1200" cap="none" spc="0" normalizeH="0" noProof="0" dirty="0">
                <a:ln>
                  <a:noFill/>
                </a:ln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DẪN VỀ NHÀ</a:t>
            </a:r>
            <a:endParaRPr kumimoji="0" lang="zh-CN" altLang="en-US" sz="4399" b="1" i="0" u="none" strike="noStrike" kern="1200" cap="none" spc="0" normalizeH="0" baseline="0" noProof="0" dirty="0">
              <a:ln>
                <a:noFill/>
              </a:ln>
              <a:solidFill>
                <a:srgbClr val="EE6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80611" y="2493160"/>
            <a:ext cx="3351548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thuộc tính chất hình thang cân và ứng dụng trong thực tế.</a:t>
            </a:r>
            <a:endParaRPr lang="zh-CN" altLang="en-US" sz="2800" b="0" kern="0" dirty="0">
              <a:solidFill>
                <a:schemeClr val="tx2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969" y="3782204"/>
            <a:ext cx="2512430" cy="258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5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218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49739" y="3429000"/>
            <a:ext cx="374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318" y="-81280"/>
            <a:ext cx="12411318" cy="7053540"/>
          </a:xfrm>
          <a:prstGeom prst="rect">
            <a:avLst/>
          </a:prstGeom>
        </p:spPr>
      </p:pic>
      <p:pic>
        <p:nvPicPr>
          <p:cNvPr id="1026" name="Picture 2" descr="Thang&amp;#39; trong tiếng Anh - VnExpress">
            <a:extLst>
              <a:ext uri="{FF2B5EF4-FFF2-40B4-BE49-F238E27FC236}">
                <a16:creationId xmlns:a16="http://schemas.microsoft.com/office/drawing/2014/main" id="{B3A4B055-531B-4028-B859-F0F899F99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0814" y="1346337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oden ladder or stair / cartoon vector and illustration, hand drawn style,  isolated on white background. Stock Vector | Adobe Stock">
            <a:extLst>
              <a:ext uri="{FF2B5EF4-FFF2-40B4-BE49-F238E27FC236}">
                <a16:creationId xmlns:a16="http://schemas.microsoft.com/office/drawing/2014/main" id="{E4BD10DD-5046-4140-AA56-A9DF66B65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02578" y="1053474"/>
            <a:ext cx="3564323" cy="344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3D9964-E338-432C-928F-D6E81041DAB4}"/>
              </a:ext>
            </a:extLst>
          </p:cNvPr>
          <p:cNvSpPr txBox="1"/>
          <p:nvPr/>
        </p:nvSpPr>
        <p:spPr>
          <a:xfrm>
            <a:off x="1780814" y="4854229"/>
            <a:ext cx="92640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ảnh các chiếc thang ở trên.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Nêu nhận xét về hình dạng và cấu tạo chung của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các bậc thang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882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318" y="-81280"/>
            <a:ext cx="12411318" cy="7053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560" y="994592"/>
            <a:ext cx="5432107" cy="49017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3D9964-E338-432C-928F-D6E81041DAB4}"/>
              </a:ext>
            </a:extLst>
          </p:cNvPr>
          <p:cNvSpPr txBox="1"/>
          <p:nvPr/>
        </p:nvSpPr>
        <p:spPr>
          <a:xfrm>
            <a:off x="947695" y="1247429"/>
            <a:ext cx="39189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lớp 6, phần </a:t>
            </a: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học không gian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chúng ta đã được làm quen với hình thang cân. </a:t>
            </a:r>
          </a:p>
          <a:p>
            <a:pPr algn="just">
              <a:lnSpc>
                <a:spcPct val="150000"/>
              </a:lnSpc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khung cửa sổ có dạng hình thang cân.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12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231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792227" y="3149095"/>
            <a:ext cx="5188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5827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7367" y="0"/>
            <a:ext cx="12579004" cy="68758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203191" y="720219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1086481" y="1273174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nghĩa 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5932251" y="2662967"/>
            <a:ext cx="5337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có song song với nhau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4605" y="4388323"/>
            <a:ext cx="1824746" cy="21206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156213" y="1949066"/>
            <a:ext cx="22926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Hình thang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697" y="2722823"/>
            <a:ext cx="4463750" cy="2499418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5008402" y="1565561"/>
            <a:ext cx="6597167" cy="3488460"/>
          </a:xfrm>
          <a:prstGeom prst="cloudCallout">
            <a:avLst>
              <a:gd name="adj1" fmla="val 28315"/>
              <a:gd name="adj2" fmla="val 6936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(</a:t>
            </a:r>
            <a:r>
              <a:rPr lang="en-US" sz="3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/SGK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tứ giác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song với nhau hay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5932251" y="3315918"/>
            <a:ext cx="53374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Khi đó tứ giác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được gọi là hình thang.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25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7" grpId="1" animBg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60043884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PPT9 137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4889</TotalTime>
  <Words>2176</Words>
  <Application>Microsoft Office PowerPoint</Application>
  <PresentationFormat>Widescreen</PresentationFormat>
  <Paragraphs>411</Paragraphs>
  <Slides>44</Slides>
  <Notes>25</Notes>
  <HiddenSlides>0</HiddenSlides>
  <MMClips>9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4" baseType="lpstr">
      <vt:lpstr>等线</vt:lpstr>
      <vt:lpstr>微软雅黑</vt:lpstr>
      <vt:lpstr>宋体</vt:lpstr>
      <vt:lpstr>#9Slide03 Roboto Medium</vt:lpstr>
      <vt:lpstr>Agency FB</vt:lpstr>
      <vt:lpstr>Aharoni</vt:lpstr>
      <vt:lpstr>Arial</vt:lpstr>
      <vt:lpstr>Calibri</vt:lpstr>
      <vt:lpstr>Calibri Light</vt:lpstr>
      <vt:lpstr>Cambria Math</vt:lpstr>
      <vt:lpstr>Catamaran</vt:lpstr>
      <vt:lpstr>Symbol</vt:lpstr>
      <vt:lpstr>Times New Roman</vt:lpstr>
      <vt:lpstr>Wingdings</vt:lpstr>
      <vt:lpstr>幼圆</vt:lpstr>
      <vt:lpstr>思源黑体 Heavy</vt:lpstr>
      <vt:lpstr>思源黑体 Normal</vt:lpstr>
      <vt:lpstr>Custom Design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Ngọc Bảo Trân</dc:creator>
  <cp:lastModifiedBy>Linh</cp:lastModifiedBy>
  <cp:revision>418</cp:revision>
  <dcterms:created xsi:type="dcterms:W3CDTF">2021-08-12T00:09:30Z</dcterms:created>
  <dcterms:modified xsi:type="dcterms:W3CDTF">2024-01-01T19:12:36Z</dcterms:modified>
</cp:coreProperties>
</file>