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59" r:id="rId3"/>
    <p:sldId id="257" r:id="rId4"/>
    <p:sldId id="260" r:id="rId5"/>
    <p:sldId id="258" r:id="rId6"/>
    <p:sldId id="261" r:id="rId7"/>
    <p:sldId id="262" r:id="rId8"/>
    <p:sldId id="320" r:id="rId9"/>
    <p:sldId id="281" r:id="rId10"/>
    <p:sldId id="332" r:id="rId11"/>
    <p:sldId id="272" r:id="rId12"/>
    <p:sldId id="333" r:id="rId13"/>
    <p:sldId id="334" r:id="rId14"/>
    <p:sldId id="275" r:id="rId15"/>
    <p:sldId id="335" r:id="rId16"/>
    <p:sldId id="336" r:id="rId17"/>
    <p:sldId id="337" r:id="rId18"/>
    <p:sldId id="338" r:id="rId19"/>
    <p:sldId id="267" r:id="rId20"/>
    <p:sldId id="299" r:id="rId21"/>
    <p:sldId id="300" r:id="rId22"/>
    <p:sldId id="301" r:id="rId23"/>
    <p:sldId id="302" r:id="rId24"/>
    <p:sldId id="303" r:id="rId25"/>
    <p:sldId id="264" r:id="rId26"/>
    <p:sldId id="326" r:id="rId27"/>
    <p:sldId id="290" r:id="rId28"/>
    <p:sldId id="295" r:id="rId29"/>
    <p:sldId id="296" r:id="rId30"/>
    <p:sldId id="340" r:id="rId31"/>
    <p:sldId id="339" r:id="rId32"/>
    <p:sldId id="269" r:id="rId33"/>
  </p:sldIdLst>
  <p:sldSz cx="18288000" cy="10287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150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ED73-7134-4C02-9610-867CD65FDC8E}"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BD7-2E75-484D-8AF8-F23D9C66DCC0}" type="slidenum">
              <a:rPr lang="en-US" smtClean="0"/>
              <a:t>‹#›</a:t>
            </a:fld>
            <a:endParaRPr lang="en-US"/>
          </a:p>
        </p:txBody>
      </p:sp>
    </p:spTree>
    <p:extLst>
      <p:ext uri="{BB962C8B-B14F-4D97-AF65-F5344CB8AC3E}">
        <p14:creationId xmlns:p14="http://schemas.microsoft.com/office/powerpoint/2010/main" val="19200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10</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17</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3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28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79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66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10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310652" y="182719"/>
            <a:ext cx="17666696" cy="9788758"/>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5431500" y="7789426"/>
            <a:ext cx="7425000" cy="859800"/>
          </a:xfrm>
          <a:prstGeom prst="rect">
            <a:avLst/>
          </a:prstGeom>
        </p:spPr>
        <p:txBody>
          <a:bodyPr spcFirstLastPara="1" wrap="square" lIns="182850" tIns="182850" rIns="182850" bIns="182850" anchor="ctr" anchorCtr="0">
            <a:noAutofit/>
          </a:bodyPr>
          <a:lstStyle>
            <a:lvl1pPr lvl="0" algn="ctr">
              <a:spcBef>
                <a:spcPts val="0"/>
              </a:spcBef>
              <a:spcAft>
                <a:spcPts val="0"/>
              </a:spcAft>
              <a:buSzPts val="1800"/>
              <a:buNone/>
              <a:defRPr sz="4000"/>
            </a:lvl1pPr>
            <a:lvl2pPr lvl="1" algn="ctr">
              <a:spcBef>
                <a:spcPts val="0"/>
              </a:spcBef>
              <a:spcAft>
                <a:spcPts val="0"/>
              </a:spcAft>
              <a:buSzPts val="1800"/>
              <a:buNone/>
              <a:defRPr sz="3600"/>
            </a:lvl2pPr>
            <a:lvl3pPr lvl="2" algn="ctr">
              <a:spcBef>
                <a:spcPts val="0"/>
              </a:spcBef>
              <a:spcAft>
                <a:spcPts val="0"/>
              </a:spcAft>
              <a:buSzPts val="1800"/>
              <a:buNone/>
              <a:defRPr sz="3600"/>
            </a:lvl3pPr>
            <a:lvl4pPr lvl="3" algn="ctr">
              <a:spcBef>
                <a:spcPts val="0"/>
              </a:spcBef>
              <a:spcAft>
                <a:spcPts val="0"/>
              </a:spcAft>
              <a:buSzPts val="1800"/>
              <a:buNone/>
              <a:defRPr sz="3600"/>
            </a:lvl4pPr>
            <a:lvl5pPr lvl="4" algn="ctr">
              <a:spcBef>
                <a:spcPts val="0"/>
              </a:spcBef>
              <a:spcAft>
                <a:spcPts val="0"/>
              </a:spcAft>
              <a:buSzPts val="1800"/>
              <a:buNone/>
              <a:defRPr sz="3600"/>
            </a:lvl5pPr>
            <a:lvl6pPr lvl="5" algn="ctr">
              <a:spcBef>
                <a:spcPts val="0"/>
              </a:spcBef>
              <a:spcAft>
                <a:spcPts val="0"/>
              </a:spcAft>
              <a:buSzPts val="1800"/>
              <a:buNone/>
              <a:defRPr sz="3600"/>
            </a:lvl6pPr>
            <a:lvl7pPr lvl="6" algn="ctr">
              <a:spcBef>
                <a:spcPts val="0"/>
              </a:spcBef>
              <a:spcAft>
                <a:spcPts val="0"/>
              </a:spcAft>
              <a:buSzPts val="1800"/>
              <a:buNone/>
              <a:defRPr sz="3600"/>
            </a:lvl7pPr>
            <a:lvl8pPr lvl="7" algn="ctr">
              <a:spcBef>
                <a:spcPts val="0"/>
              </a:spcBef>
              <a:spcAft>
                <a:spcPts val="0"/>
              </a:spcAft>
              <a:buSzPts val="1800"/>
              <a:buNone/>
              <a:defRPr sz="3600"/>
            </a:lvl8pPr>
            <a:lvl9pPr lvl="8" algn="ctr">
              <a:spcBef>
                <a:spcPts val="0"/>
              </a:spcBef>
              <a:spcAft>
                <a:spcPts val="0"/>
              </a:spcAft>
              <a:buSzPts val="1800"/>
              <a:buNone/>
              <a:defRPr sz="3600"/>
            </a:lvl9pPr>
          </a:lstStyle>
          <a:p>
            <a:endParaRPr/>
          </a:p>
        </p:txBody>
      </p:sp>
      <p:sp>
        <p:nvSpPr>
          <p:cNvPr id="333" name="Google Shape;333;p14"/>
          <p:cNvSpPr txBox="1">
            <a:spLocks noGrp="1"/>
          </p:cNvSpPr>
          <p:nvPr>
            <p:ph type="subTitle" idx="1"/>
          </p:nvPr>
        </p:nvSpPr>
        <p:spPr>
          <a:xfrm>
            <a:off x="5139000" y="2951984"/>
            <a:ext cx="8010000" cy="4078200"/>
          </a:xfrm>
          <a:prstGeom prst="rect">
            <a:avLst/>
          </a:prstGeom>
        </p:spPr>
        <p:txBody>
          <a:bodyPr spcFirstLastPara="1" wrap="square" lIns="182850" tIns="182850" rIns="182850" bIns="182850" anchor="t" anchorCtr="0">
            <a:noAutofit/>
          </a:bodyPr>
          <a:lstStyle>
            <a:lvl1pPr lvl="0" algn="ctr" rtl="0">
              <a:spcBef>
                <a:spcPts val="0"/>
              </a:spcBef>
              <a:spcAft>
                <a:spcPts val="0"/>
              </a:spcAft>
              <a:buSzPts val="2400"/>
              <a:buFont typeface="Delius"/>
              <a:buNone/>
              <a:defRPr sz="5600">
                <a:latin typeface="Delius"/>
                <a:ea typeface="Delius"/>
                <a:cs typeface="Delius"/>
                <a:sym typeface="Delius"/>
              </a:defRPr>
            </a:lvl1pPr>
            <a:lvl2pPr lvl="1" algn="ctr" rtl="0">
              <a:spcBef>
                <a:spcPts val="0"/>
              </a:spcBef>
              <a:spcAft>
                <a:spcPts val="0"/>
              </a:spcAft>
              <a:buSzPts val="2400"/>
              <a:buFont typeface="Delius"/>
              <a:buNone/>
              <a:defRPr sz="4800">
                <a:latin typeface="Delius"/>
                <a:ea typeface="Delius"/>
                <a:cs typeface="Delius"/>
                <a:sym typeface="Delius"/>
              </a:defRPr>
            </a:lvl2pPr>
            <a:lvl3pPr lvl="2" algn="ctr" rtl="0">
              <a:spcBef>
                <a:spcPts val="0"/>
              </a:spcBef>
              <a:spcAft>
                <a:spcPts val="0"/>
              </a:spcAft>
              <a:buSzPts val="2400"/>
              <a:buFont typeface="Delius"/>
              <a:buNone/>
              <a:defRPr sz="4800">
                <a:latin typeface="Delius"/>
                <a:ea typeface="Delius"/>
                <a:cs typeface="Delius"/>
                <a:sym typeface="Delius"/>
              </a:defRPr>
            </a:lvl3pPr>
            <a:lvl4pPr lvl="3" algn="ctr" rtl="0">
              <a:spcBef>
                <a:spcPts val="0"/>
              </a:spcBef>
              <a:spcAft>
                <a:spcPts val="0"/>
              </a:spcAft>
              <a:buSzPts val="2400"/>
              <a:buFont typeface="Delius"/>
              <a:buNone/>
              <a:defRPr sz="4800">
                <a:latin typeface="Delius"/>
                <a:ea typeface="Delius"/>
                <a:cs typeface="Delius"/>
                <a:sym typeface="Delius"/>
              </a:defRPr>
            </a:lvl4pPr>
            <a:lvl5pPr lvl="4" algn="ctr" rtl="0">
              <a:spcBef>
                <a:spcPts val="0"/>
              </a:spcBef>
              <a:spcAft>
                <a:spcPts val="0"/>
              </a:spcAft>
              <a:buSzPts val="2400"/>
              <a:buFont typeface="Delius"/>
              <a:buNone/>
              <a:defRPr sz="4800">
                <a:latin typeface="Delius"/>
                <a:ea typeface="Delius"/>
                <a:cs typeface="Delius"/>
                <a:sym typeface="Delius"/>
              </a:defRPr>
            </a:lvl5pPr>
            <a:lvl6pPr lvl="5" algn="ctr" rtl="0">
              <a:spcBef>
                <a:spcPts val="0"/>
              </a:spcBef>
              <a:spcAft>
                <a:spcPts val="0"/>
              </a:spcAft>
              <a:buSzPts val="2400"/>
              <a:buFont typeface="Delius"/>
              <a:buNone/>
              <a:defRPr sz="4800">
                <a:latin typeface="Delius"/>
                <a:ea typeface="Delius"/>
                <a:cs typeface="Delius"/>
                <a:sym typeface="Delius"/>
              </a:defRPr>
            </a:lvl6pPr>
            <a:lvl7pPr lvl="6" algn="ctr" rtl="0">
              <a:spcBef>
                <a:spcPts val="0"/>
              </a:spcBef>
              <a:spcAft>
                <a:spcPts val="0"/>
              </a:spcAft>
              <a:buSzPts val="2400"/>
              <a:buFont typeface="Delius"/>
              <a:buNone/>
              <a:defRPr sz="4800">
                <a:latin typeface="Delius"/>
                <a:ea typeface="Delius"/>
                <a:cs typeface="Delius"/>
                <a:sym typeface="Delius"/>
              </a:defRPr>
            </a:lvl7pPr>
            <a:lvl8pPr lvl="7" algn="ctr" rtl="0">
              <a:spcBef>
                <a:spcPts val="0"/>
              </a:spcBef>
              <a:spcAft>
                <a:spcPts val="0"/>
              </a:spcAft>
              <a:buSzPts val="2400"/>
              <a:buFont typeface="Delius"/>
              <a:buNone/>
              <a:defRPr sz="4800">
                <a:latin typeface="Delius"/>
                <a:ea typeface="Delius"/>
                <a:cs typeface="Delius"/>
                <a:sym typeface="Delius"/>
              </a:defRPr>
            </a:lvl8pPr>
            <a:lvl9pPr lvl="8" algn="ctr" rtl="0">
              <a:spcBef>
                <a:spcPts val="0"/>
              </a:spcBef>
              <a:spcAft>
                <a:spcPts val="0"/>
              </a:spcAft>
              <a:buSzPts val="2400"/>
              <a:buFont typeface="Delius"/>
              <a:buNone/>
              <a:defRPr sz="4800">
                <a:latin typeface="Delius"/>
                <a:ea typeface="Delius"/>
                <a:cs typeface="Delius"/>
                <a:sym typeface="Delius"/>
              </a:defRPr>
            </a:lvl9pPr>
          </a:lstStyle>
          <a:p>
            <a:endParaRPr/>
          </a:p>
        </p:txBody>
      </p:sp>
    </p:spTree>
    <p:extLst>
      <p:ext uri="{BB962C8B-B14F-4D97-AF65-F5344CB8AC3E}">
        <p14:creationId xmlns:p14="http://schemas.microsoft.com/office/powerpoint/2010/main" val="223094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svg"/><Relationship Id="rId7" Type="http://schemas.openxmlformats.org/officeDocument/2006/relationships/image" Target="../media/image27.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72.png"/><Relationship Id="rId21" Type="http://schemas.openxmlformats.org/officeDocument/2006/relationships/image" Target="../media/image74.png"/><Relationship Id="rId2" Type="http://schemas.openxmlformats.org/officeDocument/2006/relationships/image" Target="../media/image71.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9" Type="http://schemas.openxmlformats.org/officeDocument/2006/relationships/image" Target="../media/image47.png"/><Relationship Id="rId4" Type="http://schemas.openxmlformats.org/officeDocument/2006/relationships/image" Target="../media/image66.svg"/><Relationship Id="rId22" Type="http://schemas.openxmlformats.org/officeDocument/2006/relationships/image" Target="../media/image500.png"/></Relationships>
</file>

<file path=ppt/slides/_rels/slide13.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20"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12.svg"/><Relationship Id="rId19" Type="http://schemas.openxmlformats.org/officeDocument/2006/relationships/image" Target="../media/image53.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8" Type="http://schemas.openxmlformats.org/officeDocument/2006/relationships/image" Target="../media/image550.png"/><Relationship Id="rId3" Type="http://schemas.openxmlformats.org/officeDocument/2006/relationships/image" Target="../media/image76.svg"/><Relationship Id="rId7" Type="http://schemas.openxmlformats.org/officeDocument/2006/relationships/image" Target="../media/image41.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27.svg"/><Relationship Id="rId19" Type="http://schemas.openxmlformats.org/officeDocument/2006/relationships/image" Target="../media/image7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9.svg"/><Relationship Id="rId7" Type="http://schemas.openxmlformats.org/officeDocument/2006/relationships/image" Target="../media/image57.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60.png"/><Relationship Id="rId5" Type="http://schemas.openxmlformats.org/officeDocument/2006/relationships/image" Target="../media/image51.sv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580.png"/><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sv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3.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6.svg"/><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85.png"/><Relationship Id="rId4" Type="http://schemas.openxmlformats.org/officeDocument/2006/relationships/image" Target="../media/image66.sv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85.png"/><Relationship Id="rId4" Type="http://schemas.openxmlformats.org/officeDocument/2006/relationships/image" Target="../media/image66.svg"/></Relationships>
</file>

<file path=ppt/slides/_rels/slide22.xml.rels><?xml version="1.0" encoding="UTF-8" standalone="yes"?>
<Relationships xmlns="http://schemas.openxmlformats.org/package/2006/relationships"><Relationship Id="rId26" Type="http://schemas.openxmlformats.org/officeDocument/2006/relationships/image" Target="../media/image840.png"/><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85.png"/><Relationship Id="rId4" Type="http://schemas.openxmlformats.org/officeDocument/2006/relationships/image" Target="../media/image66.sv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85.png"/><Relationship Id="rId4" Type="http://schemas.openxmlformats.org/officeDocument/2006/relationships/image" Target="../media/image66.sv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85.png"/><Relationship Id="rId4" Type="http://schemas.openxmlformats.org/officeDocument/2006/relationships/image" Target="../media/image66.svg"/></Relationships>
</file>

<file path=ppt/slides/_rels/slide2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45.svg"/><Relationship Id="rId7" Type="http://schemas.openxmlformats.org/officeDocument/2006/relationships/image" Target="../media/image76.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88.png"/></Relationships>
</file>

<file path=ppt/slides/_rels/slide26.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45.svg"/><Relationship Id="rId7" Type="http://schemas.openxmlformats.org/officeDocument/2006/relationships/image" Target="../media/image86.png"/><Relationship Id="rId2" Type="http://schemas.openxmlformats.org/officeDocument/2006/relationships/image" Target="../media/image44.png"/><Relationship Id="rId16"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870.png"/><Relationship Id="rId5" Type="http://schemas.openxmlformats.org/officeDocument/2006/relationships/image" Target="../media/image47.svg"/><Relationship Id="rId15" Type="http://schemas.openxmlformats.org/officeDocument/2006/relationships/image" Target="../media/image89.png"/><Relationship Id="rId4" Type="http://schemas.openxmlformats.org/officeDocument/2006/relationships/image" Target="../media/image46.png"/><Relationship Id="rId14" Type="http://schemas.openxmlformats.org/officeDocument/2006/relationships/image" Target="../media/image700.png"/></Relationships>
</file>

<file path=ppt/slides/_rels/slide27.xml.rels><?xml version="1.0" encoding="UTF-8" standalone="yes"?>
<Relationships xmlns="http://schemas.openxmlformats.org/package/2006/relationships"><Relationship Id="rId8" Type="http://schemas.openxmlformats.org/officeDocument/2006/relationships/image" Target="../media/image14.svg"/><Relationship Id="rId18" Type="http://schemas.openxmlformats.org/officeDocument/2006/relationships/image" Target="../media/image94.png"/><Relationship Id="rId3" Type="http://schemas.openxmlformats.org/officeDocument/2006/relationships/image" Target="../media/image26.png"/><Relationship Id="rId7" Type="http://schemas.openxmlformats.org/officeDocument/2006/relationships/image" Target="../media/image92.png"/><Relationship Id="rId17" Type="http://schemas.openxmlformats.org/officeDocument/2006/relationships/image" Target="../media/image93.png"/><Relationship Id="rId2" Type="http://schemas.openxmlformats.org/officeDocument/2006/relationships/image" Target="../media/image900.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91.pn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5.png"/><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45.svg"/><Relationship Id="rId7" Type="http://schemas.openxmlformats.org/officeDocument/2006/relationships/image" Target="../media/image76.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47.sv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45.svg"/><Relationship Id="rId7" Type="http://schemas.openxmlformats.org/officeDocument/2006/relationships/image" Target="../media/image76.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47.sv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49.svg"/><Relationship Id="rId7" Type="http://schemas.openxmlformats.org/officeDocument/2006/relationships/image" Target="../media/image100.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29.svg"/><Relationship Id="rId4" Type="http://schemas.openxmlformats.org/officeDocument/2006/relationships/image" Target="../media/image98.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svg"/><Relationship Id="rId7" Type="http://schemas.openxmlformats.org/officeDocument/2006/relationships/image" Target="../media/image14.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4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microsoft.com/office/2007/relationships/hdphoto" Target="../media/hdphoto1.wdp"/><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sv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330.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51.sv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6.png"/><Relationship Id="rId3" Type="http://schemas.openxmlformats.org/officeDocument/2006/relationships/image" Target="../media/image34.svg"/><Relationship Id="rId7" Type="http://schemas.openxmlformats.org/officeDocument/2006/relationships/image" Target="../media/image38.svg"/><Relationship Id="rId12" Type="http://schemas.microsoft.com/office/2007/relationships/hdphoto" Target="../media/hdphoto1.wdp"/><Relationship Id="rId17" Type="http://schemas.openxmlformats.org/officeDocument/2006/relationships/image" Target="../media/image60.svg"/><Relationship Id="rId2" Type="http://schemas.openxmlformats.org/officeDocument/2006/relationships/image" Target="../media/image33.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svg"/><Relationship Id="rId15" Type="http://schemas.openxmlformats.org/officeDocument/2006/relationships/image" Target="../media/image58.png"/><Relationship Id="rId10" Type="http://schemas.openxmlformats.org/officeDocument/2006/relationships/image" Target="../media/image55.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872283" y="2323284"/>
            <a:ext cx="14172739" cy="5651978"/>
            <a:chOff x="0" y="0"/>
            <a:chExt cx="6563243" cy="1457336"/>
          </a:xfrm>
        </p:grpSpPr>
        <p:sp>
          <p:nvSpPr>
            <p:cNvPr id="11" name="Freeform 11"/>
            <p:cNvSpPr/>
            <p:nvPr/>
          </p:nvSpPr>
          <p:spPr>
            <a:xfrm>
              <a:off x="80010" y="80010"/>
              <a:ext cx="6470533" cy="1364626"/>
            </a:xfrm>
            <a:custGeom>
              <a:avLst/>
              <a:gdLst/>
              <a:ahLst/>
              <a:cxnLst/>
              <a:rect l="l" t="t" r="r" b="b"/>
              <a:pathLst>
                <a:path w="6470533" h="1364626">
                  <a:moveTo>
                    <a:pt x="0" y="1310016"/>
                  </a:moveTo>
                  <a:lnTo>
                    <a:pt x="0" y="1364626"/>
                  </a:lnTo>
                  <a:lnTo>
                    <a:pt x="6470533" y="1364626"/>
                  </a:lnTo>
                  <a:lnTo>
                    <a:pt x="6470533" y="0"/>
                  </a:lnTo>
                  <a:lnTo>
                    <a:pt x="6415923" y="0"/>
                  </a:lnTo>
                  <a:lnTo>
                    <a:pt x="6415923" y="1310016"/>
                  </a:lnTo>
                  <a:close/>
                </a:path>
              </a:pathLst>
            </a:custGeom>
            <a:solidFill>
              <a:srgbClr val="000000"/>
            </a:solidFill>
          </p:spPr>
        </p:sp>
        <p:sp>
          <p:nvSpPr>
            <p:cNvPr id="12" name="Freeform 12"/>
            <p:cNvSpPr/>
            <p:nvPr/>
          </p:nvSpPr>
          <p:spPr>
            <a:xfrm>
              <a:off x="67310" y="67310"/>
              <a:ext cx="6495933" cy="1390026"/>
            </a:xfrm>
            <a:custGeom>
              <a:avLst/>
              <a:gdLst/>
              <a:ahLst/>
              <a:cxnLst/>
              <a:rect l="l" t="t" r="r" b="b"/>
              <a:pathLst>
                <a:path w="6495933" h="1390026">
                  <a:moveTo>
                    <a:pt x="6428623" y="0"/>
                  </a:moveTo>
                  <a:lnTo>
                    <a:pt x="6428623" y="12700"/>
                  </a:lnTo>
                  <a:lnTo>
                    <a:pt x="6483233" y="12700"/>
                  </a:lnTo>
                  <a:lnTo>
                    <a:pt x="6483233" y="1377326"/>
                  </a:lnTo>
                  <a:lnTo>
                    <a:pt x="12700" y="1377326"/>
                  </a:lnTo>
                  <a:lnTo>
                    <a:pt x="12700" y="1322716"/>
                  </a:lnTo>
                  <a:lnTo>
                    <a:pt x="0" y="1322716"/>
                  </a:lnTo>
                  <a:lnTo>
                    <a:pt x="0" y="1390026"/>
                  </a:lnTo>
                  <a:lnTo>
                    <a:pt x="6495933" y="1390026"/>
                  </a:lnTo>
                  <a:lnTo>
                    <a:pt x="6495933" y="0"/>
                  </a:lnTo>
                  <a:close/>
                </a:path>
              </a:pathLst>
            </a:custGeom>
            <a:solidFill>
              <a:srgbClr val="000000"/>
            </a:solidFill>
          </p:spPr>
        </p:sp>
        <p:sp>
          <p:nvSpPr>
            <p:cNvPr id="13" name="Freeform 13"/>
            <p:cNvSpPr/>
            <p:nvPr/>
          </p:nvSpPr>
          <p:spPr>
            <a:xfrm>
              <a:off x="12700" y="12700"/>
              <a:ext cx="6470533" cy="1364626"/>
            </a:xfrm>
            <a:custGeom>
              <a:avLst/>
              <a:gdLst/>
              <a:ahLst/>
              <a:cxnLst/>
              <a:rect l="l" t="t" r="r" b="b"/>
              <a:pathLst>
                <a:path w="6470533" h="1364626">
                  <a:moveTo>
                    <a:pt x="0" y="0"/>
                  </a:moveTo>
                  <a:lnTo>
                    <a:pt x="6470533" y="0"/>
                  </a:lnTo>
                  <a:lnTo>
                    <a:pt x="6470533" y="1364626"/>
                  </a:lnTo>
                  <a:lnTo>
                    <a:pt x="0" y="1364626"/>
                  </a:lnTo>
                  <a:close/>
                </a:path>
              </a:pathLst>
            </a:custGeom>
            <a:solidFill>
              <a:srgbClr val="DBFF6E"/>
            </a:solidFill>
          </p:spPr>
        </p:sp>
        <p:sp>
          <p:nvSpPr>
            <p:cNvPr id="14" name="Freeform 14"/>
            <p:cNvSpPr/>
            <p:nvPr/>
          </p:nvSpPr>
          <p:spPr>
            <a:xfrm>
              <a:off x="0" y="0"/>
              <a:ext cx="6495933" cy="1390026"/>
            </a:xfrm>
            <a:custGeom>
              <a:avLst/>
              <a:gdLst/>
              <a:ahLst/>
              <a:cxnLst/>
              <a:rect l="l" t="t" r="r" b="b"/>
              <a:pathLst>
                <a:path w="6495933" h="1390026">
                  <a:moveTo>
                    <a:pt x="80010" y="1390026"/>
                  </a:moveTo>
                  <a:lnTo>
                    <a:pt x="6495933" y="1390026"/>
                  </a:lnTo>
                  <a:lnTo>
                    <a:pt x="6495933" y="80010"/>
                  </a:lnTo>
                  <a:lnTo>
                    <a:pt x="6495933" y="67310"/>
                  </a:lnTo>
                  <a:lnTo>
                    <a:pt x="6495933" y="0"/>
                  </a:lnTo>
                  <a:lnTo>
                    <a:pt x="0" y="0"/>
                  </a:lnTo>
                  <a:lnTo>
                    <a:pt x="0" y="1390026"/>
                  </a:lnTo>
                  <a:lnTo>
                    <a:pt x="67310" y="1390026"/>
                  </a:lnTo>
                  <a:lnTo>
                    <a:pt x="80010" y="1390026"/>
                  </a:lnTo>
                  <a:close/>
                  <a:moveTo>
                    <a:pt x="12700" y="12700"/>
                  </a:moveTo>
                  <a:lnTo>
                    <a:pt x="6483233" y="12700"/>
                  </a:lnTo>
                  <a:lnTo>
                    <a:pt x="6483233" y="1377326"/>
                  </a:lnTo>
                  <a:lnTo>
                    <a:pt x="12700" y="1377326"/>
                  </a:lnTo>
                  <a:lnTo>
                    <a:pt x="12700" y="12700"/>
                  </a:lnTo>
                  <a:close/>
                </a:path>
              </a:pathLst>
            </a:custGeom>
            <a:solidFill>
              <a:srgbClr val="000000"/>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627257"/>
            <a:ext cx="1310625" cy="82450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9663" y="168914"/>
            <a:ext cx="1125241" cy="1125241"/>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8054912"/>
            <a:ext cx="1074009" cy="107400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63079" y="389166"/>
            <a:ext cx="1625429" cy="502405"/>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45085" y="7852984"/>
            <a:ext cx="1228430" cy="1096653"/>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878776" y="1294154"/>
            <a:ext cx="1219464" cy="121946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375938" y="8832782"/>
            <a:ext cx="1177184" cy="1172903"/>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67096" y="8993505"/>
            <a:ext cx="840173" cy="1040755"/>
          </a:xfrm>
          <a:prstGeom prst="rect">
            <a:avLst/>
          </a:prstGeom>
        </p:spPr>
      </p:pic>
      <p:sp>
        <p:nvSpPr>
          <p:cNvPr id="24" name="Google Shape;7484;p29"/>
          <p:cNvSpPr txBox="1">
            <a:spLocks/>
          </p:cNvSpPr>
          <p:nvPr/>
        </p:nvSpPr>
        <p:spPr>
          <a:xfrm>
            <a:off x="3785961" y="3193567"/>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000" b="1" i="0" u="none" strike="noStrike" kern="0" cap="none" spc="0" normalizeH="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BUỔI HỌC NGÀY HÔM NAY</a:t>
            </a:r>
            <a:r>
              <a:rPr kumimoji="0" lang="vi-VN" sz="7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sp>
        <p:nvSpPr>
          <p:cNvPr id="8" name="Rounded Rectangle 7"/>
          <p:cNvSpPr/>
          <p:nvPr/>
        </p:nvSpPr>
        <p:spPr>
          <a:xfrm>
            <a:off x="1828799" y="1556850"/>
            <a:ext cx="14516099" cy="2362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defRPr/>
            </a:pPr>
            <a:r>
              <a:rPr lang="en-US" sz="5400" dirty="0">
                <a:latin typeface="Times New Roman" pitchFamily="18" charset="0"/>
                <a:cs typeface="Times New Roman" pitchFamily="18" charset="0"/>
              </a:rPr>
              <a:t>Hình vuông có tất cả các tính chất của hình chữ nhật và hình thoi.</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7" name="Rectangle 6"/>
          <p:cNvSpPr/>
          <p:nvPr/>
        </p:nvSpPr>
        <p:spPr>
          <a:xfrm>
            <a:off x="965738" y="445627"/>
            <a:ext cx="2521844" cy="750975"/>
          </a:xfrm>
          <a:prstGeom prst="rect">
            <a:avLst/>
          </a:prstGeom>
        </p:spPr>
        <p:txBody>
          <a:bodyPr wrap="none">
            <a:spAutoFit/>
          </a:bodyPr>
          <a:lstStyle/>
          <a:p>
            <a:pPr>
              <a:lnSpc>
                <a:spcPct val="107000"/>
              </a:lnSpc>
              <a:spcAft>
                <a:spcPts val="1200"/>
              </a:spcAft>
            </a:pPr>
            <a:r>
              <a:rPr lang="en-US" sz="4000" b="1" dirty="0">
                <a:latin typeface="Arial" panose="020B0604020202020204" pitchFamily="34" charset="0"/>
                <a:ea typeface="Calibri" panose="020F0502020204030204" pitchFamily="34" charset="0"/>
                <a:cs typeface="Arial" panose="020B0604020202020204" pitchFamily="34" charset="0"/>
              </a:rPr>
              <a:t>Nh</a:t>
            </a:r>
            <a:r>
              <a:rPr lang="vi-VN" sz="4000" b="1" dirty="0">
                <a:latin typeface="Arial" panose="020B0604020202020204" pitchFamily="34" charset="0"/>
                <a:ea typeface="Calibri" panose="020F0502020204030204" pitchFamily="34" charset="0"/>
                <a:cs typeface="Arial" panose="020B0604020202020204" pitchFamily="34" charset="0"/>
              </a:rPr>
              <a:t>ận xét: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228600" y="4278719"/>
            <a:ext cx="3712391" cy="769441"/>
          </a:xfrm>
          <a:prstGeom prst="rect">
            <a:avLst/>
          </a:prstGeom>
          <a:noFill/>
        </p:spPr>
        <p:txBody>
          <a:bodyPr wrap="square" rtlCol="0">
            <a:spAutoFit/>
          </a:bodyPr>
          <a:lstStyle/>
          <a:p>
            <a:pPr algn="ctr"/>
            <a:r>
              <a:rPr lang="vi-VN" sz="4400" b="1" dirty="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084795" y="4993039"/>
            <a:ext cx="14401800" cy="4524315"/>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4800" dirty="0">
                <a:solidFill>
                  <a:schemeClr val="tx1"/>
                </a:solidFill>
                <a:latin typeface="Times New Roman" pitchFamily="18" charset="0"/>
                <a:cs typeface="Times New Roman" pitchFamily="18" charset="0"/>
              </a:rPr>
              <a:t>Trong một hình vuông:</a:t>
            </a:r>
          </a:p>
          <a:p>
            <a:pPr lvl="0"/>
            <a:r>
              <a:rPr lang="en-US" sz="4800" dirty="0">
                <a:solidFill>
                  <a:schemeClr val="tx1"/>
                </a:solidFill>
                <a:latin typeface="Times New Roman" pitchFamily="18" charset="0"/>
                <a:cs typeface="Times New Roman" pitchFamily="18" charset="0"/>
              </a:rPr>
              <a:t>Các cạnh đối song song;</a:t>
            </a:r>
          </a:p>
          <a:p>
            <a:pPr lvl="0"/>
            <a:r>
              <a:rPr lang="en-US" sz="4800" dirty="0">
                <a:solidFill>
                  <a:schemeClr val="tx1"/>
                </a:solidFill>
                <a:latin typeface="Times New Roman" pitchFamily="18" charset="0"/>
                <a:cs typeface="Times New Roman" pitchFamily="18" charset="0"/>
              </a:rPr>
              <a:t>Hai đường chéo bằng nhau, vuông góc với nhau và cắt nhau tại trung điểm của mỗi đường;</a:t>
            </a:r>
          </a:p>
          <a:p>
            <a:pPr lvl="0"/>
            <a:r>
              <a:rPr lang="en-US" sz="4800" dirty="0">
                <a:solidFill>
                  <a:schemeClr val="tx1"/>
                </a:solidFill>
                <a:latin typeface="Times New Roman" pitchFamily="18" charset="0"/>
                <a:cs typeface="Times New Roman" pitchFamily="18" charset="0"/>
              </a:rPr>
              <a:t>Hai đường chéo là các đường phân giác của các góc ở đỉnh.</a:t>
            </a:r>
          </a:p>
        </p:txBody>
      </p:sp>
      <p:pic>
        <p:nvPicPr>
          <p:cNvPr id="13" name="Picture 12">
            <a:extLst>
              <a:ext uri="{FF2B5EF4-FFF2-40B4-BE49-F238E27FC236}">
                <a16:creationId xmlns:a16="http://schemas.microsoft.com/office/drawing/2014/main"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0" y="5025300"/>
            <a:ext cx="2084795" cy="2304246"/>
          </a:xfrm>
          <a:prstGeom prst="rect">
            <a:avLst/>
          </a:prstGeom>
        </p:spPr>
      </p:pic>
    </p:spTree>
    <p:extLst>
      <p:ext uri="{BB962C8B-B14F-4D97-AF65-F5344CB8AC3E}">
        <p14:creationId xmlns:p14="http://schemas.microsoft.com/office/powerpoint/2010/main" val="3528411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5"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45169" y="270962"/>
            <a:ext cx="2588497" cy="1210674"/>
            <a:chOff x="0" y="-152150"/>
            <a:chExt cx="13241067" cy="241736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152150"/>
              <a:ext cx="11136500" cy="1961540"/>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VÍ DỤ 2</a:t>
              </a:r>
            </a:p>
          </p:txBody>
        </p:sp>
      </p:grpSp>
      <p:sp>
        <p:nvSpPr>
          <p:cNvPr id="30" name="TextBox 29"/>
          <p:cNvSpPr txBox="1"/>
          <p:nvPr/>
        </p:nvSpPr>
        <p:spPr>
          <a:xfrm>
            <a:off x="6477000" y="21843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6"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40200" y="8496300"/>
            <a:ext cx="1060309" cy="1362546"/>
          </a:xfrm>
          <a:prstGeom prst="rect">
            <a:avLst/>
          </a:prstGeom>
        </p:spPr>
      </p:pic>
      <p:sp>
        <p:nvSpPr>
          <p:cNvPr id="2" name="Rectangle 1"/>
          <p:cNvSpPr/>
          <p:nvPr/>
        </p:nvSpPr>
        <p:spPr>
          <a:xfrm>
            <a:off x="3333667" y="540042"/>
            <a:ext cx="13354134" cy="1569660"/>
          </a:xfrm>
          <a:prstGeom prst="rect">
            <a:avLst/>
          </a:prstGeom>
        </p:spPr>
        <p:txBody>
          <a:bodyPr wrap="square">
            <a:spAutoFit/>
          </a:bodyPr>
          <a:lstStyle/>
          <a:p>
            <a:pPr>
              <a:lnSpc>
                <a:spcPct val="150000"/>
              </a:lnSpc>
            </a:pPr>
            <a:r>
              <a:rPr lang="en-US" sz="3200" dirty="0">
                <a:latin typeface="Arial" panose="020B0604020202020204" pitchFamily="34" charset="0"/>
                <a:ea typeface="Calibri" panose="020F0502020204030204" pitchFamily="34" charset="0"/>
                <a:cs typeface="Times New Roman" panose="02020603050405020304" pitchFamily="18" charset="0"/>
              </a:rPr>
              <a:t>Cho </a:t>
            </a:r>
            <a:r>
              <a:rPr lang="vi-VN" sz="3200" dirty="0">
                <a:latin typeface="Arial" panose="020B0604020202020204" pitchFamily="34" charset="0"/>
                <a:ea typeface="Calibri" panose="020F0502020204030204" pitchFamily="34" charset="0"/>
                <a:cs typeface="Times New Roman" panose="02020603050405020304" pitchFamily="18" charset="0"/>
              </a:rPr>
              <a:t>Cho hình vuông ABCD có hai đường chéo AC và BD cắt nhau tại O</a:t>
            </a:r>
            <a:r>
              <a:rPr lang="en-US" sz="3200" dirty="0">
                <a:effectLst/>
                <a:latin typeface="Arial" panose="020B0604020202020204" pitchFamily="34" charset="0"/>
                <a:ea typeface="Calibri" panose="020F0502020204030204" pitchFamily="34" charset="0"/>
                <a:cs typeface="Times New Roman" panose="02020603050405020304" pitchFamily="18" charset="0"/>
              </a:rPr>
              <a:t>.</a:t>
            </a:r>
            <a:r>
              <a:rPr lang="vi-VN" sz="3200" dirty="0">
                <a:effectLst/>
                <a:latin typeface="Arial" panose="020B0604020202020204" pitchFamily="34" charset="0"/>
                <a:ea typeface="Calibri" panose="020F0502020204030204" pitchFamily="34" charset="0"/>
                <a:cs typeface="Times New Roman" panose="02020603050405020304" pitchFamily="18" charset="0"/>
              </a:rPr>
              <a:t> Chứng minh tam giác OAB,OBC, ODA là những tam giác vuông cân.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3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67918">
            <a:off x="-1039064" y="676443"/>
            <a:ext cx="2266410" cy="399712"/>
          </a:xfrm>
          <a:prstGeom prst="rect">
            <a:avLst/>
          </a:prstGeom>
        </p:spPr>
      </p:pic>
      <p:pic>
        <p:nvPicPr>
          <p:cNvPr id="17"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164435" flipH="1">
            <a:off x="93506" y="7690580"/>
            <a:ext cx="1146109" cy="2188751"/>
          </a:xfrm>
          <a:prstGeom prst="rect">
            <a:avLst/>
          </a:prstGeom>
        </p:spPr>
      </p:pic>
      <p:sp>
        <p:nvSpPr>
          <p:cNvPr id="12" name="Rectangle 11"/>
          <p:cNvSpPr/>
          <p:nvPr/>
        </p:nvSpPr>
        <p:spPr>
          <a:xfrm>
            <a:off x="4943434" y="3086100"/>
            <a:ext cx="11896766" cy="1938992"/>
          </a:xfrm>
          <a:prstGeom prst="rect">
            <a:avLst/>
          </a:prstGeom>
        </p:spPr>
        <p:txBody>
          <a:bodyPr wrap="square">
            <a:spAutoFit/>
          </a:bodyPr>
          <a:lstStyle/>
          <a:p>
            <a:pPr>
              <a:lnSpc>
                <a:spcPct val="150000"/>
              </a:lnSpc>
            </a:pPr>
            <a:r>
              <a:rPr lang="vi-VN" sz="4000" dirty="0">
                <a:latin typeface="Arial" panose="020B0604020202020204" pitchFamily="34" charset="0"/>
                <a:ea typeface="Calibri" panose="020F0502020204030204" pitchFamily="34" charset="0"/>
                <a:cs typeface="Times New Roman" panose="02020603050405020304" pitchFamily="18" charset="0"/>
              </a:rPr>
              <a:t>Do ABCD là hình vuông nên AC = BD, </a:t>
            </a:r>
            <a:r>
              <a:rPr lang="en-US" sz="4000" dirty="0"/>
              <a:t>AC ⊥ BD</a:t>
            </a:r>
            <a:r>
              <a:rPr lang="vi-VN" sz="4000" dirty="0"/>
              <a:t>, AC và BD cắt nhau tại trung điểm O của mỗi đường</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5"/>
          <p:cNvPicPr>
            <a:picLocks noChangeAspect="1"/>
          </p:cNvPicPr>
          <p:nvPr/>
        </p:nvPicPr>
        <p:blipFill>
          <a:blip r:embed="rId8"/>
          <a:srcRect/>
          <a:stretch>
            <a:fillRect/>
          </a:stretch>
        </p:blipFill>
        <p:spPr>
          <a:xfrm>
            <a:off x="16593532" y="941342"/>
            <a:ext cx="1095890" cy="858447"/>
          </a:xfrm>
          <a:prstGeom prst="rect">
            <a:avLst/>
          </a:prstGeom>
        </p:spPr>
      </p:pic>
      <p:pic>
        <p:nvPicPr>
          <p:cNvPr id="2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410192"/>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370267" y="7924936"/>
            <a:ext cx="26307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dirty="0">
                <a:solidFill>
                  <a:srgbClr val="1F497D"/>
                </a:solidFill>
                <a:latin typeface="Arial" panose="020B0604020202020204" pitchFamily="34" charset="0"/>
                <a:cs typeface="Arial" panose="020B0604020202020204" pitchFamily="34" charset="0"/>
              </a:rPr>
              <a:t>Hình 67</a:t>
            </a:r>
            <a:endParaRPr kumimoji="0" lang="en-US" sz="3600" b="1" i="0" strike="noStrike" kern="1200" cap="none" spc="0" normalizeH="0" baseline="0" noProof="0" dirty="0">
              <a:ln>
                <a:noFill/>
              </a:ln>
              <a:solidFill>
                <a:srgbClr val="1F497D"/>
              </a:solidFill>
              <a:effectLst/>
              <a:uLnTx/>
              <a:uFillTx/>
              <a:latin typeface="Arial" panose="020B0604020202020204" pitchFamily="34" charset="0"/>
              <a:cs typeface="Arial" panose="020B0604020202020204" pitchFamily="34" charset="0"/>
            </a:endParaRPr>
          </a:p>
        </p:txBody>
      </p:sp>
      <p:sp>
        <p:nvSpPr>
          <p:cNvPr id="22" name="TextBox 20"/>
          <p:cNvSpPr txBox="1">
            <a:spLocks noChangeArrowheads="1"/>
          </p:cNvSpPr>
          <p:nvPr/>
        </p:nvSpPr>
        <p:spPr bwMode="auto">
          <a:xfrm>
            <a:off x="2685643" y="5026909"/>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3600" dirty="0">
                <a:solidFill>
                  <a:srgbClr val="FF0000"/>
                </a:solidFill>
                <a:latin typeface="Times New Roman" pitchFamily="18" charset="0"/>
                <a:cs typeface="Times New Roman" pitchFamily="18" charset="0"/>
              </a:rPr>
              <a:t>o</a:t>
            </a:r>
          </a:p>
        </p:txBody>
      </p:sp>
      <p:sp>
        <p:nvSpPr>
          <p:cNvPr id="23" name="Rectangle 22"/>
          <p:cNvSpPr/>
          <p:nvPr/>
        </p:nvSpPr>
        <p:spPr>
          <a:xfrm>
            <a:off x="5105400" y="5387041"/>
            <a:ext cx="11771671" cy="1938992"/>
          </a:xfrm>
          <a:prstGeom prst="rect">
            <a:avLst/>
          </a:prstGeom>
        </p:spPr>
        <p:txBody>
          <a:bodyPr wrap="square">
            <a:spAutoFit/>
          </a:bodyPr>
          <a:lstStyle/>
          <a:p>
            <a:pPr>
              <a:lnSpc>
                <a:spcPct val="150000"/>
              </a:lnSpc>
            </a:pPr>
            <a:r>
              <a:rPr lang="vi-VN" sz="4000" dirty="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vuông tại O. Và OA = OB = OC = OD</a:t>
            </a:r>
            <a:endParaRPr lang="vi-VN"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5105400" y="7601771"/>
            <a:ext cx="10820400" cy="1938992"/>
          </a:xfrm>
          <a:prstGeom prst="rect">
            <a:avLst/>
          </a:prstGeom>
        </p:spPr>
        <p:txBody>
          <a:bodyPr wrap="square">
            <a:spAutoFit/>
          </a:bodyPr>
          <a:lstStyle/>
          <a:p>
            <a:pPr>
              <a:lnSpc>
                <a:spcPct val="150000"/>
              </a:lnSpc>
            </a:pPr>
            <a:r>
              <a:rPr lang="vi-VN" sz="4000" dirty="0">
                <a:effectLst/>
                <a:latin typeface="Arial" panose="020B0604020202020204" pitchFamily="34" charset="0"/>
                <a:ea typeface="Calibri" panose="020F0502020204030204" pitchFamily="34" charset="0"/>
                <a:cs typeface="Times New Roman" panose="02020603050405020304" pitchFamily="18" charset="0"/>
              </a:rPr>
              <a:t>Suy ra các </a:t>
            </a:r>
            <a:r>
              <a:rPr lang="vi-VN" sz="4000" dirty="0">
                <a:latin typeface="Arial" panose="020B0604020202020204" pitchFamily="34" charset="0"/>
                <a:ea typeface="Calibri" panose="020F0502020204030204" pitchFamily="34" charset="0"/>
                <a:cs typeface="Times New Roman" panose="02020603050405020304" pitchFamily="18" charset="0"/>
              </a:rPr>
              <a:t>tam giác OAB,OBC, ODA là những tam giác vuông cân. </a:t>
            </a:r>
            <a:endParaRPr lang="vi-VN"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62503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500"/>
                                        <p:tgtEl>
                                          <p:spTgt spid="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500"/>
                                        <p:tgtEl>
                                          <p:spTgt spid="2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fade">
                                      <p:cBhvr>
                                        <p:cTn id="4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3713" y="195339"/>
            <a:ext cx="4699117" cy="1172640"/>
            <a:chOff x="4737498" y="2755552"/>
            <a:chExt cx="4699117" cy="1172640"/>
          </a:xfrm>
        </p:grpSpPr>
        <p:grpSp>
          <p:nvGrpSpPr>
            <p:cNvPr id="13" name="Group 4"/>
            <p:cNvGrpSpPr/>
            <p:nvPr/>
          </p:nvGrpSpPr>
          <p:grpSpPr>
            <a:xfrm>
              <a:off x="4737498" y="2780077"/>
              <a:ext cx="4699117" cy="1148115"/>
              <a:chOff x="12701" y="80010"/>
              <a:chExt cx="4556618" cy="815476"/>
            </a:xfrm>
          </p:grpSpPr>
          <p:sp>
            <p:nvSpPr>
              <p:cNvPr id="14" name="Freeform 5"/>
              <p:cNvSpPr/>
              <p:nvPr/>
            </p:nvSpPr>
            <p:spPr>
              <a:xfrm>
                <a:off x="80011" y="80010"/>
                <a:ext cx="4489308" cy="815476"/>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sp>
          <p:sp>
            <p:nvSpPr>
              <p:cNvPr id="17" name="Freeform 7"/>
              <p:cNvSpPr/>
              <p:nvPr/>
            </p:nvSpPr>
            <p:spPr>
              <a:xfrm>
                <a:off x="12701" y="108246"/>
                <a:ext cx="4502009" cy="745021"/>
              </a:xfrm>
              <a:custGeom>
                <a:avLst/>
                <a:gdLst/>
                <a:ahLst/>
                <a:cxnLst/>
                <a:rect l="l" t="t" r="r" b="b"/>
                <a:pathLst>
                  <a:path w="4926648" h="908257">
                    <a:moveTo>
                      <a:pt x="0" y="0"/>
                    </a:moveTo>
                    <a:lnTo>
                      <a:pt x="4926648" y="0"/>
                    </a:lnTo>
                    <a:lnTo>
                      <a:pt x="4926648" y="908257"/>
                    </a:lnTo>
                    <a:lnTo>
                      <a:pt x="0" y="908257"/>
                    </a:lnTo>
                    <a:close/>
                  </a:path>
                </a:pathLst>
              </a:custGeom>
            </p:spPr>
            <p:style>
              <a:lnRef idx="3">
                <a:schemeClr val="lt1"/>
              </a:lnRef>
              <a:fillRef idx="1">
                <a:schemeClr val="accent1"/>
              </a:fillRef>
              <a:effectRef idx="1">
                <a:schemeClr val="accent1"/>
              </a:effectRef>
              <a:fontRef idx="minor">
                <a:schemeClr val="lt1"/>
              </a:fontRef>
            </p:style>
          </p:sp>
        </p:grpSp>
        <p:sp>
          <p:nvSpPr>
            <p:cNvPr id="4" name="Rectangle 3"/>
            <p:cNvSpPr/>
            <p:nvPr/>
          </p:nvSpPr>
          <p:spPr>
            <a:xfrm>
              <a:off x="5011949" y="2755552"/>
              <a:ext cx="4085542" cy="113107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LUYỆN</a:t>
              </a:r>
              <a:r>
                <a:rPr kumimoji="0" lang="en-US" sz="4500" b="1" i="0" u="none" strike="noStrike" kern="1200" cap="none" spc="0" normalizeH="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TẬP</a:t>
              </a:r>
              <a:r>
                <a:rPr kumimoji="0" lang="vi-VN" sz="4500" b="1" i="0" u="none" strike="noStrike" kern="1200" cap="none" spc="0" normalizeH="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1</a:t>
              </a:r>
              <a:r>
                <a:rPr kumimoji="0" lang="en-US" sz="4500" b="1" i="0" u="none" strike="noStrike" kern="1200" cap="none" spc="0" normalizeH="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2290" name="Picture 2" descr="https://lh3.googleusercontent.com/5EJNY8UBP0RyjDyv9X0mvSCc5C5Kc71JEJk-MLeAE132vHKisX1iHqvZTf5LkiO7LLQXz-QVEHq39WxKr818H6te4Q1zFUiY02eDIpQZELbx86yYrf2HUb4MdZFh5di_zl2SarBneQjr9XBKUPuiF0fd8KiLy-XrYLN2BwGgDWLhqFPqU9KXSB3af-CoyMqAMjAqGonq-g=n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70860">
            <a:off x="16112276" y="-400645"/>
            <a:ext cx="2359767" cy="23597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40972" y="1326418"/>
            <a:ext cx="14520421" cy="1015663"/>
          </a:xfrm>
          <a:prstGeom prst="rect">
            <a:avLst/>
          </a:prstGeom>
        </p:spPr>
        <p:txBody>
          <a:bodyPr wrap="square">
            <a:spAutoFit/>
          </a:bodyPr>
          <a:lstStyle/>
          <a:p>
            <a:pPr marL="30480" marR="30480"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a:t>
            </a:r>
            <a:r>
              <a:rPr lang="vi-VN" sz="4000" dirty="0">
                <a:latin typeface="Arial" panose="020B0604020202020204" pitchFamily="34" charset="0"/>
                <a:ea typeface="Calibri" panose="020F0502020204030204" pitchFamily="34" charset="0"/>
                <a:cs typeface="Times New Roman" panose="02020603050405020304" pitchFamily="18" charset="0"/>
              </a:rPr>
              <a:t>Cho hình vuông ABCD. Tính số đo các góc CAB, DAC.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92600" y="9096097"/>
            <a:ext cx="769889" cy="989343"/>
          </a:xfrm>
          <a:prstGeom prst="rect">
            <a:avLst/>
          </a:prstGeom>
        </p:spPr>
      </p:pic>
      <p:pic>
        <p:nvPicPr>
          <p:cNvPr id="2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6370" y="9404168"/>
            <a:ext cx="1240083" cy="124008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23583" y="4769624"/>
                <a:ext cx="12942287" cy="1364733"/>
              </a:xfrm>
              <a:prstGeom prst="rect">
                <a:avLst/>
              </a:prstGeom>
            </p:spPr>
            <p:txBody>
              <a:bodyPr wrap="square">
                <a:spAutoFit/>
              </a:bodyPr>
              <a:lstStyle/>
              <a:p>
                <a:r>
                  <a:rPr lang="en-US" sz="4000" dirty="0"/>
                  <a:t>Do ABCD là hình vuông nên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𝐷𝐴𝐵</m:t>
                        </m:r>
                      </m:e>
                    </m:acc>
                  </m:oMath>
                </a14:m>
                <a:r>
                  <a:rPr lang="en-US" sz="4000" dirty="0"/>
                  <a:t>=90° và AC là tia phân giác của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t>.</a:t>
                </a:r>
              </a:p>
            </p:txBody>
          </p:sp>
        </mc:Choice>
        <mc:Fallback xmlns="">
          <p:sp>
            <p:nvSpPr>
              <p:cNvPr id="7" name="Rectangle 6"/>
              <p:cNvSpPr>
                <a:spLocks noRot="1" noChangeAspect="1" noMove="1" noResize="1" noEditPoints="1" noAdjustHandles="1" noChangeArrowheads="1" noChangeShapeType="1" noTextEdit="1"/>
              </p:cNvSpPr>
              <p:nvPr/>
            </p:nvSpPr>
            <p:spPr>
              <a:xfrm>
                <a:off x="1023583" y="4769624"/>
                <a:ext cx="12942287" cy="1364733"/>
              </a:xfrm>
              <a:prstGeom prst="rect">
                <a:avLst/>
              </a:prstGeom>
              <a:blipFill rotWithShape="1">
                <a:blip r:embed="rId19"/>
                <a:stretch>
                  <a:fillRect l="-1696" t="-6250" b="-18304"/>
                </a:stretch>
              </a:blipFill>
            </p:spPr>
            <p:txBody>
              <a:bodyPr/>
              <a:lstStyle/>
              <a:p>
                <a:r>
                  <a:rPr lang="en-US">
                    <a:noFill/>
                  </a:rPr>
                  <a:t> </a:t>
                </a:r>
              </a:p>
            </p:txBody>
          </p:sp>
        </mc:Fallback>
      </mc:AlternateContent>
      <p:sp>
        <p:nvSpPr>
          <p:cNvPr id="20" name="TextBox 19"/>
          <p:cNvSpPr txBox="1"/>
          <p:nvPr/>
        </p:nvSpPr>
        <p:spPr>
          <a:xfrm>
            <a:off x="6731562" y="34671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5" name="Picture 5"/>
          <p:cNvPicPr>
            <a:picLocks noChangeAspect="1"/>
          </p:cNvPicPr>
          <p:nvPr/>
        </p:nvPicPr>
        <p:blipFill rotWithShape="1">
          <a:blip r:embed="rId20"/>
          <a:srcRect l="71258" t="36429"/>
          <a:stretch/>
        </p:blipFill>
        <p:spPr>
          <a:xfrm>
            <a:off x="1554378" y="1292562"/>
            <a:ext cx="1536557" cy="1981200"/>
          </a:xfrm>
          <a:prstGeom prst="rect">
            <a:avLst/>
          </a:prstGeom>
        </p:spPr>
      </p:pic>
      <p:pic>
        <p:nvPicPr>
          <p:cNvPr id="16" name="Picture 15" descr="Luyện tập 1 trang 117 Toán 8 Tập 1 Cánh diều | Giải Toán 8"/>
          <p:cNvPicPr/>
          <p:nvPr/>
        </p:nvPicPr>
        <p:blipFill>
          <a:blip r:embed="rId21">
            <a:extLst>
              <a:ext uri="{28A0092B-C50C-407E-A947-70E740481C1C}">
                <a14:useLocalDpi xmlns:a14="http://schemas.microsoft.com/office/drawing/2010/main" val="0"/>
              </a:ext>
            </a:extLst>
          </a:blip>
          <a:srcRect/>
          <a:stretch>
            <a:fillRect/>
          </a:stretch>
        </p:blipFill>
        <p:spPr bwMode="auto">
          <a:xfrm>
            <a:off x="13799928" y="2628900"/>
            <a:ext cx="3657600" cy="2823091"/>
          </a:xfrm>
          <a:prstGeom prst="rect">
            <a:avLst/>
          </a:prstGeom>
          <a:noFill/>
          <a:ln>
            <a:noFill/>
          </a:ln>
        </p:spPr>
      </p:pic>
      <mc:AlternateContent xmlns:mc="http://schemas.openxmlformats.org/markup-compatibility/2006" xmlns:a14="http://schemas.microsoft.com/office/drawing/2010/main">
        <mc:Choice Requires="a14">
          <p:sp>
            <p:nvSpPr>
              <p:cNvPr id="23" name="Rectangle 22"/>
              <p:cNvSpPr/>
              <p:nvPr/>
            </p:nvSpPr>
            <p:spPr>
              <a:xfrm>
                <a:off x="911364" y="6743700"/>
                <a:ext cx="12942287" cy="728533"/>
              </a:xfrm>
              <a:prstGeom prst="rect">
                <a:avLst/>
              </a:prstGeom>
            </p:spPr>
            <p:txBody>
              <a:bodyPr wrap="square">
                <a:spAutoFit/>
              </a:bodyPr>
              <a:lstStyle/>
              <a:p>
                <a:r>
                  <a:rPr lang="en-US" sz="4000" dirty="0"/>
                  <a:t> Do đó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𝐶𝐴𝐵</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t>= </a:t>
                </a:r>
                <a:r>
                  <a:rPr lang="nl-NL" sz="4000" dirty="0"/>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𝐷𝐴𝐵</m:t>
                        </m:r>
                      </m:e>
                    </m:acc>
                  </m:oMath>
                </a14:m>
                <a:r>
                  <a:rPr lang="en-US" sz="4000" dirty="0"/>
                  <a:t>= .90°=45°</a:t>
                </a:r>
              </a:p>
            </p:txBody>
          </p:sp>
        </mc:Choice>
        <mc:Fallback xmlns="">
          <p:sp>
            <p:nvSpPr>
              <p:cNvPr id="23" name="Rectangle 22"/>
              <p:cNvSpPr>
                <a:spLocks noRot="1" noChangeAspect="1" noMove="1" noResize="1" noEditPoints="1" noAdjustHandles="1" noChangeArrowheads="1" noChangeShapeType="1" noTextEdit="1"/>
              </p:cNvSpPr>
              <p:nvPr/>
            </p:nvSpPr>
            <p:spPr>
              <a:xfrm>
                <a:off x="911364" y="6743700"/>
                <a:ext cx="12942287" cy="728533"/>
              </a:xfrm>
              <a:prstGeom prst="rect">
                <a:avLst/>
              </a:prstGeom>
              <a:blipFill rotWithShape="1">
                <a:blip r:embed="rId22"/>
                <a:stretch>
                  <a:fillRect l="-801" t="-11667" b="-35000"/>
                </a:stretch>
              </a:blipFill>
            </p:spPr>
            <p:txBody>
              <a:bodyPr/>
              <a:lstStyle/>
              <a:p>
                <a:r>
                  <a:rPr lang="en-US">
                    <a:noFill/>
                  </a:rPr>
                  <a:t> </a:t>
                </a:r>
              </a:p>
            </p:txBody>
          </p:sp>
        </mc:Fallback>
      </mc:AlternateContent>
    </p:spTree>
    <p:extLst>
      <p:ext uri="{BB962C8B-B14F-4D97-AF65-F5344CB8AC3E}">
        <p14:creationId xmlns:p14="http://schemas.microsoft.com/office/powerpoint/2010/main" val="137180427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697351" y="3738643"/>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54675" y="176583"/>
            <a:ext cx="863709" cy="771057"/>
          </a:xfrm>
          <a:prstGeom prst="rect">
            <a:avLst/>
          </a:prstGeom>
        </p:spPr>
      </p:pic>
      <p:grpSp>
        <p:nvGrpSpPr>
          <p:cNvPr id="12" name="Group 4"/>
          <p:cNvGrpSpPr/>
          <p:nvPr/>
        </p:nvGrpSpPr>
        <p:grpSpPr>
          <a:xfrm>
            <a:off x="-215205" y="176584"/>
            <a:ext cx="3134606" cy="1333973"/>
            <a:chOff x="-428417" y="-276211"/>
            <a:chExt cx="13813315" cy="2663560"/>
          </a:xfrm>
        </p:grpSpPr>
        <p:grpSp>
          <p:nvGrpSpPr>
            <p:cNvPr id="13" name="Group 5"/>
            <p:cNvGrpSpPr/>
            <p:nvPr/>
          </p:nvGrpSpPr>
          <p:grpSpPr>
            <a:xfrm>
              <a:off x="152322" y="140545"/>
              <a:ext cx="13232576" cy="2246804"/>
              <a:chOff x="67309" y="62105"/>
              <a:chExt cx="5847282" cy="992830"/>
            </a:xfrm>
          </p:grpSpPr>
          <p:sp>
            <p:nvSpPr>
              <p:cNvPr id="15" name="Freeform 6"/>
              <p:cNvSpPr/>
              <p:nvPr/>
            </p:nvSpPr>
            <p:spPr>
              <a:xfrm>
                <a:off x="67309" y="104135"/>
                <a:ext cx="5758325"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16"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18" name="Freeform 8"/>
              <p:cNvSpPr/>
              <p:nvPr/>
            </p:nvSpPr>
            <p:spPr>
              <a:xfrm>
                <a:off x="92709" y="62105"/>
                <a:ext cx="5758325"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19" name="Freeform 9"/>
              <p:cNvSpPr/>
              <p:nvPr/>
            </p:nvSpPr>
            <p:spPr>
              <a:xfrm>
                <a:off x="130868" y="121278"/>
                <a:ext cx="5783723"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4" name="TextBox 10"/>
            <p:cNvSpPr txBox="1"/>
            <p:nvPr/>
          </p:nvSpPr>
          <p:spPr>
            <a:xfrm>
              <a:off x="-428417" y="-276211"/>
              <a:ext cx="11136500" cy="2304529"/>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VÍ DỤ </a:t>
              </a:r>
              <a:r>
                <a:rPr kumimoji="0" lang="vi-VN"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112"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pic>
        <p:nvPicPr>
          <p:cNvPr id="20"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354674" y="9334500"/>
            <a:ext cx="863709" cy="863709"/>
          </a:xfrm>
          <a:prstGeom prst="rect">
            <a:avLst/>
          </a:prstGeom>
        </p:spPr>
      </p:pic>
      <p:sp>
        <p:nvSpPr>
          <p:cNvPr id="2" name="Rectangle 1"/>
          <p:cNvSpPr/>
          <p:nvPr/>
        </p:nvSpPr>
        <p:spPr>
          <a:xfrm>
            <a:off x="2873718" y="397075"/>
            <a:ext cx="14480957" cy="2763642"/>
          </a:xfrm>
          <a:prstGeom prst="rect">
            <a:avLst/>
          </a:prstGeom>
        </p:spPr>
        <p:txBody>
          <a:bodyPr wrap="square">
            <a:spAutoFit/>
          </a:bodyPr>
          <a:lstStyle/>
          <a:p>
            <a:pPr algn="just">
              <a:lnSpc>
                <a:spcPct val="150000"/>
              </a:lnSpc>
            </a:pPr>
            <a:r>
              <a:rPr lang="vi-VN" sz="4000" dirty="0">
                <a:latin typeface="+mj-lt"/>
                <a:ea typeface="Calibri" panose="020F0502020204030204" pitchFamily="34" charset="0"/>
                <a:cs typeface="Times New Roman" panose="02020603050405020304" pitchFamily="18" charset="0"/>
              </a:rPr>
              <a:t>Một mặt bàn cờ vua có dạng hình ô vuông với độ dài cạnh là 40 cm (Hình 68) độ dài đường chéo của mặt bàn cờ vua đó là bao nhiêu centimet đếm tròn kết quả đến hàng phần mười?</a:t>
            </a:r>
            <a:endParaRPr lang="en-US" sz="4000" dirty="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4800600" y="5143500"/>
                <a:ext cx="12757329" cy="3158493"/>
              </a:xfrm>
              <a:prstGeom prst="rect">
                <a:avLst/>
              </a:prstGeom>
            </p:spPr>
            <p:txBody>
              <a:bodyPr wrap="square">
                <a:spAutoFit/>
              </a:bodyPr>
              <a:lstStyle/>
              <a:p>
                <a:pPr algn="just">
                  <a:lnSpc>
                    <a:spcPct val="107000"/>
                  </a:lnSpc>
                  <a:spcAft>
                    <a:spcPts val="1200"/>
                  </a:spcAft>
                </a:pPr>
                <a:r>
                  <a:rPr lang="en-US" sz="4000" dirty="0">
                    <a:effectLst/>
                    <a:latin typeface="Times New Roman" pitchFamily="18" charset="0"/>
                    <a:ea typeface="Calibri" panose="020F0502020204030204" pitchFamily="34" charset="0"/>
                    <a:cs typeface="Times New Roman" pitchFamily="18" charset="0"/>
                  </a:rPr>
                  <a:t>Gọi độ dài đường chéo bàn cờ vua đó là x (cm) với x &gt; 0.</a:t>
                </a:r>
              </a:p>
              <a:p>
                <a:pPr algn="just">
                  <a:lnSpc>
                    <a:spcPct val="107000"/>
                  </a:lnSpc>
                  <a:spcAft>
                    <a:spcPts val="1200"/>
                  </a:spcAft>
                </a:pPr>
                <a:r>
                  <a:rPr lang="vi-VN" sz="4000" dirty="0">
                    <a:latin typeface="Times New Roman" pitchFamily="18" charset="0"/>
                    <a:ea typeface="Calibri" panose="020F0502020204030204" pitchFamily="34" charset="0"/>
                    <a:cs typeface="Times New Roman" pitchFamily="18" charset="0"/>
                  </a:rPr>
                  <a:t>Áp</a:t>
                </a:r>
                <a:r>
                  <a:rPr lang="en-US" sz="4000" dirty="0">
                    <a:latin typeface="Times New Roman" pitchFamily="18" charset="0"/>
                    <a:ea typeface="Calibri" panose="020F0502020204030204" pitchFamily="34" charset="0"/>
                    <a:cs typeface="Times New Roman" pitchFamily="18" charset="0"/>
                  </a:rPr>
                  <a:t> dụng định lí pythagore, ta có: </a:t>
                </a:r>
                <a:r>
                  <a:rPr lang="en-US" sz="4000" dirty="0">
                    <a:latin typeface="Times New Roman" pitchFamily="18" charset="0"/>
                    <a:cs typeface="Times New Roman" pitchFamily="18" charset="0"/>
                  </a:rPr>
                  <a:t>x</a:t>
                </a:r>
                <a:r>
                  <a:rPr lang="en-US" sz="4000" baseline="30000" dirty="0">
                    <a:latin typeface="Times New Roman" pitchFamily="18" charset="0"/>
                    <a:cs typeface="Times New Roman" pitchFamily="18" charset="0"/>
                  </a:rPr>
                  <a:t>2</a:t>
                </a:r>
                <a:r>
                  <a:rPr lang="en-US" sz="4000" dirty="0">
                    <a:latin typeface="Times New Roman" pitchFamily="18" charset="0"/>
                    <a:cs typeface="Times New Roman" pitchFamily="18" charset="0"/>
                  </a:rPr>
                  <a:t> = 40</a:t>
                </a:r>
                <a:r>
                  <a:rPr lang="en-US" sz="4000" baseline="30000" dirty="0">
                    <a:latin typeface="Times New Roman" pitchFamily="18" charset="0"/>
                    <a:cs typeface="Times New Roman" pitchFamily="18" charset="0"/>
                  </a:rPr>
                  <a:t>2</a:t>
                </a:r>
                <a:r>
                  <a:rPr lang="en-US" sz="4000" dirty="0">
                    <a:latin typeface="Times New Roman" pitchFamily="18" charset="0"/>
                    <a:cs typeface="Times New Roman" pitchFamily="18" charset="0"/>
                  </a:rPr>
                  <a:t> + 40</a:t>
                </a:r>
                <a:r>
                  <a:rPr lang="en-US" sz="4000" baseline="30000" dirty="0">
                    <a:latin typeface="Times New Roman" pitchFamily="18" charset="0"/>
                    <a:cs typeface="Times New Roman" pitchFamily="18" charset="0"/>
                  </a:rPr>
                  <a:t>2 </a:t>
                </a:r>
                <a:r>
                  <a:rPr lang="en-US" sz="4000" dirty="0">
                    <a:latin typeface="Times New Roman" pitchFamily="18" charset="0"/>
                    <a:cs typeface="Times New Roman" pitchFamily="18" charset="0"/>
                  </a:rPr>
                  <a:t>= 3200</a:t>
                </a:r>
                <a:endParaRPr lang="vi-VN" sz="4000" dirty="0">
                  <a:latin typeface="Times New Roman" pitchFamily="18" charset="0"/>
                  <a:cs typeface="Times New Roman" pitchFamily="18" charset="0"/>
                </a:endParaRPr>
              </a:p>
              <a:p>
                <a:pPr algn="just">
                  <a:lnSpc>
                    <a:spcPct val="107000"/>
                  </a:lnSpc>
                  <a:spcAft>
                    <a:spcPts val="1200"/>
                  </a:spcAft>
                </a:pPr>
                <a:r>
                  <a:rPr lang="vi-VN" sz="4000" dirty="0">
                    <a:latin typeface="Times New Roman" pitchFamily="18" charset="0"/>
                    <a:cs typeface="Times New Roman" pitchFamily="18" charset="0"/>
                  </a:rPr>
                  <a:t>Mà x &gt; 0 nên x =</a:t>
                </a:r>
                <a14:m>
                  <m:oMath xmlns:m="http://schemas.openxmlformats.org/officeDocument/2006/math">
                    <m:r>
                      <a:rPr lang="vi-VN" sz="4000" b="0" i="0" smtClean="0">
                        <a:latin typeface="Cambria Math"/>
                        <a:ea typeface="Cambria Math"/>
                      </a:rPr>
                      <m:t> </m:t>
                    </m:r>
                    <m:rad>
                      <m:radPr>
                        <m:degHide m:val="on"/>
                        <m:ctrlPr>
                          <a:rPr lang="vi-VN" sz="4000" i="1" smtClean="0">
                            <a:latin typeface="Cambria Math" panose="02040503050406030204" pitchFamily="18" charset="0"/>
                            <a:ea typeface="Cambria Math"/>
                          </a:rPr>
                        </m:ctrlPr>
                      </m:radPr>
                      <m:deg/>
                      <m:e>
                        <m:r>
                          <a:rPr lang="vi-VN" sz="4000" i="1">
                            <a:latin typeface="Cambria Math"/>
                            <a:ea typeface="Cambria Math"/>
                          </a:rPr>
                          <m:t>3200</m:t>
                        </m:r>
                      </m:e>
                    </m:rad>
                    <m:r>
                      <a:rPr lang="vi-VN" sz="4000" i="1" smtClean="0">
                        <a:latin typeface="Cambria Math"/>
                        <a:ea typeface="Cambria Math"/>
                      </a:rPr>
                      <m:t>≈</m:t>
                    </m:r>
                    <m:r>
                      <a:rPr lang="vi-VN" sz="4000" b="0" i="1" smtClean="0">
                        <a:latin typeface="Cambria Math"/>
                        <a:ea typeface="Cambria Math"/>
                      </a:rPr>
                      <m:t> </m:t>
                    </m:r>
                    <m:r>
                      <a:rPr lang="vi-VN" sz="4000" i="1">
                        <a:latin typeface="Cambria Math"/>
                        <a:ea typeface="Cambria Math"/>
                      </a:rPr>
                      <m:t>56</m:t>
                    </m:r>
                    <m:r>
                      <a:rPr lang="vi-VN" sz="4000" b="0" i="1" smtClean="0">
                        <a:latin typeface="Cambria Math"/>
                        <a:ea typeface="Cambria Math"/>
                      </a:rPr>
                      <m:t>.</m:t>
                    </m:r>
                    <m:r>
                      <a:rPr lang="vi-VN" sz="4000" i="1" dirty="0">
                        <a:latin typeface="Cambria Math"/>
                        <a:ea typeface="Cambria Math"/>
                      </a:rPr>
                      <m:t>6</m:t>
                    </m:r>
                  </m:oMath>
                </a14:m>
                <a:r>
                  <a:rPr lang="vi-VN" sz="4000" dirty="0">
                    <a:latin typeface="Times New Roman" pitchFamily="18" charset="0"/>
                    <a:cs typeface="Times New Roman" pitchFamily="18" charset="0"/>
                  </a:rPr>
                  <a:t> (cm)</a:t>
                </a:r>
                <a:endParaRPr lang="en-US" sz="4000" dirty="0">
                  <a:latin typeface="Times New Roman" pitchFamily="18" charset="0"/>
                  <a:cs typeface="Times New Roman" pitchFamily="18" charset="0"/>
                </a:endParaRPr>
              </a:p>
              <a:p>
                <a:pPr algn="just">
                  <a:lnSpc>
                    <a:spcPct val="107000"/>
                  </a:lnSpc>
                  <a:spcAft>
                    <a:spcPts val="12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800600" y="5143500"/>
                <a:ext cx="12757329" cy="3158493"/>
              </a:xfrm>
              <a:prstGeom prst="rect">
                <a:avLst/>
              </a:prstGeom>
              <a:blipFill rotWithShape="1">
                <a:blip r:embed="rId19"/>
                <a:stretch>
                  <a:fillRect l="-1721" t="-3475"/>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400" y="4152900"/>
            <a:ext cx="4114800" cy="429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348503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68800" y="308597"/>
            <a:ext cx="863709" cy="771057"/>
          </a:xfrm>
          <a:prstGeom prst="rect">
            <a:avLst/>
          </a:prstGeom>
        </p:spPr>
      </p:pic>
      <p:pic>
        <p:nvPicPr>
          <p:cNvPr id="5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728755">
            <a:off x="17239455" y="8378035"/>
            <a:ext cx="1064088" cy="2209800"/>
          </a:xfrm>
          <a:prstGeom prst="rect">
            <a:avLst/>
          </a:prstGeom>
        </p:spPr>
      </p:pic>
      <p:grpSp>
        <p:nvGrpSpPr>
          <p:cNvPr id="13" name="Group 12"/>
          <p:cNvGrpSpPr/>
          <p:nvPr/>
        </p:nvGrpSpPr>
        <p:grpSpPr>
          <a:xfrm>
            <a:off x="1940678" y="308597"/>
            <a:ext cx="14616069" cy="1101103"/>
            <a:chOff x="1219200" y="4219937"/>
            <a:chExt cx="14616069" cy="1101103"/>
          </a:xfrm>
        </p:grpSpPr>
        <p:grpSp>
          <p:nvGrpSpPr>
            <p:cNvPr id="14" name="Group 4"/>
            <p:cNvGrpSpPr/>
            <p:nvPr/>
          </p:nvGrpSpPr>
          <p:grpSpPr>
            <a:xfrm>
              <a:off x="1219200" y="4254240"/>
              <a:ext cx="14616069" cy="1066800"/>
              <a:chOff x="-1924595" y="72390"/>
              <a:chExt cx="73832091" cy="2806635"/>
            </a:xfrm>
          </p:grpSpPr>
          <p:sp>
            <p:nvSpPr>
              <p:cNvPr id="17" name="Freeform 5"/>
              <p:cNvSpPr/>
              <p:nvPr/>
            </p:nvSpPr>
            <p:spPr>
              <a:xfrm>
                <a:off x="-1924595" y="72390"/>
                <a:ext cx="73832091" cy="2806635"/>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18" name="Freeform 6"/>
              <p:cNvSpPr/>
              <p:nvPr/>
            </p:nvSpPr>
            <p:spPr>
              <a:xfrm>
                <a:off x="12588939" y="400952"/>
                <a:ext cx="42341110" cy="1876652"/>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16" name="Rectangle 15"/>
            <p:cNvSpPr/>
            <p:nvPr/>
          </p:nvSpPr>
          <p:spPr>
            <a:xfrm>
              <a:off x="4988444" y="4219937"/>
              <a:ext cx="8768077" cy="820674"/>
            </a:xfrm>
            <a:prstGeom prst="rect">
              <a:avLst/>
            </a:prstGeom>
          </p:spPr>
          <p:txBody>
            <a:bodyPr wrap="square">
              <a:spAutoFit/>
            </a:bodyPr>
            <a:lstStyle/>
            <a:p>
              <a:pPr lvl="0">
                <a:lnSpc>
                  <a:spcPct val="150000"/>
                </a:lnSpc>
                <a:spcAft>
                  <a:spcPts val="800"/>
                </a:spcAft>
                <a:defRPr/>
              </a:pPr>
              <a:r>
                <a:rPr lang="en-US" sz="36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III. DẤU HIỆU NHẬN BIẾT</a:t>
              </a:r>
            </a:p>
          </p:txBody>
        </p:sp>
      </p:grpSp>
      <p:sp>
        <p:nvSpPr>
          <p:cNvPr id="15" name="Rectangle 1"/>
          <p:cNvSpPr>
            <a:spLocks noChangeArrowheads="1"/>
          </p:cNvSpPr>
          <p:nvPr/>
        </p:nvSpPr>
        <p:spPr bwMode="auto">
          <a:xfrm>
            <a:off x="4779889" y="1595403"/>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HĐ3</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21"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1803" y="1409700"/>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821281" y="1079654"/>
            <a:ext cx="2802467" cy="969496"/>
            <a:chOff x="1388533" y="3695700"/>
            <a:chExt cx="2802467" cy="969496"/>
          </a:xfrm>
        </p:grpSpPr>
        <p:pic>
          <p:nvPicPr>
            <p:cNvPr id="23" name="Picture 22"/>
            <p:cNvPicPr>
              <a:picLocks noChangeAspect="1"/>
            </p:cNvPicPr>
            <p:nvPr/>
          </p:nvPicPr>
          <p:blipFill>
            <a:blip r:embed="rId7" cstate="print">
              <a:duotone>
                <a:prstClr val="black"/>
                <a:schemeClr val="accent1">
                  <a:tint val="45000"/>
                  <a:satMod val="400000"/>
                </a:schemeClr>
              </a:duotone>
              <a:extLst>
                <a:ext uri="{BEBA8EAE-BF5A-486C-A8C5-ECC9F3942E4B}">
                  <a14:imgProps xmlns:a14="http://schemas.microsoft.com/office/drawing/2010/main">
                    <a14:imgLayer r:embed="rId8">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24" name="Group 23"/>
            <p:cNvGrpSpPr/>
            <p:nvPr/>
          </p:nvGrpSpPr>
          <p:grpSpPr>
            <a:xfrm>
              <a:off x="2438436" y="3695700"/>
              <a:ext cx="1752564" cy="969496"/>
              <a:chOff x="1302879" y="2296079"/>
              <a:chExt cx="3581400" cy="969496"/>
            </a:xfrm>
          </p:grpSpPr>
          <p:sp>
            <p:nvSpPr>
              <p:cNvPr id="25" name="TextBox 24"/>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 name="Rectangle 1"/>
              <p:cNvSpPr/>
              <p:nvPr/>
            </p:nvSpPr>
            <p:spPr>
              <a:xfrm>
                <a:off x="237272" y="2476500"/>
                <a:ext cx="13783528" cy="6743641"/>
              </a:xfrm>
              <a:prstGeom prst="rect">
                <a:avLst/>
              </a:prstGeom>
            </p:spPr>
            <p:txBody>
              <a:bodyPr wrap="square">
                <a:spAutoFit/>
              </a:bodyPr>
              <a:lstStyle/>
              <a:p>
                <a:pPr algn="just">
                  <a:lnSpc>
                    <a:spcPct val="150000"/>
                  </a:lnSpc>
                </a:pPr>
                <a:r>
                  <a:rPr lang="vi-VN" sz="3600" dirty="0">
                    <a:latin typeface="Times New Roman" pitchFamily="18" charset="0"/>
                    <a:ea typeface="Calibri" panose="020F0502020204030204" pitchFamily="34" charset="0"/>
                    <a:cs typeface="Times New Roman" pitchFamily="18" charset="0"/>
                  </a:rPr>
                  <a:t>a</a:t>
                </a:r>
                <a:r>
                  <a:rPr lang="vi-VN" sz="3200" dirty="0">
                    <a:latin typeface="Times New Roman" pitchFamily="18" charset="0"/>
                    <a:ea typeface="Calibri" panose="020F0502020204030204" pitchFamily="34" charset="0"/>
                    <a:cs typeface="Times New Roman" pitchFamily="18" charset="0"/>
                  </a:rPr>
                  <a:t>) </a:t>
                </a:r>
                <a:r>
                  <a:rPr lang="en-US" sz="3200" dirty="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b="0" i="0" smtClean="0">
                        <a:effectLst/>
                        <a:latin typeface="Cambria Math"/>
                        <a:ea typeface="Calibri" panose="020F0502020204030204" pitchFamily="34" charset="0"/>
                        <a:cs typeface="Arial" panose="020B0604020202020204" pitchFamily="34" charset="0"/>
                      </a:rPr>
                      <m:t> </m:t>
                    </m:r>
                    <m:r>
                      <a:rPr lang="en-US" sz="3200" i="1">
                        <a:effectLst/>
                        <a:latin typeface="Cambria Math" panose="02040503050406030204" pitchFamily="18" charset="0"/>
                        <a:ea typeface="Calibri" panose="020F0502020204030204" pitchFamily="34" charset="0"/>
                        <a:cs typeface="Arial" panose="020B0604020202020204" pitchFamily="34" charset="0"/>
                      </a:rPr>
                      <m:t>𝐴𝐵𝐶</m:t>
                    </m:r>
                    <m:r>
                      <a:rPr lang="vi-VN" sz="3200" b="0" i="1" smtClean="0">
                        <a:effectLst/>
                        <a:latin typeface="Cambria Math"/>
                        <a:ea typeface="Calibri" panose="020F0502020204030204" pitchFamily="34" charset="0"/>
                        <a:cs typeface="Arial" panose="020B0604020202020204" pitchFamily="34" charset="0"/>
                      </a:rPr>
                      <m:t>𝐷</m:t>
                    </m:r>
                  </m:oMath>
                </a14:m>
                <a:r>
                  <a:rPr lang="en-US" sz="3200" dirty="0">
                    <a:effectLst/>
                    <a:latin typeface="Times New Roman" pitchFamily="18" charset="0"/>
                    <a:ea typeface="Calibri" panose="020F0502020204030204" pitchFamily="34" charset="0"/>
                    <a:cs typeface="Times New Roman" pitchFamily="18" charset="0"/>
                  </a:rPr>
                  <a:t> </a:t>
                </a:r>
                <a:r>
                  <a:rPr lang="vi-VN" sz="3200" dirty="0">
                    <a:effectLst/>
                    <a:latin typeface="Times New Roman" pitchFamily="18" charset="0"/>
                    <a:ea typeface="Calibri" panose="020F0502020204030204" pitchFamily="34" charset="0"/>
                    <a:cs typeface="Times New Roman" pitchFamily="18" charset="0"/>
                  </a:rPr>
                  <a:t>có 2 cạnh kề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 </m:t>
                    </m:r>
                    <m:r>
                      <a:rPr lang="vi-VN" sz="3200" b="0" i="0" smtClean="0">
                        <a:latin typeface="Cambria Math"/>
                        <a:ea typeface="Calibri" panose="020F0502020204030204" pitchFamily="34" charset="0"/>
                        <a:cs typeface="Arial" panose="020B0604020202020204" pitchFamily="34" charset="0"/>
                      </a:rPr>
                      <m:t> </m:t>
                    </m:r>
                  </m:oMath>
                </a14:m>
                <a:r>
                  <a:rPr lang="vi-VN" sz="3200" dirty="0">
                    <a:effectLst/>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𝐵𝐶</m:t>
                    </m:r>
                  </m:oMath>
                </a14:m>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 </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bằng nhau.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3200" dirty="0">
                    <a:latin typeface="Times New Roman" pitchFamily="18" charset="0"/>
                    <a:ea typeface="Calibri" panose="020F0502020204030204" pitchFamily="34" charset="0"/>
                    <a:cs typeface="Times New Roman" pitchFamily="18" charset="0"/>
                  </a:rPr>
                  <a:t>b) </a:t>
                </a:r>
                <a:r>
                  <a:rPr lang="en-US" sz="3200" dirty="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2 đường chéo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b="0" i="1" smtClean="0">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r>
                      <a:rPr lang="vi-VN" sz="3200">
                        <a:latin typeface="Cambria Math"/>
                        <a:ea typeface="Calibri" panose="020F0502020204030204" pitchFamily="34" charset="0"/>
                        <a:cs typeface="Arial" panose="020B0604020202020204" pitchFamily="34" charset="0"/>
                      </a:rPr>
                      <m:t> </m:t>
                    </m:r>
                  </m:oMath>
                </a14:m>
                <a:r>
                  <a:rPr lang="vi-VN" sz="3200" dirty="0">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b="0" i="1" smtClean="0">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vuông góc với nhau hình 69 </a:t>
                </a:r>
              </a:p>
              <a:p>
                <a:pPr algn="just">
                  <a:lnSpc>
                    <a:spcPct val="150000"/>
                  </a:lnSpc>
                </a:pPr>
                <a:r>
                  <a:rPr lang="vi-VN" sz="3200" dirty="0">
                    <a:latin typeface="Times New Roman" pitchFamily="18" charset="0"/>
                    <a:ea typeface="Calibri" panose="020F0502020204030204" pitchFamily="34" charset="0"/>
                    <a:cs typeface="Times New Roman" pitchFamily="18" charset="0"/>
                  </a:rPr>
                  <a:t>- Đường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a:effectLst/>
                    <a:latin typeface="Times New Roman" pitchFamily="18" charset="0"/>
                    <a:ea typeface="Calibri" panose="020F0502020204030204" pitchFamily="34" charset="0"/>
                    <a:cs typeface="Times New Roman" pitchFamily="18" charset="0"/>
                  </a:rPr>
                  <a:t>có phải là đường trung trực của đoạn thẳng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𝐵</m:t>
                    </m:r>
                    <m:r>
                      <a:rPr lang="vi-VN" sz="3200" i="1">
                        <a:latin typeface="Cambria Math"/>
                        <a:ea typeface="Calibri" panose="020F0502020204030204" pitchFamily="34" charset="0"/>
                        <a:cs typeface="Arial" panose="020B0604020202020204" pitchFamily="34" charset="0"/>
                      </a:rPr>
                      <m:t>𝐷</m:t>
                    </m:r>
                  </m:oMath>
                </a14:m>
                <a:r>
                  <a:rPr lang="vi-VN" sz="3200" dirty="0">
                    <a:effectLst/>
                    <a:latin typeface="Times New Roman" pitchFamily="18" charset="0"/>
                    <a:ea typeface="Calibri" panose="020F0502020204030204" pitchFamily="34" charset="0"/>
                    <a:cs typeface="Times New Roman" pitchFamily="18" charset="0"/>
                  </a:rPr>
                  <a:t> hay không?</a:t>
                </a:r>
              </a:p>
              <a:p>
                <a:pPr algn="just">
                  <a:lnSpc>
                    <a:spcPct val="150000"/>
                  </a:lnSpc>
                </a:pPr>
                <a:r>
                  <a:rPr lang="en-US" sz="3200" dirty="0">
                    <a:latin typeface="Times New Roman" pitchFamily="18" charset="0"/>
                    <a:ea typeface="Calibri" panose="020F0502020204030204" pitchFamily="34" charset="0"/>
                    <a:cs typeface="Times New Roman" pitchFamily="18" charset="0"/>
                  </a:rPr>
                  <a:t> </a:t>
                </a:r>
                <a14:m>
                  <m:oMath xmlns:m="http://schemas.openxmlformats.org/officeDocument/2006/math">
                    <m:r>
                      <a:rPr lang="vi-VN" sz="3200" b="0" i="0" smtClean="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3200" dirty="0">
                    <a:latin typeface="Times New Roman" pitchFamily="18" charset="0"/>
                    <a:ea typeface="Calibri" panose="020F0502020204030204" pitchFamily="34" charset="0"/>
                    <a:cs typeface="Times New Roman" pitchFamily="18" charset="0"/>
                  </a:rPr>
                  <a:t>c) </a:t>
                </a:r>
                <a:r>
                  <a:rPr lang="en-US" sz="3200" dirty="0">
                    <a:latin typeface="Times New Roman" pitchFamily="18" charset="0"/>
                    <a:ea typeface="Calibri" panose="020F0502020204030204" pitchFamily="34" charset="0"/>
                    <a:cs typeface="Times New Roman" pitchFamily="18" charset="0"/>
                  </a:rPr>
                  <a:t>Cho </a:t>
                </a:r>
                <a:r>
                  <a:rPr lang="vi-VN" sz="32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3200">
                        <a:latin typeface="Cambria Math"/>
                        <a:ea typeface="Calibri" panose="020F0502020204030204" pitchFamily="34" charset="0"/>
                        <a:cs typeface="Arial" panose="020B0604020202020204" pitchFamily="34" charset="0"/>
                      </a:rPr>
                      <m:t> </m:t>
                    </m:r>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vi-VN" sz="3200" dirty="0">
                    <a:latin typeface="Times New Roman" pitchFamily="18" charset="0"/>
                    <a:ea typeface="Calibri" panose="020F0502020204030204" pitchFamily="34" charset="0"/>
                    <a:cs typeface="Times New Roman" pitchFamily="18" charset="0"/>
                  </a:rPr>
                  <a:t>  có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m:t>
                    </m:r>
                    <m:r>
                      <a:rPr lang="vi-VN" sz="3200" i="1">
                        <a:latin typeface="Cambria Math"/>
                        <a:ea typeface="Calibri" panose="020F0502020204030204" pitchFamily="34" charset="0"/>
                        <a:cs typeface="Arial" panose="020B0604020202020204" pitchFamily="34" charset="0"/>
                      </a:rPr>
                      <m:t>𝐶</m:t>
                    </m:r>
                    <m:r>
                      <a:rPr lang="vi-VN" sz="3200" i="1">
                        <a:latin typeface="Cambria Math"/>
                        <a:ea typeface="Calibri" panose="020F0502020204030204" pitchFamily="34" charset="0"/>
                        <a:cs typeface="Arial" panose="020B0604020202020204" pitchFamily="34" charset="0"/>
                      </a:rPr>
                      <m:t> </m:t>
                    </m:r>
                  </m:oMath>
                </a14:m>
                <a:r>
                  <a:rPr lang="vi-VN" sz="3200" dirty="0">
                    <a:latin typeface="Times New Roman" pitchFamily="18" charset="0"/>
                    <a:ea typeface="Calibri" panose="020F0502020204030204" pitchFamily="34" charset="0"/>
                    <a:cs typeface="Times New Roman" pitchFamily="18" charset="0"/>
                  </a:rPr>
                  <a:t>tia phân giác của góc </a:t>
                </a:r>
                <a14:m>
                  <m:oMath xmlns:m="http://schemas.openxmlformats.org/officeDocument/2006/math">
                    <m:r>
                      <a:rPr lang="vi-VN" sz="3200" i="1">
                        <a:latin typeface="Cambria Math"/>
                        <a:ea typeface="Calibri" panose="020F0502020204030204" pitchFamily="34" charset="0"/>
                        <a:cs typeface="Arial" panose="020B0604020202020204" pitchFamily="34" charset="0"/>
                      </a:rPr>
                      <m:t>𝐷</m:t>
                    </m:r>
                    <m:r>
                      <m:rPr>
                        <m:sty m:val="p"/>
                      </m:rPr>
                      <a:rPr lang="vi-VN" sz="3200" i="1">
                        <a:latin typeface="Cambria Math"/>
                        <a:ea typeface="Calibri" panose="020F0502020204030204" pitchFamily="34" charset="0"/>
                        <a:cs typeface="Arial" panose="020B0604020202020204" pitchFamily="34" charset="0"/>
                      </a:rPr>
                      <m:t>AB</m:t>
                    </m:r>
                    <m:r>
                      <a:rPr lang="vi-VN" sz="3200" b="0" i="0" smtClean="0">
                        <a:latin typeface="Cambria Math"/>
                        <a:ea typeface="Calibri" panose="020F0502020204030204" pitchFamily="34" charset="0"/>
                        <a:cs typeface="Arial" panose="020B0604020202020204" pitchFamily="34" charset="0"/>
                      </a:rPr>
                      <m:t>.</m:t>
                    </m:r>
                  </m:oMath>
                </a14:m>
                <a:r>
                  <a:rPr lang="vi-VN" sz="3200" dirty="0">
                    <a:latin typeface="Times New Roman" pitchFamily="18" charset="0"/>
                    <a:ea typeface="Calibri" panose="020F0502020204030204" pitchFamily="34" charset="0"/>
                    <a:cs typeface="Times New Roman" pitchFamily="18" charset="0"/>
                  </a:rPr>
                  <a:t> </a:t>
                </a:r>
              </a:p>
              <a:p>
                <a:pPr algn="just">
                  <a:lnSpc>
                    <a:spcPct val="150000"/>
                  </a:lnSpc>
                </a:pPr>
                <a:r>
                  <a:rPr lang="vi-VN" sz="3200" dirty="0">
                    <a:latin typeface="Times New Roman" pitchFamily="18" charset="0"/>
                    <a:ea typeface="Calibri" panose="020F0502020204030204" pitchFamily="34" charset="0"/>
                    <a:cs typeface="Times New Roman" pitchFamily="18" charset="0"/>
                  </a:rPr>
                  <a:t>- Tam giác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oMath>
                </a14:m>
                <a:r>
                  <a:rPr lang="vi-VN" sz="3200" dirty="0">
                    <a:latin typeface="Times New Roman" pitchFamily="18" charset="0"/>
                    <a:ea typeface="Calibri" panose="020F0502020204030204" pitchFamily="34" charset="0"/>
                    <a:cs typeface="Times New Roman" pitchFamily="18" charset="0"/>
                  </a:rPr>
                  <a:t> có phải là tam giác vuông cân hay không?</a:t>
                </a:r>
              </a:p>
              <a:p>
                <a:pPr algn="just">
                  <a:lnSpc>
                    <a:spcPct val="150000"/>
                  </a:lnSpc>
                </a:pPr>
                <a:r>
                  <a:rPr lang="vi-VN" sz="3200" dirty="0">
                    <a:ea typeface="Calibri" panose="020F0502020204030204" pitchFamily="34" charset="0"/>
                    <a:cs typeface="Arial" panose="020B0604020202020204" pitchFamily="34"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Arial" panose="020B0604020202020204" pitchFamily="34" charset="0"/>
                      </a:rPr>
                      <m:t>𝐴𝐵𝐶</m:t>
                    </m:r>
                    <m:r>
                      <a:rPr lang="vi-VN" sz="3200" i="1">
                        <a:latin typeface="Cambria Math"/>
                        <a:ea typeface="Calibri" panose="020F0502020204030204" pitchFamily="34" charset="0"/>
                        <a:cs typeface="Arial" panose="020B0604020202020204" pitchFamily="34" charset="0"/>
                      </a:rPr>
                      <m:t>𝐷</m:t>
                    </m:r>
                  </m:oMath>
                </a14:m>
                <a:r>
                  <a:rPr lang="en-US" sz="3200" dirty="0">
                    <a:latin typeface="Times New Roman" pitchFamily="18" charset="0"/>
                    <a:ea typeface="Calibri" panose="020F0502020204030204" pitchFamily="34" charset="0"/>
                    <a:cs typeface="Times New Roman" pitchFamily="18" charset="0"/>
                  </a:rPr>
                  <a:t> </a:t>
                </a:r>
                <a:r>
                  <a:rPr lang="vi-VN" sz="3200" dirty="0">
                    <a:latin typeface="Times New Roman" pitchFamily="18" charset="0"/>
                    <a:ea typeface="Calibri" panose="020F0502020204030204" pitchFamily="34" charset="0"/>
                    <a:cs typeface="Times New Roman" pitchFamily="18" charset="0"/>
                  </a:rPr>
                  <a:t>có phải hình vuông hay không</a:t>
                </a:r>
                <a:r>
                  <a:rPr lang="vi-VN" sz="3200" dirty="0">
                    <a:latin typeface="Arial" panose="020B0604020202020204" pitchFamily="34" charset="0"/>
                    <a:ea typeface="Calibri" panose="020F050202020403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37272" y="2476500"/>
                <a:ext cx="13783528" cy="6743641"/>
              </a:xfrm>
              <a:prstGeom prst="rect">
                <a:avLst/>
              </a:prstGeom>
              <a:blipFill rotWithShape="1">
                <a:blip r:embed="rId18"/>
                <a:stretch>
                  <a:fillRect l="-1371" r="-1106" b="-1989"/>
                </a:stretch>
              </a:blipFill>
            </p:spPr>
            <p:txBody>
              <a:bodyPr/>
              <a:lstStyle/>
              <a:p>
                <a:r>
                  <a:rPr lang="en-US">
                    <a:noFill/>
                  </a:rPr>
                  <a:t> </a:t>
                </a:r>
              </a:p>
            </p:txBody>
          </p:sp>
        </mc:Fallback>
      </mc:AlternateContent>
      <p:pic>
        <p:nvPicPr>
          <p:cNvPr id="19"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155367" y="1961328"/>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808739" y="6972300"/>
            <a:ext cx="1518364" cy="584775"/>
          </a:xfrm>
          <a:prstGeom prst="rect">
            <a:avLst/>
          </a:prstGeom>
        </p:spPr>
        <p:txBody>
          <a:bodyPr wrap="none">
            <a:spAutoFit/>
          </a:bodyPr>
          <a:lstStyle/>
          <a:p>
            <a:r>
              <a:rPr lang="en-US" sz="3200" dirty="0">
                <a:latin typeface="Times New Roman" pitchFamily="18" charset="0"/>
                <a:ea typeface="Calibri" panose="020F0502020204030204" pitchFamily="34" charset="0"/>
                <a:cs typeface="Times New Roman" pitchFamily="18" charset="0"/>
              </a:rPr>
              <a:t>H</a:t>
            </a:r>
            <a:r>
              <a:rPr lang="vi-VN" sz="3200" dirty="0">
                <a:latin typeface="Times New Roman" pitchFamily="18" charset="0"/>
                <a:ea typeface="Calibri" panose="020F0502020204030204" pitchFamily="34" charset="0"/>
                <a:cs typeface="Times New Roman" pitchFamily="18" charset="0"/>
              </a:rPr>
              <a:t>ình 69</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09543670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1"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81000" y="1126986"/>
                <a:ext cx="12973260" cy="3063596"/>
              </a:xfrm>
              <a:prstGeom prst="rect">
                <a:avLst/>
              </a:prstGeom>
            </p:spPr>
            <p:txBody>
              <a:bodyPr wrap="square">
                <a:spAutoFit/>
              </a:bodyPr>
              <a:lstStyle/>
              <a:p>
                <a:r>
                  <a:rPr lang="en-US" sz="2800" dirty="0">
                    <a:latin typeface="Times New Roman" pitchFamily="18" charset="0"/>
                    <a:cs typeface="Times New Roman" pitchFamily="18" charset="0"/>
                  </a:rPr>
                  <a:t>a</a:t>
                </a:r>
                <a:r>
                  <a:rPr lang="en-US" sz="3200" dirty="0">
                    <a:latin typeface="Times New Roman" pitchFamily="18" charset="0"/>
                    <a:cs typeface="Times New Roman" pitchFamily="18" charset="0"/>
                  </a:rPr>
                  <a:t>) Do ABCD là hình chữ nhật nên </a:t>
                </a:r>
              </a:p>
              <a:p>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𝐵</m:t>
                        </m:r>
                      </m:e>
                    </m:acc>
                    <m:r>
                      <a:rPr lang="en-US" sz="3200">
                        <a:latin typeface="Cambria Math"/>
                      </a:rPr>
                      <m:t>=</m:t>
                    </m:r>
                    <m:acc>
                      <m:accPr>
                        <m:chr m:val="̂"/>
                        <m:ctrlPr>
                          <a:rPr lang="en-US" sz="3200" i="1">
                            <a:latin typeface="Cambria Math" panose="02040503050406030204" pitchFamily="18" charset="0"/>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AB = CD, AD = BC.</a:t>
                </a:r>
              </a:p>
              <a:p>
                <a:r>
                  <a:rPr lang="en-US" sz="3200" dirty="0">
                    <a:latin typeface="Times New Roman" pitchFamily="18" charset="0"/>
                    <a:cs typeface="Times New Roman" pitchFamily="18" charset="0"/>
                  </a:rPr>
                  <a:t>- Mà AB = BC nên AB = BC = CD = DA.</a:t>
                </a:r>
              </a:p>
              <a:p>
                <a:r>
                  <a:rPr lang="en-US" sz="3200" dirty="0">
                    <a:latin typeface="Times New Roman" pitchFamily="18" charset="0"/>
                    <a:cs typeface="Times New Roman" pitchFamily="18" charset="0"/>
                  </a:rPr>
                  <a:t>- Vì tứ giác ABCD có 4 góc vuông và 4 cạnh bằng nhau nên tứ giác ABCD là hình vuông.</a:t>
                </a:r>
              </a:p>
            </p:txBody>
          </p:sp>
        </mc:Choice>
        <mc:Fallback xmlns="">
          <p:sp>
            <p:nvSpPr>
              <p:cNvPr id="2" name="Rectangle 1"/>
              <p:cNvSpPr>
                <a:spLocks noRot="1" noChangeAspect="1" noMove="1" noResize="1" noEditPoints="1" noAdjustHandles="1" noChangeArrowheads="1" noChangeShapeType="1" noTextEdit="1"/>
              </p:cNvSpPr>
              <p:nvPr/>
            </p:nvSpPr>
            <p:spPr>
              <a:xfrm>
                <a:off x="381000" y="1126986"/>
                <a:ext cx="12973260" cy="3063596"/>
              </a:xfrm>
              <a:prstGeom prst="rect">
                <a:avLst/>
              </a:prstGeom>
              <a:blipFill rotWithShape="1">
                <a:blip r:embed="rId6"/>
                <a:stretch>
                  <a:fillRect l="-1222" t="-2789" r="-564" b="-5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4485878"/>
                <a:ext cx="17678400" cy="5279587"/>
              </a:xfrm>
              <a:prstGeom prst="rect">
                <a:avLst/>
              </a:prstGeom>
            </p:spPr>
            <p:txBody>
              <a:bodyPr wrap="square">
                <a:spAutoFit/>
              </a:bodyPr>
              <a:lstStyle/>
              <a:p>
                <a:r>
                  <a:rPr lang="en-US" sz="3200" dirty="0">
                    <a:latin typeface="Times New Roman" pitchFamily="18" charset="0"/>
                    <a:cs typeface="Times New Roman" pitchFamily="18" charset="0"/>
                  </a:rPr>
                  <a:t>- b)  Do ABCD là hình chữ nhật nên hai đường chéo AC và BD cắt nhau tại trung điểm O của mỗi đường.</a:t>
                </a:r>
              </a:p>
              <a:p>
                <a:r>
                  <a:rPr lang="en-US" sz="3200" dirty="0">
                    <a:latin typeface="Times New Roman" pitchFamily="18" charset="0"/>
                    <a:cs typeface="Times New Roman" pitchFamily="18" charset="0"/>
                  </a:rPr>
                  <a:t>Mà AC ⊥ BD</a:t>
                </a:r>
              </a:p>
              <a:p>
                <a:r>
                  <a:rPr lang="en-US" sz="3200" dirty="0">
                    <a:latin typeface="Times New Roman" pitchFamily="18" charset="0"/>
                    <a:cs typeface="Times New Roman" pitchFamily="18" charset="0"/>
                  </a:rPr>
                  <a:t>Do đó AC là đường trung trực của đoạn thẳng BD.</a:t>
                </a:r>
              </a:p>
              <a:p>
                <a:r>
                  <a:rPr lang="en-US" sz="3200" dirty="0">
                    <a:latin typeface="Times New Roman" pitchFamily="18" charset="0"/>
                    <a:cs typeface="Times New Roman" pitchFamily="18" charset="0"/>
                  </a:rPr>
                  <a:t>• Do ABCD là hình chữ nhật nên:</a:t>
                </a:r>
              </a:p>
              <a:p>
                <a:r>
                  <a:rPr lang="en-US" sz="3200" dirty="0">
                    <a:latin typeface="Times New Roman" pitchFamily="18" charset="0"/>
                    <a:cs typeface="Times New Roman" pitchFamily="18" charset="0"/>
                  </a:rPr>
                  <a:t> </a:t>
                </a:r>
                <a:r>
                  <a:rPr lang="nl-NL"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𝐴</m:t>
                        </m:r>
                      </m:e>
                    </m:acc>
                  </m:oMath>
                </a14:m>
                <a:r>
                  <a:rPr lang="en-US" sz="3200" dirty="0">
                    <a:latin typeface="Times New Roman" pitchFamily="18" charset="0"/>
                    <a:cs typeface="Times New Roman" pitchFamily="18" charset="0"/>
                  </a:rPr>
                  <a:t> =</a:t>
                </a:r>
                <a14:m>
                  <m:oMath xmlns:m="http://schemas.openxmlformats.org/officeDocument/2006/math">
                    <m:acc>
                      <m:accPr>
                        <m:chr m:val="̂"/>
                        <m:ctrlPr>
                          <a:rPr lang="en-US" sz="3200" i="1">
                            <a:latin typeface="Cambria Math" panose="02040503050406030204" pitchFamily="18" charset="0"/>
                          </a:rPr>
                        </m:ctrlPr>
                      </m:accPr>
                      <m:e>
                        <m:r>
                          <a:rPr lang="en-US" sz="3200" i="1">
                            <a:latin typeface="Cambria Math"/>
                          </a:rPr>
                          <m:t> </m:t>
                        </m:r>
                        <m:r>
                          <a:rPr lang="en-US" sz="3200" i="1">
                            <a:latin typeface="Cambria Math"/>
                          </a:rPr>
                          <m:t>𝐵</m:t>
                        </m:r>
                      </m:e>
                    </m:acc>
                    <m:r>
                      <a:rPr lang="en-US" sz="3200">
                        <a:latin typeface="Cambria Math"/>
                      </a:rPr>
                      <m:t>=</m:t>
                    </m:r>
                    <m:acc>
                      <m:accPr>
                        <m:chr m:val="̂"/>
                        <m:ctrlPr>
                          <a:rPr lang="en-US" sz="3200" i="1">
                            <a:latin typeface="Cambria Math" panose="02040503050406030204" pitchFamily="18" charset="0"/>
                          </a:rPr>
                        </m:ctrlPr>
                      </m:accPr>
                      <m:e>
                        <m:r>
                          <a:rPr lang="en-US" sz="3200" i="1">
                            <a:latin typeface="Cambria Math"/>
                          </a:rPr>
                          <m:t>𝐶</m:t>
                        </m:r>
                      </m:e>
                    </m:acc>
                  </m:oMath>
                </a14:m>
                <a:r>
                  <a:rPr lang="en-US" sz="3200" dirty="0">
                    <a:latin typeface="Times New Roman" pitchFamily="18" charset="0"/>
                    <a:cs typeface="Times New Roman" pitchFamily="18" charset="0"/>
                  </a:rPr>
                  <a:t>= = 90</a:t>
                </a:r>
                <a:r>
                  <a:rPr lang="en-US" sz="3200" baseline="30000" dirty="0">
                    <a:latin typeface="Times New Roman" pitchFamily="18" charset="0"/>
                    <a:cs typeface="Times New Roman" pitchFamily="18" charset="0"/>
                  </a:rPr>
                  <a:t>o</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 và AB = CD; AD = BC.</a:t>
                </a:r>
              </a:p>
              <a:p>
                <a:r>
                  <a:rPr lang="en-US" sz="3200" dirty="0">
                    <a:latin typeface="Times New Roman" pitchFamily="18" charset="0"/>
                    <a:cs typeface="Times New Roman" pitchFamily="18" charset="0"/>
                  </a:rPr>
                  <a:t>- Do AC là đường trung trực của đoạn thẳng BD nên AB = AD và CB = CD.</a:t>
                </a:r>
              </a:p>
              <a:p>
                <a:r>
                  <a:rPr lang="en-US" sz="3200" dirty="0">
                    <a:latin typeface="Times New Roman" pitchFamily="18" charset="0"/>
                    <a:cs typeface="Times New Roman" pitchFamily="18" charset="0"/>
                  </a:rPr>
                  <a:t>Do đó AB = BC = CD = DA.</a:t>
                </a:r>
              </a:p>
              <a:p>
                <a:r>
                  <a:rPr lang="en-US" sz="3200" dirty="0">
                    <a:latin typeface="Times New Roman" pitchFamily="18" charset="0"/>
                    <a:cs typeface="Times New Roman" pitchFamily="18" charset="0"/>
                  </a:rPr>
                  <a:t>- Tứ giác ABCD có 4 góc vuông và 4 cạnh bằng nhau nên là hình vuông.</a:t>
                </a:r>
              </a:p>
              <a:p>
                <a:pPr algn="just">
                  <a:lnSpc>
                    <a:spcPct val="150000"/>
                  </a:lnSpc>
                </a:pPr>
                <a:endParaRPr lang="en-US" sz="3200" dirty="0">
                  <a:solidFill>
                    <a:prstClr val="black"/>
                  </a:solidFill>
                  <a:latin typeface="Times New Roman" pitchFamily="18" charset="0"/>
                  <a:ea typeface="Calibri" panose="020F0502020204030204" pitchFamily="34"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4485878"/>
                <a:ext cx="17678400" cy="5279587"/>
              </a:xfrm>
              <a:prstGeom prst="rect">
                <a:avLst/>
              </a:prstGeom>
              <a:blipFill rotWithShape="1">
                <a:blip r:embed="rId7"/>
                <a:stretch>
                  <a:fillRect l="-897" t="-1617"/>
                </a:stretch>
              </a:blipFill>
            </p:spPr>
            <p:txBody>
              <a:bodyPr/>
              <a:lstStyle/>
              <a:p>
                <a:r>
                  <a:rPr lang="en-US">
                    <a:noFill/>
                  </a:rPr>
                  <a:t> </a:t>
                </a:r>
              </a:p>
            </p:txBody>
          </p:sp>
        </mc:Fallback>
      </mc:AlternateContent>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81292" y="-56067"/>
            <a:ext cx="4122801" cy="446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20480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2" dur="500"/>
                                        <p:tgtEl>
                                          <p:spTgt spid="2">
                                            <p:txEl>
                                              <p:pRg st="4" end="4"/>
                                            </p:txEl>
                                          </p:spTgt>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93294" y="595905"/>
            <a:ext cx="2342508" cy="90001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7" name="TextBox 6"/>
              <p:cNvSpPr txBox="1"/>
              <p:nvPr/>
            </p:nvSpPr>
            <p:spPr>
              <a:xfrm>
                <a:off x="1752600" y="1333500"/>
                <a:ext cx="14352998" cy="7674537"/>
              </a:xfrm>
              <a:prstGeom prst="rect">
                <a:avLst/>
              </a:prstGeom>
              <a:noFill/>
            </p:spPr>
            <p:txBody>
              <a:bodyPr wrap="square" lIns="182880" tIns="91440" rIns="182880" bIns="91440" rtlCol="0">
                <a:spAutoFit/>
              </a:bodyPr>
              <a:lstStyle/>
              <a:p>
                <a:r>
                  <a:rPr lang="en-US" sz="4000" dirty="0">
                    <a:latin typeface="Times New Roman" pitchFamily="18" charset="0"/>
                    <a:cs typeface="Times New Roman" pitchFamily="18" charset="0"/>
                  </a:rPr>
                  <a:t>c) Do ABCD là hình chữ nhật nên </a:t>
                </a:r>
              </a:p>
              <a:p>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𝐴</m:t>
                        </m:r>
                      </m:e>
                    </m:acc>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𝐵</m:t>
                        </m:r>
                      </m:e>
                    </m:acc>
                    <m:r>
                      <a:rPr lang="en-US" sz="4000">
                        <a:latin typeface="Cambria Math"/>
                      </a:rPr>
                      <m:t>=</m:t>
                    </m:r>
                    <m:acc>
                      <m:accPr>
                        <m:chr m:val="̂"/>
                        <m:ctrlPr>
                          <a:rPr lang="en-US" sz="4000" i="1">
                            <a:latin typeface="Cambria Math" panose="02040503050406030204" pitchFamily="18" charset="0"/>
                          </a:rPr>
                        </m:ctrlPr>
                      </m:accPr>
                      <m:e>
                        <m:r>
                          <a:rPr lang="en-US" sz="4000" i="1">
                            <a:latin typeface="Cambria Math"/>
                          </a:rPr>
                          <m:t>𝐶</m:t>
                        </m:r>
                      </m:e>
                    </m:acc>
                  </m:oMath>
                </a14:m>
                <a:r>
                  <a:rPr lang="en-US" sz="4000" dirty="0">
                    <a:latin typeface="Times New Roman" pitchFamily="18" charset="0"/>
                    <a:cs typeface="Times New Roman" pitchFamily="18" charset="0"/>
                  </a:rPr>
                  <a:t>= = 90</a:t>
                </a:r>
                <a:r>
                  <a:rPr lang="en-US" sz="4000" baseline="30000" dirty="0">
                    <a:latin typeface="Times New Roman" pitchFamily="18" charset="0"/>
                    <a:cs typeface="Times New Roman" pitchFamily="18" charset="0"/>
                  </a:rPr>
                  <a:t>o</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và AD // BC</a:t>
                </a:r>
              </a:p>
              <a:p>
                <a:r>
                  <a:rPr lang="en-US" sz="4000" dirty="0">
                    <a:latin typeface="Times New Roman" pitchFamily="18" charset="0"/>
                    <a:cs typeface="Times New Roman" pitchFamily="18" charset="0"/>
                  </a:rPr>
                  <a:t>Từ AD // BC </a:t>
                </a: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oMath>
                </a14:m>
                <a:r>
                  <a:rPr lang="en-US" sz="4000" dirty="0">
                    <a:latin typeface="Times New Roman" pitchFamily="18" charset="0"/>
                    <a:cs typeface="Times New Roman" pitchFamily="18" charset="0"/>
                  </a:rPr>
                  <a:t> (so le trong).</a:t>
                </a:r>
              </a:p>
              <a:p>
                <a:r>
                  <a:rPr lang="en-US" sz="4000" dirty="0">
                    <a:latin typeface="Times New Roman" pitchFamily="18" charset="0"/>
                    <a:cs typeface="Times New Roman" pitchFamily="18" charset="0"/>
                  </a:rPr>
                  <a:t>Mặt khác, AC là tia phân giác của góc DAB nên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Suy ra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𝐵𝐶𝐴</m:t>
                        </m:r>
                      </m:e>
                    </m:acc>
                  </m:oMath>
                </a14:m>
                <a:r>
                  <a:rPr lang="vi-VN" sz="4000" dirty="0">
                    <a:latin typeface="Times New Roman" pitchFamily="18" charset="0"/>
                    <a:cs typeface="Times New Roman" pitchFamily="18" charset="0"/>
                  </a:rPr>
                  <a:t> </a:t>
                </a:r>
                <a:r>
                  <a:rPr lang="en-US" sz="4000" dirty="0">
                    <a:latin typeface="Times New Roman" pitchFamily="18" charset="0"/>
                    <a:cs typeface="Times New Roman" pitchFamily="18" charset="0"/>
                  </a:rPr>
                  <a:t>(vì cùng bằng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𝐷𝐴𝐶</m:t>
                        </m:r>
                      </m:e>
                    </m:acc>
                  </m:oMath>
                </a14:m>
                <a:r>
                  <a:rPr lang="en-US" sz="4000" dirty="0">
                    <a:latin typeface="Times New Roman" pitchFamily="18" charset="0"/>
                    <a:cs typeface="Times New Roman" pitchFamily="18" charset="0"/>
                  </a:rPr>
                  <a:t>).</a:t>
                </a:r>
              </a:p>
              <a:p>
                <a:r>
                  <a:rPr lang="en-US" sz="4000" dirty="0">
                    <a:latin typeface="Times New Roman" pitchFamily="18" charset="0"/>
                    <a:cs typeface="Times New Roman" pitchFamily="18" charset="0"/>
                  </a:rPr>
                  <a:t>Tam giác ABC vuông tại B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𝐵</m:t>
                        </m:r>
                      </m:e>
                    </m:acc>
                  </m:oMath>
                </a14:m>
                <a:r>
                  <a:rPr lang="en-US" sz="4000" dirty="0">
                    <a:latin typeface="Times New Roman" pitchFamily="18" charset="0"/>
                    <a:cs typeface="Times New Roman" pitchFamily="18" charset="0"/>
                  </a:rPr>
                  <a:t>=90°)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𝐵𝐴𝐶</m:t>
                        </m:r>
                      </m:e>
                    </m:acc>
                    <m:r>
                      <a:rPr lang="vi-VN" sz="4000" i="1">
                        <a:latin typeface="Cambria Math"/>
                      </a:rPr>
                      <m:t> </m:t>
                    </m:r>
                  </m:oMath>
                </a14:m>
                <a:r>
                  <a:rPr lang="en-US" sz="4000" dirty="0">
                    <a:latin typeface="Times New Roman" pitchFamily="18" charset="0"/>
                    <a:cs typeface="Times New Roman" pitchFamily="18" charset="0"/>
                  </a:rPr>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𝐵𝐶𝐴</m:t>
                        </m:r>
                      </m:e>
                    </m:acc>
                  </m:oMath>
                </a14:m>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Do đó ΔABC vuông cân tại B.</a:t>
                </a:r>
              </a:p>
              <a:p>
                <a:r>
                  <a:rPr lang="en-US" sz="4000" dirty="0">
                    <a:latin typeface="Times New Roman" pitchFamily="18" charset="0"/>
                    <a:cs typeface="Times New Roman" pitchFamily="18" charset="0"/>
                  </a:rPr>
                  <a:t>• Do ΔABC vuông cân tại B nên BA = BC.</a:t>
                </a:r>
              </a:p>
              <a:p>
                <a:r>
                  <a:rPr lang="en-US" sz="4000" dirty="0">
                    <a:latin typeface="Times New Roman" pitchFamily="18" charset="0"/>
                    <a:cs typeface="Times New Roman" pitchFamily="18" charset="0"/>
                  </a:rPr>
                  <a:t>Theo kết quả câu a, hình chữ nhật ABCD có hai cạnh kề BA và BC bằng nhau nên là hình vuông.</a:t>
                </a:r>
              </a:p>
            </p:txBody>
          </p:sp>
        </mc:Choice>
        <mc:Fallback xmlns="">
          <p:sp>
            <p:nvSpPr>
              <p:cNvPr id="7" name="TextBox 6"/>
              <p:cNvSpPr txBox="1">
                <a:spLocks noRot="1" noChangeAspect="1" noMove="1" noResize="1" noEditPoints="1" noAdjustHandles="1" noChangeArrowheads="1" noChangeShapeType="1" noTextEdit="1"/>
              </p:cNvSpPr>
              <p:nvPr/>
            </p:nvSpPr>
            <p:spPr>
              <a:xfrm>
                <a:off x="1752600" y="1333500"/>
                <a:ext cx="14352998" cy="7674537"/>
              </a:xfrm>
              <a:prstGeom prst="rect">
                <a:avLst/>
              </a:prstGeom>
              <a:blipFill rotWithShape="1">
                <a:blip r:embed="rId2"/>
                <a:stretch>
                  <a:fillRect l="-892" t="-874" b="-1827"/>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200" y="-1204216"/>
            <a:ext cx="4191000" cy="50754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7429500"/>
            <a:ext cx="2322960" cy="2360187"/>
          </a:xfrm>
          <a:prstGeom prst="rect">
            <a:avLst/>
          </a:prstGeom>
        </p:spPr>
      </p:pic>
    </p:spTree>
    <p:extLst>
      <p:ext uri="{BB962C8B-B14F-4D97-AF65-F5344CB8AC3E}">
        <p14:creationId xmlns:p14="http://schemas.microsoft.com/office/powerpoint/2010/main" val="713459964"/>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15" name="TextBox 14"/>
          <p:cNvSpPr txBox="1"/>
          <p:nvPr/>
        </p:nvSpPr>
        <p:spPr>
          <a:xfrm>
            <a:off x="609600" y="573512"/>
            <a:ext cx="3712391" cy="769441"/>
          </a:xfrm>
          <a:prstGeom prst="rect">
            <a:avLst/>
          </a:prstGeom>
          <a:noFill/>
        </p:spPr>
        <p:txBody>
          <a:bodyPr wrap="square" rtlCol="0">
            <a:spAutoFit/>
          </a:bodyPr>
          <a:lstStyle/>
          <a:p>
            <a:pPr algn="ctr"/>
            <a:r>
              <a:rPr lang="vi-VN" sz="4400" b="1" dirty="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899410" y="3314700"/>
            <a:ext cx="14626590" cy="378565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lvl="0"/>
            <a:r>
              <a:rPr lang="vi-VN" sz="4800" dirty="0">
                <a:solidFill>
                  <a:schemeClr val="tx1"/>
                </a:solidFill>
                <a:latin typeface="Times New Roman" pitchFamily="18" charset="0"/>
                <a:cs typeface="Times New Roman" pitchFamily="18" charset="0"/>
              </a:rPr>
              <a:t>    Hình chữ nhật có hai cạnh kề bằng nhau là hình vuông.</a:t>
            </a:r>
          </a:p>
          <a:p>
            <a:pPr lvl="0"/>
            <a:r>
              <a:rPr lang="vi-VN" sz="4800" dirty="0">
                <a:solidFill>
                  <a:schemeClr val="tx1"/>
                </a:solidFill>
                <a:latin typeface="Times New Roman" pitchFamily="18" charset="0"/>
                <a:cs typeface="Times New Roman" pitchFamily="18" charset="0"/>
              </a:rPr>
              <a:t>    Hình chữ nhật có đường chéo vuông góc với nhau là hình vuông.</a:t>
            </a:r>
          </a:p>
          <a:p>
            <a:pPr lvl="0"/>
            <a:r>
              <a:rPr lang="vi-VN" sz="4800" dirty="0">
                <a:solidFill>
                  <a:schemeClr val="tx1"/>
                </a:solidFill>
                <a:latin typeface="Times New Roman" pitchFamily="18" charset="0"/>
                <a:cs typeface="Times New Roman" pitchFamily="18" charset="0"/>
              </a:rPr>
              <a:t>    Hình chữ nhật có một đường chéo là đường phân giác của một góc là hình vuông.</a:t>
            </a:r>
            <a:endParaRPr lang="en-US" sz="4800" dirty="0">
              <a:solidFill>
                <a:schemeClr val="tx1"/>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45720" y="3230880"/>
            <a:ext cx="2868930" cy="2895600"/>
          </a:xfrm>
          <a:prstGeom prst="rect">
            <a:avLst/>
          </a:prstGeom>
        </p:spPr>
      </p:pic>
      <p:sp>
        <p:nvSpPr>
          <p:cNvPr id="2" name="Flowchart: Connector 1"/>
          <p:cNvSpPr/>
          <p:nvPr/>
        </p:nvSpPr>
        <p:spPr>
          <a:xfrm>
            <a:off x="3131820" y="3695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16580" y="4457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16580" y="57531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268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4114800" y="8186186"/>
            <a:ext cx="6067955" cy="530051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grpSp>
        <p:nvGrpSpPr>
          <p:cNvPr id="11" name="Group 11"/>
          <p:cNvGrpSpPr/>
          <p:nvPr/>
        </p:nvGrpSpPr>
        <p:grpSpPr>
          <a:xfrm>
            <a:off x="16535400" y="-3086100"/>
            <a:ext cx="4343400" cy="396701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sp>
      </p:grpSp>
      <p:pic>
        <p:nvPicPr>
          <p:cNvPr id="15" name="Picture 15"/>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17722" b="17666"/>
          <a:stretch>
            <a:fillRect/>
          </a:stretch>
        </p:blipFill>
        <p:spPr>
          <a:xfrm>
            <a:off x="17786684" y="8015131"/>
            <a:ext cx="2819400" cy="282131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2962" y="-1552639"/>
            <a:ext cx="2263111" cy="2263111"/>
          </a:xfrm>
          <a:prstGeom prst="rect">
            <a:avLst/>
          </a:prstGeom>
        </p:spPr>
      </p:pic>
      <p:grpSp>
        <p:nvGrpSpPr>
          <p:cNvPr id="17" name="Group 16"/>
          <p:cNvGrpSpPr/>
          <p:nvPr/>
        </p:nvGrpSpPr>
        <p:grpSpPr>
          <a:xfrm>
            <a:off x="700908" y="342900"/>
            <a:ext cx="6096000" cy="914400"/>
            <a:chOff x="1554480" y="876300"/>
            <a:chExt cx="6096000" cy="1143000"/>
          </a:xfrm>
          <a:solidFill>
            <a:schemeClr val="accent5">
              <a:lumMod val="75000"/>
            </a:schemeClr>
          </a:solidFill>
        </p:grpSpPr>
        <p:sp>
          <p:nvSpPr>
            <p:cNvPr id="18" name="Flowchart: Terminator 17"/>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997974" y="987956"/>
              <a:ext cx="5231497"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(SGK – tr1</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18</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p:grpSp>
      <p:sp>
        <p:nvSpPr>
          <p:cNvPr id="20" name="Oval Callout 19"/>
          <p:cNvSpPr/>
          <p:nvPr/>
        </p:nvSpPr>
        <p:spPr>
          <a:xfrm>
            <a:off x="8229600" y="3792639"/>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30264" y="1359216"/>
            <a:ext cx="12814336" cy="2751715"/>
          </a:xfrm>
          <a:prstGeom prst="rect">
            <a:avLst/>
          </a:prstGeom>
        </p:spPr>
        <p:txBody>
          <a:bodyPr wrap="square">
            <a:spAutoFit/>
          </a:bodyPr>
          <a:lstStyle/>
          <a:p>
            <a:pPr algn="just">
              <a:lnSpc>
                <a:spcPct val="150000"/>
              </a:lnSpc>
            </a:pP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đường tròn tâm O. Giả </a:t>
            </a:r>
            <a:r>
              <a:rPr lang="en-US" sz="4000" dirty="0">
                <a:latin typeface="Times New Roman" pitchFamily="18" charset="0"/>
                <a:ea typeface="Calibri" panose="020F0502020204030204" pitchFamily="34" charset="0"/>
                <a:cs typeface="Times New Roman" pitchFamily="18" charset="0"/>
              </a:rPr>
              <a:t>gi</a:t>
            </a:r>
            <a:r>
              <a:rPr lang="vi-VN" sz="4000" dirty="0">
                <a:latin typeface="Times New Roman" pitchFamily="18" charset="0"/>
                <a:ea typeface="Calibri" panose="020F0502020204030204" pitchFamily="34" charset="0"/>
                <a:cs typeface="Times New Roman" pitchFamily="18" charset="0"/>
              </a:rPr>
              <a:t>ả sử AC và BD là hai đường kính của đường tròn sao cho AC</a:t>
            </a:r>
            <a:r>
              <a:rPr lang="en-US" sz="4000" dirty="0">
                <a:latin typeface="Times New Roman" pitchFamily="18" charset="0"/>
                <a:cs typeface="Times New Roman" pitchFamily="18" charset="0"/>
              </a:rPr>
              <a:t> ⊥ </a:t>
            </a:r>
            <a:r>
              <a:rPr lang="vi-VN" sz="4000" dirty="0">
                <a:latin typeface="Times New Roman" pitchFamily="18" charset="0"/>
                <a:cs typeface="Times New Roman" pitchFamily="18" charset="0"/>
              </a:rPr>
              <a:t>BD ( hình 70). Chứng minh tứ giác ABCD là hình vuông.</a:t>
            </a:r>
            <a:endParaRPr lang="en-US" sz="4000" dirty="0">
              <a:effectLst/>
              <a:latin typeface="Times New Roman" pitchFamily="18" charset="0"/>
              <a:ea typeface="Calibri" panose="020F0502020204030204" pitchFamily="34" charset="0"/>
              <a:cs typeface="Times New Roman" pitchFamily="18" charset="0"/>
            </a:endParaRPr>
          </a:p>
        </p:txBody>
      </p:sp>
      <p:sp>
        <p:nvSpPr>
          <p:cNvPr id="2" name="Rectangle 1"/>
          <p:cNvSpPr/>
          <p:nvPr/>
        </p:nvSpPr>
        <p:spPr>
          <a:xfrm>
            <a:off x="2015817" y="4750993"/>
            <a:ext cx="15352852" cy="4708981"/>
          </a:xfrm>
          <a:prstGeom prst="rect">
            <a:avLst/>
          </a:prstGeom>
        </p:spPr>
        <p:txBody>
          <a:bodyPr wrap="square">
            <a:spAutoFit/>
          </a:bodyPr>
          <a:lstStyle/>
          <a:p>
            <a:pPr>
              <a:lnSpc>
                <a:spcPct val="150000"/>
              </a:lnSpc>
            </a:pPr>
            <a:r>
              <a:rPr lang="vi-VN" sz="4000" dirty="0">
                <a:effectLst/>
                <a:latin typeface="Times New Roman" pitchFamily="18" charset="0"/>
                <a:ea typeface="Calibri" panose="020F0502020204030204" pitchFamily="34" charset="0"/>
                <a:cs typeface="Times New Roman" pitchFamily="18" charset="0"/>
              </a:rPr>
              <a:t>Vì tứ giác ABCD có hai đường chéo AC và BD cắt nhau tại trung điểm O của mỗi đường nên ABCD là hình bình hành.</a:t>
            </a:r>
          </a:p>
          <a:p>
            <a:pPr>
              <a:lnSpc>
                <a:spcPct val="150000"/>
              </a:lnSpc>
            </a:pPr>
            <a:r>
              <a:rPr lang="vi-VN" sz="4000" dirty="0">
                <a:latin typeface="Times New Roman" pitchFamily="18" charset="0"/>
                <a:ea typeface="Calibri" panose="020F0502020204030204" pitchFamily="34" charset="0"/>
                <a:cs typeface="Times New Roman" pitchFamily="18" charset="0"/>
              </a:rPr>
              <a:t>Hình bình hành ABCD có AC = BD nên ABCD là hình chữ nhật</a:t>
            </a:r>
          </a:p>
          <a:p>
            <a:pPr>
              <a:lnSpc>
                <a:spcPct val="150000"/>
              </a:lnSpc>
            </a:pPr>
            <a:r>
              <a:rPr lang="vi-VN" sz="4000" dirty="0">
                <a:effectLst/>
                <a:latin typeface="Times New Roman" pitchFamily="18" charset="0"/>
                <a:ea typeface="Calibri" panose="020F0502020204030204" pitchFamily="34" charset="0"/>
                <a:cs typeface="Times New Roman" pitchFamily="18" charset="0"/>
              </a:rPr>
              <a:t>Hình chữ nhật BACD có hai đường chéo vuông góc với nhau lên ABCD là hình vuông</a:t>
            </a:r>
            <a:r>
              <a:rPr lang="vi-VN"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6"/>
          <a:srcRect/>
          <a:stretch>
            <a:fillRect/>
          </a:stretch>
        </p:blipFill>
        <p:spPr>
          <a:xfrm>
            <a:off x="16572052" y="8917954"/>
            <a:ext cx="1447800" cy="108404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44600" y="880912"/>
            <a:ext cx="4075252" cy="40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3430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algn="ctr">
                <a:lnSpc>
                  <a:spcPts val="9003"/>
                </a:lnSpc>
              </a:pPr>
              <a:r>
                <a:rPr lang="en-US" sz="7502" b="1" spc="-112" dirty="0">
                  <a:solidFill>
                    <a:srgbClr val="000000"/>
                  </a:solidFill>
                  <a:latin typeface="Arial" panose="020B0604020202020204" pitchFamily="34" charset="0"/>
                  <a:cs typeface="Arial" panose="020B0604020202020204" pitchFamily="34" charset="0"/>
                </a:rPr>
                <a:t>LUYỆN TẬP</a:t>
              </a: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92466" y="2287235"/>
            <a:ext cx="17130778" cy="7620000"/>
            <a:chOff x="0" y="0"/>
            <a:chExt cx="41000197" cy="14962888"/>
          </a:xfrm>
        </p:grpSpPr>
        <p:sp>
          <p:nvSpPr>
            <p:cNvPr id="5" name="Freeform 5"/>
            <p:cNvSpPr/>
            <p:nvPr/>
          </p:nvSpPr>
          <p:spPr>
            <a:xfrm>
              <a:off x="72390" y="72390"/>
              <a:ext cx="40855416" cy="14818109"/>
            </a:xfrm>
            <a:custGeom>
              <a:avLst/>
              <a:gdLst/>
              <a:ahLst/>
              <a:cxnLst/>
              <a:rect l="l" t="t" r="r" b="b"/>
              <a:pathLst>
                <a:path w="40855416" h="14818109">
                  <a:moveTo>
                    <a:pt x="0" y="0"/>
                  </a:moveTo>
                  <a:lnTo>
                    <a:pt x="40855416" y="0"/>
                  </a:lnTo>
                  <a:lnTo>
                    <a:pt x="40855416" y="14818109"/>
                  </a:lnTo>
                  <a:lnTo>
                    <a:pt x="0" y="14818109"/>
                  </a:lnTo>
                  <a:lnTo>
                    <a:pt x="0" y="0"/>
                  </a:lnTo>
                  <a:close/>
                </a:path>
              </a:pathLst>
            </a:custGeom>
            <a:solidFill>
              <a:srgbClr val="FFFFFF"/>
            </a:solidFill>
          </p:spPr>
        </p:sp>
        <p:sp>
          <p:nvSpPr>
            <p:cNvPr id="6" name="Freeform 6"/>
            <p:cNvSpPr/>
            <p:nvPr/>
          </p:nvSpPr>
          <p:spPr>
            <a:xfrm>
              <a:off x="0" y="0"/>
              <a:ext cx="41000198" cy="14962888"/>
            </a:xfrm>
            <a:custGeom>
              <a:avLst/>
              <a:gdLst/>
              <a:ahLst/>
              <a:cxnLst/>
              <a:rect l="l" t="t" r="r" b="b"/>
              <a:pathLst>
                <a:path w="41000198" h="14962888">
                  <a:moveTo>
                    <a:pt x="40855416" y="14818108"/>
                  </a:moveTo>
                  <a:lnTo>
                    <a:pt x="41000198" y="14818108"/>
                  </a:lnTo>
                  <a:lnTo>
                    <a:pt x="41000198" y="14962888"/>
                  </a:lnTo>
                  <a:lnTo>
                    <a:pt x="40855416" y="14962888"/>
                  </a:lnTo>
                  <a:lnTo>
                    <a:pt x="40855416" y="14818108"/>
                  </a:lnTo>
                  <a:close/>
                  <a:moveTo>
                    <a:pt x="0" y="144780"/>
                  </a:moveTo>
                  <a:lnTo>
                    <a:pt x="144780" y="144780"/>
                  </a:lnTo>
                  <a:lnTo>
                    <a:pt x="144780" y="14818108"/>
                  </a:lnTo>
                  <a:lnTo>
                    <a:pt x="0" y="14818108"/>
                  </a:lnTo>
                  <a:lnTo>
                    <a:pt x="0" y="144780"/>
                  </a:lnTo>
                  <a:close/>
                  <a:moveTo>
                    <a:pt x="0" y="14818108"/>
                  </a:moveTo>
                  <a:lnTo>
                    <a:pt x="144780" y="14818108"/>
                  </a:lnTo>
                  <a:lnTo>
                    <a:pt x="144780" y="14962888"/>
                  </a:lnTo>
                  <a:lnTo>
                    <a:pt x="0" y="14962888"/>
                  </a:lnTo>
                  <a:lnTo>
                    <a:pt x="0" y="14818108"/>
                  </a:lnTo>
                  <a:close/>
                  <a:moveTo>
                    <a:pt x="40855416" y="144780"/>
                  </a:moveTo>
                  <a:lnTo>
                    <a:pt x="41000198" y="144780"/>
                  </a:lnTo>
                  <a:lnTo>
                    <a:pt x="41000198" y="14818108"/>
                  </a:lnTo>
                  <a:lnTo>
                    <a:pt x="40855416" y="14818108"/>
                  </a:lnTo>
                  <a:lnTo>
                    <a:pt x="40855416" y="144780"/>
                  </a:lnTo>
                  <a:close/>
                  <a:moveTo>
                    <a:pt x="144780" y="14818108"/>
                  </a:moveTo>
                  <a:lnTo>
                    <a:pt x="40855416" y="14818108"/>
                  </a:lnTo>
                  <a:lnTo>
                    <a:pt x="40855416" y="14962888"/>
                  </a:lnTo>
                  <a:lnTo>
                    <a:pt x="144780" y="14962888"/>
                  </a:lnTo>
                  <a:lnTo>
                    <a:pt x="144780" y="14818108"/>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6" name="Group 15"/>
          <p:cNvGrpSpPr/>
          <p:nvPr/>
        </p:nvGrpSpPr>
        <p:grpSpPr>
          <a:xfrm>
            <a:off x="3363538" y="571500"/>
            <a:ext cx="11612082" cy="1357701"/>
            <a:chOff x="3337959" y="1158587"/>
            <a:chExt cx="11612082" cy="1698913"/>
          </a:xfrm>
        </p:grpSpPr>
        <p:grpSp>
          <p:nvGrpSpPr>
            <p:cNvPr id="7" name="Group 7"/>
            <p:cNvGrpSpPr/>
            <p:nvPr/>
          </p:nvGrpSpPr>
          <p:grpSpPr>
            <a:xfrm>
              <a:off x="5949435" y="1158587"/>
              <a:ext cx="6242565" cy="1698913"/>
              <a:chOff x="0" y="0"/>
              <a:chExt cx="7530183" cy="1000967"/>
            </a:xfrm>
          </p:grpSpPr>
          <p:sp>
            <p:nvSpPr>
              <p:cNvPr id="8" name="Freeform 8"/>
              <p:cNvSpPr/>
              <p:nvPr/>
            </p:nvSpPr>
            <p:spPr>
              <a:xfrm>
                <a:off x="80010" y="80010"/>
                <a:ext cx="7437472" cy="908257"/>
              </a:xfrm>
              <a:custGeom>
                <a:avLst/>
                <a:gdLst/>
                <a:ahLst/>
                <a:cxnLst/>
                <a:rect l="l" t="t" r="r" b="b"/>
                <a:pathLst>
                  <a:path w="7437472" h="908257">
                    <a:moveTo>
                      <a:pt x="0" y="853647"/>
                    </a:moveTo>
                    <a:lnTo>
                      <a:pt x="0" y="908257"/>
                    </a:lnTo>
                    <a:lnTo>
                      <a:pt x="7437472" y="908257"/>
                    </a:lnTo>
                    <a:lnTo>
                      <a:pt x="7437472" y="0"/>
                    </a:lnTo>
                    <a:lnTo>
                      <a:pt x="7382862" y="0"/>
                    </a:lnTo>
                    <a:lnTo>
                      <a:pt x="7382862" y="853647"/>
                    </a:lnTo>
                    <a:close/>
                  </a:path>
                </a:pathLst>
              </a:custGeom>
              <a:solidFill>
                <a:srgbClr val="000000"/>
              </a:solidFill>
            </p:spPr>
          </p:sp>
          <p:sp>
            <p:nvSpPr>
              <p:cNvPr id="9" name="Freeform 9"/>
              <p:cNvSpPr/>
              <p:nvPr/>
            </p:nvSpPr>
            <p:spPr>
              <a:xfrm>
                <a:off x="67310" y="67310"/>
                <a:ext cx="7462872" cy="933657"/>
              </a:xfrm>
              <a:custGeom>
                <a:avLst/>
                <a:gdLst/>
                <a:ahLst/>
                <a:cxnLst/>
                <a:rect l="l" t="t" r="r" b="b"/>
                <a:pathLst>
                  <a:path w="7462872" h="933657">
                    <a:moveTo>
                      <a:pt x="7395562" y="0"/>
                    </a:moveTo>
                    <a:lnTo>
                      <a:pt x="7395562" y="12700"/>
                    </a:lnTo>
                    <a:lnTo>
                      <a:pt x="7450172" y="12700"/>
                    </a:lnTo>
                    <a:lnTo>
                      <a:pt x="7450172" y="920957"/>
                    </a:lnTo>
                    <a:lnTo>
                      <a:pt x="12700" y="920957"/>
                    </a:lnTo>
                    <a:lnTo>
                      <a:pt x="12700" y="866347"/>
                    </a:lnTo>
                    <a:lnTo>
                      <a:pt x="0" y="866347"/>
                    </a:lnTo>
                    <a:lnTo>
                      <a:pt x="0" y="933657"/>
                    </a:lnTo>
                    <a:lnTo>
                      <a:pt x="7462872" y="933657"/>
                    </a:lnTo>
                    <a:lnTo>
                      <a:pt x="7462872" y="0"/>
                    </a:lnTo>
                    <a:close/>
                  </a:path>
                </a:pathLst>
              </a:custGeom>
              <a:solidFill>
                <a:srgbClr val="000000"/>
              </a:solidFill>
            </p:spPr>
          </p:sp>
          <p:sp>
            <p:nvSpPr>
              <p:cNvPr id="10" name="Freeform 10"/>
              <p:cNvSpPr/>
              <p:nvPr/>
            </p:nvSpPr>
            <p:spPr>
              <a:xfrm>
                <a:off x="12700" y="12700"/>
                <a:ext cx="7437472" cy="908257"/>
              </a:xfrm>
              <a:custGeom>
                <a:avLst/>
                <a:gdLst/>
                <a:ahLst/>
                <a:cxnLst/>
                <a:rect l="l" t="t" r="r" b="b"/>
                <a:pathLst>
                  <a:path w="7437472" h="908257">
                    <a:moveTo>
                      <a:pt x="0" y="0"/>
                    </a:moveTo>
                    <a:lnTo>
                      <a:pt x="7437472" y="0"/>
                    </a:lnTo>
                    <a:lnTo>
                      <a:pt x="7437472" y="908257"/>
                    </a:lnTo>
                    <a:lnTo>
                      <a:pt x="0" y="908257"/>
                    </a:lnTo>
                    <a:close/>
                  </a:path>
                </a:pathLst>
              </a:custGeom>
              <a:solidFill>
                <a:srgbClr val="FF846B"/>
              </a:solidFill>
            </p:spPr>
          </p:sp>
          <p:sp>
            <p:nvSpPr>
              <p:cNvPr id="11" name="Freeform 11"/>
              <p:cNvSpPr/>
              <p:nvPr/>
            </p:nvSpPr>
            <p:spPr>
              <a:xfrm>
                <a:off x="0" y="0"/>
                <a:ext cx="7462872" cy="933657"/>
              </a:xfrm>
              <a:custGeom>
                <a:avLst/>
                <a:gdLst/>
                <a:ahLst/>
                <a:cxnLst/>
                <a:rect l="l" t="t" r="r" b="b"/>
                <a:pathLst>
                  <a:path w="7462872" h="933657">
                    <a:moveTo>
                      <a:pt x="80010" y="933657"/>
                    </a:moveTo>
                    <a:lnTo>
                      <a:pt x="7462872" y="933657"/>
                    </a:lnTo>
                    <a:lnTo>
                      <a:pt x="7462872" y="80010"/>
                    </a:lnTo>
                    <a:lnTo>
                      <a:pt x="7462872" y="67310"/>
                    </a:lnTo>
                    <a:lnTo>
                      <a:pt x="7462872" y="0"/>
                    </a:lnTo>
                    <a:lnTo>
                      <a:pt x="0" y="0"/>
                    </a:lnTo>
                    <a:lnTo>
                      <a:pt x="0" y="933657"/>
                    </a:lnTo>
                    <a:lnTo>
                      <a:pt x="67310" y="933657"/>
                    </a:lnTo>
                    <a:lnTo>
                      <a:pt x="80010" y="933657"/>
                    </a:lnTo>
                    <a:close/>
                    <a:moveTo>
                      <a:pt x="12700" y="12700"/>
                    </a:moveTo>
                    <a:lnTo>
                      <a:pt x="7450172" y="12700"/>
                    </a:lnTo>
                    <a:lnTo>
                      <a:pt x="7450172" y="920957"/>
                    </a:lnTo>
                    <a:lnTo>
                      <a:pt x="12700" y="920957"/>
                    </a:lnTo>
                    <a:lnTo>
                      <a:pt x="12700" y="12700"/>
                    </a:lnTo>
                    <a:close/>
                  </a:path>
                </a:pathLst>
              </a:custGeom>
              <a:solidFill>
                <a:srgbClr val="000000"/>
              </a:solidFill>
            </p:spPr>
          </p:sp>
        </p:grpSp>
        <p:sp>
          <p:nvSpPr>
            <p:cNvPr id="13" name="TextBox 13"/>
            <p:cNvSpPr txBox="1"/>
            <p:nvPr/>
          </p:nvSpPr>
          <p:spPr>
            <a:xfrm>
              <a:off x="3337959" y="1290163"/>
              <a:ext cx="11612082" cy="1040798"/>
            </a:xfrm>
            <a:prstGeom prst="rect">
              <a:avLst/>
            </a:prstGeom>
          </p:spPr>
          <p:txBody>
            <a:bodyPr lIns="0" tIns="0" rIns="0" bIns="0" rtlCol="0" anchor="t">
              <a:spAutoFit/>
            </a:bodyPr>
            <a:lstStyle/>
            <a:p>
              <a:pPr algn="ctr">
                <a:lnSpc>
                  <a:spcPts val="9003"/>
                </a:lnSpc>
              </a:pPr>
              <a:r>
                <a:rPr lang="en-US" sz="6000" b="1" spc="-112" dirty="0">
                  <a:solidFill>
                    <a:schemeClr val="bg1"/>
                  </a:solidFill>
                  <a:latin typeface="Arial" panose="020B0604020202020204" pitchFamily="34" charset="0"/>
                  <a:cs typeface="Arial" panose="020B0604020202020204" pitchFamily="34" charset="0"/>
                </a:rPr>
                <a:t>KHỞI ĐỘNG</a:t>
              </a: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3900">
            <a:off x="16720032" y="732586"/>
            <a:ext cx="1809017" cy="234108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50641">
            <a:off x="1140557" y="972272"/>
            <a:ext cx="1828505" cy="1241059"/>
          </a:xfrm>
          <a:prstGeom prst="rect">
            <a:avLst/>
          </a:prstGeom>
        </p:spPr>
      </p:pic>
      <p:sp>
        <p:nvSpPr>
          <p:cNvPr id="17" name="Rectangle 16"/>
          <p:cNvSpPr/>
          <p:nvPr/>
        </p:nvSpPr>
        <p:spPr>
          <a:xfrm>
            <a:off x="990601" y="2400300"/>
            <a:ext cx="15529010" cy="1015663"/>
          </a:xfrm>
          <a:prstGeom prst="rect">
            <a:avLst/>
          </a:prstGeom>
        </p:spPr>
        <p:txBody>
          <a:bodyPr wrap="square">
            <a:spAutoFit/>
          </a:bodyPr>
          <a:lstStyle/>
          <a:p>
            <a:pPr algn="just">
              <a:lnSpc>
                <a:spcPct val="150000"/>
              </a:lnSpc>
              <a:spcAft>
                <a:spcPts val="1200"/>
              </a:spcAft>
            </a:pPr>
            <a:r>
              <a:rPr lang="en-US" sz="4000" dirty="0">
                <a:latin typeface="Times New Roman" pitchFamily="18" charset="0"/>
                <a:cs typeface="Times New Roman" pitchFamily="18" charset="0"/>
              </a:rPr>
              <a:t>Một số họa tiết và hoa văn trên thổ cẩm( Hình 64)</a:t>
            </a:r>
            <a:r>
              <a:rPr lang="nl-NL" sz="4000" i="1" dirty="0">
                <a:latin typeface="Times New Roman" pitchFamily="18" charset="0"/>
                <a:cs typeface="Times New Roman" pitchFamily="18" charset="0"/>
              </a:rPr>
              <a:t> có dạng hình vuông.</a:t>
            </a:r>
            <a:endParaRPr lang="en-US" sz="4000" dirty="0">
              <a:latin typeface="Times New Roman" pitchFamily="18" charset="0"/>
              <a:cs typeface="Times New Roman" pitchFamily="18" charset="0"/>
            </a:endParaRPr>
          </a:p>
        </p:txBody>
      </p:sp>
      <p:sp>
        <p:nvSpPr>
          <p:cNvPr id="19" name="Rectangle 18"/>
          <p:cNvSpPr/>
          <p:nvPr/>
        </p:nvSpPr>
        <p:spPr>
          <a:xfrm>
            <a:off x="7375719" y="5299487"/>
            <a:ext cx="9143892" cy="1938992"/>
          </a:xfrm>
          <a:prstGeom prst="rect">
            <a:avLst/>
          </a:prstGeom>
        </p:spPr>
        <p:txBody>
          <a:bodyPr wrap="square">
            <a:spAutoFit/>
          </a:bodyPr>
          <a:lstStyle/>
          <a:p>
            <a:r>
              <a:rPr lang="en-US" sz="4000" dirty="0">
                <a:latin typeface="Times New Roman" pitchFamily="18" charset="0"/>
                <a:cs typeface="Times New Roman" pitchFamily="18" charset="0"/>
              </a:rPr>
              <a:t>- Hình vuông có những tính chất gì? </a:t>
            </a:r>
          </a:p>
          <a:p>
            <a:r>
              <a:rPr lang="en-US" sz="4000" dirty="0">
                <a:latin typeface="Times New Roman" pitchFamily="18" charset="0"/>
                <a:cs typeface="Times New Roman" pitchFamily="18" charset="0"/>
              </a:rPr>
              <a:t>- Có nhừng dấu hiệu nào để nhận biết một tứ giác là hình vuông?</a:t>
            </a:r>
          </a:p>
        </p:txBody>
      </p:sp>
      <p:pic>
        <p:nvPicPr>
          <p:cNvPr id="21"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01600" y="7796517"/>
            <a:ext cx="1815116" cy="1552680"/>
          </a:xfrm>
          <a:prstGeom prst="rect">
            <a:avLst/>
          </a:prstGeom>
        </p:spPr>
      </p:pic>
      <p:pic>
        <p:nvPicPr>
          <p:cNvPr id="20" name="Picture 19"/>
          <p:cNvPicPr/>
          <p:nvPr/>
        </p:nvPicPr>
        <p:blipFill>
          <a:blip r:embed="rId8"/>
          <a:stretch>
            <a:fillRect/>
          </a:stretch>
        </p:blipFill>
        <p:spPr>
          <a:xfrm>
            <a:off x="1828800" y="5299487"/>
            <a:ext cx="5546918" cy="4382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675177" y="1745108"/>
            <a:ext cx="12344400" cy="1673022"/>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1:</a:t>
            </a:r>
            <a:r>
              <a:rPr lang="fr-FR" sz="4500" dirty="0">
                <a:latin typeface="Arial" panose="020B0604020202020204" pitchFamily="34" charset="0"/>
                <a:ea typeface="Calibri" panose="020F0502020204030204" pitchFamily="34" charset="0"/>
                <a:cs typeface="Times New Roman" panose="02020603050405020304" pitchFamily="18" charset="0"/>
              </a:rPr>
              <a:t> Chọn câu sai:</a:t>
            </a:r>
            <a:r>
              <a:rPr lang="en-US" sz="4800" dirty="0"/>
              <a:t>Tứ giác nào có hai đường chéo bằng nhau.</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3813985" y="6972300"/>
            <a:ext cx="2386604" cy="2365722"/>
          </a:xfrm>
          <a:prstGeom prst="rect">
            <a:avLst/>
          </a:prstGeom>
        </p:spPr>
      </p:pic>
      <p:sp>
        <p:nvSpPr>
          <p:cNvPr id="8" name="Oval 7"/>
          <p:cNvSpPr/>
          <p:nvPr/>
        </p:nvSpPr>
        <p:spPr>
          <a:xfrm>
            <a:off x="2819881" y="6388075"/>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966" y="899626"/>
            <a:ext cx="1060309" cy="1362546"/>
          </a:xfrm>
          <a:prstGeom prst="rect">
            <a:avLst/>
          </a:prstGeom>
        </p:spPr>
      </p:pic>
      <p:pic>
        <p:nvPicPr>
          <p:cNvPr id="16" name="Picture 3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9175" y="7668358"/>
            <a:ext cx="1125883" cy="2150123"/>
          </a:xfrm>
          <a:prstGeom prst="rect">
            <a:avLst/>
          </a:prstGeom>
        </p:spPr>
      </p:pic>
      <p:sp>
        <p:nvSpPr>
          <p:cNvPr id="2" name="Rectangle 1"/>
          <p:cNvSpPr/>
          <p:nvPr/>
        </p:nvSpPr>
        <p:spPr>
          <a:xfrm>
            <a:off x="2913532" y="3341400"/>
            <a:ext cx="12790048" cy="5509200"/>
          </a:xfrm>
          <a:prstGeom prst="rect">
            <a:avLst/>
          </a:prstGeom>
        </p:spPr>
        <p:txBody>
          <a:bodyPr wrap="square">
            <a:spAutoFit/>
          </a:bodyPr>
          <a:lstStyle/>
          <a:p>
            <a:pPr marL="742950" indent="-742950">
              <a:lnSpc>
                <a:spcPct val="200000"/>
              </a:lnSpc>
              <a:buAutoNum type="alphaUcPeriod"/>
            </a:pPr>
            <a:r>
              <a:rPr lang="en-US" sz="4400" dirty="0"/>
              <a:t>Hình thang cân</a:t>
            </a: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B </a:t>
            </a:r>
            <a:r>
              <a:rPr lang="en-US" sz="4400" dirty="0"/>
              <a:t>Hình vuông</a:t>
            </a: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Hình thoi</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fr-FR" sz="4300" dirty="0">
                <a:latin typeface="Arial" panose="020B0604020202020204" pitchFamily="34" charset="0"/>
                <a:ea typeface="Calibri" panose="020F0502020204030204" pitchFamily="34" charset="0"/>
                <a:cs typeface="Times New Roman" panose="02020603050405020304" pitchFamily="18" charset="0"/>
              </a:rPr>
              <a:t>D. </a:t>
            </a:r>
            <a:r>
              <a:rPr lang="en-US" sz="4400" dirty="0"/>
              <a:t>Hình chữ nhật</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95118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50453" y="876300"/>
            <a:ext cx="16687797" cy="9410700"/>
            <a:chOff x="0" y="0"/>
            <a:chExt cx="6038062" cy="6076340"/>
          </a:xfrm>
        </p:grpSpPr>
        <p:sp>
          <p:nvSpPr>
            <p:cNvPr id="5" name="Freeform 5"/>
            <p:cNvSpPr/>
            <p:nvPr/>
          </p:nvSpPr>
          <p:spPr>
            <a:xfrm>
              <a:off x="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72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8059760" y="7372392"/>
            <a:ext cx="2151040" cy="2132220"/>
          </a:xfrm>
          <a:prstGeom prst="rect">
            <a:avLst/>
          </a:prstGeom>
        </p:spPr>
      </p:pic>
      <p:sp>
        <p:nvSpPr>
          <p:cNvPr id="15" name="Oval 14"/>
          <p:cNvSpPr/>
          <p:nvPr/>
        </p:nvSpPr>
        <p:spPr>
          <a:xfrm>
            <a:off x="9020791" y="46672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2704" y="8886354"/>
            <a:ext cx="1060309" cy="1362546"/>
          </a:xfrm>
          <a:prstGeom prst="rect">
            <a:avLst/>
          </a:prstGeom>
        </p:spPr>
      </p:pic>
      <p:pic>
        <p:nvPicPr>
          <p:cNvPr id="26" name="Picture 3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35400" y="2908929"/>
            <a:ext cx="1050400" cy="2005971"/>
          </a:xfrm>
          <a:prstGeom prst="rect">
            <a:avLst/>
          </a:prstGeom>
        </p:spPr>
      </p:pic>
      <p:sp>
        <p:nvSpPr>
          <p:cNvPr id="2" name="Rectangle 1"/>
          <p:cNvSpPr/>
          <p:nvPr/>
        </p:nvSpPr>
        <p:spPr>
          <a:xfrm>
            <a:off x="1736684" y="1694782"/>
            <a:ext cx="15116924" cy="2428293"/>
          </a:xfrm>
          <a:prstGeom prst="rect">
            <a:avLst/>
          </a:prstGeom>
        </p:spPr>
        <p:txBody>
          <a:bodyPr wrap="square">
            <a:spAutoFit/>
          </a:bodyPr>
          <a:lstStyle/>
          <a:p>
            <a:pPr>
              <a:lnSpc>
                <a:spcPct val="107000"/>
              </a:lnSpc>
              <a:spcAft>
                <a:spcPts val="800"/>
              </a:spcAft>
            </a:pPr>
            <a:r>
              <a:rPr lang="fr-FR" sz="4500" b="1" dirty="0">
                <a:latin typeface="Arial" panose="020B0604020202020204" pitchFamily="34" charset="0"/>
                <a:ea typeface="Calibri" panose="020F0502020204030204" pitchFamily="34" charset="0"/>
                <a:cs typeface="Times New Roman" panose="02020603050405020304" pitchFamily="18" charset="0"/>
              </a:rPr>
              <a:t>Câu 2:</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hình vuông ABCD. Trên các cạnh AB, BC, CD, DA lần lượt lấy các điểm E, F, G, H sao cho AE = BF = CG = DH sao cho AE = BF = CG = DH. Tứ giác EFGH là hình gì?</a:t>
            </a:r>
          </a:p>
        </p:txBody>
      </p:sp>
      <p:sp>
        <p:nvSpPr>
          <p:cNvPr id="7" name="Rectangle 6"/>
          <p:cNvSpPr/>
          <p:nvPr/>
        </p:nvSpPr>
        <p:spPr>
          <a:xfrm>
            <a:off x="1905000" y="3911914"/>
            <a:ext cx="11975556" cy="3580467"/>
          </a:xfrm>
          <a:prstGeom prst="rect">
            <a:avLst/>
          </a:prstGeom>
        </p:spPr>
        <p:txBody>
          <a:bodyPr wrap="square">
            <a:spAutoFit/>
          </a:bodyPr>
          <a:lstStyle/>
          <a:p>
            <a:pPr marL="742950" indent="-742950">
              <a:lnSpc>
                <a:spcPct val="250000"/>
              </a:lnSpc>
              <a:spcAft>
                <a:spcPts val="800"/>
              </a:spcAft>
              <a:buAutoNum type="alphaUcPeriod"/>
            </a:pPr>
            <a:r>
              <a:rPr lang="en-US" sz="4400" dirty="0"/>
              <a:t>Hình chữ nhật</a:t>
            </a:r>
            <a:r>
              <a:rPr lang="fr-FR" sz="4300" dirty="0">
                <a:latin typeface="Arial" panose="020B0604020202020204" pitchFamily="34" charset="0"/>
                <a:ea typeface="Calibri" panose="020F0502020204030204" pitchFamily="34" charset="0"/>
                <a:cs typeface="Times New Roman" panose="02020603050405020304" pitchFamily="18" charset="0"/>
              </a:rPr>
              <a:t>				B. </a:t>
            </a:r>
            <a:r>
              <a:rPr lang="en-US" sz="4400" dirty="0"/>
              <a:t>Hình vuông </a:t>
            </a:r>
          </a:p>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Hình bình hành</a:t>
            </a:r>
            <a:r>
              <a:rPr lang="fr-FR" sz="4300" dirty="0">
                <a:latin typeface="Arial" panose="020B0604020202020204" pitchFamily="34" charset="0"/>
                <a:ea typeface="Calibri" panose="020F0502020204030204" pitchFamily="34" charset="0"/>
                <a:cs typeface="Times New Roman" panose="02020603050405020304" pitchFamily="18" charset="0"/>
              </a:rPr>
              <a:t>			      D. </a:t>
            </a:r>
            <a:r>
              <a:rPr lang="en-US" sz="4400" dirty="0"/>
              <a:t>Hình thoi  </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906358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575729"/>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57991" y="1986441"/>
            <a:ext cx="15316200" cy="2308324"/>
          </a:xfrm>
          <a:prstGeom prst="rect">
            <a:avLst/>
          </a:prstGeom>
        </p:spPr>
        <p:txBody>
          <a:bodyPr wrap="square">
            <a:spAutoFit/>
          </a:bodyPr>
          <a:lstStyle/>
          <a:p>
            <a:r>
              <a:rPr lang="fr-FR" sz="4500" b="1" dirty="0">
                <a:latin typeface="Arial" panose="020B0604020202020204" pitchFamily="34" charset="0"/>
                <a:ea typeface="Calibri" panose="020F0502020204030204" pitchFamily="34" charset="0"/>
                <a:cs typeface="Times New Roman" panose="02020603050405020304" pitchFamily="18" charset="0"/>
              </a:rPr>
              <a:t>Câu 3:</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p>
        </p:txBody>
      </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301687" y="7231344"/>
            <a:ext cx="2127990" cy="2109370"/>
          </a:xfrm>
          <a:prstGeom prst="rect">
            <a:avLst/>
          </a:prstGeom>
        </p:spPr>
      </p:pic>
      <p:sp>
        <p:nvSpPr>
          <p:cNvPr id="15" name="Oval 14"/>
          <p:cNvSpPr/>
          <p:nvPr/>
        </p:nvSpPr>
        <p:spPr>
          <a:xfrm>
            <a:off x="8610599" y="666355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7200" y="7581900"/>
            <a:ext cx="1125883" cy="2150123"/>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315356" y="4626767"/>
                <a:ext cx="14571686" cy="2917594"/>
              </a:xfrm>
              <a:prstGeom prst="rect">
                <a:avLst/>
              </a:prstGeom>
            </p:spPr>
            <p:txBody>
              <a:bodyPr wrap="square">
                <a:spAutoFit/>
              </a:bodyPr>
              <a:lstStyle/>
              <a:p>
                <a:pPr>
                  <a:lnSpc>
                    <a:spcPct val="200000"/>
                  </a:lnSpc>
                  <a:spcAft>
                    <a:spcPts val="800"/>
                  </a:spcAft>
                </a:pPr>
                <a:r>
                  <a:rPr lang="fr-FR" sz="4300" dirty="0">
                    <a:solidFill>
                      <a:schemeClr val="tx1"/>
                    </a:solidFill>
                    <a:latin typeface="Arial" panose="020B0604020202020204" pitchFamily="34" charset="0"/>
                    <a:ea typeface="Calibri" panose="020F0502020204030204" pitchFamily="34" charset="0"/>
                    <a:cs typeface="Times New Roman" panose="02020603050405020304" pitchFamily="18" charset="0"/>
                  </a:rPr>
                  <a:t>A. </a:t>
                </a:r>
                <a:r>
                  <a:rPr lang="en-US" sz="4400" dirty="0"/>
                  <a:t>AC = BD và AB // CD</a:t>
                </a: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       </a:t>
                </a: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a:t>
                </a:r>
                <a:r>
                  <a:rPr lang="en-US" sz="4400" dirty="0"/>
                  <a:t>BD ⊥ AC</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r>
                      <a:rPr lang="en-US" sz="4300" b="0" i="1" smtClean="0">
                        <a:solidFill>
                          <a:schemeClr val="tx1"/>
                        </a:solidFill>
                        <a:effectLst/>
                        <a:latin typeface="Cambria Math"/>
                        <a:ea typeface="Calibri" panose="020F0502020204030204" pitchFamily="34" charset="0"/>
                        <a:cs typeface="Arial" panose="020B0604020202020204" pitchFamily="34" charset="0"/>
                      </a:rPr>
                      <m:t>𝐵𝐷</m:t>
                    </m:r>
                    <m:r>
                      <a:rPr lang="en-US" sz="4300" b="0" i="1" smtClean="0">
                        <a:solidFill>
                          <a:schemeClr val="tx1"/>
                        </a:solidFill>
                        <a:effectLst/>
                        <a:latin typeface="Cambria Math"/>
                        <a:ea typeface="Calibri" panose="020F0502020204030204" pitchFamily="34" charset="0"/>
                        <a:cs typeface="Arial" panose="020B0604020202020204" pitchFamily="34" charset="0"/>
                      </a:rPr>
                      <m:t>=</m:t>
                    </m:r>
                    <m:r>
                      <a:rPr lang="en-US" sz="4300" b="0" i="1" smtClean="0">
                        <a:solidFill>
                          <a:schemeClr val="tx1"/>
                        </a:solidFill>
                        <a:effectLst/>
                        <a:latin typeface="Cambria Math"/>
                        <a:ea typeface="Calibri" panose="020F0502020204030204" pitchFamily="34" charset="0"/>
                        <a:cs typeface="Arial" panose="020B0604020202020204" pitchFamily="34" charset="0"/>
                      </a:rPr>
                      <m:t>𝐴𝐶</m:t>
                    </m:r>
                  </m:oMath>
                </a14:m>
                <a:r>
                  <a:rPr lang="fr-FR" sz="4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t>
                </a:r>
                <a:r>
                  <a:rPr lang="en-US" sz="4400" dirty="0"/>
                  <a:t>BD ⊥ AC; BD = AC                     </a:t>
                </a:r>
                <a:endParaRPr lang="en-US" sz="4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315356" y="4626767"/>
                <a:ext cx="14571686" cy="2917594"/>
              </a:xfrm>
              <a:prstGeom prst="rect">
                <a:avLst/>
              </a:prstGeom>
              <a:blipFill rotWithShape="1">
                <a:blip r:embed="rId26"/>
                <a:stretch>
                  <a:fillRect l="-1674" b="-2088"/>
                </a:stretch>
              </a:blipFill>
            </p:spPr>
            <p:txBody>
              <a:bodyPr/>
              <a:lstStyle/>
              <a:p>
                <a:r>
                  <a:rPr lang="en-US">
                    <a:noFill/>
                  </a:rPr>
                  <a:t> </a:t>
                </a:r>
              </a:p>
            </p:txBody>
          </p:sp>
        </mc:Fallback>
      </mc:AlternateContent>
    </p:spTree>
    <p:extLst>
      <p:ext uri="{BB962C8B-B14F-4D97-AF65-F5344CB8AC3E}">
        <p14:creationId xmlns:p14="http://schemas.microsoft.com/office/powerpoint/2010/main" val="289149565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02686" y="1177680"/>
            <a:ext cx="16368006" cy="9064028"/>
            <a:chOff x="-195577" y="-101298"/>
            <a:chExt cx="6233639" cy="6177638"/>
          </a:xfrm>
        </p:grpSpPr>
        <p:sp>
          <p:nvSpPr>
            <p:cNvPr id="5" name="Freeform 5"/>
            <p:cNvSpPr/>
            <p:nvPr/>
          </p:nvSpPr>
          <p:spPr>
            <a:xfrm>
              <a:off x="-195577" y="-101298"/>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4514328" y="7483260"/>
            <a:ext cx="2438400" cy="2417064"/>
          </a:xfrm>
          <a:prstGeom prst="rect">
            <a:avLst/>
          </a:prstGeom>
        </p:spPr>
      </p:pic>
      <p:sp>
        <p:nvSpPr>
          <p:cNvPr id="15" name="Oval 14"/>
          <p:cNvSpPr/>
          <p:nvPr/>
        </p:nvSpPr>
        <p:spPr>
          <a:xfrm>
            <a:off x="2000865" y="5922833"/>
            <a:ext cx="941133"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6849" y="1004112"/>
            <a:ext cx="1060309" cy="1362546"/>
          </a:xfrm>
          <a:prstGeom prst="rect">
            <a:avLst/>
          </a:prstGeom>
        </p:spPr>
      </p:pic>
      <p:pic>
        <p:nvPicPr>
          <p:cNvPr id="17" name="Picture 3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07751" y="4749431"/>
            <a:ext cx="1125883" cy="2150123"/>
          </a:xfrm>
          <a:prstGeom prst="rect">
            <a:avLst/>
          </a:prstGeom>
        </p:spPr>
      </p:pic>
      <p:sp>
        <p:nvSpPr>
          <p:cNvPr id="2" name="Rectangle 1"/>
          <p:cNvSpPr/>
          <p:nvPr/>
        </p:nvSpPr>
        <p:spPr>
          <a:xfrm>
            <a:off x="1177158" y="1581098"/>
            <a:ext cx="16078200" cy="1754326"/>
          </a:xfrm>
          <a:prstGeom prst="rect">
            <a:avLst/>
          </a:prstGeom>
        </p:spPr>
        <p:txBody>
          <a:bodyPr wrap="square">
            <a:spAutoFit/>
          </a:bodyPr>
          <a:lstStyle/>
          <a:p>
            <a:pPr algn="just">
              <a:lnSpc>
                <a:spcPct val="150000"/>
              </a:lnSpc>
              <a:spcAft>
                <a:spcPts val="800"/>
              </a:spcAft>
            </a:pPr>
            <a:r>
              <a:rPr lang="fr-FR" sz="3600" b="1" dirty="0">
                <a:latin typeface="Times New Roman" pitchFamily="18" charset="0"/>
                <a:ea typeface="Calibri" panose="020F0502020204030204" pitchFamily="34" charset="0"/>
                <a:cs typeface="Times New Roman" pitchFamily="18" charset="0"/>
              </a:rPr>
              <a:t>Câu 4:</a:t>
            </a:r>
            <a:r>
              <a:rPr lang="fr-FR" sz="3600" dirty="0">
                <a:latin typeface="Times New Roman" pitchFamily="18" charset="0"/>
                <a:ea typeface="Calibri" panose="020F0502020204030204" pitchFamily="34" charset="0"/>
                <a:cs typeface="Times New Roman" pitchFamily="18" charset="0"/>
              </a:rPr>
              <a:t> </a:t>
            </a:r>
            <a:r>
              <a:rPr lang="en-US" sz="3600" dirty="0">
                <a:latin typeface="Times New Roman" pitchFamily="18" charset="0"/>
                <a:cs typeface="Times New Roman" pitchFamily="18" charset="0"/>
              </a:rPr>
              <a:t>Cho hình vuông ABCD. M là điểm nằm trong hình vuông. Gọi E, F lần lượt là hình chiếu của M trên cạnh AB và AD. Tứ giác AEMF là hình vuông khi.</a:t>
            </a:r>
            <a:endParaRPr lang="en-US" sz="3600" dirty="0">
              <a:effectLst/>
              <a:latin typeface="Times New Roman" pitchFamily="18" charset="0"/>
              <a:ea typeface="Calibri" panose="020F0502020204030204" pitchFamily="34" charset="0"/>
              <a:cs typeface="Times New Roman" pitchFamily="18" charset="0"/>
            </a:endParaRPr>
          </a:p>
        </p:txBody>
      </p:sp>
      <p:sp>
        <p:nvSpPr>
          <p:cNvPr id="7" name="Rectangle 6"/>
          <p:cNvSpPr/>
          <p:nvPr/>
        </p:nvSpPr>
        <p:spPr>
          <a:xfrm>
            <a:off x="2057583" y="3929510"/>
            <a:ext cx="13675945" cy="5940088"/>
          </a:xfrm>
          <a:prstGeom prst="rect">
            <a:avLst/>
          </a:prstGeom>
        </p:spPr>
        <p:txBody>
          <a:bodyPr wrap="square">
            <a:spAutoFit/>
          </a:bodyPr>
          <a:lstStyle/>
          <a:p>
            <a:pPr marL="742950" indent="-742950">
              <a:lnSpc>
                <a:spcPct val="250000"/>
              </a:lnSpc>
              <a:spcAft>
                <a:spcPts val="800"/>
              </a:spcAft>
              <a:buAutoNum type="alphaUcPeriod"/>
            </a:pPr>
            <a:r>
              <a:rPr lang="en-US" sz="3600" dirty="0"/>
              <a:t>M thuộc cạnh DC</a:t>
            </a:r>
            <a:r>
              <a:rPr lang="fr-FR" sz="3600" dirty="0">
                <a:latin typeface="Arial" panose="020B0604020202020204" pitchFamily="34" charset="0"/>
                <a:ea typeface="Calibri" panose="020F0502020204030204" pitchFamily="34" charset="0"/>
                <a:cs typeface="Times New Roman" panose="02020603050405020304" pitchFamily="18" charset="0"/>
              </a:rPr>
              <a:t>			   </a:t>
            </a:r>
          </a:p>
          <a:p>
            <a:pPr marL="742950" indent="-742950">
              <a:lnSpc>
                <a:spcPct val="250000"/>
              </a:lnSpc>
              <a:spcAft>
                <a:spcPts val="800"/>
              </a:spcAft>
              <a:buAutoNum type="alphaUcPeriod"/>
            </a:pPr>
            <a:r>
              <a:rPr lang="fr-FR" sz="3600" dirty="0">
                <a:latin typeface="Arial" panose="020B0604020202020204" pitchFamily="34" charset="0"/>
                <a:ea typeface="Calibri" panose="020F0502020204030204" pitchFamily="34" charset="0"/>
                <a:cs typeface="Times New Roman" panose="02020603050405020304" pitchFamily="18" charset="0"/>
              </a:rPr>
              <a:t> </a:t>
            </a:r>
            <a:r>
              <a:rPr lang="en-US" sz="3600" dirty="0"/>
              <a:t>M trên đường chéo AC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3600" dirty="0">
                <a:latin typeface="Arial" panose="020B0604020202020204" pitchFamily="34" charset="0"/>
                <a:ea typeface="Calibri" panose="020F0502020204030204" pitchFamily="34" charset="0"/>
                <a:cs typeface="Times New Roman" panose="02020603050405020304" pitchFamily="18" charset="0"/>
              </a:rPr>
              <a:t>C. </a:t>
            </a:r>
            <a:r>
              <a:rPr lang="en-US" sz="3600" dirty="0"/>
              <a:t>M thuộc đường chéo BD         </a:t>
            </a:r>
          </a:p>
          <a:p>
            <a:pPr>
              <a:lnSpc>
                <a:spcPct val="250000"/>
              </a:lnSpc>
              <a:spcAft>
                <a:spcPts val="800"/>
              </a:spcAft>
            </a:pPr>
            <a:r>
              <a:rPr lang="fr-FR" sz="3600" dirty="0">
                <a:latin typeface="Arial" panose="020B0604020202020204" pitchFamily="34" charset="0"/>
                <a:ea typeface="Calibri" panose="020F0502020204030204" pitchFamily="34" charset="0"/>
                <a:cs typeface="Times New Roman" panose="02020603050405020304" pitchFamily="18" charset="0"/>
              </a:rPr>
              <a:t>D. </a:t>
            </a:r>
            <a:r>
              <a:rPr lang="en-US" sz="3600" dirty="0"/>
              <a:t>M tùy ý nằm trong hình vuông ABCD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59432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77172" y="1449564"/>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4"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304800" y="7847580"/>
            <a:ext cx="2460954" cy="2439420"/>
          </a:xfrm>
          <a:prstGeom prst="rect">
            <a:avLst/>
          </a:prstGeom>
        </p:spPr>
      </p:pic>
      <p:sp>
        <p:nvSpPr>
          <p:cNvPr id="15" name="Oval 14"/>
          <p:cNvSpPr/>
          <p:nvPr/>
        </p:nvSpPr>
        <p:spPr>
          <a:xfrm>
            <a:off x="2728883" y="789672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978310" y="2019300"/>
            <a:ext cx="16154400" cy="3416320"/>
          </a:xfrm>
          <a:prstGeom prst="rect">
            <a:avLst/>
          </a:prstGeom>
        </p:spPr>
        <p:txBody>
          <a:bodyPr wrap="square">
            <a:spAutoFit/>
          </a:bodyPr>
          <a:lstStyle/>
          <a:p>
            <a:pPr>
              <a:lnSpc>
                <a:spcPct val="150000"/>
              </a:lnSpc>
            </a:pPr>
            <a:r>
              <a:rPr lang="fr-FR" sz="4500" b="1" dirty="0">
                <a:latin typeface="Arial" panose="020B0604020202020204" pitchFamily="34" charset="0"/>
                <a:ea typeface="Calibri" panose="020F0502020204030204" pitchFamily="34" charset="0"/>
                <a:cs typeface="Times New Roman" panose="02020603050405020304" pitchFamily="18" charset="0"/>
              </a:rPr>
              <a:t>Câu 5:</a:t>
            </a:r>
            <a:r>
              <a:rPr lang="fr-FR" sz="4500" dirty="0">
                <a:latin typeface="Arial" panose="020B0604020202020204" pitchFamily="34" charset="0"/>
                <a:ea typeface="Calibri" panose="020F0502020204030204" pitchFamily="34" charset="0"/>
                <a:cs typeface="Times New Roman" panose="02020603050405020304" pitchFamily="18" charset="0"/>
              </a:rPr>
              <a:t> </a:t>
            </a:r>
            <a:r>
              <a:rPr lang="en-US" sz="4800" dirty="0"/>
              <a:t>Cho tứ giác ABCD. Gọi E, F, G, H theo thứ tự là trung điểm của AB, BC, CD, DA. Tìm điều kiện của tứ giác ABCD để hình bình hành EFGH là hình vuông.</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3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59966" y="899626"/>
            <a:ext cx="1060309" cy="1362546"/>
          </a:xfrm>
          <a:prstGeom prst="rect">
            <a:avLst/>
          </a:prstGeom>
        </p:spPr>
      </p:pic>
      <p:pic>
        <p:nvPicPr>
          <p:cNvPr id="17" name="Picture 3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85717" y="5907264"/>
            <a:ext cx="1125883" cy="2150123"/>
          </a:xfrm>
          <a:prstGeom prst="rect">
            <a:avLst/>
          </a:prstGeom>
        </p:spPr>
      </p:pic>
      <p:sp>
        <p:nvSpPr>
          <p:cNvPr id="3" name="Rectangle 2"/>
          <p:cNvSpPr/>
          <p:nvPr/>
        </p:nvSpPr>
        <p:spPr>
          <a:xfrm>
            <a:off x="2935164" y="5600700"/>
            <a:ext cx="12719963" cy="3580467"/>
          </a:xfrm>
          <a:prstGeom prst="rect">
            <a:avLst/>
          </a:prstGeom>
        </p:spPr>
        <p:txBody>
          <a:bodyPr wrap="square">
            <a:spAutoFit/>
          </a:bodyPr>
          <a:lstStyle/>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A. </a:t>
            </a:r>
            <a:r>
              <a:rPr lang="en-US" sz="4400" dirty="0"/>
              <a:t>AC = BD và AB // C D    </a:t>
            </a:r>
            <a:r>
              <a:rPr lang="en-US" sz="4300" dirty="0">
                <a:latin typeface="Calibri" panose="020F050202020403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B. </a:t>
            </a:r>
            <a:r>
              <a:rPr lang="en-US" sz="4400" dirty="0"/>
              <a:t>BD ⊥ AC</a:t>
            </a:r>
            <a:endParaRPr lang="en-US" sz="43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spcAft>
                <a:spcPts val="800"/>
              </a:spcAft>
            </a:pPr>
            <a:r>
              <a:rPr lang="fr-FR" sz="4300" dirty="0">
                <a:latin typeface="Arial" panose="020B0604020202020204" pitchFamily="34" charset="0"/>
                <a:ea typeface="Calibri" panose="020F0502020204030204" pitchFamily="34" charset="0"/>
                <a:cs typeface="Times New Roman" panose="02020603050405020304" pitchFamily="18" charset="0"/>
              </a:rPr>
              <a:t>C. </a:t>
            </a:r>
            <a:r>
              <a:rPr lang="en-US" sz="4400" dirty="0"/>
              <a:t>BD ⊥ AC; BD = AC </a:t>
            </a:r>
            <a:r>
              <a:rPr lang="en-US" sz="4300" dirty="0">
                <a:latin typeface="Calibri" panose="020F0502020204030204" pitchFamily="34" charset="0"/>
                <a:ea typeface="Calibri" panose="020F0502020204030204" pitchFamily="34" charset="0"/>
                <a:cs typeface="Times New Roman" panose="02020603050405020304" pitchFamily="18" charset="0"/>
              </a:rPr>
              <a:t>					</a:t>
            </a:r>
            <a:r>
              <a:rPr lang="fr-FR" sz="4300" dirty="0">
                <a:latin typeface="Arial" panose="020B0604020202020204" pitchFamily="34" charset="0"/>
                <a:ea typeface="Calibri" panose="020F0502020204030204" pitchFamily="34" charset="0"/>
                <a:cs typeface="Times New Roman" panose="02020603050405020304" pitchFamily="18" charset="0"/>
              </a:rPr>
              <a:t>D. </a:t>
            </a:r>
            <a:r>
              <a:rPr lang="en-US" sz="4000" dirty="0"/>
              <a:t>BD = AC</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7671735"/>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175436" y="845453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Bài 1: (SGK – trang 119)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3016155"/>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Giải</a:t>
            </a:r>
          </a:p>
        </p:txBody>
      </p:sp>
      <p:sp>
        <p:nvSpPr>
          <p:cNvPr id="2" name="Rectangle 1"/>
          <p:cNvSpPr/>
          <p:nvPr/>
        </p:nvSpPr>
        <p:spPr>
          <a:xfrm>
            <a:off x="1143000" y="1501194"/>
            <a:ext cx="16078200" cy="916276"/>
          </a:xfrm>
          <a:prstGeom prst="rect">
            <a:avLst/>
          </a:prstGeom>
        </p:spPr>
        <p:txBody>
          <a:bodyPr wrap="square">
            <a:spAutoFit/>
          </a:bodyPr>
          <a:lstStyle/>
          <a:p>
            <a:pPr>
              <a:lnSpc>
                <a:spcPct val="150000"/>
              </a:lnSpc>
              <a:spcAft>
                <a:spcPts val="1200"/>
              </a:spcAft>
            </a:pP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a:t>
            </a:r>
            <a:r>
              <a:rPr lang="en-US" sz="4000" dirty="0">
                <a:latin typeface="Times New Roman" pitchFamily="18" charset="0"/>
                <a:ea typeface="Calibri" panose="020F0502020204030204" pitchFamily="34" charset="0"/>
                <a:cs typeface="Times New Roman" pitchFamily="18" charset="0"/>
              </a:rPr>
              <a:t>thoi ABCD </a:t>
            </a:r>
            <a:r>
              <a:rPr lang="vi-VN" sz="4000" dirty="0">
                <a:latin typeface="Times New Roman" pitchFamily="18" charset="0"/>
                <a:ea typeface="Calibri" panose="020F0502020204030204" pitchFamily="34" charset="0"/>
                <a:cs typeface="Times New Roman" pitchFamily="18" charset="0"/>
              </a:rPr>
              <a:t>có</a:t>
            </a:r>
            <a:r>
              <a:rPr lang="en-US" sz="4000" dirty="0">
                <a:latin typeface="Times New Roman" pitchFamily="18" charset="0"/>
                <a:ea typeface="Calibri" panose="020F0502020204030204" pitchFamily="34" charset="0"/>
                <a:cs typeface="Times New Roman" pitchFamily="18" charset="0"/>
              </a:rPr>
              <a:t> AC = BD </a:t>
            </a:r>
            <a:r>
              <a:rPr lang="vi-VN" sz="4000" dirty="0">
                <a:latin typeface="Times New Roman" pitchFamily="18" charset="0"/>
                <a:ea typeface="Calibri" panose="020F0502020204030204" pitchFamily="34" charset="0"/>
                <a:cs typeface="Times New Roman" pitchFamily="18" charset="0"/>
              </a:rPr>
              <a:t>. Chứng minh</a:t>
            </a:r>
            <a:r>
              <a:rPr lang="en-US" sz="4000" dirty="0">
                <a:latin typeface="Times New Roman" pitchFamily="18" charset="0"/>
                <a:ea typeface="Calibri" panose="020F0502020204030204" pitchFamily="34" charset="0"/>
                <a:cs typeface="Times New Roman" pitchFamily="18" charset="0"/>
              </a:rPr>
              <a:t> ABCD </a:t>
            </a:r>
            <a:r>
              <a:rPr lang="vi-VN" sz="4000" dirty="0">
                <a:latin typeface="Times New Roman" pitchFamily="18" charset="0"/>
                <a:ea typeface="Calibri" panose="020F0502020204030204" pitchFamily="34" charset="0"/>
                <a:cs typeface="Times New Roman" pitchFamily="18" charset="0"/>
              </a:rPr>
              <a:t>là hình vuông</a:t>
            </a:r>
            <a:endParaRPr lang="en-US" sz="3200" dirty="0">
              <a:effectLst/>
              <a:latin typeface="Times New Roman" pitchFamily="18" charset="0"/>
              <a:ea typeface="Calibri" panose="020F0502020204030204" pitchFamily="34" charset="0"/>
              <a:cs typeface="Times New Roman"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8" name="Rectangle 7"/>
          <p:cNvSpPr/>
          <p:nvPr/>
        </p:nvSpPr>
        <p:spPr>
          <a:xfrm>
            <a:off x="1237535" y="4253448"/>
            <a:ext cx="10984423" cy="3785652"/>
          </a:xfrm>
          <a:prstGeom prst="rect">
            <a:avLst/>
          </a:prstGeom>
        </p:spPr>
        <p:txBody>
          <a:bodyPr wrap="square">
            <a:spAutoFit/>
          </a:bodyPr>
          <a:lstStyle/>
          <a:p>
            <a:r>
              <a:rPr lang="en-US" sz="4000" dirty="0"/>
              <a:t>Do ABCD là hình thoi nên cũng là hình bình hành.</a:t>
            </a:r>
          </a:p>
          <a:p>
            <a:r>
              <a:rPr lang="en-US" sz="4000" dirty="0"/>
              <a:t>Hình bình hành có hai đường chéo AC và BD bằng nhau nên là hình chữ nhật.</a:t>
            </a:r>
          </a:p>
          <a:p>
            <a:r>
              <a:rPr lang="en-US" sz="4000" dirty="0"/>
              <a:t>Mà AD = AB (do ABCD là hình thoi)</a:t>
            </a:r>
          </a:p>
          <a:p>
            <a:r>
              <a:rPr lang="en-US" sz="4000" dirty="0"/>
              <a:t>Hình chữ nhật ABCD có hai cạnh kề bằng nhau (AD = AB) nên là hình vuông</a:t>
            </a:r>
            <a:r>
              <a:rPr lang="vi-VN" sz="4000" dirty="0"/>
              <a:t>.</a:t>
            </a:r>
            <a:endParaRPr lang="en-US" sz="4000" dirty="0"/>
          </a:p>
        </p:txBody>
      </p:sp>
      <p:pic>
        <p:nvPicPr>
          <p:cNvPr id="11" name="Picture 10" descr="Bài 1 trang 119 Toán 8 Tập 1 Cánh diều | Giải Toán 8"/>
          <p:cNvPicPr/>
          <p:nvPr/>
        </p:nvPicPr>
        <p:blipFill>
          <a:blip r:embed="rId8">
            <a:extLst>
              <a:ext uri="{28A0092B-C50C-407E-A947-70E740481C1C}">
                <a14:useLocalDpi xmlns:a14="http://schemas.microsoft.com/office/drawing/2010/main" val="0"/>
              </a:ext>
            </a:extLst>
          </a:blip>
          <a:srcRect/>
          <a:stretch>
            <a:fillRect/>
          </a:stretch>
        </p:blipFill>
        <p:spPr bwMode="auto">
          <a:xfrm>
            <a:off x="13089194" y="4490884"/>
            <a:ext cx="5198806" cy="3548216"/>
          </a:xfrm>
          <a:prstGeom prst="rect">
            <a:avLst/>
          </a:prstGeom>
          <a:noFill/>
          <a:ln>
            <a:noFill/>
          </a:ln>
        </p:spPr>
      </p:pic>
      <p:sp>
        <p:nvSpPr>
          <p:cNvPr id="12" name="Rectangle 11"/>
          <p:cNvSpPr/>
          <p:nvPr/>
        </p:nvSpPr>
        <p:spPr>
          <a:xfrm>
            <a:off x="3810000" y="8583493"/>
            <a:ext cx="12542839"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vi-VN" sz="4000" dirty="0"/>
              <a:t>Hình thoi có hai đường chéo bằng nhau là hình vuông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8202493"/>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2" presetClass="entr" presetSubtype="4"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573316" y="288952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1501194"/>
                <a:ext cx="16078200" cy="901593"/>
              </a:xfrm>
              <a:prstGeom prst="rect">
                <a:avLst/>
              </a:prstGeom>
            </p:spPr>
            <p:txBody>
              <a:bodyPr wrap="square">
                <a:spAutoFit/>
              </a:bodyPr>
              <a:lstStyle/>
              <a:p>
                <a:pPr lvl="0">
                  <a:lnSpc>
                    <a:spcPct val="150000"/>
                  </a:lnSpc>
                  <a:spcAft>
                    <a:spcPts val="1200"/>
                  </a:spcAf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 thoi ABCD  có </a:t>
                </a:r>
                <a14:m>
                  <m:oMath xmlns:m="http://schemas.openxmlformats.org/officeDocument/2006/math">
                    <m:acc>
                      <m:accPr>
                        <m:chr m:val="̂"/>
                        <m:ctrlPr>
                          <a:rPr lang="en-US" sz="32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200" b="0" i="1" smtClean="0">
                        <a:solidFill>
                          <a:srgbClr val="000000"/>
                        </a:solidFill>
                        <a:latin typeface="Cambria Math"/>
                        <a:ea typeface="Calibri" panose="020F0502020204030204" pitchFamily="34" charset="0"/>
                        <a:cs typeface="Arial" panose="020B0604020202020204" pitchFamily="34" charset="0"/>
                      </a:rPr>
                      <m:t>9</m:t>
                    </m:r>
                    <m:sSup>
                      <m:sSupPr>
                        <m:ctrlPr>
                          <a:rPr lang="en-US" sz="32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0</m:t>
                        </m:r>
                      </m:e>
                      <m:sup>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𝑜</m:t>
                        </m:r>
                        <m:r>
                          <a:rPr lang="vi-VN" sz="3200" b="0" i="1" smtClean="0">
                            <a:solidFill>
                              <a:srgbClr val="000000"/>
                            </a:solidFill>
                            <a:latin typeface="Cambria Math"/>
                            <a:ea typeface="Calibri" panose="020F0502020204030204" pitchFamily="34" charset="0"/>
                            <a:cs typeface="Arial" panose="020B0604020202020204" pitchFamily="34" charset="0"/>
                          </a:rPr>
                          <m:t> </m:t>
                        </m:r>
                      </m:sup>
                    </m:sSup>
                  </m:oMath>
                </a14:m>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Chứng minh ABCD là hình vuông.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1501194"/>
                <a:ext cx="16078200" cy="901593"/>
              </a:xfrm>
              <a:prstGeom prst="rect">
                <a:avLst/>
              </a:prstGeom>
              <a:blipFill rotWithShape="1">
                <a:blip r:embed="rId6"/>
                <a:stretch>
                  <a:fillRect l="-1365" b="-28378"/>
                </a:stretch>
              </a:blipFill>
            </p:spPr>
            <p:txBody>
              <a:bodyPr/>
              <a:lstStyle/>
              <a:p>
                <a:r>
                  <a:rPr lang="en-US">
                    <a:noFill/>
                  </a:rPr>
                  <a:t> </a:t>
                </a:r>
              </a:p>
            </p:txBody>
          </p:sp>
        </mc:Fallback>
      </mc:AlternateContent>
      <p:pic>
        <p:nvPicPr>
          <p:cNvPr id="10"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4800" y="22630"/>
            <a:ext cx="838200" cy="7482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3695700"/>
                <a:ext cx="10058400" cy="4421852"/>
              </a:xfrm>
              <a:prstGeom prst="rect">
                <a:avLst/>
              </a:prstGeom>
            </p:spPr>
            <p:txBody>
              <a:bodyPr wrap="square">
                <a:spAutoFit/>
              </a:bodyPr>
              <a:lstStyle/>
              <a:p>
                <a:r>
                  <a:rPr lang="en-US" sz="4000" dirty="0"/>
                  <a:t>Do ABCD là hình thoi nên cũng là hình bình hành.</a:t>
                </a:r>
              </a:p>
              <a:p>
                <a:r>
                  <a:rPr lang="en-US" sz="4000" dirty="0"/>
                  <a:t>Lại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𝐴</m:t>
                        </m:r>
                      </m:e>
                    </m:acc>
                  </m:oMath>
                </a14:m>
                <a:r>
                  <a:rPr lang="en-US" sz="4000" dirty="0"/>
                  <a:t>= 90° nên hình bình hành ABCD là hình chữ nhật.</a:t>
                </a:r>
              </a:p>
              <a:p>
                <a:r>
                  <a:rPr lang="en-US" sz="4000" dirty="0"/>
                  <a:t>Mà AD = AB (do ABCD là hình thoi)</a:t>
                </a:r>
              </a:p>
              <a:p>
                <a:r>
                  <a:rPr lang="en-US" sz="4000" dirty="0"/>
                  <a:t>Hình chữ nhật ABCD có hai cạnh kề bằng nhau (AD = AB) nên là hình vuông.</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57400" y="3695700"/>
                <a:ext cx="10058400" cy="4421852"/>
              </a:xfrm>
              <a:prstGeom prst="rect">
                <a:avLst/>
              </a:prstGeom>
              <a:blipFill rotWithShape="1">
                <a:blip r:embed="rId14"/>
                <a:stretch>
                  <a:fillRect l="-2182" t="-2479" r="-61" b="-4821"/>
                </a:stretch>
              </a:blipFill>
            </p:spPr>
            <p:txBody>
              <a:bodyPr/>
              <a:lstStyle/>
              <a:p>
                <a:r>
                  <a:rPr lang="en-US">
                    <a:noFill/>
                  </a:rPr>
                  <a:t> </a:t>
                </a:r>
              </a:p>
            </p:txBody>
          </p:sp>
        </mc:Fallback>
      </mc:AlternateContent>
      <p:pic>
        <p:nvPicPr>
          <p:cNvPr id="11" name="Picture 10" descr="Bài 2 trang 119 Toán 8 Tập 1 Cánh diều | Giải Toán 8"/>
          <p:cNvPicPr/>
          <p:nvPr/>
        </p:nvPicPr>
        <p:blipFill>
          <a:blip r:embed="rId15">
            <a:extLst>
              <a:ext uri="{28A0092B-C50C-407E-A947-70E740481C1C}">
                <a14:useLocalDpi xmlns:a14="http://schemas.microsoft.com/office/drawing/2010/main" val="0"/>
              </a:ext>
            </a:extLst>
          </a:blip>
          <a:srcRect/>
          <a:stretch>
            <a:fillRect/>
          </a:stretch>
        </p:blipFill>
        <p:spPr bwMode="auto">
          <a:xfrm>
            <a:off x="13182600" y="2933700"/>
            <a:ext cx="3886200" cy="3638986"/>
          </a:xfrm>
          <a:prstGeom prst="rect">
            <a:avLst/>
          </a:prstGeom>
          <a:noFill/>
          <a:ln>
            <a:noFill/>
          </a:ln>
        </p:spPr>
      </p:pic>
      <p:sp>
        <p:nvSpPr>
          <p:cNvPr id="12" name="Rectangle 11"/>
          <p:cNvSpPr/>
          <p:nvPr/>
        </p:nvSpPr>
        <p:spPr>
          <a:xfrm>
            <a:off x="4800600" y="8296824"/>
            <a:ext cx="13030200"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lnSpc>
                <a:spcPct val="107000"/>
              </a:lnSpc>
              <a:spcBef>
                <a:spcPts val="600"/>
              </a:spcBef>
              <a:spcAft>
                <a:spcPts val="800"/>
              </a:spcAft>
              <a:defRPr/>
            </a:pPr>
            <a:r>
              <a:rPr lang="en-US" sz="4000" dirty="0"/>
              <a:t>Hình thoi có một góc vuông là hình vuông</a:t>
            </a:r>
            <a:r>
              <a:rPr lang="vi-VN" sz="4000" dirty="0"/>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57700" y="8249202"/>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62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2847" y="353925"/>
            <a:ext cx="6301353" cy="75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8534400" y="50477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33400" y="1262096"/>
                <a:ext cx="9144000"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4000" b="0" i="0">
                        <a:effectLst/>
                        <a:latin typeface="Cambria Math" panose="02040503050406030204" pitchFamily="18" charset="0"/>
                        <a:ea typeface="Calibri" panose="020F0502020204030204" pitchFamily="34" charset="0"/>
                        <a:cs typeface="Arial" panose="020B0604020202020204" pitchFamily="34" charset="0"/>
                      </a:rPr>
                      <m:t>ABC</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có </a:t>
                </a:r>
                <a:r>
                  <a:rPr lang="vi-VN" sz="4000" dirty="0">
                    <a:effectLst/>
                    <a:latin typeface="Arial" panose="020B0604020202020204" pitchFamily="34" charset="0"/>
                    <a:ea typeface="Calibri" panose="020F0502020204030204" pitchFamily="34" charset="0"/>
                    <a:cs typeface="Times New Roman" panose="02020603050405020304" pitchFamily="18" charset="0"/>
                  </a:rPr>
                  <a:t>đường </a:t>
                </a:r>
                <a:r>
                  <a:rPr lang="en-US" sz="4000" dirty="0">
                    <a:effectLst/>
                    <a:latin typeface="Arial" panose="020B0604020202020204" pitchFamily="34" charset="0"/>
                    <a:ea typeface="Calibri" panose="020F0502020204030204" pitchFamily="34" charset="0"/>
                    <a:cs typeface="Times New Roman" panose="02020603050405020304" pitchFamily="18" charset="0"/>
                  </a:rPr>
                  <a:t>phân giác</a:t>
                </a:r>
                <a:r>
                  <a:rPr lang="vi-VN" sz="4000" dirty="0">
                    <a:effectLst/>
                    <a:latin typeface="Arial" panose="020B0604020202020204" pitchFamily="34" charset="0"/>
                    <a:ea typeface="Calibri" panose="020F0502020204030204" pitchFamily="34" charset="0"/>
                    <a:cs typeface="Times New Roman" panose="02020603050405020304" pitchFamily="18" charset="0"/>
                  </a:rPr>
                  <a:t> AD</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r>
                  <a:rPr lang="vi-VN" sz="4000" dirty="0">
                    <a:effectLst/>
                    <a:latin typeface="Arial" panose="020B0604020202020204" pitchFamily="34" charset="0"/>
                    <a:ea typeface="Calibri" panose="020F0502020204030204" pitchFamily="34" charset="0"/>
                    <a:cs typeface="Times New Roman" panose="02020603050405020304" pitchFamily="18" charset="0"/>
                  </a:rPr>
                  <a:t>  Gọi HK lần lượt là hình chiếu của D trên AB, AC.</a:t>
                </a:r>
                <a:r>
                  <a:rPr lang="en-US" sz="4000" dirty="0">
                    <a:effectLst/>
                    <a:latin typeface="Arial" panose="020B0604020202020204" pitchFamily="34" charset="0"/>
                    <a:ea typeface="Calibri" panose="020F0502020204030204" pitchFamily="34" charset="0"/>
                    <a:cs typeface="Times New Roman" panose="02020603050405020304" pitchFamily="18" charset="0"/>
                  </a:rPr>
                  <a:t> Chứng minh </a:t>
                </a:r>
                <a:r>
                  <a:rPr lang="vi-VN" sz="4000" dirty="0">
                    <a:effectLst/>
                    <a:latin typeface="Arial" panose="020B0604020202020204" pitchFamily="34" charset="0"/>
                    <a:ea typeface="Calibri" panose="020F0502020204030204" pitchFamily="34" charset="0"/>
                    <a:cs typeface="Times New Roman" panose="02020603050405020304" pitchFamily="18" charset="0"/>
                  </a:rPr>
                  <a:t>tứ giác AHKD là hình vuông.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1262096"/>
                <a:ext cx="9144000" cy="3785652"/>
              </a:xfrm>
              <a:prstGeom prst="rect">
                <a:avLst/>
              </a:prstGeom>
              <a:blipFill rotWithShape="1">
                <a:blip r:embed="rId2"/>
                <a:stretch>
                  <a:fillRect l="-2400" r="-2333" b="-3060"/>
                </a:stretch>
              </a:blipFill>
            </p:spPr>
            <p:txBody>
              <a:bodyPr/>
              <a:lstStyle/>
              <a:p>
                <a:r>
                  <a:rPr lang="en-US">
                    <a:noFill/>
                  </a:rPr>
                  <a:t> </a:t>
                </a:r>
              </a:p>
            </p:txBody>
          </p:sp>
        </mc:Fallback>
      </mc:AlternateContent>
      <p:pic>
        <p:nvPicPr>
          <p:cNvPr id="9"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83991">
            <a:off x="16998548" y="-630468"/>
            <a:ext cx="1038797" cy="1983814"/>
          </a:xfrm>
          <a:prstGeom prst="rect">
            <a:avLst/>
          </a:prstGeom>
        </p:spPr>
      </p:pic>
      <p:pic>
        <p:nvPicPr>
          <p:cNvPr id="1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93389" y="9182100"/>
            <a:ext cx="914400" cy="816310"/>
          </a:xfrm>
          <a:prstGeom prst="rect">
            <a:avLst/>
          </a:prstGeom>
        </p:spPr>
      </p:pic>
      <p:pic>
        <p:nvPicPr>
          <p:cNvPr id="1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9054" y="9413932"/>
            <a:ext cx="876254" cy="8730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13967" y="6088479"/>
                <a:ext cx="16472048" cy="3207353"/>
              </a:xfrm>
              <a:prstGeom prst="rect">
                <a:avLst/>
              </a:prstGeom>
            </p:spPr>
            <p:txBody>
              <a:bodyPr wrap="square">
                <a:spAutoFit/>
              </a:bodyPr>
              <a:lstStyle/>
              <a:p>
                <a:r>
                  <a:rPr lang="en-US" sz="4000" dirty="0"/>
                  <a:t>Do H, K lần lượt là hình chiếu của D trên AB, AC nên DH ⊥ AB và DK ⊥ AC</a:t>
                </a:r>
              </a:p>
              <a:p>
                <a:r>
                  <a:rPr lang="en-US" sz="4000" dirty="0"/>
                  <a:t>Hay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𝐾</m:t>
                        </m:r>
                      </m:e>
                    </m:acc>
                  </m:oMath>
                </a14:m>
                <a:r>
                  <a:rPr lang="en-US" sz="4000" dirty="0"/>
                  <a:t>= 90°</a:t>
                </a:r>
              </a:p>
              <a:p>
                <a:r>
                  <a:rPr lang="en-US" sz="4000" dirty="0"/>
                  <a:t>Tứ giác AHDK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𝐴</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𝐾</m:t>
                        </m:r>
                      </m:e>
                    </m:acc>
                  </m:oMath>
                </a14:m>
                <a:r>
                  <a:rPr lang="en-US" sz="4000" dirty="0"/>
                  <a:t>= 90° </a:t>
                </a:r>
              </a:p>
              <a:p>
                <a:r>
                  <a:rPr lang="en-US" sz="4000" dirty="0"/>
                  <a:t>nên AHDK là hình chữ nhật.</a:t>
                </a:r>
              </a:p>
              <a:p>
                <a:r>
                  <a:rPr lang="en-US" sz="4000" dirty="0"/>
                  <a:t>Mà AD là tia phân giác của góc HAK nên AHDK là hình vuông.</a:t>
                </a:r>
              </a:p>
            </p:txBody>
          </p:sp>
        </mc:Choice>
        <mc:Fallback xmlns="">
          <p:sp>
            <p:nvSpPr>
              <p:cNvPr id="5" name="Rectangle 4"/>
              <p:cNvSpPr>
                <a:spLocks noRot="1" noChangeAspect="1" noMove="1" noResize="1" noEditPoints="1" noAdjustHandles="1" noChangeArrowheads="1" noChangeShapeType="1" noTextEdit="1"/>
              </p:cNvSpPr>
              <p:nvPr/>
            </p:nvSpPr>
            <p:spPr>
              <a:xfrm>
                <a:off x="813967" y="6088479"/>
                <a:ext cx="16472048" cy="3207353"/>
              </a:xfrm>
              <a:prstGeom prst="rect">
                <a:avLst/>
              </a:prstGeom>
              <a:blipFill rotWithShape="1">
                <a:blip r:embed="rId17"/>
                <a:stretch>
                  <a:fillRect l="-1332" t="-3802" b="-7224"/>
                </a:stretch>
              </a:blipFill>
            </p:spPr>
            <p:txBody>
              <a:bodyPr/>
              <a:lstStyle/>
              <a:p>
                <a:r>
                  <a:rPr lang="en-US">
                    <a:noFill/>
                  </a:rPr>
                  <a:t> </a:t>
                </a:r>
              </a:p>
            </p:txBody>
          </p:sp>
        </mc:Fallback>
      </mc:AlternateContent>
      <p:pic>
        <p:nvPicPr>
          <p:cNvPr id="10" name="Picture 9" descr="Bài 3 trang 119 Toán 8 Tập 1 Cánh diều | Giải Toán 8"/>
          <p:cNvPicPr/>
          <p:nvPr/>
        </p:nvPicPr>
        <p:blipFill>
          <a:blip r:embed="rId18">
            <a:extLst>
              <a:ext uri="{28A0092B-C50C-407E-A947-70E740481C1C}">
                <a14:useLocalDpi xmlns:a14="http://schemas.microsoft.com/office/drawing/2010/main" val="0"/>
              </a:ext>
            </a:extLst>
          </a:blip>
          <a:srcRect/>
          <a:stretch>
            <a:fillRect/>
          </a:stretch>
        </p:blipFill>
        <p:spPr bwMode="auto">
          <a:xfrm>
            <a:off x="13030200" y="1262096"/>
            <a:ext cx="3733800" cy="3028448"/>
          </a:xfrm>
          <a:prstGeom prst="rect">
            <a:avLst/>
          </a:prstGeom>
          <a:noFill/>
          <a:ln>
            <a:noFill/>
          </a:ln>
        </p:spPr>
      </p:pic>
    </p:spTree>
    <p:extLst>
      <p:ext uri="{BB962C8B-B14F-4D97-AF65-F5344CB8AC3E}">
        <p14:creationId xmlns:p14="http://schemas.microsoft.com/office/powerpoint/2010/main" val="29197826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sp>
        </p:grpSp>
        <p:sp>
          <p:nvSpPr>
            <p:cNvPr id="20" name="TextBox 13"/>
            <p:cNvSpPr txBox="1"/>
            <p:nvPr/>
          </p:nvSpPr>
          <p:spPr>
            <a:xfrm>
              <a:off x="472444" y="930271"/>
              <a:ext cx="7426524" cy="886514"/>
            </a:xfrm>
            <a:prstGeom prst="rect">
              <a:avLst/>
            </a:prstGeom>
          </p:spPr>
          <p:txBody>
            <a:bodyPr lIns="0" tIns="0" rIns="0" bIns="0" rtlCol="0" anchor="t">
              <a:spAutoFit/>
            </a:bodyPr>
            <a:lstStyle/>
            <a:p>
              <a:pPr marL="0" marR="0" lvl="0" indent="0" algn="ctr" defTabSz="914400" rtl="0" eaLnBrk="1" fontAlgn="auto" latinLnBrk="0" hangingPunct="1">
                <a:lnSpc>
                  <a:spcPts val="9003"/>
                </a:lnSpc>
                <a:spcBef>
                  <a:spcPts val="0"/>
                </a:spcBef>
                <a:spcAft>
                  <a:spcPts val="0"/>
                </a:spcAft>
                <a:buClrTx/>
                <a:buSzTx/>
                <a:buFontTx/>
                <a:buNone/>
                <a:tabLst/>
                <a:defRPr/>
              </a:pPr>
              <a:r>
                <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VẬN</a:t>
              </a:r>
              <a:r>
                <a:rPr kumimoji="0" lang="en-US" sz="7502" b="1" i="0" u="none" strike="noStrike" kern="1200" cap="none" spc="-112" normalizeH="0" noProof="0" dirty="0">
                  <a:ln>
                    <a:noFill/>
                  </a:ln>
                  <a:solidFill>
                    <a:srgbClr val="000000"/>
                  </a:solidFill>
                  <a:effectLst/>
                  <a:uLnTx/>
                  <a:uFillTx/>
                  <a:latin typeface="Arial" panose="020B0604020202020204" pitchFamily="34" charset="0"/>
                  <a:ea typeface="+mn-ea"/>
                  <a:cs typeface="Arial" panose="020B0604020202020204" pitchFamily="34" charset="0"/>
                </a:rPr>
                <a:t> DỤNG</a:t>
              </a:r>
              <a:endParaRPr kumimoji="0" lang="en-US" sz="7502" b="1" i="0" u="none" strike="noStrike" kern="1200" cap="none" spc="-112"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593490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190500"/>
                <a:ext cx="17754600" cy="2723823"/>
              </a:xfrm>
              <a:prstGeom prst="rect">
                <a:avLst/>
              </a:prstGeom>
            </p:spPr>
            <p:txBody>
              <a:bodyPr wrap="square">
                <a:spAutoFit/>
              </a:bodyPr>
              <a:lstStyle/>
              <a:p>
                <a:pPr algn="just">
                  <a:lnSpc>
                    <a:spcPct val="150000"/>
                  </a:lnSpc>
                </a:pPr>
                <a:r>
                  <a:rPr lang="fr-FR" sz="3800" b="1" dirty="0">
                    <a:latin typeface="Arial" panose="020B0604020202020204" pitchFamily="34" charset="0"/>
                    <a:ea typeface="Calibri" panose="020F0502020204030204" pitchFamily="34" charset="0"/>
                    <a:cs typeface="Times New Roman" panose="02020603050405020304" pitchFamily="18" charset="0"/>
                  </a:rPr>
                  <a:t>Bài </a:t>
                </a:r>
                <a:r>
                  <a:rPr lang="vi-VN" sz="3800" b="1" dirty="0">
                    <a:latin typeface="Arial" panose="020B0604020202020204" pitchFamily="34" charset="0"/>
                    <a:ea typeface="Calibri" panose="020F0502020204030204" pitchFamily="34" charset="0"/>
                    <a:cs typeface="Times New Roman" panose="02020603050405020304" pitchFamily="18" charset="0"/>
                  </a:rPr>
                  <a:t>4</a:t>
                </a:r>
                <a:r>
                  <a:rPr lang="fr-FR" sz="3800" b="1" dirty="0">
                    <a:latin typeface="Arial" panose="020B0604020202020204" pitchFamily="34" charset="0"/>
                    <a:ea typeface="Calibri" panose="020F0502020204030204" pitchFamily="34" charset="0"/>
                    <a:cs typeface="Times New Roman" panose="02020603050405020304" pitchFamily="18" charset="0"/>
                  </a:rPr>
                  <a:t>.</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(SGK – tr.</a:t>
                </a:r>
                <a:r>
                  <a:rPr lang="vi-VN"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119</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vi-VN"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 hai mảnh giấy mỗi mảnh là một hình vuông với độ dài cạnh là 1 dm. Hãy trình bày cách gấp mảnh giấy đó để được hình vuông có độ dài cạnh là </a:t>
                </a:r>
                <a14:m>
                  <m:oMath xmlns:m="http://schemas.openxmlformats.org/officeDocument/2006/math">
                    <m:rad>
                      <m:radPr>
                        <m:degHide m:val="on"/>
                        <m:ctrlPr>
                          <a:rPr lang="vi-VN" sz="3800" i="1" smtClean="0">
                            <a:solidFill>
                              <a:srgbClr val="000000"/>
                            </a:solidFill>
                            <a:effectLst/>
                            <a:latin typeface="Cambria Math" panose="02040503050406030204" pitchFamily="18" charset="0"/>
                            <a:ea typeface="Cambria Math"/>
                            <a:cs typeface="Times New Roman" panose="02020603050405020304" pitchFamily="18" charset="0"/>
                          </a:rPr>
                        </m:ctrlPr>
                      </m:radPr>
                      <m:deg/>
                      <m:e>
                        <m:r>
                          <a:rPr lang="vi-VN" sz="3800" i="1">
                            <a:solidFill>
                              <a:srgbClr val="000000"/>
                            </a:solidFill>
                            <a:latin typeface="Cambria Math"/>
                            <a:ea typeface="Cambria Math"/>
                            <a:cs typeface="Times New Roman" panose="02020603050405020304" pitchFamily="18" charset="0"/>
                          </a:rPr>
                          <m:t>2</m:t>
                        </m:r>
                      </m:e>
                    </m:rad>
                  </m:oMath>
                </a14:m>
                <a:r>
                  <a:rPr lang="vi-VN" sz="3800" dirty="0">
                    <a:effectLst/>
                    <a:latin typeface="Calibri" panose="020F0502020204030204" pitchFamily="34" charset="0"/>
                    <a:ea typeface="Calibri" panose="020F0502020204030204" pitchFamily="34" charset="0"/>
                    <a:cs typeface="Times New Roman" panose="02020603050405020304" pitchFamily="18" charset="0"/>
                  </a:rPr>
                  <a:t> dm.</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190500"/>
                <a:ext cx="17754600" cy="2723823"/>
              </a:xfrm>
              <a:prstGeom prst="rect">
                <a:avLst/>
              </a:prstGeom>
              <a:blipFill rotWithShape="1">
                <a:blip r:embed="rId2"/>
                <a:stretch>
                  <a:fillRect l="-1099" r="-1099" b="-6935"/>
                </a:stretch>
              </a:blipFill>
            </p:spPr>
            <p:txBody>
              <a:bodyPr/>
              <a:lstStyle/>
              <a:p>
                <a:r>
                  <a:rPr lang="en-US">
                    <a:noFill/>
                  </a:rPr>
                  <a:t> </a:t>
                </a:r>
              </a:p>
            </p:txBody>
          </p:sp>
        </mc:Fallback>
      </mc:AlternateContent>
      <p:sp>
        <p:nvSpPr>
          <p:cNvPr id="3" name="Rectangle 2"/>
          <p:cNvSpPr/>
          <p:nvPr/>
        </p:nvSpPr>
        <p:spPr>
          <a:xfrm>
            <a:off x="302342" y="3848100"/>
            <a:ext cx="14020800" cy="3170099"/>
          </a:xfrm>
          <a:prstGeom prst="rect">
            <a:avLst/>
          </a:prstGeom>
        </p:spPr>
        <p:txBody>
          <a:bodyPr wrap="square">
            <a:spAutoFit/>
          </a:bodyPr>
          <a:lstStyle/>
          <a:p>
            <a:r>
              <a:rPr lang="en-US" sz="4000" dirty="0"/>
              <a:t>‒ Gấp và cắt hai mảnh giấy hình vuông thành 4 mảnh tam giác vuông (hình vẽ).</a:t>
            </a:r>
          </a:p>
          <a:p>
            <a:r>
              <a:rPr lang="en-US" sz="4000" dirty="0"/>
              <a:t>‒ Ghép 4 mảnh tam giác vuông, với cạnh huyền tam giác là cạnh của hình vuông mới (hình vẽ).</a:t>
            </a:r>
          </a:p>
          <a:p>
            <a:endParaRPr lang="en-US" sz="4000" dirty="0"/>
          </a:p>
        </p:txBody>
      </p:sp>
      <p:pic>
        <p:nvPicPr>
          <p:cNvPr id="1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3606">
            <a:off x="17765594" y="8571281"/>
            <a:ext cx="866578" cy="1654924"/>
          </a:xfrm>
          <a:prstGeom prst="rect">
            <a:avLst/>
          </a:prstGeom>
        </p:spPr>
      </p:pic>
      <p:pic>
        <p:nvPicPr>
          <p:cNvPr id="6" name="Picture 5" descr="Bài 4 trang 119 Toán 8 Tập 1 Cánh diều | Giải Toán 8"/>
          <p:cNvPicPr/>
          <p:nvPr/>
        </p:nvPicPr>
        <p:blipFill>
          <a:blip r:embed="rId5">
            <a:extLst>
              <a:ext uri="{28A0092B-C50C-407E-A947-70E740481C1C}">
                <a14:useLocalDpi xmlns:a14="http://schemas.microsoft.com/office/drawing/2010/main" val="0"/>
              </a:ext>
            </a:extLst>
          </a:blip>
          <a:srcRect/>
          <a:stretch>
            <a:fillRect/>
          </a:stretch>
        </p:blipFill>
        <p:spPr bwMode="auto">
          <a:xfrm>
            <a:off x="825817" y="6819900"/>
            <a:ext cx="15861983" cy="2895600"/>
          </a:xfrm>
          <a:prstGeom prst="rect">
            <a:avLst/>
          </a:prstGeom>
          <a:noFill/>
          <a:ln>
            <a:noFill/>
          </a:ln>
        </p:spPr>
      </p:pic>
      <p:sp>
        <p:nvSpPr>
          <p:cNvPr id="5" name="Rectangle 4"/>
          <p:cNvSpPr/>
          <p:nvPr/>
        </p:nvSpPr>
        <p:spPr>
          <a:xfrm>
            <a:off x="7620000" y="2729656"/>
            <a:ext cx="1562100" cy="707886"/>
          </a:xfrm>
          <a:prstGeom prst="rect">
            <a:avLst/>
          </a:prstGeom>
        </p:spPr>
        <p:txBody>
          <a:bodyPr wrap="square">
            <a:spAutoFit/>
          </a:bodyPr>
          <a:lstStyle/>
          <a:p>
            <a:pPr lvl="0">
              <a:defRPr/>
            </a:pPr>
            <a:r>
              <a:rPr lang="en-US" sz="4000" b="1" u="sng" dirty="0">
                <a:solidFill>
                  <a:srgbClr val="1F497D"/>
                </a:solidFill>
                <a:latin typeface="Times New Roman" pitchFamily="18" charset="0"/>
                <a:cs typeface="Times New Roman" pitchFamily="18" charset="0"/>
              </a:rPr>
              <a:t>Giải</a:t>
            </a:r>
          </a:p>
        </p:txBody>
      </p:sp>
    </p:spTree>
    <p:extLst>
      <p:ext uri="{BB962C8B-B14F-4D97-AF65-F5344CB8AC3E}">
        <p14:creationId xmlns:p14="http://schemas.microsoft.com/office/powerpoint/2010/main" val="34618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29978" y="-467423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8" name="Group 18"/>
          <p:cNvGrpSpPr/>
          <p:nvPr/>
        </p:nvGrpSpPr>
        <p:grpSpPr>
          <a:xfrm>
            <a:off x="13714518" y="4507643"/>
            <a:ext cx="3086100" cy="286940"/>
            <a:chOff x="0" y="0"/>
            <a:chExt cx="812800" cy="75573"/>
          </a:xfrm>
        </p:grpSpPr>
        <p:sp>
          <p:nvSpPr>
            <p:cNvPr id="19" name="Freeform 19"/>
            <p:cNvSpPr/>
            <p:nvPr/>
          </p:nvSpPr>
          <p:spPr>
            <a:xfrm>
              <a:off x="0" y="0"/>
              <a:ext cx="812800" cy="75573"/>
            </a:xfrm>
            <a:custGeom>
              <a:avLst/>
              <a:gdLst/>
              <a:ahLst/>
              <a:cxnLst/>
              <a:rect l="l" t="t" r="r" b="b"/>
              <a:pathLst>
                <a:path w="812800" h="75573">
                  <a:moveTo>
                    <a:pt x="0" y="0"/>
                  </a:moveTo>
                  <a:lnTo>
                    <a:pt x="812800" y="0"/>
                  </a:lnTo>
                  <a:lnTo>
                    <a:pt x="812800" y="75573"/>
                  </a:lnTo>
                  <a:lnTo>
                    <a:pt x="0" y="75573"/>
                  </a:lnTo>
                  <a:close/>
                </a:path>
              </a:pathLst>
            </a:custGeom>
            <a:solidFill>
              <a:srgbClr val="000000">
                <a:alpha val="0"/>
              </a:srgbClr>
            </a:solidFill>
          </p:spPr>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36343">
            <a:off x="16146725" y="7979430"/>
            <a:ext cx="1620310" cy="2082174"/>
          </a:xfrm>
          <a:prstGeom prst="rect">
            <a:avLst/>
          </a:prstGeom>
        </p:spPr>
      </p:pic>
      <p:grpSp>
        <p:nvGrpSpPr>
          <p:cNvPr id="37" name="Group 36"/>
          <p:cNvGrpSpPr/>
          <p:nvPr/>
        </p:nvGrpSpPr>
        <p:grpSpPr>
          <a:xfrm>
            <a:off x="3113453" y="3847067"/>
            <a:ext cx="12424647" cy="3200401"/>
            <a:chOff x="2967753" y="5262998"/>
            <a:chExt cx="12424647" cy="4310337"/>
          </a:xfrm>
        </p:grpSpPr>
        <p:grpSp>
          <p:nvGrpSpPr>
            <p:cNvPr id="4" name="Group 4"/>
            <p:cNvGrpSpPr/>
            <p:nvPr/>
          </p:nvGrpSpPr>
          <p:grpSpPr>
            <a:xfrm>
              <a:off x="2967753" y="6554920"/>
              <a:ext cx="12424647" cy="3018415"/>
              <a:chOff x="0" y="0"/>
              <a:chExt cx="27962470" cy="3815253"/>
            </a:xfrm>
          </p:grpSpPr>
          <p:sp>
            <p:nvSpPr>
              <p:cNvPr id="5" name="Freeform 5"/>
              <p:cNvSpPr/>
              <p:nvPr/>
            </p:nvSpPr>
            <p:spPr>
              <a:xfrm>
                <a:off x="72389" y="72391"/>
                <a:ext cx="27817691" cy="3670472"/>
              </a:xfrm>
              <a:custGeom>
                <a:avLst/>
                <a:gdLst/>
                <a:ahLst/>
                <a:cxnLst/>
                <a:rect l="l" t="t" r="r" b="b"/>
                <a:pathLst>
                  <a:path w="27817691" h="3670473">
                    <a:moveTo>
                      <a:pt x="0" y="0"/>
                    </a:moveTo>
                    <a:lnTo>
                      <a:pt x="27817691" y="0"/>
                    </a:lnTo>
                    <a:lnTo>
                      <a:pt x="27817691" y="3670473"/>
                    </a:lnTo>
                    <a:lnTo>
                      <a:pt x="0" y="3670473"/>
                    </a:lnTo>
                    <a:lnTo>
                      <a:pt x="0" y="0"/>
                    </a:lnTo>
                    <a:close/>
                  </a:path>
                </a:pathLst>
              </a:custGeom>
              <a:solidFill>
                <a:srgbClr val="FFFFFF"/>
              </a:solidFill>
            </p:spPr>
          </p:sp>
          <p:sp>
            <p:nvSpPr>
              <p:cNvPr id="6" name="Freeform 6"/>
              <p:cNvSpPr/>
              <p:nvPr/>
            </p:nvSpPr>
            <p:spPr>
              <a:xfrm>
                <a:off x="0" y="0"/>
                <a:ext cx="27962470" cy="3815253"/>
              </a:xfrm>
              <a:custGeom>
                <a:avLst/>
                <a:gdLst/>
                <a:ahLst/>
                <a:cxnLst/>
                <a:rect l="l" t="t" r="r" b="b"/>
                <a:pathLst>
                  <a:path w="27962470" h="3815253">
                    <a:moveTo>
                      <a:pt x="27817691" y="3670473"/>
                    </a:moveTo>
                    <a:lnTo>
                      <a:pt x="27962470" y="3670473"/>
                    </a:lnTo>
                    <a:lnTo>
                      <a:pt x="27962470" y="3815253"/>
                    </a:lnTo>
                    <a:lnTo>
                      <a:pt x="27817688" y="3815253"/>
                    </a:lnTo>
                    <a:lnTo>
                      <a:pt x="27817688"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27817691" y="144780"/>
                    </a:moveTo>
                    <a:lnTo>
                      <a:pt x="27962470" y="144780"/>
                    </a:lnTo>
                    <a:lnTo>
                      <a:pt x="27962470" y="3670473"/>
                    </a:lnTo>
                    <a:lnTo>
                      <a:pt x="27817688" y="3670473"/>
                    </a:lnTo>
                    <a:lnTo>
                      <a:pt x="27817688" y="144780"/>
                    </a:lnTo>
                    <a:close/>
                    <a:moveTo>
                      <a:pt x="144780" y="3670473"/>
                    </a:moveTo>
                    <a:lnTo>
                      <a:pt x="27817691" y="3670473"/>
                    </a:lnTo>
                    <a:lnTo>
                      <a:pt x="27817691" y="3815253"/>
                    </a:lnTo>
                    <a:lnTo>
                      <a:pt x="144780" y="3815253"/>
                    </a:lnTo>
                    <a:lnTo>
                      <a:pt x="144780" y="3670473"/>
                    </a:lnTo>
                    <a:close/>
                    <a:moveTo>
                      <a:pt x="27817691" y="0"/>
                    </a:moveTo>
                    <a:lnTo>
                      <a:pt x="27962470" y="0"/>
                    </a:lnTo>
                    <a:lnTo>
                      <a:pt x="27962470" y="144780"/>
                    </a:lnTo>
                    <a:lnTo>
                      <a:pt x="27817688" y="144780"/>
                    </a:lnTo>
                    <a:lnTo>
                      <a:pt x="27817688" y="0"/>
                    </a:lnTo>
                    <a:close/>
                    <a:moveTo>
                      <a:pt x="0" y="0"/>
                    </a:moveTo>
                    <a:lnTo>
                      <a:pt x="144780" y="0"/>
                    </a:lnTo>
                    <a:lnTo>
                      <a:pt x="144780" y="144780"/>
                    </a:lnTo>
                    <a:lnTo>
                      <a:pt x="0" y="144780"/>
                    </a:lnTo>
                    <a:lnTo>
                      <a:pt x="0" y="0"/>
                    </a:lnTo>
                    <a:close/>
                    <a:moveTo>
                      <a:pt x="144780" y="0"/>
                    </a:moveTo>
                    <a:lnTo>
                      <a:pt x="27817691" y="0"/>
                    </a:lnTo>
                    <a:lnTo>
                      <a:pt x="27817691" y="144780"/>
                    </a:lnTo>
                    <a:lnTo>
                      <a:pt x="144780" y="144780"/>
                    </a:lnTo>
                    <a:lnTo>
                      <a:pt x="144780" y="0"/>
                    </a:lnTo>
                    <a:close/>
                  </a:path>
                </a:pathLst>
              </a:custGeom>
              <a:solidFill>
                <a:srgbClr val="7CB79D"/>
              </a:solidFill>
            </p:spPr>
          </p:sp>
        </p:grpSp>
        <p:sp>
          <p:nvSpPr>
            <p:cNvPr id="36" name="Rectangle 35"/>
            <p:cNvSpPr/>
            <p:nvPr/>
          </p:nvSpPr>
          <p:spPr>
            <a:xfrm>
              <a:off x="3324497" y="5262998"/>
              <a:ext cx="11548768" cy="3855008"/>
            </a:xfrm>
            <a:prstGeom prst="rect">
              <a:avLst/>
            </a:prstGeom>
          </p:spPr>
          <p:txBody>
            <a:bodyPr wrap="square">
              <a:spAutoFit/>
            </a:bodyPr>
            <a:lstStyle/>
            <a:p>
              <a:pPr algn="ctr">
                <a:lnSpc>
                  <a:spcPct val="150000"/>
                </a:lnSpc>
                <a:spcAft>
                  <a:spcPts val="0"/>
                </a:spcAft>
              </a:pPr>
              <a:br>
                <a:rPr lang="en-US" sz="6000" dirty="0">
                  <a:solidFill>
                    <a:srgbClr val="2F5496"/>
                  </a:solidFill>
                  <a:latin typeface="Arial" panose="020B0604020202020204" pitchFamily="34" charset="0"/>
                  <a:ea typeface="Times New Roman" panose="02020603050405020304" pitchFamily="18" charset="0"/>
                </a:rPr>
              </a:br>
              <a:r>
                <a:rPr lang="pl-PL"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BÀI 7: </a:t>
              </a:r>
              <a:r>
                <a:rPr lang="en-US"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HÌNH VUÔNG</a:t>
              </a:r>
              <a:endParaRPr lang="en-US" sz="6000" b="1" kern="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pic>
        <p:nvPicPr>
          <p:cNvPr id="39"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96355">
            <a:off x="1336968" y="62954"/>
            <a:ext cx="1169234" cy="2232913"/>
          </a:xfrm>
          <a:prstGeom prst="rect">
            <a:avLst/>
          </a:prstGeom>
        </p:spPr>
      </p:pic>
      <p:sp>
        <p:nvSpPr>
          <p:cNvPr id="7" name="Isosceles Triangle 6"/>
          <p:cNvSpPr/>
          <p:nvPr/>
        </p:nvSpPr>
        <p:spPr>
          <a:xfrm>
            <a:off x="699237" y="8334717"/>
            <a:ext cx="2305733" cy="1371600"/>
          </a:xfrm>
          <a:prstGeom prst="triangl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10773133" y="8424446"/>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6625893" y="6815209"/>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3" name="Rectangle 2"/>
          <p:cNvSpPr/>
          <p:nvPr/>
        </p:nvSpPr>
        <p:spPr>
          <a:xfrm>
            <a:off x="381000" y="1836214"/>
            <a:ext cx="14020800" cy="7602081"/>
          </a:xfrm>
          <a:prstGeom prst="rect">
            <a:avLst/>
          </a:prstGeom>
        </p:spPr>
        <p:txBody>
          <a:bodyPr wrap="square">
            <a:spAutoFit/>
          </a:bodyPr>
          <a:lstStyle/>
          <a:p>
            <a:r>
              <a:rPr lang="vi-VN" sz="3200" dirty="0">
                <a:latin typeface="Times New Roman" pitchFamily="18" charset="0"/>
                <a:cs typeface="Times New Roman" pitchFamily="18" charset="0"/>
              </a:rPr>
              <a:t>Bạn Thảo có một mảnh giấy có dạng hình tròn. Bạn Thảo đố bạn Minh: Không dùng thước thẳng và compa, làm thế nào có xác thể định được tâm của hình tròn và trọn ra 4 vị trí trên đường tròn đó để chúng là 4 đỉnh của một hình vuông.</a:t>
            </a:r>
          </a:p>
          <a:p>
            <a:r>
              <a:rPr lang="vi-VN" sz="3200" dirty="0">
                <a:latin typeface="Times New Roman" pitchFamily="18" charset="0"/>
                <a:cs typeface="Times New Roman" pitchFamily="18" charset="0"/>
              </a:rPr>
              <a:t>Bạn Minh làm như sau:</a:t>
            </a:r>
          </a:p>
          <a:p>
            <a:r>
              <a:rPr lang="vi-VN" sz="3200" dirty="0">
                <a:latin typeface="Times New Roman" pitchFamily="18" charset="0"/>
                <a:cs typeface="Times New Roman" pitchFamily="18" charset="0"/>
              </a:rPr>
              <a:t>Bước 1. Gấp giấy sao cho hai nửa đường tròn trùng khít nhau. Nét gấp thẳng tạo thành đường kính của đường tròn. Ta đánh dấu hai đàu mút của đường kính đó là A, C</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Bước 2. Tiếp tục gấp mảnh giấy (có dạng nửa hình tròn)  Ở bước một sao cho hai nửa mới của </a:t>
            </a:r>
            <a:r>
              <a:rPr lang="en-US" sz="3200" dirty="0">
                <a:latin typeface="Times New Roman" pitchFamily="18" charset="0"/>
                <a:cs typeface="Times New Roman" pitchFamily="18" charset="0"/>
              </a:rPr>
              <a:t>n</a:t>
            </a:r>
            <a:r>
              <a:rPr lang="vi-VN" sz="3200" dirty="0">
                <a:latin typeface="Times New Roman" pitchFamily="18" charset="0"/>
                <a:cs typeface="Times New Roman" pitchFamily="18" charset="0"/>
              </a:rPr>
              <a:t>ửa hình tròn đó lại trùng khớp nhau</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Trải miếng bia về dạng hình tròn </a:t>
            </a:r>
            <a:r>
              <a:rPr lang="en-US" sz="3200" dirty="0">
                <a:latin typeface="Times New Roman" pitchFamily="18" charset="0"/>
                <a:cs typeface="Times New Roman" pitchFamily="18" charset="0"/>
              </a:rPr>
              <a:t>b</a:t>
            </a:r>
            <a:r>
              <a:rPr lang="vi-VN" sz="3200" dirty="0">
                <a:latin typeface="Times New Roman" pitchFamily="18" charset="0"/>
                <a:cs typeface="Times New Roman" pitchFamily="18" charset="0"/>
              </a:rPr>
              <a:t>an</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đầu, ta được nét gấp mới là một đường kính khác của đường tròn.</a:t>
            </a:r>
          </a:p>
          <a:p>
            <a:r>
              <a:rPr lang="vi-VN" sz="3200" dirty="0">
                <a:latin typeface="Times New Roman" pitchFamily="18" charset="0"/>
                <a:cs typeface="Times New Roman" pitchFamily="18" charset="0"/>
              </a:rPr>
              <a:t>Bước 3. Ta đánh dấu giao điểm của hai đường kính là O và hai đầu mút của đường kính mới là hai điểm B, D khi đó O là tâm của hình tròn và tứ giác ABCD là hình vuông (hình 71)</a:t>
            </a:r>
          </a:p>
          <a:p>
            <a:r>
              <a:rPr lang="en-US" sz="3200" dirty="0"/>
              <a:t>Em hãy giải thích cách làm của bạn Minh</a:t>
            </a:r>
            <a:endParaRPr lang="en-US" sz="3200" b="1" dirty="0">
              <a:latin typeface="Times New Roman" pitchFamily="18" charset="0"/>
              <a:cs typeface="Times New Roman" pitchFamily="18" charset="0"/>
            </a:endParaRPr>
          </a:p>
          <a:p>
            <a:endParaRPr lang="en-US" sz="4000" dirty="0"/>
          </a:p>
        </p:txBody>
      </p:sp>
      <p:pic>
        <p:nvPicPr>
          <p:cNvPr id="12" name="Picture 11"/>
          <p:cNvPicPr/>
          <p:nvPr/>
        </p:nvPicPr>
        <p:blipFill>
          <a:blip r:embed="rId8"/>
          <a:stretch>
            <a:fillRect/>
          </a:stretch>
        </p:blipFill>
        <p:spPr>
          <a:xfrm>
            <a:off x="14006052" y="-30726"/>
            <a:ext cx="4267200" cy="3908286"/>
          </a:xfrm>
          <a:prstGeom prst="rect">
            <a:avLst/>
          </a:prstGeom>
        </p:spPr>
      </p:pic>
    </p:spTree>
    <p:extLst>
      <p:ext uri="{BB962C8B-B14F-4D97-AF65-F5344CB8AC3E}">
        <p14:creationId xmlns:p14="http://schemas.microsoft.com/office/powerpoint/2010/main" val="7468733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21717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3" name="Rectangle 2"/>
          <p:cNvSpPr/>
          <p:nvPr/>
        </p:nvSpPr>
        <p:spPr>
          <a:xfrm>
            <a:off x="1524000" y="3162300"/>
            <a:ext cx="12115800" cy="5632311"/>
          </a:xfrm>
          <a:prstGeom prst="rect">
            <a:avLst/>
          </a:prstGeom>
        </p:spPr>
        <p:txBody>
          <a:bodyPr wrap="square">
            <a:spAutoFit/>
          </a:bodyPr>
          <a:lstStyle/>
          <a:p>
            <a:r>
              <a:rPr lang="en-US" sz="4000" dirty="0"/>
              <a:t>Ở bước 2, do bạn Minh đã gấp mảnh giấy (có dạng nửa hình tròn) sao cho hai nửa mới của nửa hình tròn đó lại trùng khít nhau nên hai đường kính AC và BD vuông góc với nhau tại O và OA = OB = OC = OD.</a:t>
            </a:r>
          </a:p>
          <a:p>
            <a:r>
              <a:rPr lang="en-US" sz="4000" dirty="0"/>
              <a:t>Do đó AC ⊥ BD tại trung điểm O của mỗi đường</a:t>
            </a:r>
          </a:p>
          <a:p>
            <a:r>
              <a:rPr lang="en-US" sz="4000" dirty="0"/>
              <a:t>Khi đó tứ giác ABCD là hình thoi</a:t>
            </a:r>
          </a:p>
          <a:p>
            <a:r>
              <a:rPr lang="en-US" sz="4000" dirty="0"/>
              <a:t>Mặt khác, hai đường chéo AC và BD của hình thoi ABCD bằng nhau (do cùng là đường kính của hình tròn) nên ABCD là hình vuông có tâm là O.</a:t>
            </a:r>
          </a:p>
        </p:txBody>
      </p:sp>
      <p:pic>
        <p:nvPicPr>
          <p:cNvPr id="12" name="Picture 11"/>
          <p:cNvPicPr/>
          <p:nvPr/>
        </p:nvPicPr>
        <p:blipFill>
          <a:blip r:embed="rId8"/>
          <a:stretch>
            <a:fillRect/>
          </a:stretch>
        </p:blipFill>
        <p:spPr>
          <a:xfrm>
            <a:off x="13792200" y="3597414"/>
            <a:ext cx="4267200" cy="3908286"/>
          </a:xfrm>
          <a:prstGeom prst="rect">
            <a:avLst/>
          </a:prstGeom>
        </p:spPr>
      </p:pic>
    </p:spTree>
    <p:extLst>
      <p:ext uri="{BB962C8B-B14F-4D97-AF65-F5344CB8AC3E}">
        <p14:creationId xmlns:p14="http://schemas.microsoft.com/office/powerpoint/2010/main" val="68957142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54" name="Group 153"/>
          <p:cNvGrpSpPr/>
          <p:nvPr/>
        </p:nvGrpSpPr>
        <p:grpSpPr>
          <a:xfrm>
            <a:off x="457201" y="3729851"/>
            <a:ext cx="5029200" cy="3797740"/>
            <a:chOff x="457200" y="3729851"/>
            <a:chExt cx="5481637" cy="3797740"/>
          </a:xfrm>
        </p:grpSpPr>
        <p:grpSp>
          <p:nvGrpSpPr>
            <p:cNvPr id="15" name="Group 15"/>
            <p:cNvGrpSpPr/>
            <p:nvPr/>
          </p:nvGrpSpPr>
          <p:grpSpPr>
            <a:xfrm>
              <a:off x="457200" y="3729851"/>
              <a:ext cx="5481637" cy="3797740"/>
              <a:chOff x="0" y="0"/>
              <a:chExt cx="9412784" cy="18150317"/>
            </a:xfrm>
          </p:grpSpPr>
          <p:sp>
            <p:nvSpPr>
              <p:cNvPr id="16"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7"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34" name="Rectangle 133"/>
            <p:cNvSpPr/>
            <p:nvPr/>
          </p:nvSpPr>
          <p:spPr>
            <a:xfrm>
              <a:off x="994562" y="4514352"/>
              <a:ext cx="4406917" cy="1347661"/>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143" name="Group 142"/>
          <p:cNvGrpSpPr/>
          <p:nvPr/>
        </p:nvGrpSpPr>
        <p:grpSpPr>
          <a:xfrm>
            <a:off x="4440330" y="955072"/>
            <a:ext cx="8894670" cy="1648141"/>
            <a:chOff x="4648200" y="342900"/>
            <a:chExt cx="8894670" cy="1648141"/>
          </a:xfrm>
        </p:grpSpPr>
        <p:grpSp>
          <p:nvGrpSpPr>
            <p:cNvPr id="10" name="Group 10"/>
            <p:cNvGrpSpPr/>
            <p:nvPr/>
          </p:nvGrpSpPr>
          <p:grpSpPr>
            <a:xfrm>
              <a:off x="4876800" y="342900"/>
              <a:ext cx="8666070" cy="1648141"/>
              <a:chOff x="0" y="0"/>
              <a:chExt cx="7501422" cy="1001853"/>
            </a:xfrm>
          </p:grpSpPr>
          <p:sp>
            <p:nvSpPr>
              <p:cNvPr id="11" name="Freeform 11"/>
              <p:cNvSpPr/>
              <p:nvPr/>
            </p:nvSpPr>
            <p:spPr>
              <a:xfrm>
                <a:off x="80010" y="80010"/>
                <a:ext cx="7408712" cy="909143"/>
              </a:xfrm>
              <a:custGeom>
                <a:avLst/>
                <a:gdLst/>
                <a:ahLst/>
                <a:cxnLst/>
                <a:rect l="l" t="t" r="r" b="b"/>
                <a:pathLst>
                  <a:path w="7408712" h="909143">
                    <a:moveTo>
                      <a:pt x="0" y="854533"/>
                    </a:moveTo>
                    <a:lnTo>
                      <a:pt x="0" y="909143"/>
                    </a:lnTo>
                    <a:lnTo>
                      <a:pt x="7408712" y="909143"/>
                    </a:lnTo>
                    <a:lnTo>
                      <a:pt x="7408712" y="0"/>
                    </a:lnTo>
                    <a:lnTo>
                      <a:pt x="7354102" y="0"/>
                    </a:lnTo>
                    <a:lnTo>
                      <a:pt x="7354102" y="854533"/>
                    </a:lnTo>
                    <a:close/>
                  </a:path>
                </a:pathLst>
              </a:custGeom>
              <a:solidFill>
                <a:srgbClr val="000000"/>
              </a:solidFill>
            </p:spPr>
          </p:sp>
          <p:sp>
            <p:nvSpPr>
              <p:cNvPr id="12" name="Freeform 12"/>
              <p:cNvSpPr/>
              <p:nvPr/>
            </p:nvSpPr>
            <p:spPr>
              <a:xfrm>
                <a:off x="67310" y="67310"/>
                <a:ext cx="7434112" cy="934543"/>
              </a:xfrm>
              <a:custGeom>
                <a:avLst/>
                <a:gdLst/>
                <a:ahLst/>
                <a:cxnLst/>
                <a:rect l="l" t="t" r="r" b="b"/>
                <a:pathLst>
                  <a:path w="7434112" h="934543">
                    <a:moveTo>
                      <a:pt x="7366802" y="0"/>
                    </a:moveTo>
                    <a:lnTo>
                      <a:pt x="7366802" y="12700"/>
                    </a:lnTo>
                    <a:lnTo>
                      <a:pt x="7421412" y="12700"/>
                    </a:lnTo>
                    <a:lnTo>
                      <a:pt x="7421412" y="921843"/>
                    </a:lnTo>
                    <a:lnTo>
                      <a:pt x="12700" y="921843"/>
                    </a:lnTo>
                    <a:lnTo>
                      <a:pt x="12700" y="867233"/>
                    </a:lnTo>
                    <a:lnTo>
                      <a:pt x="0" y="867233"/>
                    </a:lnTo>
                    <a:lnTo>
                      <a:pt x="0" y="934543"/>
                    </a:lnTo>
                    <a:lnTo>
                      <a:pt x="7434112" y="934543"/>
                    </a:lnTo>
                    <a:lnTo>
                      <a:pt x="7434112" y="0"/>
                    </a:lnTo>
                    <a:close/>
                  </a:path>
                </a:pathLst>
              </a:custGeom>
              <a:solidFill>
                <a:srgbClr val="000000"/>
              </a:solidFill>
            </p:spPr>
          </p:sp>
          <p:sp>
            <p:nvSpPr>
              <p:cNvPr id="13" name="Freeform 13"/>
              <p:cNvSpPr/>
              <p:nvPr/>
            </p:nvSpPr>
            <p:spPr>
              <a:xfrm>
                <a:off x="12700" y="12700"/>
                <a:ext cx="7408712" cy="909143"/>
              </a:xfrm>
              <a:custGeom>
                <a:avLst/>
                <a:gdLst/>
                <a:ahLst/>
                <a:cxnLst/>
                <a:rect l="l" t="t" r="r" b="b"/>
                <a:pathLst>
                  <a:path w="7408712" h="909143">
                    <a:moveTo>
                      <a:pt x="0" y="0"/>
                    </a:moveTo>
                    <a:lnTo>
                      <a:pt x="7408712" y="0"/>
                    </a:lnTo>
                    <a:lnTo>
                      <a:pt x="7408712" y="909143"/>
                    </a:lnTo>
                    <a:lnTo>
                      <a:pt x="0" y="909143"/>
                    </a:lnTo>
                    <a:close/>
                  </a:path>
                </a:pathLst>
              </a:custGeom>
              <a:solidFill>
                <a:srgbClr val="FDFB52"/>
              </a:solidFill>
            </p:spPr>
          </p:sp>
          <p:sp>
            <p:nvSpPr>
              <p:cNvPr id="14" name="Freeform 14"/>
              <p:cNvSpPr/>
              <p:nvPr/>
            </p:nvSpPr>
            <p:spPr>
              <a:xfrm>
                <a:off x="0" y="0"/>
                <a:ext cx="7434112" cy="934543"/>
              </a:xfrm>
              <a:custGeom>
                <a:avLst/>
                <a:gdLst/>
                <a:ahLst/>
                <a:cxnLst/>
                <a:rect l="l" t="t" r="r" b="b"/>
                <a:pathLst>
                  <a:path w="7434112" h="934543">
                    <a:moveTo>
                      <a:pt x="80010" y="934543"/>
                    </a:moveTo>
                    <a:lnTo>
                      <a:pt x="7434112" y="934543"/>
                    </a:lnTo>
                    <a:lnTo>
                      <a:pt x="7434112" y="80010"/>
                    </a:lnTo>
                    <a:lnTo>
                      <a:pt x="7434112" y="67310"/>
                    </a:lnTo>
                    <a:lnTo>
                      <a:pt x="7434112" y="0"/>
                    </a:lnTo>
                    <a:lnTo>
                      <a:pt x="0" y="0"/>
                    </a:lnTo>
                    <a:lnTo>
                      <a:pt x="0" y="934543"/>
                    </a:lnTo>
                    <a:lnTo>
                      <a:pt x="67310" y="934543"/>
                    </a:lnTo>
                    <a:lnTo>
                      <a:pt x="80010" y="934543"/>
                    </a:lnTo>
                    <a:close/>
                    <a:moveTo>
                      <a:pt x="12700" y="12700"/>
                    </a:moveTo>
                    <a:lnTo>
                      <a:pt x="7421412" y="12700"/>
                    </a:lnTo>
                    <a:lnTo>
                      <a:pt x="7421412" y="921843"/>
                    </a:lnTo>
                    <a:lnTo>
                      <a:pt x="12700" y="921843"/>
                    </a:lnTo>
                    <a:lnTo>
                      <a:pt x="12700" y="12700"/>
                    </a:lnTo>
                    <a:close/>
                  </a:path>
                </a:pathLst>
              </a:custGeom>
              <a:solidFill>
                <a:srgbClr val="000000"/>
              </a:solidFill>
            </p:spPr>
          </p:sp>
        </p:grpSp>
        <p:sp>
          <p:nvSpPr>
            <p:cNvPr id="142" name="TextBox 141">
              <a:extLst>
                <a:ext uri="{FF2B5EF4-FFF2-40B4-BE49-F238E27FC236}">
                  <a16:creationId xmlns:a16="http://schemas.microsoft.com/office/drawing/2014/main" id="{6638C00F-E8A5-4110-A1AA-8DBFC98EA542}"/>
                </a:ext>
              </a:extLst>
            </p:cNvPr>
            <p:cNvSpPr txBox="1"/>
            <p:nvPr/>
          </p:nvSpPr>
          <p:spPr>
            <a:xfrm>
              <a:off x="4648200" y="697015"/>
              <a:ext cx="8610600" cy="1015663"/>
            </a:xfrm>
            <a:prstGeom prst="rect">
              <a:avLst/>
            </a:prstGeom>
            <a:noFill/>
          </p:spPr>
          <p:txBody>
            <a:bodyPr wrap="square" rtlCol="0">
              <a:spAutoFit/>
            </a:bodyPr>
            <a:lstStyle/>
            <a:p>
              <a:pPr algn="r"/>
              <a:r>
                <a:rPr lang="en-US" sz="6000" b="1" dirty="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pic>
        <p:nvPicPr>
          <p:cNvPr id="15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9182100"/>
            <a:ext cx="1199188" cy="754398"/>
          </a:xfrm>
          <a:prstGeom prst="rect">
            <a:avLst/>
          </a:prstGeom>
        </p:spPr>
      </p:pic>
      <p:pic>
        <p:nvPicPr>
          <p:cNvPr id="151"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6680" y="9018167"/>
            <a:ext cx="925933" cy="925933"/>
          </a:xfrm>
          <a:prstGeom prst="rect">
            <a:avLst/>
          </a:prstGeom>
        </p:spPr>
      </p:pic>
      <p:pic>
        <p:nvPicPr>
          <p:cNvPr id="152"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21125" y="9120813"/>
            <a:ext cx="876971" cy="876971"/>
          </a:xfrm>
          <a:prstGeom prst="rect">
            <a:avLst/>
          </a:prstGeom>
        </p:spPr>
      </p:pic>
      <p:pic>
        <p:nvPicPr>
          <p:cNvPr id="153"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00512" y="9066212"/>
            <a:ext cx="877888" cy="877888"/>
          </a:xfrm>
          <a:prstGeom prst="rect">
            <a:avLst/>
          </a:prstGeom>
        </p:spPr>
      </p:pic>
      <p:grpSp>
        <p:nvGrpSpPr>
          <p:cNvPr id="156" name="Group 155"/>
          <p:cNvGrpSpPr/>
          <p:nvPr/>
        </p:nvGrpSpPr>
        <p:grpSpPr>
          <a:xfrm>
            <a:off x="6516431" y="3729851"/>
            <a:ext cx="4761169" cy="3797740"/>
            <a:chOff x="6516431" y="3729851"/>
            <a:chExt cx="5481637" cy="3797740"/>
          </a:xfrm>
        </p:grpSpPr>
        <p:grpSp>
          <p:nvGrpSpPr>
            <p:cNvPr id="144" name="Group 15"/>
            <p:cNvGrpSpPr/>
            <p:nvPr/>
          </p:nvGrpSpPr>
          <p:grpSpPr>
            <a:xfrm>
              <a:off x="6516431" y="3729851"/>
              <a:ext cx="5481637" cy="3797740"/>
              <a:chOff x="0" y="0"/>
              <a:chExt cx="9412784" cy="18150317"/>
            </a:xfrm>
          </p:grpSpPr>
          <p:sp>
            <p:nvSpPr>
              <p:cNvPr id="145"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6"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5" name="Rectangle 154"/>
            <p:cNvSpPr/>
            <p:nvPr/>
          </p:nvSpPr>
          <p:spPr>
            <a:xfrm>
              <a:off x="6861297" y="4535227"/>
              <a:ext cx="4791904" cy="160480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158" name="Group 157"/>
          <p:cNvGrpSpPr/>
          <p:nvPr/>
        </p:nvGrpSpPr>
        <p:grpSpPr>
          <a:xfrm>
            <a:off x="12021126" y="3697194"/>
            <a:ext cx="6266875" cy="3797740"/>
            <a:chOff x="12459610" y="3697194"/>
            <a:chExt cx="5819296" cy="3797740"/>
          </a:xfrm>
        </p:grpSpPr>
        <p:grpSp>
          <p:nvGrpSpPr>
            <p:cNvPr id="147" name="Group 15"/>
            <p:cNvGrpSpPr/>
            <p:nvPr/>
          </p:nvGrpSpPr>
          <p:grpSpPr>
            <a:xfrm>
              <a:off x="12570219" y="3697194"/>
              <a:ext cx="5481637" cy="3797740"/>
              <a:chOff x="0" y="0"/>
              <a:chExt cx="9412784" cy="18150317"/>
            </a:xfrm>
          </p:grpSpPr>
          <p:sp>
            <p:nvSpPr>
              <p:cNvPr id="148"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sp>
          <p:sp>
            <p:nvSpPr>
              <p:cNvPr id="149"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sp>
        </p:grpSp>
        <p:sp>
          <p:nvSpPr>
            <p:cNvPr id="157" name="Rectangle 156"/>
            <p:cNvSpPr/>
            <p:nvPr/>
          </p:nvSpPr>
          <p:spPr>
            <a:xfrm>
              <a:off x="12459610" y="4514352"/>
              <a:ext cx="5819296" cy="193899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tập cuối chương V".</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p:cTn id="18" dur="500" fill="hold"/>
                                        <p:tgtEl>
                                          <p:spTgt spid="156"/>
                                        </p:tgtEl>
                                        <p:attrNameLst>
                                          <p:attrName>ppt_w</p:attrName>
                                        </p:attrNameLst>
                                      </p:cBhvr>
                                      <p:tavLst>
                                        <p:tav tm="0">
                                          <p:val>
                                            <p:fltVal val="0"/>
                                          </p:val>
                                        </p:tav>
                                        <p:tav tm="100000">
                                          <p:val>
                                            <p:strVal val="#ppt_w"/>
                                          </p:val>
                                        </p:tav>
                                      </p:tavLst>
                                    </p:anim>
                                    <p:anim calcmode="lin" valueType="num">
                                      <p:cBhvr>
                                        <p:cTn id="19" dur="500" fill="hold"/>
                                        <p:tgtEl>
                                          <p:spTgt spid="15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 calcmode="lin" valueType="num">
                                      <p:cBhvr>
                                        <p:cTn id="24" dur="500" fill="hold"/>
                                        <p:tgtEl>
                                          <p:spTgt spid="158"/>
                                        </p:tgtEl>
                                        <p:attrNameLst>
                                          <p:attrName>ppt_w</p:attrName>
                                        </p:attrNameLst>
                                      </p:cBhvr>
                                      <p:tavLst>
                                        <p:tav tm="0">
                                          <p:val>
                                            <p:fltVal val="0"/>
                                          </p:val>
                                        </p:tav>
                                        <p:tav tm="100000">
                                          <p:val>
                                            <p:strVal val="#ppt_w"/>
                                          </p:val>
                                        </p:tav>
                                      </p:tavLst>
                                    </p:anim>
                                    <p:anim calcmode="lin" valueType="num">
                                      <p:cBhvr>
                                        <p:cTn id="25" dur="500" fill="hold"/>
                                        <p:tgtEl>
                                          <p:spTgt spid="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10" name="Group 10"/>
          <p:cNvGrpSpPr/>
          <p:nvPr/>
        </p:nvGrpSpPr>
        <p:grpSpPr>
          <a:xfrm>
            <a:off x="1377505" y="2705100"/>
            <a:ext cx="15562593" cy="7086600"/>
            <a:chOff x="0" y="0"/>
            <a:chExt cx="18728040" cy="9442449"/>
          </a:xfrm>
        </p:grpSpPr>
        <p:sp>
          <p:nvSpPr>
            <p:cNvPr id="11" name="Freeform 11"/>
            <p:cNvSpPr/>
            <p:nvPr/>
          </p:nvSpPr>
          <p:spPr>
            <a:xfrm>
              <a:off x="72390" y="72390"/>
              <a:ext cx="18583260" cy="9297669"/>
            </a:xfrm>
            <a:custGeom>
              <a:avLst/>
              <a:gdLst/>
              <a:ahLst/>
              <a:cxnLst/>
              <a:rect l="l" t="t" r="r" b="b"/>
              <a:pathLst>
                <a:path w="18583260" h="9297669">
                  <a:moveTo>
                    <a:pt x="0" y="0"/>
                  </a:moveTo>
                  <a:lnTo>
                    <a:pt x="18583260" y="0"/>
                  </a:lnTo>
                  <a:lnTo>
                    <a:pt x="18583260" y="9297669"/>
                  </a:lnTo>
                  <a:lnTo>
                    <a:pt x="0" y="9297669"/>
                  </a:lnTo>
                  <a:lnTo>
                    <a:pt x="0" y="0"/>
                  </a:lnTo>
                  <a:close/>
                </a:path>
              </a:pathLst>
            </a:custGeom>
            <a:solidFill>
              <a:srgbClr val="FFFFFF"/>
            </a:solidFill>
          </p:spPr>
        </p:sp>
        <p:sp>
          <p:nvSpPr>
            <p:cNvPr id="12" name="Freeform 12"/>
            <p:cNvSpPr/>
            <p:nvPr/>
          </p:nvSpPr>
          <p:spPr>
            <a:xfrm>
              <a:off x="0" y="0"/>
              <a:ext cx="18728040" cy="9442449"/>
            </a:xfrm>
            <a:custGeom>
              <a:avLst/>
              <a:gdLst/>
              <a:ahLst/>
              <a:cxnLst/>
              <a:rect l="l" t="t" r="r" b="b"/>
              <a:pathLst>
                <a:path w="18728040" h="9442449">
                  <a:moveTo>
                    <a:pt x="18583261" y="9297670"/>
                  </a:moveTo>
                  <a:lnTo>
                    <a:pt x="18728040" y="9297670"/>
                  </a:lnTo>
                  <a:lnTo>
                    <a:pt x="18728040" y="9442449"/>
                  </a:lnTo>
                  <a:lnTo>
                    <a:pt x="18583261" y="9442449"/>
                  </a:lnTo>
                  <a:lnTo>
                    <a:pt x="18583261" y="9297669"/>
                  </a:lnTo>
                  <a:close/>
                  <a:moveTo>
                    <a:pt x="0" y="144780"/>
                  </a:moveTo>
                  <a:lnTo>
                    <a:pt x="144780" y="144780"/>
                  </a:lnTo>
                  <a:lnTo>
                    <a:pt x="144780" y="9297670"/>
                  </a:lnTo>
                  <a:lnTo>
                    <a:pt x="0" y="9297670"/>
                  </a:lnTo>
                  <a:lnTo>
                    <a:pt x="0" y="144780"/>
                  </a:lnTo>
                  <a:close/>
                  <a:moveTo>
                    <a:pt x="0" y="9297670"/>
                  </a:moveTo>
                  <a:lnTo>
                    <a:pt x="144780" y="9297670"/>
                  </a:lnTo>
                  <a:lnTo>
                    <a:pt x="144780" y="9442449"/>
                  </a:lnTo>
                  <a:lnTo>
                    <a:pt x="0" y="9442449"/>
                  </a:lnTo>
                  <a:lnTo>
                    <a:pt x="0" y="9297669"/>
                  </a:lnTo>
                  <a:close/>
                  <a:moveTo>
                    <a:pt x="18583261" y="144780"/>
                  </a:moveTo>
                  <a:lnTo>
                    <a:pt x="18728040" y="144780"/>
                  </a:lnTo>
                  <a:lnTo>
                    <a:pt x="18728040" y="9297670"/>
                  </a:lnTo>
                  <a:lnTo>
                    <a:pt x="18583261" y="9297670"/>
                  </a:lnTo>
                  <a:lnTo>
                    <a:pt x="18583261" y="144780"/>
                  </a:lnTo>
                  <a:close/>
                  <a:moveTo>
                    <a:pt x="144780" y="9297670"/>
                  </a:moveTo>
                  <a:lnTo>
                    <a:pt x="18583261" y="9297670"/>
                  </a:lnTo>
                  <a:lnTo>
                    <a:pt x="18583261" y="9442449"/>
                  </a:lnTo>
                  <a:lnTo>
                    <a:pt x="144780" y="9442449"/>
                  </a:lnTo>
                  <a:lnTo>
                    <a:pt x="144780" y="9297669"/>
                  </a:lnTo>
                  <a:close/>
                  <a:moveTo>
                    <a:pt x="18583261" y="0"/>
                  </a:moveTo>
                  <a:lnTo>
                    <a:pt x="18728040" y="0"/>
                  </a:lnTo>
                  <a:lnTo>
                    <a:pt x="18728040" y="144780"/>
                  </a:lnTo>
                  <a:lnTo>
                    <a:pt x="18583261" y="144780"/>
                  </a:lnTo>
                  <a:lnTo>
                    <a:pt x="18583261" y="0"/>
                  </a:lnTo>
                  <a:close/>
                  <a:moveTo>
                    <a:pt x="0" y="0"/>
                  </a:moveTo>
                  <a:lnTo>
                    <a:pt x="144780" y="0"/>
                  </a:lnTo>
                  <a:lnTo>
                    <a:pt x="144780" y="144780"/>
                  </a:lnTo>
                  <a:lnTo>
                    <a:pt x="0" y="144780"/>
                  </a:lnTo>
                  <a:lnTo>
                    <a:pt x="0" y="0"/>
                  </a:lnTo>
                  <a:close/>
                  <a:moveTo>
                    <a:pt x="144780" y="0"/>
                  </a:moveTo>
                  <a:lnTo>
                    <a:pt x="18583261" y="0"/>
                  </a:lnTo>
                  <a:lnTo>
                    <a:pt x="18583261" y="144780"/>
                  </a:lnTo>
                  <a:lnTo>
                    <a:pt x="144780" y="144780"/>
                  </a:lnTo>
                  <a:lnTo>
                    <a:pt x="144780" y="0"/>
                  </a:lnTo>
                  <a:close/>
                </a:path>
              </a:pathLst>
            </a:custGeom>
            <a:solidFill>
              <a:srgbClr val="7CB79D"/>
            </a:solidFill>
          </p:spPr>
        </p:sp>
      </p:grpSp>
      <p:sp>
        <p:nvSpPr>
          <p:cNvPr id="17" name="TextBox 17"/>
          <p:cNvSpPr txBox="1"/>
          <p:nvPr/>
        </p:nvSpPr>
        <p:spPr>
          <a:xfrm>
            <a:off x="1703007" y="4113795"/>
            <a:ext cx="2848397" cy="666849"/>
          </a:xfrm>
          <a:prstGeom prst="rect">
            <a:avLst/>
          </a:prstGeom>
        </p:spPr>
        <p:txBody>
          <a:bodyPr wrap="square" lIns="0" tIns="0" rIns="0" bIns="0" rtlCol="0" anchor="t">
            <a:spAutoFit/>
          </a:bodyPr>
          <a:lstStyle/>
          <a:p>
            <a:pPr marL="0" lvl="1" indent="0" algn="ctr">
              <a:lnSpc>
                <a:spcPts val="5200"/>
              </a:lnSpc>
            </a:pPr>
            <a:r>
              <a:rPr lang="en-US" sz="5000" b="1" u="none" dirty="0">
                <a:solidFill>
                  <a:srgbClr val="FFFFFF"/>
                </a:solidFill>
                <a:latin typeface="Arial" panose="020B0604020202020204" pitchFamily="34" charset="0"/>
                <a:cs typeface="Arial" panose="020B0604020202020204" pitchFamily="34" charset="0"/>
              </a:rPr>
              <a:t>I</a:t>
            </a:r>
          </a:p>
        </p:txBody>
      </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47025" y="3504156"/>
            <a:ext cx="1208519" cy="1208519"/>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46462" y="8497418"/>
            <a:ext cx="1228430" cy="1096653"/>
          </a:xfrm>
          <a:prstGeom prst="rect">
            <a:avLst/>
          </a:prstGeom>
        </p:spPr>
      </p:pic>
      <p:pic>
        <p:nvPicPr>
          <p:cNvPr id="29" name="Picture 2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4415" y="8801100"/>
            <a:ext cx="1177184" cy="1172903"/>
          </a:xfrm>
          <a:prstGeom prst="rect">
            <a:avLst/>
          </a:prstGeom>
        </p:spPr>
      </p:pic>
      <p:grpSp>
        <p:nvGrpSpPr>
          <p:cNvPr id="30" name="Group 13"/>
          <p:cNvGrpSpPr/>
          <p:nvPr/>
        </p:nvGrpSpPr>
        <p:grpSpPr>
          <a:xfrm>
            <a:off x="1377506" y="647700"/>
            <a:ext cx="15584148" cy="1698913"/>
            <a:chOff x="0" y="0"/>
            <a:chExt cx="9181877" cy="1000967"/>
          </a:xfrm>
        </p:grpSpPr>
        <p:sp>
          <p:nvSpPr>
            <p:cNvPr id="31" name="Freeform 14"/>
            <p:cNvSpPr/>
            <p:nvPr/>
          </p:nvSpPr>
          <p:spPr>
            <a:xfrm>
              <a:off x="80010" y="80010"/>
              <a:ext cx="9089167" cy="908257"/>
            </a:xfrm>
            <a:custGeom>
              <a:avLst/>
              <a:gdLst/>
              <a:ahLst/>
              <a:cxnLst/>
              <a:rect l="l" t="t" r="r" b="b"/>
              <a:pathLst>
                <a:path w="9089167" h="908257">
                  <a:moveTo>
                    <a:pt x="0" y="853647"/>
                  </a:moveTo>
                  <a:lnTo>
                    <a:pt x="0" y="908257"/>
                  </a:lnTo>
                  <a:lnTo>
                    <a:pt x="9089167" y="908257"/>
                  </a:lnTo>
                  <a:lnTo>
                    <a:pt x="9089167" y="0"/>
                  </a:lnTo>
                  <a:lnTo>
                    <a:pt x="9034557" y="0"/>
                  </a:lnTo>
                  <a:lnTo>
                    <a:pt x="9034557" y="853647"/>
                  </a:lnTo>
                  <a:close/>
                </a:path>
              </a:pathLst>
            </a:custGeom>
            <a:solidFill>
              <a:srgbClr val="000000"/>
            </a:solidFill>
          </p:spPr>
        </p:sp>
        <p:sp>
          <p:nvSpPr>
            <p:cNvPr id="32" name="Freeform 15"/>
            <p:cNvSpPr/>
            <p:nvPr/>
          </p:nvSpPr>
          <p:spPr>
            <a:xfrm>
              <a:off x="67310" y="67310"/>
              <a:ext cx="9114567" cy="933657"/>
            </a:xfrm>
            <a:custGeom>
              <a:avLst/>
              <a:gdLst/>
              <a:ahLst/>
              <a:cxnLst/>
              <a:rect l="l" t="t" r="r" b="b"/>
              <a:pathLst>
                <a:path w="9114567" h="933657">
                  <a:moveTo>
                    <a:pt x="9047257" y="0"/>
                  </a:moveTo>
                  <a:lnTo>
                    <a:pt x="9047257" y="12700"/>
                  </a:lnTo>
                  <a:lnTo>
                    <a:pt x="9101867" y="12700"/>
                  </a:lnTo>
                  <a:lnTo>
                    <a:pt x="9101867" y="920957"/>
                  </a:lnTo>
                  <a:lnTo>
                    <a:pt x="12700" y="920957"/>
                  </a:lnTo>
                  <a:lnTo>
                    <a:pt x="12700" y="866347"/>
                  </a:lnTo>
                  <a:lnTo>
                    <a:pt x="0" y="866347"/>
                  </a:lnTo>
                  <a:lnTo>
                    <a:pt x="0" y="933657"/>
                  </a:lnTo>
                  <a:lnTo>
                    <a:pt x="9114567" y="933657"/>
                  </a:lnTo>
                  <a:lnTo>
                    <a:pt x="9114567" y="0"/>
                  </a:lnTo>
                  <a:close/>
                </a:path>
              </a:pathLst>
            </a:custGeom>
            <a:solidFill>
              <a:srgbClr val="000000"/>
            </a:solidFill>
          </p:spPr>
        </p:sp>
        <p:sp>
          <p:nvSpPr>
            <p:cNvPr id="33" name="Freeform 16"/>
            <p:cNvSpPr/>
            <p:nvPr/>
          </p:nvSpPr>
          <p:spPr>
            <a:xfrm>
              <a:off x="12700" y="12700"/>
              <a:ext cx="9089167" cy="908257"/>
            </a:xfrm>
            <a:custGeom>
              <a:avLst/>
              <a:gdLst/>
              <a:ahLst/>
              <a:cxnLst/>
              <a:rect l="l" t="t" r="r" b="b"/>
              <a:pathLst>
                <a:path w="9089167" h="908257">
                  <a:moveTo>
                    <a:pt x="0" y="0"/>
                  </a:moveTo>
                  <a:lnTo>
                    <a:pt x="9089167" y="0"/>
                  </a:lnTo>
                  <a:lnTo>
                    <a:pt x="9089167" y="908257"/>
                  </a:lnTo>
                  <a:lnTo>
                    <a:pt x="0" y="908257"/>
                  </a:lnTo>
                  <a:close/>
                </a:path>
              </a:pathLst>
            </a:custGeom>
            <a:solidFill>
              <a:srgbClr val="49FAF5"/>
            </a:solidFill>
          </p:spPr>
        </p:sp>
        <p:sp>
          <p:nvSpPr>
            <p:cNvPr id="34" name="Freeform 17"/>
            <p:cNvSpPr/>
            <p:nvPr/>
          </p:nvSpPr>
          <p:spPr>
            <a:xfrm>
              <a:off x="0" y="0"/>
              <a:ext cx="9114567" cy="933657"/>
            </a:xfrm>
            <a:custGeom>
              <a:avLst/>
              <a:gdLst/>
              <a:ahLst/>
              <a:cxnLst/>
              <a:rect l="l" t="t" r="r" b="b"/>
              <a:pathLst>
                <a:path w="9114567" h="933657">
                  <a:moveTo>
                    <a:pt x="80010" y="933657"/>
                  </a:moveTo>
                  <a:lnTo>
                    <a:pt x="9114567" y="933657"/>
                  </a:lnTo>
                  <a:lnTo>
                    <a:pt x="9114567" y="80010"/>
                  </a:lnTo>
                  <a:lnTo>
                    <a:pt x="9114567" y="67310"/>
                  </a:lnTo>
                  <a:lnTo>
                    <a:pt x="9114567" y="0"/>
                  </a:lnTo>
                  <a:lnTo>
                    <a:pt x="0" y="0"/>
                  </a:lnTo>
                  <a:lnTo>
                    <a:pt x="0" y="933657"/>
                  </a:lnTo>
                  <a:lnTo>
                    <a:pt x="67310" y="933657"/>
                  </a:lnTo>
                  <a:lnTo>
                    <a:pt x="80010" y="933657"/>
                  </a:lnTo>
                  <a:close/>
                  <a:moveTo>
                    <a:pt x="12700" y="12700"/>
                  </a:moveTo>
                  <a:lnTo>
                    <a:pt x="9101867" y="12700"/>
                  </a:lnTo>
                  <a:lnTo>
                    <a:pt x="9101867" y="920957"/>
                  </a:lnTo>
                  <a:lnTo>
                    <a:pt x="12700" y="920957"/>
                  </a:lnTo>
                  <a:lnTo>
                    <a:pt x="12700" y="12700"/>
                  </a:lnTo>
                  <a:close/>
                </a:path>
              </a:pathLst>
            </a:custGeom>
            <a:solidFill>
              <a:srgbClr val="000000"/>
            </a:solidFill>
          </p:spPr>
        </p:sp>
      </p:grpSp>
      <p:sp>
        <p:nvSpPr>
          <p:cNvPr id="35" name="TextBox 21"/>
          <p:cNvSpPr txBox="1"/>
          <p:nvPr/>
        </p:nvSpPr>
        <p:spPr>
          <a:xfrm>
            <a:off x="2038528" y="924815"/>
            <a:ext cx="14210944" cy="1040798"/>
          </a:xfrm>
          <a:prstGeom prst="rect">
            <a:avLst/>
          </a:prstGeom>
        </p:spPr>
        <p:txBody>
          <a:bodyPr lIns="0" tIns="0" rIns="0" bIns="0" rtlCol="0" anchor="t">
            <a:spAutoFit/>
          </a:bodyPr>
          <a:lstStyle/>
          <a:p>
            <a:pPr algn="ctr">
              <a:lnSpc>
                <a:spcPts val="9003"/>
              </a:lnSpc>
            </a:pPr>
            <a:r>
              <a:rPr lang="en-US" sz="6000" b="1" spc="-112" dirty="0">
                <a:solidFill>
                  <a:srgbClr val="000000"/>
                </a:solidFill>
                <a:latin typeface="Arial" panose="020B0604020202020204" pitchFamily="34" charset="0"/>
                <a:cs typeface="Arial" panose="020B0604020202020204" pitchFamily="34" charset="0"/>
              </a:rPr>
              <a:t>NỘI DUNG BÀI HỌC</a:t>
            </a:r>
          </a:p>
        </p:txBody>
      </p:sp>
      <p:sp>
        <p:nvSpPr>
          <p:cNvPr id="36" name="TextBox 17"/>
          <p:cNvSpPr txBox="1"/>
          <p:nvPr/>
        </p:nvSpPr>
        <p:spPr>
          <a:xfrm>
            <a:off x="6818591" y="4156280"/>
            <a:ext cx="4584651" cy="666849"/>
          </a:xfrm>
          <a:prstGeom prst="rect">
            <a:avLst/>
          </a:prstGeom>
        </p:spPr>
        <p:txBody>
          <a:bodyPr wrap="square" lIns="0" tIns="0" rIns="0" bIns="0" rtlCol="0" anchor="t">
            <a:spAutoFit/>
          </a:bodyPr>
          <a:lstStyle/>
          <a:p>
            <a:pPr marL="0" lvl="1" indent="0" algn="ctr">
              <a:lnSpc>
                <a:spcPts val="5200"/>
              </a:lnSpc>
            </a:pPr>
            <a:r>
              <a:rPr lang="en-US" sz="5000" b="1" dirty="0">
                <a:solidFill>
                  <a:srgbClr val="FFFFFF"/>
                </a:solidFill>
                <a:latin typeface="Arial" panose="020B0604020202020204" pitchFamily="34" charset="0"/>
                <a:cs typeface="Arial" panose="020B0604020202020204" pitchFamily="34" charset="0"/>
              </a:rPr>
              <a:t>II</a:t>
            </a:r>
            <a:endParaRPr lang="en-US" sz="5000" b="1" u="none" dirty="0">
              <a:solidFill>
                <a:srgbClr val="FFFFFF"/>
              </a:solidFill>
              <a:latin typeface="Arial" panose="020B0604020202020204" pitchFamily="34" charset="0"/>
              <a:cs typeface="Arial" panose="020B0604020202020204" pitchFamily="34" charset="0"/>
            </a:endParaRPr>
          </a:p>
        </p:txBody>
      </p:sp>
      <p:sp>
        <p:nvSpPr>
          <p:cNvPr id="44" name="TextBox 17"/>
          <p:cNvSpPr txBox="1"/>
          <p:nvPr/>
        </p:nvSpPr>
        <p:spPr>
          <a:xfrm>
            <a:off x="12828446" y="4147810"/>
            <a:ext cx="4584651" cy="666849"/>
          </a:xfrm>
          <a:prstGeom prst="rect">
            <a:avLst/>
          </a:prstGeom>
        </p:spPr>
        <p:txBody>
          <a:bodyPr wrap="square" lIns="0" tIns="0" rIns="0" bIns="0" rtlCol="0" anchor="t">
            <a:spAutoFit/>
          </a:bodyPr>
          <a:lstStyle/>
          <a:p>
            <a:pPr marL="0" lvl="1" indent="0" algn="ctr">
              <a:lnSpc>
                <a:spcPts val="5200"/>
              </a:lnSpc>
            </a:pPr>
            <a:r>
              <a:rPr lang="en-US" sz="5000" b="1" u="none" dirty="0">
                <a:solidFill>
                  <a:srgbClr val="FFFFFF"/>
                </a:solidFill>
                <a:latin typeface="Arial" panose="020B0604020202020204" pitchFamily="34" charset="0"/>
                <a:cs typeface="Arial" panose="020B0604020202020204" pitchFamily="34" charset="0"/>
              </a:rPr>
              <a:t>III</a:t>
            </a:r>
          </a:p>
        </p:txBody>
      </p:sp>
      <p:grpSp>
        <p:nvGrpSpPr>
          <p:cNvPr id="45" name="Group 44"/>
          <p:cNvGrpSpPr/>
          <p:nvPr/>
        </p:nvGrpSpPr>
        <p:grpSpPr>
          <a:xfrm>
            <a:off x="3174657" y="3105706"/>
            <a:ext cx="1450738" cy="1290435"/>
            <a:chOff x="3355952" y="3351886"/>
            <a:chExt cx="1085569" cy="1035720"/>
          </a:xfrm>
          <a:solidFill>
            <a:schemeClr val="accent3">
              <a:lumMod val="75000"/>
            </a:schemeClr>
          </a:solidFill>
        </p:grpSpPr>
        <p:grpSp>
          <p:nvGrpSpPr>
            <p:cNvPr id="46" name="Group 4"/>
            <p:cNvGrpSpPr/>
            <p:nvPr/>
          </p:nvGrpSpPr>
          <p:grpSpPr>
            <a:xfrm>
              <a:off x="3355952" y="3351886"/>
              <a:ext cx="1085569" cy="1035720"/>
              <a:chOff x="14167" y="1233698"/>
              <a:chExt cx="4879610" cy="5116298"/>
            </a:xfrm>
            <a:grpFill/>
          </p:grpSpPr>
          <p:sp>
            <p:nvSpPr>
              <p:cNvPr id="4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4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a:t>
              </a:r>
            </a:p>
          </p:txBody>
        </p:sp>
      </p:grpSp>
      <p:sp>
        <p:nvSpPr>
          <p:cNvPr id="49" name="Rectangle 48"/>
          <p:cNvSpPr/>
          <p:nvPr/>
        </p:nvSpPr>
        <p:spPr>
          <a:xfrm>
            <a:off x="4873816" y="3105706"/>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Định nghĩa</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0" name="Group 49"/>
          <p:cNvGrpSpPr/>
          <p:nvPr/>
        </p:nvGrpSpPr>
        <p:grpSpPr>
          <a:xfrm>
            <a:off x="3210752" y="4762500"/>
            <a:ext cx="1450738" cy="1290435"/>
            <a:chOff x="3355952" y="3351886"/>
            <a:chExt cx="1085569" cy="1035720"/>
          </a:xfrm>
          <a:solidFill>
            <a:schemeClr val="accent3">
              <a:lumMod val="75000"/>
            </a:schemeClr>
          </a:solidFill>
        </p:grpSpPr>
        <p:grpSp>
          <p:nvGrpSpPr>
            <p:cNvPr id="51" name="Group 4"/>
            <p:cNvGrpSpPr/>
            <p:nvPr/>
          </p:nvGrpSpPr>
          <p:grpSpPr>
            <a:xfrm>
              <a:off x="3355952" y="3351886"/>
              <a:ext cx="1085569" cy="1035720"/>
              <a:chOff x="14167" y="1233698"/>
              <a:chExt cx="4879610" cy="5116298"/>
            </a:xfrm>
            <a:grpFill/>
          </p:grpSpPr>
          <p:sp>
            <p:nvSpPr>
              <p:cNvPr id="53"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2"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II</a:t>
              </a:r>
            </a:p>
          </p:txBody>
        </p:sp>
      </p:grpSp>
      <p:sp>
        <p:nvSpPr>
          <p:cNvPr id="54" name="Rectangle 53"/>
          <p:cNvSpPr/>
          <p:nvPr/>
        </p:nvSpPr>
        <p:spPr>
          <a:xfrm>
            <a:off x="4966059" y="4778453"/>
            <a:ext cx="10503181" cy="1002710"/>
          </a:xfrm>
          <a:prstGeom prst="rect">
            <a:avLst/>
          </a:prstGeom>
        </p:spPr>
        <p:txBody>
          <a:bodyPr wrap="square">
            <a:spAutoFit/>
          </a:bodyPr>
          <a:lstStyle/>
          <a:p>
            <a:pPr algn="just">
              <a:lnSpc>
                <a:spcPct val="150000"/>
              </a:lnSpc>
              <a:tabLst>
                <a:tab pos="360045" algn="l"/>
                <a:tab pos="720090" algn="l"/>
              </a:tabLst>
            </a:pPr>
            <a:r>
              <a:rPr lang="vi-VN" sz="4500" b="1" dirty="0">
                <a:ea typeface="Calibri" panose="020F0502020204030204" pitchFamily="34" charset="0"/>
                <a:cs typeface="Arial" panose="020B0604020202020204" pitchFamily="34" charset="0"/>
              </a:rPr>
              <a:t>Tính chất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55" name="Group 54"/>
          <p:cNvGrpSpPr/>
          <p:nvPr/>
        </p:nvGrpSpPr>
        <p:grpSpPr>
          <a:xfrm>
            <a:off x="3223862" y="6438900"/>
            <a:ext cx="1450738" cy="1290435"/>
            <a:chOff x="3355952" y="3351886"/>
            <a:chExt cx="1085569" cy="1035720"/>
          </a:xfrm>
          <a:solidFill>
            <a:schemeClr val="accent3">
              <a:lumMod val="75000"/>
            </a:schemeClr>
          </a:solidFill>
        </p:grpSpPr>
        <p:grpSp>
          <p:nvGrpSpPr>
            <p:cNvPr id="56" name="Group 4"/>
            <p:cNvGrpSpPr/>
            <p:nvPr/>
          </p:nvGrpSpPr>
          <p:grpSpPr>
            <a:xfrm>
              <a:off x="3355952" y="3351886"/>
              <a:ext cx="1085569" cy="1035720"/>
              <a:chOff x="14167" y="1233698"/>
              <a:chExt cx="4879610" cy="5116298"/>
            </a:xfrm>
            <a:grpFill/>
          </p:grpSpPr>
          <p:sp>
            <p:nvSpPr>
              <p:cNvPr id="58" name="Freeform 5"/>
              <p:cNvSpPr/>
              <p:nvPr/>
            </p:nvSpPr>
            <p:spPr>
              <a:xfrm>
                <a:off x="14167" y="1233698"/>
                <a:ext cx="4879610" cy="511629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57" name="TextBox 15"/>
            <p:cNvSpPr txBox="1"/>
            <p:nvPr/>
          </p:nvSpPr>
          <p:spPr>
            <a:xfrm>
              <a:off x="3386126" y="3700953"/>
              <a:ext cx="1043391" cy="468525"/>
            </a:xfrm>
            <a:prstGeom prst="rect">
              <a:avLst/>
            </a:prstGeom>
            <a:noFill/>
            <a:ln>
              <a:noFill/>
            </a:ln>
          </p:spPr>
          <p:txBody>
            <a:bodyPr lIns="0" tIns="0" rIns="0" bIns="0" rtlCol="0" anchor="t">
              <a:spAutoFit/>
            </a:bodyPr>
            <a:lstStyle/>
            <a:p>
              <a:pPr algn="ctr">
                <a:lnSpc>
                  <a:spcPts val="4368"/>
                </a:lnSpc>
              </a:pPr>
              <a:r>
                <a:rPr lang="en-US" sz="4500" b="1" dirty="0">
                  <a:solidFill>
                    <a:schemeClr val="bg1"/>
                  </a:solidFill>
                  <a:latin typeface="Arial" panose="020B0604020202020204" pitchFamily="34" charset="0"/>
                  <a:cs typeface="Arial" panose="020B0604020202020204" pitchFamily="34" charset="0"/>
                </a:rPr>
                <a:t>III</a:t>
              </a:r>
            </a:p>
          </p:txBody>
        </p:sp>
      </p:grpSp>
      <p:sp>
        <p:nvSpPr>
          <p:cNvPr id="59" name="Rectangle 58"/>
          <p:cNvSpPr/>
          <p:nvPr/>
        </p:nvSpPr>
        <p:spPr>
          <a:xfrm>
            <a:off x="4956689" y="6516810"/>
            <a:ext cx="10503181" cy="1002710"/>
          </a:xfrm>
          <a:prstGeom prst="rect">
            <a:avLst/>
          </a:prstGeom>
        </p:spPr>
        <p:txBody>
          <a:bodyPr wrap="square">
            <a:spAutoFit/>
          </a:bodyPr>
          <a:lstStyle/>
          <a:p>
            <a:pPr algn="just">
              <a:lnSpc>
                <a:spcPct val="150000"/>
              </a:lnSpc>
              <a:tabLst>
                <a:tab pos="360045" algn="l"/>
                <a:tab pos="720090" algn="l"/>
              </a:tabLst>
            </a:pPr>
            <a:r>
              <a:rPr lang="vi-VN" sz="4500" b="1">
                <a:ea typeface="Calibri" panose="020F0502020204030204" pitchFamily="34" charset="0"/>
                <a:cs typeface="Arial" panose="020B0604020202020204" pitchFamily="34" charset="0"/>
              </a:rPr>
              <a:t>Dấu hiệu nhận biết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03242" y="3607062"/>
            <a:ext cx="3717529" cy="353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anim calcmode="lin" valueType="num">
                                      <p:cBhvr>
                                        <p:cTn id="29" dur="500" fill="hold"/>
                                        <p:tgtEl>
                                          <p:spTgt spid="44"/>
                                        </p:tgtEl>
                                        <p:attrNameLst>
                                          <p:attrName>ppt_x</p:attrName>
                                        </p:attrNameLst>
                                      </p:cBhvr>
                                      <p:tavLst>
                                        <p:tav tm="0">
                                          <p:val>
                                            <p:strVal val="#ppt_x"/>
                                          </p:val>
                                        </p:tav>
                                        <p:tav tm="100000">
                                          <p:val>
                                            <p:strVal val="#ppt_x"/>
                                          </p:val>
                                        </p:tav>
                                      </p:tavLst>
                                    </p:anim>
                                    <p:anim calcmode="lin" valueType="num">
                                      <p:cBhvr>
                                        <p:cTn id="30"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barn(inVertical)">
                                      <p:cBhvr>
                                        <p:cTn id="43" dur="500"/>
                                        <p:tgtEl>
                                          <p:spTgt spid="54"/>
                                        </p:tgtEl>
                                      </p:cBhvr>
                                    </p:animEffect>
                                  </p:childTnLst>
                                </p:cTn>
                              </p:par>
                              <p:par>
                                <p:cTn id="44" presetID="16" presetClass="entr" presetSubtype="21"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down)">
                                      <p:cBhvr>
                                        <p:cTn id="51" dur="500"/>
                                        <p:tgtEl>
                                          <p:spTgt spid="59"/>
                                        </p:tgtEl>
                                      </p:cBhvr>
                                    </p:animEffect>
                                  </p:childTnLst>
                                </p:cTn>
                              </p:par>
                              <p:par>
                                <p:cTn id="52" presetID="22" presetClass="entr" presetSubtype="4"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down)">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P spid="36" grpId="0"/>
      <p:bldP spid="44" grpId="0"/>
      <p:bldP spid="49" grpId="0"/>
      <p:bldP spid="54"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4257" y="149926"/>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8881" y="9182100"/>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21532" y="9685219"/>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88543" y="403462"/>
            <a:ext cx="1006238" cy="1006238"/>
          </a:xfrm>
          <a:prstGeom prst="rect">
            <a:avLst/>
          </a:prstGeom>
        </p:spPr>
      </p:pic>
      <p:grpSp>
        <p:nvGrpSpPr>
          <p:cNvPr id="28" name="Group 27"/>
          <p:cNvGrpSpPr/>
          <p:nvPr/>
        </p:nvGrpSpPr>
        <p:grpSpPr>
          <a:xfrm>
            <a:off x="5832192" y="153237"/>
            <a:ext cx="6668748" cy="1256463"/>
            <a:chOff x="1676400" y="4254240"/>
            <a:chExt cx="6668748" cy="1256463"/>
          </a:xfrm>
        </p:grpSpPr>
        <p:grpSp>
          <p:nvGrpSpPr>
            <p:cNvPr id="4" name="Group 4"/>
            <p:cNvGrpSpPr/>
            <p:nvPr/>
          </p:nvGrpSpPr>
          <p:grpSpPr>
            <a:xfrm>
              <a:off x="1676400" y="4254240"/>
              <a:ext cx="6668748" cy="1246096"/>
              <a:chOff x="384919" y="72389"/>
              <a:chExt cx="33686733" cy="3278343"/>
            </a:xfrm>
          </p:grpSpPr>
          <p:sp>
            <p:nvSpPr>
              <p:cNvPr id="5" name="Freeform 5"/>
              <p:cNvSpPr/>
              <p:nvPr/>
            </p:nvSpPr>
            <p:spPr>
              <a:xfrm>
                <a:off x="457311" y="72389"/>
                <a:ext cx="32459583" cy="3159377"/>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384919" y="601422"/>
                <a:ext cx="33686733" cy="2749310"/>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934948" y="4379624"/>
              <a:ext cx="4095993" cy="1131079"/>
            </a:xfrm>
            <a:prstGeom prst="rect">
              <a:avLst/>
            </a:prstGeom>
          </p:spPr>
          <p:txBody>
            <a:bodyPr wrap="none">
              <a:spAutoFit/>
            </a:bodyPr>
            <a:lstStyle/>
            <a:p>
              <a:pPr>
                <a:lnSpc>
                  <a:spcPct val="150000"/>
                </a:lnSpc>
                <a:spcAft>
                  <a:spcPts val="800"/>
                </a:spcAft>
              </a:pPr>
              <a:r>
                <a:rPr lang="en-US" sz="4500" b="1" dirty="0">
                  <a:latin typeface="Arial" panose="020B0604020202020204" pitchFamily="34" charset="0"/>
                  <a:ea typeface="Calibri" panose="020F0502020204030204" pitchFamily="34" charset="0"/>
                  <a:cs typeface="Times New Roman" panose="02020603050405020304" pitchFamily="18" charset="0"/>
                </a:rPr>
                <a:t>I. ĐỊNH NGHĨA</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2" name="TextBox 31"/>
          <p:cNvSpPr txBox="1"/>
          <p:nvPr/>
        </p:nvSpPr>
        <p:spPr>
          <a:xfrm>
            <a:off x="6467045" y="4305300"/>
            <a:ext cx="1295400" cy="707886"/>
          </a:xfrm>
          <a:prstGeom prst="rect">
            <a:avLst/>
          </a:prstGeom>
          <a:noFill/>
        </p:spPr>
        <p:txBody>
          <a:bodyPr wrap="square" rtlCol="0">
            <a:spAutoFit/>
          </a:bodyPr>
          <a:lstStyle/>
          <a:p>
            <a:r>
              <a:rPr lang="en-US" sz="4000" b="1" u="sng" dirty="0" err="1">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p:grpSp>
        <p:nvGrpSpPr>
          <p:cNvPr id="10" name="Group 9"/>
          <p:cNvGrpSpPr/>
          <p:nvPr/>
        </p:nvGrpSpPr>
        <p:grpSpPr>
          <a:xfrm>
            <a:off x="894476" y="2705100"/>
            <a:ext cx="16624022" cy="1938992"/>
            <a:chOff x="894476" y="3314700"/>
            <a:chExt cx="16624022" cy="1938992"/>
          </a:xfrm>
        </p:grpSpPr>
        <p:grpSp>
          <p:nvGrpSpPr>
            <p:cNvPr id="9" name="Group 8"/>
            <p:cNvGrpSpPr/>
            <p:nvPr/>
          </p:nvGrpSpPr>
          <p:grpSpPr>
            <a:xfrm>
              <a:off x="894476" y="3379697"/>
              <a:ext cx="4579479" cy="886670"/>
              <a:chOff x="906921" y="1714500"/>
              <a:chExt cx="4579479" cy="886670"/>
            </a:xfrm>
          </p:grpSpPr>
          <p:pic>
            <p:nvPicPr>
              <p:cNvPr id="29" name="Picture 28"/>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906921" y="1714500"/>
                <a:ext cx="950078" cy="886670"/>
              </a:xfrm>
              <a:prstGeom prst="rect">
                <a:avLst/>
              </a:prstGeom>
            </p:spPr>
          </p:pic>
          <p:sp>
            <p:nvSpPr>
              <p:cNvPr id="30" name="TextBox 29"/>
              <p:cNvSpPr txBox="1"/>
              <p:nvPr/>
            </p:nvSpPr>
            <p:spPr>
              <a:xfrm>
                <a:off x="1905000" y="1856688"/>
                <a:ext cx="3581400" cy="707886"/>
              </a:xfrm>
              <a:prstGeom prst="rect">
                <a:avLst/>
              </a:prstGeom>
              <a:noFill/>
            </p:spPr>
            <p:txBody>
              <a:bodyPr wrap="square" rtlCol="0">
                <a:spAutoFit/>
              </a:bodyPr>
              <a:lstStyle/>
              <a:p>
                <a:r>
                  <a:rPr lang="nl-NL" sz="4000" b="1" dirty="0">
                    <a:solidFill>
                      <a:schemeClr val="tx2"/>
                    </a:solidFill>
                    <a:latin typeface="Arial" panose="020B0604020202020204" pitchFamily="34" charset="0"/>
                    <a:cs typeface="Arial" panose="020B0604020202020204" pitchFamily="34" charset="0"/>
                  </a:rPr>
                  <a:t>HĐ1:</a:t>
                </a:r>
                <a:endParaRPr lang="en-US" sz="4000" dirty="0">
                  <a:solidFill>
                    <a:schemeClr val="tx2"/>
                  </a:solidFill>
                  <a:latin typeface="Arial" panose="020B0604020202020204" pitchFamily="34" charset="0"/>
                  <a:cs typeface="Arial" panose="020B0604020202020204" pitchFamily="34" charset="0"/>
                </a:endParaRPr>
              </a:p>
            </p:txBody>
          </p:sp>
        </p:grpSp>
        <p:sp>
          <p:nvSpPr>
            <p:cNvPr id="7" name="Rectangle 6"/>
            <p:cNvSpPr/>
            <p:nvPr/>
          </p:nvSpPr>
          <p:spPr>
            <a:xfrm>
              <a:off x="1007829" y="3314700"/>
              <a:ext cx="16510669" cy="1938992"/>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4000" dirty="0">
                  <a:latin typeface="Arial" panose="020B0604020202020204" pitchFamily="34" charset="0"/>
                  <a:ea typeface="Calibri" panose="020F0502020204030204" pitchFamily="34" charset="0"/>
                  <a:cs typeface="Times New Roman" panose="02020603050405020304" pitchFamily="18" charset="0"/>
                </a:rPr>
                <a:t>Cho biết các góc và các cạnh của tứ giác ABCD ở Hình 65 có đặc điểm gì?</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4490628" y="1689947"/>
            <a:ext cx="9137606" cy="862753"/>
            <a:chOff x="1611219" y="2044475"/>
            <a:chExt cx="9137606" cy="862753"/>
          </a:xfrm>
        </p:grpSpPr>
        <p:sp>
          <p:nvSpPr>
            <p:cNvPr id="20" name="Rectangle 19"/>
            <p:cNvSpPr/>
            <p:nvPr/>
          </p:nvSpPr>
          <p:spPr>
            <a:xfrm>
              <a:off x="2977146" y="2169578"/>
              <a:ext cx="7771679"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HĐ1</a:t>
              </a:r>
            </a:p>
          </p:txBody>
        </p:sp>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590800" y="5104543"/>
                <a:ext cx="9869325" cy="2333075"/>
              </a:xfrm>
              <a:prstGeom prst="rect">
                <a:avLst/>
              </a:prstGeom>
            </p:spPr>
            <p:txBody>
              <a:bodyPr wrap="square">
                <a:spAutoFit/>
              </a:bodyPr>
              <a:lstStyle/>
              <a:p>
                <a:r>
                  <a:rPr lang="nl-NL" sz="4800" dirty="0">
                    <a:latin typeface="Times New Roman" pitchFamily="18" charset="0"/>
                    <a:cs typeface="Times New Roman" pitchFamily="18" charset="0"/>
                  </a:rPr>
                  <a:t>- Trong hình 65  có :</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AB = BC = CD = AD = 6 ô vuông</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𝐴</m:t>
                        </m:r>
                      </m:e>
                    </m:acc>
                  </m:oMath>
                </a14:m>
                <a:r>
                  <a:rPr lang="en-US" sz="4800" dirty="0">
                    <a:latin typeface="Times New Roman" pitchFamily="18" charset="0"/>
                    <a:cs typeface="Times New Roman" pitchFamily="18" charset="0"/>
                  </a:rPr>
                  <a:t> =</a:t>
                </a:r>
                <a14:m>
                  <m:oMath xmlns:m="http://schemas.openxmlformats.org/officeDocument/2006/math">
                    <m:acc>
                      <m:accPr>
                        <m:chr m:val="̂"/>
                        <m:ctrlPr>
                          <a:rPr lang="en-US" sz="4800" i="1">
                            <a:latin typeface="Cambria Math" panose="02040503050406030204" pitchFamily="18" charset="0"/>
                          </a:rPr>
                        </m:ctrlPr>
                      </m:accPr>
                      <m:e>
                        <m:r>
                          <a:rPr lang="en-US" sz="4800" i="1">
                            <a:latin typeface="Cambria Math"/>
                          </a:rPr>
                          <m:t>𝐵</m:t>
                        </m:r>
                      </m:e>
                    </m:acc>
                    <m:r>
                      <a:rPr lang="en-US" sz="4800">
                        <a:latin typeface="Cambria Math"/>
                      </a:rPr>
                      <m:t>=</m:t>
                    </m:r>
                    <m:acc>
                      <m:accPr>
                        <m:chr m:val="̂"/>
                        <m:ctrlPr>
                          <a:rPr lang="en-US" sz="4800" i="1">
                            <a:latin typeface="Cambria Math" panose="02040503050406030204" pitchFamily="18" charset="0"/>
                          </a:rPr>
                        </m:ctrlPr>
                      </m:accPr>
                      <m:e>
                        <m:r>
                          <a:rPr lang="en-US" sz="4800" i="1">
                            <a:latin typeface="Cambria Math"/>
                          </a:rPr>
                          <m:t>𝐶</m:t>
                        </m:r>
                      </m:e>
                    </m:acc>
                  </m:oMath>
                </a14:m>
                <a:r>
                  <a:rPr lang="en-US" sz="4800" dirty="0">
                    <a:latin typeface="Times New Roman" pitchFamily="18" charset="0"/>
                    <a:cs typeface="Times New Roman" pitchFamily="18" charset="0"/>
                  </a:rPr>
                  <a:t>= = 90</a:t>
                </a:r>
                <a:r>
                  <a:rPr lang="en-US" sz="4800" baseline="30000" dirty="0">
                    <a:latin typeface="Times New Roman" pitchFamily="18" charset="0"/>
                    <a:cs typeface="Times New Roman" pitchFamily="18" charset="0"/>
                  </a:rPr>
                  <a:t>o</a:t>
                </a:r>
                <a:endParaRPr lang="en-US" sz="4800" dirty="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90800" y="5104543"/>
                <a:ext cx="9869325" cy="2333075"/>
              </a:xfrm>
              <a:prstGeom prst="rect">
                <a:avLst/>
              </a:prstGeom>
              <a:blipFill rotWithShape="1">
                <a:blip r:embed="rId13"/>
                <a:stretch>
                  <a:fillRect l="-2779" t="-5744" b="-13055"/>
                </a:stretch>
              </a:blipFill>
            </p:spPr>
            <p:txBody>
              <a:bodyPr/>
              <a:lstStyle/>
              <a:p>
                <a:r>
                  <a:rPr lang="en-US">
                    <a:noFill/>
                  </a:rPr>
                  <a:t> </a:t>
                </a:r>
              </a:p>
            </p:txBody>
          </p:sp>
        </mc:Fallback>
      </mc:AlternateContent>
      <p:pic>
        <p:nvPicPr>
          <p:cNvPr id="31" name="Picture 30"/>
          <p:cNvPicPr/>
          <p:nvPr/>
        </p:nvPicPr>
        <p:blipFill>
          <a:blip r:embed="rId14"/>
          <a:stretch>
            <a:fillRect/>
          </a:stretch>
        </p:blipFill>
        <p:spPr>
          <a:xfrm>
            <a:off x="11658600" y="4152900"/>
            <a:ext cx="5549557" cy="541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sp>
      </p:grpSp>
      <p:grpSp>
        <p:nvGrpSpPr>
          <p:cNvPr id="4" name="Group 4"/>
          <p:cNvGrpSpPr/>
          <p:nvPr/>
        </p:nvGrpSpPr>
        <p:grpSpPr>
          <a:xfrm>
            <a:off x="467612" y="3009900"/>
            <a:ext cx="16372588" cy="6416401"/>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grpSp>
        <p:nvGrpSpPr>
          <p:cNvPr id="17" name="Group 16"/>
          <p:cNvGrpSpPr/>
          <p:nvPr/>
        </p:nvGrpSpPr>
        <p:grpSpPr>
          <a:xfrm>
            <a:off x="4042554" y="876300"/>
            <a:ext cx="9931621" cy="1285047"/>
            <a:chOff x="4185016" y="1375903"/>
            <a:chExt cx="9931621" cy="1285047"/>
          </a:xfrm>
        </p:grpSpPr>
        <p:grpSp>
          <p:nvGrpSpPr>
            <p:cNvPr id="7" name="Group 7"/>
            <p:cNvGrpSpPr/>
            <p:nvPr/>
          </p:nvGrpSpPr>
          <p:grpSpPr>
            <a:xfrm>
              <a:off x="4185016" y="1375903"/>
              <a:ext cx="9931621" cy="1285047"/>
              <a:chOff x="0" y="67310"/>
              <a:chExt cx="5851518" cy="757125"/>
            </a:xfrm>
          </p:grpSpPr>
          <p:sp>
            <p:nvSpPr>
              <p:cNvPr id="8" name="Freeform 8"/>
              <p:cNvSpPr/>
              <p:nvPr/>
            </p:nvSpPr>
            <p:spPr>
              <a:xfrm>
                <a:off x="80010" y="80010"/>
                <a:ext cx="5758808" cy="744425"/>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sp>
          <p:sp>
            <p:nvSpPr>
              <p:cNvPr id="9" name="Freeform 9"/>
              <p:cNvSpPr/>
              <p:nvPr/>
            </p:nvSpPr>
            <p:spPr>
              <a:xfrm>
                <a:off x="67310" y="67310"/>
                <a:ext cx="5784208" cy="738242"/>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sp>
          <p:sp>
            <p:nvSpPr>
              <p:cNvPr id="10" name="Freeform 10"/>
              <p:cNvSpPr/>
              <p:nvPr/>
            </p:nvSpPr>
            <p:spPr>
              <a:xfrm>
                <a:off x="12700" y="90974"/>
                <a:ext cx="5758808" cy="714578"/>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sp>
          <p:sp>
            <p:nvSpPr>
              <p:cNvPr id="11" name="Freeform 11"/>
              <p:cNvSpPr/>
              <p:nvPr/>
            </p:nvSpPr>
            <p:spPr>
              <a:xfrm>
                <a:off x="0" y="80010"/>
                <a:ext cx="5784208" cy="725542"/>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algn="ctr">
                <a:lnSpc>
                  <a:spcPts val="9003"/>
                </a:lnSpc>
              </a:pPr>
              <a:r>
                <a:rPr lang="en-US" sz="6000" b="1" spc="-112" dirty="0">
                  <a:solidFill>
                    <a:srgbClr val="000000"/>
                  </a:solidFill>
                  <a:latin typeface="Arial" panose="020B0604020202020204" pitchFamily="34" charset="0"/>
                  <a:cs typeface="Arial" panose="020B0604020202020204" pitchFamily="34" charset="0"/>
                </a:rPr>
                <a:t>KẾT LUẬN</a:t>
              </a: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4470">
            <a:off x="15566661" y="988260"/>
            <a:ext cx="1340074" cy="173421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9810">
            <a:off x="699171" y="809755"/>
            <a:ext cx="1302539" cy="1685639"/>
          </a:xfrm>
          <a:prstGeom prst="rect">
            <a:avLst/>
          </a:prstGeom>
        </p:spPr>
      </p:pic>
      <p:sp>
        <p:nvSpPr>
          <p:cNvPr id="21" name="Rectangle 20"/>
          <p:cNvSpPr/>
          <p:nvPr/>
        </p:nvSpPr>
        <p:spPr>
          <a:xfrm>
            <a:off x="1676400" y="4838700"/>
            <a:ext cx="12856878" cy="1938992"/>
          </a:xfrm>
          <a:prstGeom prst="rect">
            <a:avLst/>
          </a:prstGeom>
        </p:spPr>
        <p:txBody>
          <a:bodyPr wrap="square">
            <a:spAutoFit/>
          </a:bodyPr>
          <a:lstStyle/>
          <a:p>
            <a:pPr algn="ctr"/>
            <a:r>
              <a:rPr lang="nl-NL" sz="6000" dirty="0"/>
              <a:t>Hình vuông là tứ giác có bốn góc vuông và 4 cạnh bằng nhau.</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42" y="9374389"/>
            <a:ext cx="915941" cy="912611"/>
          </a:xfrm>
          <a:prstGeom prst="rect">
            <a:avLst/>
          </a:prstGeom>
        </p:spPr>
      </p:pic>
      <p:grpSp>
        <p:nvGrpSpPr>
          <p:cNvPr id="4" name="Group 4"/>
          <p:cNvGrpSpPr/>
          <p:nvPr/>
        </p:nvGrpSpPr>
        <p:grpSpPr>
          <a:xfrm>
            <a:off x="1105198" y="342900"/>
            <a:ext cx="2588497" cy="1113486"/>
            <a:chOff x="0" y="-475620"/>
            <a:chExt cx="13241067" cy="2740838"/>
          </a:xfrm>
        </p:grpSpPr>
        <p:grpSp>
          <p:nvGrpSpPr>
            <p:cNvPr id="5" name="Group 5"/>
            <p:cNvGrpSpPr/>
            <p:nvPr/>
          </p:nvGrpSpPr>
          <p:grpSpPr>
            <a:xfrm>
              <a:off x="0" y="0"/>
              <a:ext cx="13241067" cy="2265218"/>
              <a:chOff x="0" y="0"/>
              <a:chExt cx="5851034"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sp>
          <p:sp>
            <p:nvSpPr>
              <p:cNvPr id="8" name="Freeform 8"/>
              <p:cNvSpPr/>
              <p:nvPr/>
            </p:nvSpPr>
            <p:spPr>
              <a:xfrm>
                <a:off x="12700" y="12700"/>
                <a:ext cx="5758324"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sp>
        </p:grpSp>
        <p:sp>
          <p:nvSpPr>
            <p:cNvPr id="10" name="TextBox 10"/>
            <p:cNvSpPr txBox="1"/>
            <p:nvPr/>
          </p:nvSpPr>
          <p:spPr>
            <a:xfrm>
              <a:off x="1128441" y="-475620"/>
              <a:ext cx="11136500" cy="1309847"/>
            </a:xfrm>
            <a:prstGeom prst="rect">
              <a:avLst/>
            </a:prstGeom>
          </p:spPr>
          <p:txBody>
            <a:bodyPr lIns="0" tIns="0" rIns="0" bIns="0" rtlCol="0" anchor="t">
              <a:spAutoFit/>
            </a:bodyPr>
            <a:lstStyle/>
            <a:p>
              <a:pPr algn="ctr">
                <a:lnSpc>
                  <a:spcPts val="9003"/>
                </a:lnSpc>
              </a:pPr>
              <a:r>
                <a:rPr lang="en-US" sz="4000" b="1" spc="-112" dirty="0">
                  <a:solidFill>
                    <a:schemeClr val="bg1"/>
                  </a:solidFill>
                  <a:latin typeface="Arial" panose="020B0604020202020204" pitchFamily="34" charset="0"/>
                  <a:cs typeface="Arial" panose="020B0604020202020204" pitchFamily="34" charset="0"/>
                </a:rPr>
                <a:t>VÍ DỤ 1</a:t>
              </a:r>
            </a:p>
          </p:txBody>
        </p:sp>
      </p:grpSp>
      <p:sp>
        <p:nvSpPr>
          <p:cNvPr id="11" name="Rectangle 10"/>
          <p:cNvSpPr/>
          <p:nvPr/>
        </p:nvSpPr>
        <p:spPr>
          <a:xfrm>
            <a:off x="508772" y="1742275"/>
            <a:ext cx="10915883" cy="916276"/>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Ở hình 66 tứ giác nào là hình vuông vì sao?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47383" y="502036"/>
            <a:ext cx="677244" cy="1043322"/>
          </a:xfrm>
          <a:prstGeom prst="rect">
            <a:avLst/>
          </a:prstGeom>
        </p:spPr>
      </p:pic>
      <p:pic>
        <p:nvPicPr>
          <p:cNvPr id="21"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58200" y="8852728"/>
            <a:ext cx="677244" cy="1043322"/>
          </a:xfrm>
          <a:prstGeom prst="rect">
            <a:avLst/>
          </a:prstGeom>
        </p:spPr>
      </p:pic>
      <p:pic>
        <p:nvPicPr>
          <p:cNvPr id="18" name="Picture 17"/>
          <p:cNvPicPr/>
          <p:nvPr/>
        </p:nvPicPr>
        <p:blipFill>
          <a:blip r:embed="rId8"/>
          <a:stretch>
            <a:fillRect/>
          </a:stretch>
        </p:blipFill>
        <p:spPr>
          <a:xfrm>
            <a:off x="762000" y="3314700"/>
            <a:ext cx="16492788"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478000" y="9374389"/>
            <a:ext cx="915941" cy="912611"/>
          </a:xfrm>
          <a:prstGeom prst="rect">
            <a:avLst/>
          </a:prstGeom>
        </p:spPr>
      </p:pic>
      <p:sp>
        <p:nvSpPr>
          <p:cNvPr id="18" name="TextBox 17"/>
          <p:cNvSpPr txBox="1"/>
          <p:nvPr/>
        </p:nvSpPr>
        <p:spPr>
          <a:xfrm>
            <a:off x="914400" y="419100"/>
            <a:ext cx="1295400" cy="707886"/>
          </a:xfrm>
          <a:prstGeom prst="rect">
            <a:avLst/>
          </a:prstGeom>
          <a:noFill/>
        </p:spPr>
        <p:txBody>
          <a:bodyPr wrap="square" rtlCol="0">
            <a:spAutoFit/>
          </a:bodyPr>
          <a:lstStyle/>
          <a:p>
            <a:r>
              <a:rPr lang="en-US" sz="4000" b="1" u="sng" dirty="0" err="1">
                <a:solidFill>
                  <a:schemeClr val="tx2"/>
                </a:solidFill>
                <a:latin typeface="Arial" panose="020B0604020202020204" pitchFamily="34" charset="0"/>
                <a:cs typeface="Arial" panose="020B0604020202020204" pitchFamily="34" charset="0"/>
              </a:rPr>
              <a:t>Giải</a:t>
            </a:r>
            <a:endParaRPr lang="en-US" sz="4000" b="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14140" y="3314700"/>
                <a:ext cx="16650929" cy="1959639"/>
              </a:xfrm>
              <a:prstGeom prst="rect">
                <a:avLst/>
              </a:prstGeom>
            </p:spPr>
            <p:txBody>
              <a:bodyPr wrap="square">
                <a:spAutoFit/>
              </a:bodyPr>
              <a:lstStyle/>
              <a:p>
                <a:r>
                  <a:rPr lang="en-US" sz="4000" dirty="0"/>
                  <a:t>- ở hình 66a, ta có </a:t>
                </a:r>
              </a:p>
              <a:p>
                <a:r>
                  <a:rPr lang="nl-NL" sz="4000" dirty="0"/>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𝐴</m:t>
                        </m:r>
                      </m:e>
                    </m:acc>
                  </m:oMath>
                </a14:m>
                <a:r>
                  <a:rPr lang="en-US" sz="4000" dirty="0"/>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a:rPr>
                          <m:t>𝐵</m:t>
                        </m:r>
                      </m:e>
                    </m:acc>
                    <m:r>
                      <a:rPr lang="en-US" sz="4000">
                        <a:latin typeface="Cambria Math"/>
                      </a:rPr>
                      <m:t>=</m:t>
                    </m:r>
                    <m:acc>
                      <m:accPr>
                        <m:chr m:val="̂"/>
                        <m:ctrlPr>
                          <a:rPr lang="en-US" sz="4000" i="1">
                            <a:latin typeface="Cambria Math" panose="02040503050406030204" pitchFamily="18" charset="0"/>
                          </a:rPr>
                        </m:ctrlPr>
                      </m:accPr>
                      <m:e>
                        <m:r>
                          <a:rPr lang="en-US" sz="4000" i="1">
                            <a:latin typeface="Cambria Math"/>
                          </a:rPr>
                          <m:t>𝐶</m:t>
                        </m:r>
                      </m:e>
                    </m:acc>
                  </m:oMath>
                </a14:m>
                <a:r>
                  <a:rPr lang="en-US" sz="4000" dirty="0"/>
                  <a:t>= ( Vì  = 90</a:t>
                </a:r>
                <a:r>
                  <a:rPr lang="en-US" sz="4000" baseline="30000" dirty="0"/>
                  <a:t>o  </a:t>
                </a:r>
                <a:r>
                  <a:rPr lang="en-US" sz="4000" dirty="0"/>
                  <a:t>)</a:t>
                </a:r>
              </a:p>
              <a:p>
                <a:r>
                  <a:rPr lang="nl-NL" sz="4000" dirty="0"/>
                  <a:t>-  AB = BC = CD = AD ( Vì cùng =3cm) nên tứ giác ABCD là hình vuông.</a:t>
                </a:r>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514140" y="3314700"/>
                <a:ext cx="16650929" cy="1959639"/>
              </a:xfrm>
              <a:prstGeom prst="rect">
                <a:avLst/>
              </a:prstGeom>
              <a:blipFill rotWithShape="1">
                <a:blip r:embed="rId6"/>
                <a:stretch>
                  <a:fillRect l="-1281" t="-5607" b="-12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8600" y="5625014"/>
                <a:ext cx="17678400" cy="1969963"/>
              </a:xfrm>
              <a:prstGeom prst="rect">
                <a:avLst/>
              </a:prstGeom>
            </p:spPr>
            <p:txBody>
              <a:bodyPr wrap="square">
                <a:spAutoFit/>
              </a:bodyPr>
              <a:lstStyle/>
              <a:p>
                <a:pPr algn="just">
                  <a:lnSpc>
                    <a:spcPct val="150000"/>
                  </a:lnSpc>
                </a:pPr>
                <a:r>
                  <a:rPr lang="en-US" sz="4000" dirty="0"/>
                  <a:t>- Ở hình 66b, ta có :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𝑀</m:t>
                        </m:r>
                      </m:e>
                    </m:acc>
                    <m:r>
                      <a:rPr lang="vi-VN" sz="4000" i="1">
                        <a:latin typeface="Cambria Math"/>
                      </a:rPr>
                      <m:t>,</m:t>
                    </m:r>
                    <m:acc>
                      <m:accPr>
                        <m:chr m:val="̂"/>
                        <m:ctrlPr>
                          <a:rPr lang="en-US" sz="4000" i="1">
                            <a:latin typeface="Cambria Math" panose="02040503050406030204" pitchFamily="18" charset="0"/>
                          </a:rPr>
                        </m:ctrlPr>
                      </m:accPr>
                      <m:e>
                        <m:r>
                          <a:rPr lang="vi-VN" sz="4000" i="1">
                            <a:latin typeface="Cambria Math"/>
                          </a:rPr>
                          <m:t>𝑁</m:t>
                        </m:r>
                      </m:e>
                    </m:acc>
                    <m:r>
                      <a:rPr lang="vi-VN" sz="4000">
                        <a:latin typeface="Cambria Math"/>
                      </a:rPr>
                      <m:t>, </m:t>
                    </m:r>
                    <m:acc>
                      <m:accPr>
                        <m:chr m:val="̂"/>
                        <m:ctrlPr>
                          <a:rPr lang="en-US" sz="4000" i="1">
                            <a:latin typeface="Cambria Math" panose="02040503050406030204" pitchFamily="18" charset="0"/>
                          </a:rPr>
                        </m:ctrlPr>
                      </m:accPr>
                      <m:e>
                        <m:r>
                          <a:rPr lang="vi-VN" sz="4000" i="1">
                            <a:latin typeface="Cambria Math"/>
                          </a:rPr>
                          <m:t>𝑃</m:t>
                        </m:r>
                      </m:e>
                    </m:acc>
                    <m:r>
                      <a:rPr lang="vi-VN" sz="4000" i="1">
                        <a:latin typeface="Cambria Math"/>
                      </a:rPr>
                      <m:t>, </m:t>
                    </m:r>
                    <m:acc>
                      <m:accPr>
                        <m:chr m:val="̂"/>
                        <m:ctrlPr>
                          <a:rPr lang="en-US" sz="4000" i="1">
                            <a:latin typeface="Cambria Math" panose="02040503050406030204" pitchFamily="18" charset="0"/>
                          </a:rPr>
                        </m:ctrlPr>
                      </m:accPr>
                      <m:e>
                        <m:r>
                          <a:rPr lang="vi-VN" sz="4000" i="1">
                            <a:latin typeface="Cambria Math"/>
                          </a:rPr>
                          <m:t>𝑄</m:t>
                        </m:r>
                      </m:e>
                    </m:acc>
                  </m:oMath>
                </a14:m>
                <a:r>
                  <a:rPr lang="en-US" sz="4000" dirty="0"/>
                  <a:t> không là góc vuông nên tứ giác MNPQ không là hình vuông.</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8600" y="5625014"/>
                <a:ext cx="17678400" cy="1969963"/>
              </a:xfrm>
              <a:prstGeom prst="rect">
                <a:avLst/>
              </a:prstGeom>
              <a:blipFill rotWithShape="1">
                <a:blip r:embed="rId7"/>
                <a:stretch>
                  <a:fillRect l="-1241" r="-1207" b="-7740"/>
                </a:stretch>
              </a:blipFill>
            </p:spPr>
            <p:txBody>
              <a:bodyPr/>
              <a:lstStyle/>
              <a:p>
                <a:r>
                  <a:rPr lang="en-US">
                    <a:noFill/>
                  </a:rPr>
                  <a:t> </a:t>
                </a:r>
              </a:p>
            </p:txBody>
          </p:sp>
        </mc:Fallback>
      </mc:AlternateContent>
      <p:sp>
        <p:nvSpPr>
          <p:cNvPr id="9" name="Rectangle 8"/>
          <p:cNvSpPr/>
          <p:nvPr/>
        </p:nvSpPr>
        <p:spPr>
          <a:xfrm>
            <a:off x="131506" y="7594977"/>
            <a:ext cx="17872587" cy="2862322"/>
          </a:xfrm>
          <a:prstGeom prst="rect">
            <a:avLst/>
          </a:prstGeom>
        </p:spPr>
        <p:txBody>
          <a:bodyPr wrap="square">
            <a:spAutoFit/>
          </a:bodyPr>
          <a:lstStyle/>
          <a:p>
            <a:pPr algn="just">
              <a:lnSpc>
                <a:spcPct val="150000"/>
              </a:lnSpc>
            </a:pPr>
            <a:r>
              <a:rPr lang="en-US" sz="4000" dirty="0"/>
              <a:t>- Ở hình 66c , ta có GH </a:t>
            </a:r>
            <a:r>
              <a:rPr lang="en-US" sz="4000" dirty="0">
                <a:sym typeface="Symbol"/>
              </a:rPr>
              <a:t></a:t>
            </a:r>
            <a:r>
              <a:rPr lang="en-US" sz="4000" dirty="0"/>
              <a:t> HI ( Vì 3,2cm </a:t>
            </a:r>
            <a:r>
              <a:rPr lang="en-US" sz="4000" dirty="0">
                <a:sym typeface="Symbol"/>
              </a:rPr>
              <a:t></a:t>
            </a:r>
            <a:r>
              <a:rPr lang="en-US" sz="4000" dirty="0"/>
              <a:t> 3cm) nên tứ giác GHIK không phải là hình vuông.</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4000" dirty="0"/>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8"/>
          <a:stretch>
            <a:fillRect/>
          </a:stretch>
        </p:blipFill>
        <p:spPr>
          <a:xfrm>
            <a:off x="2895600" y="419101"/>
            <a:ext cx="13182600" cy="2590800"/>
          </a:xfrm>
          <a:prstGeom prst="rect">
            <a:avLst/>
          </a:prstGeom>
        </p:spPr>
      </p:pic>
    </p:spTree>
    <p:extLst>
      <p:ext uri="{BB962C8B-B14F-4D97-AF65-F5344CB8AC3E}">
        <p14:creationId xmlns:p14="http://schemas.microsoft.com/office/powerpoint/2010/main" val="125247165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762" y="249703"/>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166462"/>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39131" y="9791700"/>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22637" y="149926"/>
            <a:ext cx="1006238" cy="1006238"/>
          </a:xfrm>
          <a:prstGeom prst="rect">
            <a:avLst/>
          </a:prstGeom>
        </p:spPr>
      </p:pic>
      <p:grpSp>
        <p:nvGrpSpPr>
          <p:cNvPr id="28" name="Group 27"/>
          <p:cNvGrpSpPr/>
          <p:nvPr/>
        </p:nvGrpSpPr>
        <p:grpSpPr>
          <a:xfrm>
            <a:off x="6858000" y="190997"/>
            <a:ext cx="5181600" cy="1395144"/>
            <a:chOff x="1600200" y="4254240"/>
            <a:chExt cx="5181600" cy="1395144"/>
          </a:xfrm>
        </p:grpSpPr>
        <p:grpSp>
          <p:nvGrpSpPr>
            <p:cNvPr id="4" name="Group 4"/>
            <p:cNvGrpSpPr/>
            <p:nvPr/>
          </p:nvGrpSpPr>
          <p:grpSpPr>
            <a:xfrm>
              <a:off x="1600200" y="4254240"/>
              <a:ext cx="5181600" cy="1395144"/>
              <a:chOff x="0" y="72390"/>
              <a:chExt cx="26174504" cy="3670473"/>
            </a:xfrm>
          </p:grpSpPr>
          <p:sp>
            <p:nvSpPr>
              <p:cNvPr id="5" name="Freeform 5"/>
              <p:cNvSpPr/>
              <p:nvPr/>
            </p:nvSpPr>
            <p:spPr>
              <a:xfrm>
                <a:off x="72392" y="72390"/>
                <a:ext cx="26102112" cy="3670473"/>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sp>
          <p:sp>
            <p:nvSpPr>
              <p:cNvPr id="6" name="Freeform 6"/>
              <p:cNvSpPr/>
              <p:nvPr/>
            </p:nvSpPr>
            <p:spPr>
              <a:xfrm>
                <a:off x="0" y="601426"/>
                <a:ext cx="25019747" cy="2775125"/>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sp>
        </p:grpSp>
        <p:sp>
          <p:nvSpPr>
            <p:cNvPr id="26" name="Rectangle 25"/>
            <p:cNvSpPr/>
            <p:nvPr/>
          </p:nvSpPr>
          <p:spPr>
            <a:xfrm>
              <a:off x="2116191" y="4410021"/>
              <a:ext cx="3935693" cy="1131079"/>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45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II</a:t>
              </a:r>
              <a:r>
                <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lang="en-US" sz="4500" b="1" noProof="0" dirty="0">
                  <a:solidFill>
                    <a:prstClr val="black"/>
                  </a:solidFill>
                  <a:latin typeface="Arial" panose="020B0604020202020204" pitchFamily="34" charset="0"/>
                  <a:ea typeface="Calibri" panose="020F0502020204030204" pitchFamily="34" charset="0"/>
                  <a:cs typeface="Times New Roman" panose="02020603050405020304" pitchFamily="18" charset="0"/>
                </a:rPr>
                <a:t>TÍNH CHẤT</a:t>
              </a:r>
              <a:endParaRPr kumimoji="0" lang="en-US" sz="4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Rectangle 1"/>
          <p:cNvSpPr>
            <a:spLocks noChangeArrowheads="1"/>
          </p:cNvSpPr>
          <p:nvPr/>
        </p:nvSpPr>
        <p:spPr bwMode="auto">
          <a:xfrm>
            <a:off x="5486400" y="1860915"/>
            <a:ext cx="83423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Thảo</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luận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nhóm</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hoàn</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0" i="1" u="none" strike="noStrike" cap="none" normalizeH="0" baseline="0" dirty="0" err="1">
                <a:ln>
                  <a:noFill/>
                </a:ln>
                <a:solidFill>
                  <a:srgbClr val="000000"/>
                </a:solidFill>
                <a:effectLst/>
                <a:latin typeface="Arial" panose="020B0604020202020204" pitchFamily="34" charset="0"/>
                <a:cs typeface="Arial" panose="020B0604020202020204" pitchFamily="34" charset="0"/>
              </a:rPr>
              <a:t>thành</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4000" b="1" i="1" u="none" strike="noStrike" cap="none" normalizeH="0" baseline="0" dirty="0">
                <a:ln>
                  <a:noFill/>
                </a:ln>
                <a:solidFill>
                  <a:srgbClr val="000000"/>
                </a:solidFill>
                <a:effectLst/>
                <a:latin typeface="Arial" panose="020B0604020202020204" pitchFamily="34" charset="0"/>
                <a:cs typeface="Arial" panose="020B0604020202020204" pitchFamily="34" charset="0"/>
              </a:rPr>
              <a:t>HĐ2</a:t>
            </a:r>
            <a:r>
              <a:rPr kumimoji="0" lang="en-US" altLang="en-US" sz="40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19" name="Picture 2" descr="https://lh3.googleusercontent.com/i6URejbve4H9S8HiZpVVmUqRIa9ER3MOZtKM_5qVU9zjVfghITfgNq_A97ouNOVGxitXcnzrnl1hT0oMR9kIXTifZdhO-B16pNdBZasv94eXDnwH4ubyUbCJadTjBNYjkP7r9vo1aZgjEILox-AlCjSqVP1Lq4-6WVfE-2IgJxYYWHqU6rBm866tCsikVZQ5InshMbaJFQ=n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46166" y="1705189"/>
            <a:ext cx="1347583" cy="7249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5651" y="1730110"/>
            <a:ext cx="2802467" cy="969496"/>
            <a:chOff x="1388533" y="3695700"/>
            <a:chExt cx="2802467" cy="969496"/>
          </a:xfrm>
        </p:grpSpPr>
        <p:pic>
          <p:nvPicPr>
            <p:cNvPr id="29" name="Picture 28"/>
            <p:cNvPicPr>
              <a:picLocks noChangeAspect="1"/>
            </p:cNvPicPr>
            <p:nvPr/>
          </p:nvPicPr>
          <p:blipFill>
            <a:blip r:embed="rId11" cstate="print">
              <a:duotone>
                <a:prstClr val="black"/>
                <a:schemeClr val="accent1">
                  <a:tint val="45000"/>
                  <a:satMod val="400000"/>
                </a:schemeClr>
              </a:duotone>
              <a:extLst>
                <a:ext uri="{BEBA8EAE-BF5A-486C-A8C5-ECC9F3942E4B}">
                  <a14:imgProps xmlns:a14="http://schemas.microsoft.com/office/drawing/2010/main">
                    <a14:imgLayer r:embed="rId12">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388533" y="3759202"/>
              <a:ext cx="950078" cy="886670"/>
            </a:xfrm>
            <a:prstGeom prst="rect">
              <a:avLst/>
            </a:prstGeom>
          </p:spPr>
        </p:pic>
        <p:grpSp>
          <p:nvGrpSpPr>
            <p:cNvPr id="11" name="Group 10"/>
            <p:cNvGrpSpPr/>
            <p:nvPr/>
          </p:nvGrpSpPr>
          <p:grpSpPr>
            <a:xfrm>
              <a:off x="2438436" y="3695700"/>
              <a:ext cx="1752564" cy="969496"/>
              <a:chOff x="1302879" y="2296079"/>
              <a:chExt cx="3581400" cy="969496"/>
            </a:xfrm>
          </p:grpSpPr>
          <p:sp>
            <p:nvSpPr>
              <p:cNvPr id="30" name="TextBox 29"/>
              <p:cNvSpPr txBox="1"/>
              <p:nvPr/>
            </p:nvSpPr>
            <p:spPr>
              <a:xfrm>
                <a:off x="1302879" y="244897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1388903" y="2296079"/>
                <a:ext cx="3164438" cy="969496"/>
              </a:xfrm>
              <a:prstGeom prst="rect">
                <a:avLst/>
              </a:prstGeom>
            </p:spPr>
            <p:txBody>
              <a:bodyPr wrap="square">
                <a:spAutoFit/>
              </a:bodyPr>
              <a:lstStyle/>
              <a:p>
                <a:pPr>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31" name="Rectangle 30"/>
          <p:cNvSpPr/>
          <p:nvPr/>
        </p:nvSpPr>
        <p:spPr>
          <a:xfrm>
            <a:off x="448277" y="2811052"/>
            <a:ext cx="16229201" cy="1843582"/>
          </a:xfrm>
          <a:prstGeom prst="rect">
            <a:avLst/>
          </a:prstGeom>
        </p:spPr>
        <p:txBody>
          <a:bodyPr wrap="square">
            <a:spAutoFit/>
          </a:bodyPr>
          <a:lstStyle/>
          <a:p>
            <a:pPr marL="742950" indent="-742950" algn="just">
              <a:lnSpc>
                <a:spcPct val="150000"/>
              </a:lnSpc>
              <a:buAutoNum type="alphaLcParenR"/>
            </a:pPr>
            <a:r>
              <a:rPr lang="en-US" sz="4000" dirty="0">
                <a:latin typeface="Calibri" panose="020F0502020204030204" pitchFamily="34" charset="0"/>
                <a:ea typeface="Calibri" panose="020F0502020204030204" pitchFamily="34" charset="0"/>
                <a:cs typeface="Times New Roman" panose="02020603050405020304" pitchFamily="18" charset="0"/>
              </a:rPr>
              <a:t>Mỗi hình vuông có là một hình chữ nhật hay không?</a:t>
            </a:r>
          </a:p>
          <a:p>
            <a:pPr marL="742950" indent="-742950" algn="just">
              <a:lnSpc>
                <a:spcPct val="150000"/>
              </a:lnSpc>
              <a:buAutoNum type="alphaLcParenR"/>
            </a:pPr>
            <a:r>
              <a:rPr lang="en-US" sz="4000" dirty="0">
                <a:latin typeface="Calibri" panose="020F0502020204030204" pitchFamily="34" charset="0"/>
                <a:ea typeface="Calibri" panose="020F0502020204030204" pitchFamily="34" charset="0"/>
                <a:cs typeface="Times New Roman" panose="02020603050405020304" pitchFamily="18" charset="0"/>
              </a:rPr>
              <a:t>Mỗi hình vuông có là một hình thoi hay không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776407" y="6683365"/>
            <a:ext cx="14901071" cy="1446550"/>
          </a:xfrm>
          <a:prstGeom prst="rect">
            <a:avLst/>
          </a:prstGeom>
        </p:spPr>
        <p:txBody>
          <a:bodyPr wrap="square">
            <a:spAutoFit/>
          </a:bodyPr>
          <a:lstStyle/>
          <a:p>
            <a:r>
              <a:rPr lang="en-US" sz="4400" dirty="0"/>
              <a:t>a) Mỗi hình vuông là một hình chữ nhật (do nó có 4 góc vuông).</a:t>
            </a:r>
          </a:p>
          <a:p>
            <a:r>
              <a:rPr lang="en-US" sz="4400" dirty="0"/>
              <a:t>b) Mỗi hình vuông là một hình thoi (do nó có 4 cạnh bằng nhau).</a:t>
            </a:r>
          </a:p>
        </p:txBody>
      </p:sp>
      <p:pic>
        <p:nvPicPr>
          <p:cNvPr id="35" name="Picture 4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506200" y="3732843"/>
            <a:ext cx="1982152" cy="1248285"/>
          </a:xfrm>
          <a:prstGeom prst="rect">
            <a:avLst/>
          </a:prstGeom>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663355" y="2103330"/>
            <a:ext cx="396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86354" y="6591300"/>
            <a:ext cx="1219200" cy="815340"/>
          </a:xfrm>
          <a:prstGeom prst="rect">
            <a:avLst/>
          </a:prstGeom>
        </p:spPr>
      </p:pic>
      <p:sp>
        <p:nvSpPr>
          <p:cNvPr id="34" name="Rectangle 1"/>
          <p:cNvSpPr>
            <a:spLocks noChangeArrowheads="1"/>
          </p:cNvSpPr>
          <p:nvPr/>
        </p:nvSpPr>
        <p:spPr bwMode="auto">
          <a:xfrm>
            <a:off x="4038600" y="5448300"/>
            <a:ext cx="1676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4000" b="1" u="sng" dirty="0">
                <a:solidFill>
                  <a:srgbClr val="1F497D"/>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22079472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9"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TotalTime>
  <Words>2498</Words>
  <Application>Microsoft Office PowerPoint</Application>
  <PresentationFormat>Custom</PresentationFormat>
  <Paragraphs>198</Paragraphs>
  <Slides>32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Symbol</vt:lpstr>
      <vt:lpstr>Calibri Light</vt:lpstr>
      <vt:lpstr>Cambria Math</vt:lpstr>
      <vt:lpstr>Kavoon</vt:lpstr>
      <vt:lpstr>Arial</vt:lpstr>
      <vt:lpstr>Calibri</vt:lpstr>
      <vt:lpstr>Times New Roman</vt:lpstr>
      <vt:lpstr>Delius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Yellow Green Black Lined Grids and Frames Senior High to Uni Education Presentation</dc:title>
  <dc:creator>Admin</dc:creator>
  <cp:lastModifiedBy>Linh</cp:lastModifiedBy>
  <cp:revision>126</cp:revision>
  <dcterms:created xsi:type="dcterms:W3CDTF">2006-08-16T00:00:00Z</dcterms:created>
  <dcterms:modified xsi:type="dcterms:W3CDTF">2024-01-01T19:15:12Z</dcterms:modified>
  <dc:identifier>DAFSQ6U-uu0</dc:identifier>
</cp:coreProperties>
</file>