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  <a:srgbClr val="CCECFF"/>
    <a:srgbClr val="0000FF"/>
    <a:srgbClr val="00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5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8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5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6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0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2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5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1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3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3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6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3.emf"/><Relationship Id="rId2" Type="http://schemas.openxmlformats.org/officeDocument/2006/relationships/oleObject" Target="../embeddings/oleObject6.bin"/><Relationship Id="rId16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5.wmf"/><Relationship Id="rId5" Type="http://schemas.openxmlformats.org/officeDocument/2006/relationships/image" Target="../media/image9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21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0.wmf"/><Relationship Id="rId16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9.bin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0467" y="2793897"/>
            <a:ext cx="7535476" cy="2109442"/>
          </a:xfrm>
        </p:spPr>
        <p:txBody>
          <a:bodyPr>
            <a:noAutofit/>
          </a:bodyPr>
          <a:lstStyle/>
          <a:p>
            <a:r>
              <a:rPr lang="vi-VN" sz="4800" cap="none">
                <a:solidFill>
                  <a:schemeClr val="tx2"/>
                </a:solidFill>
                <a:latin typeface="+mj-lt"/>
              </a:rPr>
              <a:t>Tiết </a:t>
            </a:r>
            <a:r>
              <a:rPr lang="vi-VN" sz="4800">
                <a:solidFill>
                  <a:schemeClr val="tx2"/>
                </a:solidFill>
                <a:latin typeface="+mj-lt"/>
              </a:rPr>
              <a:t>53,54,55</a:t>
            </a:r>
            <a:r>
              <a:rPr lang="vi-VN" sz="4800" cap="none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4800" cap="none" dirty="0">
                <a:solidFill>
                  <a:schemeClr val="tx2"/>
                </a:solidFill>
                <a:latin typeface="+mj-lt"/>
              </a:rPr>
              <a:t>Đại lượng tỉ lệ thuận</a:t>
            </a:r>
            <a:endParaRPr lang="en-US" sz="4800" cap="none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514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02275" y="457994"/>
            <a:ext cx="374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SVN-Dancing Script" panose="02040603050506020204" pitchFamily="18" charset="0"/>
              </a:rPr>
              <a:t>Nội</a:t>
            </a:r>
            <a:r>
              <a:rPr lang="en-US" sz="3600" b="1" dirty="0">
                <a:solidFill>
                  <a:schemeClr val="tx2"/>
                </a:solidFill>
                <a:latin typeface="SVN-Dancing Script" panose="02040603050506020204" pitchFamily="18" charset="0"/>
              </a:rPr>
              <a:t> dung </a:t>
            </a:r>
            <a:r>
              <a:rPr lang="vi-VN" sz="3600" b="1" dirty="0">
                <a:solidFill>
                  <a:schemeClr val="tx2"/>
                </a:solidFill>
                <a:latin typeface="SVN-Dancing Script" panose="02040603050506020204" pitchFamily="18" charset="0"/>
              </a:rPr>
              <a:t>bài học</a:t>
            </a:r>
            <a:endParaRPr lang="en-US" sz="3600" b="1" dirty="0">
              <a:solidFill>
                <a:schemeClr val="tx2"/>
              </a:solidFill>
              <a:latin typeface="SVN-Dancing Script" panose="02040603050506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6118" y="1963761"/>
            <a:ext cx="10274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VN-Dancing Script" panose="02040603050506020204" pitchFamily="18" charset="0"/>
              </a:rPr>
              <a:t>1</a:t>
            </a:r>
            <a:r>
              <a:rPr lang="en-US" sz="3200">
                <a:latin typeface="SVN-Dancing Script" panose="02040603050506020204" pitchFamily="18" charset="0"/>
              </a:rPr>
              <a:t>. </a:t>
            </a:r>
            <a:r>
              <a:rPr lang="vi-VN" sz="3200">
                <a:latin typeface="SVN-Dancing Script" panose="02040603050506020204" pitchFamily="18" charset="0"/>
              </a:rPr>
              <a:t>Định nghĩa về đại lượng tỉ lệ thuận.</a:t>
            </a:r>
            <a:endParaRPr lang="en-US" sz="3200" dirty="0">
              <a:latin typeface="SVN-Dancing Script" panose="02040603050506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6118" y="3309927"/>
            <a:ext cx="8125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VN-Dancing Script" panose="02040603050506020204" pitchFamily="18" charset="0"/>
              </a:rPr>
              <a:t>2. </a:t>
            </a:r>
            <a:r>
              <a:rPr lang="en-US" sz="3200" dirty="0" err="1">
                <a:latin typeface="SVN-Dancing Script" panose="02040603050506020204" pitchFamily="18" charset="0"/>
              </a:rPr>
              <a:t>Nhận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biết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hai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đại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lượng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có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tỉ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lệ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err="1">
                <a:latin typeface="SVN-Dancing Script" panose="02040603050506020204" pitchFamily="18" charset="0"/>
              </a:rPr>
              <a:t>thuận</a:t>
            </a:r>
            <a:r>
              <a:rPr lang="en-US" sz="3200">
                <a:latin typeface="SVN-Dancing Script" panose="02040603050506020204" pitchFamily="18" charset="0"/>
              </a:rPr>
              <a:t> </a:t>
            </a:r>
            <a:endParaRPr lang="en-US" sz="3200" dirty="0">
              <a:latin typeface="SVN-Dancing Script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6118" y="4656092"/>
            <a:ext cx="7557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VN-Dancing Script" panose="02040603050506020204" pitchFamily="18" charset="0"/>
              </a:rPr>
              <a:t>3. </a:t>
            </a:r>
            <a:r>
              <a:rPr lang="en-US" sz="3200" dirty="0" err="1">
                <a:latin typeface="SVN-Dancing Script" panose="02040603050506020204" pitchFamily="18" charset="0"/>
              </a:rPr>
              <a:t>Tính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chất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của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hai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đại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lượng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tỉ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lệ</a:t>
            </a:r>
            <a:r>
              <a:rPr lang="en-US" sz="3200" dirty="0">
                <a:latin typeface="SVN-Dancing Script" panose="02040603050506020204" pitchFamily="18" charset="0"/>
              </a:rPr>
              <a:t> </a:t>
            </a:r>
            <a:r>
              <a:rPr lang="en-US" sz="3200" dirty="0" err="1">
                <a:latin typeface="SVN-Dancing Script" panose="02040603050506020204" pitchFamily="18" charset="0"/>
              </a:rPr>
              <a:t>thuận</a:t>
            </a:r>
            <a:endParaRPr lang="en-US" sz="3200" dirty="0">
              <a:latin typeface="SVN-Dancing Script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76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/>
    </mc:Choice>
    <mc:Fallback xmlns:n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0662" y="431145"/>
            <a:ext cx="53798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4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8947" y="1244658"/>
            <a:ext cx="5771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8947" y="1991916"/>
            <a:ext cx="10447401" cy="95410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tăng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868" y="3174823"/>
            <a:ext cx="1345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8868" y="3759536"/>
            <a:ext cx="9986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8868" y="4836629"/>
            <a:ext cx="8406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Chu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43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5861" y="886221"/>
            <a:ext cx="7660433" cy="0"/>
          </a:xfrm>
          <a:prstGeom prst="line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34925" y="326163"/>
            <a:ext cx="2435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217" y="866793"/>
            <a:ext cx="5200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217" y="1293584"/>
            <a:ext cx="11426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s(km)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t(h)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km/h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9379" y="2092406"/>
            <a:ext cx="5343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 = v.t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= 15t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1217" y="2537813"/>
            <a:ext cx="6809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(P)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a(cm)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1092" y="2945852"/>
            <a:ext cx="205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4a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5861" y="3315513"/>
            <a:ext cx="2963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4353" y="3862594"/>
            <a:ext cx="10513698" cy="95410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5860" y="4835282"/>
            <a:ext cx="1554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162294"/>
              </p:ext>
            </p:extLst>
          </p:nvPr>
        </p:nvGraphicFramePr>
        <p:xfrm>
          <a:off x="1620557" y="5932312"/>
          <a:ext cx="965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160" imgH="787320" progId="Equation.DSMT4">
                  <p:embed/>
                </p:oleObj>
              </mc:Choice>
              <mc:Fallback>
                <p:oleObj name="Equation" r:id="rId2" imgW="965160" imgH="78732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20557" y="5932312"/>
                        <a:ext cx="9652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958252"/>
              </p:ext>
            </p:extLst>
          </p:nvPr>
        </p:nvGraphicFramePr>
        <p:xfrm>
          <a:off x="1675770" y="4974062"/>
          <a:ext cx="92951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76240" imgH="355320" progId="Equation.DSMT4">
                  <p:embed/>
                </p:oleObj>
              </mc:Choice>
              <mc:Fallback>
                <p:oleObj name="Equation" r:id="rId4" imgW="876240" imgH="35532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5770" y="4974062"/>
                        <a:ext cx="929518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597006"/>
              </p:ext>
            </p:extLst>
          </p:nvPr>
        </p:nvGraphicFramePr>
        <p:xfrm>
          <a:off x="1651863" y="5515863"/>
          <a:ext cx="1079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79280" imgH="355320" progId="Equation.DSMT4">
                  <p:embed/>
                </p:oleObj>
              </mc:Choice>
              <mc:Fallback>
                <p:oleObj name="Equation" r:id="rId6" imgW="1079280" imgH="35532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51863" y="5515863"/>
                        <a:ext cx="10795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605288" y="4835281"/>
            <a:ext cx="7306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= 3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809506" y="5401964"/>
            <a:ext cx="6764250" cy="523220"/>
            <a:chOff x="3001542" y="4761456"/>
            <a:chExt cx="6764250" cy="523220"/>
          </a:xfrm>
        </p:grpSpPr>
        <p:sp>
          <p:nvSpPr>
            <p:cNvPr id="22" name="TextBox 21"/>
            <p:cNvSpPr txBox="1"/>
            <p:nvPr/>
          </p:nvSpPr>
          <p:spPr>
            <a:xfrm>
              <a:off x="3001542" y="4761456"/>
              <a:ext cx="6764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y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thuận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hệ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9011463"/>
                </p:ext>
              </p:extLst>
            </p:nvPr>
          </p:nvGraphicFramePr>
          <p:xfrm>
            <a:off x="8585582" y="4875355"/>
            <a:ext cx="8890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888840" imgH="291960" progId="Equation.DSMT4">
                    <p:embed/>
                  </p:oleObj>
                </mc:Choice>
                <mc:Fallback>
                  <p:oleObj name="Equation" r:id="rId8" imgW="888840" imgH="291960" progId="Equation.DSMT4">
                    <p:embed/>
                    <p:pic>
                      <p:nvPicPr>
                        <p:cNvPr id="24" name="Object 23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585582" y="4875355"/>
                          <a:ext cx="8890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2731363" y="5985362"/>
            <a:ext cx="6679679" cy="787400"/>
            <a:chOff x="2930665" y="5319043"/>
            <a:chExt cx="6679679" cy="787400"/>
          </a:xfrm>
        </p:grpSpPr>
        <p:sp>
          <p:nvSpPr>
            <p:cNvPr id="23" name="TextBox 22"/>
            <p:cNvSpPr txBox="1"/>
            <p:nvPr/>
          </p:nvSpPr>
          <p:spPr>
            <a:xfrm>
              <a:off x="2930665" y="5409974"/>
              <a:ext cx="66796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y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thuận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hệ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3907330"/>
                </p:ext>
              </p:extLst>
            </p:nvPr>
          </p:nvGraphicFramePr>
          <p:xfrm>
            <a:off x="8546841" y="5319043"/>
            <a:ext cx="74930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749160" imgH="787320" progId="Equation.DSMT4">
                    <p:embed/>
                  </p:oleObj>
                </mc:Choice>
                <mc:Fallback>
                  <p:oleObj name="Equation" r:id="rId10" imgW="749160" imgH="787320" progId="Equation.DSMT4">
                    <p:embed/>
                    <p:pic>
                      <p:nvPicPr>
                        <p:cNvPr id="26" name="Object 25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8546841" y="5319043"/>
                          <a:ext cx="749300" cy="787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0879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2" grpId="0"/>
      <p:bldP spid="13" grpId="0" animBg="1"/>
      <p:bldP spid="14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75861" y="888126"/>
            <a:ext cx="7660433" cy="0"/>
          </a:xfrm>
          <a:prstGeom prst="line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1217" y="432966"/>
            <a:ext cx="2435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217" y="894631"/>
            <a:ext cx="1593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051" y="1440190"/>
            <a:ext cx="11084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81179" y="2456060"/>
            <a:ext cx="10975944" cy="1172995"/>
            <a:chOff x="281179" y="2456060"/>
            <a:chExt cx="10975944" cy="1172995"/>
          </a:xfrm>
        </p:grpSpPr>
        <p:grpSp>
          <p:nvGrpSpPr>
            <p:cNvPr id="9" name="Group 8"/>
            <p:cNvGrpSpPr/>
            <p:nvPr/>
          </p:nvGrpSpPr>
          <p:grpSpPr>
            <a:xfrm>
              <a:off x="281179" y="2456060"/>
              <a:ext cx="10975944" cy="1172995"/>
              <a:chOff x="400051" y="3326171"/>
              <a:chExt cx="10975944" cy="1172995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00051" y="3326171"/>
                <a:ext cx="1097594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lệ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thuận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lệ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 		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cũng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lệ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thuận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đại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lệ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54385235"/>
                  </p:ext>
                </p:extLst>
              </p:nvPr>
            </p:nvGraphicFramePr>
            <p:xfrm>
              <a:off x="6136821" y="3711766"/>
              <a:ext cx="266700" cy="787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266400" imgH="787320" progId="Equation.DSMT4">
                      <p:embed/>
                    </p:oleObj>
                  </mc:Choice>
                  <mc:Fallback>
                    <p:oleObj name="Equation" r:id="rId2" imgW="266400" imgH="787320" progId="Equation.DSMT4">
                      <p:embed/>
                      <p:pic>
                        <p:nvPicPr>
                          <p:cNvPr id="8" name="Object 7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6136821" y="3711766"/>
                            <a:ext cx="266700" cy="787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1080804"/>
                </p:ext>
              </p:extLst>
            </p:nvPr>
          </p:nvGraphicFramePr>
          <p:xfrm>
            <a:off x="6302937" y="2571556"/>
            <a:ext cx="9398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939600" imgH="368280" progId="Equation.DSMT4">
                    <p:embed/>
                  </p:oleObj>
                </mc:Choice>
                <mc:Fallback>
                  <p:oleObj name="Equation" r:id="rId4" imgW="939600" imgH="368280" progId="Equation.DSMT4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302937" y="2571556"/>
                          <a:ext cx="939800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396784"/>
              </p:ext>
            </p:extLst>
          </p:nvPr>
        </p:nvGraphicFramePr>
        <p:xfrm>
          <a:off x="3076034" y="3443428"/>
          <a:ext cx="1346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46040" imgH="787320" progId="Equation.DSMT4">
                  <p:embed/>
                </p:oleObj>
              </mc:Choice>
              <mc:Fallback>
                <p:oleObj name="Equation" r:id="rId6" imgW="1346040" imgH="7873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76034" y="3443428"/>
                        <a:ext cx="13462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808654"/>
              </p:ext>
            </p:extLst>
          </p:nvPr>
        </p:nvGraphicFramePr>
        <p:xfrm>
          <a:off x="1899814" y="5100756"/>
          <a:ext cx="965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65160" imgH="787320" progId="Equation.DSMT4">
                  <p:embed/>
                </p:oleObj>
              </mc:Choice>
              <mc:Fallback>
                <p:oleObj name="Equation" r:id="rId8" imgW="965160" imgH="7873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99814" y="5100756"/>
                        <a:ext cx="9652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97350"/>
              </p:ext>
            </p:extLst>
          </p:nvPr>
        </p:nvGraphicFramePr>
        <p:xfrm>
          <a:off x="1951216" y="4505940"/>
          <a:ext cx="1079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79280" imgH="355320" progId="Equation.DSMT4">
                  <p:embed/>
                </p:oleObj>
              </mc:Choice>
              <mc:Fallback>
                <p:oleObj name="Equation" r:id="rId10" imgW="1079280" imgH="3553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51216" y="4505940"/>
                        <a:ext cx="10795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100735"/>
              </p:ext>
            </p:extLst>
          </p:nvPr>
        </p:nvGraphicFramePr>
        <p:xfrm>
          <a:off x="3189283" y="4313356"/>
          <a:ext cx="1524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23880" imgH="787320" progId="Equation.DSMT4">
                  <p:embed/>
                </p:oleObj>
              </mc:Choice>
              <mc:Fallback>
                <p:oleObj name="Equation" r:id="rId12" imgW="1523880" imgH="78732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89283" y="4313356"/>
                        <a:ext cx="15240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158226"/>
              </p:ext>
            </p:extLst>
          </p:nvPr>
        </p:nvGraphicFramePr>
        <p:xfrm>
          <a:off x="2999543" y="5372098"/>
          <a:ext cx="1270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69720" imgH="355320" progId="Equation.DSMT4">
                  <p:embed/>
                </p:oleObj>
              </mc:Choice>
              <mc:Fallback>
                <p:oleObj name="Equation" r:id="rId14" imgW="1269720" imgH="35532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99543" y="5372098"/>
                        <a:ext cx="12700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67885" y="3471930"/>
            <a:ext cx="1554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428747"/>
              </p:ext>
            </p:extLst>
          </p:nvPr>
        </p:nvGraphicFramePr>
        <p:xfrm>
          <a:off x="1995130" y="3672073"/>
          <a:ext cx="9223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21857" imgH="350590" progId="Equation.DSMT4">
                  <p:embed/>
                </p:oleObj>
              </mc:Choice>
              <mc:Fallback>
                <p:oleObj name="Equation" r:id="rId16" imgW="921857" imgH="35059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995130" y="3672073"/>
                        <a:ext cx="922337" cy="35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36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75861" y="840501"/>
            <a:ext cx="7660433" cy="0"/>
          </a:xfrm>
          <a:prstGeom prst="line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31529" y="317281"/>
            <a:ext cx="2435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038" y="854600"/>
            <a:ext cx="9518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935623"/>
                  </p:ext>
                </p:extLst>
              </p:nvPr>
            </p:nvGraphicFramePr>
            <p:xfrm>
              <a:off x="569812" y="1390956"/>
              <a:ext cx="8128000" cy="103632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625600">
                      <a:extLst>
                        <a:ext uri="{9D8B030D-6E8A-4147-A177-3AD203B41FA5}">
                          <a16:colId xmlns:a16="http://schemas.microsoft.com/office/drawing/2014/main" val="2961581005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552866331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423799535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4038209284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123978822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US" sz="2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US" sz="2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US" sz="2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US" sz="2800" b="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865141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US" sz="2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en-US" sz="2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en-US" sz="2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sz="28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=?</m:t>
                                </m:r>
                              </m:oMath>
                            </m:oMathPara>
                          </a14:m>
                          <a:endParaRPr lang="en-US" sz="2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492498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935623"/>
                  </p:ext>
                </p:extLst>
              </p:nvPr>
            </p:nvGraphicFramePr>
            <p:xfrm>
              <a:off x="569812" y="1390956"/>
              <a:ext cx="8128000" cy="103632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625600">
                      <a:extLst>
                        <a:ext uri="{9D8B030D-6E8A-4147-A177-3AD203B41FA5}">
                          <a16:colId xmlns:a16="http://schemas.microsoft.com/office/drawing/2014/main" val="2961581005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552866331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423799535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4038209284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1239788220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US" sz="2800" b="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375" t="-11628" r="-300749" b="-1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128" t="-11628" r="-201880" b="-1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000" t="-11628" r="-101124" b="-1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0000" t="-11628" r="-1124" b="-1302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651416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28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375" t="-112941" r="-300749" b="-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1128" t="-112941" r="-201880" b="-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000" t="-112941" r="-101124" b="-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0000" t="-112941" r="-1124" b="-3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92498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TextBox 16"/>
          <p:cNvSpPr txBox="1"/>
          <p:nvPr/>
        </p:nvSpPr>
        <p:spPr>
          <a:xfrm>
            <a:off x="401217" y="2481262"/>
            <a:ext cx="6351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1529" y="2975030"/>
            <a:ext cx="5467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“?”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31529" y="3884218"/>
            <a:ext cx="5573737" cy="1384995"/>
            <a:chOff x="424727" y="3771539"/>
            <a:chExt cx="5573737" cy="1384995"/>
          </a:xfrm>
        </p:grpSpPr>
        <p:sp>
          <p:nvSpPr>
            <p:cNvPr id="19" name="TextBox 18"/>
            <p:cNvSpPr txBox="1"/>
            <p:nvPr/>
          </p:nvSpPr>
          <p:spPr>
            <a:xfrm>
              <a:off x="424727" y="3771539"/>
              <a:ext cx="557373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c)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xét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giữa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tương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ứng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			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y?			</a:t>
              </a: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8741886"/>
                </p:ext>
              </p:extLst>
            </p:nvPr>
          </p:nvGraphicFramePr>
          <p:xfrm>
            <a:off x="2162366" y="4204470"/>
            <a:ext cx="1930400" cy="876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930320" imgH="876240" progId="Equation.DSMT4">
                    <p:embed/>
                  </p:oleObj>
                </mc:Choice>
                <mc:Fallback>
                  <p:oleObj name="Equation" r:id="rId4" imgW="1930320" imgH="87624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162366" y="4204470"/>
                          <a:ext cx="1930400" cy="876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5964254" y="2805457"/>
            <a:ext cx="56500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Do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068692"/>
              </p:ext>
            </p:extLst>
          </p:nvPr>
        </p:nvGraphicFramePr>
        <p:xfrm>
          <a:off x="7615816" y="3350806"/>
          <a:ext cx="1308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304560" progId="Equation.DSMT4">
                  <p:embed/>
                </p:oleObj>
              </mc:Choice>
              <mc:Fallback>
                <p:oleObj name="Equation" r:id="rId6" imgW="1307880" imgH="30456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15816" y="3350806"/>
                        <a:ext cx="13081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80034"/>
              </p:ext>
            </p:extLst>
          </p:nvPr>
        </p:nvGraphicFramePr>
        <p:xfrm>
          <a:off x="7615816" y="3726197"/>
          <a:ext cx="1917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17360" imgH="304560" progId="Equation.DSMT4">
                  <p:embed/>
                </p:oleObj>
              </mc:Choice>
              <mc:Fallback>
                <p:oleObj name="Equation" r:id="rId8" imgW="1917360" imgH="30456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15816" y="3726197"/>
                        <a:ext cx="1917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974946" y="4043303"/>
            <a:ext cx="579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=2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16962" y="4525355"/>
            <a:ext cx="57140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2x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5920410" y="2510673"/>
            <a:ext cx="0" cy="31892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58399" y="2435821"/>
            <a:ext cx="1238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233830"/>
              </p:ext>
            </p:extLst>
          </p:nvPr>
        </p:nvGraphicFramePr>
        <p:xfrm>
          <a:off x="4081333" y="1941467"/>
          <a:ext cx="946994" cy="451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5480" imgH="393480" progId="Equation.DSMT4">
                  <p:embed/>
                </p:oleObj>
              </mc:Choice>
              <mc:Fallback>
                <p:oleObj name="Equation" r:id="rId10" imgW="825480" imgH="39348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81333" y="1941467"/>
                        <a:ext cx="946994" cy="45164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921509" y="5735373"/>
            <a:ext cx="1813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228500"/>
              </p:ext>
            </p:extLst>
          </p:nvPr>
        </p:nvGraphicFramePr>
        <p:xfrm>
          <a:off x="4633812" y="5675282"/>
          <a:ext cx="3898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898800" imgH="876240" progId="Equation.DSMT4">
                  <p:embed/>
                </p:oleObj>
              </mc:Choice>
              <mc:Fallback>
                <p:oleObj name="Equation" r:id="rId12" imgW="3898800" imgH="87624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33812" y="5675282"/>
                        <a:ext cx="38989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037635"/>
              </p:ext>
            </p:extLst>
          </p:nvPr>
        </p:nvGraphicFramePr>
        <p:xfrm>
          <a:off x="8586230" y="5675282"/>
          <a:ext cx="3314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314520" imgH="876240" progId="Equation.DSMT4">
                  <p:embed/>
                </p:oleObj>
              </mc:Choice>
              <mc:Fallback>
                <p:oleObj name="Equation" r:id="rId14" imgW="3314520" imgH="8762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586230" y="5675282"/>
                        <a:ext cx="33147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256389"/>
              </p:ext>
            </p:extLst>
          </p:nvPr>
        </p:nvGraphicFramePr>
        <p:xfrm>
          <a:off x="7336823" y="1932521"/>
          <a:ext cx="11207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77760" imgH="393480" progId="Equation.DSMT4">
                  <p:embed/>
                </p:oleObj>
              </mc:Choice>
              <mc:Fallback>
                <p:oleObj name="Equation" r:id="rId16" imgW="977760" imgH="39348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336823" y="1932521"/>
                        <a:ext cx="1120775" cy="4508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473774"/>
              </p:ext>
            </p:extLst>
          </p:nvPr>
        </p:nvGraphicFramePr>
        <p:xfrm>
          <a:off x="5659436" y="1951972"/>
          <a:ext cx="11080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65160" imgH="393480" progId="Equation.DSMT4">
                  <p:embed/>
                </p:oleObj>
              </mc:Choice>
              <mc:Fallback>
                <p:oleObj name="Equation" r:id="rId18" imgW="965160" imgH="39348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659436" y="1951972"/>
                        <a:ext cx="1108075" cy="4508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93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7" grpId="0"/>
      <p:bldP spid="18" grpId="0"/>
      <p:bldP spid="22" grpId="0"/>
      <p:bldP spid="25" grpId="0"/>
      <p:bldP spid="26" grpId="0"/>
      <p:bldP spid="31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75861" y="840501"/>
            <a:ext cx="7660433" cy="0"/>
          </a:xfrm>
          <a:prstGeom prst="line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5861" y="381757"/>
            <a:ext cx="2435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861" y="1418295"/>
            <a:ext cx="10599015" cy="353943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756010"/>
              </p:ext>
            </p:extLst>
          </p:nvPr>
        </p:nvGraphicFramePr>
        <p:xfrm>
          <a:off x="2749106" y="3581460"/>
          <a:ext cx="284956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49850" imgH="853405" progId="Equation.DSMT4">
                  <p:embed/>
                </p:oleObj>
              </mc:Choice>
              <mc:Fallback>
                <p:oleObj name="Equation" r:id="rId2" imgW="2849850" imgH="853405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49106" y="3581460"/>
                        <a:ext cx="2849563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590771"/>
              </p:ext>
            </p:extLst>
          </p:nvPr>
        </p:nvGraphicFramePr>
        <p:xfrm>
          <a:off x="2749106" y="1774242"/>
          <a:ext cx="2082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82600" imgH="863280" progId="Equation.DSMT4">
                  <p:embed/>
                </p:oleObj>
              </mc:Choice>
              <mc:Fallback>
                <p:oleObj name="Equation" r:id="rId4" imgW="2082600" imgH="8632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49106" y="1774242"/>
                        <a:ext cx="20828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32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75861" y="840501"/>
            <a:ext cx="7660433" cy="0"/>
          </a:xfrm>
          <a:prstGeom prst="line">
            <a:avLst/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32747" y="299871"/>
            <a:ext cx="2435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094" y="956053"/>
            <a:ext cx="11457060" cy="181588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1/53/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4 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9 ; x =15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9228" y="2728685"/>
            <a:ext cx="1238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9001" y="3111939"/>
            <a:ext cx="5610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197125"/>
              </p:ext>
            </p:extLst>
          </p:nvPr>
        </p:nvGraphicFramePr>
        <p:xfrm>
          <a:off x="883884" y="3686026"/>
          <a:ext cx="2349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360" imgH="380880" progId="Equation.DSMT4">
                  <p:embed/>
                </p:oleObj>
              </mc:Choice>
              <mc:Fallback>
                <p:oleObj name="Equation" r:id="rId2" imgW="2349360" imgH="3808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83884" y="3686026"/>
                        <a:ext cx="2349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2747" y="3975163"/>
            <a:ext cx="3037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6 ; y =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693800"/>
              </p:ext>
            </p:extLst>
          </p:nvPr>
        </p:nvGraphicFramePr>
        <p:xfrm>
          <a:off x="3095860" y="4337042"/>
          <a:ext cx="1981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81080" imgH="787320" progId="Equation.DSMT4">
                  <p:embed/>
                </p:oleObj>
              </mc:Choice>
              <mc:Fallback>
                <p:oleObj name="Equation" r:id="rId4" imgW="1981080" imgH="7873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95860" y="4337042"/>
                        <a:ext cx="19812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83896" y="4960034"/>
            <a:ext cx="5886276" cy="787400"/>
            <a:chOff x="383896" y="4960034"/>
            <a:chExt cx="5886276" cy="787400"/>
          </a:xfrm>
        </p:grpSpPr>
        <p:sp>
          <p:nvSpPr>
            <p:cNvPr id="13" name="TextBox 12"/>
            <p:cNvSpPr txBox="1"/>
            <p:nvPr/>
          </p:nvSpPr>
          <p:spPr>
            <a:xfrm>
              <a:off x="383896" y="5050792"/>
              <a:ext cx="58862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hệ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y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đối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 </a:t>
              </a:r>
              <a:r>
                <a:rPr 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858616"/>
                </p:ext>
              </p:extLst>
            </p:nvPr>
          </p:nvGraphicFramePr>
          <p:xfrm>
            <a:off x="5204191" y="4960034"/>
            <a:ext cx="76200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61760" imgH="787320" progId="Equation.DSMT4">
                    <p:embed/>
                  </p:oleObj>
                </mc:Choice>
                <mc:Fallback>
                  <p:oleObj name="Equation" r:id="rId6" imgW="761760" imgH="787320" progId="Equation.DSMT4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204191" y="4960034"/>
                          <a:ext cx="762000" cy="787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831547"/>
              </p:ext>
            </p:extLst>
          </p:nvPr>
        </p:nvGraphicFramePr>
        <p:xfrm>
          <a:off x="3460642" y="4129306"/>
          <a:ext cx="939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39600" imgH="304560" progId="Equation.DSMT4">
                  <p:embed/>
                </p:oleObj>
              </mc:Choice>
              <mc:Fallback>
                <p:oleObj name="Equation" r:id="rId8" imgW="939600" imgH="30456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60642" y="4129306"/>
                        <a:ext cx="939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42745" y="5835353"/>
            <a:ext cx="5041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327873"/>
              </p:ext>
            </p:extLst>
          </p:nvPr>
        </p:nvGraphicFramePr>
        <p:xfrm>
          <a:off x="5027679" y="5747434"/>
          <a:ext cx="1092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91880" imgH="787320" progId="Equation.DSMT4">
                  <p:embed/>
                </p:oleObj>
              </mc:Choice>
              <mc:Fallback>
                <p:oleObj name="Equation" r:id="rId10" imgW="1091880" imgH="78732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27679" y="5747434"/>
                        <a:ext cx="10922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299848" y="2988568"/>
            <a:ext cx="2790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9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498753"/>
              </p:ext>
            </p:extLst>
          </p:nvPr>
        </p:nvGraphicFramePr>
        <p:xfrm>
          <a:off x="8931983" y="2870800"/>
          <a:ext cx="1511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11280" imgH="787320" progId="Equation.DSMT4">
                  <p:embed/>
                </p:oleObj>
              </mc:Choice>
              <mc:Fallback>
                <p:oleObj name="Equation" r:id="rId12" imgW="1511280" imgH="78732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931983" y="2870800"/>
                        <a:ext cx="15113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470439"/>
              </p:ext>
            </p:extLst>
          </p:nvPr>
        </p:nvGraphicFramePr>
        <p:xfrm>
          <a:off x="8960603" y="3701551"/>
          <a:ext cx="1803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03240" imgH="787320" progId="Equation.DSMT4">
                  <p:embed/>
                </p:oleObj>
              </mc:Choice>
              <mc:Fallback>
                <p:oleObj name="Equation" r:id="rId14" imgW="1803240" imgH="78732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960603" y="3701551"/>
                        <a:ext cx="1803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616187" y="3820714"/>
            <a:ext cx="2485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15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270171" y="2999087"/>
            <a:ext cx="0" cy="35357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1" grpId="0"/>
      <p:bldP spid="17" grpId="0"/>
      <p:bldP spid="19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BC75208E-CAF9-754F-9720-96EE011DD4D4}"/>
              </a:ext>
            </a:extLst>
          </p:cNvPr>
          <p:cNvSpPr txBox="1"/>
          <p:nvPr/>
        </p:nvSpPr>
        <p:spPr>
          <a:xfrm>
            <a:off x="2675186" y="525034"/>
            <a:ext cx="804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5400" b="1" dirty="0">
                <a:solidFill>
                  <a:schemeClr val="tx2"/>
                </a:solidFill>
              </a:rPr>
              <a:t>HƯỚNG DẪN VỀ NHÀ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14556166-3C64-9B4C-BC77-E346F2635AA1}"/>
              </a:ext>
            </a:extLst>
          </p:cNvPr>
          <p:cNvSpPr txBox="1"/>
          <p:nvPr/>
        </p:nvSpPr>
        <p:spPr>
          <a:xfrm>
            <a:off x="796913" y="1939684"/>
            <a:ext cx="10407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3600" dirty="0">
                <a:latin typeface="+mj-lt"/>
              </a:rPr>
              <a:t>1. Học thuộc định nghĩa, tính chất của đại lượng tỉ lệ thuận. 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FED9F716-EE8D-D346-AF2D-56FC616FF845}"/>
              </a:ext>
            </a:extLst>
          </p:cNvPr>
          <p:cNvSpPr txBox="1"/>
          <p:nvPr/>
        </p:nvSpPr>
        <p:spPr>
          <a:xfrm>
            <a:off x="796913" y="3535599"/>
            <a:ext cx="727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3600">
                <a:latin typeface="+mj-lt"/>
              </a:rPr>
              <a:t>2. Làm bài tập: 1,2,3 và 4.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D17937B5-68BC-244F-B8B7-1C37E12EFEB1}"/>
              </a:ext>
            </a:extLst>
          </p:cNvPr>
          <p:cNvSpPr txBox="1"/>
          <p:nvPr/>
        </p:nvSpPr>
        <p:spPr>
          <a:xfrm>
            <a:off x="796913" y="4454405"/>
            <a:ext cx="10838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3600">
                <a:latin typeface="+mj-lt"/>
              </a:rPr>
              <a:t>3. Xem trước bài 2: Một số bài toán về đại lượng tỉ lệ thuận. </a:t>
            </a:r>
          </a:p>
        </p:txBody>
      </p:sp>
    </p:spTree>
    <p:extLst>
      <p:ext uri="{BB962C8B-B14F-4D97-AF65-F5344CB8AC3E}">
        <p14:creationId xmlns:p14="http://schemas.microsoft.com/office/powerpoint/2010/main" val="306380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716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SVN-Dancing Script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2: hàm số và đồ thị</dc:title>
  <dc:creator>Admin</dc:creator>
  <cp:lastModifiedBy>Vân Anh</cp:lastModifiedBy>
  <cp:revision>36</cp:revision>
  <dcterms:created xsi:type="dcterms:W3CDTF">2021-11-06T03:23:16Z</dcterms:created>
  <dcterms:modified xsi:type="dcterms:W3CDTF">2023-05-31T15:15:04Z</dcterms:modified>
</cp:coreProperties>
</file>