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5F_53633057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40_AACF999.xml" ContentType="application/vnd.ms-powerpoint.comments+xml"/>
  <Override PartName="/ppt/notesSlides/notesSlide4.xml" ContentType="application/vnd.openxmlformats-officedocument.presentationml.notesSlide+xml"/>
  <Override PartName="/ppt/comments/modernComment_263_3375CFEC.xml" ContentType="application/vnd.ms-powerpoint.comments+xml"/>
  <Override PartName="/ppt/notesSlides/notesSlide5.xml" ContentType="application/vnd.openxmlformats-officedocument.presentationml.notesSlide+xml"/>
  <Override PartName="/ppt/comments/modernComment_24F_7B2C3896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255_F590177C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25D_DF80316C.xml" ContentType="application/vnd.ms-powerpoint.comments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c963d5bdf0c74555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1" r:id="rId2"/>
    <p:sldId id="596" r:id="rId3"/>
    <p:sldId id="576" r:id="rId4"/>
    <p:sldId id="611" r:id="rId5"/>
    <p:sldId id="591" r:id="rId6"/>
    <p:sldId id="592" r:id="rId7"/>
    <p:sldId id="609" r:id="rId8"/>
    <p:sldId id="597" r:id="rId9"/>
    <p:sldId id="598" r:id="rId10"/>
    <p:sldId id="599" r:id="rId11"/>
    <p:sldId id="600" r:id="rId12"/>
    <p:sldId id="577" r:id="rId13"/>
    <p:sldId id="601" r:id="rId14"/>
    <p:sldId id="602" r:id="rId15"/>
    <p:sldId id="484" r:id="rId16"/>
    <p:sldId id="603" r:id="rId17"/>
    <p:sldId id="297" r:id="rId18"/>
    <p:sldId id="604" r:id="rId19"/>
    <p:sldId id="605" r:id="rId20"/>
    <p:sldId id="60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3DECC6-0E9D-C2DF-BE2F-E7821B3CC1E5}" name="Nguyễn Tùng Lâm" initials="NTL" userId="28fc0fef11b6d443" providerId="Windows Live"/>
  <p188:author id="{5D2898D4-BA15-08CD-01C7-33E2325F014D}" name="Trung" initials="T" userId="07c07c4db70cfaa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F"/>
    <a:srgbClr val="2F0AB6"/>
    <a:srgbClr val="0000FF"/>
    <a:srgbClr val="17055B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65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modernComment_15F_536330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EEA366-D560-4797-8581-2A7E45C72EE4}" authorId="{5D2898D4-BA15-08CD-01C7-33E2325F014D}" created="2022-07-24T16:21:42.77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99009367" sldId="351"/>
      <ac:graphicFrameMk id="6" creationId="{00000000-0000-0000-0000-000000000000}"/>
    </ac:deMkLst>
    <p188:replyLst>
      <p188:reply id="{50ED68E9-BF2C-4555-B2C2-FA4557667E93}" authorId="{6C3DECC6-0E9D-C2DF-BE2F-E7821B3CC1E5}" created="2022-07-26T01:52:44.512">
        <p188:txBody>
          <a:bodyPr/>
          <a:lstStyle/>
          <a:p>
            <a:r>
              <a:rPr lang="vi-VN"/>
              <a:t>Đã sửa</a:t>
            </a:r>
          </a:p>
        </p188:txBody>
      </p188:reply>
    </p188:replyLst>
    <p188:txBody>
      <a:bodyPr/>
      <a:lstStyle/>
      <a:p>
        <a:r>
          <a:rPr lang="en-US"/>
          <a:t>GV bổ sung hình thức và thời gian thực hiện yêu cầu </a:t>
        </a:r>
      </a:p>
    </p188:txBody>
  </p188:cm>
</p188:cmLst>
</file>

<file path=ppt/comments/modernComment_240_AACF9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515299-0BDF-4F9A-BFEC-2CF0B82CFF68}" authorId="{5D2898D4-BA15-08CD-01C7-33E2325F014D}" created="2022-07-24T16:23:00.7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108249" sldId="576"/>
      <ac:graphicFrameMk id="8" creationId="{00000000-0000-0000-0000-000000000000}"/>
    </ac:deMkLst>
    <p188:replyLst>
      <p188:reply id="{97329DAE-1BAC-48D8-9C92-47D706428495}" authorId="{6C3DECC6-0E9D-C2DF-BE2F-E7821B3CC1E5}" created="2022-07-26T01:52:57.425">
        <p188:txBody>
          <a:bodyPr/>
          <a:lstStyle/>
          <a:p>
            <a:r>
              <a:rPr lang="vi-VN"/>
              <a:t>Đã sửa</a:t>
            </a:r>
          </a:p>
        </p188:txBody>
      </p188:reply>
    </p188:reply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4F_7B2C38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12F56F-BFB9-42EA-BE43-ADEB07479663}" authorId="{5D2898D4-BA15-08CD-01C7-33E2325F014D}" created="2022-07-24T16:23:24.2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6495638" sldId="591"/>
      <ac:graphicFrameMk id="2" creationId="{00000000-0000-0000-0000-000000000000}"/>
    </ac:deMk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55_F59017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3A528D-B9D8-47C3-BF67-5F8F8E0C89E9}" authorId="{5D2898D4-BA15-08CD-01C7-33E2325F014D}" created="2022-07-24T16:24:21.68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19861116" sldId="597"/>
      <ac:graphicFrameMk id="2" creationId="{00000000-0000-0000-0000-000000000000}"/>
    </ac:deMkLst>
    <p188:replyLst>
      <p188:reply id="{34551FEF-69D9-4197-8524-7765854F62D5}" authorId="{6C3DECC6-0E9D-C2DF-BE2F-E7821B3CC1E5}" created="2022-07-26T01:53:37.672">
        <p188:txBody>
          <a:bodyPr/>
          <a:lstStyle/>
          <a:p>
            <a:r>
              <a:rPr lang="vi-VN"/>
              <a:t>Đã sửa bằng cách thêm vào slide 24</a:t>
            </a:r>
          </a:p>
        </p188:txBody>
      </p188:reply>
    </p188:reply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5D_DF8031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1D26F9-C0E0-4B44-958E-D6CBE9A9C773}" authorId="{5D2898D4-BA15-08CD-01C7-33E2325F014D}" created="2022-07-24T16:26:25.85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49720428" sldId="605"/>
      <ac:spMk id="2" creationId="{2B0F1006-55B6-2F05-80E1-3E32C1F5558A}"/>
    </ac:deMkLst>
    <p188:replyLst>
      <p188:reply id="{3A9A487A-1B4D-4BE0-8273-7B54A8BCFDC5}" authorId="{6C3DECC6-0E9D-C2DF-BE2F-E7821B3CC1E5}" created="2022-07-26T01:54:38.721">
        <p188:txBody>
          <a:bodyPr/>
          <a:lstStyle/>
          <a:p>
            <a:r>
              <a:rPr lang="vi-VN"/>
              <a:t>Đã sửa</a:t>
            </a:r>
          </a:p>
        </p188:txBody>
      </p188:reply>
    </p188:reply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63_3375CF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515299-0BDF-4F9A-BFEC-2CF0B82CFF68}" authorId="{5D2898D4-BA15-08CD-01C7-33E2325F014D}" created="2022-07-24T16:23:00.7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108249" sldId="576"/>
      <ac:graphicFrameMk id="8" creationId="{00000000-0000-0000-0000-000000000000}"/>
    </ac:deMkLst>
    <p188:replyLst>
      <p188:reply id="{97329DAE-1BAC-48D8-9C92-47D706428495}" authorId="{6C3DECC6-0E9D-C2DF-BE2F-E7821B3CC1E5}" created="2022-07-26T01:52:57.425">
        <p188:txBody>
          <a:bodyPr/>
          <a:lstStyle/>
          <a:p>
            <a:r>
              <a:rPr lang="vi-VN"/>
              <a:t>Đã sửa</a:t>
            </a:r>
          </a:p>
        </p188:txBody>
      </p188:reply>
    </p188:reply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yêu cầu học sinh hoạt động cá nhân trong vòng 1p. Sau 1p GV gọi 2 HS trình bày lời giải câu a và câu b.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yêu cầu HS đọc và nghiên cứu VD3 trong vòng 1p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2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yêu cầu HS hoàn thành Luyện tập 3 vào vở trong vòng 1p. Sau 1p Gv gọi 2 HS trình bày.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0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6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8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yêu cầu HS làm bài tập 2 phần a, d vào vở trong 2p.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23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2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.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VD1 </a:t>
            </a:r>
            <a:r>
              <a:rPr lang="en-US" dirty="0" err="1"/>
              <a:t>và</a:t>
            </a:r>
            <a:r>
              <a:rPr lang="en-US" dirty="0"/>
              <a:t> VD2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5p.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2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2 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.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VD1 </a:t>
            </a:r>
            <a:r>
              <a:rPr lang="en-US" dirty="0" err="1"/>
              <a:t>và</a:t>
            </a:r>
            <a:r>
              <a:rPr lang="en-US" dirty="0"/>
              <a:t> VD2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5p.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2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2 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7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VD2 gộp chung vs VD1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2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đưa ra Lưu ý. GV yêu cầu HS hoạt động cặp đôi theo dãy. Cả lớp chia thành 2 nhóm lớn (Dãy 1,2 là nhóm 1 làm LT1, dãy 3, 4 là nhóm 2 làm LT2) trong thời gian 3p. Sau thời gian 3p đại diện các nhóm trình bày.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đưa ra yêu cầu cho HS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image" Target="../media/image9.png"/><Relationship Id="rId3" Type="http://schemas.microsoft.com/office/2018/10/relationships/comments" Target="../comments/modernComment_15F_53633057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9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45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.png"/><Relationship Id="rId10" Type="http://schemas.openxmlformats.org/officeDocument/2006/relationships/image" Target="../media/image38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0.png"/><Relationship Id="rId5" Type="http://schemas.openxmlformats.org/officeDocument/2006/relationships/image" Target="../media/image480.png"/><Relationship Id="rId15" Type="http://schemas.openxmlformats.org/officeDocument/2006/relationships/image" Target="../media/image580.png"/><Relationship Id="rId10" Type="http://schemas.openxmlformats.org/officeDocument/2006/relationships/image" Target="../media/image53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Relationship Id="rId14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18/10/relationships/comments" Target="../comments/modernComment_25D_DF80316C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0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16.bin"/><Relationship Id="rId3" Type="http://schemas.microsoft.com/office/2018/10/relationships/comments" Target="../comments/modernComment_240_AACF999.xml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microsoft.com/office/2018/10/relationships/comments" Target="../comments/modernComment_263_3375CFEC.xml"/><Relationship Id="rId7" Type="http://schemas.openxmlformats.org/officeDocument/2006/relationships/image" Target="../media/image17.w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3.bin"/><Relationship Id="rId3" Type="http://schemas.microsoft.com/office/2018/10/relationships/comments" Target="../comments/modernComment_24F_7B2C3896.xml"/><Relationship Id="rId21" Type="http://schemas.openxmlformats.org/officeDocument/2006/relationships/hyperlink" Target="http://www.allwhitebackground.com/colorful-background-images.html" TargetMode="Externa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22.bin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34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microsoft.com/office/2018/10/relationships/comments" Target="../comments/modernComment_255_F590177C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0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866" y="283437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63801"/>
              </p:ext>
            </p:extLst>
          </p:nvPr>
        </p:nvGraphicFramePr>
        <p:xfrm>
          <a:off x="152400" y="1261208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87845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1160824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83635"/>
              </p:ext>
            </p:extLst>
          </p:nvPr>
        </p:nvGraphicFramePr>
        <p:xfrm>
          <a:off x="152400" y="1757653"/>
          <a:ext cx="891540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251958460"/>
                    </a:ext>
                  </a:extLst>
                </a:gridCol>
              </a:tblGrid>
              <a:tr h="1584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HĐ1.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                                                     b)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24148339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88705"/>
              </p:ext>
            </p:extLst>
          </p:nvPr>
        </p:nvGraphicFramePr>
        <p:xfrm>
          <a:off x="744722" y="2682556"/>
          <a:ext cx="1285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304560" progId="Equation.DSMT4">
                  <p:embed/>
                </p:oleObj>
              </mc:Choice>
              <mc:Fallback>
                <p:oleObj name="Equation" r:id="rId4" imgW="128268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22" y="2682556"/>
                        <a:ext cx="12858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954516"/>
              </p:ext>
            </p:extLst>
          </p:nvPr>
        </p:nvGraphicFramePr>
        <p:xfrm>
          <a:off x="5945188" y="2574925"/>
          <a:ext cx="17208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320" imgH="711000" progId="Equation.DSMT4">
                  <p:embed/>
                </p:oleObj>
              </mc:Choice>
              <mc:Fallback>
                <p:oleObj name="Equation" r:id="rId6" imgW="171432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2574925"/>
                        <a:ext cx="172085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0606"/>
              </p:ext>
            </p:extLst>
          </p:nvPr>
        </p:nvGraphicFramePr>
        <p:xfrm>
          <a:off x="2274703" y="2625486"/>
          <a:ext cx="19859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080" imgH="482400" progId="Equation.DSMT4">
                  <p:embed/>
                </p:oleObj>
              </mc:Choice>
              <mc:Fallback>
                <p:oleObj name="Equation" r:id="rId8" imgW="19810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703" y="2625486"/>
                        <a:ext cx="1985963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26436"/>
              </p:ext>
            </p:extLst>
          </p:nvPr>
        </p:nvGraphicFramePr>
        <p:xfrm>
          <a:off x="3607560" y="3475398"/>
          <a:ext cx="109584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848">
                  <a:extLst>
                    <a:ext uri="{9D8B030D-6E8A-4147-A177-3AD203B41FA5}">
                      <a16:colId xmlns:a16="http://schemas.microsoft.com/office/drawing/2014/main" val="222692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5841768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65335"/>
              </p:ext>
            </p:extLst>
          </p:nvPr>
        </p:nvGraphicFramePr>
        <p:xfrm>
          <a:off x="1150852" y="4167105"/>
          <a:ext cx="2632076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2076">
                  <a:extLst>
                    <a:ext uri="{9D8B030D-6E8A-4147-A177-3AD203B41FA5}">
                      <a16:colId xmlns:a16="http://schemas.microsoft.com/office/drawing/2014/main" val="2468221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07230504"/>
                  </a:ext>
                </a:extLst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78975"/>
              </p:ext>
            </p:extLst>
          </p:nvPr>
        </p:nvGraphicFramePr>
        <p:xfrm>
          <a:off x="1673985" y="4167105"/>
          <a:ext cx="1933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400" imgH="457200" progId="Equation.DSMT4">
                  <p:embed/>
                </p:oleObj>
              </mc:Choice>
              <mc:Fallback>
                <p:oleObj name="Equation" r:id="rId10" imgW="19304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985" y="4167105"/>
                        <a:ext cx="19335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66031"/>
              </p:ext>
            </p:extLst>
          </p:nvPr>
        </p:nvGraphicFramePr>
        <p:xfrm>
          <a:off x="4198974" y="4175424"/>
          <a:ext cx="4844356" cy="825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4356">
                  <a:extLst>
                    <a:ext uri="{9D8B030D-6E8A-4147-A177-3AD203B41FA5}">
                      <a16:colId xmlns:a16="http://schemas.microsoft.com/office/drawing/2014/main" val="2481860380"/>
                    </a:ext>
                  </a:extLst>
                </a:gridCol>
              </a:tblGrid>
              <a:tr h="825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001146036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75593"/>
              </p:ext>
            </p:extLst>
          </p:nvPr>
        </p:nvGraphicFramePr>
        <p:xfrm>
          <a:off x="4713470" y="4187637"/>
          <a:ext cx="1383836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14320" imgH="711000" progId="Equation.DSMT4">
                  <p:embed/>
                </p:oleObj>
              </mc:Choice>
              <mc:Fallback>
                <p:oleObj name="Equation" r:id="rId12" imgW="1714320" imgH="711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470" y="4187637"/>
                        <a:ext cx="1383836" cy="712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4822"/>
              </p:ext>
            </p:extLst>
          </p:nvPr>
        </p:nvGraphicFramePr>
        <p:xfrm>
          <a:off x="6277448" y="4187637"/>
          <a:ext cx="90705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380880" progId="Equation.DSMT4">
                  <p:embed/>
                </p:oleObj>
              </mc:Choice>
              <mc:Fallback>
                <p:oleObj name="Equation" r:id="rId14" imgW="812520" imgH="380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448" y="4187637"/>
                        <a:ext cx="90705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74991"/>
              </p:ext>
            </p:extLst>
          </p:nvPr>
        </p:nvGraphicFramePr>
        <p:xfrm>
          <a:off x="7238494" y="4200552"/>
          <a:ext cx="1804836" cy="58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81080" imgH="482400" progId="Equation.DSMT4">
                  <p:embed/>
                </p:oleObj>
              </mc:Choice>
              <mc:Fallback>
                <p:oleObj name="Equation" r:id="rId16" imgW="198108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8494" y="4200552"/>
                        <a:ext cx="1804836" cy="582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228600" y="52922"/>
            <a:ext cx="1163557" cy="1149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FD6EFF-3063-4E21-AD19-270B1D0B0414}"/>
              </a:ext>
            </a:extLst>
          </p:cNvPr>
          <p:cNvSpPr txBox="1"/>
          <p:nvPr/>
        </p:nvSpPr>
        <p:spPr>
          <a:xfrm>
            <a:off x="4630752" y="4690478"/>
            <a:ext cx="1650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BDB7C1-0BF3-4345-B254-2B802C92BB84}"/>
              </a:ext>
            </a:extLst>
          </p:cNvPr>
          <p:cNvSpPr txBox="1"/>
          <p:nvPr/>
        </p:nvSpPr>
        <p:spPr>
          <a:xfrm>
            <a:off x="6105989" y="3076637"/>
            <a:ext cx="166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F9D5E3-8D28-882E-64F3-596FFF057C72}"/>
              </a:ext>
            </a:extLst>
          </p:cNvPr>
          <p:cNvSpPr/>
          <p:nvPr/>
        </p:nvSpPr>
        <p:spPr>
          <a:xfrm>
            <a:off x="228600" y="1010347"/>
            <a:ext cx="6933279" cy="4675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và thương của hai lũy thừa cùng cơ số</a:t>
            </a:r>
            <a:endParaRPr lang="vi-V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33853-862F-4C48-3FA3-9D53AFB58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" y="1809750"/>
            <a:ext cx="3965404" cy="331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7CCFB1D-E3C2-8003-CEF2-034902400131}"/>
                  </a:ext>
                </a:extLst>
              </p:cNvPr>
              <p:cNvSpPr/>
              <p:nvPr/>
            </p:nvSpPr>
            <p:spPr>
              <a:xfrm>
                <a:off x="3733800" y="1713572"/>
                <a:ext cx="5029200" cy="304799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HĐ2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chia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2800" b="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i="1" dirty="0">
                  <a:solidFill>
                    <a:schemeClr val="accent4">
                      <a:lumMod val="5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0" dirty="0">
                    <a:solidFill>
                      <a:schemeClr val="accent4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8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7CCFB1D-E3C2-8003-CEF2-034902400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713572"/>
                <a:ext cx="5029200" cy="304799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5DF5584-B5DD-4ACB-A3FA-5311E6D33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334" y="19050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03C86-D413-4505-BD81-CB0F511001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49" y="390298"/>
            <a:ext cx="1219716" cy="12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FE8D7-5EDD-6D9F-0125-87BC3F307E04}"/>
              </a:ext>
            </a:extLst>
          </p:cNvPr>
          <p:cNvSpPr txBox="1"/>
          <p:nvPr/>
        </p:nvSpPr>
        <p:spPr>
          <a:xfrm>
            <a:off x="556168" y="1061604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0D49FB-2BB5-341F-E9FB-CB875D395ACA}"/>
                  </a:ext>
                </a:extLst>
              </p:cNvPr>
              <p:cNvSpPr txBox="1"/>
              <p:nvPr/>
            </p:nvSpPr>
            <p:spPr>
              <a:xfrm>
                <a:off x="428105" y="1589574"/>
                <a:ext cx="3049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0D49FB-2BB5-341F-E9FB-CB875D395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5" y="1589574"/>
                <a:ext cx="30497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4CB8C-867A-E5DF-F0F3-17ECAF2B132E}"/>
                  </a:ext>
                </a:extLst>
              </p:cNvPr>
              <p:cNvSpPr txBox="1"/>
              <p:nvPr/>
            </p:nvSpPr>
            <p:spPr>
              <a:xfrm>
                <a:off x="4216251" y="1584824"/>
                <a:ext cx="43715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4CB8C-867A-E5DF-F0F3-17ECAF2B1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251" y="1584824"/>
                <a:ext cx="43715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C7E2C63-4F62-994F-7993-82D1FC341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5" y="2603962"/>
            <a:ext cx="1646952" cy="2145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DDC0E79-770B-B6CA-6AC1-5BDA261207F7}"/>
                  </a:ext>
                </a:extLst>
              </p:cNvPr>
              <p:cNvSpPr/>
              <p:nvPr/>
            </p:nvSpPr>
            <p:spPr>
              <a:xfrm>
                <a:off x="2438400" y="2483890"/>
                <a:ext cx="6549689" cy="2368706"/>
              </a:xfrm>
              <a:prstGeom prst="roundRect">
                <a:avLst>
                  <a:gd name="adj" fmla="val 25791"/>
                </a:avLst>
              </a:prstGeom>
              <a:solidFill>
                <a:schemeClr val="bg2"/>
              </a:solidFill>
              <a:ln w="6350">
                <a:solidFill>
                  <a:srgbClr val="1E1C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câu a, nếu ta đổi cơ số 2 thành cơ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hoặc ở câu b, nếu ta đổi cơ số 3 thành 1 số hữu tỉ khác thì phép tính được thực hiện như thế nào? </a:t>
                </a:r>
                <a:endParaRPr lang="vi-VN" sz="280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DDC0E79-770B-B6CA-6AC1-5BDA26120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83890"/>
                <a:ext cx="6549689" cy="2368706"/>
              </a:xfrm>
              <a:prstGeom prst="roundRect">
                <a:avLst>
                  <a:gd name="adj" fmla="val 25791"/>
                </a:avLst>
              </a:prstGeom>
              <a:blipFill>
                <a:blip r:embed="rId6"/>
                <a:stretch>
                  <a:fillRect/>
                </a:stretch>
              </a:blipFill>
              <a:ln w="6350">
                <a:solidFill>
                  <a:srgbClr val="1E1C1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B6371783-9960-4393-98C2-73BE8418C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334" y="19050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55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1589A0-ABC3-119F-06B2-BB88D23DF8D3}"/>
              </a:ext>
            </a:extLst>
          </p:cNvPr>
          <p:cNvSpPr/>
          <p:nvPr/>
        </p:nvSpPr>
        <p:spPr>
          <a:xfrm>
            <a:off x="228600" y="1010347"/>
            <a:ext cx="6933279" cy="4675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và thương của hai lũy thừa cùng cơ số</a:t>
            </a:r>
            <a:endParaRPr lang="vi-V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8713DD-3820-F93F-5A9A-6D8BB8C96046}"/>
                  </a:ext>
                </a:extLst>
              </p:cNvPr>
              <p:cNvSpPr txBox="1"/>
              <p:nvPr/>
            </p:nvSpPr>
            <p:spPr>
              <a:xfrm>
                <a:off x="914400" y="1728322"/>
                <a:ext cx="763997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tắc: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</a:t>
                </a: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8713DD-3820-F93F-5A9A-6D8BB8C96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728322"/>
                <a:ext cx="7639977" cy="1569660"/>
              </a:xfrm>
              <a:prstGeom prst="rect">
                <a:avLst/>
              </a:prstGeom>
              <a:blipFill>
                <a:blip r:embed="rId4"/>
                <a:stretch>
                  <a:fillRect l="-1995" t="-5447" b="-116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8569BB-1917-EE2C-331E-55DAE2082AA0}"/>
                  </a:ext>
                </a:extLst>
              </p:cNvPr>
              <p:cNvSpPr txBox="1"/>
              <p:nvPr/>
            </p:nvSpPr>
            <p:spPr>
              <a:xfrm>
                <a:off x="914400" y="3439206"/>
                <a:ext cx="48572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ước: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8569BB-1917-EE2C-331E-55DAE2082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39206"/>
                <a:ext cx="4857227" cy="584775"/>
              </a:xfrm>
              <a:prstGeom prst="rect">
                <a:avLst/>
              </a:prstGeom>
              <a:blipFill>
                <a:blip r:embed="rId5"/>
                <a:stretch>
                  <a:fillRect l="-3137"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DB94DCB3-802B-487A-A783-E9DC83EE8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334" y="19050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76435" y="3024067"/>
            <a:ext cx="1345729" cy="134572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1589A0-ABC3-119F-06B2-BB88D23DF8D3}"/>
              </a:ext>
            </a:extLst>
          </p:cNvPr>
          <p:cNvSpPr/>
          <p:nvPr/>
        </p:nvSpPr>
        <p:spPr>
          <a:xfrm>
            <a:off x="228600" y="1010347"/>
            <a:ext cx="6933279" cy="4675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và thương của hai lũy thừa cùng cơ số</a:t>
            </a:r>
            <a:endParaRPr lang="vi-V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F1E84-C507-E73C-366B-0282979CF7DF}"/>
              </a:ext>
            </a:extLst>
          </p:cNvPr>
          <p:cNvSpPr txBox="1"/>
          <p:nvPr/>
        </p:nvSpPr>
        <p:spPr>
          <a:xfrm>
            <a:off x="533400" y="1725893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VD3: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AE6D2C-6B2D-4E54-8B55-40A00F946DBF}"/>
                  </a:ext>
                </a:extLst>
              </p:cNvPr>
              <p:cNvSpPr txBox="1"/>
              <p:nvPr/>
            </p:nvSpPr>
            <p:spPr>
              <a:xfrm>
                <a:off x="498764" y="3246719"/>
                <a:ext cx="3282822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−0,8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−0,8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AE6D2C-6B2D-4E54-8B55-40A00F946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3246719"/>
                <a:ext cx="3282822" cy="528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FF461B-2FDF-5E7A-AB3D-08B408FA727F}"/>
                  </a:ext>
                </a:extLst>
              </p:cNvPr>
              <p:cNvSpPr txBox="1"/>
              <p:nvPr/>
            </p:nvSpPr>
            <p:spPr>
              <a:xfrm>
                <a:off x="3363845" y="2041550"/>
                <a:ext cx="2100062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4+3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FF461B-2FDF-5E7A-AB3D-08B408FA7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845" y="2041550"/>
                <a:ext cx="2100062" cy="1145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47F5DC-BA8A-6D70-1CAC-CF5042E59B7D}"/>
                  </a:ext>
                </a:extLst>
              </p:cNvPr>
              <p:cNvSpPr txBox="1"/>
              <p:nvPr/>
            </p:nvSpPr>
            <p:spPr>
              <a:xfrm>
                <a:off x="5290318" y="2097052"/>
                <a:ext cx="1757019" cy="1143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47F5DC-BA8A-6D70-1CAC-CF5042E59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18" y="2097052"/>
                <a:ext cx="1757019" cy="11431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7A78FD-4F8E-AF43-83CD-412C5F789A9B}"/>
                  </a:ext>
                </a:extLst>
              </p:cNvPr>
              <p:cNvSpPr txBox="1"/>
              <p:nvPr/>
            </p:nvSpPr>
            <p:spPr>
              <a:xfrm>
                <a:off x="444731" y="2016911"/>
                <a:ext cx="3107326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7A78FD-4F8E-AF43-83CD-412C5F789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1" y="2016911"/>
                <a:ext cx="3107326" cy="1145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4743EF-E4CF-E67F-075A-0D5FC683E91B}"/>
                  </a:ext>
                </a:extLst>
              </p:cNvPr>
              <p:cNvSpPr txBox="1"/>
              <p:nvPr/>
            </p:nvSpPr>
            <p:spPr>
              <a:xfrm>
                <a:off x="3584157" y="3211759"/>
                <a:ext cx="2133600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−0,8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5−2</m:t>
                          </m:r>
                        </m:sup>
                      </m:sSup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4743EF-E4CF-E67F-075A-0D5FC683E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157" y="3211759"/>
                <a:ext cx="2133600" cy="5280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2B04F9-47AB-60DB-B175-8EB586E992D8}"/>
                  </a:ext>
                </a:extLst>
              </p:cNvPr>
              <p:cNvSpPr txBox="1"/>
              <p:nvPr/>
            </p:nvSpPr>
            <p:spPr>
              <a:xfrm>
                <a:off x="5828839" y="3225086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−0,8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2B04F9-47AB-60DB-B175-8EB586E99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839" y="3225086"/>
                <a:ext cx="1143000" cy="523220"/>
              </a:xfrm>
              <a:prstGeom prst="rect">
                <a:avLst/>
              </a:prstGeom>
              <a:blipFill>
                <a:blip r:embed="rId11"/>
                <a:stretch>
                  <a:fillRect r="-404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>
            <a:extLst>
              <a:ext uri="{FF2B5EF4-FFF2-40B4-BE49-F238E27FC236}">
                <a16:creationId xmlns:a16="http://schemas.microsoft.com/office/drawing/2014/main" id="{FBB560CE-635C-4BD5-A3D8-1C44A49DC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334" y="19050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352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52306" y="1671598"/>
            <a:ext cx="1245836" cy="124583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1589A0-ABC3-119F-06B2-BB88D23DF8D3}"/>
              </a:ext>
            </a:extLst>
          </p:cNvPr>
          <p:cNvSpPr/>
          <p:nvPr/>
        </p:nvSpPr>
        <p:spPr>
          <a:xfrm>
            <a:off x="228600" y="1010347"/>
            <a:ext cx="6933279" cy="4675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và thương của hai lũy thừa cùng cơ số</a:t>
            </a:r>
            <a:endParaRPr lang="vi-V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FC60D-8427-B318-2D22-75CC945F8641}"/>
              </a:ext>
            </a:extLst>
          </p:cNvPr>
          <p:cNvSpPr txBox="1"/>
          <p:nvPr/>
        </p:nvSpPr>
        <p:spPr>
          <a:xfrm>
            <a:off x="228600" y="1527104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3:</a:t>
            </a:r>
            <a:endParaRPr lang="vi-V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110E5-0A0A-6B1C-B349-87F9FE458077}"/>
              </a:ext>
            </a:extLst>
          </p:cNvPr>
          <p:cNvSpPr txBox="1"/>
          <p:nvPr/>
        </p:nvSpPr>
        <p:spPr>
          <a:xfrm>
            <a:off x="323715" y="213668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4571E-94CC-AED6-4897-4E8679682C94}"/>
              </a:ext>
            </a:extLst>
          </p:cNvPr>
          <p:cNvSpPr txBox="1"/>
          <p:nvPr/>
        </p:nvSpPr>
        <p:spPr>
          <a:xfrm>
            <a:off x="418052" y="3227391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97D107-34D8-75FB-C9B3-40E592156B6A}"/>
                  </a:ext>
                </a:extLst>
              </p:cNvPr>
              <p:cNvSpPr txBox="1"/>
              <p:nvPr/>
            </p:nvSpPr>
            <p:spPr>
              <a:xfrm>
                <a:off x="2203640" y="1841375"/>
                <a:ext cx="1821653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97D107-34D8-75FB-C9B3-40E592156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40" y="1841375"/>
                <a:ext cx="1821653" cy="1145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91FC1D-D236-9D1F-397B-5317985E72F2}"/>
                  </a:ext>
                </a:extLst>
              </p:cNvPr>
              <p:cNvSpPr txBox="1"/>
              <p:nvPr/>
            </p:nvSpPr>
            <p:spPr>
              <a:xfrm>
                <a:off x="3771572" y="1856251"/>
                <a:ext cx="1764842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1+8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91FC1D-D236-9D1F-397B-5317985E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572" y="1856251"/>
                <a:ext cx="1764842" cy="1145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D76BF7-5583-1BD2-A3D7-B94CAA7F5CAB}"/>
                  </a:ext>
                </a:extLst>
              </p:cNvPr>
              <p:cNvSpPr txBox="1"/>
              <p:nvPr/>
            </p:nvSpPr>
            <p:spPr>
              <a:xfrm>
                <a:off x="5138105" y="1842696"/>
                <a:ext cx="1421479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D76BF7-5583-1BD2-A3D7-B94CAA7F5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105" y="1842696"/>
                <a:ext cx="1421479" cy="1145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9FC790-1923-94BF-DF46-E3BB1F0E4628}"/>
                  </a:ext>
                </a:extLst>
              </p:cNvPr>
              <p:cNvSpPr txBox="1"/>
              <p:nvPr/>
            </p:nvSpPr>
            <p:spPr>
              <a:xfrm>
                <a:off x="804537" y="1978144"/>
                <a:ext cx="155324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9FC790-1923-94BF-DF46-E3BB1F0E4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7" y="1978144"/>
                <a:ext cx="1553242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BEE667-67BD-678C-C6D1-C56CDD9A077A}"/>
                  </a:ext>
                </a:extLst>
              </p:cNvPr>
              <p:cNvSpPr txBox="1"/>
              <p:nvPr/>
            </p:nvSpPr>
            <p:spPr>
              <a:xfrm>
                <a:off x="804537" y="2917434"/>
                <a:ext cx="1849096" cy="114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BEE667-67BD-678C-C6D1-C56CDD9A0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7" y="2917434"/>
                <a:ext cx="1849096" cy="11431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53EDDF-5F92-9211-D6BD-824886442CF5}"/>
                  </a:ext>
                </a:extLst>
              </p:cNvPr>
              <p:cNvSpPr txBox="1"/>
              <p:nvPr/>
            </p:nvSpPr>
            <p:spPr>
              <a:xfrm>
                <a:off x="2612649" y="2914997"/>
                <a:ext cx="2767937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53EDDF-5F92-9211-D6BD-824886442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49" y="2914997"/>
                <a:ext cx="2767937" cy="11455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528440-ABCA-AEEF-0B6A-A9AD2DA22C69}"/>
                  </a:ext>
                </a:extLst>
              </p:cNvPr>
              <p:cNvSpPr txBox="1"/>
              <p:nvPr/>
            </p:nvSpPr>
            <p:spPr>
              <a:xfrm>
                <a:off x="5138105" y="2914997"/>
                <a:ext cx="2957092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528440-ABCA-AEEF-0B6A-A9AD2DA22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105" y="2914997"/>
                <a:ext cx="2957092" cy="11455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8F1E41-1326-8D20-AC11-9F8E42A0C43E}"/>
                  </a:ext>
                </a:extLst>
              </p:cNvPr>
              <p:cNvSpPr txBox="1"/>
              <p:nvPr/>
            </p:nvSpPr>
            <p:spPr>
              <a:xfrm>
                <a:off x="5200942" y="3999263"/>
                <a:ext cx="2040239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7−2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8F1E41-1326-8D20-AC11-9F8E42A0C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42" y="3999263"/>
                <a:ext cx="2040239" cy="1145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8CC3CA-EB9B-C3B1-B09F-2890A793BAF7}"/>
                  </a:ext>
                </a:extLst>
              </p:cNvPr>
              <p:cNvSpPr txBox="1"/>
              <p:nvPr/>
            </p:nvSpPr>
            <p:spPr>
              <a:xfrm>
                <a:off x="7079297" y="4026837"/>
                <a:ext cx="1697196" cy="1151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8CC3CA-EB9B-C3B1-B09F-2890A793B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97" y="4026837"/>
                <a:ext cx="1697196" cy="11517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">
            <a:extLst>
              <a:ext uri="{FF2B5EF4-FFF2-40B4-BE49-F238E27FC236}">
                <a16:creationId xmlns:a16="http://schemas.microsoft.com/office/drawing/2014/main" id="{3230F2B1-C98A-4142-806E-EF994264A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334" y="19050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34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D0D8DF-AE53-007E-79BC-0D9FF2663DCD}"/>
              </a:ext>
            </a:extLst>
          </p:cNvPr>
          <p:cNvSpPr txBox="1"/>
          <p:nvPr/>
        </p:nvSpPr>
        <p:spPr>
          <a:xfrm>
            <a:off x="304800" y="939882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(SGK/T30)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EEE83-9A4F-A6FF-E91C-4F528296B445}"/>
              </a:ext>
            </a:extLst>
          </p:cNvPr>
          <p:cNvSpPr txBox="1"/>
          <p:nvPr/>
        </p:nvSpPr>
        <p:spPr>
          <a:xfrm>
            <a:off x="386125" y="1429827"/>
            <a:ext cx="65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theo nhóm: Mỗi dãy là 1 nhóm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F3268-3FAF-F69A-EB5E-243C1051A242}"/>
              </a:ext>
            </a:extLst>
          </p:cNvPr>
          <p:cNvSpPr txBox="1"/>
          <p:nvPr/>
        </p:nvSpPr>
        <p:spPr>
          <a:xfrm>
            <a:off x="386125" y="3292309"/>
            <a:ext cx="392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Thời gian hoạt động: 3p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6EFB4-584D-3E8C-7D02-1F9AF40E4A90}"/>
              </a:ext>
            </a:extLst>
          </p:cNvPr>
          <p:cNvSpPr txBox="1"/>
          <p:nvPr/>
        </p:nvSpPr>
        <p:spPr>
          <a:xfrm>
            <a:off x="386125" y="2154457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Mỗi nhóm hoàn thiện nội dung bảng; nhóm nào xong trước sẽ mang kết quả của nhóm mình lên bảng.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1F9797E-F317-4915-AC4E-12ECD9157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334" y="19050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F83E370-95F8-41A6-8CB1-A102EC96A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01" y="601070"/>
            <a:ext cx="1309133" cy="13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8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30A05-4C57-D59A-2269-2CD913A9FF3F}"/>
              </a:ext>
            </a:extLst>
          </p:cNvPr>
          <p:cNvSpPr txBox="1"/>
          <p:nvPr/>
        </p:nvSpPr>
        <p:spPr>
          <a:xfrm>
            <a:off x="-134071" y="963167"/>
            <a:ext cx="971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(SGK/T30)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FA0798A-7F0C-B5B7-8CB8-E4B67A220C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42" y="1520052"/>
              <a:ext cx="6090458" cy="362034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1141041">
                      <a:extLst>
                        <a:ext uri="{9D8B030D-6E8A-4147-A177-3AD203B41FA5}">
                          <a16:colId xmlns:a16="http://schemas.microsoft.com/office/drawing/2014/main" val="1250465878"/>
                        </a:ext>
                      </a:extLst>
                    </a:gridCol>
                    <a:gridCol w="989699">
                      <a:extLst>
                        <a:ext uri="{9D8B030D-6E8A-4147-A177-3AD203B41FA5}">
                          <a16:colId xmlns:a16="http://schemas.microsoft.com/office/drawing/2014/main" val="3961726120"/>
                        </a:ext>
                      </a:extLst>
                    </a:gridCol>
                    <a:gridCol w="989699">
                      <a:extLst>
                        <a:ext uri="{9D8B030D-6E8A-4147-A177-3AD203B41FA5}">
                          <a16:colId xmlns:a16="http://schemas.microsoft.com/office/drawing/2014/main" val="3063719901"/>
                        </a:ext>
                      </a:extLst>
                    </a:gridCol>
                    <a:gridCol w="990620">
                      <a:extLst>
                        <a:ext uri="{9D8B030D-6E8A-4147-A177-3AD203B41FA5}">
                          <a16:colId xmlns:a16="http://schemas.microsoft.com/office/drawing/2014/main" val="2866657059"/>
                        </a:ext>
                      </a:extLst>
                    </a:gridCol>
                    <a:gridCol w="913569">
                      <a:extLst>
                        <a:ext uri="{9D8B030D-6E8A-4147-A177-3AD203B41FA5}">
                          <a16:colId xmlns:a16="http://schemas.microsoft.com/office/drawing/2014/main" val="3361047489"/>
                        </a:ext>
                      </a:extLst>
                    </a:gridCol>
                    <a:gridCol w="1065830">
                      <a:extLst>
                        <a:ext uri="{9D8B030D-6E8A-4147-A177-3AD203B41FA5}">
                          <a16:colId xmlns:a16="http://schemas.microsoft.com/office/drawing/2014/main" val="21289168"/>
                        </a:ext>
                      </a:extLst>
                    </a:gridCol>
                  </a:tblGrid>
                  <a:tr h="1022456">
                    <a:tc>
                      <a:txBody>
                        <a:bodyPr/>
                        <a:lstStyle/>
                        <a:p>
                          <a:r>
                            <a:rPr lang="en-US" sz="2400" b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Lũy thừa</a:t>
                          </a:r>
                          <a:endParaRPr lang="vi-VN" sz="24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vi-V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vi-VN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vi-VN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vi-VN" sz="2400" b="1" smtClean="0">
                                                <a:latin typeface="Cambria Math" panose="02040503050406030204" pitchFamily="18" charset="0"/>
                                              </a:rPr>
                                              <m:t>−3</m:t>
                                            </m:r>
                                          </m:num>
                                          <m:den>
                                            <m:r>
                                              <a:rPr lang="vi-VN" sz="24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vi-VN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2400"/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vi-VN" sz="2400" b="1" smtClea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400" b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vi-VN" sz="2400"/>
                            <a:t> </a:t>
                          </a:r>
                          <a:endParaRPr lang="vi-V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>
                              <a:solidFill>
                                <a:srgbClr val="3F31F9"/>
                              </a:solidFill>
                            </a:rPr>
                            <a:t> </a:t>
                          </a:r>
                          <a:endParaRPr lang="vi-VN" sz="2400" b="1">
                            <a:latin typeface="+mj-lt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/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/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732513543"/>
                      </a:ext>
                    </a:extLst>
                  </a:tr>
                  <a:tr h="807611">
                    <a:tc>
                      <a:txBody>
                        <a:bodyPr/>
                        <a:lstStyle/>
                        <a:p>
                          <a:r>
                            <a:rPr lang="en-US" sz="2400" b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Cơ số</a:t>
                          </a:r>
                          <a:endParaRPr lang="vi-VN" sz="24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vi-VN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vi-V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,5</a:t>
                          </a: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3943857157"/>
                      </a:ext>
                    </a:extLst>
                  </a:tr>
                  <a:tr h="569362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mũ</a:t>
                          </a:r>
                          <a:endParaRPr lang="vi-V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3415860993"/>
                      </a:ext>
                    </a:extLst>
                  </a:tr>
                  <a:tr h="1216957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GT của lũy thừa</a:t>
                          </a:r>
                          <a:endParaRPr lang="vi-V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3102322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FA0798A-7F0C-B5B7-8CB8-E4B67A220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4623078"/>
                  </p:ext>
                </p:extLst>
              </p:nvPr>
            </p:nvGraphicFramePr>
            <p:xfrm>
              <a:off x="5542" y="1520052"/>
              <a:ext cx="6090458" cy="3622337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1141041">
                      <a:extLst>
                        <a:ext uri="{9D8B030D-6E8A-4147-A177-3AD203B41FA5}">
                          <a16:colId xmlns:a16="http://schemas.microsoft.com/office/drawing/2014/main" val="1250465878"/>
                        </a:ext>
                      </a:extLst>
                    </a:gridCol>
                    <a:gridCol w="989699">
                      <a:extLst>
                        <a:ext uri="{9D8B030D-6E8A-4147-A177-3AD203B41FA5}">
                          <a16:colId xmlns:a16="http://schemas.microsoft.com/office/drawing/2014/main" val="3961726120"/>
                        </a:ext>
                      </a:extLst>
                    </a:gridCol>
                    <a:gridCol w="989699">
                      <a:extLst>
                        <a:ext uri="{9D8B030D-6E8A-4147-A177-3AD203B41FA5}">
                          <a16:colId xmlns:a16="http://schemas.microsoft.com/office/drawing/2014/main" val="3063719901"/>
                        </a:ext>
                      </a:extLst>
                    </a:gridCol>
                    <a:gridCol w="990620">
                      <a:extLst>
                        <a:ext uri="{9D8B030D-6E8A-4147-A177-3AD203B41FA5}">
                          <a16:colId xmlns:a16="http://schemas.microsoft.com/office/drawing/2014/main" val="2866657059"/>
                        </a:ext>
                      </a:extLst>
                    </a:gridCol>
                    <a:gridCol w="913569">
                      <a:extLst>
                        <a:ext uri="{9D8B030D-6E8A-4147-A177-3AD203B41FA5}">
                          <a16:colId xmlns:a16="http://schemas.microsoft.com/office/drawing/2014/main" val="3361047489"/>
                        </a:ext>
                      </a:extLst>
                    </a:gridCol>
                    <a:gridCol w="1065830">
                      <a:extLst>
                        <a:ext uri="{9D8B030D-6E8A-4147-A177-3AD203B41FA5}">
                          <a16:colId xmlns:a16="http://schemas.microsoft.com/office/drawing/2014/main" val="21289168"/>
                        </a:ext>
                      </a:extLst>
                    </a:gridCol>
                  </a:tblGrid>
                  <a:tr h="1024453">
                    <a:tc>
                      <a:txBody>
                        <a:bodyPr/>
                        <a:lstStyle/>
                        <a:p>
                          <a:r>
                            <a:rPr lang="en-US" sz="2400" b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Lũy thừa</a:t>
                          </a:r>
                          <a:endParaRPr lang="vi-VN" sz="24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5"/>
                          <a:stretch>
                            <a:fillRect l="-115337" t="-2976" r="-401227" b="-26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5"/>
                          <a:stretch>
                            <a:fillRect l="-216667" t="-2976" r="-303704" b="-26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>
                              <a:solidFill>
                                <a:srgbClr val="3F31F9"/>
                              </a:solidFill>
                            </a:rPr>
                            <a:t> </a:t>
                          </a:r>
                          <a:endParaRPr lang="vi-VN" sz="2400" b="1">
                            <a:latin typeface="+mj-lt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/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/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732513543"/>
                      </a:ext>
                    </a:extLst>
                  </a:tr>
                  <a:tr h="809188">
                    <a:tc>
                      <a:txBody>
                        <a:bodyPr/>
                        <a:lstStyle/>
                        <a:p>
                          <a:r>
                            <a:rPr lang="en-US" sz="2400" b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Cơ số</a:t>
                          </a:r>
                          <a:endParaRPr lang="vi-VN" sz="24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5"/>
                          <a:stretch>
                            <a:fillRect l="-314724" t="-130075" r="-201840" b="-2360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5"/>
                          <a:stretch>
                            <a:fillRect l="-450667" t="-130075" r="-119333" b="-2360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5"/>
                          <a:stretch>
                            <a:fillRect l="-472000" t="-130075" r="-2286" b="-2360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3857157"/>
                      </a:ext>
                    </a:extLst>
                  </a:tr>
                  <a:tr h="569362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mũ</a:t>
                          </a:r>
                          <a:endParaRPr lang="vi-V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5"/>
                          <a:stretch>
                            <a:fillRect l="-314724" t="-325532" r="-201840" b="-234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5"/>
                          <a:stretch>
                            <a:fillRect l="-450667" t="-325532" r="-119333" b="-234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3415860993"/>
                      </a:ext>
                    </a:extLst>
                  </a:tr>
                  <a:tr h="1219334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GT của lũy thừa</a:t>
                          </a:r>
                          <a:endParaRPr lang="vi-V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5"/>
                          <a:stretch>
                            <a:fillRect l="-472000" t="-200000" r="-2286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3229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F5D9AE-D892-DF57-6B13-7FF4A17BC312}"/>
              </a:ext>
            </a:extLst>
          </p:cNvPr>
          <p:cNvSpPr/>
          <p:nvPr/>
        </p:nvSpPr>
        <p:spPr>
          <a:xfrm>
            <a:off x="1371600" y="2647950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3F4C5B-6665-3A4E-3BAF-40215078D30F}"/>
              </a:ext>
            </a:extLst>
          </p:cNvPr>
          <p:cNvSpPr/>
          <p:nvPr/>
        </p:nvSpPr>
        <p:spPr>
          <a:xfrm>
            <a:off x="3429000" y="1697257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5646316-A440-FF84-E632-57D9D4CFA166}"/>
              </a:ext>
            </a:extLst>
          </p:cNvPr>
          <p:cNvSpPr/>
          <p:nvPr/>
        </p:nvSpPr>
        <p:spPr>
          <a:xfrm>
            <a:off x="2471651" y="4290884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6EBD61-60BA-B370-043B-EE3EC98A04F8}"/>
              </a:ext>
            </a:extLst>
          </p:cNvPr>
          <p:cNvSpPr/>
          <p:nvPr/>
        </p:nvSpPr>
        <p:spPr>
          <a:xfrm>
            <a:off x="2378133" y="2650772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4BF723-0C5A-CE8E-9A3E-0038B5B0FDDC}"/>
              </a:ext>
            </a:extLst>
          </p:cNvPr>
          <p:cNvSpPr/>
          <p:nvPr/>
        </p:nvSpPr>
        <p:spPr>
          <a:xfrm>
            <a:off x="2394758" y="3439380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5781D3-28CC-70B9-2A48-5310D95420DB}"/>
              </a:ext>
            </a:extLst>
          </p:cNvPr>
          <p:cNvSpPr/>
          <p:nvPr/>
        </p:nvSpPr>
        <p:spPr>
          <a:xfrm>
            <a:off x="1336964" y="4271407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6B9196C-1061-802E-5E4E-27724CA9D310}"/>
              </a:ext>
            </a:extLst>
          </p:cNvPr>
          <p:cNvSpPr/>
          <p:nvPr/>
        </p:nvSpPr>
        <p:spPr>
          <a:xfrm>
            <a:off x="1371600" y="3400425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445D4D6-75C1-FCD9-A9F1-634565B6B503}"/>
              </a:ext>
            </a:extLst>
          </p:cNvPr>
          <p:cNvSpPr/>
          <p:nvPr/>
        </p:nvSpPr>
        <p:spPr>
          <a:xfrm>
            <a:off x="5334000" y="3439380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A5E9613-6A7C-2FFF-B54F-DC2B36BE72C8}"/>
              </a:ext>
            </a:extLst>
          </p:cNvPr>
          <p:cNvSpPr/>
          <p:nvPr/>
        </p:nvSpPr>
        <p:spPr>
          <a:xfrm>
            <a:off x="5334000" y="1697257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484250-4019-46C4-5E42-16BF6E87A633}"/>
              </a:ext>
            </a:extLst>
          </p:cNvPr>
          <p:cNvSpPr/>
          <p:nvPr/>
        </p:nvSpPr>
        <p:spPr>
          <a:xfrm>
            <a:off x="4268585" y="4271407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04DE87-7ACE-B341-A977-5D27E35A2C46}"/>
              </a:ext>
            </a:extLst>
          </p:cNvPr>
          <p:cNvSpPr/>
          <p:nvPr/>
        </p:nvSpPr>
        <p:spPr>
          <a:xfrm>
            <a:off x="4343400" y="1697257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9BA5C16-7F80-D67C-D21F-965626D6372E}"/>
              </a:ext>
            </a:extLst>
          </p:cNvPr>
          <p:cNvSpPr/>
          <p:nvPr/>
        </p:nvSpPr>
        <p:spPr>
          <a:xfrm>
            <a:off x="3429000" y="4271407"/>
            <a:ext cx="457200" cy="457200"/>
          </a:xfrm>
          <a:prstGeom prst="roundRect">
            <a:avLst>
              <a:gd name="adj" fmla="val 306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F31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3F31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DC11846B-CB5E-42A3-9BF6-746F59FDB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334" y="19050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DDF3291-6578-4FAE-9A24-29E14A354F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39" y="1917947"/>
            <a:ext cx="1725237" cy="14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30A05-4C57-D59A-2269-2CD913A9FF3F}"/>
              </a:ext>
            </a:extLst>
          </p:cNvPr>
          <p:cNvSpPr txBox="1"/>
          <p:nvPr/>
        </p:nvSpPr>
        <p:spPr>
          <a:xfrm>
            <a:off x="-152400" y="819150"/>
            <a:ext cx="971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(SGK/T30) Tìm số thích hợp cho dấu ? trong bảng sau</a:t>
            </a:r>
            <a:endParaRPr lang="vi-V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FA0798A-7F0C-B5B7-8CB8-E4B67A220C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471" y="1399365"/>
              <a:ext cx="8398224" cy="3732578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1573399">
                      <a:extLst>
                        <a:ext uri="{9D8B030D-6E8A-4147-A177-3AD203B41FA5}">
                          <a16:colId xmlns:a16="http://schemas.microsoft.com/office/drawing/2014/main" val="1250465878"/>
                        </a:ext>
                      </a:extLst>
                    </a:gridCol>
                    <a:gridCol w="1364711">
                      <a:extLst>
                        <a:ext uri="{9D8B030D-6E8A-4147-A177-3AD203B41FA5}">
                          <a16:colId xmlns:a16="http://schemas.microsoft.com/office/drawing/2014/main" val="3961726120"/>
                        </a:ext>
                      </a:extLst>
                    </a:gridCol>
                    <a:gridCol w="1364711">
                      <a:extLst>
                        <a:ext uri="{9D8B030D-6E8A-4147-A177-3AD203B41FA5}">
                          <a16:colId xmlns:a16="http://schemas.microsoft.com/office/drawing/2014/main" val="3063719901"/>
                        </a:ext>
                      </a:extLst>
                    </a:gridCol>
                    <a:gridCol w="1365980">
                      <a:extLst>
                        <a:ext uri="{9D8B030D-6E8A-4147-A177-3AD203B41FA5}">
                          <a16:colId xmlns:a16="http://schemas.microsoft.com/office/drawing/2014/main" val="2866657059"/>
                        </a:ext>
                      </a:extLst>
                    </a:gridCol>
                    <a:gridCol w="1259734">
                      <a:extLst>
                        <a:ext uri="{9D8B030D-6E8A-4147-A177-3AD203B41FA5}">
                          <a16:colId xmlns:a16="http://schemas.microsoft.com/office/drawing/2014/main" val="3361047489"/>
                        </a:ext>
                      </a:extLst>
                    </a:gridCol>
                    <a:gridCol w="1469689">
                      <a:extLst>
                        <a:ext uri="{9D8B030D-6E8A-4147-A177-3AD203B41FA5}">
                          <a16:colId xmlns:a16="http://schemas.microsoft.com/office/drawing/2014/main" val="21289168"/>
                        </a:ext>
                      </a:extLst>
                    </a:gridCol>
                  </a:tblGrid>
                  <a:tr h="1112207">
                    <a:tc>
                      <a:txBody>
                        <a:bodyPr/>
                        <a:lstStyle/>
                        <a:p>
                          <a:r>
                            <a:rPr lang="en-US" sz="2800" b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Lũy thừa</a:t>
                          </a:r>
                          <a:endParaRPr lang="vi-VN" sz="28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vi-V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vi-VN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vi-VN" sz="2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vi-VN" sz="2800" b="1" smtClean="0">
                                                <a:latin typeface="Cambria Math" panose="02040503050406030204" pitchFamily="18" charset="0"/>
                                              </a:rPr>
                                              <m:t>−3</m:t>
                                            </m:r>
                                          </m:num>
                                          <m:den>
                                            <m:r>
                                              <a:rPr lang="vi-VN" sz="28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vi-VN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2800"/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80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vi-VN" sz="2800" b="1" smtClea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800" b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vi-VN" sz="2800"/>
                            <a:t> </a:t>
                          </a:r>
                          <a:endParaRPr lang="vi-VN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800" b="1">
                            <a:latin typeface="+mj-lt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/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/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732513543"/>
                      </a:ext>
                    </a:extLst>
                  </a:tr>
                  <a:tr h="874402">
                    <a:tc>
                      <a:txBody>
                        <a:bodyPr/>
                        <a:lstStyle/>
                        <a:p>
                          <a:r>
                            <a:rPr lang="en-US" sz="2800" b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Cơ số</a:t>
                          </a:r>
                          <a:endParaRPr lang="vi-VN" sz="28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8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vi-VN" sz="28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vi-VN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,5</a:t>
                          </a: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3943857157"/>
                      </a:ext>
                    </a:extLst>
                  </a:tr>
                  <a:tr h="540041">
                    <a:tc>
                      <a:txBody>
                        <a:bodyPr/>
                        <a:lstStyle/>
                        <a:p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mũ</a:t>
                          </a:r>
                          <a:endParaRPr lang="vi-VN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3415860993"/>
                      </a:ext>
                    </a:extLst>
                  </a:tr>
                  <a:tr h="1096799">
                    <a:tc>
                      <a:txBody>
                        <a:bodyPr/>
                        <a:lstStyle/>
                        <a:p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GT của lũy thừa</a:t>
                          </a:r>
                          <a:endParaRPr lang="vi-VN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3102322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FA0798A-7F0C-B5B7-8CB8-E4B67A220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535253"/>
                  </p:ext>
                </p:extLst>
              </p:nvPr>
            </p:nvGraphicFramePr>
            <p:xfrm>
              <a:off x="181471" y="1399365"/>
              <a:ext cx="8398224" cy="3744135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1573399">
                      <a:extLst>
                        <a:ext uri="{9D8B030D-6E8A-4147-A177-3AD203B41FA5}">
                          <a16:colId xmlns:a16="http://schemas.microsoft.com/office/drawing/2014/main" val="1250465878"/>
                        </a:ext>
                      </a:extLst>
                    </a:gridCol>
                    <a:gridCol w="1364711">
                      <a:extLst>
                        <a:ext uri="{9D8B030D-6E8A-4147-A177-3AD203B41FA5}">
                          <a16:colId xmlns:a16="http://schemas.microsoft.com/office/drawing/2014/main" val="3961726120"/>
                        </a:ext>
                      </a:extLst>
                    </a:gridCol>
                    <a:gridCol w="1364711">
                      <a:extLst>
                        <a:ext uri="{9D8B030D-6E8A-4147-A177-3AD203B41FA5}">
                          <a16:colId xmlns:a16="http://schemas.microsoft.com/office/drawing/2014/main" val="3063719901"/>
                        </a:ext>
                      </a:extLst>
                    </a:gridCol>
                    <a:gridCol w="1365980">
                      <a:extLst>
                        <a:ext uri="{9D8B030D-6E8A-4147-A177-3AD203B41FA5}">
                          <a16:colId xmlns:a16="http://schemas.microsoft.com/office/drawing/2014/main" val="2866657059"/>
                        </a:ext>
                      </a:extLst>
                    </a:gridCol>
                    <a:gridCol w="1259734">
                      <a:extLst>
                        <a:ext uri="{9D8B030D-6E8A-4147-A177-3AD203B41FA5}">
                          <a16:colId xmlns:a16="http://schemas.microsoft.com/office/drawing/2014/main" val="3361047489"/>
                        </a:ext>
                      </a:extLst>
                    </a:gridCol>
                    <a:gridCol w="1469689">
                      <a:extLst>
                        <a:ext uri="{9D8B030D-6E8A-4147-A177-3AD203B41FA5}">
                          <a16:colId xmlns:a16="http://schemas.microsoft.com/office/drawing/2014/main" val="21289168"/>
                        </a:ext>
                      </a:extLst>
                    </a:gridCol>
                  </a:tblGrid>
                  <a:tr h="1174884">
                    <a:tc>
                      <a:txBody>
                        <a:bodyPr/>
                        <a:lstStyle/>
                        <a:p>
                          <a:r>
                            <a:rPr lang="en-US" sz="2800" b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Lũy thừa</a:t>
                          </a:r>
                          <a:endParaRPr lang="vi-VN" sz="28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3"/>
                          <a:stretch>
                            <a:fillRect l="-115625" t="-3627" r="-401786" b="-221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3"/>
                          <a:stretch>
                            <a:fillRect l="-214667" t="-3627" r="-300000" b="-221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800" b="1">
                            <a:latin typeface="+mj-lt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/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/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732513543"/>
                      </a:ext>
                    </a:extLst>
                  </a:tr>
                  <a:tr h="923678">
                    <a:tc>
                      <a:txBody>
                        <a:bodyPr/>
                        <a:lstStyle/>
                        <a:p>
                          <a:r>
                            <a:rPr lang="en-US" sz="2800" b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Cơ số</a:t>
                          </a:r>
                          <a:endParaRPr lang="vi-VN" sz="28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8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3"/>
                          <a:stretch>
                            <a:fillRect l="-316071" t="-131579" r="-201339" b="-180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3"/>
                          <a:stretch>
                            <a:fillRect l="-450242" t="-131579" r="-117874" b="-180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3"/>
                          <a:stretch>
                            <a:fillRect l="-472614" t="-131579" r="-1245" b="-180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3857157"/>
                      </a:ext>
                    </a:extLst>
                  </a:tr>
                  <a:tr h="548774">
                    <a:tc>
                      <a:txBody>
                        <a:bodyPr/>
                        <a:lstStyle/>
                        <a:p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mũ</a:t>
                          </a:r>
                          <a:endParaRPr lang="vi-VN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3"/>
                          <a:stretch>
                            <a:fillRect l="-316071" t="-391111" r="-201339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3"/>
                          <a:stretch>
                            <a:fillRect l="-450242" t="-391111" r="-117874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solidFill>
                              <a:srgbClr val="3F31F9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extLst>
                      <a:ext uri="{0D108BD9-81ED-4DB2-BD59-A6C34878D82A}">
                        <a16:rowId xmlns:a16="http://schemas.microsoft.com/office/drawing/2014/main" val="3415860993"/>
                      </a:ext>
                    </a:extLst>
                  </a:tr>
                  <a:tr h="1096799">
                    <a:tc>
                      <a:txBody>
                        <a:bodyPr/>
                        <a:lstStyle/>
                        <a:p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GT của lũy thừa</a:t>
                          </a:r>
                          <a:endParaRPr lang="vi-VN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2053" marR="122053" marT="61027" marB="61027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22053" marR="122053" marT="61027" marB="61027">
                        <a:blipFill>
                          <a:blip r:embed="rId3"/>
                          <a:stretch>
                            <a:fillRect l="-472614" t="-245556" r="-1245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3229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1858A2-3230-1DD0-678B-8FB7AC539385}"/>
                  </a:ext>
                </a:extLst>
              </p:cNvPr>
              <p:cNvSpPr txBox="1"/>
              <p:nvPr/>
            </p:nvSpPr>
            <p:spPr>
              <a:xfrm>
                <a:off x="1981200" y="2574396"/>
                <a:ext cx="7665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1858A2-3230-1DD0-678B-8FB7AC5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574396"/>
                <a:ext cx="766557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9E1DA-3487-2E38-824D-610A1E720080}"/>
                  </a:ext>
                </a:extLst>
              </p:cNvPr>
              <p:cNvSpPr txBox="1"/>
              <p:nvPr/>
            </p:nvSpPr>
            <p:spPr>
              <a:xfrm>
                <a:off x="2045184" y="3523600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solidFill>
                            <a:srgbClr val="3F31F9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2800" b="1">
                  <a:solidFill>
                    <a:srgbClr val="3F31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9E1DA-3487-2E38-824D-610A1E720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84" y="3523600"/>
                <a:ext cx="4892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049179-D964-7F4E-07D5-3C53AC30EEE2}"/>
                  </a:ext>
                </a:extLst>
              </p:cNvPr>
              <p:cNvSpPr txBox="1"/>
              <p:nvPr/>
            </p:nvSpPr>
            <p:spPr>
              <a:xfrm>
                <a:off x="2034100" y="4135067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049179-D964-7F4E-07D5-3C53AC30E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100" y="4135067"/>
                <a:ext cx="713657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5849A1-A7B8-6E4D-A5B6-EE2966138EC0}"/>
                  </a:ext>
                </a:extLst>
              </p:cNvPr>
              <p:cNvSpPr txBox="1"/>
              <p:nvPr/>
            </p:nvSpPr>
            <p:spPr>
              <a:xfrm>
                <a:off x="3505200" y="2690838"/>
                <a:ext cx="7585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solidFill>
                            <a:srgbClr val="3F31F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2800" b="1">
                          <a:solidFill>
                            <a:srgbClr val="3F31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,1</m:t>
                      </m:r>
                    </m:oMath>
                  </m:oMathPara>
                </a14:m>
                <a:endParaRPr lang="vi-VN" sz="2800" b="1">
                  <a:solidFill>
                    <a:srgbClr val="3F31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5849A1-A7B8-6E4D-A5B6-EE2966138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690838"/>
                <a:ext cx="7585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F1B211-E403-75F9-476C-9D728A1D1B27}"/>
                  </a:ext>
                </a:extLst>
              </p:cNvPr>
              <p:cNvSpPr txBox="1"/>
              <p:nvPr/>
            </p:nvSpPr>
            <p:spPr>
              <a:xfrm>
                <a:off x="3505200" y="3523600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solidFill>
                            <a:srgbClr val="3F31F9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vi-VN" sz="2800" b="1">
                  <a:solidFill>
                    <a:srgbClr val="3F31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F1B211-E403-75F9-476C-9D728A1D1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523600"/>
                <a:ext cx="48923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20AAE7-3369-A256-C8C1-FE74FE986152}"/>
                  </a:ext>
                </a:extLst>
              </p:cNvPr>
              <p:cNvSpPr txBox="1"/>
              <p:nvPr/>
            </p:nvSpPr>
            <p:spPr>
              <a:xfrm flipH="1">
                <a:off x="3306306" y="4103815"/>
                <a:ext cx="109728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20AAE7-3369-A256-C8C1-FE74FE986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06306" y="4103815"/>
                <a:ext cx="1097281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238D26-9FB5-E957-C757-0777B3325CFD}"/>
                  </a:ext>
                </a:extLst>
              </p:cNvPr>
              <p:cNvSpPr txBox="1"/>
              <p:nvPr/>
            </p:nvSpPr>
            <p:spPr>
              <a:xfrm>
                <a:off x="4572000" y="1459695"/>
                <a:ext cx="131722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3F31F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1" i="1">
                                  <a:solidFill>
                                    <a:srgbClr val="3F31F9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2800" b="1">
                                  <a:solidFill>
                                    <a:srgbClr val="3F31F9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2800" b="1" i="1">
                                  <a:solidFill>
                                    <a:srgbClr val="3F31F9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238D26-9FB5-E957-C757-0777B3325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59695"/>
                <a:ext cx="1317220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C1B4B2-2D92-CFE5-F7AE-AC791433D849}"/>
                  </a:ext>
                </a:extLst>
              </p:cNvPr>
              <p:cNvSpPr txBox="1"/>
              <p:nvPr/>
            </p:nvSpPr>
            <p:spPr>
              <a:xfrm>
                <a:off x="4915443" y="4137888"/>
                <a:ext cx="49885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C1B4B2-2D92-CFE5-F7AE-AC791433D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443" y="4137888"/>
                <a:ext cx="498855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54AD81-89FD-5E02-9366-4B02D5437A50}"/>
                  </a:ext>
                </a:extLst>
              </p:cNvPr>
              <p:cNvSpPr txBox="1"/>
              <p:nvPr/>
            </p:nvSpPr>
            <p:spPr>
              <a:xfrm>
                <a:off x="5942012" y="1360701"/>
                <a:ext cx="1082861" cy="115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3F31F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b="1" i="1">
                                      <a:solidFill>
                                        <a:srgbClr val="3F31F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>
                                      <a:solidFill>
                                        <a:srgbClr val="3F31F9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2800" b="1" i="1">
                                      <a:solidFill>
                                        <a:srgbClr val="3F31F9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54AD81-89FD-5E02-9366-4B02D543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012" y="1360701"/>
                <a:ext cx="1082861" cy="11554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8BEBF6-BE52-0BDC-4A32-023EFF1FCE01}"/>
                  </a:ext>
                </a:extLst>
              </p:cNvPr>
              <p:cNvSpPr txBox="1"/>
              <p:nvPr/>
            </p:nvSpPr>
            <p:spPr>
              <a:xfrm>
                <a:off x="6126613" y="4135067"/>
                <a:ext cx="713657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8BEBF6-BE52-0BDC-4A32-023EFF1FC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13" y="4135067"/>
                <a:ext cx="713657" cy="9019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742085-DD55-5357-5138-43569C5ABFD2}"/>
                  </a:ext>
                </a:extLst>
              </p:cNvPr>
              <p:cNvSpPr txBox="1"/>
              <p:nvPr/>
            </p:nvSpPr>
            <p:spPr>
              <a:xfrm>
                <a:off x="7576850" y="1576294"/>
                <a:ext cx="67082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rgbClr val="3F31F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742085-DD55-5357-5138-43569C5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850" y="1576294"/>
                <a:ext cx="670825" cy="5329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176457-E5F9-2341-CE35-0DA8594B2690}"/>
                  </a:ext>
                </a:extLst>
              </p:cNvPr>
              <p:cNvSpPr txBox="1"/>
              <p:nvPr/>
            </p:nvSpPr>
            <p:spPr>
              <a:xfrm>
                <a:off x="7576850" y="3523600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solidFill>
                            <a:srgbClr val="3F31F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2800" b="1">
                  <a:solidFill>
                    <a:srgbClr val="3F31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176457-E5F9-2341-CE35-0DA8594B2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850" y="3523600"/>
                <a:ext cx="48923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">
            <a:extLst>
              <a:ext uri="{FF2B5EF4-FFF2-40B4-BE49-F238E27FC236}">
                <a16:creationId xmlns:a16="http://schemas.microsoft.com/office/drawing/2014/main" id="{758D38B9-0092-42BF-9B43-9A266B6FF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59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0F1006-55B6-2F05-80E1-3E32C1F5558A}"/>
              </a:ext>
            </a:extLst>
          </p:cNvPr>
          <p:cNvSpPr txBox="1"/>
          <p:nvPr/>
        </p:nvSpPr>
        <p:spPr>
          <a:xfrm>
            <a:off x="485553" y="1097399"/>
            <a:ext cx="424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(SGK/ T20) So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277983-7CD3-4C5A-BF9A-69996DF56939}"/>
                  </a:ext>
                </a:extLst>
              </p:cNvPr>
              <p:cNvSpPr txBox="1"/>
              <p:nvPr/>
            </p:nvSpPr>
            <p:spPr>
              <a:xfrm>
                <a:off x="990600" y="1620619"/>
                <a:ext cx="525118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277983-7CD3-4C5A-BF9A-69996DF56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20619"/>
                <a:ext cx="5251181" cy="528093"/>
              </a:xfrm>
              <a:prstGeom prst="rect">
                <a:avLst/>
              </a:prstGeom>
              <a:blipFill>
                <a:blip r:embed="rId7"/>
                <a:stretch>
                  <a:fillRect l="-2439" t="-11628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36B1549-4333-3D3E-03A6-3E6AC1F16D00}"/>
              </a:ext>
            </a:extLst>
          </p:cNvPr>
          <p:cNvSpPr txBox="1"/>
          <p:nvPr/>
        </p:nvSpPr>
        <p:spPr>
          <a:xfrm>
            <a:off x="952847" y="24715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19F19A-318C-8DC1-AE17-8EFEDF17985D}"/>
                  </a:ext>
                </a:extLst>
              </p:cNvPr>
              <p:cNvSpPr txBox="1"/>
              <p:nvPr/>
            </p:nvSpPr>
            <p:spPr>
              <a:xfrm>
                <a:off x="1529080" y="2146287"/>
                <a:ext cx="1905000" cy="1151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19F19A-318C-8DC1-AE17-8EFEDF179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080" y="2146287"/>
                <a:ext cx="1905000" cy="1151726"/>
              </a:xfrm>
              <a:prstGeom prst="rect">
                <a:avLst/>
              </a:prstGeom>
              <a:blipFill>
                <a:blip r:embed="rId8"/>
                <a:stretch>
                  <a:fillRect r="-227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B78A08-4B50-C5A1-0F9C-CBA8244DE63D}"/>
                  </a:ext>
                </a:extLst>
              </p:cNvPr>
              <p:cNvSpPr txBox="1"/>
              <p:nvPr/>
            </p:nvSpPr>
            <p:spPr>
              <a:xfrm>
                <a:off x="4725753" y="2146287"/>
                <a:ext cx="1219200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B78A08-4B50-C5A1-0F9C-CBA8244DE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753" y="2146287"/>
                <a:ext cx="1219200" cy="1145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CCB1E0D-7D69-6AED-0BD9-1431B0621EC1}"/>
              </a:ext>
            </a:extLst>
          </p:cNvPr>
          <p:cNvSpPr txBox="1"/>
          <p:nvPr/>
        </p:nvSpPr>
        <p:spPr>
          <a:xfrm>
            <a:off x="3972560" y="24899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28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F52D710-6E6C-422C-A231-81D7CCE9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93" y="48216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72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5" grpId="0"/>
      <p:bldP spid="21" grpId="0"/>
      <p:bldP spid="23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77200" y="871518"/>
            <a:ext cx="1232433" cy="101506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866" y="283437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261208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87845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1160824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71552"/>
              </p:ext>
            </p:extLst>
          </p:nvPr>
        </p:nvGraphicFramePr>
        <p:xfrm>
          <a:off x="240389" y="1720649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24248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SGK-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819234595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28624"/>
              </p:ext>
            </p:extLst>
          </p:nvPr>
        </p:nvGraphicFramePr>
        <p:xfrm>
          <a:off x="2992649" y="3064669"/>
          <a:ext cx="411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393480" progId="Equation.DSMT4">
                  <p:embed/>
                </p:oleObj>
              </mc:Choice>
              <mc:Fallback>
                <p:oleObj name="Equation" r:id="rId4" imgW="4060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649" y="3064669"/>
                        <a:ext cx="411163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516"/>
              </p:ext>
            </p:extLst>
          </p:nvPr>
        </p:nvGraphicFramePr>
        <p:xfrm>
          <a:off x="4019550" y="3119438"/>
          <a:ext cx="15335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672840" progId="Equation.DSMT4">
                  <p:embed/>
                </p:oleObj>
              </mc:Choice>
              <mc:Fallback>
                <p:oleObj name="Equation" r:id="rId6" imgW="1155600" imgH="672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3119438"/>
                        <a:ext cx="1533525" cy="677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54143"/>
              </p:ext>
            </p:extLst>
          </p:nvPr>
        </p:nvGraphicFramePr>
        <p:xfrm>
          <a:off x="6170858" y="2971006"/>
          <a:ext cx="12334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583920" progId="Equation.DSMT4">
                  <p:embed/>
                </p:oleObj>
              </mc:Choice>
              <mc:Fallback>
                <p:oleObj name="Equation" r:id="rId8" imgW="1231560" imgH="583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858" y="2971006"/>
                        <a:ext cx="123348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1888875" y="4557127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657600" y="45709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54112"/>
              </p:ext>
            </p:extLst>
          </p:nvPr>
        </p:nvGraphicFramePr>
        <p:xfrm>
          <a:off x="3619500" y="4583113"/>
          <a:ext cx="860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380880" progId="Equation.DSMT4">
                  <p:embed/>
                </p:oleObj>
              </mc:Choice>
              <mc:Fallback>
                <p:oleObj name="Equation" r:id="rId10" imgW="863280" imgH="380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4583113"/>
                        <a:ext cx="8604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-152400" y="2236842"/>
            <a:ext cx="1040334" cy="582175"/>
          </a:xfrm>
          <a:prstGeom prst="ellipse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08413" y="2137005"/>
            <a:ext cx="84355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0200" y="4027473"/>
            <a:ext cx="650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Số x được gọi là cơ số, n được gọi là số mũ.</a:t>
            </a:r>
            <a:endParaRPr lang="en-US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C734E-F645-41A8-93FE-F7E5DC911DB4}"/>
              </a:ext>
            </a:extLst>
          </p:cNvPr>
          <p:cNvSpPr txBox="1"/>
          <p:nvPr/>
        </p:nvSpPr>
        <p:spPr>
          <a:xfrm>
            <a:off x="4267200" y="357028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54595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96200" y="1258015"/>
            <a:ext cx="1282167" cy="940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CF1BEC-93CB-1C38-C844-9975F540E6D3}"/>
                  </a:ext>
                </a:extLst>
              </p:cNvPr>
              <p:cNvSpPr txBox="1"/>
              <p:nvPr/>
            </p:nvSpPr>
            <p:spPr>
              <a:xfrm>
                <a:off x="595745" y="1228743"/>
                <a:ext cx="525118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CF1BEC-93CB-1C38-C844-9975F540E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5" y="1228743"/>
                <a:ext cx="5251181" cy="528093"/>
              </a:xfrm>
              <a:prstGeom prst="rect">
                <a:avLst/>
              </a:prstGeom>
              <a:blipFill>
                <a:blip r:embed="rId4"/>
                <a:stretch>
                  <a:fillRect l="-2439" t="-11628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7C42B-90C5-F75C-D9B7-F94E09F635F8}"/>
                  </a:ext>
                </a:extLst>
              </p:cNvPr>
              <p:cNvSpPr txBox="1"/>
              <p:nvPr/>
            </p:nvSpPr>
            <p:spPr>
              <a:xfrm>
                <a:off x="595745" y="1983472"/>
                <a:ext cx="617419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4+5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7C42B-90C5-F75C-D9B7-F94E09F6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5" y="1983472"/>
                <a:ext cx="6174191" cy="528093"/>
              </a:xfrm>
              <a:prstGeom prst="rect">
                <a:avLst/>
              </a:prstGeom>
              <a:blipFill>
                <a:blip r:embed="rId5"/>
                <a:stretch>
                  <a:fillRect l="-2073" t="-10345" b="-310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8A1C21-8B30-0BA3-2DE6-8072DBDD4A58}"/>
                  </a:ext>
                </a:extLst>
              </p:cNvPr>
              <p:cNvSpPr txBox="1"/>
              <p:nvPr/>
            </p:nvSpPr>
            <p:spPr>
              <a:xfrm>
                <a:off x="1371600" y="2737305"/>
                <a:ext cx="5714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12−3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8A1C21-8B30-0BA3-2DE6-8072DBDD4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37305"/>
                <a:ext cx="571419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A62D29-CBEC-F075-7F4D-42B510F56278}"/>
                  </a:ext>
                </a:extLst>
              </p:cNvPr>
              <p:cNvSpPr txBox="1"/>
              <p:nvPr/>
            </p:nvSpPr>
            <p:spPr>
              <a:xfrm>
                <a:off x="990600" y="3486970"/>
                <a:ext cx="5578578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A62D29-CBEC-F075-7F4D-42B510F56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486970"/>
                <a:ext cx="5578578" cy="528093"/>
              </a:xfrm>
              <a:prstGeom prst="rect">
                <a:avLst/>
              </a:prstGeom>
              <a:blipFill>
                <a:blip r:embed="rId7"/>
                <a:stretch>
                  <a:fillRect l="-2295" t="-10345" b="-310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7E764DB0-620E-4430-9AB5-58849ECD5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174330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04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8866" y="283437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98583"/>
              </p:ext>
            </p:extLst>
          </p:nvPr>
        </p:nvGraphicFramePr>
        <p:xfrm>
          <a:off x="152400" y="1261208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87845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1160824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23320"/>
              </p:ext>
            </p:extLst>
          </p:nvPr>
        </p:nvGraphicFramePr>
        <p:xfrm>
          <a:off x="117764" y="1748017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27434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 1: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mỗi tích sau dưới dạng một lũy thừa: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264034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1588"/>
              </p:ext>
            </p:extLst>
          </p:nvPr>
        </p:nvGraphicFramePr>
        <p:xfrm>
          <a:off x="100856" y="2174737"/>
          <a:ext cx="3144548" cy="898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4548">
                  <a:extLst>
                    <a:ext uri="{9D8B030D-6E8A-4147-A177-3AD203B41FA5}">
                      <a16:colId xmlns:a16="http://schemas.microsoft.com/office/drawing/2014/main" val="337916679"/>
                    </a:ext>
                  </a:extLst>
                </a:gridCol>
              </a:tblGrid>
              <a:tr h="898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21982545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76876"/>
              </p:ext>
            </p:extLst>
          </p:nvPr>
        </p:nvGraphicFramePr>
        <p:xfrm>
          <a:off x="666510" y="2148725"/>
          <a:ext cx="2143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838200" progId="Equation.DSMT4">
                  <p:embed/>
                </p:oleObj>
              </mc:Choice>
              <mc:Fallback>
                <p:oleObj name="Equation" r:id="rId4" imgW="2146300" imgH="83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10" y="2148725"/>
                        <a:ext cx="2143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02837"/>
              </p:ext>
            </p:extLst>
          </p:nvPr>
        </p:nvGraphicFramePr>
        <p:xfrm>
          <a:off x="3681172" y="2253234"/>
          <a:ext cx="5386628" cy="525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6628">
                  <a:extLst>
                    <a:ext uri="{9D8B030D-6E8A-4147-A177-3AD203B41FA5}">
                      <a16:colId xmlns:a16="http://schemas.microsoft.com/office/drawing/2014/main" val="3806529899"/>
                    </a:ext>
                  </a:extLst>
                </a:gridCol>
              </a:tblGrid>
              <a:tr h="525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nl-NL" sz="28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944409323"/>
                  </a:ext>
                </a:extLst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46579"/>
              </p:ext>
            </p:extLst>
          </p:nvPr>
        </p:nvGraphicFramePr>
        <p:xfrm>
          <a:off x="4081222" y="2253235"/>
          <a:ext cx="426614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95900" imgH="482600" progId="Equation.DSMT4">
                  <p:embed/>
                </p:oleObj>
              </mc:Choice>
              <mc:Fallback>
                <p:oleObj name="Equation" r:id="rId6" imgW="5295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222" y="2253235"/>
                        <a:ext cx="4266142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B5E53E1-70D3-4997-9E24-9D9AD894BB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228600" y="128990"/>
            <a:ext cx="1232433" cy="1015066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9CA3C91-5946-4ECC-9CD4-5E8363DF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51616"/>
              </p:ext>
            </p:extLst>
          </p:nvPr>
        </p:nvGraphicFramePr>
        <p:xfrm>
          <a:off x="185389" y="3275583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3018204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2F0AB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 2: 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sánh: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007977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A4BE675-5DAE-43B0-B0BA-EB8E7795F2A5}"/>
              </a:ext>
            </a:extLst>
          </p:cNvPr>
          <p:cNvSpPr/>
          <p:nvPr/>
        </p:nvSpPr>
        <p:spPr>
          <a:xfrm>
            <a:off x="1005866" y="3871059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endParaRPr lang="nl-NL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2AA1CE8-62EC-42F6-A070-F5EB3C307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95779"/>
              </p:ext>
            </p:extLst>
          </p:nvPr>
        </p:nvGraphicFramePr>
        <p:xfrm>
          <a:off x="1453444" y="3765406"/>
          <a:ext cx="914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003300" progId="Equation.DSMT4">
                  <p:embed/>
                </p:oleObj>
              </mc:Choice>
              <mc:Fallback>
                <p:oleObj name="Equation" r:id="rId9" imgW="914400" imgH="10033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444" y="3765406"/>
                        <a:ext cx="9144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87DD42D-F4F9-4A8C-955F-A0B5AFA34A0E}"/>
              </a:ext>
            </a:extLst>
          </p:cNvPr>
          <p:cNvSpPr/>
          <p:nvPr/>
        </p:nvSpPr>
        <p:spPr>
          <a:xfrm>
            <a:off x="2310163" y="3937537"/>
            <a:ext cx="61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endParaRPr lang="en-US" sz="2800" dirty="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73797A6-4463-4261-AB74-6DA86E26C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62522"/>
              </p:ext>
            </p:extLst>
          </p:nvPr>
        </p:nvGraphicFramePr>
        <p:xfrm>
          <a:off x="2867058" y="3708609"/>
          <a:ext cx="9810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977760" progId="Equation.DSMT4">
                  <p:embed/>
                </p:oleObj>
              </mc:Choice>
              <mc:Fallback>
                <p:oleObj name="Equation" r:id="rId11" imgW="977760" imgH="977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58" y="3708609"/>
                        <a:ext cx="98107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D1DCB31-2119-42B8-8839-CC459D3F021B}"/>
              </a:ext>
            </a:extLst>
          </p:cNvPr>
          <p:cNvSpPr/>
          <p:nvPr/>
        </p:nvSpPr>
        <p:spPr>
          <a:xfrm>
            <a:off x="4232564" y="3943743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endParaRPr lang="en-US" sz="28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4D43750-01EA-4E3E-A1DB-9DDEACAFD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673948"/>
              </p:ext>
            </p:extLst>
          </p:nvPr>
        </p:nvGraphicFramePr>
        <p:xfrm>
          <a:off x="4732766" y="3699083"/>
          <a:ext cx="7239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23586" imgH="1002865" progId="Equation.DSMT4">
                  <p:embed/>
                </p:oleObj>
              </mc:Choice>
              <mc:Fallback>
                <p:oleObj name="Equation" r:id="rId13" imgW="723586" imgH="1002865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766" y="3699083"/>
                        <a:ext cx="7239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DF835273-E161-4C89-8ED1-3984D80C14C2}"/>
              </a:ext>
            </a:extLst>
          </p:cNvPr>
          <p:cNvSpPr/>
          <p:nvPr/>
        </p:nvSpPr>
        <p:spPr>
          <a:xfrm>
            <a:off x="5448199" y="3937535"/>
            <a:ext cx="61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endParaRPr lang="en-US" sz="2800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EF1DDF1-53C7-458F-BF6D-324577845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43267"/>
              </p:ext>
            </p:extLst>
          </p:nvPr>
        </p:nvGraphicFramePr>
        <p:xfrm>
          <a:off x="6106600" y="3752000"/>
          <a:ext cx="4095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224" imgH="888614" progId="Equation.DSMT4">
                  <p:embed/>
                </p:oleObj>
              </mc:Choice>
              <mc:Fallback>
                <p:oleObj name="Equation" r:id="rId15" imgW="406224" imgH="888614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600" y="3752000"/>
                        <a:ext cx="4095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4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8866" y="283437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261208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87845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1160824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7764" y="1748017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27434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 1: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mỗi tích sau dưới dạng một lũy thừa: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264034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0856" y="2174737"/>
          <a:ext cx="3144548" cy="898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4548">
                  <a:extLst>
                    <a:ext uri="{9D8B030D-6E8A-4147-A177-3AD203B41FA5}">
                      <a16:colId xmlns:a16="http://schemas.microsoft.com/office/drawing/2014/main" val="337916679"/>
                    </a:ext>
                  </a:extLst>
                </a:gridCol>
              </a:tblGrid>
              <a:tr h="898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21982545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66510" y="2148725"/>
          <a:ext cx="2143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838200" progId="Equation.DSMT4">
                  <p:embed/>
                </p:oleObj>
              </mc:Choice>
              <mc:Fallback>
                <p:oleObj name="Equation" r:id="rId4" imgW="2146300" imgH="838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10" y="2148725"/>
                        <a:ext cx="2143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681172" y="2253234"/>
          <a:ext cx="5386628" cy="525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6628">
                  <a:extLst>
                    <a:ext uri="{9D8B030D-6E8A-4147-A177-3AD203B41FA5}">
                      <a16:colId xmlns:a16="http://schemas.microsoft.com/office/drawing/2014/main" val="3806529899"/>
                    </a:ext>
                  </a:extLst>
                </a:gridCol>
              </a:tblGrid>
              <a:tr h="525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nl-NL" sz="28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944409323"/>
                  </a:ext>
                </a:extLst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081222" y="2253235"/>
          <a:ext cx="426614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95900" imgH="482600" progId="Equation.DSMT4">
                  <p:embed/>
                </p:oleObj>
              </mc:Choice>
              <mc:Fallback>
                <p:oleObj name="Equation" r:id="rId6" imgW="5295900" imgH="482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222" y="2253235"/>
                        <a:ext cx="4266142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62312" y="2859628"/>
          <a:ext cx="16002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7293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9270364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50088" y="3316053"/>
          <a:ext cx="4425950" cy="1103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5950">
                  <a:extLst>
                    <a:ext uri="{9D8B030D-6E8A-4147-A177-3AD203B41FA5}">
                      <a16:colId xmlns:a16="http://schemas.microsoft.com/office/drawing/2014/main" val="2396898688"/>
                    </a:ext>
                  </a:extLst>
                </a:gridCol>
              </a:tblGrid>
              <a:tr h="1103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644827429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600200" y="3495776"/>
          <a:ext cx="3324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1003300" progId="Equation.DSMT4">
                  <p:embed/>
                </p:oleObj>
              </mc:Choice>
              <mc:Fallback>
                <p:oleObj name="Equation" r:id="rId8" imgW="3327400" imgH="10033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95776"/>
                        <a:ext cx="3324225" cy="1000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43000" y="4509725"/>
          <a:ext cx="7924800" cy="633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1415611047"/>
                    </a:ext>
                  </a:extLst>
                </a:gridCol>
              </a:tblGrid>
              <a:tr h="633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nl-NL" sz="28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538061956"/>
                  </a:ext>
                </a:extLst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600200" y="4428156"/>
          <a:ext cx="6619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16700" imgH="558800" progId="Equation.DSMT4">
                  <p:embed/>
                </p:oleObj>
              </mc:Choice>
              <mc:Fallback>
                <p:oleObj name="Equation" r:id="rId10" imgW="6616700" imgH="558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28156"/>
                        <a:ext cx="6619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B5E53E1-70D3-4997-9E24-9D9AD894BB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228600" y="128990"/>
            <a:ext cx="1232433" cy="10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5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93687"/>
              </p:ext>
            </p:extLst>
          </p:nvPr>
        </p:nvGraphicFramePr>
        <p:xfrm>
          <a:off x="304800" y="82694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3018204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2F0AB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 2: 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sánh: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0079778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119537"/>
              </p:ext>
            </p:extLst>
          </p:nvPr>
        </p:nvGraphicFramePr>
        <p:xfrm>
          <a:off x="981337" y="550446"/>
          <a:ext cx="914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003300" progId="Equation.DSMT4">
                  <p:embed/>
                </p:oleObj>
              </mc:Choice>
              <mc:Fallback>
                <p:oleObj name="Equation" r:id="rId4" imgW="914400" imgH="1003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337" y="550446"/>
                        <a:ext cx="9144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851220"/>
              </p:ext>
            </p:extLst>
          </p:nvPr>
        </p:nvGraphicFramePr>
        <p:xfrm>
          <a:off x="2486603" y="511388"/>
          <a:ext cx="9810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977760" progId="Equation.DSMT4">
                  <p:embed/>
                </p:oleObj>
              </mc:Choice>
              <mc:Fallback>
                <p:oleObj name="Equation" r:id="rId6" imgW="97776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603" y="511388"/>
                        <a:ext cx="98107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675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145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47149"/>
              </p:ext>
            </p:extLst>
          </p:nvPr>
        </p:nvGraphicFramePr>
        <p:xfrm>
          <a:off x="4770899" y="536570"/>
          <a:ext cx="7239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1002865" progId="Equation.DSMT4">
                  <p:embed/>
                </p:oleObj>
              </mc:Choice>
              <mc:Fallback>
                <p:oleObj name="Equation" r:id="rId8" imgW="723586" imgH="100286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899" y="536570"/>
                        <a:ext cx="7239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831627"/>
              </p:ext>
            </p:extLst>
          </p:nvPr>
        </p:nvGraphicFramePr>
        <p:xfrm>
          <a:off x="6317597" y="559012"/>
          <a:ext cx="4095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224" imgH="888614" progId="Equation.DSMT4">
                  <p:embed/>
                </p:oleObj>
              </mc:Choice>
              <mc:Fallback>
                <p:oleObj name="Equation" r:id="rId10" imgW="406224" imgH="88861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597" y="559012"/>
                        <a:ext cx="4095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140820" y="9549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484671" y="9549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93370"/>
              </p:ext>
            </p:extLst>
          </p:nvPr>
        </p:nvGraphicFramePr>
        <p:xfrm>
          <a:off x="53937" y="1571414"/>
          <a:ext cx="96678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788">
                  <a:extLst>
                    <a:ext uri="{9D8B030D-6E8A-4147-A177-3AD203B41FA5}">
                      <a16:colId xmlns:a16="http://schemas.microsoft.com/office/drawing/2014/main" val="1252693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499080393"/>
                  </a:ext>
                </a:extLst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96146"/>
              </p:ext>
            </p:extLst>
          </p:nvPr>
        </p:nvGraphicFramePr>
        <p:xfrm>
          <a:off x="1130877" y="1827798"/>
          <a:ext cx="56546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651280" imgH="1041120" progId="Equation.DSMT4">
                  <p:embed/>
                </p:oleObj>
              </mc:Choice>
              <mc:Fallback>
                <p:oleObj name="Equation" r:id="rId12" imgW="5651280" imgH="1041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877" y="1827798"/>
                        <a:ext cx="565467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24573"/>
              </p:ext>
            </p:extLst>
          </p:nvPr>
        </p:nvGraphicFramePr>
        <p:xfrm>
          <a:off x="1111390" y="2945965"/>
          <a:ext cx="4486652" cy="820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6652">
                  <a:extLst>
                    <a:ext uri="{9D8B030D-6E8A-4147-A177-3AD203B41FA5}">
                      <a16:colId xmlns:a16="http://schemas.microsoft.com/office/drawing/2014/main" val="3785490019"/>
                    </a:ext>
                  </a:extLst>
                </a:gridCol>
              </a:tblGrid>
              <a:tr h="820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19573218"/>
                  </a:ext>
                </a:extLst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970013"/>
              </p:ext>
            </p:extLst>
          </p:nvPr>
        </p:nvGraphicFramePr>
        <p:xfrm>
          <a:off x="2152276" y="2900843"/>
          <a:ext cx="2133600" cy="88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360" imgH="1041120" progId="Equation.DSMT4">
                  <p:embed/>
                </p:oleObj>
              </mc:Choice>
              <mc:Fallback>
                <p:oleObj name="Equation" r:id="rId14" imgW="2133360" imgH="10411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276" y="2900843"/>
                        <a:ext cx="2133600" cy="882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655597"/>
              </p:ext>
            </p:extLst>
          </p:nvPr>
        </p:nvGraphicFramePr>
        <p:xfrm>
          <a:off x="1111390" y="3783439"/>
          <a:ext cx="42767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79680" imgH="1002960" progId="Equation.DSMT4">
                  <p:embed/>
                </p:oleObj>
              </mc:Choice>
              <mc:Fallback>
                <p:oleObj name="Equation" r:id="rId16" imgW="4279680" imgH="10029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90" y="3783439"/>
                        <a:ext cx="42767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98091"/>
              </p:ext>
            </p:extLst>
          </p:nvPr>
        </p:nvGraphicFramePr>
        <p:xfrm>
          <a:off x="5708798" y="4188321"/>
          <a:ext cx="2573106" cy="89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3106">
                  <a:extLst>
                    <a:ext uri="{9D8B030D-6E8A-4147-A177-3AD203B41FA5}">
                      <a16:colId xmlns:a16="http://schemas.microsoft.com/office/drawing/2014/main" val="2201965390"/>
                    </a:ext>
                  </a:extLst>
                </a:gridCol>
              </a:tblGrid>
              <a:tr h="898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871204712"/>
                  </a:ext>
                </a:extLst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26589"/>
              </p:ext>
            </p:extLst>
          </p:nvPr>
        </p:nvGraphicFramePr>
        <p:xfrm>
          <a:off x="6607183" y="4143375"/>
          <a:ext cx="1476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73200" imgH="1003300" progId="Equation.DSMT4">
                  <p:embed/>
                </p:oleObj>
              </mc:Choice>
              <mc:Fallback>
                <p:oleObj name="Equation" r:id="rId18" imgW="1473200" imgH="1003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83" y="4143375"/>
                        <a:ext cx="147637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l="17382" r="20120" b="2"/>
          <a:stretch/>
        </p:blipFill>
        <p:spPr>
          <a:xfrm>
            <a:off x="7315200" y="1016497"/>
            <a:ext cx="1728672" cy="17838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84DBAF-7878-45EA-BC0A-43942BFF677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80387" y="1320183"/>
            <a:ext cx="1232433" cy="10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9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401092"/>
              </p:ext>
            </p:extLst>
          </p:nvPr>
        </p:nvGraphicFramePr>
        <p:xfrm>
          <a:off x="3398985" y="1576758"/>
          <a:ext cx="355854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985" y="1576758"/>
                        <a:ext cx="355854" cy="22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20195"/>
              </p:ext>
            </p:extLst>
          </p:nvPr>
        </p:nvGraphicFramePr>
        <p:xfrm>
          <a:off x="5959397" y="1251692"/>
          <a:ext cx="27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400" imgH="838200" progId="Equation.DSMT4">
                  <p:embed/>
                </p:oleObj>
              </mc:Choice>
              <mc:Fallback>
                <p:oleObj name="Equation" r:id="rId5" imgW="279400" imgH="83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397" y="1251692"/>
                        <a:ext cx="2762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840854"/>
              </p:ext>
            </p:extLst>
          </p:nvPr>
        </p:nvGraphicFramePr>
        <p:xfrm>
          <a:off x="509853" y="2253220"/>
          <a:ext cx="27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400" imgH="838200" progId="Equation.DSMT4">
                  <p:embed/>
                </p:oleObj>
              </mc:Choice>
              <mc:Fallback>
                <p:oleObj name="Equation" r:id="rId7" imgW="2794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53" y="2253220"/>
                        <a:ext cx="2762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113536"/>
              </p:ext>
            </p:extLst>
          </p:nvPr>
        </p:nvGraphicFramePr>
        <p:xfrm>
          <a:off x="3559722" y="2429433"/>
          <a:ext cx="4667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696" imgH="482391" progId="Equation.DSMT4">
                  <p:embed/>
                </p:oleObj>
              </mc:Choice>
              <mc:Fallback>
                <p:oleObj name="Equation" r:id="rId9" imgW="469696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722" y="2429433"/>
                        <a:ext cx="4667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25731"/>
              </p:ext>
            </p:extLst>
          </p:nvPr>
        </p:nvGraphicFramePr>
        <p:xfrm>
          <a:off x="5178339" y="2144040"/>
          <a:ext cx="7524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48975" imgH="1002865" progId="Equation.DSMT4">
                  <p:embed/>
                </p:oleObj>
              </mc:Choice>
              <mc:Fallback>
                <p:oleObj name="Equation" r:id="rId11" imgW="748975" imgH="100286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339" y="2144040"/>
                        <a:ext cx="75247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7716" y="1405536"/>
            <a:ext cx="3175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viết lũy thừa bậc </a:t>
            </a: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643687" y="1377178"/>
            <a:ext cx="20665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phân số </a:t>
            </a: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60945" y="1375179"/>
            <a:ext cx="216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phải viết </a:t>
            </a: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58336" y="2363750"/>
            <a:ext cx="2685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dấu ngoặc </a:t>
            </a: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88202" y="2383040"/>
            <a:ext cx="1263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 là  </a:t>
            </a: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50450" y="796977"/>
            <a:ext cx="1497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sv-SE" altLang="en-US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 ý :</a:t>
            </a:r>
            <a:endParaRPr kumimoji="0" lang="sv-SE" altLang="en-US" sz="1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2FB4832-4D0F-484C-84BA-17CF87C12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853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53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E2FB4832-4D0F-484C-84BA-17CF87C12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853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CB4756-2141-CF33-6082-4CE0A54D3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40" y="4007908"/>
            <a:ext cx="1561730" cy="1145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53DD9-6F9F-4FE0-6401-1C55003ECD67}"/>
              </a:ext>
            </a:extLst>
          </p:cNvPr>
          <p:cNvSpPr txBox="1"/>
          <p:nvPr/>
        </p:nvSpPr>
        <p:spPr>
          <a:xfrm>
            <a:off x="2286000" y="941101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2F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2F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2F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2F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2F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(TG: 3p)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F8E03F-956D-D9AD-4A57-B962557540E7}"/>
              </a:ext>
            </a:extLst>
          </p:cNvPr>
          <p:cNvCxnSpPr>
            <a:cxnSpLocks/>
          </p:cNvCxnSpPr>
          <p:nvPr/>
        </p:nvCxnSpPr>
        <p:spPr>
          <a:xfrm>
            <a:off x="3733800" y="1733550"/>
            <a:ext cx="14138" cy="2419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7DF29A-A5BE-8674-D8C8-806AE0346DAC}"/>
              </a:ext>
            </a:extLst>
          </p:cNvPr>
          <p:cNvSpPr/>
          <p:nvPr/>
        </p:nvSpPr>
        <p:spPr>
          <a:xfrm>
            <a:off x="1251862" y="1579366"/>
            <a:ext cx="1600197" cy="3710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 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840138E-C70C-E71B-653F-7B64D3C6E700}"/>
              </a:ext>
            </a:extLst>
          </p:cNvPr>
          <p:cNvSpPr/>
          <p:nvPr/>
        </p:nvSpPr>
        <p:spPr>
          <a:xfrm>
            <a:off x="4876800" y="1548039"/>
            <a:ext cx="1600197" cy="3710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 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09D011-36B2-F59B-B546-E7BACB42A1F6}"/>
                  </a:ext>
                </a:extLst>
              </p:cNvPr>
              <p:cNvSpPr txBox="1"/>
              <p:nvPr/>
            </p:nvSpPr>
            <p:spPr>
              <a:xfrm>
                <a:off x="762000" y="2101055"/>
                <a:ext cx="28956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err="1">
                    <a:solidFill>
                      <a:srgbClr val="2F0A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dirty="0">
                    <a:solidFill>
                      <a:srgbClr val="2F0A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0A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2F0A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1,8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09D011-36B2-F59B-B546-E7BACB42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01055"/>
                <a:ext cx="2895600" cy="2246769"/>
              </a:xfrm>
              <a:prstGeom prst="rect">
                <a:avLst/>
              </a:prstGeom>
              <a:blipFill>
                <a:blip r:embed="rId7"/>
                <a:stretch>
                  <a:fillRect l="-4211" t="-2989" r="-4211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390CA61-3B8B-33BD-D88F-3F22E9793591}"/>
              </a:ext>
            </a:extLst>
          </p:cNvPr>
          <p:cNvSpPr txBox="1"/>
          <p:nvPr/>
        </p:nvSpPr>
        <p:spPr>
          <a:xfrm>
            <a:off x="3789266" y="2122654"/>
            <a:ext cx="285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2F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Tính: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C2F9C9-960F-AE3D-F325-78458277673F}"/>
                  </a:ext>
                </a:extLst>
              </p:cNvPr>
              <p:cNvSpPr txBox="1"/>
              <p:nvPr/>
            </p:nvSpPr>
            <p:spPr>
              <a:xfrm>
                <a:off x="6446816" y="1811479"/>
                <a:ext cx="1329723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C2F9C9-960F-AE3D-F325-784582776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16" y="1811479"/>
                <a:ext cx="1329723" cy="1145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EA7F8B-BAA3-6C4C-741A-4CC081CD880D}"/>
                  </a:ext>
                </a:extLst>
              </p:cNvPr>
              <p:cNvSpPr txBox="1"/>
              <p:nvPr/>
            </p:nvSpPr>
            <p:spPr>
              <a:xfrm>
                <a:off x="7559233" y="1838421"/>
                <a:ext cx="1052404" cy="1151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EA7F8B-BAA3-6C4C-741A-4CC081CD8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233" y="1838421"/>
                <a:ext cx="1052404" cy="11517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321A675-36E5-8BF4-437B-0DDD6F150249}"/>
              </a:ext>
            </a:extLst>
          </p:cNvPr>
          <p:cNvSpPr txBox="1"/>
          <p:nvPr/>
        </p:nvSpPr>
        <p:spPr>
          <a:xfrm>
            <a:off x="7408640" y="2152674"/>
            <a:ext cx="28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743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/>
      <p:bldP spid="26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41404"/>
              </p:ext>
            </p:extLst>
          </p:nvPr>
        </p:nvGraphicFramePr>
        <p:xfrm>
          <a:off x="457200" y="547244"/>
          <a:ext cx="8229600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851704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 tập 1: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thể tích của một bể nước dạng hình lập phương có độ dài cạnh là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885241000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78654"/>
              </p:ext>
            </p:extLst>
          </p:nvPr>
        </p:nvGraphicFramePr>
        <p:xfrm>
          <a:off x="4724400" y="1041952"/>
          <a:ext cx="800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00100" imgH="368300" progId="Equation.DSMT4">
                  <p:embed/>
                </p:oleObj>
              </mc:Choice>
              <mc:Fallback>
                <p:oleObj name="Equation" r:id="rId3" imgW="8001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41952"/>
                        <a:ext cx="8001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112579" y="1571972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nl-NL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97154"/>
              </p:ext>
            </p:extLst>
          </p:nvPr>
        </p:nvGraphicFramePr>
        <p:xfrm>
          <a:off x="457200" y="2257106"/>
          <a:ext cx="8229600" cy="1813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840890540"/>
                    </a:ext>
                  </a:extLst>
                </a:gridCol>
              </a:tblGrid>
              <a:tr h="1813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tích của bể nước dạng hình lập phương có độ dài cạnh là 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93927804"/>
                  </a:ext>
                </a:extLst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365976"/>
              </p:ext>
            </p:extLst>
          </p:nvPr>
        </p:nvGraphicFramePr>
        <p:xfrm>
          <a:off x="1645373" y="2743388"/>
          <a:ext cx="800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0100" imgH="368300" progId="Equation.DSMT4">
                  <p:embed/>
                </p:oleObj>
              </mc:Choice>
              <mc:Fallback>
                <p:oleObj name="Equation" r:id="rId5" imgW="8001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373" y="2743388"/>
                        <a:ext cx="8001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304738"/>
              </p:ext>
            </p:extLst>
          </p:nvPr>
        </p:nvGraphicFramePr>
        <p:xfrm>
          <a:off x="1612716" y="3128029"/>
          <a:ext cx="4867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64100" imgH="558800" progId="Equation.DSMT4">
                  <p:embed/>
                </p:oleObj>
              </mc:Choice>
              <mc:Fallback>
                <p:oleObj name="Equation" r:id="rId7" imgW="48641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716" y="3128029"/>
                        <a:ext cx="48672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709D523-7C8C-4E32-9EFC-EC9A5ABD1A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24" y="3469911"/>
            <a:ext cx="1561730" cy="15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6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15790"/>
              </p:ext>
            </p:extLst>
          </p:nvPr>
        </p:nvGraphicFramePr>
        <p:xfrm>
          <a:off x="76200" y="524204"/>
          <a:ext cx="8229600" cy="1652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429626467"/>
                    </a:ext>
                  </a:extLst>
                </a:gridCol>
              </a:tblGrid>
              <a:tr h="16529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 tập 2: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938146138"/>
                  </a:ext>
                </a:extLst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558521"/>
              </p:ext>
            </p:extLst>
          </p:nvPr>
        </p:nvGraphicFramePr>
        <p:xfrm>
          <a:off x="660761" y="979633"/>
          <a:ext cx="9906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1002865" progId="Equation.DSMT4">
                  <p:embed/>
                </p:oleObj>
              </mc:Choice>
              <mc:Fallback>
                <p:oleObj name="Equation" r:id="rId2" imgW="990170" imgH="100286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61" y="979633"/>
                        <a:ext cx="9906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6147"/>
              </p:ext>
            </p:extLst>
          </p:nvPr>
        </p:nvGraphicFramePr>
        <p:xfrm>
          <a:off x="2235922" y="999957"/>
          <a:ext cx="7239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1002960" progId="Equation.DSMT4">
                  <p:embed/>
                </p:oleObj>
              </mc:Choice>
              <mc:Fallback>
                <p:oleObj name="Equation" r:id="rId4" imgW="723600" imgH="1002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922" y="999957"/>
                        <a:ext cx="7239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33718"/>
              </p:ext>
            </p:extLst>
          </p:nvPr>
        </p:nvGraphicFramePr>
        <p:xfrm>
          <a:off x="3581400" y="2337497"/>
          <a:ext cx="990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16597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162408012"/>
                  </a:ext>
                </a:extLst>
              </a:tr>
            </a:tbl>
          </a:graphicData>
        </a:graphic>
      </p:graphicFrame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828800" y="27840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53712"/>
              </p:ext>
            </p:extLst>
          </p:nvPr>
        </p:nvGraphicFramePr>
        <p:xfrm>
          <a:off x="1828800" y="2840879"/>
          <a:ext cx="30956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800" imgH="1041400" progId="Equation.DSMT4">
                  <p:embed/>
                </p:oleObj>
              </mc:Choice>
              <mc:Fallback>
                <p:oleObj name="Equation" r:id="rId6" imgW="3098800" imgH="1041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40879"/>
                        <a:ext cx="309562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752600" y="38166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464647"/>
              </p:ext>
            </p:extLst>
          </p:nvPr>
        </p:nvGraphicFramePr>
        <p:xfrm>
          <a:off x="1967023" y="3997793"/>
          <a:ext cx="22860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1003300" progId="Equation.DSMT4">
                  <p:embed/>
                </p:oleObj>
              </mc:Choice>
              <mc:Fallback>
                <p:oleObj name="Equation" r:id="rId8" imgW="2286000" imgH="1003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023" y="3997793"/>
                        <a:ext cx="22860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4882F0F-B2CC-4DAA-9EEA-0A659110B1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51" y="569791"/>
            <a:ext cx="1561730" cy="15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1334</Words>
  <Application>Microsoft Office PowerPoint</Application>
  <PresentationFormat>On-screen Show (16:9)</PresentationFormat>
  <Paragraphs>208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Vân Anh</cp:lastModifiedBy>
  <cp:revision>270</cp:revision>
  <dcterms:created xsi:type="dcterms:W3CDTF">2021-07-22T17:31:00Z</dcterms:created>
  <dcterms:modified xsi:type="dcterms:W3CDTF">2023-05-31T08:21:25Z</dcterms:modified>
</cp:coreProperties>
</file>