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78dcea81845c4dfb" Type="http://schemas.microsoft.com/office/2007/relationships/ui/extensibility" Target="customUI/customUI14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326" r:id="rId2"/>
    <p:sldId id="272" r:id="rId3"/>
    <p:sldId id="322" r:id="rId4"/>
    <p:sldId id="266" r:id="rId5"/>
    <p:sldId id="274" r:id="rId6"/>
    <p:sldId id="323" r:id="rId7"/>
    <p:sldId id="268" r:id="rId8"/>
    <p:sldId id="271" r:id="rId9"/>
    <p:sldId id="275" r:id="rId10"/>
    <p:sldId id="276" r:id="rId11"/>
    <p:sldId id="277" r:id="rId12"/>
    <p:sldId id="304" r:id="rId13"/>
    <p:sldId id="278" r:id="rId14"/>
    <p:sldId id="279" r:id="rId15"/>
    <p:sldId id="318" r:id="rId16"/>
    <p:sldId id="280" r:id="rId17"/>
    <p:sldId id="289" r:id="rId1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BF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65" y="57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396982-65B7-4418-B5AE-96CD79037D7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F7DD4-12E9-475B-B959-C56C8B7D9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55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B979B6-8E7C-4E90-8C9D-F537DFD7086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479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51435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16133"/>
            <a:ext cx="3679116" cy="470388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16133"/>
            <a:ext cx="3505200" cy="17346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6" y="2031357"/>
            <a:ext cx="3313355" cy="127662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6" y="3315810"/>
            <a:ext cx="3309803" cy="945472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137621"/>
            <a:ext cx="2133600" cy="563236"/>
          </a:xfrm>
        </p:spPr>
        <p:txBody>
          <a:bodyPr anchor="b"/>
          <a:lstStyle>
            <a:lvl1pPr algn="l">
              <a:defRPr sz="2400"/>
            </a:lvl1pPr>
          </a:lstStyle>
          <a:p>
            <a:fld id="{A23B95EA-C1FB-41E6-8E2D-C36A5325144F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4566213"/>
            <a:ext cx="3505200" cy="61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4289975"/>
            <a:ext cx="2831592" cy="273844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4289975"/>
            <a:ext cx="643666" cy="27384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67F2B7A-CF4C-4D8F-A349-55A60E8E5B1F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4566213"/>
            <a:ext cx="3505200" cy="61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95EA-C1FB-41E6-8E2D-C36A5325144F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2B7A-CF4C-4D8F-A349-55A60E8E5B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772610"/>
            <a:ext cx="1484453" cy="358525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772610"/>
            <a:ext cx="5423704" cy="358525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95EA-C1FB-41E6-8E2D-C36A5325144F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2B7A-CF4C-4D8F-A349-55A60E8E5B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95EA-C1FB-41E6-8E2D-C36A5325144F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2B7A-CF4C-4D8F-A349-55A60E8E5B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175622"/>
            <a:ext cx="6637468" cy="1021556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6" y="3200400"/>
            <a:ext cx="6637467" cy="1140310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95EA-C1FB-41E6-8E2D-C36A5325144F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2B7A-CF4C-4D8F-A349-55A60E8E5B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95EA-C1FB-41E6-8E2D-C36A5325144F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2B7A-CF4C-4D8F-A349-55A60E8E5B1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1735074"/>
            <a:ext cx="3419856" cy="26197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1735073"/>
            <a:ext cx="3419856" cy="26197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1737007"/>
            <a:ext cx="305714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231021"/>
            <a:ext cx="3419856" cy="21268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8" y="1737007"/>
            <a:ext cx="3055717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231021"/>
            <a:ext cx="3419856" cy="21268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95EA-C1FB-41E6-8E2D-C36A5325144F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2B7A-CF4C-4D8F-A349-55A60E8E5B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95EA-C1FB-41E6-8E2D-C36A5325144F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2B7A-CF4C-4D8F-A349-55A60E8E5B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95EA-C1FB-41E6-8E2D-C36A5325144F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2B7A-CF4C-4D8F-A349-55A60E8E5B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5143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16133"/>
            <a:ext cx="3679116" cy="470388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16133"/>
            <a:ext cx="3505200" cy="46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95EA-C1FB-41E6-8E2D-C36A5325144F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2B7A-CF4C-4D8F-A349-55A60E8E5B1F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2" y="451413"/>
            <a:ext cx="3562257" cy="423633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642395"/>
            <a:ext cx="3090440" cy="3863051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4566213"/>
            <a:ext cx="3505200" cy="61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4293627"/>
            <a:ext cx="3493664" cy="273844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1993076"/>
            <a:ext cx="3304572" cy="109736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3102746"/>
            <a:ext cx="3298784" cy="113842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5143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16133"/>
            <a:ext cx="3679116" cy="470388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16133"/>
            <a:ext cx="3505200" cy="46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2" y="451413"/>
            <a:ext cx="3562257" cy="4236334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4566213"/>
            <a:ext cx="3505200" cy="61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1995678"/>
            <a:ext cx="3300984" cy="109728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9" y="520346"/>
            <a:ext cx="3359623" cy="4101084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1" y="3099816"/>
            <a:ext cx="3300573" cy="113967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95EA-C1FB-41E6-8E2D-C36A5325144F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4293627"/>
            <a:ext cx="3493664" cy="273844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2B7A-CF4C-4D8F-A349-55A60E8E5B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51435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250116"/>
            <a:ext cx="8229600" cy="463923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16133"/>
            <a:ext cx="3679116" cy="52443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16133"/>
            <a:ext cx="3505200" cy="46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770748"/>
            <a:ext cx="7024744" cy="8572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3" y="1742739"/>
            <a:ext cx="6777317" cy="26317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168369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23B95EA-C1FB-41E6-8E2D-C36A5325144F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4389120"/>
            <a:ext cx="350215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168369"/>
            <a:ext cx="13321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67F2B7A-CF4C-4D8F-A349-55A60E8E5B1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image" Target="../media/image39.wmf"/><Relationship Id="rId7" Type="http://schemas.openxmlformats.org/officeDocument/2006/relationships/image" Target="../media/image41.wmf"/><Relationship Id="rId2" Type="http://schemas.openxmlformats.org/officeDocument/2006/relationships/oleObject" Target="../embeddings/oleObject3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8.bin"/><Relationship Id="rId11" Type="http://schemas.openxmlformats.org/officeDocument/2006/relationships/image" Target="../media/image43.wmf"/><Relationship Id="rId5" Type="http://schemas.openxmlformats.org/officeDocument/2006/relationships/image" Target="../media/image40.wmf"/><Relationship Id="rId10" Type="http://schemas.openxmlformats.org/officeDocument/2006/relationships/oleObject" Target="../embeddings/oleObject40.bin"/><Relationship Id="rId4" Type="http://schemas.openxmlformats.org/officeDocument/2006/relationships/oleObject" Target="../embeddings/oleObject37.bin"/><Relationship Id="rId9" Type="http://schemas.openxmlformats.org/officeDocument/2006/relationships/image" Target="../media/image42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13" Type="http://schemas.openxmlformats.org/officeDocument/2006/relationships/image" Target="../media/image49.wmf"/><Relationship Id="rId18" Type="http://schemas.openxmlformats.org/officeDocument/2006/relationships/oleObject" Target="../embeddings/oleObject49.bin"/><Relationship Id="rId3" Type="http://schemas.openxmlformats.org/officeDocument/2006/relationships/image" Target="../media/image44.wmf"/><Relationship Id="rId21" Type="http://schemas.openxmlformats.org/officeDocument/2006/relationships/image" Target="../media/image53.wmf"/><Relationship Id="rId7" Type="http://schemas.openxmlformats.org/officeDocument/2006/relationships/image" Target="../media/image46.wmf"/><Relationship Id="rId12" Type="http://schemas.openxmlformats.org/officeDocument/2006/relationships/oleObject" Target="../embeddings/oleObject46.bin"/><Relationship Id="rId17" Type="http://schemas.openxmlformats.org/officeDocument/2006/relationships/image" Target="../media/image51.wmf"/><Relationship Id="rId2" Type="http://schemas.openxmlformats.org/officeDocument/2006/relationships/oleObject" Target="../embeddings/oleObject41.bin"/><Relationship Id="rId16" Type="http://schemas.openxmlformats.org/officeDocument/2006/relationships/oleObject" Target="../embeddings/oleObject48.bin"/><Relationship Id="rId20" Type="http://schemas.openxmlformats.org/officeDocument/2006/relationships/oleObject" Target="../embeddings/oleObject50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3.bin"/><Relationship Id="rId11" Type="http://schemas.openxmlformats.org/officeDocument/2006/relationships/image" Target="../media/image48.wmf"/><Relationship Id="rId5" Type="http://schemas.openxmlformats.org/officeDocument/2006/relationships/image" Target="../media/image45.wmf"/><Relationship Id="rId15" Type="http://schemas.openxmlformats.org/officeDocument/2006/relationships/image" Target="../media/image50.wmf"/><Relationship Id="rId10" Type="http://schemas.openxmlformats.org/officeDocument/2006/relationships/oleObject" Target="../embeddings/oleObject45.bin"/><Relationship Id="rId19" Type="http://schemas.openxmlformats.org/officeDocument/2006/relationships/image" Target="../media/image52.wmf"/><Relationship Id="rId4" Type="http://schemas.openxmlformats.org/officeDocument/2006/relationships/oleObject" Target="../embeddings/oleObject42.bin"/><Relationship Id="rId9" Type="http://schemas.openxmlformats.org/officeDocument/2006/relationships/image" Target="../media/image47.wmf"/><Relationship Id="rId14" Type="http://schemas.openxmlformats.org/officeDocument/2006/relationships/oleObject" Target="../embeddings/oleObject4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52.bin"/><Relationship Id="rId4" Type="http://schemas.openxmlformats.org/officeDocument/2006/relationships/image" Target="../media/image55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6.bin"/><Relationship Id="rId12" Type="http://schemas.openxmlformats.org/officeDocument/2006/relationships/image" Target="../media/image61.wmf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wmf"/><Relationship Id="rId11" Type="http://schemas.openxmlformats.org/officeDocument/2006/relationships/oleObject" Target="../embeddings/oleObject58.bin"/><Relationship Id="rId5" Type="http://schemas.openxmlformats.org/officeDocument/2006/relationships/oleObject" Target="../embeddings/oleObject55.bin"/><Relationship Id="rId10" Type="http://schemas.openxmlformats.org/officeDocument/2006/relationships/image" Target="../media/image60.wmf"/><Relationship Id="rId4" Type="http://schemas.openxmlformats.org/officeDocument/2006/relationships/image" Target="../media/image55.wmf"/><Relationship Id="rId9" Type="http://schemas.openxmlformats.org/officeDocument/2006/relationships/oleObject" Target="../embeddings/oleObject57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2.bin"/><Relationship Id="rId13" Type="http://schemas.openxmlformats.org/officeDocument/2006/relationships/image" Target="../media/image67.wmf"/><Relationship Id="rId18" Type="http://schemas.openxmlformats.org/officeDocument/2006/relationships/oleObject" Target="../embeddings/oleObject67.bin"/><Relationship Id="rId26" Type="http://schemas.openxmlformats.org/officeDocument/2006/relationships/oleObject" Target="../embeddings/oleObject71.bin"/><Relationship Id="rId3" Type="http://schemas.openxmlformats.org/officeDocument/2006/relationships/image" Target="../media/image62.wmf"/><Relationship Id="rId21" Type="http://schemas.openxmlformats.org/officeDocument/2006/relationships/image" Target="../media/image71.wmf"/><Relationship Id="rId7" Type="http://schemas.openxmlformats.org/officeDocument/2006/relationships/image" Target="../media/image64.wmf"/><Relationship Id="rId12" Type="http://schemas.openxmlformats.org/officeDocument/2006/relationships/oleObject" Target="../embeddings/oleObject64.bin"/><Relationship Id="rId17" Type="http://schemas.openxmlformats.org/officeDocument/2006/relationships/image" Target="../media/image69.wmf"/><Relationship Id="rId25" Type="http://schemas.openxmlformats.org/officeDocument/2006/relationships/image" Target="../media/image73.wmf"/><Relationship Id="rId2" Type="http://schemas.openxmlformats.org/officeDocument/2006/relationships/oleObject" Target="../embeddings/oleObject59.bin"/><Relationship Id="rId16" Type="http://schemas.openxmlformats.org/officeDocument/2006/relationships/oleObject" Target="../embeddings/oleObject66.bin"/><Relationship Id="rId20" Type="http://schemas.openxmlformats.org/officeDocument/2006/relationships/oleObject" Target="../embeddings/oleObject68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61.bin"/><Relationship Id="rId11" Type="http://schemas.openxmlformats.org/officeDocument/2006/relationships/image" Target="../media/image66.wmf"/><Relationship Id="rId24" Type="http://schemas.openxmlformats.org/officeDocument/2006/relationships/oleObject" Target="../embeddings/oleObject70.bin"/><Relationship Id="rId5" Type="http://schemas.openxmlformats.org/officeDocument/2006/relationships/image" Target="../media/image63.wmf"/><Relationship Id="rId15" Type="http://schemas.openxmlformats.org/officeDocument/2006/relationships/image" Target="../media/image68.wmf"/><Relationship Id="rId23" Type="http://schemas.openxmlformats.org/officeDocument/2006/relationships/image" Target="../media/image72.wmf"/><Relationship Id="rId10" Type="http://schemas.openxmlformats.org/officeDocument/2006/relationships/oleObject" Target="../embeddings/oleObject63.bin"/><Relationship Id="rId19" Type="http://schemas.openxmlformats.org/officeDocument/2006/relationships/image" Target="../media/image70.wmf"/><Relationship Id="rId4" Type="http://schemas.openxmlformats.org/officeDocument/2006/relationships/oleObject" Target="../embeddings/oleObject60.bin"/><Relationship Id="rId9" Type="http://schemas.openxmlformats.org/officeDocument/2006/relationships/image" Target="../media/image65.wmf"/><Relationship Id="rId14" Type="http://schemas.openxmlformats.org/officeDocument/2006/relationships/oleObject" Target="../embeddings/oleObject65.bin"/><Relationship Id="rId22" Type="http://schemas.openxmlformats.org/officeDocument/2006/relationships/oleObject" Target="../embeddings/oleObject69.bin"/><Relationship Id="rId27" Type="http://schemas.openxmlformats.org/officeDocument/2006/relationships/image" Target="../media/image74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5.wmf"/><Relationship Id="rId12" Type="http://schemas.openxmlformats.org/officeDocument/2006/relationships/oleObject" Target="../embeddings/oleObject6.bin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7.wmf"/><Relationship Id="rId5" Type="http://schemas.openxmlformats.org/officeDocument/2006/relationships/image" Target="../media/image4.wmf"/><Relationship Id="rId15" Type="http://schemas.openxmlformats.org/officeDocument/2006/relationships/image" Target="../media/image9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6.wmf"/><Relationship Id="rId14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13.bin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5" Type="http://schemas.openxmlformats.org/officeDocument/2006/relationships/image" Target="../media/image16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3.wmf"/><Relationship Id="rId14" Type="http://schemas.openxmlformats.org/officeDocument/2006/relationships/oleObject" Target="../embeddings/oleObject1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oleObject" Target="../embeddings/oleObject17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24.bin"/><Relationship Id="rId18" Type="http://schemas.openxmlformats.org/officeDocument/2006/relationships/image" Target="../media/image29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6.wmf"/><Relationship Id="rId17" Type="http://schemas.openxmlformats.org/officeDocument/2006/relationships/oleObject" Target="../embeddings/oleObject26.bin"/><Relationship Id="rId2" Type="http://schemas.openxmlformats.org/officeDocument/2006/relationships/image" Target="../media/image21.png"/><Relationship Id="rId16" Type="http://schemas.openxmlformats.org/officeDocument/2006/relationships/image" Target="../media/image28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5" Type="http://schemas.openxmlformats.org/officeDocument/2006/relationships/oleObject" Target="../embeddings/oleObject25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27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image" Target="../media/image30.wmf"/><Relationship Id="rId7" Type="http://schemas.openxmlformats.org/officeDocument/2006/relationships/image" Target="../media/image32.wmf"/><Relationship Id="rId2" Type="http://schemas.openxmlformats.org/officeDocument/2006/relationships/oleObject" Target="../embeddings/oleObject2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31.wmf"/><Relationship Id="rId4" Type="http://schemas.openxmlformats.org/officeDocument/2006/relationships/oleObject" Target="../embeddings/oleObject28.bin"/><Relationship Id="rId9" Type="http://schemas.openxmlformats.org/officeDocument/2006/relationships/image" Target="../media/image3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image" Target="../media/image34.wmf"/><Relationship Id="rId7" Type="http://schemas.openxmlformats.org/officeDocument/2006/relationships/image" Target="../media/image36.wmf"/><Relationship Id="rId2" Type="http://schemas.openxmlformats.org/officeDocument/2006/relationships/oleObject" Target="../embeddings/oleObject3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3.bin"/><Relationship Id="rId11" Type="http://schemas.openxmlformats.org/officeDocument/2006/relationships/image" Target="../media/image38.wmf"/><Relationship Id="rId5" Type="http://schemas.openxmlformats.org/officeDocument/2006/relationships/image" Target="../media/image35.wmf"/><Relationship Id="rId10" Type="http://schemas.openxmlformats.org/officeDocument/2006/relationships/oleObject" Target="../embeddings/oleObject35.bin"/><Relationship Id="rId4" Type="http://schemas.openxmlformats.org/officeDocument/2006/relationships/oleObject" Target="../embeddings/oleObject32.bin"/><Relationship Id="rId9" Type="http://schemas.openxmlformats.org/officeDocument/2006/relationships/image" Target="../media/image3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3682B56-E86D-63A9-59DB-2828147E0E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0" y="2032000"/>
            <a:ext cx="3309803" cy="945472"/>
          </a:xfrm>
        </p:spPr>
        <p:txBody>
          <a:bodyPr/>
          <a:lstStyle/>
          <a:p>
            <a:r>
              <a:rPr lang="en-US"/>
              <a:t>TIẾT 50</a:t>
            </a:r>
            <a:endParaRPr lang="vi-VN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02F1EAD-438C-35D9-D713-02780413F6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33925" y="2032000"/>
            <a:ext cx="3313113" cy="12763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TỈ LỆ THỨC</a:t>
            </a:r>
          </a:p>
        </p:txBody>
      </p:sp>
    </p:spTree>
    <p:extLst>
      <p:ext uri="{BB962C8B-B14F-4D97-AF65-F5344CB8AC3E}">
        <p14:creationId xmlns:p14="http://schemas.microsoft.com/office/powerpoint/2010/main" val="1722203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535" y="1497012"/>
            <a:ext cx="7024744" cy="1028700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vi-VN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 dụ 3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: Lập tất cả các tỉ lệ thức có thể có được từ đẳng thức:  </a:t>
            </a:r>
            <a:endParaRPr lang="en-US" sz="28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0864206"/>
              </p:ext>
            </p:extLst>
          </p:nvPr>
        </p:nvGraphicFramePr>
        <p:xfrm>
          <a:off x="2645979" y="3740150"/>
          <a:ext cx="17145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714320" imgH="888840" progId="Equation.DSMT4">
                  <p:embed/>
                </p:oleObj>
              </mc:Choice>
              <mc:Fallback>
                <p:oleObj name="Equation" r:id="rId2" imgW="1714320" imgH="888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645979" y="3740150"/>
                        <a:ext cx="1714500" cy="88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8416600"/>
              </p:ext>
            </p:extLst>
          </p:nvPr>
        </p:nvGraphicFramePr>
        <p:xfrm>
          <a:off x="6379779" y="3740150"/>
          <a:ext cx="16129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12800" imgH="888840" progId="Equation.DSMT4">
                  <p:embed/>
                </p:oleObj>
              </mc:Choice>
              <mc:Fallback>
                <p:oleObj name="Equation" r:id="rId4" imgW="1612800" imgH="888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379779" y="3740150"/>
                        <a:ext cx="1612900" cy="88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5016277"/>
              </p:ext>
            </p:extLst>
          </p:nvPr>
        </p:nvGraphicFramePr>
        <p:xfrm>
          <a:off x="740979" y="3740150"/>
          <a:ext cx="18034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803240" imgH="888840" progId="Equation.DSMT4">
                  <p:embed/>
                </p:oleObj>
              </mc:Choice>
              <mc:Fallback>
                <p:oleObj name="Equation" r:id="rId6" imgW="1803240" imgH="888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40979" y="3740150"/>
                        <a:ext cx="1803400" cy="88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115936"/>
              </p:ext>
            </p:extLst>
          </p:nvPr>
        </p:nvGraphicFramePr>
        <p:xfrm>
          <a:off x="4474779" y="3740150"/>
          <a:ext cx="18034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803240" imgH="888840" progId="Equation.DSMT4">
                  <p:embed/>
                </p:oleObj>
              </mc:Choice>
              <mc:Fallback>
                <p:oleObj name="Equation" r:id="rId8" imgW="1803240" imgH="888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474779" y="3740150"/>
                        <a:ext cx="1803400" cy="88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8890115"/>
              </p:ext>
            </p:extLst>
          </p:nvPr>
        </p:nvGraphicFramePr>
        <p:xfrm>
          <a:off x="2870307" y="2073275"/>
          <a:ext cx="27432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743200" imgH="368280" progId="Equation.DSMT4">
                  <p:embed/>
                </p:oleObj>
              </mc:Choice>
              <mc:Fallback>
                <p:oleObj name="Equation" r:id="rId10" imgW="274320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870307" y="2073275"/>
                        <a:ext cx="27432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3276600" y="2800350"/>
            <a:ext cx="1905000" cy="5143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94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7772400" cy="429402"/>
          </a:xfrm>
        </p:spPr>
        <p:txBody>
          <a:bodyPr>
            <a:noAutofit/>
          </a:bodyPr>
          <a:lstStyle/>
          <a:p>
            <a:r>
              <a:rPr lang="vi-VN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 dụng 3: 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1550"/>
            <a:ext cx="8229600" cy="42672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68580" indent="0">
              <a:buNone/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vi-VN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Đưa hai số 21 và 27 vào ô trống cho thích hợp </a:t>
            </a:r>
          </a:p>
          <a:p>
            <a:pPr marL="68580" indent="0">
              <a:buNone/>
            </a:pPr>
            <a:r>
              <a:rPr lang="vi-VN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18.           =          . 14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endParaRPr lang="vi-VN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" lvl="0" indent="0">
              <a:buNone/>
            </a:pPr>
            <a:r>
              <a:rPr lang="en-CA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CA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CA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" lvl="0" indent="0">
              <a:buNone/>
            </a:pPr>
            <a:r>
              <a:rPr lang="en-CA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nên ta có </a:t>
            </a:r>
            <a:r>
              <a:rPr lang="en-CA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CA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CA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8580" lvl="0" indent="0">
              <a:buNone/>
            </a:pPr>
            <a:r>
              <a:rPr lang="vi-VN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b) Lập tất cả các tỉ lệ thức có thể có được từ các số sau : </a:t>
            </a:r>
          </a:p>
          <a:p>
            <a:pPr marL="6858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50950" y="1490159"/>
            <a:ext cx="457200" cy="400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572516" y="1481570"/>
            <a:ext cx="457200" cy="410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3776468"/>
              </p:ext>
            </p:extLst>
          </p:nvPr>
        </p:nvGraphicFramePr>
        <p:xfrm>
          <a:off x="1330708" y="1528040"/>
          <a:ext cx="3683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68280" imgH="304560" progId="Equation.DSMT4">
                  <p:embed/>
                </p:oleObj>
              </mc:Choice>
              <mc:Fallback>
                <p:oleObj name="Equation" r:id="rId2" imgW="3682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330708" y="1528040"/>
                        <a:ext cx="3683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937874"/>
              </p:ext>
            </p:extLst>
          </p:nvPr>
        </p:nvGraphicFramePr>
        <p:xfrm>
          <a:off x="2621156" y="1528040"/>
          <a:ext cx="3937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93480" imgH="317160" progId="Equation.DSMT4">
                  <p:embed/>
                </p:oleObj>
              </mc:Choice>
              <mc:Fallback>
                <p:oleObj name="Equation" r:id="rId4" imgW="39348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21156" y="1528040"/>
                        <a:ext cx="3937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587062"/>
              </p:ext>
            </p:extLst>
          </p:nvPr>
        </p:nvGraphicFramePr>
        <p:xfrm>
          <a:off x="1250950" y="4006850"/>
          <a:ext cx="13081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307880" imgH="838080" progId="Equation.DSMT4">
                  <p:embed/>
                </p:oleObj>
              </mc:Choice>
              <mc:Fallback>
                <p:oleObj name="Equation" r:id="rId6" imgW="130788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50950" y="4006850"/>
                        <a:ext cx="13081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9726715"/>
              </p:ext>
            </p:extLst>
          </p:nvPr>
        </p:nvGraphicFramePr>
        <p:xfrm>
          <a:off x="2940627" y="4006850"/>
          <a:ext cx="13081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307880" imgH="838080" progId="Equation.DSMT4">
                  <p:embed/>
                </p:oleObj>
              </mc:Choice>
              <mc:Fallback>
                <p:oleObj name="Equation" r:id="rId8" imgW="130788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940627" y="4006850"/>
                        <a:ext cx="13081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8067464"/>
              </p:ext>
            </p:extLst>
          </p:nvPr>
        </p:nvGraphicFramePr>
        <p:xfrm>
          <a:off x="4495800" y="4006850"/>
          <a:ext cx="12954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295280" imgH="825480" progId="Equation.DSMT4">
                  <p:embed/>
                </p:oleObj>
              </mc:Choice>
              <mc:Fallback>
                <p:oleObj name="Equation" r:id="rId10" imgW="129528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495800" y="4006850"/>
                        <a:ext cx="12954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2593794"/>
              </p:ext>
            </p:extLst>
          </p:nvPr>
        </p:nvGraphicFramePr>
        <p:xfrm>
          <a:off x="6172200" y="4006850"/>
          <a:ext cx="11811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180800" imgH="838080" progId="Equation.DSMT4">
                  <p:embed/>
                </p:oleObj>
              </mc:Choice>
              <mc:Fallback>
                <p:oleObj name="Equation" r:id="rId12" imgW="118080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172200" y="4006850"/>
                        <a:ext cx="11811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2863247"/>
              </p:ext>
            </p:extLst>
          </p:nvPr>
        </p:nvGraphicFramePr>
        <p:xfrm>
          <a:off x="819150" y="3566302"/>
          <a:ext cx="17780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777680" imgH="368280" progId="Equation.DSMT4">
                  <p:embed/>
                </p:oleObj>
              </mc:Choice>
              <mc:Fallback>
                <p:oleObj name="Equation" r:id="rId14" imgW="177768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819150" y="3566302"/>
                        <a:ext cx="17780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7863824"/>
              </p:ext>
            </p:extLst>
          </p:nvPr>
        </p:nvGraphicFramePr>
        <p:xfrm>
          <a:off x="3632200" y="2543952"/>
          <a:ext cx="19177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917360" imgH="317160" progId="Equation.DSMT4">
                  <p:embed/>
                </p:oleObj>
              </mc:Choice>
              <mc:Fallback>
                <p:oleObj name="Equation" r:id="rId16" imgW="191736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3632200" y="2543952"/>
                        <a:ext cx="19177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8929881"/>
              </p:ext>
            </p:extLst>
          </p:nvPr>
        </p:nvGraphicFramePr>
        <p:xfrm>
          <a:off x="1867477" y="2139528"/>
          <a:ext cx="17272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726920" imgH="368280" progId="Equation.DSMT4">
                  <p:embed/>
                </p:oleObj>
              </mc:Choice>
              <mc:Fallback>
                <p:oleObj name="Equation" r:id="rId18" imgW="172692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867477" y="2139528"/>
                        <a:ext cx="17272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5852649"/>
              </p:ext>
            </p:extLst>
          </p:nvPr>
        </p:nvGraphicFramePr>
        <p:xfrm>
          <a:off x="3772477" y="2139528"/>
          <a:ext cx="17018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1701720" imgH="317160" progId="Equation.DSMT4">
                  <p:embed/>
                </p:oleObj>
              </mc:Choice>
              <mc:Fallback>
                <p:oleObj name="Equation" r:id="rId20" imgW="170172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3772477" y="2139528"/>
                        <a:ext cx="17018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8517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n 2">
            <a:extLst>
              <a:ext uri="{FF2B5EF4-FFF2-40B4-BE49-F238E27FC236}">
                <a16:creationId xmlns:a16="http://schemas.microsoft.com/office/drawing/2014/main" id="{6437E96C-B4D7-4CA6-90EE-43A5C748EF9C}"/>
              </a:ext>
            </a:extLst>
          </p:cNvPr>
          <p:cNvSpPr/>
          <p:nvPr/>
        </p:nvSpPr>
        <p:spPr>
          <a:xfrm>
            <a:off x="457200" y="781050"/>
            <a:ext cx="3886200" cy="3314700"/>
          </a:xfrm>
          <a:prstGeom prst="sun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812FD0D-3345-4D97-BED4-5A0590056D2D}"/>
              </a:ext>
            </a:extLst>
          </p:cNvPr>
          <p:cNvSpPr txBox="1"/>
          <p:nvPr/>
        </p:nvSpPr>
        <p:spPr>
          <a:xfrm>
            <a:off x="4876800" y="1936499"/>
            <a:ext cx="3962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LUYỆN TẬP</a:t>
            </a:r>
            <a:endParaRPr lang="en-US" sz="3600" dirty="0"/>
          </a:p>
        </p:txBody>
      </p:sp>
      <p:pic>
        <p:nvPicPr>
          <p:cNvPr id="4" name="Hình ảnh 3" descr="Ảnh có chứa văn bản, đồ chơi, đồ họa véc-tơ, danh thiếp&#10;&#10;Mô tả được tạo tự động">
            <a:extLst>
              <a:ext uri="{FF2B5EF4-FFF2-40B4-BE49-F238E27FC236}">
                <a16:creationId xmlns:a16="http://schemas.microsoft.com/office/drawing/2014/main" id="{A667EB62-86C3-4EF0-AA26-81461A6A5A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9225" y="2676087"/>
            <a:ext cx="2320220" cy="2234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461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2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Rounded Rectangle 5"/>
              <p:cNvSpPr/>
              <p:nvPr/>
            </p:nvSpPr>
            <p:spPr>
              <a:xfrm>
                <a:off x="838200" y="1352550"/>
                <a:ext cx="7620000" cy="2130137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68580" indent="0">
                  <a:buNone/>
                </a:pPr>
                <a:r>
                  <a:rPr lang="en-CA" sz="3200" b="1" dirty="0">
                    <a:latin typeface="Times New Roman" pitchFamily="18" charset="0"/>
                    <a:cs typeface="Times New Roman" pitchFamily="18" charset="0"/>
                  </a:rPr>
                  <a:t>Dạng 2:</a:t>
                </a:r>
                <a:r>
                  <a:rPr lang="en-CA" sz="3200" dirty="0">
                    <a:latin typeface="Times New Roman" pitchFamily="18" charset="0"/>
                    <a:cs typeface="Times New Roman" pitchFamily="18" charset="0"/>
                  </a:rPr>
                  <a:t> Tìm số chưa biết trong tỉ lệ thức</a:t>
                </a:r>
                <a:endParaRPr lang="en-US" sz="32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68580" indent="0">
                  <a:buNone/>
                </a:pPr>
                <a:r>
                  <a:rPr lang="fr-FR" sz="3200" dirty="0">
                    <a:latin typeface="Times New Roman" pitchFamily="18" charset="0"/>
                    <a:cs typeface="Times New Roman" pitchFamily="18" charset="0"/>
                    <a:sym typeface="Wingdings"/>
                  </a:rPr>
                  <a:t></a:t>
                </a:r>
                <a:r>
                  <a:rPr lang="fr-FR" sz="3200" dirty="0">
                    <a:latin typeface="Times New Roman" pitchFamily="18" charset="0"/>
                    <a:cs typeface="Times New Roman" pitchFamily="18" charset="0"/>
                  </a:rPr>
                  <a:t>Phương pháp giải:</a:t>
                </a:r>
                <a:r>
                  <a:rPr lang="en-CA" sz="3200" dirty="0">
                    <a:latin typeface="Times New Roman" pitchFamily="18" charset="0"/>
                    <a:cs typeface="Times New Roman" pitchFamily="18" charset="0"/>
                  </a:rPr>
                  <a:t> Áp dụng tính chất 1</a:t>
                </a:r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68580" indent="0">
                  <a:buNone/>
                </a:pPr>
                <a:r>
                  <a:rPr lang="vi-VN" sz="3200" dirty="0">
                    <a:latin typeface="Times New Roman" pitchFamily="18" charset="0"/>
                    <a:cs typeface="Times New Roman" pitchFamily="18" charset="0"/>
                  </a:rPr>
                  <a:t>    Nếu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  <a:cs typeface="Times New Roman" pitchFamily="18" charset="0"/>
                          </a:rPr>
                          <m:t>𝑎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  <a:cs typeface="Times New Roman" pitchFamily="18" charset="0"/>
                          </a:rPr>
                          <m:t>𝑏</m:t>
                        </m:r>
                      </m:den>
                    </m:f>
                    <m:r>
                      <a:rPr lang="vi-VN" sz="3200" i="1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vi-VN" sz="32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  <a:cs typeface="Times New Roman" pitchFamily="18" charset="0"/>
                          </a:rPr>
                          <m:t>𝑐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  <a:cs typeface="Times New Roman" pitchFamily="18" charset="0"/>
                          </a:rPr>
                          <m:t>𝑑</m:t>
                        </m:r>
                      </m:den>
                    </m:f>
                    <m:r>
                      <a:rPr lang="vi-VN" sz="3200" i="1"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vi-VN" sz="3200" dirty="0">
                    <a:latin typeface="Times New Roman" pitchFamily="18" charset="0"/>
                    <a:cs typeface="Times New Roman" pitchFamily="18" charset="0"/>
                  </a:rPr>
                  <a:t> thì </a:t>
                </a:r>
                <a:r>
                  <a:rPr lang="vi-VN" sz="3200" i="1" dirty="0">
                    <a:latin typeface="Times New Roman" pitchFamily="18" charset="0"/>
                    <a:cs typeface="Times New Roman" pitchFamily="18" charset="0"/>
                  </a:rPr>
                  <a:t>ad = b</a:t>
                </a:r>
                <a:r>
                  <a:rPr lang="en-US" sz="3200" i="1" dirty="0"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vi-VN" sz="32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32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en-US" dirty="0"/>
              </a:p>
            </p:txBody>
          </p:sp>
        </mc:Choice>
        <mc:Fallback xmlns="">
          <p:sp>
            <p:nvSpPr>
              <p:cNvPr id="6" name="Rounded 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352550"/>
                <a:ext cx="7620000" cy="2130137"/>
              </a:xfrm>
              <a:prstGeom prst="roundRect">
                <a:avLst/>
              </a:prstGeom>
              <a:blipFill>
                <a:blip r:embed="rId2"/>
                <a:stretch>
                  <a:fillRect t="-5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34543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097169"/>
            <a:ext cx="5181600" cy="102832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2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tr54/ SGK</a:t>
            </a:r>
            <a:b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Tìm </a:t>
            </a:r>
            <a:r>
              <a:rPr lang="vi-VN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trong mỗi hệ thức sau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570956"/>
            <a:ext cx="2328863" cy="232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2302632"/>
              </p:ext>
            </p:extLst>
          </p:nvPr>
        </p:nvGraphicFramePr>
        <p:xfrm>
          <a:off x="1891145" y="2546858"/>
          <a:ext cx="12700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269720" imgH="888840" progId="Equation.DSMT4">
                  <p:embed/>
                </p:oleObj>
              </mc:Choice>
              <mc:Fallback>
                <p:oleObj name="Equation" r:id="rId3" imgW="1269720" imgH="888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91145" y="2546858"/>
                        <a:ext cx="1270000" cy="88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6094559"/>
              </p:ext>
            </p:extLst>
          </p:nvPr>
        </p:nvGraphicFramePr>
        <p:xfrm>
          <a:off x="1828800" y="3452232"/>
          <a:ext cx="22225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222280" imgH="368280" progId="Equation.DSMT4">
                  <p:embed/>
                </p:oleObj>
              </mc:Choice>
              <mc:Fallback>
                <p:oleObj name="Equation" r:id="rId5" imgW="222228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28800" y="3452232"/>
                        <a:ext cx="22225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3825878"/>
              </p:ext>
            </p:extLst>
          </p:nvPr>
        </p:nvGraphicFramePr>
        <p:xfrm>
          <a:off x="1828800" y="4128053"/>
          <a:ext cx="30480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047760" imgH="393480" progId="Equation.DSMT4">
                  <p:embed/>
                </p:oleObj>
              </mc:Choice>
              <mc:Fallback>
                <p:oleObj name="Equation" r:id="rId7" imgW="30477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28800" y="4128053"/>
                        <a:ext cx="30480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>
          <a:xfrm>
            <a:off x="1281545" y="2544023"/>
            <a:ext cx="609600" cy="643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2" pitchFamily="18" charset="2"/>
              <a:buNone/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a)</a:t>
            </a:r>
            <a:endParaRPr lang="vi-VN" sz="2800" dirty="0">
              <a:solidFill>
                <a:schemeClr val="tx1"/>
              </a:solidFill>
              <a:ea typeface="Cambria Math"/>
            </a:endParaRPr>
          </a:p>
          <a:p>
            <a:pPr marL="68580" indent="0">
              <a:buFont typeface="Wingdings 2" pitchFamily="18" charset="2"/>
              <a:buNone/>
            </a:pPr>
            <a:endParaRPr lang="vi-VN" dirty="0">
              <a:ea typeface="Cambria Math"/>
            </a:endParaRPr>
          </a:p>
          <a:p>
            <a:pPr marL="68580" indent="0">
              <a:buFont typeface="Wingdings 2" pitchFamily="18" charset="2"/>
              <a:buNone/>
            </a:pPr>
            <a:endParaRPr lang="vi-VN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281545" y="3359307"/>
            <a:ext cx="609600" cy="643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2" pitchFamily="18" charset="2"/>
              <a:buNone/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b)</a:t>
            </a:r>
            <a:endParaRPr lang="vi-VN" sz="2800" dirty="0">
              <a:solidFill>
                <a:schemeClr val="tx1"/>
              </a:solidFill>
              <a:ea typeface="Cambria Math"/>
            </a:endParaRPr>
          </a:p>
          <a:p>
            <a:pPr marL="68580" indent="0">
              <a:buFont typeface="Wingdings 2" pitchFamily="18" charset="2"/>
              <a:buNone/>
            </a:pPr>
            <a:endParaRPr lang="vi-VN" dirty="0">
              <a:ea typeface="Cambria Math"/>
            </a:endParaRPr>
          </a:p>
          <a:p>
            <a:pPr marL="68580" indent="0">
              <a:buFont typeface="Wingdings 2" pitchFamily="18" charset="2"/>
              <a:buNone/>
            </a:pPr>
            <a:endParaRPr lang="vi-VN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281545" y="4003038"/>
            <a:ext cx="609600" cy="643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2" pitchFamily="18" charset="2"/>
              <a:buNone/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c)</a:t>
            </a:r>
            <a:endParaRPr lang="vi-VN" sz="2800" dirty="0">
              <a:solidFill>
                <a:schemeClr val="tx1"/>
              </a:solidFill>
              <a:ea typeface="Cambria Math"/>
            </a:endParaRPr>
          </a:p>
          <a:p>
            <a:pPr marL="68580" indent="0">
              <a:buFont typeface="Wingdings 2" pitchFamily="18" charset="2"/>
              <a:buNone/>
            </a:pPr>
            <a:endParaRPr lang="vi-VN" dirty="0">
              <a:ea typeface="Cambria Math"/>
            </a:endParaRPr>
          </a:p>
          <a:p>
            <a:pPr marL="68580" indent="0">
              <a:buFont typeface="Wingdings 2" pitchFamily="18" charset="2"/>
              <a:buNone/>
            </a:pP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1554058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66750"/>
            <a:ext cx="7024744" cy="5334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2:</a:t>
            </a:r>
            <a:r>
              <a:rPr lang="vi-VN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Tìm </a:t>
            </a:r>
            <a:r>
              <a:rPr lang="vi-VN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trong mỗi hệ thức sau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6840" y="3985419"/>
            <a:ext cx="2667000" cy="9144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vi-VN" sz="2800" dirty="0">
                <a:solidFill>
                  <a:schemeClr val="tx1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Vậy</a:t>
            </a:r>
            <a:endParaRPr lang="vi-VN" sz="2800" dirty="0">
              <a:solidFill>
                <a:schemeClr val="tx1"/>
              </a:solidFill>
              <a:ea typeface="Cambria Math"/>
            </a:endParaRPr>
          </a:p>
          <a:p>
            <a:pPr marL="68580" indent="0">
              <a:buNone/>
            </a:pPr>
            <a:endParaRPr lang="vi-VN" dirty="0">
              <a:ea typeface="Cambria Math"/>
            </a:endParaRPr>
          </a:p>
          <a:p>
            <a:pPr marL="68580" indent="0">
              <a:buNone/>
            </a:pPr>
            <a:endParaRPr lang="vi-VN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570956"/>
            <a:ext cx="2328863" cy="232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797980"/>
              </p:ext>
            </p:extLst>
          </p:nvPr>
        </p:nvGraphicFramePr>
        <p:xfrm>
          <a:off x="1981200" y="1355963"/>
          <a:ext cx="12700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269720" imgH="888840" progId="Equation.DSMT4">
                  <p:embed/>
                </p:oleObj>
              </mc:Choice>
              <mc:Fallback>
                <p:oleObj name="Equation" r:id="rId3" imgW="1269720" imgH="888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1200" y="1355963"/>
                        <a:ext cx="1270000" cy="88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1346466"/>
              </p:ext>
            </p:extLst>
          </p:nvPr>
        </p:nvGraphicFramePr>
        <p:xfrm>
          <a:off x="1600200" y="3417887"/>
          <a:ext cx="13589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358640" imgH="317160" progId="Equation.DSMT4">
                  <p:embed/>
                </p:oleObj>
              </mc:Choice>
              <mc:Fallback>
                <p:oleObj name="Equation" r:id="rId5" imgW="135864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00200" y="3417887"/>
                        <a:ext cx="13589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9521723"/>
              </p:ext>
            </p:extLst>
          </p:nvPr>
        </p:nvGraphicFramePr>
        <p:xfrm>
          <a:off x="1600200" y="2374106"/>
          <a:ext cx="25400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540160" imgH="393840" progId="Equation.DSMT4">
                  <p:embed/>
                </p:oleObj>
              </mc:Choice>
              <mc:Fallback>
                <p:oleObj name="Equation" r:id="rId7" imgW="2540160" imgH="393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00200" y="2374106"/>
                        <a:ext cx="25400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5167487"/>
              </p:ext>
            </p:extLst>
          </p:nvPr>
        </p:nvGraphicFramePr>
        <p:xfrm>
          <a:off x="1600200" y="2876550"/>
          <a:ext cx="22098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209680" imgH="368280" progId="Equation.DSMT4">
                  <p:embed/>
                </p:oleObj>
              </mc:Choice>
              <mc:Fallback>
                <p:oleObj name="Equation" r:id="rId9" imgW="220968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600200" y="2876550"/>
                        <a:ext cx="22098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>
          <a:xfrm>
            <a:off x="1371600" y="1478598"/>
            <a:ext cx="609600" cy="643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2" pitchFamily="18" charset="2"/>
              <a:buNone/>
            </a:pPr>
            <a:r>
              <a:rPr lang="en-US" sz="2800" dirty="0">
                <a:latin typeface="Times New Roman" pitchFamily="18" charset="0"/>
                <a:ea typeface="Cambria Math"/>
                <a:cs typeface="Times New Roman" pitchFamily="18" charset="0"/>
              </a:rPr>
              <a:t>a)</a:t>
            </a:r>
            <a:endParaRPr lang="vi-VN" sz="2800" dirty="0">
              <a:ea typeface="Cambria Math"/>
            </a:endParaRPr>
          </a:p>
          <a:p>
            <a:pPr marL="68580" indent="0">
              <a:buFont typeface="Wingdings 2" pitchFamily="18" charset="2"/>
              <a:buNone/>
            </a:pPr>
            <a:endParaRPr lang="vi-VN" dirty="0">
              <a:ea typeface="Cambria Math"/>
            </a:endParaRPr>
          </a:p>
          <a:p>
            <a:pPr marL="68580" indent="0">
              <a:buFont typeface="Wingdings 2" pitchFamily="18" charset="2"/>
              <a:buNone/>
            </a:pPr>
            <a:endParaRPr lang="vi-VN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4095355"/>
              </p:ext>
            </p:extLst>
          </p:nvPr>
        </p:nvGraphicFramePr>
        <p:xfrm>
          <a:off x="2209800" y="4095750"/>
          <a:ext cx="9398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939600" imgH="317160" progId="Equation.DSMT4">
                  <p:embed/>
                </p:oleObj>
              </mc:Choice>
              <mc:Fallback>
                <p:oleObj name="Equation" r:id="rId11" imgW="93960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209800" y="4095750"/>
                        <a:ext cx="9398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84215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28700"/>
            <a:ext cx="3657599" cy="375285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68580" indent="0">
              <a:buNone/>
            </a:pPr>
            <a:r>
              <a:rPr lang="vi-VN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b)</a:t>
            </a:r>
            <a:endParaRPr lang="vi-VN" sz="2800" b="0" dirty="0">
              <a:solidFill>
                <a:schemeClr val="tx1"/>
              </a:solidFill>
              <a:latin typeface="Times New Roman" pitchFamily="18" charset="0"/>
              <a:ea typeface="Cambria Math"/>
              <a:cs typeface="Times New Roman" pitchFamily="18" charset="0"/>
            </a:endParaRPr>
          </a:p>
          <a:p>
            <a:pPr marL="68580" indent="0">
              <a:buNone/>
            </a:pPr>
            <a:endParaRPr lang="vi-VN" sz="2800" dirty="0">
              <a:latin typeface="Times New Roman" pitchFamily="18" charset="0"/>
              <a:ea typeface="Cambria Math"/>
              <a:cs typeface="Times New Roman" pitchFamily="18" charset="0"/>
            </a:endParaRPr>
          </a:p>
          <a:p>
            <a:pPr marL="68580" indent="0">
              <a:buNone/>
            </a:pPr>
            <a:endParaRPr lang="vi-VN" dirty="0">
              <a:ea typeface="Cambria Math"/>
            </a:endParaRPr>
          </a:p>
          <a:p>
            <a:pPr marL="68580" indent="0">
              <a:buNone/>
            </a:pPr>
            <a:endParaRPr lang="vi-VN" dirty="0">
              <a:ea typeface="Cambria Math"/>
            </a:endParaRPr>
          </a:p>
          <a:p>
            <a:pPr marL="68580" indent="0">
              <a:buNone/>
            </a:pPr>
            <a:endParaRPr lang="vi-VN" dirty="0">
              <a:ea typeface="Cambria Math"/>
            </a:endParaRPr>
          </a:p>
          <a:p>
            <a:pPr marL="68580" indent="0">
              <a:buNone/>
            </a:pPr>
            <a:endParaRPr lang="vi-VN" dirty="0">
              <a:ea typeface="Cambria Math"/>
            </a:endParaRPr>
          </a:p>
          <a:p>
            <a:pPr marL="68580" indent="0">
              <a:buNone/>
            </a:pPr>
            <a:endParaRPr lang="vi-VN" dirty="0">
              <a:ea typeface="Cambria Math"/>
            </a:endParaRPr>
          </a:p>
          <a:p>
            <a:pPr marL="68580" indent="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561198"/>
            <a:ext cx="7738946" cy="48655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2 : </a:t>
            </a:r>
            <a:r>
              <a:rPr lang="vi-VN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Tìm </a:t>
            </a:r>
            <a:r>
              <a:rPr lang="vi-VN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trong mỗi hệ thức sau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95800" y="1047750"/>
            <a:ext cx="3810000" cy="3733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6858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7202051"/>
              </p:ext>
            </p:extLst>
          </p:nvPr>
        </p:nvGraphicFramePr>
        <p:xfrm>
          <a:off x="1143000" y="1123950"/>
          <a:ext cx="22225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222280" imgH="368280" progId="Equation.DSMT4">
                  <p:embed/>
                </p:oleObj>
              </mc:Choice>
              <mc:Fallback>
                <p:oleObj name="Equation" r:id="rId2" imgW="222228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43000" y="1123950"/>
                        <a:ext cx="22225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231578"/>
              </p:ext>
            </p:extLst>
          </p:nvPr>
        </p:nvGraphicFramePr>
        <p:xfrm>
          <a:off x="1066800" y="1581150"/>
          <a:ext cx="17145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714320" imgH="888840" progId="Equation.DSMT4">
                  <p:embed/>
                </p:oleObj>
              </mc:Choice>
              <mc:Fallback>
                <p:oleObj name="Equation" r:id="rId4" imgW="1714320" imgH="888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66800" y="1581150"/>
                        <a:ext cx="1714500" cy="88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0045299"/>
              </p:ext>
            </p:extLst>
          </p:nvPr>
        </p:nvGraphicFramePr>
        <p:xfrm>
          <a:off x="1066800" y="3257550"/>
          <a:ext cx="21717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171520" imgH="368280" progId="Equation.DSMT4">
                  <p:embed/>
                </p:oleObj>
              </mc:Choice>
              <mc:Fallback>
                <p:oleObj name="Equation" r:id="rId6" imgW="217152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66800" y="3257550"/>
                        <a:ext cx="21717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2393347"/>
              </p:ext>
            </p:extLst>
          </p:nvPr>
        </p:nvGraphicFramePr>
        <p:xfrm>
          <a:off x="1066800" y="2692400"/>
          <a:ext cx="24130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413080" imgH="368280" progId="Equation.DSMT4">
                  <p:embed/>
                </p:oleObj>
              </mc:Choice>
              <mc:Fallback>
                <p:oleObj name="Equation" r:id="rId8" imgW="241308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066800" y="2692400"/>
                        <a:ext cx="24130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7078963"/>
              </p:ext>
            </p:extLst>
          </p:nvPr>
        </p:nvGraphicFramePr>
        <p:xfrm>
          <a:off x="1066800" y="3790950"/>
          <a:ext cx="13589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358640" imgH="317160" progId="Equation.DSMT4">
                  <p:embed/>
                </p:oleObj>
              </mc:Choice>
              <mc:Fallback>
                <p:oleObj name="Equation" r:id="rId10" imgW="135864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066800" y="3790950"/>
                        <a:ext cx="13589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itle 1"/>
          <p:cNvSpPr txBox="1">
            <a:spLocks/>
          </p:cNvSpPr>
          <p:nvPr/>
        </p:nvSpPr>
        <p:spPr>
          <a:xfrm>
            <a:off x="658091" y="4348684"/>
            <a:ext cx="2999509" cy="42940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8669482"/>
              </p:ext>
            </p:extLst>
          </p:nvPr>
        </p:nvGraphicFramePr>
        <p:xfrm>
          <a:off x="1524000" y="4348684"/>
          <a:ext cx="9398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939600" imgH="317160" progId="Equation.DSMT4">
                  <p:embed/>
                </p:oleObj>
              </mc:Choice>
              <mc:Fallback>
                <p:oleObj name="Equation" r:id="rId12" imgW="93960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524000" y="4348684"/>
                        <a:ext cx="9398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303836"/>
              </p:ext>
            </p:extLst>
          </p:nvPr>
        </p:nvGraphicFramePr>
        <p:xfrm>
          <a:off x="4622800" y="1111250"/>
          <a:ext cx="3340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3340080" imgH="393480" progId="Equation.DSMT4">
                  <p:embed/>
                </p:oleObj>
              </mc:Choice>
              <mc:Fallback>
                <p:oleObj name="Equation" r:id="rId14" imgW="33400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622800" y="1111250"/>
                        <a:ext cx="33401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9063927"/>
              </p:ext>
            </p:extLst>
          </p:nvPr>
        </p:nvGraphicFramePr>
        <p:xfrm>
          <a:off x="4806950" y="1581150"/>
          <a:ext cx="20066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2006280" imgH="888840" progId="Equation.DSMT4">
                  <p:embed/>
                </p:oleObj>
              </mc:Choice>
              <mc:Fallback>
                <p:oleObj name="Equation" r:id="rId16" imgW="2006280" imgH="888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4806950" y="1581150"/>
                        <a:ext cx="2006600" cy="88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933220"/>
              </p:ext>
            </p:extLst>
          </p:nvPr>
        </p:nvGraphicFramePr>
        <p:xfrm>
          <a:off x="4800600" y="2482850"/>
          <a:ext cx="3251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3251160" imgH="393480" progId="Equation.DSMT4">
                  <p:embed/>
                </p:oleObj>
              </mc:Choice>
              <mc:Fallback>
                <p:oleObj name="Equation" r:id="rId18" imgW="32511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4800600" y="2482850"/>
                        <a:ext cx="32512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2668514"/>
              </p:ext>
            </p:extLst>
          </p:nvPr>
        </p:nvGraphicFramePr>
        <p:xfrm>
          <a:off x="4800600" y="2952750"/>
          <a:ext cx="2705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2705040" imgH="393480" progId="Equation.DSMT4">
                  <p:embed/>
                </p:oleObj>
              </mc:Choice>
              <mc:Fallback>
                <p:oleObj name="Equation" r:id="rId20" imgW="2705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4800600" y="2952750"/>
                        <a:ext cx="27051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0328187"/>
              </p:ext>
            </p:extLst>
          </p:nvPr>
        </p:nvGraphicFramePr>
        <p:xfrm>
          <a:off x="4800600" y="3409950"/>
          <a:ext cx="15367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1536480" imgH="317160" progId="Equation.DSMT4">
                  <p:embed/>
                </p:oleObj>
              </mc:Choice>
              <mc:Fallback>
                <p:oleObj name="Equation" r:id="rId22" imgW="153648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4800600" y="3409950"/>
                        <a:ext cx="15367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3320796"/>
              </p:ext>
            </p:extLst>
          </p:nvPr>
        </p:nvGraphicFramePr>
        <p:xfrm>
          <a:off x="4800600" y="3867150"/>
          <a:ext cx="11684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1168200" imgH="317160" progId="Equation.DSMT4">
                  <p:embed/>
                </p:oleObj>
              </mc:Choice>
              <mc:Fallback>
                <p:oleObj name="Equation" r:id="rId24" imgW="116820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4800600" y="3867150"/>
                        <a:ext cx="11684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itle 1"/>
          <p:cNvSpPr txBox="1">
            <a:spLocks/>
          </p:cNvSpPr>
          <p:nvPr/>
        </p:nvSpPr>
        <p:spPr>
          <a:xfrm>
            <a:off x="4724400" y="4353968"/>
            <a:ext cx="2999509" cy="42940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2888017"/>
              </p:ext>
            </p:extLst>
          </p:nvPr>
        </p:nvGraphicFramePr>
        <p:xfrm>
          <a:off x="5474854" y="4353968"/>
          <a:ext cx="7493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749160" imgH="317160" progId="Equation.DSMT4">
                  <p:embed/>
                </p:oleObj>
              </mc:Choice>
              <mc:Fallback>
                <p:oleObj name="Equation" r:id="rId26" imgW="74916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5474854" y="4353968"/>
                        <a:ext cx="7493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8092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2" grpId="0" animBg="1"/>
      <p:bldP spid="11" grpId="0"/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999322"/>
            <a:ext cx="8001000" cy="173355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C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C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C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C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C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C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C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C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BTVN: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1; 2; 3 (S</a:t>
            </a:r>
            <a:r>
              <a:rPr lang="en-C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BT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C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CA" sz="28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CA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sz="28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CA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sz="28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CA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sz="28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CA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sz="28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C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.”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Bevel 3"/>
          <p:cNvSpPr/>
          <p:nvPr/>
        </p:nvSpPr>
        <p:spPr>
          <a:xfrm>
            <a:off x="1981200" y="685800"/>
            <a:ext cx="4724400" cy="742950"/>
          </a:xfrm>
          <a:prstGeom prst="bevel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/>
              </a:rPr>
              <a:t> </a:t>
            </a:r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/>
              </a:rPr>
              <a:t>HƯỚNG DẪN VỀ NHÀ</a:t>
            </a:r>
            <a:endParaRPr lang="en-U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801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ounded Rectangle 3"/>
              <p:cNvSpPr/>
              <p:nvPr/>
            </p:nvSpPr>
            <p:spPr>
              <a:xfrm>
                <a:off x="1752600" y="2343150"/>
                <a:ext cx="5715000" cy="971550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vi-VN" sz="2800" b="1" dirty="0">
                    <a:latin typeface="Times New Roman" pitchFamily="18" charset="0"/>
                    <a:cs typeface="Times New Roman" pitchFamily="18" charset="0"/>
                  </a:rPr>
                  <a:t>Tính chất 1</a:t>
                </a:r>
                <a:r>
                  <a:rPr lang="vi-VN" sz="2800" dirty="0">
                    <a:latin typeface="Times New Roman" pitchFamily="18" charset="0"/>
                    <a:cs typeface="Times New Roman" pitchFamily="18" charset="0"/>
                  </a:rPr>
                  <a:t>: nếu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8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vi-VN" sz="2800" i="1">
                            <a:latin typeface="Cambria Math"/>
                            <a:cs typeface="Times New Roman" pitchFamily="18" charset="0"/>
                          </a:rPr>
                          <m:t>𝑎</m:t>
                        </m:r>
                      </m:num>
                      <m:den>
                        <m:r>
                          <a:rPr lang="vi-VN" sz="2800" i="1">
                            <a:latin typeface="Cambria Math"/>
                            <a:cs typeface="Times New Roman" pitchFamily="18" charset="0"/>
                          </a:rPr>
                          <m:t>𝑏</m:t>
                        </m:r>
                      </m:den>
                    </m:f>
                    <m:r>
                      <a:rPr lang="vi-VN" sz="2800" i="1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vi-VN" sz="28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vi-VN" sz="2800" i="1">
                            <a:latin typeface="Cambria Math"/>
                            <a:cs typeface="Times New Roman" pitchFamily="18" charset="0"/>
                          </a:rPr>
                          <m:t>𝑐</m:t>
                        </m:r>
                      </m:num>
                      <m:den>
                        <m:r>
                          <a:rPr lang="vi-VN" sz="2800" i="1">
                            <a:latin typeface="Cambria Math"/>
                            <a:cs typeface="Times New Roman" pitchFamily="18" charset="0"/>
                          </a:rPr>
                          <m:t>𝑑</m:t>
                        </m:r>
                      </m:den>
                    </m:f>
                    <m:r>
                      <a:rPr lang="vi-VN" sz="2800" i="1"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vi-VN" sz="2800" dirty="0">
                    <a:latin typeface="Times New Roman" pitchFamily="18" charset="0"/>
                    <a:cs typeface="Times New Roman" pitchFamily="18" charset="0"/>
                  </a:rPr>
                  <a:t>thì </a:t>
                </a:r>
                <a:r>
                  <a:rPr lang="vi-VN" sz="2800" i="1" dirty="0">
                    <a:latin typeface="Times New Roman" pitchFamily="18" charset="0"/>
                    <a:cs typeface="Times New Roman" pitchFamily="18" charset="0"/>
                  </a:rPr>
                  <a:t>a.d = c.d</a:t>
                </a:r>
              </a:p>
            </p:txBody>
          </p:sp>
        </mc:Choice>
        <mc:Fallback xmlns="">
          <p:sp>
            <p:nvSpPr>
              <p:cNvPr id="4" name="Rounded 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343150"/>
                <a:ext cx="5715000" cy="971550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486150"/>
            <a:ext cx="3035300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ounded Rectangle 1"/>
          <p:cNvSpPr/>
          <p:nvPr/>
        </p:nvSpPr>
        <p:spPr>
          <a:xfrm>
            <a:off x="1752600" y="571500"/>
            <a:ext cx="5715000" cy="62865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3600" b="1">
                <a:latin typeface="Times New Roman" pitchFamily="18" charset="0"/>
                <a:cs typeface="Times New Roman" pitchFamily="18" charset="0"/>
              </a:rPr>
              <a:t>TIẾT 50 </a:t>
            </a:r>
            <a:r>
              <a:rPr lang="vi-VN" sz="3600" b="1" dirty="0">
                <a:latin typeface="Times New Roman" pitchFamily="18" charset="0"/>
                <a:cs typeface="Times New Roman" pitchFamily="18" charset="0"/>
              </a:rPr>
              <a:t>: TỈ LỆ THỨC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905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965" y="1157034"/>
            <a:ext cx="6874435" cy="685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CA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 dụ 2.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64765" y="1309434"/>
            <a:ext cx="6373009" cy="5715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Tìm số </a:t>
            </a:r>
            <a:r>
              <a:rPr lang="vi-VN" sz="28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 trong tỉ lệ thức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2616200" y="1889160"/>
            <a:ext cx="1447800" cy="6676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2" pitchFamily="18" charset="2"/>
              <a:buNone/>
            </a:pPr>
            <a:r>
              <a:rPr lang="vi-VN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Giải :</a:t>
            </a:r>
          </a:p>
          <a:p>
            <a:pPr marL="68580" indent="0">
              <a:buFont typeface="Wingdings 2" pitchFamily="18" charset="2"/>
              <a:buNone/>
            </a:pPr>
            <a:endParaRPr lang="vi-VN" sz="2800" b="0" i="1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Font typeface="Wingdings 2" pitchFamily="18" charset="2"/>
              <a:buNone/>
            </a:pPr>
            <a:endParaRPr lang="vi-VN" sz="2800" b="0" dirty="0">
              <a:latin typeface="Times New Roman" pitchFamily="18" charset="0"/>
              <a:ea typeface="Cambria Math"/>
              <a:cs typeface="Times New Roman" pitchFamily="18" charset="0"/>
            </a:endParaRPr>
          </a:p>
          <a:p>
            <a:pPr marL="68580" indent="0">
              <a:buFont typeface="Wingdings 2" pitchFamily="18" charset="2"/>
              <a:buNone/>
            </a:pP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5637243"/>
              </p:ext>
            </p:extLst>
          </p:nvPr>
        </p:nvGraphicFramePr>
        <p:xfrm>
          <a:off x="5698565" y="1461834"/>
          <a:ext cx="14859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85720" imgH="317160" progId="Equation.DSMT4">
                  <p:embed/>
                </p:oleObj>
              </mc:Choice>
              <mc:Fallback>
                <p:oleObj name="Equation" r:id="rId2" imgW="148572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698565" y="1461834"/>
                        <a:ext cx="14859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0062208"/>
              </p:ext>
            </p:extLst>
          </p:nvPr>
        </p:nvGraphicFramePr>
        <p:xfrm>
          <a:off x="1905000" y="2752616"/>
          <a:ext cx="14859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486080" imgH="317520" progId="Equation.DSMT4">
                  <p:embed/>
                </p:oleObj>
              </mc:Choice>
              <mc:Fallback>
                <p:oleObj name="Equation" r:id="rId4" imgW="1486080" imgH="317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05000" y="2752616"/>
                        <a:ext cx="14859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221082"/>
              </p:ext>
            </p:extLst>
          </p:nvPr>
        </p:nvGraphicFramePr>
        <p:xfrm>
          <a:off x="4308764" y="2568466"/>
          <a:ext cx="863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863280" imgH="838080" progId="Equation.DSMT4">
                  <p:embed/>
                </p:oleObj>
              </mc:Choice>
              <mc:Fallback>
                <p:oleObj name="Equation" r:id="rId6" imgW="86328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308764" y="2568466"/>
                        <a:ext cx="8636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7769465"/>
              </p:ext>
            </p:extLst>
          </p:nvPr>
        </p:nvGraphicFramePr>
        <p:xfrm>
          <a:off x="1447800" y="3368566"/>
          <a:ext cx="16764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676160" imgH="317160" progId="Equation.DSMT4">
                  <p:embed/>
                </p:oleObj>
              </mc:Choice>
              <mc:Fallback>
                <p:oleObj name="Equation" r:id="rId8" imgW="167616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447800" y="3368566"/>
                        <a:ext cx="16764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0113058"/>
              </p:ext>
            </p:extLst>
          </p:nvPr>
        </p:nvGraphicFramePr>
        <p:xfrm>
          <a:off x="1447800" y="3978166"/>
          <a:ext cx="15621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562040" imgH="317160" progId="Equation.DSMT4">
                  <p:embed/>
                </p:oleObj>
              </mc:Choice>
              <mc:Fallback>
                <p:oleObj name="Equation" r:id="rId10" imgW="156204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447800" y="3978166"/>
                        <a:ext cx="15621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9057370"/>
              </p:ext>
            </p:extLst>
          </p:nvPr>
        </p:nvGraphicFramePr>
        <p:xfrm>
          <a:off x="1473200" y="4435366"/>
          <a:ext cx="11684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168200" imgH="317160" progId="Equation.DSMT4">
                  <p:embed/>
                </p:oleObj>
              </mc:Choice>
              <mc:Fallback>
                <p:oleObj name="Equation" r:id="rId12" imgW="116820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473200" y="4435366"/>
                        <a:ext cx="11684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ontent Placeholder 3"/>
          <p:cNvSpPr txBox="1">
            <a:spLocks/>
          </p:cNvSpPr>
          <p:nvPr/>
        </p:nvSpPr>
        <p:spPr>
          <a:xfrm>
            <a:off x="1219200" y="2662850"/>
            <a:ext cx="838200" cy="497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2" pitchFamily="18" charset="2"/>
              <a:buNone/>
            </a:pP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Vì</a:t>
            </a:r>
            <a:endParaRPr lang="vi-VN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Font typeface="Wingdings 2" pitchFamily="18" charset="2"/>
              <a:buNone/>
            </a:pPr>
            <a:endParaRPr lang="vi-VN" sz="2800" b="0" i="1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Font typeface="Wingdings 2" pitchFamily="18" charset="2"/>
              <a:buNone/>
            </a:pPr>
            <a:endParaRPr lang="vi-VN" sz="2800" b="0" dirty="0">
              <a:latin typeface="Times New Roman" pitchFamily="18" charset="0"/>
              <a:ea typeface="Cambria Math"/>
              <a:cs typeface="Times New Roman" pitchFamily="18" charset="0"/>
            </a:endParaRPr>
          </a:p>
          <a:p>
            <a:pPr marL="68580" indent="0">
              <a:buFont typeface="Wingdings 2" pitchFamily="18" charset="2"/>
              <a:buNone/>
            </a:pP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Content Placeholder 3"/>
          <p:cNvSpPr txBox="1">
            <a:spLocks/>
          </p:cNvSpPr>
          <p:nvPr/>
        </p:nvSpPr>
        <p:spPr>
          <a:xfrm>
            <a:off x="3505200" y="2661118"/>
            <a:ext cx="838200" cy="497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2" pitchFamily="18" charset="2"/>
              <a:buNone/>
            </a:pPr>
            <a:r>
              <a: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hay</a:t>
            </a:r>
            <a:endParaRPr lang="vi-VN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Font typeface="Wingdings 2" pitchFamily="18" charset="2"/>
              <a:buNone/>
            </a:pPr>
            <a:endParaRPr lang="vi-VN" sz="2800" b="0" i="1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Font typeface="Wingdings 2" pitchFamily="18" charset="2"/>
              <a:buNone/>
            </a:pPr>
            <a:endParaRPr lang="vi-VN" sz="2800" b="0" dirty="0">
              <a:latin typeface="Times New Roman" pitchFamily="18" charset="0"/>
              <a:ea typeface="Cambria Math"/>
              <a:cs typeface="Times New Roman" pitchFamily="18" charset="0"/>
            </a:endParaRPr>
          </a:p>
          <a:p>
            <a:pPr marL="68580" indent="0">
              <a:buFont typeface="Wingdings 2" pitchFamily="18" charset="2"/>
              <a:buNone/>
            </a:pP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Content Placeholder 3"/>
          <p:cNvSpPr txBox="1">
            <a:spLocks/>
          </p:cNvSpPr>
          <p:nvPr/>
        </p:nvSpPr>
        <p:spPr>
          <a:xfrm>
            <a:off x="2857500" y="4308147"/>
            <a:ext cx="1066800" cy="497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2" pitchFamily="18" charset="2"/>
              <a:buNone/>
            </a:pPr>
            <a:r>
              <a:rPr 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Vậy</a:t>
            </a:r>
            <a:endParaRPr lang="vi-VN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Font typeface="Wingdings 2" pitchFamily="18" charset="2"/>
              <a:buNone/>
            </a:pPr>
            <a:endParaRPr lang="vi-VN" sz="2800" b="0" i="1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Font typeface="Wingdings 2" pitchFamily="18" charset="2"/>
              <a:buNone/>
            </a:pPr>
            <a:endParaRPr lang="vi-VN" sz="2800" b="0" dirty="0">
              <a:latin typeface="Times New Roman" pitchFamily="18" charset="0"/>
              <a:ea typeface="Cambria Math"/>
              <a:cs typeface="Times New Roman" pitchFamily="18" charset="0"/>
            </a:endParaRPr>
          </a:p>
          <a:p>
            <a:pPr marL="68580" indent="0">
              <a:buFont typeface="Wingdings 2" pitchFamily="18" charset="2"/>
              <a:buNone/>
            </a:pP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5359"/>
              </p:ext>
            </p:extLst>
          </p:nvPr>
        </p:nvGraphicFramePr>
        <p:xfrm>
          <a:off x="3695700" y="4397913"/>
          <a:ext cx="7366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736560" imgH="317160" progId="Equation.DSMT4">
                  <p:embed/>
                </p:oleObj>
              </mc:Choice>
              <mc:Fallback>
                <p:oleObj name="Equation" r:id="rId14" imgW="73656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695700" y="4397913"/>
                        <a:ext cx="7366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7990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210832"/>
            <a:ext cx="2311400" cy="5715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CA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CA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CA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2.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927061" y="1287032"/>
            <a:ext cx="5715000" cy="5715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68580" indent="0">
              <a:buNone/>
            </a:pPr>
            <a:r>
              <a:rPr lang="vi-VN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ìm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vi-VN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tỉ lệ thức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2495550" y="1880419"/>
            <a:ext cx="1447800" cy="6676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2" pitchFamily="18" charset="2"/>
              <a:buNone/>
            </a:pPr>
            <a:r>
              <a:rPr lang="vi-VN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Giải :</a:t>
            </a:r>
          </a:p>
          <a:p>
            <a:pPr marL="68580" indent="0">
              <a:buFont typeface="Wingdings 2" pitchFamily="18" charset="2"/>
              <a:buNone/>
            </a:pPr>
            <a:endParaRPr lang="vi-VN" sz="2800" b="0" i="1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Font typeface="Wingdings 2" pitchFamily="18" charset="2"/>
              <a:buNone/>
            </a:pPr>
            <a:endParaRPr lang="vi-VN" sz="2800" b="0" dirty="0">
              <a:latin typeface="Times New Roman" pitchFamily="18" charset="0"/>
              <a:ea typeface="Cambria Math"/>
              <a:cs typeface="Times New Roman" pitchFamily="18" charset="0"/>
            </a:endParaRPr>
          </a:p>
          <a:p>
            <a:pPr marL="68580" indent="0">
              <a:buFont typeface="Wingdings 2" pitchFamily="18" charset="2"/>
              <a:buNone/>
            </a:pP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7009275"/>
              </p:ext>
            </p:extLst>
          </p:nvPr>
        </p:nvGraphicFramePr>
        <p:xfrm>
          <a:off x="6203661" y="1363232"/>
          <a:ext cx="23114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311200" imgH="368280" progId="Equation.DSMT4">
                  <p:embed/>
                </p:oleObj>
              </mc:Choice>
              <mc:Fallback>
                <p:oleObj name="Equation" r:id="rId2" imgW="231120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203661" y="1363232"/>
                        <a:ext cx="23114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1473430"/>
              </p:ext>
            </p:extLst>
          </p:nvPr>
        </p:nvGraphicFramePr>
        <p:xfrm>
          <a:off x="1241136" y="2644788"/>
          <a:ext cx="23114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311200" imgH="368280" progId="Equation.DSMT4">
                  <p:embed/>
                </p:oleObj>
              </mc:Choice>
              <mc:Fallback>
                <p:oleObj name="Equation" r:id="rId4" imgW="231120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41136" y="2644788"/>
                        <a:ext cx="23114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9678215"/>
              </p:ext>
            </p:extLst>
          </p:nvPr>
        </p:nvGraphicFramePr>
        <p:xfrm>
          <a:off x="4362161" y="2474925"/>
          <a:ext cx="14224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422360" imgH="888840" progId="Equation.DSMT4">
                  <p:embed/>
                </p:oleObj>
              </mc:Choice>
              <mc:Fallback>
                <p:oleObj name="Equation" r:id="rId6" imgW="1422360" imgH="888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362161" y="2474925"/>
                        <a:ext cx="1422400" cy="88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7760523"/>
              </p:ext>
            </p:extLst>
          </p:nvPr>
        </p:nvGraphicFramePr>
        <p:xfrm>
          <a:off x="1470025" y="3319293"/>
          <a:ext cx="25019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501640" imgH="368280" progId="Equation.DSMT4">
                  <p:embed/>
                </p:oleObj>
              </mc:Choice>
              <mc:Fallback>
                <p:oleObj name="Equation" r:id="rId8" imgW="250164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470025" y="3319293"/>
                        <a:ext cx="25019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6805455"/>
              </p:ext>
            </p:extLst>
          </p:nvPr>
        </p:nvGraphicFramePr>
        <p:xfrm>
          <a:off x="1447800" y="3877730"/>
          <a:ext cx="20955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095200" imgH="368280" progId="Equation.DSMT4">
                  <p:embed/>
                </p:oleObj>
              </mc:Choice>
              <mc:Fallback>
                <p:oleObj name="Equation" r:id="rId10" imgW="209520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447800" y="3877730"/>
                        <a:ext cx="20955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2085674"/>
              </p:ext>
            </p:extLst>
          </p:nvPr>
        </p:nvGraphicFramePr>
        <p:xfrm>
          <a:off x="1562647" y="4432718"/>
          <a:ext cx="13970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396800" imgH="368280" progId="Equation.DSMT4">
                  <p:embed/>
                </p:oleObj>
              </mc:Choice>
              <mc:Fallback>
                <p:oleObj name="Equation" r:id="rId12" imgW="139680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562647" y="4432718"/>
                        <a:ext cx="13970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ontent Placeholder 3"/>
          <p:cNvSpPr txBox="1">
            <a:spLocks/>
          </p:cNvSpPr>
          <p:nvPr/>
        </p:nvSpPr>
        <p:spPr>
          <a:xfrm>
            <a:off x="631825" y="2531209"/>
            <a:ext cx="838200" cy="497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2" pitchFamily="18" charset="2"/>
              <a:buNone/>
            </a:pP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Vì</a:t>
            </a:r>
            <a:endParaRPr lang="vi-VN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Font typeface="Wingdings 2" pitchFamily="18" charset="2"/>
              <a:buNone/>
            </a:pPr>
            <a:endParaRPr lang="vi-VN" sz="2800" b="0" i="1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Font typeface="Wingdings 2" pitchFamily="18" charset="2"/>
              <a:buNone/>
            </a:pPr>
            <a:endParaRPr lang="vi-VN" sz="2800" b="0" dirty="0">
              <a:latin typeface="Times New Roman" pitchFamily="18" charset="0"/>
              <a:ea typeface="Cambria Math"/>
              <a:cs typeface="Times New Roman" pitchFamily="18" charset="0"/>
            </a:endParaRPr>
          </a:p>
          <a:p>
            <a:pPr marL="68580" indent="0">
              <a:buFont typeface="Wingdings 2" pitchFamily="18" charset="2"/>
              <a:buNone/>
            </a:pP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Content Placeholder 3"/>
          <p:cNvSpPr txBox="1">
            <a:spLocks/>
          </p:cNvSpPr>
          <p:nvPr/>
        </p:nvSpPr>
        <p:spPr>
          <a:xfrm>
            <a:off x="3523961" y="2531209"/>
            <a:ext cx="838200" cy="497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2" pitchFamily="18" charset="2"/>
              <a:buNone/>
            </a:pPr>
            <a:r>
              <a: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hay</a:t>
            </a:r>
            <a:endParaRPr lang="vi-VN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Font typeface="Wingdings 2" pitchFamily="18" charset="2"/>
              <a:buNone/>
            </a:pPr>
            <a:endParaRPr lang="vi-VN" sz="2800" b="0" i="1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Font typeface="Wingdings 2" pitchFamily="18" charset="2"/>
              <a:buNone/>
            </a:pPr>
            <a:endParaRPr lang="vi-VN" sz="2800" b="0" dirty="0">
              <a:latin typeface="Times New Roman" pitchFamily="18" charset="0"/>
              <a:ea typeface="Cambria Math"/>
              <a:cs typeface="Times New Roman" pitchFamily="18" charset="0"/>
            </a:endParaRPr>
          </a:p>
          <a:p>
            <a:pPr marL="68580" indent="0">
              <a:buFont typeface="Wingdings 2" pitchFamily="18" charset="2"/>
              <a:buNone/>
            </a:pP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Content Placeholder 3"/>
          <p:cNvSpPr txBox="1">
            <a:spLocks/>
          </p:cNvSpPr>
          <p:nvPr/>
        </p:nvSpPr>
        <p:spPr>
          <a:xfrm>
            <a:off x="3124200" y="4303986"/>
            <a:ext cx="1066800" cy="497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2" pitchFamily="18" charset="2"/>
              <a:buNone/>
            </a:pPr>
            <a:r>
              <a:rPr 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Vậy</a:t>
            </a:r>
            <a:endParaRPr lang="vi-VN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Font typeface="Wingdings 2" pitchFamily="18" charset="2"/>
              <a:buNone/>
            </a:pPr>
            <a:endParaRPr lang="vi-VN" sz="2800" b="0" i="1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Font typeface="Wingdings 2" pitchFamily="18" charset="2"/>
              <a:buNone/>
            </a:pPr>
            <a:endParaRPr lang="vi-VN" sz="2800" b="0" dirty="0">
              <a:latin typeface="Times New Roman" pitchFamily="18" charset="0"/>
              <a:ea typeface="Cambria Math"/>
              <a:cs typeface="Times New Roman" pitchFamily="18" charset="0"/>
            </a:endParaRPr>
          </a:p>
          <a:p>
            <a:pPr marL="68580" indent="0">
              <a:buFont typeface="Wingdings 2" pitchFamily="18" charset="2"/>
              <a:buNone/>
            </a:pP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5783413"/>
              </p:ext>
            </p:extLst>
          </p:nvPr>
        </p:nvGraphicFramePr>
        <p:xfrm>
          <a:off x="3975100" y="4388557"/>
          <a:ext cx="9779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977760" imgH="368280" progId="Equation.DSMT4">
                  <p:embed/>
                </p:oleObj>
              </mc:Choice>
              <mc:Fallback>
                <p:oleObj name="Equation" r:id="rId14" imgW="97776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975100" y="4388557"/>
                        <a:ext cx="9779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2353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09600" y="438150"/>
            <a:ext cx="7177144" cy="857250"/>
          </a:xfrm>
        </p:spPr>
        <p:txBody>
          <a:bodyPr>
            <a:noAutofit/>
          </a:bodyPr>
          <a:lstStyle/>
          <a:p>
            <a:r>
              <a:rPr lang="vi-VN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Tính chất :</a:t>
            </a:r>
            <a:br>
              <a:rPr lang="vi-VN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Tính chất 2: </a:t>
            </a:r>
            <a:endParaRPr lang="en-US" sz="3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Flowchart: Connector 7"/>
          <p:cNvSpPr/>
          <p:nvPr/>
        </p:nvSpPr>
        <p:spPr>
          <a:xfrm>
            <a:off x="533400" y="2114550"/>
            <a:ext cx="1423555" cy="1085850"/>
          </a:xfrm>
          <a:prstGeom prst="flowChartConnector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HĐ3: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676400" y="3670082"/>
            <a:ext cx="6553199" cy="83646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a) Viết kết quả dưới dạng tỉ lệ thức khi chia hai vế của đẳng thức trên cho </a:t>
            </a:r>
          </a:p>
        </p:txBody>
      </p:sp>
      <p:sp>
        <p:nvSpPr>
          <p:cNvPr id="22" name="Vertical Scroll 21"/>
          <p:cNvSpPr/>
          <p:nvPr/>
        </p:nvSpPr>
        <p:spPr>
          <a:xfrm>
            <a:off x="3314700" y="387596"/>
            <a:ext cx="2514600" cy="2018063"/>
          </a:xfrm>
          <a:prstGeom prst="verticalScroll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Hãy thực hiện HĐ 3 theo nhóm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133600" y="2657476"/>
            <a:ext cx="3429000" cy="74295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Đẳng thức 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1697847"/>
              </p:ext>
            </p:extLst>
          </p:nvPr>
        </p:nvGraphicFramePr>
        <p:xfrm>
          <a:off x="3848100" y="2870201"/>
          <a:ext cx="14478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47560" imgH="317160" progId="Equation.DSMT4">
                  <p:embed/>
                </p:oleObj>
              </mc:Choice>
              <mc:Fallback>
                <p:oleObj name="Equation" r:id="rId2" imgW="144756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848100" y="2870201"/>
                        <a:ext cx="14478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4711656"/>
              </p:ext>
            </p:extLst>
          </p:nvPr>
        </p:nvGraphicFramePr>
        <p:xfrm>
          <a:off x="6075218" y="4127282"/>
          <a:ext cx="4572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57200" imgH="317160" progId="Equation.DSMT4">
                  <p:embed/>
                </p:oleObj>
              </mc:Choice>
              <mc:Fallback>
                <p:oleObj name="Equation" r:id="rId4" imgW="45720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75218" y="4127282"/>
                        <a:ext cx="4572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2324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  <p:bldP spid="9" grpId="0" animBg="1"/>
      <p:bldP spid="22" grpId="0" animBg="1"/>
      <p:bldP spid="22" grpId="1" animBg="1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owchart: Connector 7"/>
          <p:cNvSpPr/>
          <p:nvPr/>
        </p:nvSpPr>
        <p:spPr>
          <a:xfrm>
            <a:off x="557645" y="361950"/>
            <a:ext cx="1423555" cy="1085850"/>
          </a:xfrm>
          <a:prstGeom prst="flowChartConnec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HĐ3: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914400" y="1447800"/>
            <a:ext cx="7239000" cy="180975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Ta có chia hai vế của đẳng thức trên cho 9.3 ta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3391030"/>
              </p:ext>
            </p:extLst>
          </p:nvPr>
        </p:nvGraphicFramePr>
        <p:xfrm>
          <a:off x="2133600" y="2266950"/>
          <a:ext cx="15621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62040" imgH="838080" progId="Equation.DSMT4">
                  <p:embed/>
                </p:oleObj>
              </mc:Choice>
              <mc:Fallback>
                <p:oleObj name="Equation" r:id="rId2" imgW="156204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133600" y="2266950"/>
                        <a:ext cx="15621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ounded Rectangle 12"/>
          <p:cNvSpPr/>
          <p:nvPr/>
        </p:nvSpPr>
        <p:spPr>
          <a:xfrm>
            <a:off x="914400" y="3638550"/>
            <a:ext cx="7239000" cy="10668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68580" indent="0">
              <a:buNone/>
            </a:pP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Rút gọn tử với mẫu ta 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2513145"/>
              </p:ext>
            </p:extLst>
          </p:nvPr>
        </p:nvGraphicFramePr>
        <p:xfrm>
          <a:off x="5257800" y="3752850"/>
          <a:ext cx="10033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02960" imgH="838080" progId="Equation.DSMT4">
                  <p:embed/>
                </p:oleObj>
              </mc:Choice>
              <mc:Fallback>
                <p:oleObj name="Equation" r:id="rId4" imgW="100296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257800" y="3752850"/>
                        <a:ext cx="10033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6327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3" y="971551"/>
            <a:ext cx="6777317" cy="340292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68580" indent="0">
              <a:buNone/>
            </a:pPr>
            <a:r>
              <a:rPr lang="vi-VN" sz="5100" b="1" dirty="0">
                <a:latin typeface="Times New Roman" pitchFamily="18" charset="0"/>
                <a:cs typeface="Times New Roman" pitchFamily="18" charset="0"/>
              </a:rPr>
              <a:t>b) Tìm số thích hợp điền vào ô trống </a:t>
            </a:r>
          </a:p>
          <a:p>
            <a:pPr marL="68580" indent="0">
              <a:buNone/>
            </a:pPr>
            <a:endParaRPr lang="vi-VN" b="1" i="1" dirty="0">
              <a:latin typeface="Cambria Math"/>
              <a:cs typeface="Times New Roman" pitchFamily="18" charset="0"/>
            </a:endParaRPr>
          </a:p>
          <a:p>
            <a:pPr marL="68580" indent="0">
              <a:buNone/>
            </a:pPr>
            <a:endParaRPr lang="vi-VN" sz="5900" b="1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vi-VN" sz="5900" b="1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vi-VN" sz="5900" b="1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vi-VN" sz="3000" b="1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vi-VN" sz="3000" b="1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vi-VN" sz="30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8580" indent="0"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52800" y="1723636"/>
            <a:ext cx="381000" cy="3374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87436" y="3522287"/>
            <a:ext cx="401283" cy="3921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88177" y="3475010"/>
            <a:ext cx="430727" cy="3921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400297" y="1723636"/>
            <a:ext cx="381000" cy="3374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768682" y="285751"/>
            <a:ext cx="1669719" cy="685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HĐ3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553926"/>
            <a:ext cx="2328863" cy="232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3457183"/>
              </p:ext>
            </p:extLst>
          </p:nvPr>
        </p:nvGraphicFramePr>
        <p:xfrm>
          <a:off x="2400297" y="1723636"/>
          <a:ext cx="3556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5320" imgH="304560" progId="Equation.DSMT4">
                  <p:embed/>
                </p:oleObj>
              </mc:Choice>
              <mc:Fallback>
                <p:oleObj name="Equation" r:id="rId3" imgW="35532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00297" y="1723636"/>
                        <a:ext cx="3556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5721673"/>
              </p:ext>
            </p:extLst>
          </p:nvPr>
        </p:nvGraphicFramePr>
        <p:xfrm>
          <a:off x="3396573" y="3541802"/>
          <a:ext cx="337227" cy="3202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55680" imgH="304920" progId="Equation.DSMT4">
                  <p:embed/>
                </p:oleObj>
              </mc:Choice>
              <mc:Fallback>
                <p:oleObj name="Equation" r:id="rId5" imgW="355680" imgH="304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96573" y="3541802"/>
                        <a:ext cx="337227" cy="3202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4584855"/>
              </p:ext>
            </p:extLst>
          </p:nvPr>
        </p:nvGraphicFramePr>
        <p:xfrm>
          <a:off x="1425740" y="3518680"/>
          <a:ext cx="3556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55680" imgH="304920" progId="Equation.DSMT4">
                  <p:embed/>
                </p:oleObj>
              </mc:Choice>
              <mc:Fallback>
                <p:oleObj name="Equation" r:id="rId7" imgW="355680" imgH="304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25740" y="3518680"/>
                        <a:ext cx="3556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4046630"/>
              </p:ext>
            </p:extLst>
          </p:nvPr>
        </p:nvGraphicFramePr>
        <p:xfrm>
          <a:off x="1524000" y="1715726"/>
          <a:ext cx="1447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965160" imgH="838080" progId="Equation.DSMT4">
                  <p:embed/>
                </p:oleObj>
              </mc:Choice>
              <mc:Fallback>
                <p:oleObj name="Equation" r:id="rId9" imgW="96516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24000" y="1715726"/>
                        <a:ext cx="14478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3903883"/>
              </p:ext>
            </p:extLst>
          </p:nvPr>
        </p:nvGraphicFramePr>
        <p:xfrm>
          <a:off x="3387436" y="1733612"/>
          <a:ext cx="3048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04920" imgH="317520" progId="Equation.DSMT4">
                  <p:embed/>
                </p:oleObj>
              </mc:Choice>
              <mc:Fallback>
                <p:oleObj name="Equation" r:id="rId11" imgW="304920" imgH="317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387436" y="1733612"/>
                        <a:ext cx="3048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4432057"/>
              </p:ext>
            </p:extLst>
          </p:nvPr>
        </p:nvGraphicFramePr>
        <p:xfrm>
          <a:off x="3429000" y="1715726"/>
          <a:ext cx="1092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091880" imgH="838080" progId="Equation.DSMT4">
                  <p:embed/>
                </p:oleObj>
              </mc:Choice>
              <mc:Fallback>
                <p:oleObj name="Equation" r:id="rId13" imgW="109188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429000" y="1715726"/>
                        <a:ext cx="10922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576564"/>
              </p:ext>
            </p:extLst>
          </p:nvPr>
        </p:nvGraphicFramePr>
        <p:xfrm>
          <a:off x="1527175" y="2974975"/>
          <a:ext cx="965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965160" imgH="838080" progId="Equation.DSMT4">
                  <p:embed/>
                </p:oleObj>
              </mc:Choice>
              <mc:Fallback>
                <p:oleObj name="Equation" r:id="rId15" imgW="96516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27175" y="2974975"/>
                        <a:ext cx="9652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2399996"/>
              </p:ext>
            </p:extLst>
          </p:nvPr>
        </p:nvGraphicFramePr>
        <p:xfrm>
          <a:off x="3525982" y="3041650"/>
          <a:ext cx="8509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850680" imgH="825480" progId="Equation.DSMT4">
                  <p:embed/>
                </p:oleObj>
              </mc:Choice>
              <mc:Fallback>
                <p:oleObj name="Equation" r:id="rId17" imgW="85068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525982" y="3041650"/>
                        <a:ext cx="8509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65295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42989" y="914401"/>
            <a:ext cx="7186611" cy="3028949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vi-VN" sz="3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 chất 2</a:t>
            </a:r>
            <a:r>
              <a:rPr lang="vi-VN" sz="3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nếu </a:t>
            </a:r>
            <a:r>
              <a:rPr lang="vi-VN" sz="33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 = bd </a:t>
            </a:r>
            <a:r>
              <a:rPr lang="vi-VN" sz="3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 </a:t>
            </a:r>
            <a:r>
              <a:rPr lang="vi-VN" sz="33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a,b,c,d</a:t>
            </a:r>
            <a:r>
              <a:rPr lang="vi-VN" sz="3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đều khác 0 thì ta có các tỉ lệ thức :</a:t>
            </a:r>
          </a:p>
          <a:p>
            <a:pPr algn="ctr"/>
            <a:r>
              <a:rPr lang="vi-VN" sz="3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8580" indent="0" algn="ctr">
              <a:buNone/>
            </a:pPr>
            <a:endParaRPr lang="vi-VN" sz="3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8636565"/>
              </p:ext>
            </p:extLst>
          </p:nvPr>
        </p:nvGraphicFramePr>
        <p:xfrm>
          <a:off x="1752600" y="2343150"/>
          <a:ext cx="10160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15920" imgH="838080" progId="Equation.DSMT4">
                  <p:embed/>
                </p:oleObj>
              </mc:Choice>
              <mc:Fallback>
                <p:oleObj name="Equation" r:id="rId2" imgW="101592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752600" y="2343150"/>
                        <a:ext cx="10160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6880112"/>
              </p:ext>
            </p:extLst>
          </p:nvPr>
        </p:nvGraphicFramePr>
        <p:xfrm>
          <a:off x="5334000" y="2343150"/>
          <a:ext cx="914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14400" imgH="838080" progId="Equation.DSMT4">
                  <p:embed/>
                </p:oleObj>
              </mc:Choice>
              <mc:Fallback>
                <p:oleObj name="Equation" r:id="rId4" imgW="91440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34000" y="2343150"/>
                        <a:ext cx="9144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846692"/>
              </p:ext>
            </p:extLst>
          </p:nvPr>
        </p:nvGraphicFramePr>
        <p:xfrm>
          <a:off x="4114800" y="2343150"/>
          <a:ext cx="10160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015920" imgH="838080" progId="Equation.DSMT4">
                  <p:embed/>
                </p:oleObj>
              </mc:Choice>
              <mc:Fallback>
                <p:oleObj name="Equation" r:id="rId6" imgW="101592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114800" y="2343150"/>
                        <a:ext cx="10160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0888657"/>
              </p:ext>
            </p:extLst>
          </p:nvPr>
        </p:nvGraphicFramePr>
        <p:xfrm>
          <a:off x="2895600" y="2343150"/>
          <a:ext cx="10160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015920" imgH="838080" progId="Equation.DSMT4">
                  <p:embed/>
                </p:oleObj>
              </mc:Choice>
              <mc:Fallback>
                <p:oleObj name="Equation" r:id="rId8" imgW="101592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895600" y="2343150"/>
                        <a:ext cx="10160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185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590550"/>
            <a:ext cx="7024744" cy="49530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 xét : 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8826" y="1290657"/>
            <a:ext cx="7314729" cy="317432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68580" indent="0">
              <a:buNone/>
            </a:pPr>
            <a:r>
              <a:rPr lang="en-CA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C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sz="28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a,b,c,d</a:t>
            </a:r>
            <a:r>
              <a:rPr lang="vi-VN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C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khác </a:t>
            </a:r>
            <a:r>
              <a:rPr lang="vi-VN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thì từ một trong năm đẳng thức sau đây, ta có thể suy ra các đẳng thức còn lại</a:t>
            </a:r>
            <a:r>
              <a:rPr lang="vi-VN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68580" indent="0" algn="ctr">
              <a:buNone/>
            </a:pPr>
            <a:endParaRPr lang="vi-VN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617423" y="3714750"/>
            <a:ext cx="457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506191" y="3714750"/>
            <a:ext cx="457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434096" y="3638550"/>
            <a:ext cx="457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2362200" y="2746814"/>
            <a:ext cx="1826770" cy="47317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115147" y="2746814"/>
            <a:ext cx="391044" cy="47317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078082" y="2746814"/>
            <a:ext cx="408318" cy="54063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345174" y="2702606"/>
            <a:ext cx="1741426" cy="58484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1952342"/>
              </p:ext>
            </p:extLst>
          </p:nvPr>
        </p:nvGraphicFramePr>
        <p:xfrm>
          <a:off x="4227575" y="2419350"/>
          <a:ext cx="11176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17440" imgH="317160" progId="Equation.DSMT4">
                  <p:embed/>
                </p:oleObj>
              </mc:Choice>
              <mc:Fallback>
                <p:oleObj name="Equation" r:id="rId2" imgW="111744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227575" y="2419350"/>
                        <a:ext cx="11176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7463760"/>
              </p:ext>
            </p:extLst>
          </p:nvPr>
        </p:nvGraphicFramePr>
        <p:xfrm>
          <a:off x="1552898" y="3239036"/>
          <a:ext cx="914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14400" imgH="838080" progId="Equation.DSMT4">
                  <p:embed/>
                </p:oleObj>
              </mc:Choice>
              <mc:Fallback>
                <p:oleObj name="Equation" r:id="rId4" imgW="91440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52898" y="3239036"/>
                        <a:ext cx="9144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648444"/>
              </p:ext>
            </p:extLst>
          </p:nvPr>
        </p:nvGraphicFramePr>
        <p:xfrm>
          <a:off x="3391247" y="3240694"/>
          <a:ext cx="914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14400" imgH="838080" progId="Equation.DSMT4">
                  <p:embed/>
                </p:oleObj>
              </mc:Choice>
              <mc:Fallback>
                <p:oleObj name="Equation" r:id="rId6" imgW="91440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391247" y="3240694"/>
                        <a:ext cx="9144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4031396"/>
              </p:ext>
            </p:extLst>
          </p:nvPr>
        </p:nvGraphicFramePr>
        <p:xfrm>
          <a:off x="5237230" y="3219986"/>
          <a:ext cx="914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914400" imgH="838080" progId="Equation.DSMT4">
                  <p:embed/>
                </p:oleObj>
              </mc:Choice>
              <mc:Fallback>
                <p:oleObj name="Equation" r:id="rId8" imgW="91440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237230" y="3219986"/>
                        <a:ext cx="9144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7610617"/>
              </p:ext>
            </p:extLst>
          </p:nvPr>
        </p:nvGraphicFramePr>
        <p:xfrm>
          <a:off x="7162800" y="3218254"/>
          <a:ext cx="914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914400" imgH="838080" progId="Equation.DSMT4">
                  <p:embed/>
                </p:oleObj>
              </mc:Choice>
              <mc:Fallback>
                <p:oleObj name="Equation" r:id="rId10" imgW="91440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162800" y="3218254"/>
                        <a:ext cx="9144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9626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UI/customUI14.xml>ID15 2022 CD STT 135 nguyenthuylinh080796@gmail.com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1547</TotalTime>
  <Words>407</Words>
  <Application>Microsoft Office PowerPoint</Application>
  <PresentationFormat>On-screen Show (16:9)</PresentationFormat>
  <Paragraphs>86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Calibri</vt:lpstr>
      <vt:lpstr>Cambria Math</vt:lpstr>
      <vt:lpstr>Century Gothic</vt:lpstr>
      <vt:lpstr>Times New Roman</vt:lpstr>
      <vt:lpstr>Verdana</vt:lpstr>
      <vt:lpstr>Wingdings 2</vt:lpstr>
      <vt:lpstr>Austin</vt:lpstr>
      <vt:lpstr>Equation</vt:lpstr>
      <vt:lpstr>TỈ LỆ THỨC</vt:lpstr>
      <vt:lpstr>PowerPoint Presentation</vt:lpstr>
      <vt:lpstr>Ví dụ 2.</vt:lpstr>
      <vt:lpstr>Vận dụng 2.</vt:lpstr>
      <vt:lpstr>II. Tính chất : 2. Tính chất 2: </vt:lpstr>
      <vt:lpstr>PowerPoint Presentation</vt:lpstr>
      <vt:lpstr>PowerPoint Presentation</vt:lpstr>
      <vt:lpstr>PowerPoint Presentation</vt:lpstr>
      <vt:lpstr>*Nhận xét : </vt:lpstr>
      <vt:lpstr>Ví dụ 3: Lập tất cả các tỉ lệ thức có thể có được từ đẳng thức:  </vt:lpstr>
      <vt:lpstr>Vận dụng 3: </vt:lpstr>
      <vt:lpstr>PowerPoint Presentation</vt:lpstr>
      <vt:lpstr>PowerPoint Presentation</vt:lpstr>
      <vt:lpstr>  Bài 2 – tr54/ SGK  Tìm x trong mỗi hệ thức sau:</vt:lpstr>
      <vt:lpstr>Bài 2: Tìm x trong mỗi hệ thức sau</vt:lpstr>
      <vt:lpstr>Bài 2 : Tìm x trong mỗi hệ thức sau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</dc:creator>
  <cp:lastModifiedBy>Vân Anh</cp:lastModifiedBy>
  <cp:revision>379</cp:revision>
  <dcterms:created xsi:type="dcterms:W3CDTF">2022-07-09T08:44:10Z</dcterms:created>
  <dcterms:modified xsi:type="dcterms:W3CDTF">2023-05-31T15:30:17Z</dcterms:modified>
</cp:coreProperties>
</file>