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4752d662be0e4e52" Type="http://schemas.microsoft.com/office/2007/relationships/ui/extensibility" Target="customUI/customUI14.xml"/><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390" r:id="rId2"/>
    <p:sldId id="392" r:id="rId3"/>
    <p:sldId id="393" r:id="rId4"/>
    <p:sldId id="394" r:id="rId5"/>
    <p:sldId id="395" r:id="rId6"/>
    <p:sldId id="396" r:id="rId7"/>
    <p:sldId id="397" r:id="rId8"/>
    <p:sldId id="398" r:id="rId9"/>
    <p:sldId id="399" r:id="rId10"/>
  </p:sldIdLst>
  <p:sldSz cx="18288000" cy="10287000"/>
  <p:notesSz cx="18288000" cy="10287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6">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tranmanh8x@gmail.com" initials="l" lastIdx="8" clrIdx="0">
    <p:extLst>
      <p:ext uri="{19B8F6BF-5375-455C-9EA6-DF929625EA0E}">
        <p15:presenceInfo xmlns:p15="http://schemas.microsoft.com/office/powerpoint/2012/main" userId="letranmanh8x@gmail.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99FF"/>
    <a:srgbClr val="0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75" y="-18"/>
      </p:cViewPr>
      <p:guideLst>
        <p:guide orient="horz" pos="2856"/>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C977568D-D437-42A7-ABC0-3DC0E48EB4B0}" type="datetimeFigureOut">
              <a:rPr lang="en-US" smtClean="0"/>
              <a:t>5/31/2023</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BC154934-FCBF-4660-8362-3D71B6304E5C}" type="slidenum">
              <a:rPr lang="en-US" smtClean="0"/>
              <a:t>‹#›</a:t>
            </a:fld>
            <a:endParaRPr lang="en-US"/>
          </a:p>
        </p:txBody>
      </p:sp>
    </p:spTree>
    <p:extLst>
      <p:ext uri="{BB962C8B-B14F-4D97-AF65-F5344CB8AC3E}">
        <p14:creationId xmlns:p14="http://schemas.microsoft.com/office/powerpoint/2010/main" val="4264119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154934-FCBF-4660-8362-3D71B6304E5C}" type="slidenum">
              <a:rPr lang="en-US" smtClean="0"/>
              <a:t>2</a:t>
            </a:fld>
            <a:endParaRPr lang="en-US"/>
          </a:p>
        </p:txBody>
      </p:sp>
    </p:spTree>
    <p:extLst>
      <p:ext uri="{BB962C8B-B14F-4D97-AF65-F5344CB8AC3E}">
        <p14:creationId xmlns:p14="http://schemas.microsoft.com/office/powerpoint/2010/main" val="1463919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BC154934-FCBF-4660-8362-3D71B6304E5C}" type="slidenum">
              <a:rPr lang="en-US" smtClean="0"/>
              <a:t>3</a:t>
            </a:fld>
            <a:endParaRPr lang="en-US"/>
          </a:p>
        </p:txBody>
      </p:sp>
    </p:spTree>
    <p:extLst>
      <p:ext uri="{BB962C8B-B14F-4D97-AF65-F5344CB8AC3E}">
        <p14:creationId xmlns:p14="http://schemas.microsoft.com/office/powerpoint/2010/main" val="3251419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BC154934-FCBF-4660-8362-3D71B6304E5C}" type="slidenum">
              <a:rPr lang="en-US" smtClean="0"/>
              <a:t>4</a:t>
            </a:fld>
            <a:endParaRPr lang="en-US"/>
          </a:p>
        </p:txBody>
      </p:sp>
    </p:spTree>
    <p:extLst>
      <p:ext uri="{BB962C8B-B14F-4D97-AF65-F5344CB8AC3E}">
        <p14:creationId xmlns:p14="http://schemas.microsoft.com/office/powerpoint/2010/main" val="189544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BC154934-FCBF-4660-8362-3D71B6304E5C}" type="slidenum">
              <a:rPr lang="en-US" smtClean="0"/>
              <a:t>5</a:t>
            </a:fld>
            <a:endParaRPr lang="en-US"/>
          </a:p>
        </p:txBody>
      </p:sp>
    </p:spTree>
    <p:extLst>
      <p:ext uri="{BB962C8B-B14F-4D97-AF65-F5344CB8AC3E}">
        <p14:creationId xmlns:p14="http://schemas.microsoft.com/office/powerpoint/2010/main" val="2617142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BC154934-FCBF-4660-8362-3D71B6304E5C}" type="slidenum">
              <a:rPr lang="en-US" smtClean="0"/>
              <a:t>6</a:t>
            </a:fld>
            <a:endParaRPr lang="en-US"/>
          </a:p>
        </p:txBody>
      </p:sp>
    </p:spTree>
    <p:extLst>
      <p:ext uri="{BB962C8B-B14F-4D97-AF65-F5344CB8AC3E}">
        <p14:creationId xmlns:p14="http://schemas.microsoft.com/office/powerpoint/2010/main" val="2124130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154934-FCBF-4660-8362-3D71B6304E5C}" type="slidenum">
              <a:rPr lang="en-US" smtClean="0"/>
              <a:t>7</a:t>
            </a:fld>
            <a:endParaRPr lang="en-US"/>
          </a:p>
        </p:txBody>
      </p:sp>
    </p:spTree>
    <p:extLst>
      <p:ext uri="{BB962C8B-B14F-4D97-AF65-F5344CB8AC3E}">
        <p14:creationId xmlns:p14="http://schemas.microsoft.com/office/powerpoint/2010/main" val="3930739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8287999" cy="10286999"/>
          </a:xfrm>
          <a:prstGeom prst="rect">
            <a:avLst/>
          </a:prstGeom>
        </p:spPr>
      </p:pic>
      <p:sp>
        <p:nvSpPr>
          <p:cNvPr id="2" name="Holder 2"/>
          <p:cNvSpPr>
            <a:spLocks noGrp="1"/>
          </p:cNvSpPr>
          <p:nvPr>
            <p:ph type="ctrTitle"/>
          </p:nvPr>
        </p:nvSpPr>
        <p:spPr>
          <a:xfrm>
            <a:off x="7752612" y="2915195"/>
            <a:ext cx="2782774" cy="1854200"/>
          </a:xfrm>
          <a:prstGeom prst="rect">
            <a:avLst/>
          </a:prstGeom>
        </p:spPr>
        <p:txBody>
          <a:bodyPr wrap="square" lIns="0" tIns="0" rIns="0" bIns="0">
            <a:spAutoFit/>
          </a:bodyPr>
          <a:lstStyle>
            <a:lvl1pPr>
              <a:defRPr sz="12000" b="0" i="0">
                <a:solidFill>
                  <a:schemeClr val="bg1"/>
                </a:solidFill>
                <a:latin typeface="Cambria" panose="02040503050406030204"/>
                <a:cs typeface="Cambria" panose="02040503050406030204"/>
              </a:defRPr>
            </a:lvl1pPr>
          </a:lstStyle>
          <a:p>
            <a:endParaRPr/>
          </a:p>
        </p:txBody>
      </p:sp>
      <p:sp>
        <p:nvSpPr>
          <p:cNvPr id="3" name="Holder 3"/>
          <p:cNvSpPr>
            <a:spLocks noGrp="1"/>
          </p:cNvSpPr>
          <p:nvPr>
            <p:ph type="subTitle" idx="4"/>
          </p:nvPr>
        </p:nvSpPr>
        <p:spPr>
          <a:xfrm>
            <a:off x="4862489" y="5775925"/>
            <a:ext cx="8563020" cy="1244600"/>
          </a:xfrm>
          <a:prstGeom prst="rect">
            <a:avLst/>
          </a:prstGeom>
        </p:spPr>
        <p:txBody>
          <a:bodyPr wrap="square" lIns="0" tIns="0" rIns="0" bIns="0">
            <a:spAutoFit/>
          </a:bodyPr>
          <a:lstStyle>
            <a:lvl1pPr>
              <a:defRPr sz="3250" b="0" i="0">
                <a:solidFill>
                  <a:schemeClr val="bg1"/>
                </a:solidFill>
                <a:latin typeface="Trebuchet MS" panose="020B0603020202020204"/>
                <a:cs typeface="Trebuchet MS" panose="020B0603020202020204"/>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50" b="0" i="0">
                <a:solidFill>
                  <a:srgbClr val="18908E"/>
                </a:solidFill>
                <a:latin typeface="Tahoma" panose="020B0604030504040204"/>
                <a:cs typeface="Tahoma" panose="020B0604030504040204"/>
              </a:defRPr>
            </a:lvl1pPr>
          </a:lstStyle>
          <a:p>
            <a:endParaRPr/>
          </a:p>
        </p:txBody>
      </p:sp>
      <p:sp>
        <p:nvSpPr>
          <p:cNvPr id="3" name="Holder 3"/>
          <p:cNvSpPr>
            <a:spLocks noGrp="1"/>
          </p:cNvSpPr>
          <p:nvPr>
            <p:ph type="body" idx="1"/>
          </p:nvPr>
        </p:nvSpPr>
        <p:spPr/>
        <p:txBody>
          <a:bodyPr lIns="0" tIns="0" rIns="0" bIns="0"/>
          <a:lstStyle>
            <a:lvl1pPr>
              <a:defRPr sz="8000" b="0" i="0">
                <a:solidFill>
                  <a:schemeClr val="bg1"/>
                </a:solidFill>
                <a:latin typeface="Cambria" panose="02040503050406030204"/>
                <a:cs typeface="Cambria" panose="02040503050406030204"/>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50" b="0" i="0">
                <a:solidFill>
                  <a:srgbClr val="18908E"/>
                </a:solidFill>
                <a:latin typeface="Tahoma" panose="020B0604030504040204"/>
                <a:cs typeface="Tahoma" panose="020B0604030504040204"/>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50" b="0" i="0">
                <a:solidFill>
                  <a:srgbClr val="18908E"/>
                </a:solidFill>
                <a:latin typeface="Tahoma" panose="020B0604030504040204"/>
                <a:cs typeface="Tahoma" panose="020B060403050404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3313C"/>
          </a:solidFill>
        </p:spPr>
        <p:txBody>
          <a:bodyPr wrap="square" lIns="0" tIns="0" rIns="0" bIns="0" rtlCol="0"/>
          <a:lstStyle/>
          <a:p>
            <a:endParaRPr/>
          </a:p>
        </p:txBody>
      </p:sp>
      <p:sp>
        <p:nvSpPr>
          <p:cNvPr id="2" name="Holder 2"/>
          <p:cNvSpPr>
            <a:spLocks noGrp="1"/>
          </p:cNvSpPr>
          <p:nvPr>
            <p:ph type="title"/>
          </p:nvPr>
        </p:nvSpPr>
        <p:spPr>
          <a:xfrm>
            <a:off x="4786129" y="4074934"/>
            <a:ext cx="8715741" cy="1851025"/>
          </a:xfrm>
          <a:prstGeom prst="rect">
            <a:avLst/>
          </a:prstGeom>
        </p:spPr>
        <p:txBody>
          <a:bodyPr wrap="square" lIns="0" tIns="0" rIns="0" bIns="0">
            <a:spAutoFit/>
          </a:bodyPr>
          <a:lstStyle>
            <a:lvl1pPr>
              <a:defRPr sz="3650" b="0" i="0">
                <a:solidFill>
                  <a:srgbClr val="18908E"/>
                </a:solidFill>
                <a:latin typeface="Tahoma" panose="020B0604030504040204"/>
                <a:cs typeface="Tahoma" panose="020B0604030504040204"/>
              </a:defRPr>
            </a:lvl1pPr>
          </a:lstStyle>
          <a:p>
            <a:endParaRPr/>
          </a:p>
        </p:txBody>
      </p:sp>
      <p:sp>
        <p:nvSpPr>
          <p:cNvPr id="3" name="Holder 3"/>
          <p:cNvSpPr>
            <a:spLocks noGrp="1"/>
          </p:cNvSpPr>
          <p:nvPr>
            <p:ph type="body" idx="1"/>
          </p:nvPr>
        </p:nvSpPr>
        <p:spPr>
          <a:xfrm>
            <a:off x="2671606" y="1679356"/>
            <a:ext cx="12944786" cy="2463800"/>
          </a:xfrm>
          <a:prstGeom prst="rect">
            <a:avLst/>
          </a:prstGeom>
        </p:spPr>
        <p:txBody>
          <a:bodyPr wrap="square" lIns="0" tIns="0" rIns="0" bIns="0">
            <a:spAutoFit/>
          </a:bodyPr>
          <a:lstStyle>
            <a:lvl1pPr>
              <a:defRPr sz="8000" b="0" i="0">
                <a:solidFill>
                  <a:schemeClr val="bg1"/>
                </a:solidFill>
                <a:latin typeface="Cambria" panose="02040503050406030204"/>
                <a:cs typeface="Cambria" panose="02040503050406030204"/>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5/31/2023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5.bin"/><Relationship Id="rId3" Type="http://schemas.openxmlformats.org/officeDocument/2006/relationships/image" Target="../media/image6.png"/><Relationship Id="rId7" Type="http://schemas.openxmlformats.org/officeDocument/2006/relationships/oleObject" Target="../embeddings/oleObject2.bin"/><Relationship Id="rId12" Type="http://schemas.openxmlformats.org/officeDocument/2006/relationships/image" Target="../media/image11.wmf"/><Relationship Id="rId2" Type="http://schemas.openxmlformats.org/officeDocument/2006/relationships/notesSlide" Target="../notesSlides/notesSlide1.xml"/><Relationship Id="rId16" Type="http://schemas.openxmlformats.org/officeDocument/2006/relationships/image" Target="../media/image13.wmf"/><Relationship Id="rId1" Type="http://schemas.openxmlformats.org/officeDocument/2006/relationships/slideLayout" Target="../slideLayouts/slideLayout2.xml"/><Relationship Id="rId6" Type="http://schemas.openxmlformats.org/officeDocument/2006/relationships/image" Target="../media/image8.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10.wmf"/><Relationship Id="rId4" Type="http://schemas.openxmlformats.org/officeDocument/2006/relationships/image" Target="../media/image7.png"/><Relationship Id="rId9" Type="http://schemas.openxmlformats.org/officeDocument/2006/relationships/oleObject" Target="../embeddings/oleObject3.bin"/><Relationship Id="rId14" Type="http://schemas.openxmlformats.org/officeDocument/2006/relationships/image" Target="../media/image12.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wmf"/><Relationship Id="rId11" Type="http://schemas.openxmlformats.org/officeDocument/2006/relationships/image" Target="../media/image9.wmf"/><Relationship Id="rId5" Type="http://schemas.openxmlformats.org/officeDocument/2006/relationships/oleObject" Target="../embeddings/oleObject7.bin"/><Relationship Id="rId10" Type="http://schemas.openxmlformats.org/officeDocument/2006/relationships/oleObject" Target="../embeddings/oleObject9.bin"/><Relationship Id="rId4" Type="http://schemas.openxmlformats.org/officeDocument/2006/relationships/image" Target="../media/image14.emf"/><Relationship Id="rId9" Type="http://schemas.openxmlformats.org/officeDocument/2006/relationships/image" Target="../media/image8.wmf"/></Relationships>
</file>

<file path=ppt/slides/_rels/slide4.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oleObject" Target="../embeddings/oleObject13.bin"/><Relationship Id="rId18" Type="http://schemas.openxmlformats.org/officeDocument/2006/relationships/image" Target="../media/image13.wmf"/><Relationship Id="rId3" Type="http://schemas.openxmlformats.org/officeDocument/2006/relationships/image" Target="../media/image6.png"/><Relationship Id="rId7" Type="http://schemas.openxmlformats.org/officeDocument/2006/relationships/image" Target="../media/image17.wmf"/><Relationship Id="rId12" Type="http://schemas.openxmlformats.org/officeDocument/2006/relationships/image" Target="../media/image10.wmf"/><Relationship Id="rId17" Type="http://schemas.openxmlformats.org/officeDocument/2006/relationships/oleObject" Target="../embeddings/oleObject15.bin"/><Relationship Id="rId2" Type="http://schemas.openxmlformats.org/officeDocument/2006/relationships/notesSlide" Target="../notesSlides/notesSlide3.xml"/><Relationship Id="rId16" Type="http://schemas.openxmlformats.org/officeDocument/2006/relationships/image" Target="../media/image12.wmf"/><Relationship Id="rId1" Type="http://schemas.openxmlformats.org/officeDocument/2006/relationships/slideLayout" Target="../slideLayouts/slideLayout2.xml"/><Relationship Id="rId6" Type="http://schemas.openxmlformats.org/officeDocument/2006/relationships/oleObject" Target="../embeddings/oleObject11.bin"/><Relationship Id="rId11" Type="http://schemas.openxmlformats.org/officeDocument/2006/relationships/oleObject" Target="../embeddings/oleObject12.bin"/><Relationship Id="rId5" Type="http://schemas.openxmlformats.org/officeDocument/2006/relationships/image" Target="../media/image16.wmf"/><Relationship Id="rId15" Type="http://schemas.openxmlformats.org/officeDocument/2006/relationships/oleObject" Target="../embeddings/oleObject14.bin"/><Relationship Id="rId10" Type="http://schemas.openxmlformats.org/officeDocument/2006/relationships/image" Target="../media/image7.png"/><Relationship Id="rId4" Type="http://schemas.openxmlformats.org/officeDocument/2006/relationships/oleObject" Target="../embeddings/oleObject10.bin"/><Relationship Id="rId9" Type="http://schemas.openxmlformats.org/officeDocument/2006/relationships/image" Target="../media/image19.emf"/><Relationship Id="rId14" Type="http://schemas.openxmlformats.org/officeDocument/2006/relationships/image" Target="../media/image11.w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oleObject" Target="../embeddings/oleObject16.bin"/><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oleObject" Target="../embeddings/oleObject17.bin"/><Relationship Id="rId4" Type="http://schemas.openxmlformats.org/officeDocument/2006/relationships/image" Target="../media/image21.emf"/><Relationship Id="rId9" Type="http://schemas.openxmlformats.org/officeDocument/2006/relationships/image" Target="../media/image23.emf"/></Relationships>
</file>

<file path=ppt/slides/_rels/slide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6.png"/><Relationship Id="rId7" Type="http://schemas.openxmlformats.org/officeDocument/2006/relationships/oleObject" Target="../embeddings/oleObject20.bin"/><Relationship Id="rId12"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wmf"/><Relationship Id="rId11" Type="http://schemas.openxmlformats.org/officeDocument/2006/relationships/image" Target="../media/image28.png"/><Relationship Id="rId5" Type="http://schemas.openxmlformats.org/officeDocument/2006/relationships/oleObject" Target="../embeddings/oleObject19.bin"/><Relationship Id="rId10" Type="http://schemas.openxmlformats.org/officeDocument/2006/relationships/image" Target="../media/image27.wmf"/><Relationship Id="rId4" Type="http://schemas.openxmlformats.org/officeDocument/2006/relationships/image" Target="../media/image24.emf"/><Relationship Id="rId9" Type="http://schemas.openxmlformats.org/officeDocument/2006/relationships/oleObject" Target="../embeddings/oleObject21.bin"/></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emf"/></Relationships>
</file>

<file path=ppt/slides/_rels/slide9.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9.png"/><Relationship Id="rId7" Type="http://schemas.openxmlformats.org/officeDocument/2006/relationships/oleObject" Target="../embeddings/oleObject23.bin"/><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oleObject" Target="../embeddings/oleObject22.bin"/><Relationship Id="rId4" Type="http://schemas.openxmlformats.org/officeDocument/2006/relationships/image" Target="../media/image30.emf"/><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8">
            <a:extLst>
              <a:ext uri="{FF2B5EF4-FFF2-40B4-BE49-F238E27FC236}">
                <a16:creationId xmlns:a16="http://schemas.microsoft.com/office/drawing/2014/main" id="{02005A1C-AB1E-B726-9217-A87A4BDD27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1" y="-1"/>
            <a:ext cx="18288003" cy="10287000"/>
          </a:xfrm>
          <a:prstGeom prst="rect">
            <a:avLst/>
          </a:prstGeom>
        </p:spPr>
      </p:pic>
      <p:pic>
        <p:nvPicPr>
          <p:cNvPr id="3" name="Picture 96">
            <a:extLst>
              <a:ext uri="{FF2B5EF4-FFF2-40B4-BE49-F238E27FC236}">
                <a16:creationId xmlns:a16="http://schemas.microsoft.com/office/drawing/2014/main" id="{9321430F-FA18-98C7-A4EE-DC1EB2B8F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0451" y="5721194"/>
            <a:ext cx="250745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a:extLst>
              <a:ext uri="{FF2B5EF4-FFF2-40B4-BE49-F238E27FC236}">
                <a16:creationId xmlns:a16="http://schemas.microsoft.com/office/drawing/2014/main" id="{E4D25765-39ED-2D23-170B-CAC9AF621916}"/>
              </a:ext>
            </a:extLst>
          </p:cNvPr>
          <p:cNvSpPr txBox="1">
            <a:spLocks noChangeArrowheads="1"/>
          </p:cNvSpPr>
          <p:nvPr/>
        </p:nvSpPr>
        <p:spPr bwMode="auto">
          <a:xfrm>
            <a:off x="8556051" y="8837801"/>
            <a:ext cx="412158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Times New Roman" panose="02020603050405020304" pitchFamily="18"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Times New Roman" panose="02020603050405020304" pitchFamily="18"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Times New Roman" panose="02020603050405020304" pitchFamily="18"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9pPr>
          </a:lstStyle>
          <a:p>
            <a:pPr algn="ctr">
              <a:spcBef>
                <a:spcPct val="50000"/>
              </a:spcBef>
              <a:spcAft>
                <a:spcPct val="0"/>
              </a:spcAft>
              <a:buClrTx/>
              <a:buFontTx/>
              <a:buNone/>
            </a:pPr>
            <a:r>
              <a:rPr lang="en-US" altLang="en-US" sz="4200" b="1" dirty="0" err="1">
                <a:solidFill>
                  <a:srgbClr val="800000"/>
                </a:solidFill>
              </a:rPr>
              <a:t>Hình</a:t>
            </a:r>
            <a:r>
              <a:rPr lang="en-US" altLang="en-US" sz="4200" b="1" dirty="0">
                <a:solidFill>
                  <a:srgbClr val="800000"/>
                </a:solidFill>
              </a:rPr>
              <a:t> </a:t>
            </a:r>
            <a:r>
              <a:rPr lang="en-US" altLang="en-US" sz="4200" b="1" dirty="0" err="1">
                <a:solidFill>
                  <a:srgbClr val="800000"/>
                </a:solidFill>
              </a:rPr>
              <a:t>lăng</a:t>
            </a:r>
            <a:r>
              <a:rPr lang="en-US" altLang="en-US" sz="4200" b="1" dirty="0">
                <a:solidFill>
                  <a:srgbClr val="800000"/>
                </a:solidFill>
              </a:rPr>
              <a:t> </a:t>
            </a:r>
            <a:r>
              <a:rPr lang="en-US" altLang="en-US" sz="4200" b="1" dirty="0" err="1">
                <a:solidFill>
                  <a:srgbClr val="800000"/>
                </a:solidFill>
              </a:rPr>
              <a:t>trụ</a:t>
            </a:r>
            <a:r>
              <a:rPr lang="en-US" altLang="en-US" sz="4200" b="1" dirty="0">
                <a:solidFill>
                  <a:srgbClr val="800000"/>
                </a:solidFill>
              </a:rPr>
              <a:t> </a:t>
            </a:r>
            <a:r>
              <a:rPr lang="en-US" altLang="en-US" sz="4200" b="1" dirty="0" err="1">
                <a:solidFill>
                  <a:srgbClr val="800000"/>
                </a:solidFill>
              </a:rPr>
              <a:t>đứng</a:t>
            </a:r>
            <a:r>
              <a:rPr lang="en-US" altLang="en-US" sz="4200" b="1" dirty="0">
                <a:solidFill>
                  <a:srgbClr val="800000"/>
                </a:solidFill>
              </a:rPr>
              <a:t> </a:t>
            </a:r>
            <a:r>
              <a:rPr lang="en-US" altLang="en-US" sz="4200" b="1" dirty="0" err="1">
                <a:solidFill>
                  <a:srgbClr val="800000"/>
                </a:solidFill>
              </a:rPr>
              <a:t>tứ</a:t>
            </a:r>
            <a:r>
              <a:rPr lang="en-US" altLang="en-US" sz="4200" b="1" dirty="0">
                <a:solidFill>
                  <a:srgbClr val="800000"/>
                </a:solidFill>
              </a:rPr>
              <a:t> </a:t>
            </a:r>
            <a:r>
              <a:rPr lang="en-US" altLang="en-US" sz="4200" b="1" dirty="0" err="1">
                <a:solidFill>
                  <a:srgbClr val="800000"/>
                </a:solidFill>
              </a:rPr>
              <a:t>giác</a:t>
            </a:r>
            <a:r>
              <a:rPr lang="en-US" altLang="en-US" sz="4200" u="sng" dirty="0">
                <a:solidFill>
                  <a:srgbClr val="000000"/>
                </a:solidFill>
              </a:rPr>
              <a:t> </a:t>
            </a:r>
          </a:p>
        </p:txBody>
      </p:sp>
      <p:sp>
        <p:nvSpPr>
          <p:cNvPr id="5" name="Text Box 39">
            <a:extLst>
              <a:ext uri="{FF2B5EF4-FFF2-40B4-BE49-F238E27FC236}">
                <a16:creationId xmlns:a16="http://schemas.microsoft.com/office/drawing/2014/main" id="{1693738E-045E-260C-EEBD-714BC2ECE94B}"/>
              </a:ext>
            </a:extLst>
          </p:cNvPr>
          <p:cNvSpPr txBox="1">
            <a:spLocks noChangeArrowheads="1"/>
          </p:cNvSpPr>
          <p:nvPr/>
        </p:nvSpPr>
        <p:spPr bwMode="auto">
          <a:xfrm>
            <a:off x="1287239" y="4546350"/>
            <a:ext cx="485026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Times New Roman" panose="02020603050405020304" pitchFamily="18"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Times New Roman" panose="02020603050405020304" pitchFamily="18"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Times New Roman" panose="02020603050405020304" pitchFamily="18"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9pPr>
          </a:lstStyle>
          <a:p>
            <a:pPr algn="ctr">
              <a:spcBef>
                <a:spcPct val="50000"/>
              </a:spcBef>
              <a:spcAft>
                <a:spcPct val="0"/>
              </a:spcAft>
              <a:buClrTx/>
              <a:buFontTx/>
              <a:buNone/>
            </a:pPr>
            <a:r>
              <a:rPr lang="en-US" altLang="en-US" sz="4200" b="1" dirty="0" err="1">
                <a:solidFill>
                  <a:srgbClr val="800000"/>
                </a:solidFill>
              </a:rPr>
              <a:t>Hình</a:t>
            </a:r>
            <a:r>
              <a:rPr lang="en-US" altLang="en-US" sz="4200" b="1" dirty="0">
                <a:solidFill>
                  <a:srgbClr val="800000"/>
                </a:solidFill>
              </a:rPr>
              <a:t> </a:t>
            </a:r>
            <a:r>
              <a:rPr lang="en-US" altLang="en-US" sz="4200" b="1" dirty="0" err="1">
                <a:solidFill>
                  <a:srgbClr val="800000"/>
                </a:solidFill>
              </a:rPr>
              <a:t>hộp</a:t>
            </a:r>
            <a:r>
              <a:rPr lang="en-US" altLang="en-US" sz="4200" b="1" dirty="0">
                <a:solidFill>
                  <a:srgbClr val="800000"/>
                </a:solidFill>
              </a:rPr>
              <a:t> </a:t>
            </a:r>
            <a:r>
              <a:rPr lang="en-US" altLang="en-US" sz="4200" b="1" dirty="0" err="1">
                <a:solidFill>
                  <a:srgbClr val="800000"/>
                </a:solidFill>
              </a:rPr>
              <a:t>chữ</a:t>
            </a:r>
            <a:r>
              <a:rPr lang="en-US" altLang="en-US" sz="4200" b="1" dirty="0">
                <a:solidFill>
                  <a:srgbClr val="800000"/>
                </a:solidFill>
              </a:rPr>
              <a:t> </a:t>
            </a:r>
            <a:r>
              <a:rPr lang="en-US" altLang="en-US" sz="4200" b="1" dirty="0" err="1">
                <a:solidFill>
                  <a:srgbClr val="800000"/>
                </a:solidFill>
              </a:rPr>
              <a:t>nhật</a:t>
            </a:r>
            <a:r>
              <a:rPr lang="en-US" altLang="en-US" sz="4200" u="sng" dirty="0">
                <a:solidFill>
                  <a:srgbClr val="000000"/>
                </a:solidFill>
              </a:rPr>
              <a:t> </a:t>
            </a:r>
          </a:p>
        </p:txBody>
      </p:sp>
      <p:sp>
        <p:nvSpPr>
          <p:cNvPr id="6" name="Line 42">
            <a:extLst>
              <a:ext uri="{FF2B5EF4-FFF2-40B4-BE49-F238E27FC236}">
                <a16:creationId xmlns:a16="http://schemas.microsoft.com/office/drawing/2014/main" id="{13B763DF-FC2C-EA4A-A13C-A42563BA32DC}"/>
              </a:ext>
            </a:extLst>
          </p:cNvPr>
          <p:cNvSpPr>
            <a:spLocks noChangeShapeType="1"/>
          </p:cNvSpPr>
          <p:nvPr/>
        </p:nvSpPr>
        <p:spPr bwMode="auto">
          <a:xfrm>
            <a:off x="8510588" y="2657476"/>
            <a:ext cx="0" cy="1843088"/>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7" name="Line 43">
            <a:extLst>
              <a:ext uri="{FF2B5EF4-FFF2-40B4-BE49-F238E27FC236}">
                <a16:creationId xmlns:a16="http://schemas.microsoft.com/office/drawing/2014/main" id="{3C089693-1701-1822-AF8A-5E2BCE4B5869}"/>
              </a:ext>
            </a:extLst>
          </p:cNvPr>
          <p:cNvSpPr>
            <a:spLocks noChangeShapeType="1"/>
          </p:cNvSpPr>
          <p:nvPr/>
        </p:nvSpPr>
        <p:spPr bwMode="auto">
          <a:xfrm>
            <a:off x="10287000" y="2628901"/>
            <a:ext cx="0" cy="1843088"/>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8" name="Line 44">
            <a:extLst>
              <a:ext uri="{FF2B5EF4-FFF2-40B4-BE49-F238E27FC236}">
                <a16:creationId xmlns:a16="http://schemas.microsoft.com/office/drawing/2014/main" id="{21BFE0E8-AC68-B05A-C6D8-3FBA035A57A3}"/>
              </a:ext>
            </a:extLst>
          </p:cNvPr>
          <p:cNvSpPr>
            <a:spLocks noChangeShapeType="1"/>
          </p:cNvSpPr>
          <p:nvPr/>
        </p:nvSpPr>
        <p:spPr bwMode="auto">
          <a:xfrm rot="5400000">
            <a:off x="9370220" y="1793081"/>
            <a:ext cx="0" cy="1728788"/>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9" name="Line 45">
            <a:extLst>
              <a:ext uri="{FF2B5EF4-FFF2-40B4-BE49-F238E27FC236}">
                <a16:creationId xmlns:a16="http://schemas.microsoft.com/office/drawing/2014/main" id="{CD2410E7-D682-4142-778A-7930ABE274D8}"/>
              </a:ext>
            </a:extLst>
          </p:cNvPr>
          <p:cNvSpPr>
            <a:spLocks noChangeShapeType="1"/>
          </p:cNvSpPr>
          <p:nvPr/>
        </p:nvSpPr>
        <p:spPr bwMode="auto">
          <a:xfrm rot="5400000">
            <a:off x="9380936" y="3634978"/>
            <a:ext cx="0" cy="1731170"/>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10" name="Line 46">
            <a:extLst>
              <a:ext uri="{FF2B5EF4-FFF2-40B4-BE49-F238E27FC236}">
                <a16:creationId xmlns:a16="http://schemas.microsoft.com/office/drawing/2014/main" id="{7897FBE6-E3EB-41FF-01B1-A1A5FBEBACA5}"/>
              </a:ext>
            </a:extLst>
          </p:cNvPr>
          <p:cNvSpPr>
            <a:spLocks noChangeShapeType="1"/>
          </p:cNvSpPr>
          <p:nvPr/>
        </p:nvSpPr>
        <p:spPr bwMode="auto">
          <a:xfrm flipV="1">
            <a:off x="8493920" y="1976438"/>
            <a:ext cx="909638" cy="681038"/>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11" name="Line 47">
            <a:extLst>
              <a:ext uri="{FF2B5EF4-FFF2-40B4-BE49-F238E27FC236}">
                <a16:creationId xmlns:a16="http://schemas.microsoft.com/office/drawing/2014/main" id="{239A12A9-D7F2-D45B-49E8-121BDE41477A}"/>
              </a:ext>
            </a:extLst>
          </p:cNvPr>
          <p:cNvSpPr>
            <a:spLocks noChangeShapeType="1"/>
          </p:cNvSpPr>
          <p:nvPr/>
        </p:nvSpPr>
        <p:spPr bwMode="auto">
          <a:xfrm flipV="1">
            <a:off x="10287001" y="1943101"/>
            <a:ext cx="912020" cy="681038"/>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12" name="Line 48">
            <a:extLst>
              <a:ext uri="{FF2B5EF4-FFF2-40B4-BE49-F238E27FC236}">
                <a16:creationId xmlns:a16="http://schemas.microsoft.com/office/drawing/2014/main" id="{5AE4B701-0BA6-720A-D135-2F9CECA42573}"/>
              </a:ext>
            </a:extLst>
          </p:cNvPr>
          <p:cNvSpPr>
            <a:spLocks noChangeShapeType="1"/>
          </p:cNvSpPr>
          <p:nvPr/>
        </p:nvSpPr>
        <p:spPr bwMode="auto">
          <a:xfrm rot="5400000">
            <a:off x="10269141" y="1110854"/>
            <a:ext cx="0" cy="1731168"/>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13" name="Line 49">
            <a:extLst>
              <a:ext uri="{FF2B5EF4-FFF2-40B4-BE49-F238E27FC236}">
                <a16:creationId xmlns:a16="http://schemas.microsoft.com/office/drawing/2014/main" id="{741F70D4-1686-F62E-7459-9B41C0BB4088}"/>
              </a:ext>
            </a:extLst>
          </p:cNvPr>
          <p:cNvSpPr>
            <a:spLocks noChangeShapeType="1"/>
          </p:cNvSpPr>
          <p:nvPr/>
        </p:nvSpPr>
        <p:spPr bwMode="auto">
          <a:xfrm>
            <a:off x="11201400" y="1943101"/>
            <a:ext cx="0" cy="1845470"/>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14" name="Line 50">
            <a:extLst>
              <a:ext uri="{FF2B5EF4-FFF2-40B4-BE49-F238E27FC236}">
                <a16:creationId xmlns:a16="http://schemas.microsoft.com/office/drawing/2014/main" id="{25D22074-9D23-472D-3EDD-A78CA1F543D0}"/>
              </a:ext>
            </a:extLst>
          </p:cNvPr>
          <p:cNvSpPr>
            <a:spLocks noChangeShapeType="1"/>
          </p:cNvSpPr>
          <p:nvPr/>
        </p:nvSpPr>
        <p:spPr bwMode="auto">
          <a:xfrm flipV="1">
            <a:off x="8522495" y="3810000"/>
            <a:ext cx="909638" cy="678657"/>
          </a:xfrm>
          <a:prstGeom prst="line">
            <a:avLst/>
          </a:prstGeom>
          <a:noFill/>
          <a:ln w="19050">
            <a:solidFill>
              <a:srgbClr val="000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15" name="Line 51">
            <a:extLst>
              <a:ext uri="{FF2B5EF4-FFF2-40B4-BE49-F238E27FC236}">
                <a16:creationId xmlns:a16="http://schemas.microsoft.com/office/drawing/2014/main" id="{3D39A492-8777-CD30-5A91-33BB1EC4B995}"/>
              </a:ext>
            </a:extLst>
          </p:cNvPr>
          <p:cNvSpPr>
            <a:spLocks noChangeShapeType="1"/>
          </p:cNvSpPr>
          <p:nvPr/>
        </p:nvSpPr>
        <p:spPr bwMode="auto">
          <a:xfrm flipV="1">
            <a:off x="10258426" y="3814763"/>
            <a:ext cx="909638" cy="678657"/>
          </a:xfrm>
          <a:prstGeom prst="line">
            <a:avLst/>
          </a:prstGeom>
          <a:noFill/>
          <a:ln w="1905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16" name="Line 52">
            <a:extLst>
              <a:ext uri="{FF2B5EF4-FFF2-40B4-BE49-F238E27FC236}">
                <a16:creationId xmlns:a16="http://schemas.microsoft.com/office/drawing/2014/main" id="{38E47A08-4A67-ECF4-2084-3E350F5F9131}"/>
              </a:ext>
            </a:extLst>
          </p:cNvPr>
          <p:cNvSpPr>
            <a:spLocks noChangeShapeType="1"/>
          </p:cNvSpPr>
          <p:nvPr/>
        </p:nvSpPr>
        <p:spPr bwMode="auto">
          <a:xfrm rot="5400000">
            <a:off x="10303670" y="2950369"/>
            <a:ext cx="0" cy="1728788"/>
          </a:xfrm>
          <a:prstGeom prst="line">
            <a:avLst/>
          </a:prstGeom>
          <a:noFill/>
          <a:ln w="19050">
            <a:solidFill>
              <a:srgbClr val="000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sp>
        <p:nvSpPr>
          <p:cNvPr id="17" name="Line 53">
            <a:extLst>
              <a:ext uri="{FF2B5EF4-FFF2-40B4-BE49-F238E27FC236}">
                <a16:creationId xmlns:a16="http://schemas.microsoft.com/office/drawing/2014/main" id="{C97F98C0-16E5-D73D-9B9B-EBC634F2C59B}"/>
              </a:ext>
            </a:extLst>
          </p:cNvPr>
          <p:cNvSpPr>
            <a:spLocks noChangeShapeType="1"/>
          </p:cNvSpPr>
          <p:nvPr/>
        </p:nvSpPr>
        <p:spPr bwMode="auto">
          <a:xfrm>
            <a:off x="9432132" y="1959770"/>
            <a:ext cx="0" cy="1843088"/>
          </a:xfrm>
          <a:prstGeom prst="line">
            <a:avLst/>
          </a:prstGeom>
          <a:noFill/>
          <a:ln w="19050">
            <a:solidFill>
              <a:srgbClr val="000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700"/>
          </a:p>
        </p:txBody>
      </p:sp>
      <p:grpSp>
        <p:nvGrpSpPr>
          <p:cNvPr id="18" name="Group 45">
            <a:extLst>
              <a:ext uri="{FF2B5EF4-FFF2-40B4-BE49-F238E27FC236}">
                <a16:creationId xmlns:a16="http://schemas.microsoft.com/office/drawing/2014/main" id="{990216BD-A481-FFF2-9BD2-67EEDD49799E}"/>
              </a:ext>
            </a:extLst>
          </p:cNvPr>
          <p:cNvGrpSpPr>
            <a:grpSpLocks/>
          </p:cNvGrpSpPr>
          <p:nvPr/>
        </p:nvGrpSpPr>
        <p:grpSpPr bwMode="auto">
          <a:xfrm>
            <a:off x="7996239" y="1464470"/>
            <a:ext cx="5029200" cy="3805238"/>
            <a:chOff x="2398" y="615"/>
            <a:chExt cx="2112" cy="1598"/>
          </a:xfrm>
        </p:grpSpPr>
        <p:sp>
          <p:nvSpPr>
            <p:cNvPr id="19" name="Text Box 54">
              <a:extLst>
                <a:ext uri="{FF2B5EF4-FFF2-40B4-BE49-F238E27FC236}">
                  <a16:creationId xmlns:a16="http://schemas.microsoft.com/office/drawing/2014/main" id="{6DC6E929-5D99-6E88-41CC-D810DA776FC1}"/>
                </a:ext>
              </a:extLst>
            </p:cNvPr>
            <p:cNvSpPr txBox="1">
              <a:spLocks noChangeArrowheads="1"/>
            </p:cNvSpPr>
            <p:nvPr/>
          </p:nvSpPr>
          <p:spPr bwMode="auto">
            <a:xfrm>
              <a:off x="2841" y="624"/>
              <a:ext cx="22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Times New Roman" panose="02020603050405020304" pitchFamily="18"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Times New Roman" panose="02020603050405020304" pitchFamily="18"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Times New Roman" panose="02020603050405020304" pitchFamily="18"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9pPr>
            </a:lstStyle>
            <a:p>
              <a:pPr eaLnBrk="1" hangingPunct="1">
                <a:spcBef>
                  <a:spcPct val="50000"/>
                </a:spcBef>
                <a:spcAft>
                  <a:spcPct val="0"/>
                </a:spcAft>
                <a:buClrTx/>
                <a:buFontTx/>
                <a:buNone/>
              </a:pPr>
              <a:r>
                <a:rPr lang="en-US" altLang="en-US" sz="2700">
                  <a:solidFill>
                    <a:srgbClr val="FF3300"/>
                  </a:solidFill>
                </a:rPr>
                <a:t>A</a:t>
              </a:r>
            </a:p>
          </p:txBody>
        </p:sp>
        <p:sp>
          <p:nvSpPr>
            <p:cNvPr id="20" name="Text Box 55">
              <a:extLst>
                <a:ext uri="{FF2B5EF4-FFF2-40B4-BE49-F238E27FC236}">
                  <a16:creationId xmlns:a16="http://schemas.microsoft.com/office/drawing/2014/main" id="{15939AA7-B0AD-4994-15A2-11D35168F4A3}"/>
                </a:ext>
              </a:extLst>
            </p:cNvPr>
            <p:cNvSpPr txBox="1">
              <a:spLocks noChangeArrowheads="1"/>
            </p:cNvSpPr>
            <p:nvPr/>
          </p:nvSpPr>
          <p:spPr bwMode="auto">
            <a:xfrm>
              <a:off x="3634" y="615"/>
              <a:ext cx="23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Times New Roman" panose="02020603050405020304" pitchFamily="18"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Times New Roman" panose="02020603050405020304" pitchFamily="18"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Times New Roman" panose="02020603050405020304" pitchFamily="18"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9pPr>
            </a:lstStyle>
            <a:p>
              <a:pPr eaLnBrk="1" hangingPunct="1">
                <a:spcBef>
                  <a:spcPct val="50000"/>
                </a:spcBef>
                <a:spcAft>
                  <a:spcPct val="0"/>
                </a:spcAft>
                <a:buClrTx/>
                <a:buFontTx/>
                <a:buNone/>
              </a:pPr>
              <a:r>
                <a:rPr lang="en-US" altLang="en-US" sz="2700">
                  <a:solidFill>
                    <a:srgbClr val="FF3300"/>
                  </a:solidFill>
                </a:rPr>
                <a:t>B</a:t>
              </a:r>
            </a:p>
          </p:txBody>
        </p:sp>
        <p:sp>
          <p:nvSpPr>
            <p:cNvPr id="21" name="Text Box 56">
              <a:extLst>
                <a:ext uri="{FF2B5EF4-FFF2-40B4-BE49-F238E27FC236}">
                  <a16:creationId xmlns:a16="http://schemas.microsoft.com/office/drawing/2014/main" id="{762CA802-AF87-7DF2-9463-47A494D90283}"/>
                </a:ext>
              </a:extLst>
            </p:cNvPr>
            <p:cNvSpPr txBox="1">
              <a:spLocks noChangeArrowheads="1"/>
            </p:cNvSpPr>
            <p:nvPr/>
          </p:nvSpPr>
          <p:spPr bwMode="auto">
            <a:xfrm>
              <a:off x="3682" y="1499"/>
              <a:ext cx="325"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Times New Roman" panose="02020603050405020304" pitchFamily="18"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Times New Roman" panose="02020603050405020304" pitchFamily="18"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Times New Roman" panose="02020603050405020304" pitchFamily="18"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9pPr>
            </a:lstStyle>
            <a:p>
              <a:pPr eaLnBrk="1" hangingPunct="1">
                <a:spcBef>
                  <a:spcPct val="50000"/>
                </a:spcBef>
                <a:spcAft>
                  <a:spcPct val="0"/>
                </a:spcAft>
                <a:buClrTx/>
                <a:buFontTx/>
                <a:buNone/>
              </a:pPr>
              <a:r>
                <a:rPr lang="en-US" altLang="en-US" sz="2700">
                  <a:solidFill>
                    <a:srgbClr val="FF3300"/>
                  </a:solidFill>
                </a:rPr>
                <a:t>B’</a:t>
              </a:r>
            </a:p>
          </p:txBody>
        </p:sp>
        <p:sp>
          <p:nvSpPr>
            <p:cNvPr id="22" name="Text Box 57">
              <a:extLst>
                <a:ext uri="{FF2B5EF4-FFF2-40B4-BE49-F238E27FC236}">
                  <a16:creationId xmlns:a16="http://schemas.microsoft.com/office/drawing/2014/main" id="{2F86891A-6981-7D92-8F2E-5F6537747623}"/>
                </a:ext>
              </a:extLst>
            </p:cNvPr>
            <p:cNvSpPr txBox="1">
              <a:spLocks noChangeArrowheads="1"/>
            </p:cNvSpPr>
            <p:nvPr/>
          </p:nvSpPr>
          <p:spPr bwMode="auto">
            <a:xfrm>
              <a:off x="2743" y="1460"/>
              <a:ext cx="41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Times New Roman" panose="02020603050405020304" pitchFamily="18"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Times New Roman" panose="02020603050405020304" pitchFamily="18"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Times New Roman" panose="02020603050405020304" pitchFamily="18"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9pPr>
            </a:lstStyle>
            <a:p>
              <a:pPr eaLnBrk="1" hangingPunct="1">
                <a:spcBef>
                  <a:spcPct val="50000"/>
                </a:spcBef>
                <a:spcAft>
                  <a:spcPct val="0"/>
                </a:spcAft>
                <a:buClrTx/>
                <a:buFontTx/>
                <a:buNone/>
              </a:pPr>
              <a:r>
                <a:rPr lang="en-US" altLang="en-US" sz="2700">
                  <a:solidFill>
                    <a:srgbClr val="FF3300"/>
                  </a:solidFill>
                </a:rPr>
                <a:t>A’</a:t>
              </a:r>
            </a:p>
          </p:txBody>
        </p:sp>
        <p:sp>
          <p:nvSpPr>
            <p:cNvPr id="23" name="Text Box 58">
              <a:extLst>
                <a:ext uri="{FF2B5EF4-FFF2-40B4-BE49-F238E27FC236}">
                  <a16:creationId xmlns:a16="http://schemas.microsoft.com/office/drawing/2014/main" id="{86ED8AA0-655D-0032-088E-6AB0ABB88790}"/>
                </a:ext>
              </a:extLst>
            </p:cNvPr>
            <p:cNvSpPr txBox="1">
              <a:spLocks noChangeArrowheads="1"/>
            </p:cNvSpPr>
            <p:nvPr/>
          </p:nvSpPr>
          <p:spPr bwMode="auto">
            <a:xfrm>
              <a:off x="3319" y="1824"/>
              <a:ext cx="38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Times New Roman" panose="02020603050405020304" pitchFamily="18"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Times New Roman" panose="02020603050405020304" pitchFamily="18"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Times New Roman" panose="02020603050405020304" pitchFamily="18"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9pPr>
            </a:lstStyle>
            <a:p>
              <a:pPr eaLnBrk="1" hangingPunct="1">
                <a:spcBef>
                  <a:spcPct val="50000"/>
                </a:spcBef>
                <a:spcAft>
                  <a:spcPct val="0"/>
                </a:spcAft>
                <a:buClrTx/>
                <a:buFontTx/>
                <a:buNone/>
              </a:pPr>
              <a:r>
                <a:rPr lang="en-US" altLang="en-US" sz="2700">
                  <a:solidFill>
                    <a:srgbClr val="FF3300"/>
                  </a:solidFill>
                </a:rPr>
                <a:t>C’</a:t>
              </a:r>
            </a:p>
          </p:txBody>
        </p:sp>
        <p:sp>
          <p:nvSpPr>
            <p:cNvPr id="24" name="Text Box 59">
              <a:extLst>
                <a:ext uri="{FF2B5EF4-FFF2-40B4-BE49-F238E27FC236}">
                  <a16:creationId xmlns:a16="http://schemas.microsoft.com/office/drawing/2014/main" id="{93BF579F-F574-94AD-3432-36772B1F8949}"/>
                </a:ext>
              </a:extLst>
            </p:cNvPr>
            <p:cNvSpPr txBox="1">
              <a:spLocks noChangeArrowheads="1"/>
            </p:cNvSpPr>
            <p:nvPr/>
          </p:nvSpPr>
          <p:spPr bwMode="auto">
            <a:xfrm>
              <a:off x="2407" y="1872"/>
              <a:ext cx="30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Times New Roman" panose="02020603050405020304" pitchFamily="18"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Times New Roman" panose="02020603050405020304" pitchFamily="18"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Times New Roman" panose="02020603050405020304" pitchFamily="18"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9pPr>
            </a:lstStyle>
            <a:p>
              <a:pPr eaLnBrk="1" hangingPunct="1">
                <a:spcBef>
                  <a:spcPct val="50000"/>
                </a:spcBef>
                <a:spcAft>
                  <a:spcPct val="0"/>
                </a:spcAft>
                <a:buClrTx/>
                <a:buFontTx/>
                <a:buNone/>
              </a:pPr>
              <a:r>
                <a:rPr lang="en-US" altLang="en-US" sz="2700">
                  <a:solidFill>
                    <a:srgbClr val="FF3300"/>
                  </a:solidFill>
                </a:rPr>
                <a:t>D’</a:t>
              </a:r>
            </a:p>
          </p:txBody>
        </p:sp>
        <p:sp>
          <p:nvSpPr>
            <p:cNvPr id="25" name="Text Box 60">
              <a:extLst>
                <a:ext uri="{FF2B5EF4-FFF2-40B4-BE49-F238E27FC236}">
                  <a16:creationId xmlns:a16="http://schemas.microsoft.com/office/drawing/2014/main" id="{3C1EF564-5077-F0E6-CA8C-6B61B258FA8C}"/>
                </a:ext>
              </a:extLst>
            </p:cNvPr>
            <p:cNvSpPr txBox="1">
              <a:spLocks noChangeArrowheads="1"/>
            </p:cNvSpPr>
            <p:nvPr/>
          </p:nvSpPr>
          <p:spPr bwMode="auto">
            <a:xfrm>
              <a:off x="3298" y="1059"/>
              <a:ext cx="23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Times New Roman" panose="02020603050405020304" pitchFamily="18"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Times New Roman" panose="02020603050405020304" pitchFamily="18"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Times New Roman" panose="02020603050405020304" pitchFamily="18"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9pPr>
            </a:lstStyle>
            <a:p>
              <a:pPr eaLnBrk="1" hangingPunct="1">
                <a:spcBef>
                  <a:spcPct val="50000"/>
                </a:spcBef>
                <a:spcAft>
                  <a:spcPct val="0"/>
                </a:spcAft>
                <a:buClrTx/>
                <a:buFontTx/>
                <a:buNone/>
              </a:pPr>
              <a:r>
                <a:rPr lang="en-US" altLang="en-US" sz="2700">
                  <a:solidFill>
                    <a:srgbClr val="FF3300"/>
                  </a:solidFill>
                </a:rPr>
                <a:t>C</a:t>
              </a:r>
            </a:p>
          </p:txBody>
        </p:sp>
        <p:sp>
          <p:nvSpPr>
            <p:cNvPr id="26" name="Text Box 61">
              <a:extLst>
                <a:ext uri="{FF2B5EF4-FFF2-40B4-BE49-F238E27FC236}">
                  <a16:creationId xmlns:a16="http://schemas.microsoft.com/office/drawing/2014/main" id="{97D68C1D-D0EA-7720-6556-F01E879CFD7D}"/>
                </a:ext>
              </a:extLst>
            </p:cNvPr>
            <p:cNvSpPr txBox="1">
              <a:spLocks noChangeArrowheads="1"/>
            </p:cNvSpPr>
            <p:nvPr/>
          </p:nvSpPr>
          <p:spPr bwMode="auto">
            <a:xfrm>
              <a:off x="2407" y="989"/>
              <a:ext cx="229"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Times New Roman" panose="02020603050405020304" pitchFamily="18"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Times New Roman" panose="02020603050405020304" pitchFamily="18"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Times New Roman" panose="02020603050405020304" pitchFamily="18"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9pPr>
            </a:lstStyle>
            <a:p>
              <a:pPr eaLnBrk="1" hangingPunct="1">
                <a:spcBef>
                  <a:spcPct val="50000"/>
                </a:spcBef>
                <a:spcAft>
                  <a:spcPct val="0"/>
                </a:spcAft>
                <a:buClrTx/>
                <a:buFontTx/>
                <a:buNone/>
              </a:pPr>
              <a:r>
                <a:rPr lang="en-US" altLang="en-US" sz="2700">
                  <a:solidFill>
                    <a:srgbClr val="FF3300"/>
                  </a:solidFill>
                </a:rPr>
                <a:t>D</a:t>
              </a:r>
            </a:p>
          </p:txBody>
        </p:sp>
        <p:sp>
          <p:nvSpPr>
            <p:cNvPr id="27" name="Text Box 62">
              <a:extLst>
                <a:ext uri="{FF2B5EF4-FFF2-40B4-BE49-F238E27FC236}">
                  <a16:creationId xmlns:a16="http://schemas.microsoft.com/office/drawing/2014/main" id="{8EC8E5CA-6AC7-CF43-5667-4357BCF4A756}"/>
                </a:ext>
              </a:extLst>
            </p:cNvPr>
            <p:cNvSpPr txBox="1">
              <a:spLocks noChangeArrowheads="1"/>
            </p:cNvSpPr>
            <p:nvPr/>
          </p:nvSpPr>
          <p:spPr bwMode="auto">
            <a:xfrm>
              <a:off x="2398" y="1903"/>
              <a:ext cx="211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Times New Roman" panose="02020603050405020304" pitchFamily="18"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Times New Roman" panose="02020603050405020304" pitchFamily="18"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Times New Roman" panose="02020603050405020304" pitchFamily="18"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9pPr>
            </a:lstStyle>
            <a:p>
              <a:pPr algn="ctr">
                <a:spcBef>
                  <a:spcPct val="50000"/>
                </a:spcBef>
                <a:spcAft>
                  <a:spcPct val="0"/>
                </a:spcAft>
                <a:buClrTx/>
                <a:buFontTx/>
                <a:buNone/>
              </a:pPr>
              <a:r>
                <a:rPr lang="en-US" altLang="en-US" sz="4200" b="1" dirty="0" err="1">
                  <a:solidFill>
                    <a:srgbClr val="800000"/>
                  </a:solidFill>
                </a:rPr>
                <a:t>Hình</a:t>
              </a:r>
              <a:r>
                <a:rPr lang="en-US" altLang="en-US" sz="4200" b="1" dirty="0">
                  <a:solidFill>
                    <a:srgbClr val="800000"/>
                  </a:solidFill>
                </a:rPr>
                <a:t> </a:t>
              </a:r>
              <a:r>
                <a:rPr lang="en-US" altLang="en-US" sz="4200" b="1" dirty="0" err="1">
                  <a:solidFill>
                    <a:srgbClr val="800000"/>
                  </a:solidFill>
                </a:rPr>
                <a:t>lập</a:t>
              </a:r>
              <a:r>
                <a:rPr lang="en-US" altLang="en-US" sz="4200" b="1" dirty="0">
                  <a:solidFill>
                    <a:srgbClr val="800000"/>
                  </a:solidFill>
                </a:rPr>
                <a:t> </a:t>
              </a:r>
              <a:r>
                <a:rPr lang="en-US" altLang="en-US" sz="4200" b="1" dirty="0" err="1">
                  <a:solidFill>
                    <a:srgbClr val="800000"/>
                  </a:solidFill>
                </a:rPr>
                <a:t>phương</a:t>
              </a:r>
              <a:r>
                <a:rPr lang="en-US" altLang="en-US" sz="4200" b="1" dirty="0">
                  <a:solidFill>
                    <a:srgbClr val="000000"/>
                  </a:solidFill>
                </a:rPr>
                <a:t> </a:t>
              </a:r>
              <a:r>
                <a:rPr lang="en-US" altLang="en-US" sz="4200" u="sng" dirty="0">
                  <a:solidFill>
                    <a:srgbClr val="000000"/>
                  </a:solidFill>
                </a:rPr>
                <a:t> </a:t>
              </a:r>
            </a:p>
          </p:txBody>
        </p:sp>
      </p:grpSp>
      <p:sp>
        <p:nvSpPr>
          <p:cNvPr id="28" name="Text Box 72">
            <a:extLst>
              <a:ext uri="{FF2B5EF4-FFF2-40B4-BE49-F238E27FC236}">
                <a16:creationId xmlns:a16="http://schemas.microsoft.com/office/drawing/2014/main" id="{3CF7D87E-72CD-819C-622E-6F28DB9BAFF6}"/>
              </a:ext>
            </a:extLst>
          </p:cNvPr>
          <p:cNvSpPr txBox="1">
            <a:spLocks noChangeArrowheads="1"/>
          </p:cNvSpPr>
          <p:nvPr/>
        </p:nvSpPr>
        <p:spPr bwMode="auto">
          <a:xfrm>
            <a:off x="1756693" y="8990729"/>
            <a:ext cx="427025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spcAft>
                <a:spcPts val="600"/>
              </a:spcAft>
              <a:buClr>
                <a:srgbClr val="404040"/>
              </a:buClr>
              <a:buFont typeface="Wingdings 2" panose="05020102010507070707" pitchFamily="18" charset="2"/>
              <a:buChar char=""/>
              <a:defRPr>
                <a:solidFill>
                  <a:srgbClr val="404040"/>
                </a:solidFill>
                <a:latin typeface="Times New Roman" panose="02020603050405020304" pitchFamily="18" charset="0"/>
              </a:defRPr>
            </a:lvl1pPr>
            <a:lvl2pPr marL="742950" indent="-285750" eaLnBrk="0" hangingPunct="0">
              <a:spcBef>
                <a:spcPct val="20000"/>
              </a:spcBef>
              <a:spcAft>
                <a:spcPts val="600"/>
              </a:spcAft>
              <a:buClr>
                <a:srgbClr val="404040"/>
              </a:buClr>
              <a:buFont typeface="Wingdings 2" panose="05020102010507070707" pitchFamily="18" charset="2"/>
              <a:buChar char=""/>
              <a:defRPr sz="1600">
                <a:solidFill>
                  <a:srgbClr val="404040"/>
                </a:solidFill>
                <a:latin typeface="Times New Roman" panose="02020603050405020304" pitchFamily="18" charset="0"/>
              </a:defRPr>
            </a:lvl2pPr>
            <a:lvl3pPr marL="1143000" indent="-228600" eaLnBrk="0" hangingPunct="0">
              <a:spcBef>
                <a:spcPct val="20000"/>
              </a:spcBef>
              <a:spcAft>
                <a:spcPts val="600"/>
              </a:spcAft>
              <a:buClr>
                <a:srgbClr val="404040"/>
              </a:buClr>
              <a:buFont typeface="Wingdings 2" panose="05020102010507070707" pitchFamily="18" charset="2"/>
              <a:buChar char=""/>
              <a:defRPr sz="1400">
                <a:solidFill>
                  <a:srgbClr val="404040"/>
                </a:solidFill>
                <a:latin typeface="Times New Roman" panose="02020603050405020304" pitchFamily="18" charset="0"/>
              </a:defRPr>
            </a:lvl3pPr>
            <a:lvl4pPr marL="16002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4pPr>
            <a:lvl5pPr marL="2057400" indent="-228600" eaLnBrk="0"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ct val="20000"/>
              </a:spcBef>
              <a:spcAft>
                <a:spcPts val="600"/>
              </a:spcAft>
              <a:buClr>
                <a:srgbClr val="404040"/>
              </a:buClr>
              <a:buFont typeface="Wingdings 2" panose="05020102010507070707" pitchFamily="18" charset="2"/>
              <a:buChar char=""/>
              <a:defRPr sz="1200">
                <a:solidFill>
                  <a:srgbClr val="404040"/>
                </a:solidFill>
                <a:latin typeface="Times New Roman" panose="02020603050405020304" pitchFamily="18" charset="0"/>
              </a:defRPr>
            </a:lvl9pPr>
          </a:lstStyle>
          <a:p>
            <a:pPr algn="ctr">
              <a:spcBef>
                <a:spcPct val="50000"/>
              </a:spcBef>
              <a:spcAft>
                <a:spcPct val="0"/>
              </a:spcAft>
              <a:buClrTx/>
              <a:buFontTx/>
              <a:buNone/>
            </a:pPr>
            <a:r>
              <a:rPr lang="en-US" altLang="en-US" sz="4200" b="1" dirty="0" err="1">
                <a:solidFill>
                  <a:srgbClr val="800000"/>
                </a:solidFill>
              </a:rPr>
              <a:t>Hình</a:t>
            </a:r>
            <a:r>
              <a:rPr lang="en-US" altLang="en-US" sz="4200" b="1" dirty="0">
                <a:solidFill>
                  <a:srgbClr val="800000"/>
                </a:solidFill>
              </a:rPr>
              <a:t> </a:t>
            </a:r>
            <a:r>
              <a:rPr lang="en-US" altLang="en-US" sz="4200" b="1" dirty="0" err="1">
                <a:solidFill>
                  <a:srgbClr val="800000"/>
                </a:solidFill>
              </a:rPr>
              <a:t>lăng</a:t>
            </a:r>
            <a:r>
              <a:rPr lang="en-US" altLang="en-US" sz="4200" b="1" dirty="0">
                <a:solidFill>
                  <a:srgbClr val="800000"/>
                </a:solidFill>
              </a:rPr>
              <a:t> </a:t>
            </a:r>
            <a:r>
              <a:rPr lang="en-US" altLang="en-US" sz="4200" b="1" dirty="0" err="1">
                <a:solidFill>
                  <a:srgbClr val="800000"/>
                </a:solidFill>
              </a:rPr>
              <a:t>trụ</a:t>
            </a:r>
            <a:r>
              <a:rPr lang="en-US" altLang="en-US" sz="4200" b="1" u="sng" dirty="0">
                <a:solidFill>
                  <a:srgbClr val="800000"/>
                </a:solidFill>
              </a:rPr>
              <a:t> </a:t>
            </a:r>
            <a:r>
              <a:rPr lang="en-US" altLang="en-US" sz="4200" b="1" dirty="0" err="1">
                <a:solidFill>
                  <a:srgbClr val="800000"/>
                </a:solidFill>
              </a:rPr>
              <a:t>đứng</a:t>
            </a:r>
            <a:r>
              <a:rPr lang="en-US" altLang="en-US" sz="4200" b="1" dirty="0">
                <a:solidFill>
                  <a:srgbClr val="800000"/>
                </a:solidFill>
              </a:rPr>
              <a:t> tam </a:t>
            </a:r>
            <a:r>
              <a:rPr lang="en-US" altLang="en-US" sz="4200" b="1" dirty="0" err="1">
                <a:solidFill>
                  <a:srgbClr val="800000"/>
                </a:solidFill>
              </a:rPr>
              <a:t>giác</a:t>
            </a:r>
            <a:r>
              <a:rPr lang="en-US" altLang="en-US" sz="4200" b="1" u="sng" dirty="0">
                <a:solidFill>
                  <a:srgbClr val="000000"/>
                </a:solidFill>
              </a:rPr>
              <a:t> </a:t>
            </a:r>
          </a:p>
        </p:txBody>
      </p:sp>
      <p:pic>
        <p:nvPicPr>
          <p:cNvPr id="29" name="Picture 95">
            <a:extLst>
              <a:ext uri="{FF2B5EF4-FFF2-40B4-BE49-F238E27FC236}">
                <a16:creationId xmlns:a16="http://schemas.microsoft.com/office/drawing/2014/main" id="{5A69F606-3D97-CB5F-1365-5EC3A73C4A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780" y="1788319"/>
            <a:ext cx="4114800" cy="270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44">
            <a:extLst>
              <a:ext uri="{FF2B5EF4-FFF2-40B4-BE49-F238E27FC236}">
                <a16:creationId xmlns:a16="http://schemas.microsoft.com/office/drawing/2014/main" id="{451DBF3D-1E8A-F721-3E71-B416FFC80554}"/>
              </a:ext>
            </a:extLst>
          </p:cNvPr>
          <p:cNvSpPr txBox="1">
            <a:spLocks noChangeArrowheads="1"/>
          </p:cNvSpPr>
          <p:nvPr/>
        </p:nvSpPr>
        <p:spPr bwMode="auto">
          <a:xfrm>
            <a:off x="8604325" y="-53101"/>
            <a:ext cx="721928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en-US" altLang="en-US" sz="4200" b="1" dirty="0">
                <a:solidFill>
                  <a:srgbClr val="0000FF"/>
                </a:solidFill>
              </a:rPr>
              <a:t>BÀI TẬP CUỐI CHƯƠNG III</a:t>
            </a:r>
          </a:p>
        </p:txBody>
      </p:sp>
      <p:pic>
        <p:nvPicPr>
          <p:cNvPr id="31" name="Picture 30">
            <a:extLst>
              <a:ext uri="{FF2B5EF4-FFF2-40B4-BE49-F238E27FC236}">
                <a16:creationId xmlns:a16="http://schemas.microsoft.com/office/drawing/2014/main" id="{3330D0A2-8C06-B9A0-AE85-9F98E29131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7770" y="5566958"/>
            <a:ext cx="3018675" cy="3270843"/>
          </a:xfrm>
          <a:prstGeom prst="rect">
            <a:avLst/>
          </a:prstGeom>
        </p:spPr>
      </p:pic>
      <p:sp>
        <p:nvSpPr>
          <p:cNvPr id="33" name="Text Box 9">
            <a:extLst>
              <a:ext uri="{FF2B5EF4-FFF2-40B4-BE49-F238E27FC236}">
                <a16:creationId xmlns:a16="http://schemas.microsoft.com/office/drawing/2014/main" id="{3BAC3468-DC93-676E-4305-4280CE1B2D03}"/>
              </a:ext>
            </a:extLst>
          </p:cNvPr>
          <p:cNvSpPr txBox="1">
            <a:spLocks noChangeArrowheads="1"/>
          </p:cNvSpPr>
          <p:nvPr/>
        </p:nvSpPr>
        <p:spPr bwMode="auto">
          <a:xfrm>
            <a:off x="6927" y="-29736"/>
            <a:ext cx="4291013" cy="1087437"/>
          </a:xfrm>
          <a:prstGeom prst="rect">
            <a:avLst/>
          </a:prstGeom>
          <a:solidFill>
            <a:schemeClr val="accent6">
              <a:lumMod val="20000"/>
              <a:lumOff val="80000"/>
            </a:schemeClr>
          </a:solidFill>
          <a:ln w="9525">
            <a:noFill/>
            <a:miter lim="800000"/>
            <a:headEnd/>
            <a:tailEnd/>
          </a:ln>
        </p:spPr>
        <p:txBody>
          <a:bodyPr>
            <a:spAutoFit/>
          </a:bodyPr>
          <a:lstStyle/>
          <a:p>
            <a:pPr algn="ctr" eaLnBrk="1" hangingPunct="1">
              <a:defRPr/>
            </a:pPr>
            <a:r>
              <a:rPr lang="vi-VN" sz="2585" b="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t>
            </a:r>
            <a:r>
              <a:rPr lang="en-US" sz="2585" b="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ÌNH HỌC TRỰC QUAN</a:t>
            </a:r>
          </a:p>
          <a:p>
            <a:pPr algn="ctr" eaLnBrk="1" hangingPunct="1">
              <a:spcBef>
                <a:spcPct val="50000"/>
              </a:spcBef>
              <a:defRPr/>
            </a:pPr>
            <a:r>
              <a:rPr lang="vi-VN" sz="2585" b="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LỚP </a:t>
            </a:r>
            <a:r>
              <a:rPr lang="en-US" sz="2585" b="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a:t>
            </a:r>
            <a:endParaRPr lang="vi-VN" sz="2585" b="1"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6525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25">
            <a:extLst>
              <a:ext uri="{FF2B5EF4-FFF2-40B4-BE49-F238E27FC236}">
                <a16:creationId xmlns:a16="http://schemas.microsoft.com/office/drawing/2014/main" id="{74D78C36-C071-7CAC-17DF-D0D3B7335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66571"/>
            <a:ext cx="19189530" cy="10453571"/>
          </a:xfrm>
          <a:prstGeom prst="rect">
            <a:avLst/>
          </a:prstGeom>
        </p:spPr>
      </p:pic>
      <p:sp>
        <p:nvSpPr>
          <p:cNvPr id="7" name="TextBox 6">
            <a:extLst>
              <a:ext uri="{FF2B5EF4-FFF2-40B4-BE49-F238E27FC236}">
                <a16:creationId xmlns:a16="http://schemas.microsoft.com/office/drawing/2014/main" id="{D897080D-13E6-FB5E-82E3-C4FC7015168E}"/>
              </a:ext>
            </a:extLst>
          </p:cNvPr>
          <p:cNvSpPr txBox="1"/>
          <p:nvPr/>
        </p:nvSpPr>
        <p:spPr>
          <a:xfrm>
            <a:off x="1414218" y="991095"/>
            <a:ext cx="12740785" cy="718466"/>
          </a:xfrm>
          <a:prstGeom prst="rect">
            <a:avLst/>
          </a:prstGeom>
          <a:solidFill>
            <a:schemeClr val="accent6">
              <a:lumMod val="40000"/>
              <a:lumOff val="60000"/>
            </a:schemeClr>
          </a:solidFill>
        </p:spPr>
        <p:txBody>
          <a:bodyPr wrap="square">
            <a:spAutoFit/>
          </a:bodyPr>
          <a:lstStyle/>
          <a:p>
            <a:pPr>
              <a:lnSpc>
                <a:spcPct val="107000"/>
              </a:lnSpc>
              <a:spcAft>
                <a:spcPts val="800"/>
              </a:spcAft>
            </a:pP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xung</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quanh</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7FE1B22-6082-B1C9-C8E6-571A54388FEF}"/>
              </a:ext>
            </a:extLst>
          </p:cNvPr>
          <p:cNvSpPr txBox="1"/>
          <p:nvPr/>
        </p:nvSpPr>
        <p:spPr>
          <a:xfrm>
            <a:off x="1447800" y="1882016"/>
            <a:ext cx="16535400" cy="5632311"/>
          </a:xfrm>
          <a:prstGeom prst="rect">
            <a:avLst/>
          </a:prstGeom>
          <a:noFill/>
        </p:spPr>
        <p:txBody>
          <a:bodyPr wrap="square">
            <a:spAutoFit/>
          </a:bodyPr>
          <a:lstStyle/>
          <a:p>
            <a:pPr algn="l"/>
            <a:r>
              <a:rPr lang="fr-FR" sz="4000" b="1"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fr-FR" sz="40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2 (SGK-Tr87)</a:t>
            </a:r>
            <a:endParaRPr lang="en-US" sz="4000" b="1" i="0" dirty="0">
              <a:solidFill>
                <a:srgbClr val="0000FF"/>
              </a:solidFill>
              <a:effectLst/>
              <a:latin typeface="Times New Roman" panose="02020603050405020304" pitchFamily="18" charset="0"/>
              <a:cs typeface="Times New Roman" panose="02020603050405020304" pitchFamily="18" charset="0"/>
            </a:endParaRPr>
          </a:p>
          <a:p>
            <a:pPr algn="just"/>
            <a:r>
              <a:rPr lang="vi-VN" sz="4000" b="0" i="0" dirty="0">
                <a:solidFill>
                  <a:srgbClr val="000000"/>
                </a:solidFill>
                <a:effectLst/>
                <a:latin typeface="Times New Roman" panose="02020603050405020304" pitchFamily="18" charset="0"/>
                <a:cs typeface="Times New Roman" panose="02020603050405020304" pitchFamily="18" charset="0"/>
              </a:rPr>
              <a:t>a) Cho một hình lăng trụ đứng có độ dài cạnh bên là</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vi-VN" sz="4000" b="0" i="0" dirty="0">
                <a:solidFill>
                  <a:srgbClr val="000000"/>
                </a:solidFill>
                <a:effectLst/>
                <a:latin typeface="Times New Roman" panose="02020603050405020304" pitchFamily="18" charset="0"/>
                <a:cs typeface="Times New Roman" panose="02020603050405020304" pitchFamily="18" charset="0"/>
              </a:rPr>
              <a:t> </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vi-VN" sz="4000" b="0" i="0" dirty="0">
                <a:solidFill>
                  <a:srgbClr val="000000"/>
                </a:solidFill>
                <a:effectLst/>
                <a:latin typeface="Times New Roman" panose="02020603050405020304" pitchFamily="18" charset="0"/>
                <a:cs typeface="Times New Roman" panose="02020603050405020304" pitchFamily="18" charset="0"/>
              </a:rPr>
              <a:t>và đáy là tam giác. Biết tam giác đó có độ dài các cạnh lần lượt là </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vi-VN" sz="4000" b="0" i="0" dirty="0">
                <a:solidFill>
                  <a:srgbClr val="000000"/>
                </a:solidFill>
                <a:effectLst/>
                <a:latin typeface="Times New Roman" panose="02020603050405020304" pitchFamily="18" charset="0"/>
                <a:cs typeface="Times New Roman" panose="02020603050405020304" pitchFamily="18" charset="0"/>
              </a:rPr>
              <a:t>Tính diện tích xung quanh của hình lăng trụ đứng đã cho.</a:t>
            </a:r>
            <a:endParaRPr lang="en-US" sz="4000" b="0" i="0" dirty="0">
              <a:solidFill>
                <a:srgbClr val="000000"/>
              </a:solidFill>
              <a:effectLst/>
              <a:latin typeface="Times New Roman" panose="02020603050405020304" pitchFamily="18" charset="0"/>
              <a:cs typeface="Times New Roman" panose="02020603050405020304" pitchFamily="18" charset="0"/>
            </a:endParaRPr>
          </a:p>
          <a:p>
            <a:pPr algn="l"/>
            <a:endParaRPr lang="vi-VN" sz="4000" b="0" i="0" dirty="0">
              <a:solidFill>
                <a:srgbClr val="000000"/>
              </a:solidFill>
              <a:effectLst/>
              <a:latin typeface="Times New Roman" panose="02020603050405020304" pitchFamily="18" charset="0"/>
              <a:cs typeface="Times New Roman" panose="02020603050405020304" pitchFamily="18" charset="0"/>
            </a:endParaRPr>
          </a:p>
          <a:p>
            <a:pPr algn="just"/>
            <a:r>
              <a:rPr lang="vi-VN" sz="4000" b="0" i="0" dirty="0">
                <a:solidFill>
                  <a:srgbClr val="000000"/>
                </a:solidFill>
                <a:effectLst/>
                <a:latin typeface="Times New Roman" panose="02020603050405020304" pitchFamily="18" charset="0"/>
                <a:cs typeface="Times New Roman" panose="02020603050405020304" pitchFamily="18" charset="0"/>
              </a:rPr>
              <a:t>b) Cho một hình lăng trụ đứng có độ dài cạnh bên là </a:t>
            </a:r>
            <a:r>
              <a:rPr lang="en-US" sz="4000" dirty="0">
                <a:solidFill>
                  <a:srgbClr val="FF0000"/>
                </a:solidFill>
                <a:latin typeface="Times New Roman" panose="02020603050405020304" pitchFamily="18" charset="0"/>
                <a:cs typeface="Times New Roman" panose="02020603050405020304" pitchFamily="18" charset="0"/>
              </a:rPr>
              <a:t>        </a:t>
            </a:r>
            <a:r>
              <a:rPr lang="vi-VN" sz="4000" b="0" i="0" dirty="0">
                <a:solidFill>
                  <a:srgbClr val="FF0000"/>
                </a:solidFill>
                <a:effectLst/>
                <a:latin typeface="Times New Roman" panose="02020603050405020304" pitchFamily="18" charset="0"/>
                <a:cs typeface="Times New Roman" panose="02020603050405020304" pitchFamily="18" charset="0"/>
              </a:rPr>
              <a:t> </a:t>
            </a:r>
            <a:r>
              <a:rPr lang="en-US" sz="4000" b="0" i="0" dirty="0">
                <a:solidFill>
                  <a:srgbClr val="FF0000"/>
                </a:solidFill>
                <a:effectLst/>
                <a:latin typeface="Times New Roman" panose="02020603050405020304" pitchFamily="18" charset="0"/>
                <a:cs typeface="Times New Roman" panose="02020603050405020304" pitchFamily="18" charset="0"/>
              </a:rPr>
              <a:t> </a:t>
            </a:r>
            <a:r>
              <a:rPr lang="vi-VN" sz="4000" b="0" i="0" dirty="0">
                <a:solidFill>
                  <a:srgbClr val="000000"/>
                </a:solidFill>
                <a:effectLst/>
                <a:latin typeface="Times New Roman" panose="02020603050405020304" pitchFamily="18" charset="0"/>
                <a:cs typeface="Times New Roman" panose="02020603050405020304" pitchFamily="18" charset="0"/>
              </a:rPr>
              <a:t>và đáy là một hình thang cân. Biết hình thang cân đó có độ dài cạnh bên là</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vi-VN" sz="4000" b="0" i="0" dirty="0">
                <a:solidFill>
                  <a:srgbClr val="000000"/>
                </a:solidFill>
                <a:effectLst/>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rPr>
              <a:t>        </a:t>
            </a:r>
            <a:r>
              <a:rPr lang="vi-VN" sz="4000" b="0" i="0" dirty="0">
                <a:solidFill>
                  <a:srgbClr val="000000"/>
                </a:solidFill>
                <a:effectLst/>
                <a:latin typeface="Times New Roman" panose="02020603050405020304" pitchFamily="18" charset="0"/>
                <a:cs typeface="Times New Roman" panose="02020603050405020304" pitchFamily="18" charset="0"/>
              </a:rPr>
              <a:t>, độ dài hai đáy lần lượt là </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vi-VN" sz="4000" b="0" i="0" dirty="0">
                <a:solidFill>
                  <a:srgbClr val="000000"/>
                </a:solidFill>
                <a:effectLst/>
                <a:latin typeface="Times New Roman" panose="02020603050405020304" pitchFamily="18" charset="0"/>
                <a:cs typeface="Times New Roman" panose="02020603050405020304" pitchFamily="18" charset="0"/>
              </a:rPr>
              <a:t>và chiều cao là </a:t>
            </a:r>
            <a:r>
              <a:rPr lang="en-US" sz="4000" dirty="0">
                <a:solidFill>
                  <a:srgbClr val="FF0000"/>
                </a:solidFill>
                <a:latin typeface="Times New Roman" panose="02020603050405020304" pitchFamily="18" charset="0"/>
                <a:cs typeface="Times New Roman" panose="02020603050405020304" pitchFamily="18" charset="0"/>
              </a:rPr>
              <a:t>         </a:t>
            </a:r>
            <a:r>
              <a:rPr lang="vi-VN" sz="4000" b="0" i="0" dirty="0">
                <a:solidFill>
                  <a:srgbClr val="000000"/>
                </a:solidFill>
                <a:effectLst/>
                <a:latin typeface="Times New Roman" panose="02020603050405020304" pitchFamily="18" charset="0"/>
                <a:cs typeface="Times New Roman" panose="02020603050405020304" pitchFamily="18" charset="0"/>
              </a:rPr>
              <a:t>. Tính diện tích toàn phần (tức là tổng diện tích các mặt) của hình lăng trụ đứng đã cho.</a:t>
            </a:r>
            <a:endParaRPr lang="en-US" sz="4000" dirty="0"/>
          </a:p>
        </p:txBody>
      </p:sp>
      <p:pic>
        <p:nvPicPr>
          <p:cNvPr id="6" name="Hình ảnh 5">
            <a:extLst>
              <a:ext uri="{FF2B5EF4-FFF2-40B4-BE49-F238E27FC236}">
                <a16:creationId xmlns:a16="http://schemas.microsoft.com/office/drawing/2014/main" id="{74D46C1B-BB63-30C1-8603-2248303B73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82800" y="174510"/>
            <a:ext cx="3042257" cy="1838646"/>
          </a:xfrm>
          <a:prstGeom prst="rect">
            <a:avLst/>
          </a:prstGeom>
        </p:spPr>
      </p:pic>
      <p:graphicFrame>
        <p:nvGraphicFramePr>
          <p:cNvPr id="2" name="Object 1">
            <a:extLst>
              <a:ext uri="{FF2B5EF4-FFF2-40B4-BE49-F238E27FC236}">
                <a16:creationId xmlns:a16="http://schemas.microsoft.com/office/drawing/2014/main" id="{29BF34ED-D1B9-A3F7-A9EB-A846B32DBD22}"/>
              </a:ext>
            </a:extLst>
          </p:cNvPr>
          <p:cNvGraphicFramePr>
            <a:graphicFrameLocks noChangeAspect="1"/>
          </p:cNvGraphicFramePr>
          <p:nvPr>
            <p:extLst>
              <p:ext uri="{D42A27DB-BD31-4B8C-83A1-F6EECF244321}">
                <p14:modId xmlns:p14="http://schemas.microsoft.com/office/powerpoint/2010/main" val="3123577951"/>
              </p:ext>
            </p:extLst>
          </p:nvPr>
        </p:nvGraphicFramePr>
        <p:xfrm>
          <a:off x="12573000" y="2560638"/>
          <a:ext cx="1371600" cy="625475"/>
        </p:xfrm>
        <a:graphic>
          <a:graphicData uri="http://schemas.openxmlformats.org/presentationml/2006/ole">
            <mc:AlternateContent xmlns:mc="http://schemas.openxmlformats.org/markup-compatibility/2006">
              <mc:Choice xmlns:v="urn:schemas-microsoft-com:vml" Requires="v">
                <p:oleObj name="Equation" r:id="rId5" imgW="393480" imgH="203040" progId="Equation.DSMT4">
                  <p:embed/>
                </p:oleObj>
              </mc:Choice>
              <mc:Fallback>
                <p:oleObj name="Equation" r:id="rId5" imgW="393480" imgH="203040" progId="Equation.DSMT4">
                  <p:embed/>
                  <p:pic>
                    <p:nvPicPr>
                      <p:cNvPr id="0" name=""/>
                      <p:cNvPicPr/>
                      <p:nvPr/>
                    </p:nvPicPr>
                    <p:blipFill>
                      <a:blip r:embed="rId6"/>
                      <a:stretch>
                        <a:fillRect/>
                      </a:stretch>
                    </p:blipFill>
                    <p:spPr>
                      <a:xfrm>
                        <a:off x="12573000" y="2560638"/>
                        <a:ext cx="1371600" cy="62547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3D267C1C-1F34-2728-E0A3-6A2772CF3696}"/>
              </a:ext>
            </a:extLst>
          </p:cNvPr>
          <p:cNvGraphicFramePr>
            <a:graphicFrameLocks noChangeAspect="1"/>
          </p:cNvGraphicFramePr>
          <p:nvPr>
            <p:extLst>
              <p:ext uri="{D42A27DB-BD31-4B8C-83A1-F6EECF244321}">
                <p14:modId xmlns:p14="http://schemas.microsoft.com/office/powerpoint/2010/main" val="3603107385"/>
              </p:ext>
            </p:extLst>
          </p:nvPr>
        </p:nvGraphicFramePr>
        <p:xfrm>
          <a:off x="11398250" y="3163888"/>
          <a:ext cx="3384550" cy="695325"/>
        </p:xfrm>
        <a:graphic>
          <a:graphicData uri="http://schemas.openxmlformats.org/presentationml/2006/ole">
            <mc:AlternateContent xmlns:mc="http://schemas.openxmlformats.org/markup-compatibility/2006">
              <mc:Choice xmlns:v="urn:schemas-microsoft-com:vml" Requires="v">
                <p:oleObj name="Equation" r:id="rId7" imgW="990360" imgH="203040" progId="Equation.DSMT4">
                  <p:embed/>
                </p:oleObj>
              </mc:Choice>
              <mc:Fallback>
                <p:oleObj name="Equation" r:id="rId7" imgW="990360" imgH="203040" progId="Equation.DSMT4">
                  <p:embed/>
                  <p:pic>
                    <p:nvPicPr>
                      <p:cNvPr id="0" name=""/>
                      <p:cNvPicPr/>
                      <p:nvPr/>
                    </p:nvPicPr>
                    <p:blipFill>
                      <a:blip r:embed="rId8"/>
                      <a:stretch>
                        <a:fillRect/>
                      </a:stretch>
                    </p:blipFill>
                    <p:spPr>
                      <a:xfrm>
                        <a:off x="11398250" y="3163888"/>
                        <a:ext cx="3384550" cy="6953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DE80352-C117-B5A9-8E6E-5B08FDE50F27}"/>
              </a:ext>
            </a:extLst>
          </p:cNvPr>
          <p:cNvGraphicFramePr>
            <a:graphicFrameLocks noChangeAspect="1"/>
          </p:cNvGraphicFramePr>
          <p:nvPr>
            <p:extLst>
              <p:ext uri="{D42A27DB-BD31-4B8C-83A1-F6EECF244321}">
                <p14:modId xmlns:p14="http://schemas.microsoft.com/office/powerpoint/2010/main" val="35407952"/>
              </p:ext>
            </p:extLst>
          </p:nvPr>
        </p:nvGraphicFramePr>
        <p:xfrm>
          <a:off x="12587441" y="4988079"/>
          <a:ext cx="1249363" cy="668338"/>
        </p:xfrm>
        <a:graphic>
          <a:graphicData uri="http://schemas.openxmlformats.org/presentationml/2006/ole">
            <mc:AlternateContent xmlns:mc="http://schemas.openxmlformats.org/markup-compatibility/2006">
              <mc:Choice xmlns:v="urn:schemas-microsoft-com:vml" Requires="v">
                <p:oleObj name="Equation" r:id="rId9" imgW="406080" imgH="203040" progId="Equation.DSMT4">
                  <p:embed/>
                </p:oleObj>
              </mc:Choice>
              <mc:Fallback>
                <p:oleObj name="Equation" r:id="rId9" imgW="406080" imgH="203040" progId="Equation.DSMT4">
                  <p:embed/>
                  <p:pic>
                    <p:nvPicPr>
                      <p:cNvPr id="0" name=""/>
                      <p:cNvPicPr/>
                      <p:nvPr/>
                    </p:nvPicPr>
                    <p:blipFill>
                      <a:blip r:embed="rId10"/>
                      <a:stretch>
                        <a:fillRect/>
                      </a:stretch>
                    </p:blipFill>
                    <p:spPr>
                      <a:xfrm>
                        <a:off x="12587441" y="4988079"/>
                        <a:ext cx="1249363" cy="66833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5C185FB5-7E90-218E-90AE-746FB95E3424}"/>
              </a:ext>
            </a:extLst>
          </p:cNvPr>
          <p:cNvGraphicFramePr>
            <a:graphicFrameLocks noChangeAspect="1"/>
          </p:cNvGraphicFramePr>
          <p:nvPr>
            <p:extLst>
              <p:ext uri="{D42A27DB-BD31-4B8C-83A1-F6EECF244321}">
                <p14:modId xmlns:p14="http://schemas.microsoft.com/office/powerpoint/2010/main" val="923170566"/>
              </p:ext>
            </p:extLst>
          </p:nvPr>
        </p:nvGraphicFramePr>
        <p:xfrm>
          <a:off x="13298487" y="5597679"/>
          <a:ext cx="1255713" cy="669925"/>
        </p:xfrm>
        <a:graphic>
          <a:graphicData uri="http://schemas.openxmlformats.org/presentationml/2006/ole">
            <mc:AlternateContent xmlns:mc="http://schemas.openxmlformats.org/markup-compatibility/2006">
              <mc:Choice xmlns:v="urn:schemas-microsoft-com:vml" Requires="v">
                <p:oleObj name="Equation" r:id="rId11" imgW="380880" imgH="203040" progId="Equation.DSMT4">
                  <p:embed/>
                </p:oleObj>
              </mc:Choice>
              <mc:Fallback>
                <p:oleObj name="Equation" r:id="rId11" imgW="380880" imgH="203040" progId="Equation.DSMT4">
                  <p:embed/>
                  <p:pic>
                    <p:nvPicPr>
                      <p:cNvPr id="0" name=""/>
                      <p:cNvPicPr/>
                      <p:nvPr/>
                    </p:nvPicPr>
                    <p:blipFill>
                      <a:blip r:embed="rId12"/>
                      <a:stretch>
                        <a:fillRect/>
                      </a:stretch>
                    </p:blipFill>
                    <p:spPr>
                      <a:xfrm>
                        <a:off x="13298487" y="5597679"/>
                        <a:ext cx="1255713" cy="6699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B007784E-B2E2-BAA3-7F27-76D4A0234D7D}"/>
              </a:ext>
            </a:extLst>
          </p:cNvPr>
          <p:cNvGraphicFramePr>
            <a:graphicFrameLocks noChangeAspect="1"/>
          </p:cNvGraphicFramePr>
          <p:nvPr>
            <p:extLst>
              <p:ext uri="{D42A27DB-BD31-4B8C-83A1-F6EECF244321}">
                <p14:modId xmlns:p14="http://schemas.microsoft.com/office/powerpoint/2010/main" val="3798385010"/>
              </p:ext>
            </p:extLst>
          </p:nvPr>
        </p:nvGraphicFramePr>
        <p:xfrm>
          <a:off x="9828213" y="6205769"/>
          <a:ext cx="1296987" cy="668337"/>
        </p:xfrm>
        <a:graphic>
          <a:graphicData uri="http://schemas.openxmlformats.org/presentationml/2006/ole">
            <mc:AlternateContent xmlns:mc="http://schemas.openxmlformats.org/markup-compatibility/2006">
              <mc:Choice xmlns:v="urn:schemas-microsoft-com:vml" Requires="v">
                <p:oleObj name="Equation" r:id="rId13" imgW="393480" imgH="203040" progId="Equation.DSMT4">
                  <p:embed/>
                </p:oleObj>
              </mc:Choice>
              <mc:Fallback>
                <p:oleObj name="Equation" r:id="rId13" imgW="393480" imgH="203040" progId="Equation.DSMT4">
                  <p:embed/>
                  <p:pic>
                    <p:nvPicPr>
                      <p:cNvPr id="0" name=""/>
                      <p:cNvPicPr/>
                      <p:nvPr/>
                    </p:nvPicPr>
                    <p:blipFill>
                      <a:blip r:embed="rId14"/>
                      <a:stretch>
                        <a:fillRect/>
                      </a:stretch>
                    </p:blipFill>
                    <p:spPr>
                      <a:xfrm>
                        <a:off x="9828213" y="6205769"/>
                        <a:ext cx="1296987" cy="668337"/>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F00B6E89-E60A-F9FC-0844-BCF718A799BD}"/>
              </a:ext>
            </a:extLst>
          </p:cNvPr>
          <p:cNvGraphicFramePr>
            <a:graphicFrameLocks noChangeAspect="1"/>
          </p:cNvGraphicFramePr>
          <p:nvPr>
            <p:extLst>
              <p:ext uri="{D42A27DB-BD31-4B8C-83A1-F6EECF244321}">
                <p14:modId xmlns:p14="http://schemas.microsoft.com/office/powerpoint/2010/main" val="1223372142"/>
              </p:ext>
            </p:extLst>
          </p:nvPr>
        </p:nvGraphicFramePr>
        <p:xfrm>
          <a:off x="3876675" y="6183313"/>
          <a:ext cx="2409825" cy="688975"/>
        </p:xfrm>
        <a:graphic>
          <a:graphicData uri="http://schemas.openxmlformats.org/presentationml/2006/ole">
            <mc:AlternateContent xmlns:mc="http://schemas.openxmlformats.org/markup-compatibility/2006">
              <mc:Choice xmlns:v="urn:schemas-microsoft-com:vml" Requires="v">
                <p:oleObj name="Equation" r:id="rId15" imgW="711000" imgH="203040" progId="Equation.DSMT4">
                  <p:embed/>
                </p:oleObj>
              </mc:Choice>
              <mc:Fallback>
                <p:oleObj name="Equation" r:id="rId15" imgW="711000" imgH="203040" progId="Equation.DSMT4">
                  <p:embed/>
                  <p:pic>
                    <p:nvPicPr>
                      <p:cNvPr id="0" name=""/>
                      <p:cNvPicPr/>
                      <p:nvPr/>
                    </p:nvPicPr>
                    <p:blipFill>
                      <a:blip r:embed="rId16"/>
                      <a:stretch>
                        <a:fillRect/>
                      </a:stretch>
                    </p:blipFill>
                    <p:spPr>
                      <a:xfrm>
                        <a:off x="3876675" y="6183313"/>
                        <a:ext cx="2409825" cy="68897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6899E213-8714-7DD6-5850-68D2BD05DAE7}"/>
              </a:ext>
            </a:extLst>
          </p:cNvPr>
          <p:cNvSpPr txBox="1"/>
          <p:nvPr/>
        </p:nvSpPr>
        <p:spPr>
          <a:xfrm>
            <a:off x="7672719" y="-24074"/>
            <a:ext cx="3757282" cy="830997"/>
          </a:xfrm>
          <a:prstGeom prst="rect">
            <a:avLst/>
          </a:prstGeom>
          <a:noFill/>
        </p:spPr>
        <p:txBody>
          <a:bodyPr wrap="square" rtlCol="0">
            <a:spAutoFit/>
          </a:bodyPr>
          <a:lstStyle/>
          <a:p>
            <a:r>
              <a:rPr lang="en-US" sz="4800" b="1" dirty="0">
                <a:solidFill>
                  <a:srgbClr val="000099"/>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05056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25">
            <a:extLst>
              <a:ext uri="{FF2B5EF4-FFF2-40B4-BE49-F238E27FC236}">
                <a16:creationId xmlns:a16="http://schemas.microsoft.com/office/drawing/2014/main" id="{74D78C36-C071-7CAC-17DF-D0D3B7335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66571"/>
            <a:ext cx="19189530" cy="10453571"/>
          </a:xfrm>
          <a:prstGeom prst="rect">
            <a:avLst/>
          </a:prstGeom>
        </p:spPr>
      </p:pic>
      <p:sp>
        <p:nvSpPr>
          <p:cNvPr id="9" name="TextBox 8">
            <a:extLst>
              <a:ext uri="{FF2B5EF4-FFF2-40B4-BE49-F238E27FC236}">
                <a16:creationId xmlns:a16="http://schemas.microsoft.com/office/drawing/2014/main" id="{57FE1B22-6082-B1C9-C8E6-571A54388FEF}"/>
              </a:ext>
            </a:extLst>
          </p:cNvPr>
          <p:cNvSpPr txBox="1"/>
          <p:nvPr/>
        </p:nvSpPr>
        <p:spPr>
          <a:xfrm>
            <a:off x="1447800" y="1821001"/>
            <a:ext cx="16535400" cy="2554545"/>
          </a:xfrm>
          <a:prstGeom prst="rect">
            <a:avLst/>
          </a:prstGeom>
          <a:noFill/>
        </p:spPr>
        <p:txBody>
          <a:bodyPr wrap="square">
            <a:spAutoFit/>
          </a:bodyPr>
          <a:lstStyle/>
          <a:p>
            <a:r>
              <a:rPr lang="fr-FR"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fr-FR"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2 (SGK-Tr87)</a:t>
            </a:r>
            <a:endParaRPr lang="en-US" sz="4000" b="1" dirty="0">
              <a:solidFill>
                <a:srgbClr val="0000FF"/>
              </a:solidFill>
              <a:latin typeface="Times New Roman" panose="02020603050405020304" pitchFamily="18" charset="0"/>
              <a:cs typeface="Times New Roman" panose="02020603050405020304" pitchFamily="18" charset="0"/>
            </a:endParaRPr>
          </a:p>
          <a:p>
            <a:pPr algn="just"/>
            <a:r>
              <a:rPr lang="vi-VN" sz="4000" b="0" i="0" dirty="0">
                <a:solidFill>
                  <a:srgbClr val="000000"/>
                </a:solidFill>
                <a:effectLst/>
                <a:latin typeface="Times New Roman" panose="02020603050405020304" pitchFamily="18" charset="0"/>
                <a:cs typeface="Times New Roman" panose="02020603050405020304" pitchFamily="18" charset="0"/>
              </a:rPr>
              <a:t>a) Cho một hình lăng trụ đứng có độ dài cạnh bên là </a:t>
            </a:r>
            <a:r>
              <a:rPr lang="en-US" sz="4000" b="0" i="0" dirty="0">
                <a:solidFill>
                  <a:srgbClr val="000000"/>
                </a:solidFill>
                <a:effectLst/>
                <a:latin typeface="Times New Roman" panose="02020603050405020304" pitchFamily="18" charset="0"/>
                <a:cs typeface="Times New Roman" panose="02020603050405020304" pitchFamily="18" charset="0"/>
              </a:rPr>
              <a:t>          </a:t>
            </a:r>
            <a:r>
              <a:rPr lang="vi-VN" sz="4000" b="0" i="0" dirty="0">
                <a:solidFill>
                  <a:srgbClr val="000000"/>
                </a:solidFill>
                <a:effectLst/>
                <a:latin typeface="Times New Roman" panose="02020603050405020304" pitchFamily="18" charset="0"/>
                <a:cs typeface="Times New Roman" panose="02020603050405020304" pitchFamily="18" charset="0"/>
              </a:rPr>
              <a:t>và đáy là tam giác. Biết tam giác đó có độ dài các cạnh lần lượt là </a:t>
            </a:r>
            <a:r>
              <a:rPr lang="en-US" sz="4000" dirty="0">
                <a:solidFill>
                  <a:srgbClr val="000000"/>
                </a:solidFill>
                <a:latin typeface="Times New Roman" panose="02020603050405020304" pitchFamily="18" charset="0"/>
                <a:cs typeface="Times New Roman" panose="02020603050405020304" pitchFamily="18" charset="0"/>
              </a:rPr>
              <a:t>                         </a:t>
            </a:r>
            <a:r>
              <a:rPr lang="vi-VN" sz="4000" b="0" i="0" dirty="0">
                <a:solidFill>
                  <a:srgbClr val="000000"/>
                </a:solidFill>
                <a:effectLst/>
                <a:latin typeface="Times New Roman" panose="02020603050405020304" pitchFamily="18" charset="0"/>
                <a:cs typeface="Times New Roman" panose="02020603050405020304" pitchFamily="18" charset="0"/>
              </a:rPr>
              <a:t>. Tính diện tích xung quanh của hình lăng trụ đứng đã cho.</a:t>
            </a:r>
            <a:endParaRPr lang="en-US" sz="4000" b="0" i="0" dirty="0">
              <a:solidFill>
                <a:srgbClr val="000000"/>
              </a:solidFill>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308687D-24FD-3F21-5719-641E271637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1324" y="4563043"/>
            <a:ext cx="3962400" cy="4831257"/>
          </a:xfrm>
          <a:prstGeom prst="rect">
            <a:avLst/>
          </a:prstGeom>
          <a:noFill/>
          <a:ln>
            <a:noFill/>
          </a:ln>
        </p:spPr>
      </p:pic>
      <p:sp>
        <p:nvSpPr>
          <p:cNvPr id="8" name="TextBox 7">
            <a:extLst>
              <a:ext uri="{FF2B5EF4-FFF2-40B4-BE49-F238E27FC236}">
                <a16:creationId xmlns:a16="http://schemas.microsoft.com/office/drawing/2014/main" id="{8FC0358B-773B-4D3C-CC1D-742C1BE47E94}"/>
              </a:ext>
            </a:extLst>
          </p:cNvPr>
          <p:cNvSpPr txBox="1"/>
          <p:nvPr/>
        </p:nvSpPr>
        <p:spPr>
          <a:xfrm>
            <a:off x="5907566" y="5421878"/>
            <a:ext cx="12039600" cy="750975"/>
          </a:xfrm>
          <a:prstGeom prst="rect">
            <a:avLst/>
          </a:prstGeom>
          <a:noFill/>
        </p:spPr>
        <p:txBody>
          <a:bodyPr wrap="square">
            <a:spAutoFit/>
          </a:bodyPr>
          <a:lstStyle/>
          <a:p>
            <a:pPr algn="just">
              <a:lnSpc>
                <a:spcPct val="107000"/>
              </a:lnSpc>
              <a:spcBef>
                <a:spcPts val="300"/>
              </a:spcBef>
              <a:spcAft>
                <a:spcPts val="300"/>
              </a:spcAft>
            </a:pPr>
            <a:r>
              <a:rPr lang="fr-FR" sz="4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4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4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xung</a:t>
            </a:r>
            <a:r>
              <a:rPr lang="en-US" sz="4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quanh</a:t>
            </a:r>
            <a:r>
              <a:rPr lang="en-US" sz="4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4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lăng</a:t>
            </a:r>
            <a:r>
              <a:rPr lang="en-US" sz="40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trụ đứng </a:t>
            </a:r>
            <a:r>
              <a:rPr lang="en-US" sz="4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tam </a:t>
            </a:r>
            <a:r>
              <a:rPr lang="en-US" sz="4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giác</a:t>
            </a:r>
            <a:r>
              <a:rPr lang="en-US" sz="4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Object 10">
            <a:extLst>
              <a:ext uri="{FF2B5EF4-FFF2-40B4-BE49-F238E27FC236}">
                <a16:creationId xmlns:a16="http://schemas.microsoft.com/office/drawing/2014/main" id="{220EB81A-6059-2809-CF5B-6AF6129E57B1}"/>
              </a:ext>
            </a:extLst>
          </p:cNvPr>
          <p:cNvGraphicFramePr>
            <a:graphicFrameLocks noChangeAspect="1"/>
          </p:cNvGraphicFramePr>
          <p:nvPr>
            <p:extLst>
              <p:ext uri="{D42A27DB-BD31-4B8C-83A1-F6EECF244321}">
                <p14:modId xmlns:p14="http://schemas.microsoft.com/office/powerpoint/2010/main" val="2389506261"/>
              </p:ext>
            </p:extLst>
          </p:nvPr>
        </p:nvGraphicFramePr>
        <p:xfrm>
          <a:off x="8758238" y="6272213"/>
          <a:ext cx="6894512" cy="947737"/>
        </p:xfrm>
        <a:graphic>
          <a:graphicData uri="http://schemas.openxmlformats.org/presentationml/2006/ole">
            <mc:AlternateContent xmlns:mc="http://schemas.openxmlformats.org/markup-compatibility/2006">
              <mc:Choice xmlns:v="urn:schemas-microsoft-com:vml" Requires="v">
                <p:oleObj name="Equation" r:id="rId5" imgW="2311200" imgH="317160" progId="Equation.DSMT4">
                  <p:embed/>
                </p:oleObj>
              </mc:Choice>
              <mc:Fallback>
                <p:oleObj name="Equation" r:id="rId5" imgW="2311200" imgH="317160" progId="Equation.DSMT4">
                  <p:embed/>
                  <p:pic>
                    <p:nvPicPr>
                      <p:cNvPr id="0" name=""/>
                      <p:cNvPicPr/>
                      <p:nvPr/>
                    </p:nvPicPr>
                    <p:blipFill>
                      <a:blip r:embed="rId6"/>
                      <a:stretch>
                        <a:fillRect/>
                      </a:stretch>
                    </p:blipFill>
                    <p:spPr>
                      <a:xfrm>
                        <a:off x="8758238" y="6272213"/>
                        <a:ext cx="6894512" cy="947737"/>
                      </a:xfrm>
                      <a:prstGeom prst="rect">
                        <a:avLst/>
                      </a:prstGeom>
                    </p:spPr>
                  </p:pic>
                </p:oleObj>
              </mc:Fallback>
            </mc:AlternateContent>
          </a:graphicData>
        </a:graphic>
      </p:graphicFrame>
      <p:pic>
        <p:nvPicPr>
          <p:cNvPr id="10" name="Hình ảnh 5">
            <a:extLst>
              <a:ext uri="{FF2B5EF4-FFF2-40B4-BE49-F238E27FC236}">
                <a16:creationId xmlns:a16="http://schemas.microsoft.com/office/drawing/2014/main" id="{D0B5BE57-804A-DB87-C01E-1B74AC78B7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40943" y="-2482"/>
            <a:ext cx="3042257" cy="1838646"/>
          </a:xfrm>
          <a:prstGeom prst="rect">
            <a:avLst/>
          </a:prstGeom>
        </p:spPr>
      </p:pic>
      <p:sp>
        <p:nvSpPr>
          <p:cNvPr id="14" name="TextBox 13">
            <a:extLst>
              <a:ext uri="{FF2B5EF4-FFF2-40B4-BE49-F238E27FC236}">
                <a16:creationId xmlns:a16="http://schemas.microsoft.com/office/drawing/2014/main" id="{D897080D-13E6-FB5E-82E3-C4FC7015168E}"/>
              </a:ext>
            </a:extLst>
          </p:cNvPr>
          <p:cNvSpPr txBox="1"/>
          <p:nvPr/>
        </p:nvSpPr>
        <p:spPr>
          <a:xfrm>
            <a:off x="1414218" y="991095"/>
            <a:ext cx="12740785" cy="718466"/>
          </a:xfrm>
          <a:prstGeom prst="rect">
            <a:avLst/>
          </a:prstGeom>
          <a:solidFill>
            <a:schemeClr val="accent6">
              <a:lumMod val="40000"/>
              <a:lumOff val="60000"/>
            </a:schemeClr>
          </a:solidFill>
        </p:spPr>
        <p:txBody>
          <a:bodyPr wrap="square">
            <a:spAutoFit/>
          </a:bodyPr>
          <a:lstStyle/>
          <a:p>
            <a:pPr>
              <a:lnSpc>
                <a:spcPct val="107000"/>
              </a:lnSpc>
              <a:spcAft>
                <a:spcPts val="800"/>
              </a:spcAft>
            </a:pP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xung</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quanh</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6899E213-8714-7DD6-5850-68D2BD05DAE7}"/>
              </a:ext>
            </a:extLst>
          </p:cNvPr>
          <p:cNvSpPr txBox="1"/>
          <p:nvPr/>
        </p:nvSpPr>
        <p:spPr>
          <a:xfrm>
            <a:off x="7672719" y="-24074"/>
            <a:ext cx="3757282" cy="830997"/>
          </a:xfrm>
          <a:prstGeom prst="rect">
            <a:avLst/>
          </a:prstGeom>
          <a:noFill/>
        </p:spPr>
        <p:txBody>
          <a:bodyPr wrap="square" rtlCol="0">
            <a:spAutoFit/>
          </a:bodyPr>
          <a:lstStyle/>
          <a:p>
            <a:r>
              <a:rPr lang="en-US" sz="4800" b="1" dirty="0">
                <a:solidFill>
                  <a:srgbClr val="000099"/>
                </a:solidFill>
                <a:latin typeface="Times New Roman" panose="02020603050405020304" pitchFamily="18" charset="0"/>
                <a:cs typeface="Times New Roman" panose="02020603050405020304" pitchFamily="18" charset="0"/>
              </a:rPr>
              <a:t>LUYỆN TẬP</a:t>
            </a:r>
          </a:p>
        </p:txBody>
      </p:sp>
      <p:sp>
        <p:nvSpPr>
          <p:cNvPr id="2" name="Rectangle 1"/>
          <p:cNvSpPr/>
          <p:nvPr/>
        </p:nvSpPr>
        <p:spPr>
          <a:xfrm>
            <a:off x="10496421" y="4518262"/>
            <a:ext cx="1125629" cy="707886"/>
          </a:xfrm>
          <a:prstGeom prst="rect">
            <a:avLst/>
          </a:prstGeom>
        </p:spPr>
        <p:txBody>
          <a:bodyPr wrap="none">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Giải</a:t>
            </a:r>
            <a:endParaRPr lang="vi-VN" sz="4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16" name="Object 15">
            <a:extLst>
              <a:ext uri="{FF2B5EF4-FFF2-40B4-BE49-F238E27FC236}">
                <a16:creationId xmlns:a16="http://schemas.microsoft.com/office/drawing/2014/main" id="{29BF34ED-D1B9-A3F7-A9EB-A846B32DBD22}"/>
              </a:ext>
            </a:extLst>
          </p:cNvPr>
          <p:cNvGraphicFramePr>
            <a:graphicFrameLocks noChangeAspect="1"/>
          </p:cNvGraphicFramePr>
          <p:nvPr>
            <p:extLst>
              <p:ext uri="{D42A27DB-BD31-4B8C-83A1-F6EECF244321}">
                <p14:modId xmlns:p14="http://schemas.microsoft.com/office/powerpoint/2010/main" val="2836785523"/>
              </p:ext>
            </p:extLst>
          </p:nvPr>
        </p:nvGraphicFramePr>
        <p:xfrm>
          <a:off x="12573000" y="2516034"/>
          <a:ext cx="1371600" cy="625475"/>
        </p:xfrm>
        <a:graphic>
          <a:graphicData uri="http://schemas.openxmlformats.org/presentationml/2006/ole">
            <mc:AlternateContent xmlns:mc="http://schemas.openxmlformats.org/markup-compatibility/2006">
              <mc:Choice xmlns:v="urn:schemas-microsoft-com:vml" Requires="v">
                <p:oleObj name="Equation" r:id="rId8" imgW="393480" imgH="203040" progId="Equation.DSMT4">
                  <p:embed/>
                </p:oleObj>
              </mc:Choice>
              <mc:Fallback>
                <p:oleObj name="Equation" r:id="rId8" imgW="393480" imgH="203040" progId="Equation.DSMT4">
                  <p:embed/>
                  <p:pic>
                    <p:nvPicPr>
                      <p:cNvPr id="2" name="Object 1">
                        <a:extLst>
                          <a:ext uri="{FF2B5EF4-FFF2-40B4-BE49-F238E27FC236}">
                            <a16:creationId xmlns:a16="http://schemas.microsoft.com/office/drawing/2014/main" id="{29BF34ED-D1B9-A3F7-A9EB-A846B32DBD22}"/>
                          </a:ext>
                        </a:extLst>
                      </p:cNvPr>
                      <p:cNvPicPr/>
                      <p:nvPr/>
                    </p:nvPicPr>
                    <p:blipFill>
                      <a:blip r:embed="rId9"/>
                      <a:stretch>
                        <a:fillRect/>
                      </a:stretch>
                    </p:blipFill>
                    <p:spPr>
                      <a:xfrm>
                        <a:off x="12573000" y="2516034"/>
                        <a:ext cx="1371600" cy="62547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3D267C1C-1F34-2728-E0A3-6A2772CF3696}"/>
              </a:ext>
            </a:extLst>
          </p:cNvPr>
          <p:cNvGraphicFramePr>
            <a:graphicFrameLocks noChangeAspect="1"/>
          </p:cNvGraphicFramePr>
          <p:nvPr>
            <p:extLst>
              <p:ext uri="{D42A27DB-BD31-4B8C-83A1-F6EECF244321}">
                <p14:modId xmlns:p14="http://schemas.microsoft.com/office/powerpoint/2010/main" val="1217043331"/>
              </p:ext>
            </p:extLst>
          </p:nvPr>
        </p:nvGraphicFramePr>
        <p:xfrm>
          <a:off x="11331344" y="3096982"/>
          <a:ext cx="3384550" cy="695325"/>
        </p:xfrm>
        <a:graphic>
          <a:graphicData uri="http://schemas.openxmlformats.org/presentationml/2006/ole">
            <mc:AlternateContent xmlns:mc="http://schemas.openxmlformats.org/markup-compatibility/2006">
              <mc:Choice xmlns:v="urn:schemas-microsoft-com:vml" Requires="v">
                <p:oleObj name="Equation" r:id="rId10" imgW="990360" imgH="203040" progId="Equation.DSMT4">
                  <p:embed/>
                </p:oleObj>
              </mc:Choice>
              <mc:Fallback>
                <p:oleObj name="Equation" r:id="rId10" imgW="990360" imgH="203040" progId="Equation.DSMT4">
                  <p:embed/>
                  <p:pic>
                    <p:nvPicPr>
                      <p:cNvPr id="3" name="Object 2">
                        <a:extLst>
                          <a:ext uri="{FF2B5EF4-FFF2-40B4-BE49-F238E27FC236}">
                            <a16:creationId xmlns:a16="http://schemas.microsoft.com/office/drawing/2014/main" id="{3D267C1C-1F34-2728-E0A3-6A2772CF3696}"/>
                          </a:ext>
                        </a:extLst>
                      </p:cNvPr>
                      <p:cNvPicPr/>
                      <p:nvPr/>
                    </p:nvPicPr>
                    <p:blipFill>
                      <a:blip r:embed="rId11"/>
                      <a:stretch>
                        <a:fillRect/>
                      </a:stretch>
                    </p:blipFill>
                    <p:spPr>
                      <a:xfrm>
                        <a:off x="11331344" y="3096982"/>
                        <a:ext cx="3384550" cy="695325"/>
                      </a:xfrm>
                      <a:prstGeom prst="rect">
                        <a:avLst/>
                      </a:prstGeom>
                    </p:spPr>
                  </p:pic>
                </p:oleObj>
              </mc:Fallback>
            </mc:AlternateContent>
          </a:graphicData>
        </a:graphic>
      </p:graphicFrame>
    </p:spTree>
    <p:extLst>
      <p:ext uri="{BB962C8B-B14F-4D97-AF65-F5344CB8AC3E}">
        <p14:creationId xmlns:p14="http://schemas.microsoft.com/office/powerpoint/2010/main" val="1233261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25">
            <a:extLst>
              <a:ext uri="{FF2B5EF4-FFF2-40B4-BE49-F238E27FC236}">
                <a16:creationId xmlns:a16="http://schemas.microsoft.com/office/drawing/2014/main" id="{74D78C36-C071-7CAC-17DF-D0D3B7335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765" y="-83286"/>
            <a:ext cx="19189530" cy="10453571"/>
          </a:xfrm>
          <a:prstGeom prst="rect">
            <a:avLst/>
          </a:prstGeom>
        </p:spPr>
      </p:pic>
      <p:sp>
        <p:nvSpPr>
          <p:cNvPr id="9" name="TextBox 8">
            <a:extLst>
              <a:ext uri="{FF2B5EF4-FFF2-40B4-BE49-F238E27FC236}">
                <a16:creationId xmlns:a16="http://schemas.microsoft.com/office/drawing/2014/main" id="{57FE1B22-6082-B1C9-C8E6-571A54388FEF}"/>
              </a:ext>
            </a:extLst>
          </p:cNvPr>
          <p:cNvSpPr txBox="1"/>
          <p:nvPr/>
        </p:nvSpPr>
        <p:spPr>
          <a:xfrm>
            <a:off x="1600200" y="1821001"/>
            <a:ext cx="16535400" cy="3170099"/>
          </a:xfrm>
          <a:prstGeom prst="rect">
            <a:avLst/>
          </a:prstGeom>
          <a:noFill/>
        </p:spPr>
        <p:txBody>
          <a:bodyPr wrap="square">
            <a:spAutoFit/>
          </a:bodyPr>
          <a:lstStyle/>
          <a:p>
            <a:r>
              <a:rPr lang="fr-FR"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fr-FR"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2 (SGK-Tr87)</a:t>
            </a:r>
            <a:endParaRPr lang="en-US" sz="4000" b="1" dirty="0">
              <a:solidFill>
                <a:srgbClr val="0000FF"/>
              </a:solidFill>
              <a:latin typeface="Times New Roman" panose="02020603050405020304" pitchFamily="18" charset="0"/>
              <a:cs typeface="Times New Roman" panose="02020603050405020304" pitchFamily="18" charset="0"/>
            </a:endParaRPr>
          </a:p>
          <a:p>
            <a:pPr algn="just"/>
            <a:r>
              <a:rPr lang="vi-VN" sz="4000" dirty="0">
                <a:solidFill>
                  <a:srgbClr val="000000"/>
                </a:solidFill>
                <a:latin typeface="Times New Roman" panose="02020603050405020304" pitchFamily="18" charset="0"/>
                <a:cs typeface="Times New Roman" panose="02020603050405020304" pitchFamily="18" charset="0"/>
              </a:rPr>
              <a:t>b) Cho một hình lăng trụ đứng có độ dài cạnh bên là </a:t>
            </a: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và đáy là một hình thang cân. Biết hình thang cân đó có độ dài cạnh bên </a:t>
            </a: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là</a:t>
            </a: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 </a:t>
            </a: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 độ dài hai đáy lần lượt là </a:t>
            </a: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 và chiều cao là </a:t>
            </a: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a:t>
            </a:r>
            <a:r>
              <a:rPr lang="en-US" sz="4000" dirty="0">
                <a:solidFill>
                  <a:srgbClr val="000000"/>
                </a:solidFill>
                <a:latin typeface="Times New Roman" panose="02020603050405020304" pitchFamily="18" charset="0"/>
                <a:cs typeface="Times New Roman" panose="02020603050405020304" pitchFamily="18" charset="0"/>
              </a:rPr>
              <a:t> </a:t>
            </a:r>
            <a:r>
              <a:rPr lang="vi-VN" sz="4000" dirty="0">
                <a:solidFill>
                  <a:srgbClr val="000000"/>
                </a:solidFill>
                <a:latin typeface="Times New Roman" panose="02020603050405020304" pitchFamily="18" charset="0"/>
                <a:cs typeface="Times New Roman" panose="02020603050405020304" pitchFamily="18" charset="0"/>
              </a:rPr>
              <a:t>Tính diện tích toàn phần (tức là tổng diện tích các mặt) của hình lăng trụ đứng đã cho.</a:t>
            </a:r>
            <a:endParaRPr lang="vi-VN" sz="4000" b="1" i="0" dirty="0">
              <a:solidFill>
                <a:srgbClr val="FF0000"/>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6E1A3C8-0993-8795-A2F0-958909A56237}"/>
              </a:ext>
            </a:extLst>
          </p:cNvPr>
          <p:cNvSpPr txBox="1"/>
          <p:nvPr/>
        </p:nvSpPr>
        <p:spPr>
          <a:xfrm>
            <a:off x="6476034" y="5762136"/>
            <a:ext cx="12086619" cy="750975"/>
          </a:xfrm>
          <a:prstGeom prst="rect">
            <a:avLst/>
          </a:prstGeom>
          <a:noFill/>
        </p:spPr>
        <p:txBody>
          <a:bodyPr wrap="square">
            <a:spAutoFit/>
          </a:bodyPr>
          <a:lstStyle/>
          <a:p>
            <a:pPr algn="just">
              <a:lnSpc>
                <a:spcPct val="107000"/>
              </a:lnSpc>
              <a:spcBef>
                <a:spcPts val="300"/>
              </a:spcBef>
              <a:spcAft>
                <a:spcPts val="300"/>
              </a:spcAft>
            </a:pPr>
            <a:r>
              <a:rPr lang="fr-FR" sz="4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4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4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4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4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4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lăng</a:t>
            </a:r>
            <a:r>
              <a:rPr lang="en-US" sz="4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trụ</a:t>
            </a:r>
            <a:r>
              <a:rPr lang="en-US" sz="4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4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tam </a:t>
            </a:r>
            <a:r>
              <a:rPr lang="en-US" sz="4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giác</a:t>
            </a:r>
            <a:r>
              <a:rPr lang="en-US" sz="4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Object 14">
            <a:extLst>
              <a:ext uri="{FF2B5EF4-FFF2-40B4-BE49-F238E27FC236}">
                <a16:creationId xmlns:a16="http://schemas.microsoft.com/office/drawing/2014/main" id="{1A890EAE-A408-B413-7A5B-B3CF7842B53C}"/>
              </a:ext>
            </a:extLst>
          </p:cNvPr>
          <p:cNvGraphicFramePr>
            <a:graphicFrameLocks noChangeAspect="1"/>
          </p:cNvGraphicFramePr>
          <p:nvPr>
            <p:extLst>
              <p:ext uri="{D42A27DB-BD31-4B8C-83A1-F6EECF244321}">
                <p14:modId xmlns:p14="http://schemas.microsoft.com/office/powerpoint/2010/main" val="541636730"/>
              </p:ext>
            </p:extLst>
          </p:nvPr>
        </p:nvGraphicFramePr>
        <p:xfrm>
          <a:off x="9099856" y="6609029"/>
          <a:ext cx="2711451" cy="720765"/>
        </p:xfrm>
        <a:graphic>
          <a:graphicData uri="http://schemas.openxmlformats.org/presentationml/2006/ole">
            <mc:AlternateContent xmlns:mc="http://schemas.openxmlformats.org/markup-compatibility/2006">
              <mc:Choice xmlns:v="urn:schemas-microsoft-com:vml" Requires="v">
                <p:oleObj name="Equation" r:id="rId4" imgW="1002960" imgH="266400" progId="Equation.DSMT4">
                  <p:embed/>
                </p:oleObj>
              </mc:Choice>
              <mc:Fallback>
                <p:oleObj name="Equation" r:id="rId4" imgW="1002960" imgH="266400" progId="Equation.DSMT4">
                  <p:embed/>
                  <p:pic>
                    <p:nvPicPr>
                      <p:cNvPr id="15" name="Object 14">
                        <a:extLst>
                          <a:ext uri="{FF2B5EF4-FFF2-40B4-BE49-F238E27FC236}">
                            <a16:creationId xmlns:a16="http://schemas.microsoft.com/office/drawing/2014/main" id="{1A890EAE-A408-B413-7A5B-B3CF7842B53C}"/>
                          </a:ext>
                        </a:extLst>
                      </p:cNvPr>
                      <p:cNvPicPr/>
                      <p:nvPr/>
                    </p:nvPicPr>
                    <p:blipFill>
                      <a:blip r:embed="rId5"/>
                      <a:stretch>
                        <a:fillRect/>
                      </a:stretch>
                    </p:blipFill>
                    <p:spPr>
                      <a:xfrm>
                        <a:off x="9099856" y="6609029"/>
                        <a:ext cx="2711451" cy="72076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AEFE14B8-F4C2-6C0C-86EF-32431518B844}"/>
              </a:ext>
            </a:extLst>
          </p:cNvPr>
          <p:cNvGraphicFramePr>
            <a:graphicFrameLocks noChangeAspect="1"/>
          </p:cNvGraphicFramePr>
          <p:nvPr>
            <p:extLst>
              <p:ext uri="{D42A27DB-BD31-4B8C-83A1-F6EECF244321}">
                <p14:modId xmlns:p14="http://schemas.microsoft.com/office/powerpoint/2010/main" val="1564089369"/>
              </p:ext>
            </p:extLst>
          </p:nvPr>
        </p:nvGraphicFramePr>
        <p:xfrm>
          <a:off x="9023350" y="7329488"/>
          <a:ext cx="8361363" cy="2273300"/>
        </p:xfrm>
        <a:graphic>
          <a:graphicData uri="http://schemas.openxmlformats.org/presentationml/2006/ole">
            <mc:AlternateContent xmlns:mc="http://schemas.openxmlformats.org/markup-compatibility/2006">
              <mc:Choice xmlns:v="urn:schemas-microsoft-com:vml" Requires="v">
                <p:oleObj name="Equation" r:id="rId6" imgW="2958840" imgH="825480" progId="Equation.DSMT4">
                  <p:embed/>
                </p:oleObj>
              </mc:Choice>
              <mc:Fallback>
                <p:oleObj name="Equation" r:id="rId6" imgW="2958840" imgH="825480" progId="Equation.DSMT4">
                  <p:embed/>
                  <p:pic>
                    <p:nvPicPr>
                      <p:cNvPr id="16" name="Object 15">
                        <a:extLst>
                          <a:ext uri="{FF2B5EF4-FFF2-40B4-BE49-F238E27FC236}">
                            <a16:creationId xmlns:a16="http://schemas.microsoft.com/office/drawing/2014/main" id="{AEFE14B8-F4C2-6C0C-86EF-32431518B844}"/>
                          </a:ext>
                        </a:extLst>
                      </p:cNvPr>
                      <p:cNvPicPr/>
                      <p:nvPr/>
                    </p:nvPicPr>
                    <p:blipFill>
                      <a:blip r:embed="rId7"/>
                      <a:stretch>
                        <a:fillRect/>
                      </a:stretch>
                    </p:blipFill>
                    <p:spPr>
                      <a:xfrm>
                        <a:off x="9023350" y="7329488"/>
                        <a:ext cx="8361363" cy="2273300"/>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F58D7CE9-CAD1-A846-3C4A-60C5690A4FC3}"/>
              </a:ext>
            </a:extLst>
          </p:cNvPr>
          <p:cNvPicPr>
            <a:picLocks noChangeAspect="1"/>
          </p:cNvPicPr>
          <p:nvPr/>
        </p:nvPicPr>
        <p:blipFill>
          <a:blip r:embed="rId8"/>
          <a:stretch>
            <a:fillRect/>
          </a:stretch>
        </p:blipFill>
        <p:spPr>
          <a:xfrm>
            <a:off x="5432537" y="6840324"/>
            <a:ext cx="2971800" cy="2715505"/>
          </a:xfrm>
          <a:prstGeom prst="rect">
            <a:avLst/>
          </a:prstGeom>
        </p:spPr>
      </p:pic>
      <p:cxnSp>
        <p:nvCxnSpPr>
          <p:cNvPr id="17" name="Straight Arrow Connector 16">
            <a:extLst>
              <a:ext uri="{FF2B5EF4-FFF2-40B4-BE49-F238E27FC236}">
                <a16:creationId xmlns:a16="http://schemas.microsoft.com/office/drawing/2014/main" id="{14140D05-0574-CFE8-8C23-EE4C9B9687E6}"/>
              </a:ext>
            </a:extLst>
          </p:cNvPr>
          <p:cNvCxnSpPr>
            <a:cxnSpLocks/>
          </p:cNvCxnSpPr>
          <p:nvPr/>
        </p:nvCxnSpPr>
        <p:spPr>
          <a:xfrm>
            <a:off x="2973133" y="7999884"/>
            <a:ext cx="2671179" cy="40738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BF77A2AE-1FD4-CC3E-A981-AC90F03257F9}"/>
              </a:ext>
            </a:extLst>
          </p:cNvPr>
          <p:cNvPicPr>
            <a:picLocks noChangeAspect="1"/>
          </p:cNvPicPr>
          <p:nvPr/>
        </p:nvPicPr>
        <p:blipFill>
          <a:blip r:embed="rId9"/>
          <a:stretch>
            <a:fillRect/>
          </a:stretch>
        </p:blipFill>
        <p:spPr>
          <a:xfrm>
            <a:off x="1564425" y="4793887"/>
            <a:ext cx="4407696" cy="3461397"/>
          </a:xfrm>
          <a:prstGeom prst="rect">
            <a:avLst/>
          </a:prstGeom>
        </p:spPr>
      </p:pic>
      <p:sp>
        <p:nvSpPr>
          <p:cNvPr id="24" name="TextBox 23">
            <a:extLst>
              <a:ext uri="{FF2B5EF4-FFF2-40B4-BE49-F238E27FC236}">
                <a16:creationId xmlns:a16="http://schemas.microsoft.com/office/drawing/2014/main" id="{64FA0601-3CAC-4D59-8974-7956A3702E0F}"/>
              </a:ext>
            </a:extLst>
          </p:cNvPr>
          <p:cNvSpPr txBox="1"/>
          <p:nvPr/>
        </p:nvSpPr>
        <p:spPr>
          <a:xfrm>
            <a:off x="11610416" y="6800865"/>
            <a:ext cx="1057641" cy="461665"/>
          </a:xfrm>
          <a:prstGeom prst="rect">
            <a:avLst/>
          </a:prstGeom>
          <a:noFill/>
        </p:spPr>
        <p:txBody>
          <a:bodyPr wrap="square" rtlCol="0">
            <a:spAutoFit/>
          </a:bodyPr>
          <a:lstStyle/>
          <a:p>
            <a:r>
              <a:rPr lang="en-US" sz="2400" dirty="0" err="1">
                <a:solidFill>
                  <a:srgbClr val="0000FF"/>
                </a:solidFill>
                <a:latin typeface="Times New Roman" panose="02020603050405020304" pitchFamily="18" charset="0"/>
                <a:cs typeface="Times New Roman" panose="02020603050405020304" pitchFamily="18" charset="0"/>
              </a:rPr>
              <a:t>đáy</a:t>
            </a:r>
            <a:endParaRPr lang="en-US" sz="2400" dirty="0">
              <a:solidFill>
                <a:srgbClr val="0000FF"/>
              </a:solidFill>
              <a:latin typeface="Times New Roman" panose="02020603050405020304" pitchFamily="18" charset="0"/>
              <a:cs typeface="Times New Roman" panose="02020603050405020304" pitchFamily="18" charset="0"/>
            </a:endParaRPr>
          </a:p>
        </p:txBody>
      </p:sp>
      <p:pic>
        <p:nvPicPr>
          <p:cNvPr id="13" name="Hình ảnh 5">
            <a:extLst>
              <a:ext uri="{FF2B5EF4-FFF2-40B4-BE49-F238E27FC236}">
                <a16:creationId xmlns:a16="http://schemas.microsoft.com/office/drawing/2014/main" id="{0D02196E-4BF7-C2B2-D4E6-7013120AB1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45743" y="176003"/>
            <a:ext cx="3042257" cy="1838646"/>
          </a:xfrm>
          <a:prstGeom prst="rect">
            <a:avLst/>
          </a:prstGeom>
        </p:spPr>
      </p:pic>
      <p:sp>
        <p:nvSpPr>
          <p:cNvPr id="23" name="TextBox 22">
            <a:extLst>
              <a:ext uri="{FF2B5EF4-FFF2-40B4-BE49-F238E27FC236}">
                <a16:creationId xmlns:a16="http://schemas.microsoft.com/office/drawing/2014/main" id="{D897080D-13E6-FB5E-82E3-C4FC7015168E}"/>
              </a:ext>
            </a:extLst>
          </p:cNvPr>
          <p:cNvSpPr txBox="1"/>
          <p:nvPr/>
        </p:nvSpPr>
        <p:spPr>
          <a:xfrm>
            <a:off x="1566618" y="991095"/>
            <a:ext cx="12740785" cy="718466"/>
          </a:xfrm>
          <a:prstGeom prst="rect">
            <a:avLst/>
          </a:prstGeom>
          <a:solidFill>
            <a:schemeClr val="accent6">
              <a:lumMod val="40000"/>
              <a:lumOff val="60000"/>
            </a:schemeClr>
          </a:solidFill>
        </p:spPr>
        <p:txBody>
          <a:bodyPr wrap="square">
            <a:spAutoFit/>
          </a:bodyPr>
          <a:lstStyle/>
          <a:p>
            <a:pPr>
              <a:lnSpc>
                <a:spcPct val="107000"/>
              </a:lnSpc>
              <a:spcAft>
                <a:spcPts val="800"/>
              </a:spcAft>
            </a:pP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4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xung</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quanh</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4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6899E213-8714-7DD6-5850-68D2BD05DAE7}"/>
              </a:ext>
            </a:extLst>
          </p:cNvPr>
          <p:cNvSpPr txBox="1"/>
          <p:nvPr/>
        </p:nvSpPr>
        <p:spPr>
          <a:xfrm>
            <a:off x="7672719" y="-24074"/>
            <a:ext cx="3757282" cy="830997"/>
          </a:xfrm>
          <a:prstGeom prst="rect">
            <a:avLst/>
          </a:prstGeom>
          <a:noFill/>
        </p:spPr>
        <p:txBody>
          <a:bodyPr wrap="square" rtlCol="0">
            <a:spAutoFit/>
          </a:bodyPr>
          <a:lstStyle/>
          <a:p>
            <a:r>
              <a:rPr lang="en-US" sz="4800" b="1" dirty="0">
                <a:solidFill>
                  <a:srgbClr val="000099"/>
                </a:solidFill>
                <a:latin typeface="Times New Roman" panose="02020603050405020304" pitchFamily="18" charset="0"/>
                <a:cs typeface="Times New Roman" panose="02020603050405020304" pitchFamily="18" charset="0"/>
              </a:rPr>
              <a:t>LUYỆN TẬP</a:t>
            </a:r>
          </a:p>
        </p:txBody>
      </p:sp>
      <p:sp>
        <p:nvSpPr>
          <p:cNvPr id="26" name="Rectangle 25"/>
          <p:cNvSpPr/>
          <p:nvPr/>
        </p:nvSpPr>
        <p:spPr>
          <a:xfrm>
            <a:off x="11441004" y="5051330"/>
            <a:ext cx="1125629" cy="707886"/>
          </a:xfrm>
          <a:prstGeom prst="rect">
            <a:avLst/>
          </a:prstGeom>
        </p:spPr>
        <p:txBody>
          <a:bodyPr wrap="none">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Giải</a:t>
            </a:r>
            <a:endParaRPr lang="vi-VN" sz="4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7" name="Object 26">
            <a:extLst>
              <a:ext uri="{FF2B5EF4-FFF2-40B4-BE49-F238E27FC236}">
                <a16:creationId xmlns:a16="http://schemas.microsoft.com/office/drawing/2014/main" id="{8DE80352-C117-B5A9-8E6E-5B08FDE50F27}"/>
              </a:ext>
            </a:extLst>
          </p:cNvPr>
          <p:cNvGraphicFramePr>
            <a:graphicFrameLocks noChangeAspect="1"/>
          </p:cNvGraphicFramePr>
          <p:nvPr>
            <p:extLst>
              <p:ext uri="{D42A27DB-BD31-4B8C-83A1-F6EECF244321}">
                <p14:modId xmlns:p14="http://schemas.microsoft.com/office/powerpoint/2010/main" val="3996401678"/>
              </p:ext>
            </p:extLst>
          </p:nvPr>
        </p:nvGraphicFramePr>
        <p:xfrm>
          <a:off x="12770004" y="2498802"/>
          <a:ext cx="1249363" cy="668338"/>
        </p:xfrm>
        <a:graphic>
          <a:graphicData uri="http://schemas.openxmlformats.org/presentationml/2006/ole">
            <mc:AlternateContent xmlns:mc="http://schemas.openxmlformats.org/markup-compatibility/2006">
              <mc:Choice xmlns:v="urn:schemas-microsoft-com:vml" Requires="v">
                <p:oleObj name="Equation" r:id="rId11" imgW="406080" imgH="203040" progId="Equation.DSMT4">
                  <p:embed/>
                </p:oleObj>
              </mc:Choice>
              <mc:Fallback>
                <p:oleObj name="Equation" r:id="rId11" imgW="406080" imgH="203040" progId="Equation.DSMT4">
                  <p:embed/>
                  <p:pic>
                    <p:nvPicPr>
                      <p:cNvPr id="8" name="Object 7">
                        <a:extLst>
                          <a:ext uri="{FF2B5EF4-FFF2-40B4-BE49-F238E27FC236}">
                            <a16:creationId xmlns:a16="http://schemas.microsoft.com/office/drawing/2014/main" id="{8DE80352-C117-B5A9-8E6E-5B08FDE50F27}"/>
                          </a:ext>
                        </a:extLst>
                      </p:cNvPr>
                      <p:cNvPicPr/>
                      <p:nvPr/>
                    </p:nvPicPr>
                    <p:blipFill>
                      <a:blip r:embed="rId12"/>
                      <a:stretch>
                        <a:fillRect/>
                      </a:stretch>
                    </p:blipFill>
                    <p:spPr>
                      <a:xfrm>
                        <a:off x="12770004" y="2498802"/>
                        <a:ext cx="1249363" cy="668338"/>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5C185FB5-7E90-218E-90AE-746FB95E3424}"/>
              </a:ext>
            </a:extLst>
          </p:cNvPr>
          <p:cNvGraphicFramePr>
            <a:graphicFrameLocks noChangeAspect="1"/>
          </p:cNvGraphicFramePr>
          <p:nvPr>
            <p:extLst>
              <p:ext uri="{D42A27DB-BD31-4B8C-83A1-F6EECF244321}">
                <p14:modId xmlns:p14="http://schemas.microsoft.com/office/powerpoint/2010/main" val="1878885561"/>
              </p:ext>
            </p:extLst>
          </p:nvPr>
        </p:nvGraphicFramePr>
        <p:xfrm>
          <a:off x="13527087" y="3130704"/>
          <a:ext cx="1255713" cy="669925"/>
        </p:xfrm>
        <a:graphic>
          <a:graphicData uri="http://schemas.openxmlformats.org/presentationml/2006/ole">
            <mc:AlternateContent xmlns:mc="http://schemas.openxmlformats.org/markup-compatibility/2006">
              <mc:Choice xmlns:v="urn:schemas-microsoft-com:vml" Requires="v">
                <p:oleObj name="Equation" r:id="rId13" imgW="380880" imgH="203040" progId="Equation.DSMT4">
                  <p:embed/>
                </p:oleObj>
              </mc:Choice>
              <mc:Fallback>
                <p:oleObj name="Equation" r:id="rId13" imgW="380880" imgH="203040" progId="Equation.DSMT4">
                  <p:embed/>
                  <p:pic>
                    <p:nvPicPr>
                      <p:cNvPr id="10" name="Object 9">
                        <a:extLst>
                          <a:ext uri="{FF2B5EF4-FFF2-40B4-BE49-F238E27FC236}">
                            <a16:creationId xmlns:a16="http://schemas.microsoft.com/office/drawing/2014/main" id="{5C185FB5-7E90-218E-90AE-746FB95E3424}"/>
                          </a:ext>
                        </a:extLst>
                      </p:cNvPr>
                      <p:cNvPicPr/>
                      <p:nvPr/>
                    </p:nvPicPr>
                    <p:blipFill>
                      <a:blip r:embed="rId14"/>
                      <a:stretch>
                        <a:fillRect/>
                      </a:stretch>
                    </p:blipFill>
                    <p:spPr>
                      <a:xfrm>
                        <a:off x="13527087" y="3130704"/>
                        <a:ext cx="1255713" cy="669925"/>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B007784E-B2E2-BAA3-7F27-76D4A0234D7D}"/>
              </a:ext>
            </a:extLst>
          </p:cNvPr>
          <p:cNvGraphicFramePr>
            <a:graphicFrameLocks noChangeAspect="1"/>
          </p:cNvGraphicFramePr>
          <p:nvPr>
            <p:extLst>
              <p:ext uri="{D42A27DB-BD31-4B8C-83A1-F6EECF244321}">
                <p14:modId xmlns:p14="http://schemas.microsoft.com/office/powerpoint/2010/main" val="2217164008"/>
              </p:ext>
            </p:extLst>
          </p:nvPr>
        </p:nvGraphicFramePr>
        <p:xfrm>
          <a:off x="9872817" y="3716492"/>
          <a:ext cx="1296987" cy="668337"/>
        </p:xfrm>
        <a:graphic>
          <a:graphicData uri="http://schemas.openxmlformats.org/presentationml/2006/ole">
            <mc:AlternateContent xmlns:mc="http://schemas.openxmlformats.org/markup-compatibility/2006">
              <mc:Choice xmlns:v="urn:schemas-microsoft-com:vml" Requires="v">
                <p:oleObj name="Equation" r:id="rId15" imgW="393480" imgH="203040" progId="Equation.DSMT4">
                  <p:embed/>
                </p:oleObj>
              </mc:Choice>
              <mc:Fallback>
                <p:oleObj name="Equation" r:id="rId15" imgW="393480" imgH="203040" progId="Equation.DSMT4">
                  <p:embed/>
                  <p:pic>
                    <p:nvPicPr>
                      <p:cNvPr id="11" name="Object 10">
                        <a:extLst>
                          <a:ext uri="{FF2B5EF4-FFF2-40B4-BE49-F238E27FC236}">
                            <a16:creationId xmlns:a16="http://schemas.microsoft.com/office/drawing/2014/main" id="{B007784E-B2E2-BAA3-7F27-76D4A0234D7D}"/>
                          </a:ext>
                        </a:extLst>
                      </p:cNvPr>
                      <p:cNvPicPr/>
                      <p:nvPr/>
                    </p:nvPicPr>
                    <p:blipFill>
                      <a:blip r:embed="rId16"/>
                      <a:stretch>
                        <a:fillRect/>
                      </a:stretch>
                    </p:blipFill>
                    <p:spPr>
                      <a:xfrm>
                        <a:off x="9872817" y="3716492"/>
                        <a:ext cx="1296987" cy="668337"/>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F00B6E89-E60A-F9FC-0844-BCF718A799BD}"/>
              </a:ext>
            </a:extLst>
          </p:cNvPr>
          <p:cNvGraphicFramePr>
            <a:graphicFrameLocks noChangeAspect="1"/>
          </p:cNvGraphicFramePr>
          <p:nvPr>
            <p:extLst>
              <p:ext uri="{D42A27DB-BD31-4B8C-83A1-F6EECF244321}">
                <p14:modId xmlns:p14="http://schemas.microsoft.com/office/powerpoint/2010/main" val="3567843414"/>
              </p:ext>
            </p:extLst>
          </p:nvPr>
        </p:nvGraphicFramePr>
        <p:xfrm>
          <a:off x="4038600" y="3716338"/>
          <a:ext cx="2409825" cy="688975"/>
        </p:xfrm>
        <a:graphic>
          <a:graphicData uri="http://schemas.openxmlformats.org/presentationml/2006/ole">
            <mc:AlternateContent xmlns:mc="http://schemas.openxmlformats.org/markup-compatibility/2006">
              <mc:Choice xmlns:v="urn:schemas-microsoft-com:vml" Requires="v">
                <p:oleObj name="Equation" r:id="rId17" imgW="711000" imgH="203040" progId="Equation.DSMT4">
                  <p:embed/>
                </p:oleObj>
              </mc:Choice>
              <mc:Fallback>
                <p:oleObj name="Equation" r:id="rId17" imgW="711000" imgH="203040" progId="Equation.DSMT4">
                  <p:embed/>
                  <p:pic>
                    <p:nvPicPr>
                      <p:cNvPr id="12" name="Object 11">
                        <a:extLst>
                          <a:ext uri="{FF2B5EF4-FFF2-40B4-BE49-F238E27FC236}">
                            <a16:creationId xmlns:a16="http://schemas.microsoft.com/office/drawing/2014/main" id="{F00B6E89-E60A-F9FC-0844-BCF718A799BD}"/>
                          </a:ext>
                        </a:extLst>
                      </p:cNvPr>
                      <p:cNvPicPr/>
                      <p:nvPr/>
                    </p:nvPicPr>
                    <p:blipFill>
                      <a:blip r:embed="rId18"/>
                      <a:stretch>
                        <a:fillRect/>
                      </a:stretch>
                    </p:blipFill>
                    <p:spPr>
                      <a:xfrm>
                        <a:off x="4038600" y="3716338"/>
                        <a:ext cx="2409825" cy="688975"/>
                      </a:xfrm>
                      <a:prstGeom prst="rect">
                        <a:avLst/>
                      </a:prstGeom>
                    </p:spPr>
                  </p:pic>
                </p:oleObj>
              </mc:Fallback>
            </mc:AlternateContent>
          </a:graphicData>
        </a:graphic>
      </p:graphicFrame>
    </p:spTree>
    <p:extLst>
      <p:ext uri="{BB962C8B-B14F-4D97-AF65-F5344CB8AC3E}">
        <p14:creationId xmlns:p14="http://schemas.microsoft.com/office/powerpoint/2010/main" val="3824455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25">
            <a:extLst>
              <a:ext uri="{FF2B5EF4-FFF2-40B4-BE49-F238E27FC236}">
                <a16:creationId xmlns:a16="http://schemas.microsoft.com/office/drawing/2014/main" id="{74D78C36-C071-7CAC-17DF-D0D3B7335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765" y="-83286"/>
            <a:ext cx="19189530" cy="10453571"/>
          </a:xfrm>
          <a:prstGeom prst="rect">
            <a:avLst/>
          </a:prstGeom>
        </p:spPr>
      </p:pic>
      <p:sp>
        <p:nvSpPr>
          <p:cNvPr id="7" name="TextBox 6">
            <a:extLst>
              <a:ext uri="{FF2B5EF4-FFF2-40B4-BE49-F238E27FC236}">
                <a16:creationId xmlns:a16="http://schemas.microsoft.com/office/drawing/2014/main" id="{D897080D-13E6-FB5E-82E3-C4FC7015168E}"/>
              </a:ext>
            </a:extLst>
          </p:cNvPr>
          <p:cNvSpPr txBox="1"/>
          <p:nvPr/>
        </p:nvSpPr>
        <p:spPr>
          <a:xfrm>
            <a:off x="1524000" y="845558"/>
            <a:ext cx="5562600" cy="816827"/>
          </a:xfrm>
          <a:prstGeom prst="rect">
            <a:avLst/>
          </a:prstGeom>
          <a:solidFill>
            <a:schemeClr val="accent6">
              <a:lumMod val="40000"/>
              <a:lumOff val="60000"/>
            </a:schemeClr>
          </a:solidFill>
        </p:spPr>
        <p:txBody>
          <a:bodyPr wrap="square">
            <a:spAutoFit/>
          </a:bodyPr>
          <a:lstStyle/>
          <a:p>
            <a:pPr>
              <a:lnSpc>
                <a:spcPct val="107000"/>
              </a:lnSpc>
              <a:spcAft>
                <a:spcPts val="800"/>
              </a:spcAft>
            </a:pP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4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7FE1B22-6082-B1C9-C8E6-571A54388FEF}"/>
              </a:ext>
            </a:extLst>
          </p:cNvPr>
          <p:cNvSpPr txBox="1"/>
          <p:nvPr/>
        </p:nvSpPr>
        <p:spPr>
          <a:xfrm>
            <a:off x="1524000" y="1773345"/>
            <a:ext cx="16535400" cy="6863417"/>
          </a:xfrm>
          <a:prstGeom prst="rect">
            <a:avLst/>
          </a:prstGeom>
          <a:noFill/>
        </p:spPr>
        <p:txBody>
          <a:bodyPr wrap="square">
            <a:spAutoFit/>
          </a:bodyPr>
          <a:lstStyle/>
          <a:p>
            <a:r>
              <a:rPr lang="fr-FR" sz="4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fr-FR" sz="4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3 (SGK-Tr87)</a:t>
            </a:r>
            <a:endParaRPr lang="en-US" sz="4400" b="1" dirty="0">
              <a:solidFill>
                <a:srgbClr val="0000FF"/>
              </a:solidFill>
              <a:latin typeface="Times New Roman" panose="02020603050405020304" pitchFamily="18" charset="0"/>
              <a:cs typeface="Times New Roman" panose="02020603050405020304" pitchFamily="18" charset="0"/>
            </a:endParaRPr>
          </a:p>
          <a:p>
            <a:pPr algn="just"/>
            <a:r>
              <a:rPr lang="vi-VN" sz="4400" b="0" i="0" dirty="0">
                <a:effectLst/>
                <a:latin typeface="Times New Roman" panose="02020603050405020304" pitchFamily="18" charset="0"/>
                <a:cs typeface="Times New Roman" panose="02020603050405020304" pitchFamily="18" charset="0"/>
              </a:rPr>
              <a:t>a) Một hình lập phương có độ dài cạnh là</a:t>
            </a:r>
            <a:r>
              <a:rPr lang="en-US" sz="4400" b="0" i="0" dirty="0">
                <a:effectLst/>
                <a:latin typeface="Times New Roman" panose="02020603050405020304" pitchFamily="18" charset="0"/>
                <a:cs typeface="Times New Roman" panose="02020603050405020304" pitchFamily="18" charset="0"/>
              </a:rPr>
              <a:t>  </a:t>
            </a:r>
            <a:r>
              <a:rPr lang="vi-VN" sz="4400" b="0" i="0" dirty="0">
                <a:effectLst/>
                <a:latin typeface="Times New Roman" panose="02020603050405020304" pitchFamily="18" charset="0"/>
                <a:cs typeface="Times New Roman" panose="02020603050405020304" pitchFamily="18" charset="0"/>
              </a:rPr>
              <a:t> </a:t>
            </a:r>
            <a:r>
              <a:rPr lang="en-US" sz="4400" dirty="0">
                <a:solidFill>
                  <a:srgbClr val="FF0000"/>
                </a:solidFill>
                <a:latin typeface="Times New Roman" panose="02020603050405020304" pitchFamily="18" charset="0"/>
                <a:cs typeface="Times New Roman" panose="02020603050405020304" pitchFamily="18" charset="0"/>
              </a:rPr>
              <a:t>      </a:t>
            </a:r>
            <a:r>
              <a:rPr lang="vi-VN" sz="4400" b="0" i="0" dirty="0">
                <a:effectLst/>
                <a:latin typeface="Times New Roman" panose="02020603050405020304" pitchFamily="18" charset="0"/>
                <a:cs typeface="Times New Roman" panose="02020603050405020304" pitchFamily="18" charset="0"/>
              </a:rPr>
              <a:t>. Tính thể tích của hình lập phương đó.</a:t>
            </a:r>
            <a:endParaRPr lang="en-US" sz="4400" b="0" i="0" dirty="0">
              <a:effectLst/>
              <a:latin typeface="Times New Roman" panose="02020603050405020304" pitchFamily="18" charset="0"/>
              <a:cs typeface="Times New Roman" panose="02020603050405020304" pitchFamily="18" charset="0"/>
            </a:endParaRPr>
          </a:p>
          <a:p>
            <a:pPr algn="l"/>
            <a:endParaRPr lang="vi-VN" sz="4400" b="0" i="0" dirty="0">
              <a:effectLst/>
              <a:latin typeface="Times New Roman" panose="02020603050405020304" pitchFamily="18" charset="0"/>
              <a:cs typeface="Times New Roman" panose="02020603050405020304" pitchFamily="18" charset="0"/>
            </a:endParaRPr>
          </a:p>
          <a:p>
            <a:pPr algn="just"/>
            <a:r>
              <a:rPr lang="vi-VN" sz="4400" b="0" i="0" dirty="0">
                <a:effectLst/>
                <a:latin typeface="Times New Roman" panose="02020603050405020304" pitchFamily="18" charset="0"/>
                <a:cs typeface="Times New Roman" panose="02020603050405020304" pitchFamily="18" charset="0"/>
              </a:rPr>
              <a:t>b) Một hình lập phương mới có độ dài cạnh gấp đôi độ dài cạnh của hình lập phương ban đầu. Tính thể tích của hình lập phương mới và cho biết thể tích của hình lập phương mới gấp bao nhiêu lần thể tích của hình lập phương ban đầu.</a:t>
            </a:r>
          </a:p>
          <a:p>
            <a:br>
              <a:rPr lang="vi-VN" sz="4400" dirty="0">
                <a:solidFill>
                  <a:srgbClr val="000000"/>
                </a:solidFill>
                <a:latin typeface="OpenSans"/>
              </a:rPr>
            </a:br>
            <a:r>
              <a:rPr lang="en-US" sz="4400" dirty="0">
                <a:solidFill>
                  <a:srgbClr val="000000"/>
                </a:solidFill>
                <a:latin typeface="OpenSans"/>
              </a:rPr>
              <a:t>                                                                  </a:t>
            </a:r>
            <a:endParaRPr lang="vi-VN" sz="4400" b="1" i="0" dirty="0">
              <a:solidFill>
                <a:srgbClr val="FF0000"/>
              </a:solidFill>
              <a:effectLst/>
              <a:latin typeface="Times New Roman" panose="02020603050405020304" pitchFamily="18" charset="0"/>
              <a:cs typeface="Times New Roman" panose="02020603050405020304" pitchFamily="18" charset="0"/>
            </a:endParaRPr>
          </a:p>
        </p:txBody>
      </p:sp>
      <p:pic>
        <p:nvPicPr>
          <p:cNvPr id="5" name="Hình ảnh 5">
            <a:extLst>
              <a:ext uri="{FF2B5EF4-FFF2-40B4-BE49-F238E27FC236}">
                <a16:creationId xmlns:a16="http://schemas.microsoft.com/office/drawing/2014/main" id="{8EE7300F-8A44-B0AF-7F21-067EDE889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8034" y="222887"/>
            <a:ext cx="3042257" cy="1838646"/>
          </a:xfrm>
          <a:prstGeom prst="rect">
            <a:avLst/>
          </a:prstGeom>
        </p:spPr>
      </p:pic>
      <p:graphicFrame>
        <p:nvGraphicFramePr>
          <p:cNvPr id="8" name="Object 7">
            <a:extLst>
              <a:ext uri="{FF2B5EF4-FFF2-40B4-BE49-F238E27FC236}">
                <a16:creationId xmlns:a16="http://schemas.microsoft.com/office/drawing/2014/main" id="{31089001-A07D-E51B-BF2D-71161772236E}"/>
              </a:ext>
            </a:extLst>
          </p:cNvPr>
          <p:cNvGraphicFramePr>
            <a:graphicFrameLocks noChangeAspect="1"/>
          </p:cNvGraphicFramePr>
          <p:nvPr>
            <p:extLst>
              <p:ext uri="{D42A27DB-BD31-4B8C-83A1-F6EECF244321}">
                <p14:modId xmlns:p14="http://schemas.microsoft.com/office/powerpoint/2010/main" val="3246840707"/>
              </p:ext>
            </p:extLst>
          </p:nvPr>
        </p:nvGraphicFramePr>
        <p:xfrm>
          <a:off x="11336338" y="2505229"/>
          <a:ext cx="1209675" cy="774700"/>
        </p:xfrm>
        <a:graphic>
          <a:graphicData uri="http://schemas.openxmlformats.org/presentationml/2006/ole">
            <mc:AlternateContent xmlns:mc="http://schemas.openxmlformats.org/markup-compatibility/2006">
              <mc:Choice xmlns:v="urn:schemas-microsoft-com:vml" Requires="v">
                <p:oleObj name="Equation" r:id="rId5" imgW="317160" imgH="203040" progId="Equation.DSMT4">
                  <p:embed/>
                </p:oleObj>
              </mc:Choice>
              <mc:Fallback>
                <p:oleObj name="Equation" r:id="rId5" imgW="317160" imgH="203040" progId="Equation.DSMT4">
                  <p:embed/>
                  <p:pic>
                    <p:nvPicPr>
                      <p:cNvPr id="2" name="Object 1">
                        <a:extLst>
                          <a:ext uri="{FF2B5EF4-FFF2-40B4-BE49-F238E27FC236}">
                            <a16:creationId xmlns:a16="http://schemas.microsoft.com/office/drawing/2014/main" id="{FDB063E7-B67F-CD7A-44CD-72B7C6B14AAB}"/>
                          </a:ext>
                        </a:extLst>
                      </p:cNvPr>
                      <p:cNvPicPr/>
                      <p:nvPr/>
                    </p:nvPicPr>
                    <p:blipFill>
                      <a:blip r:embed="rId6"/>
                      <a:stretch>
                        <a:fillRect/>
                      </a:stretch>
                    </p:blipFill>
                    <p:spPr>
                      <a:xfrm>
                        <a:off x="11336338" y="2505229"/>
                        <a:ext cx="1209675" cy="774700"/>
                      </a:xfrm>
                      <a:prstGeom prst="rect">
                        <a:avLst/>
                      </a:prstGeom>
                    </p:spPr>
                  </p:pic>
                </p:oleObj>
              </mc:Fallback>
            </mc:AlternateContent>
          </a:graphicData>
        </a:graphic>
      </p:graphicFrame>
    </p:spTree>
    <p:extLst>
      <p:ext uri="{BB962C8B-B14F-4D97-AF65-F5344CB8AC3E}">
        <p14:creationId xmlns:p14="http://schemas.microsoft.com/office/powerpoint/2010/main" val="787449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25">
            <a:extLst>
              <a:ext uri="{FF2B5EF4-FFF2-40B4-BE49-F238E27FC236}">
                <a16:creationId xmlns:a16="http://schemas.microsoft.com/office/drawing/2014/main" id="{74D78C36-C071-7CAC-17DF-D0D3B7335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765" y="-83286"/>
            <a:ext cx="19189530" cy="10453571"/>
          </a:xfrm>
          <a:prstGeom prst="rect">
            <a:avLst/>
          </a:prstGeom>
        </p:spPr>
      </p:pic>
      <p:sp>
        <p:nvSpPr>
          <p:cNvPr id="7" name="TextBox 6">
            <a:extLst>
              <a:ext uri="{FF2B5EF4-FFF2-40B4-BE49-F238E27FC236}">
                <a16:creationId xmlns:a16="http://schemas.microsoft.com/office/drawing/2014/main" id="{D897080D-13E6-FB5E-82E3-C4FC7015168E}"/>
              </a:ext>
            </a:extLst>
          </p:cNvPr>
          <p:cNvSpPr txBox="1"/>
          <p:nvPr/>
        </p:nvSpPr>
        <p:spPr>
          <a:xfrm>
            <a:off x="1524000" y="845558"/>
            <a:ext cx="5486400" cy="816827"/>
          </a:xfrm>
          <a:prstGeom prst="rect">
            <a:avLst/>
          </a:prstGeom>
          <a:solidFill>
            <a:schemeClr val="accent6">
              <a:lumMod val="40000"/>
              <a:lumOff val="60000"/>
            </a:schemeClr>
          </a:solidFill>
        </p:spPr>
        <p:txBody>
          <a:bodyPr wrap="square">
            <a:spAutoFit/>
          </a:bodyPr>
          <a:lstStyle/>
          <a:p>
            <a:pPr>
              <a:lnSpc>
                <a:spcPct val="107000"/>
              </a:lnSpc>
              <a:spcAft>
                <a:spcPts val="800"/>
              </a:spcAft>
            </a:pP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4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7FE1B22-6082-B1C9-C8E6-571A54388FEF}"/>
              </a:ext>
            </a:extLst>
          </p:cNvPr>
          <p:cNvSpPr txBox="1"/>
          <p:nvPr/>
        </p:nvSpPr>
        <p:spPr>
          <a:xfrm>
            <a:off x="1524000" y="1773345"/>
            <a:ext cx="16535400" cy="2123658"/>
          </a:xfrm>
          <a:prstGeom prst="rect">
            <a:avLst/>
          </a:prstGeom>
          <a:noFill/>
        </p:spPr>
        <p:txBody>
          <a:bodyPr wrap="square">
            <a:spAutoFit/>
          </a:bodyPr>
          <a:lstStyle/>
          <a:p>
            <a:r>
              <a:rPr lang="fr-FR" sz="4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fr-FR" sz="4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3 (SGK-Tr87)</a:t>
            </a:r>
            <a:endParaRPr lang="en-US" sz="4400" b="1" dirty="0">
              <a:solidFill>
                <a:srgbClr val="0000FF"/>
              </a:solidFill>
              <a:latin typeface="Times New Roman" panose="02020603050405020304" pitchFamily="18" charset="0"/>
              <a:cs typeface="Times New Roman" panose="02020603050405020304" pitchFamily="18" charset="0"/>
            </a:endParaRPr>
          </a:p>
          <a:p>
            <a:pPr algn="just"/>
            <a:r>
              <a:rPr lang="vi-VN" sz="4400" b="0" i="0" dirty="0">
                <a:effectLst/>
                <a:latin typeface="Times New Roman" panose="02020603050405020304" pitchFamily="18" charset="0"/>
                <a:cs typeface="Times New Roman" panose="02020603050405020304" pitchFamily="18" charset="0"/>
              </a:rPr>
              <a:t>a) Một hình lập phương có độ dài cạnh là </a:t>
            </a:r>
            <a:r>
              <a:rPr lang="en-US" sz="4400" dirty="0">
                <a:latin typeface="Times New Roman" panose="02020603050405020304" pitchFamily="18" charset="0"/>
                <a:cs typeface="Times New Roman" panose="02020603050405020304" pitchFamily="18" charset="0"/>
              </a:rPr>
              <a:t>        </a:t>
            </a:r>
            <a:r>
              <a:rPr lang="vi-VN" sz="4400" b="0" i="0" dirty="0">
                <a:effectLst/>
                <a:latin typeface="Times New Roman" panose="02020603050405020304" pitchFamily="18" charset="0"/>
                <a:cs typeface="Times New Roman" panose="02020603050405020304" pitchFamily="18" charset="0"/>
              </a:rPr>
              <a:t>. Tính thể tích của hình lập phương đó.</a:t>
            </a:r>
            <a:r>
              <a:rPr lang="en-US" sz="4000" dirty="0">
                <a:solidFill>
                  <a:srgbClr val="000000"/>
                </a:solidFill>
                <a:latin typeface="OpenSans"/>
              </a:rPr>
              <a:t>                                                                  </a:t>
            </a:r>
            <a:endParaRPr lang="vi-VN" sz="4000" b="1" i="0" dirty="0">
              <a:solidFill>
                <a:srgbClr val="FF0000"/>
              </a:solidFill>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3A52067-A7E2-7864-067D-467E3F8BE826}"/>
              </a:ext>
            </a:extLst>
          </p:cNvPr>
          <p:cNvPicPr>
            <a:picLocks noChangeAspect="1"/>
          </p:cNvPicPr>
          <p:nvPr/>
        </p:nvPicPr>
        <p:blipFill>
          <a:blip r:embed="rId4"/>
          <a:stretch>
            <a:fillRect/>
          </a:stretch>
        </p:blipFill>
        <p:spPr>
          <a:xfrm>
            <a:off x="2667000" y="4533900"/>
            <a:ext cx="3329940" cy="3762489"/>
          </a:xfrm>
          <a:prstGeom prst="rect">
            <a:avLst/>
          </a:prstGeom>
        </p:spPr>
      </p:pic>
      <p:graphicFrame>
        <p:nvGraphicFramePr>
          <p:cNvPr id="5" name="Object 4">
            <a:extLst>
              <a:ext uri="{FF2B5EF4-FFF2-40B4-BE49-F238E27FC236}">
                <a16:creationId xmlns:a16="http://schemas.microsoft.com/office/drawing/2014/main" id="{744EBB21-E636-B444-B631-F08C0BB1105F}"/>
              </a:ext>
            </a:extLst>
          </p:cNvPr>
          <p:cNvGraphicFramePr>
            <a:graphicFrameLocks noChangeAspect="1"/>
          </p:cNvGraphicFramePr>
          <p:nvPr>
            <p:extLst>
              <p:ext uri="{D42A27DB-BD31-4B8C-83A1-F6EECF244321}">
                <p14:modId xmlns:p14="http://schemas.microsoft.com/office/powerpoint/2010/main" val="3243740595"/>
              </p:ext>
            </p:extLst>
          </p:nvPr>
        </p:nvGraphicFramePr>
        <p:xfrm>
          <a:off x="9456738" y="5578475"/>
          <a:ext cx="5086350" cy="1068388"/>
        </p:xfrm>
        <a:graphic>
          <a:graphicData uri="http://schemas.openxmlformats.org/presentationml/2006/ole">
            <mc:AlternateContent xmlns:mc="http://schemas.openxmlformats.org/markup-compatibility/2006">
              <mc:Choice xmlns:v="urn:schemas-microsoft-com:vml" Requires="v">
                <p:oleObj name="Equation" r:id="rId5" imgW="1511280" imgH="317160" progId="Equation.DSMT4">
                  <p:embed/>
                </p:oleObj>
              </mc:Choice>
              <mc:Fallback>
                <p:oleObj name="Equation" r:id="rId5" imgW="1511280" imgH="317160" progId="Equation.DSMT4">
                  <p:embed/>
                  <p:pic>
                    <p:nvPicPr>
                      <p:cNvPr id="0" name=""/>
                      <p:cNvPicPr/>
                      <p:nvPr/>
                    </p:nvPicPr>
                    <p:blipFill>
                      <a:blip r:embed="rId6"/>
                      <a:stretch>
                        <a:fillRect/>
                      </a:stretch>
                    </p:blipFill>
                    <p:spPr>
                      <a:xfrm>
                        <a:off x="9456738" y="5578475"/>
                        <a:ext cx="5086350" cy="1068388"/>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D118625B-C080-89E3-77DB-8C9B72F21AD3}"/>
              </a:ext>
            </a:extLst>
          </p:cNvPr>
          <p:cNvSpPr txBox="1"/>
          <p:nvPr/>
        </p:nvSpPr>
        <p:spPr>
          <a:xfrm>
            <a:off x="8312728" y="4533900"/>
            <a:ext cx="9746672" cy="769441"/>
          </a:xfrm>
          <a:prstGeom prst="rect">
            <a:avLst/>
          </a:prstGeom>
          <a:noFill/>
        </p:spPr>
        <p:txBody>
          <a:bodyPr wrap="square">
            <a:spAutoFit/>
          </a:bodyPr>
          <a:lstStyle/>
          <a:p>
            <a:r>
              <a:rPr lang="fr-FR" sz="4400" dirty="0" err="1">
                <a:solidFill>
                  <a:srgbClr val="0000FF"/>
                </a:solidFill>
                <a:effectLst/>
                <a:latin typeface="Times New Roman" panose="02020603050405020304" pitchFamily="18" charset="0"/>
                <a:ea typeface="Calibri" panose="020F0502020204030204" pitchFamily="34" charset="0"/>
              </a:rPr>
              <a:t>Thể</a:t>
            </a:r>
            <a:r>
              <a:rPr lang="fr-FR" sz="4400" dirty="0">
                <a:solidFill>
                  <a:srgbClr val="0000FF"/>
                </a:solidFill>
                <a:effectLst/>
                <a:latin typeface="Times New Roman" panose="02020603050405020304" pitchFamily="18" charset="0"/>
                <a:ea typeface="Calibri" panose="020F0502020204030204" pitchFamily="34" charset="0"/>
              </a:rPr>
              <a:t> </a:t>
            </a:r>
            <a:r>
              <a:rPr lang="fr-FR" sz="4400" dirty="0" err="1">
                <a:solidFill>
                  <a:srgbClr val="0000FF"/>
                </a:solidFill>
                <a:effectLst/>
                <a:latin typeface="Times New Roman" panose="02020603050405020304" pitchFamily="18" charset="0"/>
                <a:ea typeface="Calibri" panose="020F0502020204030204" pitchFamily="34" charset="0"/>
              </a:rPr>
              <a:t>tích</a:t>
            </a:r>
            <a:r>
              <a:rPr lang="fr-FR" sz="4400" dirty="0">
                <a:solidFill>
                  <a:srgbClr val="0000FF"/>
                </a:solidFill>
                <a:effectLst/>
                <a:latin typeface="Times New Roman" panose="02020603050405020304" pitchFamily="18" charset="0"/>
                <a:ea typeface="Calibri" panose="020F0502020204030204" pitchFamily="34" charset="0"/>
              </a:rPr>
              <a:t> </a:t>
            </a:r>
            <a:r>
              <a:rPr lang="fr-FR" sz="4400" dirty="0" err="1">
                <a:solidFill>
                  <a:srgbClr val="0000FF"/>
                </a:solidFill>
                <a:effectLst/>
                <a:latin typeface="Times New Roman" panose="02020603050405020304" pitchFamily="18" charset="0"/>
                <a:ea typeface="Calibri" panose="020F0502020204030204" pitchFamily="34" charset="0"/>
              </a:rPr>
              <a:t>của</a:t>
            </a:r>
            <a:r>
              <a:rPr lang="fr-FR" sz="4400" dirty="0">
                <a:solidFill>
                  <a:srgbClr val="0000FF"/>
                </a:solidFill>
                <a:effectLst/>
                <a:latin typeface="Times New Roman" panose="02020603050405020304" pitchFamily="18" charset="0"/>
                <a:ea typeface="Calibri" panose="020F0502020204030204" pitchFamily="34" charset="0"/>
              </a:rPr>
              <a:t> </a:t>
            </a:r>
            <a:r>
              <a:rPr lang="fr-FR" sz="4400" dirty="0" err="1">
                <a:solidFill>
                  <a:srgbClr val="0000FF"/>
                </a:solidFill>
                <a:effectLst/>
                <a:latin typeface="Times New Roman" panose="02020603050405020304" pitchFamily="18" charset="0"/>
                <a:ea typeface="Calibri" panose="020F0502020204030204" pitchFamily="34" charset="0"/>
              </a:rPr>
              <a:t>hình</a:t>
            </a:r>
            <a:r>
              <a:rPr lang="fr-FR" sz="4400" dirty="0">
                <a:solidFill>
                  <a:srgbClr val="0000FF"/>
                </a:solidFill>
                <a:effectLst/>
                <a:latin typeface="Times New Roman" panose="02020603050405020304" pitchFamily="18" charset="0"/>
                <a:ea typeface="Calibri" panose="020F0502020204030204" pitchFamily="34" charset="0"/>
              </a:rPr>
              <a:t> </a:t>
            </a:r>
            <a:r>
              <a:rPr lang="en-US" sz="4400" dirty="0" err="1">
                <a:solidFill>
                  <a:srgbClr val="0000FF"/>
                </a:solidFill>
                <a:effectLst/>
                <a:latin typeface="Times New Roman" panose="02020603050405020304" pitchFamily="18" charset="0"/>
                <a:ea typeface="Calibri" panose="020F0502020204030204" pitchFamily="34" charset="0"/>
              </a:rPr>
              <a:t>lập</a:t>
            </a:r>
            <a:r>
              <a:rPr lang="en-US" sz="4400" dirty="0">
                <a:solidFill>
                  <a:srgbClr val="0000FF"/>
                </a:solidFill>
                <a:effectLst/>
                <a:latin typeface="Times New Roman" panose="02020603050405020304" pitchFamily="18" charset="0"/>
                <a:ea typeface="Calibri" panose="020F0502020204030204" pitchFamily="34" charset="0"/>
              </a:rPr>
              <a:t> </a:t>
            </a:r>
            <a:r>
              <a:rPr lang="en-US" sz="4400" dirty="0" err="1">
                <a:solidFill>
                  <a:srgbClr val="0000FF"/>
                </a:solidFill>
                <a:effectLst/>
                <a:latin typeface="Times New Roman" panose="02020603050405020304" pitchFamily="18" charset="0"/>
                <a:ea typeface="Calibri" panose="020F0502020204030204" pitchFamily="34" charset="0"/>
              </a:rPr>
              <a:t>phương</a:t>
            </a:r>
            <a:r>
              <a:rPr lang="en-US" sz="4400" dirty="0">
                <a:solidFill>
                  <a:srgbClr val="0000FF"/>
                </a:solidFill>
                <a:effectLst/>
                <a:latin typeface="Times New Roman" panose="02020603050405020304" pitchFamily="18" charset="0"/>
                <a:ea typeface="Calibri" panose="020F0502020204030204" pitchFamily="34" charset="0"/>
              </a:rPr>
              <a:t> </a:t>
            </a:r>
            <a:r>
              <a:rPr lang="en-US" sz="4400" dirty="0" err="1">
                <a:solidFill>
                  <a:srgbClr val="0000FF"/>
                </a:solidFill>
                <a:effectLst/>
                <a:latin typeface="Times New Roman" panose="02020603050405020304" pitchFamily="18" charset="0"/>
                <a:ea typeface="Calibri" panose="020F0502020204030204" pitchFamily="34" charset="0"/>
              </a:rPr>
              <a:t>là</a:t>
            </a:r>
            <a:r>
              <a:rPr lang="en-US" sz="4400" dirty="0">
                <a:solidFill>
                  <a:srgbClr val="0000FF"/>
                </a:solidFill>
                <a:effectLst/>
                <a:latin typeface="Times New Roman" panose="02020603050405020304" pitchFamily="18" charset="0"/>
                <a:ea typeface="Calibri" panose="020F0502020204030204" pitchFamily="34" charset="0"/>
              </a:rPr>
              <a:t> :</a:t>
            </a:r>
            <a:endParaRPr lang="en-US" sz="4400" dirty="0">
              <a:solidFill>
                <a:srgbClr val="0000FF"/>
              </a:solidFill>
            </a:endParaRPr>
          </a:p>
        </p:txBody>
      </p:sp>
      <p:pic>
        <p:nvPicPr>
          <p:cNvPr id="8" name="Hình ảnh 5">
            <a:extLst>
              <a:ext uri="{FF2B5EF4-FFF2-40B4-BE49-F238E27FC236}">
                <a16:creationId xmlns:a16="http://schemas.microsoft.com/office/drawing/2014/main" id="{33D5A991-25D8-AA5A-557B-46E7EAB28F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45743" y="222887"/>
            <a:ext cx="3042257" cy="1838646"/>
          </a:xfrm>
          <a:prstGeom prst="rect">
            <a:avLst/>
          </a:prstGeom>
        </p:spPr>
      </p:pic>
      <p:sp>
        <p:nvSpPr>
          <p:cNvPr id="11" name="Rectangle 10"/>
          <p:cNvSpPr/>
          <p:nvPr/>
        </p:nvSpPr>
        <p:spPr>
          <a:xfrm>
            <a:off x="10996709" y="3728322"/>
            <a:ext cx="1125629" cy="707886"/>
          </a:xfrm>
          <a:prstGeom prst="rect">
            <a:avLst/>
          </a:prstGeom>
        </p:spPr>
        <p:txBody>
          <a:bodyPr wrap="none">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Giải</a:t>
            </a:r>
            <a:endParaRPr lang="vi-VN" sz="4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638716340"/>
              </p:ext>
            </p:extLst>
          </p:nvPr>
        </p:nvGraphicFramePr>
        <p:xfrm>
          <a:off x="11426748" y="2521104"/>
          <a:ext cx="1200150" cy="762000"/>
        </p:xfrm>
        <a:graphic>
          <a:graphicData uri="http://schemas.openxmlformats.org/presentationml/2006/ole">
            <mc:AlternateContent xmlns:mc="http://schemas.openxmlformats.org/markup-compatibility/2006">
              <mc:Choice xmlns:v="urn:schemas-microsoft-com:vml" Requires="v">
                <p:oleObj name="Equation" r:id="rId8" imgW="1200127" imgH="762063" progId="Equation.DSMT4">
                  <p:embed/>
                </p:oleObj>
              </mc:Choice>
              <mc:Fallback>
                <p:oleObj name="Equation" r:id="rId8" imgW="1200127" imgH="762063" progId="Equation.DSMT4">
                  <p:embed/>
                  <p:pic>
                    <p:nvPicPr>
                      <p:cNvPr id="0" name=""/>
                      <p:cNvPicPr/>
                      <p:nvPr/>
                    </p:nvPicPr>
                    <p:blipFill>
                      <a:blip r:embed="rId9"/>
                      <a:stretch>
                        <a:fillRect/>
                      </a:stretch>
                    </p:blipFill>
                    <p:spPr>
                      <a:xfrm>
                        <a:off x="11426748" y="2521104"/>
                        <a:ext cx="1200150" cy="762000"/>
                      </a:xfrm>
                      <a:prstGeom prst="rect">
                        <a:avLst/>
                      </a:prstGeom>
                    </p:spPr>
                  </p:pic>
                </p:oleObj>
              </mc:Fallback>
            </mc:AlternateContent>
          </a:graphicData>
        </a:graphic>
      </p:graphicFrame>
    </p:spTree>
    <p:extLst>
      <p:ext uri="{BB962C8B-B14F-4D97-AF65-F5344CB8AC3E}">
        <p14:creationId xmlns:p14="http://schemas.microsoft.com/office/powerpoint/2010/main" val="2706471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25">
            <a:extLst>
              <a:ext uri="{FF2B5EF4-FFF2-40B4-BE49-F238E27FC236}">
                <a16:creationId xmlns:a16="http://schemas.microsoft.com/office/drawing/2014/main" id="{74D78C36-C071-7CAC-17DF-D0D3B7335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66571"/>
            <a:ext cx="19189530" cy="10453571"/>
          </a:xfrm>
          <a:prstGeom prst="rect">
            <a:avLst/>
          </a:prstGeom>
        </p:spPr>
      </p:pic>
      <p:sp>
        <p:nvSpPr>
          <p:cNvPr id="7" name="TextBox 6">
            <a:extLst>
              <a:ext uri="{FF2B5EF4-FFF2-40B4-BE49-F238E27FC236}">
                <a16:creationId xmlns:a16="http://schemas.microsoft.com/office/drawing/2014/main" id="{D897080D-13E6-FB5E-82E3-C4FC7015168E}"/>
              </a:ext>
            </a:extLst>
          </p:cNvPr>
          <p:cNvSpPr txBox="1"/>
          <p:nvPr/>
        </p:nvSpPr>
        <p:spPr>
          <a:xfrm>
            <a:off x="1524000" y="845558"/>
            <a:ext cx="5638800" cy="816827"/>
          </a:xfrm>
          <a:prstGeom prst="rect">
            <a:avLst/>
          </a:prstGeom>
          <a:solidFill>
            <a:schemeClr val="accent6">
              <a:lumMod val="40000"/>
              <a:lumOff val="60000"/>
            </a:schemeClr>
          </a:solidFill>
        </p:spPr>
        <p:txBody>
          <a:bodyPr wrap="square">
            <a:spAutoFit/>
          </a:bodyPr>
          <a:lstStyle/>
          <a:p>
            <a:pPr>
              <a:lnSpc>
                <a:spcPct val="107000"/>
              </a:lnSpc>
              <a:spcAft>
                <a:spcPts val="800"/>
              </a:spcAft>
            </a:pP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4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7FE1B22-6082-B1C9-C8E6-571A54388FEF}"/>
              </a:ext>
            </a:extLst>
          </p:cNvPr>
          <p:cNvSpPr txBox="1"/>
          <p:nvPr/>
        </p:nvSpPr>
        <p:spPr>
          <a:xfrm>
            <a:off x="1524000" y="1641624"/>
            <a:ext cx="16535400" cy="2616101"/>
          </a:xfrm>
          <a:prstGeom prst="rect">
            <a:avLst/>
          </a:prstGeom>
          <a:noFill/>
        </p:spPr>
        <p:txBody>
          <a:bodyPr wrap="square">
            <a:spAutoFit/>
          </a:bodyPr>
          <a:lstStyle/>
          <a:p>
            <a:r>
              <a:rPr lang="fr-FR"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fr-FR"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3 (SGK-Tr87)</a:t>
            </a:r>
            <a:endParaRPr lang="en-US" sz="4000" b="1" dirty="0">
              <a:solidFill>
                <a:srgbClr val="0000FF"/>
              </a:solidFill>
              <a:latin typeface="Times New Roman" panose="02020603050405020304" pitchFamily="18" charset="0"/>
              <a:cs typeface="Times New Roman" panose="02020603050405020304" pitchFamily="18" charset="0"/>
            </a:endParaRPr>
          </a:p>
          <a:p>
            <a:pPr algn="just"/>
            <a:r>
              <a:rPr lang="vi-VN" sz="4400" b="0" i="0" dirty="0">
                <a:effectLst/>
                <a:latin typeface="Times New Roman" panose="02020603050405020304" pitchFamily="18" charset="0"/>
                <a:cs typeface="Times New Roman" panose="02020603050405020304" pitchFamily="18" charset="0"/>
              </a:rPr>
              <a:t>b) </a:t>
            </a:r>
            <a:r>
              <a:rPr lang="vi-VN" sz="4000" b="0" i="0" dirty="0">
                <a:effectLst/>
                <a:latin typeface="Times New Roman" panose="02020603050405020304" pitchFamily="18" charset="0"/>
                <a:cs typeface="Times New Roman" panose="02020603050405020304" pitchFamily="18" charset="0"/>
              </a:rPr>
              <a:t>Một hình lập phương mới có độ dài cạnh gấp đôi độ dài cạnh của hình lập phương ban đầu. Tính thể tích của hình lập phương mới và cho biết thể tích của hình lập phương mới gấp bao nhiêu lần thể tích của hình lập phương ban đầu.</a:t>
            </a:r>
            <a:endParaRPr lang="en-US" sz="4000" b="0" i="0" dirty="0">
              <a:effectLs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1ACDC05-7592-F462-E2E7-2B85D99D6277}"/>
              </a:ext>
            </a:extLst>
          </p:cNvPr>
          <p:cNvPicPr>
            <a:picLocks noChangeAspect="1"/>
          </p:cNvPicPr>
          <p:nvPr/>
        </p:nvPicPr>
        <p:blipFill>
          <a:blip r:embed="rId4"/>
          <a:stretch>
            <a:fillRect/>
          </a:stretch>
        </p:blipFill>
        <p:spPr>
          <a:xfrm>
            <a:off x="1676400" y="5145918"/>
            <a:ext cx="3276600" cy="3702220"/>
          </a:xfrm>
          <a:prstGeom prst="rect">
            <a:avLst/>
          </a:prstGeom>
        </p:spPr>
      </p:pic>
      <p:graphicFrame>
        <p:nvGraphicFramePr>
          <p:cNvPr id="3" name="Object 2">
            <a:extLst>
              <a:ext uri="{FF2B5EF4-FFF2-40B4-BE49-F238E27FC236}">
                <a16:creationId xmlns:a16="http://schemas.microsoft.com/office/drawing/2014/main" id="{16BA990D-6838-49CE-574C-A59A9D56525F}"/>
              </a:ext>
            </a:extLst>
          </p:cNvPr>
          <p:cNvGraphicFramePr>
            <a:graphicFrameLocks noChangeAspect="1"/>
          </p:cNvGraphicFramePr>
          <p:nvPr>
            <p:extLst>
              <p:ext uri="{D42A27DB-BD31-4B8C-83A1-F6EECF244321}">
                <p14:modId xmlns:p14="http://schemas.microsoft.com/office/powerpoint/2010/main" val="2296914201"/>
              </p:ext>
            </p:extLst>
          </p:nvPr>
        </p:nvGraphicFramePr>
        <p:xfrm>
          <a:off x="6776035" y="4975627"/>
          <a:ext cx="2361038" cy="979346"/>
        </p:xfrm>
        <a:graphic>
          <a:graphicData uri="http://schemas.openxmlformats.org/presentationml/2006/ole">
            <mc:AlternateContent xmlns:mc="http://schemas.openxmlformats.org/markup-compatibility/2006">
              <mc:Choice xmlns:v="urn:schemas-microsoft-com:vml" Requires="v">
                <p:oleObj name="Equation" r:id="rId5" imgW="507960" imgH="266400" progId="Equation.DSMT4">
                  <p:embed/>
                </p:oleObj>
              </mc:Choice>
              <mc:Fallback>
                <p:oleObj name="Equation" r:id="rId5" imgW="507960" imgH="266400" progId="Equation.DSMT4">
                  <p:embed/>
                  <p:pic>
                    <p:nvPicPr>
                      <p:cNvPr id="0" name=""/>
                      <p:cNvPicPr/>
                      <p:nvPr/>
                    </p:nvPicPr>
                    <p:blipFill>
                      <a:blip r:embed="rId6"/>
                      <a:stretch>
                        <a:fillRect/>
                      </a:stretch>
                    </p:blipFill>
                    <p:spPr>
                      <a:xfrm>
                        <a:off x="6776035" y="4975627"/>
                        <a:ext cx="2361038" cy="979346"/>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115716E-CC8B-1348-1624-F750EA446E91}"/>
              </a:ext>
            </a:extLst>
          </p:cNvPr>
          <p:cNvGraphicFramePr>
            <a:graphicFrameLocks noChangeAspect="1"/>
          </p:cNvGraphicFramePr>
          <p:nvPr>
            <p:extLst>
              <p:ext uri="{D42A27DB-BD31-4B8C-83A1-F6EECF244321}">
                <p14:modId xmlns:p14="http://schemas.microsoft.com/office/powerpoint/2010/main" val="2102584353"/>
              </p:ext>
            </p:extLst>
          </p:nvPr>
        </p:nvGraphicFramePr>
        <p:xfrm>
          <a:off x="6776034" y="5929476"/>
          <a:ext cx="3968165" cy="1035173"/>
        </p:xfrm>
        <a:graphic>
          <a:graphicData uri="http://schemas.openxmlformats.org/presentationml/2006/ole">
            <mc:AlternateContent xmlns:mc="http://schemas.openxmlformats.org/markup-compatibility/2006">
              <mc:Choice xmlns:v="urn:schemas-microsoft-com:vml" Requires="v">
                <p:oleObj name="Equation" r:id="rId7" imgW="1168200" imgH="304560" progId="Equation.DSMT4">
                  <p:embed/>
                </p:oleObj>
              </mc:Choice>
              <mc:Fallback>
                <p:oleObj name="Equation" r:id="rId7" imgW="1168200" imgH="304560" progId="Equation.DSMT4">
                  <p:embed/>
                  <p:pic>
                    <p:nvPicPr>
                      <p:cNvPr id="0" name=""/>
                      <p:cNvPicPr/>
                      <p:nvPr/>
                    </p:nvPicPr>
                    <p:blipFill>
                      <a:blip r:embed="rId8"/>
                      <a:stretch>
                        <a:fillRect/>
                      </a:stretch>
                    </p:blipFill>
                    <p:spPr>
                      <a:xfrm>
                        <a:off x="6776034" y="5929476"/>
                        <a:ext cx="3968165" cy="103517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0141F22-E1D5-D070-688A-0E2A47FA10C1}"/>
              </a:ext>
            </a:extLst>
          </p:cNvPr>
          <p:cNvGraphicFramePr>
            <a:graphicFrameLocks noChangeAspect="1"/>
          </p:cNvGraphicFramePr>
          <p:nvPr>
            <p:extLst>
              <p:ext uri="{D42A27DB-BD31-4B8C-83A1-F6EECF244321}">
                <p14:modId xmlns:p14="http://schemas.microsoft.com/office/powerpoint/2010/main" val="3932466869"/>
              </p:ext>
            </p:extLst>
          </p:nvPr>
        </p:nvGraphicFramePr>
        <p:xfrm>
          <a:off x="6546447" y="6964649"/>
          <a:ext cx="2997964" cy="1818435"/>
        </p:xfrm>
        <a:graphic>
          <a:graphicData uri="http://schemas.openxmlformats.org/presentationml/2006/ole">
            <mc:AlternateContent xmlns:mc="http://schemas.openxmlformats.org/markup-compatibility/2006">
              <mc:Choice xmlns:v="urn:schemas-microsoft-com:vml" Requires="v">
                <p:oleObj name="Equation" r:id="rId9" imgW="927000" imgH="520560" progId="Equation.DSMT4">
                  <p:embed/>
                </p:oleObj>
              </mc:Choice>
              <mc:Fallback>
                <p:oleObj name="Equation" r:id="rId9" imgW="927000" imgH="520560" progId="Equation.DSMT4">
                  <p:embed/>
                  <p:pic>
                    <p:nvPicPr>
                      <p:cNvPr id="0" name=""/>
                      <p:cNvPicPr/>
                      <p:nvPr/>
                    </p:nvPicPr>
                    <p:blipFill>
                      <a:blip r:embed="rId10"/>
                      <a:stretch>
                        <a:fillRect/>
                      </a:stretch>
                    </p:blipFill>
                    <p:spPr>
                      <a:xfrm>
                        <a:off x="6546447" y="6964649"/>
                        <a:ext cx="2997964" cy="1818435"/>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6062FEC3-E6CD-5EB1-107D-5D6CC899BB0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7989" t="11005" r="31588" b="41799"/>
          <a:stretch/>
        </p:blipFill>
        <p:spPr>
          <a:xfrm flipH="1">
            <a:off x="16611599" y="7419548"/>
            <a:ext cx="1662544" cy="2412292"/>
          </a:xfrm>
          <a:prstGeom prst="rect">
            <a:avLst/>
          </a:prstGeom>
        </p:spPr>
      </p:pic>
      <p:pic>
        <p:nvPicPr>
          <p:cNvPr id="12" name="Hình ảnh 5">
            <a:extLst>
              <a:ext uri="{FF2B5EF4-FFF2-40B4-BE49-F238E27FC236}">
                <a16:creationId xmlns:a16="http://schemas.microsoft.com/office/drawing/2014/main" id="{EF6C1458-B754-BA4E-384E-7687FB09C76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177630" y="212496"/>
            <a:ext cx="3042257" cy="1838646"/>
          </a:xfrm>
          <a:prstGeom prst="rect">
            <a:avLst/>
          </a:prstGeom>
        </p:spPr>
      </p:pic>
      <p:sp>
        <p:nvSpPr>
          <p:cNvPr id="6" name="Flowchart: Predefined Process 5">
            <a:extLst>
              <a:ext uri="{FF2B5EF4-FFF2-40B4-BE49-F238E27FC236}">
                <a16:creationId xmlns:a16="http://schemas.microsoft.com/office/drawing/2014/main" id="{7FFA49B5-A5C1-763D-3642-B4CC809BB20F}"/>
              </a:ext>
            </a:extLst>
          </p:cNvPr>
          <p:cNvSpPr/>
          <p:nvPr/>
        </p:nvSpPr>
        <p:spPr>
          <a:xfrm>
            <a:off x="3643717" y="9118623"/>
            <a:ext cx="12875561" cy="593304"/>
          </a:xfrm>
          <a:prstGeom prst="flowChartPredefinedProcess">
            <a:avLst/>
          </a:prstGeom>
          <a:ln w="76200"/>
        </p:spPr>
        <p:style>
          <a:lnRef idx="2">
            <a:schemeClr val="accent3"/>
          </a:lnRef>
          <a:fillRef idx="1">
            <a:schemeClr val="lt1"/>
          </a:fillRef>
          <a:effectRef idx="0">
            <a:schemeClr val="accent3"/>
          </a:effectRef>
          <a:fontRef idx="minor">
            <a:schemeClr val="dk1"/>
          </a:fontRef>
        </p:style>
        <p:txBody>
          <a:bodyPr rtlCol="0" anchor="ctr"/>
          <a:lstStyle/>
          <a:p>
            <a:pPr algn="ctr"/>
            <a:r>
              <a:rPr lang="en-US" sz="4000" b="1" dirty="0" err="1">
                <a:solidFill>
                  <a:srgbClr val="0000FF"/>
                </a:solidFill>
                <a:latin typeface="Times New Roman" panose="02020603050405020304" pitchFamily="18" charset="0"/>
                <a:cs typeface="Times New Roman" panose="02020603050405020304" pitchFamily="18" charset="0"/>
              </a:rPr>
              <a:t>Trình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bày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bài</a:t>
            </a:r>
            <a:r>
              <a:rPr lang="en-US" sz="4000" b="1" dirty="0">
                <a:solidFill>
                  <a:srgbClr val="0000FF"/>
                </a:solidFill>
                <a:latin typeface="Times New Roman" panose="02020603050405020304" pitchFamily="18" charset="0"/>
                <a:cs typeface="Times New Roman" panose="02020603050405020304" pitchFamily="18" charset="0"/>
              </a:rPr>
              <a:t> 3b </a:t>
            </a:r>
            <a:r>
              <a:rPr lang="en-US" sz="4000" b="1" dirty="0" err="1">
                <a:solidFill>
                  <a:srgbClr val="0000FF"/>
                </a:solidFill>
                <a:latin typeface="Times New Roman" panose="02020603050405020304" pitchFamily="18" charset="0"/>
                <a:cs typeface="Times New Roman" panose="02020603050405020304" pitchFamily="18" charset="0"/>
              </a:rPr>
              <a:t>vào</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vở</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bài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tập</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về</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nhà</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nhé</a:t>
            </a:r>
            <a:r>
              <a:rPr lang="en-US" sz="4000" b="1" dirty="0">
                <a:solidFill>
                  <a:srgbClr val="0000FF"/>
                </a:solidFill>
                <a:latin typeface="Times New Roman" panose="02020603050405020304" pitchFamily="18" charset="0"/>
                <a:cs typeface="Times New Roman" panose="02020603050405020304" pitchFamily="18" charset="0"/>
              </a:rPr>
              <a:t>!</a:t>
            </a:r>
          </a:p>
        </p:txBody>
      </p:sp>
      <p:sp>
        <p:nvSpPr>
          <p:cNvPr id="13" name="Rectangle 12"/>
          <p:cNvSpPr/>
          <p:nvPr/>
        </p:nvSpPr>
        <p:spPr>
          <a:xfrm>
            <a:off x="10114834" y="4262598"/>
            <a:ext cx="1125629" cy="707886"/>
          </a:xfrm>
          <a:prstGeom prst="rect">
            <a:avLst/>
          </a:prstGeom>
        </p:spPr>
        <p:txBody>
          <a:bodyPr wrap="none">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Giải</a:t>
            </a:r>
            <a:endParaRPr lang="vi-VN"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90390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25">
            <a:extLst>
              <a:ext uri="{FF2B5EF4-FFF2-40B4-BE49-F238E27FC236}">
                <a16:creationId xmlns:a16="http://schemas.microsoft.com/office/drawing/2014/main" id="{74D78C36-C071-7CAC-17DF-D0D3B7335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4300"/>
            <a:ext cx="19189530" cy="10453571"/>
          </a:xfrm>
          <a:prstGeom prst="rect">
            <a:avLst/>
          </a:prstGeom>
        </p:spPr>
      </p:pic>
      <p:sp>
        <p:nvSpPr>
          <p:cNvPr id="7" name="TextBox 6">
            <a:extLst>
              <a:ext uri="{FF2B5EF4-FFF2-40B4-BE49-F238E27FC236}">
                <a16:creationId xmlns:a16="http://schemas.microsoft.com/office/drawing/2014/main" id="{D897080D-13E6-FB5E-82E3-C4FC7015168E}"/>
              </a:ext>
            </a:extLst>
          </p:cNvPr>
          <p:cNvSpPr txBox="1"/>
          <p:nvPr/>
        </p:nvSpPr>
        <p:spPr>
          <a:xfrm>
            <a:off x="1524000" y="845558"/>
            <a:ext cx="5486400" cy="816827"/>
          </a:xfrm>
          <a:prstGeom prst="rect">
            <a:avLst/>
          </a:prstGeom>
          <a:solidFill>
            <a:schemeClr val="accent6">
              <a:lumMod val="40000"/>
              <a:lumOff val="60000"/>
            </a:schemeClr>
          </a:solidFill>
        </p:spPr>
        <p:txBody>
          <a:bodyPr wrap="square">
            <a:spAutoFit/>
          </a:bodyPr>
          <a:lstStyle/>
          <a:p>
            <a:pPr>
              <a:lnSpc>
                <a:spcPct val="107000"/>
              </a:lnSpc>
              <a:spcAft>
                <a:spcPts val="800"/>
              </a:spcAft>
            </a:pP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4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7FE1B22-6082-B1C9-C8E6-571A54388FEF}"/>
              </a:ext>
            </a:extLst>
          </p:cNvPr>
          <p:cNvSpPr txBox="1"/>
          <p:nvPr/>
        </p:nvSpPr>
        <p:spPr>
          <a:xfrm>
            <a:off x="1500187" y="1833359"/>
            <a:ext cx="16559214" cy="1938992"/>
          </a:xfrm>
          <a:prstGeom prst="rect">
            <a:avLst/>
          </a:prstGeom>
          <a:noFill/>
        </p:spPr>
        <p:txBody>
          <a:bodyPr wrap="square">
            <a:spAutoFit/>
          </a:bodyPr>
          <a:lstStyle/>
          <a:p>
            <a:pPr algn="just"/>
            <a:r>
              <a:rPr lang="fr-FR" sz="40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a:t>
            </a:r>
            <a:r>
              <a:rPr lang="fr-FR"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4 (SGK-Tr87): </a:t>
            </a:r>
            <a:r>
              <a:rPr lang="vi-VN" sz="4000" b="0" i="0" dirty="0">
                <a:solidFill>
                  <a:srgbClr val="000000"/>
                </a:solidFill>
                <a:effectLst/>
                <a:latin typeface="+mj-lt"/>
              </a:rPr>
              <a:t>Hình 33 mô tả một xe chở hai bánh mà thùng chứa của nó có dạng lăng trụ đứng tam giác với các kích thước cho trên hình. Hỏi thùng chứa của xe chở hai bánh đó có thể tích bằng bao nhiêu?</a:t>
            </a:r>
            <a:endParaRPr lang="vi-VN" sz="4000" b="1" i="0" dirty="0">
              <a:solidFill>
                <a:srgbClr val="FF0000"/>
              </a:solidFill>
              <a:effectLst/>
              <a:latin typeface="+mj-lt"/>
              <a:cs typeface="Times New Roman" panose="02020603050405020304" pitchFamily="18" charset="0"/>
            </a:endParaRPr>
          </a:p>
        </p:txBody>
      </p:sp>
      <p:pic>
        <p:nvPicPr>
          <p:cNvPr id="5" name="Picture 4">
            <a:extLst>
              <a:ext uri="{FF2B5EF4-FFF2-40B4-BE49-F238E27FC236}">
                <a16:creationId xmlns:a16="http://schemas.microsoft.com/office/drawing/2014/main" id="{EB484CA0-4487-D7D8-0600-0E7AFBA870FF}"/>
              </a:ext>
            </a:extLst>
          </p:cNvPr>
          <p:cNvPicPr>
            <a:picLocks noChangeAspect="1"/>
          </p:cNvPicPr>
          <p:nvPr/>
        </p:nvPicPr>
        <p:blipFill>
          <a:blip r:embed="rId3"/>
          <a:stretch>
            <a:fillRect/>
          </a:stretch>
        </p:blipFill>
        <p:spPr>
          <a:xfrm>
            <a:off x="1828800" y="4340814"/>
            <a:ext cx="5637048" cy="3698286"/>
          </a:xfrm>
          <a:prstGeom prst="rect">
            <a:avLst/>
          </a:prstGeom>
        </p:spPr>
      </p:pic>
      <p:cxnSp>
        <p:nvCxnSpPr>
          <p:cNvPr id="3" name="Straight Arrow Connector 2">
            <a:extLst>
              <a:ext uri="{FF2B5EF4-FFF2-40B4-BE49-F238E27FC236}">
                <a16:creationId xmlns:a16="http://schemas.microsoft.com/office/drawing/2014/main" id="{A46727DF-1D3F-7B2A-7480-7E4F15C80AB1}"/>
              </a:ext>
            </a:extLst>
          </p:cNvPr>
          <p:cNvCxnSpPr>
            <a:cxnSpLocks/>
          </p:cNvCxnSpPr>
          <p:nvPr/>
        </p:nvCxnSpPr>
        <p:spPr>
          <a:xfrm>
            <a:off x="8001000" y="6057900"/>
            <a:ext cx="28956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6DC38B3-E4DB-8D59-9552-693C3CC1096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61536" y="4428135"/>
            <a:ext cx="5411384" cy="3483673"/>
          </a:xfrm>
          <a:prstGeom prst="rect">
            <a:avLst/>
          </a:prstGeom>
          <a:noFill/>
          <a:ln>
            <a:noFill/>
          </a:ln>
        </p:spPr>
      </p:pic>
      <p:pic>
        <p:nvPicPr>
          <p:cNvPr id="8" name="Hình ảnh 3">
            <a:extLst>
              <a:ext uri="{FF2B5EF4-FFF2-40B4-BE49-F238E27FC236}">
                <a16:creationId xmlns:a16="http://schemas.microsoft.com/office/drawing/2014/main" id="{29255AE7-C263-C646-B73F-0E1CEF4FFB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82872" y="7745370"/>
            <a:ext cx="1827334" cy="2123658"/>
          </a:xfrm>
          <a:prstGeom prst="rect">
            <a:avLst/>
          </a:prstGeom>
        </p:spPr>
      </p:pic>
    </p:spTree>
    <p:extLst>
      <p:ext uri="{BB962C8B-B14F-4D97-AF65-F5344CB8AC3E}">
        <p14:creationId xmlns:p14="http://schemas.microsoft.com/office/powerpoint/2010/main" val="2606219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25">
            <a:extLst>
              <a:ext uri="{FF2B5EF4-FFF2-40B4-BE49-F238E27FC236}">
                <a16:creationId xmlns:a16="http://schemas.microsoft.com/office/drawing/2014/main" id="{74D78C36-C071-7CAC-17DF-D0D3B7335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6571"/>
            <a:ext cx="19189530" cy="10453571"/>
          </a:xfrm>
          <a:prstGeom prst="rect">
            <a:avLst/>
          </a:prstGeom>
        </p:spPr>
      </p:pic>
      <p:sp>
        <p:nvSpPr>
          <p:cNvPr id="9" name="TextBox 8">
            <a:extLst>
              <a:ext uri="{FF2B5EF4-FFF2-40B4-BE49-F238E27FC236}">
                <a16:creationId xmlns:a16="http://schemas.microsoft.com/office/drawing/2014/main" id="{57FE1B22-6082-B1C9-C8E6-571A54388FEF}"/>
              </a:ext>
            </a:extLst>
          </p:cNvPr>
          <p:cNvSpPr txBox="1"/>
          <p:nvPr/>
        </p:nvSpPr>
        <p:spPr>
          <a:xfrm>
            <a:off x="1524000" y="1732114"/>
            <a:ext cx="4495800" cy="707886"/>
          </a:xfrm>
          <a:prstGeom prst="rect">
            <a:avLst/>
          </a:prstGeom>
          <a:noFill/>
        </p:spPr>
        <p:txBody>
          <a:bodyPr wrap="square">
            <a:spAutoFit/>
          </a:bodyPr>
          <a:lstStyle/>
          <a:p>
            <a:r>
              <a:rPr lang="fr-FR" sz="40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Bài 4 (SGK-Tr87):</a:t>
            </a:r>
            <a:endParaRPr lang="vi-VN" sz="4000" b="1" i="0" dirty="0">
              <a:solidFill>
                <a:srgbClr val="0000FF"/>
              </a:solidFill>
              <a:effectLst/>
              <a:latin typeface="+mj-lt"/>
              <a:cs typeface="Times New Roman" panose="02020603050405020304" pitchFamily="18" charset="0"/>
            </a:endParaRPr>
          </a:p>
        </p:txBody>
      </p:sp>
      <p:pic>
        <p:nvPicPr>
          <p:cNvPr id="5" name="Picture 4">
            <a:extLst>
              <a:ext uri="{FF2B5EF4-FFF2-40B4-BE49-F238E27FC236}">
                <a16:creationId xmlns:a16="http://schemas.microsoft.com/office/drawing/2014/main" id="{EB484CA0-4487-D7D8-0600-0E7AFBA870FF}"/>
              </a:ext>
            </a:extLst>
          </p:cNvPr>
          <p:cNvPicPr>
            <a:picLocks noChangeAspect="1"/>
          </p:cNvPicPr>
          <p:nvPr/>
        </p:nvPicPr>
        <p:blipFill>
          <a:blip r:embed="rId3"/>
          <a:stretch>
            <a:fillRect/>
          </a:stretch>
        </p:blipFill>
        <p:spPr>
          <a:xfrm>
            <a:off x="1676400" y="2787608"/>
            <a:ext cx="4607820" cy="3023043"/>
          </a:xfrm>
          <a:prstGeom prst="rect">
            <a:avLst/>
          </a:prstGeom>
        </p:spPr>
      </p:pic>
      <p:cxnSp>
        <p:nvCxnSpPr>
          <p:cNvPr id="3" name="Straight Arrow Connector 2">
            <a:extLst>
              <a:ext uri="{FF2B5EF4-FFF2-40B4-BE49-F238E27FC236}">
                <a16:creationId xmlns:a16="http://schemas.microsoft.com/office/drawing/2014/main" id="{A46727DF-1D3F-7B2A-7480-7E4F15C80AB1}"/>
              </a:ext>
            </a:extLst>
          </p:cNvPr>
          <p:cNvCxnSpPr>
            <a:cxnSpLocks/>
          </p:cNvCxnSpPr>
          <p:nvPr/>
        </p:nvCxnSpPr>
        <p:spPr>
          <a:xfrm>
            <a:off x="8077200" y="3610841"/>
            <a:ext cx="28956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6DC38B3-E4DB-8D59-9552-693C3CC1096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11000" y="1817051"/>
            <a:ext cx="4439544" cy="2858034"/>
          </a:xfrm>
          <a:prstGeom prst="rect">
            <a:avLst/>
          </a:prstGeom>
          <a:noFill/>
          <a:ln>
            <a:noFill/>
          </a:ln>
        </p:spPr>
      </p:pic>
      <p:sp>
        <p:nvSpPr>
          <p:cNvPr id="2" name="TextBox 1">
            <a:extLst>
              <a:ext uri="{FF2B5EF4-FFF2-40B4-BE49-F238E27FC236}">
                <a16:creationId xmlns:a16="http://schemas.microsoft.com/office/drawing/2014/main" id="{67FA7081-8A8E-9DA6-4C36-E0C15C493F47}"/>
              </a:ext>
            </a:extLst>
          </p:cNvPr>
          <p:cNvSpPr txBox="1"/>
          <p:nvPr/>
        </p:nvSpPr>
        <p:spPr>
          <a:xfrm>
            <a:off x="7518105" y="5409277"/>
            <a:ext cx="2057400"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Giải</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0106EA4-8621-6E33-F983-81F5ADEB63E2}"/>
              </a:ext>
            </a:extLst>
          </p:cNvPr>
          <p:cNvSpPr txBox="1"/>
          <p:nvPr/>
        </p:nvSpPr>
        <p:spPr>
          <a:xfrm>
            <a:off x="4648200" y="6117163"/>
            <a:ext cx="9746672" cy="800219"/>
          </a:xfrm>
          <a:prstGeom prst="rect">
            <a:avLst/>
          </a:prstGeom>
          <a:noFill/>
        </p:spPr>
        <p:txBody>
          <a:bodyPr wrap="square">
            <a:spAutoFit/>
          </a:bodyPr>
          <a:lstStyle/>
          <a:p>
            <a:pPr>
              <a:lnSpc>
                <a:spcPct val="115000"/>
              </a:lnSpc>
              <a:spcAft>
                <a:spcPts val="800"/>
              </a:spcAft>
            </a:pPr>
            <a:r>
              <a:rPr lang="en-US" sz="40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Thùng</a:t>
            </a:r>
            <a:r>
              <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lăng</a:t>
            </a:r>
            <a:r>
              <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trụ</a:t>
            </a:r>
            <a:r>
              <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tam </a:t>
            </a:r>
            <a:r>
              <a:rPr lang="en-US" sz="40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4495E63-4357-FDB8-836A-FB439E17C877}"/>
              </a:ext>
            </a:extLst>
          </p:cNvPr>
          <p:cNvSpPr txBox="1"/>
          <p:nvPr/>
        </p:nvSpPr>
        <p:spPr>
          <a:xfrm>
            <a:off x="4702169" y="7100739"/>
            <a:ext cx="9746672" cy="755400"/>
          </a:xfrm>
          <a:prstGeom prst="rect">
            <a:avLst/>
          </a:prstGeom>
          <a:noFill/>
        </p:spPr>
        <p:txBody>
          <a:bodyPr wrap="square">
            <a:spAutoFit/>
          </a:bodyPr>
          <a:lstStyle/>
          <a:p>
            <a:pPr>
              <a:lnSpc>
                <a:spcPct val="115000"/>
              </a:lnSpc>
              <a:spcAft>
                <a:spcPts val="800"/>
              </a:spcAft>
            </a:pPr>
            <a:r>
              <a:rPr lang="en-US" sz="40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đáy</a:t>
            </a:r>
            <a:r>
              <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Object 12">
            <a:extLst>
              <a:ext uri="{FF2B5EF4-FFF2-40B4-BE49-F238E27FC236}">
                <a16:creationId xmlns:a16="http://schemas.microsoft.com/office/drawing/2014/main" id="{86C42428-51BE-968D-A521-8501C557C298}"/>
              </a:ext>
            </a:extLst>
          </p:cNvPr>
          <p:cNvGraphicFramePr>
            <a:graphicFrameLocks noChangeAspect="1"/>
          </p:cNvGraphicFramePr>
          <p:nvPr>
            <p:extLst>
              <p:ext uri="{D42A27DB-BD31-4B8C-83A1-F6EECF244321}">
                <p14:modId xmlns:p14="http://schemas.microsoft.com/office/powerpoint/2010/main" val="3789168286"/>
              </p:ext>
            </p:extLst>
          </p:nvPr>
        </p:nvGraphicFramePr>
        <p:xfrm>
          <a:off x="8277225" y="6867525"/>
          <a:ext cx="5815013" cy="1312863"/>
        </p:xfrm>
        <a:graphic>
          <a:graphicData uri="http://schemas.openxmlformats.org/presentationml/2006/ole">
            <mc:AlternateContent xmlns:mc="http://schemas.openxmlformats.org/markup-compatibility/2006">
              <mc:Choice xmlns:v="urn:schemas-microsoft-com:vml" Requires="v">
                <p:oleObj name="Equation" r:id="rId5" imgW="1968480" imgH="444240" progId="Equation.DSMT4">
                  <p:embed/>
                </p:oleObj>
              </mc:Choice>
              <mc:Fallback>
                <p:oleObj name="Equation" r:id="rId5" imgW="1968480" imgH="444240" progId="Equation.DSMT4">
                  <p:embed/>
                  <p:pic>
                    <p:nvPicPr>
                      <p:cNvPr id="0" name=""/>
                      <p:cNvPicPr/>
                      <p:nvPr/>
                    </p:nvPicPr>
                    <p:blipFill>
                      <a:blip r:embed="rId6"/>
                      <a:stretch>
                        <a:fillRect/>
                      </a:stretch>
                    </p:blipFill>
                    <p:spPr>
                      <a:xfrm>
                        <a:off x="8277225" y="6867525"/>
                        <a:ext cx="5815013" cy="1312863"/>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13ACFE51-D433-61DF-95AD-B601A43A851A}"/>
              </a:ext>
            </a:extLst>
          </p:cNvPr>
          <p:cNvSpPr txBox="1"/>
          <p:nvPr/>
        </p:nvSpPr>
        <p:spPr>
          <a:xfrm>
            <a:off x="4648200" y="8226081"/>
            <a:ext cx="9736280" cy="755400"/>
          </a:xfrm>
          <a:prstGeom prst="rect">
            <a:avLst/>
          </a:prstGeom>
          <a:noFill/>
        </p:spPr>
        <p:txBody>
          <a:bodyPr wrap="square">
            <a:spAutoFit/>
          </a:bodyPr>
          <a:lstStyle/>
          <a:p>
            <a:pPr>
              <a:lnSpc>
                <a:spcPct val="115000"/>
              </a:lnSpc>
              <a:spcAft>
                <a:spcPts val="800"/>
              </a:spcAft>
            </a:pPr>
            <a:r>
              <a:rPr lang="en-US" sz="40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thùng</a:t>
            </a:r>
            <a:r>
              <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7" name="Object 16">
            <a:extLst>
              <a:ext uri="{FF2B5EF4-FFF2-40B4-BE49-F238E27FC236}">
                <a16:creationId xmlns:a16="http://schemas.microsoft.com/office/drawing/2014/main" id="{557C4932-8B82-3D52-8335-12B3093E667C}"/>
              </a:ext>
            </a:extLst>
          </p:cNvPr>
          <p:cNvGraphicFramePr>
            <a:graphicFrameLocks noChangeAspect="1"/>
          </p:cNvGraphicFramePr>
          <p:nvPr>
            <p:extLst>
              <p:ext uri="{D42A27DB-BD31-4B8C-83A1-F6EECF244321}">
                <p14:modId xmlns:p14="http://schemas.microsoft.com/office/powerpoint/2010/main" val="3600206667"/>
              </p:ext>
            </p:extLst>
          </p:nvPr>
        </p:nvGraphicFramePr>
        <p:xfrm>
          <a:off x="9542463" y="8216900"/>
          <a:ext cx="6326187" cy="965200"/>
        </p:xfrm>
        <a:graphic>
          <a:graphicData uri="http://schemas.openxmlformats.org/presentationml/2006/ole">
            <mc:AlternateContent xmlns:mc="http://schemas.openxmlformats.org/markup-compatibility/2006">
              <mc:Choice xmlns:v="urn:schemas-microsoft-com:vml" Requires="v">
                <p:oleObj name="Equation" r:id="rId7" imgW="2082600" imgH="317160" progId="Equation.DSMT4">
                  <p:embed/>
                </p:oleObj>
              </mc:Choice>
              <mc:Fallback>
                <p:oleObj name="Equation" r:id="rId7" imgW="2082600" imgH="317160" progId="Equation.DSMT4">
                  <p:embed/>
                  <p:pic>
                    <p:nvPicPr>
                      <p:cNvPr id="0" name=""/>
                      <p:cNvPicPr/>
                      <p:nvPr/>
                    </p:nvPicPr>
                    <p:blipFill>
                      <a:blip r:embed="rId8"/>
                      <a:stretch>
                        <a:fillRect/>
                      </a:stretch>
                    </p:blipFill>
                    <p:spPr>
                      <a:xfrm>
                        <a:off x="9542463" y="8216900"/>
                        <a:ext cx="6326187" cy="965200"/>
                      </a:xfrm>
                      <a:prstGeom prst="rect">
                        <a:avLst/>
                      </a:prstGeom>
                    </p:spPr>
                  </p:pic>
                </p:oleObj>
              </mc:Fallback>
            </mc:AlternateContent>
          </a:graphicData>
        </a:graphic>
      </p:graphicFrame>
      <p:pic>
        <p:nvPicPr>
          <p:cNvPr id="14" name="Hình ảnh 3">
            <a:extLst>
              <a:ext uri="{FF2B5EF4-FFF2-40B4-BE49-F238E27FC236}">
                <a16:creationId xmlns:a16="http://schemas.microsoft.com/office/drawing/2014/main" id="{95367793-01C3-38CC-D881-87943E8190D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503644" y="7722569"/>
            <a:ext cx="1817703" cy="2112465"/>
          </a:xfrm>
          <a:prstGeom prst="rect">
            <a:avLst/>
          </a:prstGeom>
        </p:spPr>
      </p:pic>
      <p:sp>
        <p:nvSpPr>
          <p:cNvPr id="15" name="TextBox 14">
            <a:extLst>
              <a:ext uri="{FF2B5EF4-FFF2-40B4-BE49-F238E27FC236}">
                <a16:creationId xmlns:a16="http://schemas.microsoft.com/office/drawing/2014/main" id="{D897080D-13E6-FB5E-82E3-C4FC7015168E}"/>
              </a:ext>
            </a:extLst>
          </p:cNvPr>
          <p:cNvSpPr txBox="1"/>
          <p:nvPr/>
        </p:nvSpPr>
        <p:spPr>
          <a:xfrm>
            <a:off x="1524000" y="845558"/>
            <a:ext cx="5486400" cy="816827"/>
          </a:xfrm>
          <a:prstGeom prst="rect">
            <a:avLst/>
          </a:prstGeom>
          <a:solidFill>
            <a:schemeClr val="accent6">
              <a:lumMod val="40000"/>
              <a:lumOff val="60000"/>
            </a:schemeClr>
          </a:solidFill>
        </p:spPr>
        <p:txBody>
          <a:bodyPr wrap="square">
            <a:spAutoFit/>
          </a:bodyPr>
          <a:lstStyle/>
          <a:p>
            <a:pPr>
              <a:lnSpc>
                <a:spcPct val="107000"/>
              </a:lnSpc>
              <a:spcAft>
                <a:spcPts val="800"/>
              </a:spcAft>
            </a:pP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4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Toán</a:t>
            </a: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4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7789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ID15 2022 CD STT 135 nguyenthuylinh080796@gmail.com
</file>

<file path=docProps/app.xml><?xml version="1.0" encoding="utf-8"?>
<Properties xmlns="http://schemas.openxmlformats.org/officeDocument/2006/extended-properties" xmlns:vt="http://schemas.openxmlformats.org/officeDocument/2006/docPropsVTypes">
  <TotalTime>2011</TotalTime>
  <Words>671</Words>
  <Application>Microsoft Office PowerPoint</Application>
  <PresentationFormat>Custom</PresentationFormat>
  <Paragraphs>64</Paragraphs>
  <Slides>9</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7" baseType="lpstr">
      <vt:lpstr>Calibri</vt:lpstr>
      <vt:lpstr>Cambria</vt:lpstr>
      <vt:lpstr>OpenSans</vt:lpstr>
      <vt:lpstr>Tahoma</vt:lpstr>
      <vt:lpstr>Times New Roman</vt:lpstr>
      <vt:lpstr>Trebuchet MS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VẤN ĐỀ VỀ BẢO  VỆ ĐỘNG VẬT  QUÝ HIẾM</dc:title>
  <dc:creator>Kiều Linh</dc:creator>
  <cp:keywords>DAE8IQ49t30,BAEwOrsZgD4</cp:keywords>
  <cp:lastModifiedBy>Vân Anh</cp:lastModifiedBy>
  <cp:revision>106</cp:revision>
  <dcterms:created xsi:type="dcterms:W3CDTF">2022-03-27T03:14:00Z</dcterms:created>
  <dcterms:modified xsi:type="dcterms:W3CDTF">2023-05-31T09:06:52Z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2022-04-01T13:00:00Z</vt:filetime>
  </property>
  <property fmtid="{D5CDD505-2E9C-101B-9397-08002B2CF9AE}" pid="3" name="Creator">
    <vt:lpwstr>Canva</vt:lpwstr>
  </property>
  <property fmtid="{D5CDD505-2E9C-101B-9397-08002B2CF9AE}" pid="4" name="LastSaved">
    <vt:filetime>2022-04-01T13:00:00Z</vt:filetime>
  </property>
  <property fmtid="{D5CDD505-2E9C-101B-9397-08002B2CF9AE}" pid="5" name="ICV">
    <vt:lpwstr>418E3E33E5C14E7EA6815EA6188D7866</vt:lpwstr>
  </property>
  <property fmtid="{D5CDD505-2E9C-101B-9397-08002B2CF9AE}" pid="6" name="KSOProductBuildVer">
    <vt:lpwstr>1033-11.2.0.11042</vt:lpwstr>
  </property>
</Properties>
</file>