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0" r:id="rId3"/>
    <p:sldId id="281" r:id="rId4"/>
    <p:sldId id="283" r:id="rId5"/>
    <p:sldId id="294" r:id="rId6"/>
    <p:sldId id="282" r:id="rId7"/>
    <p:sldId id="286" r:id="rId8"/>
    <p:sldId id="287" r:id="rId9"/>
    <p:sldId id="288" r:id="rId10"/>
    <p:sldId id="295" r:id="rId11"/>
    <p:sldId id="296" r:id="rId12"/>
    <p:sldId id="284" r:id="rId13"/>
    <p:sldId id="297" r:id="rId14"/>
    <p:sldId id="298" r:id="rId15"/>
    <p:sldId id="299" r:id="rId16"/>
    <p:sldId id="309" r:id="rId17"/>
    <p:sldId id="300" r:id="rId18"/>
    <p:sldId id="301" r:id="rId19"/>
    <p:sldId id="302" r:id="rId20"/>
    <p:sldId id="303" r:id="rId21"/>
    <p:sldId id="285" r:id="rId22"/>
    <p:sldId id="289" r:id="rId23"/>
    <p:sldId id="304" r:id="rId24"/>
    <p:sldId id="290" r:id="rId25"/>
    <p:sldId id="291" r:id="rId26"/>
    <p:sldId id="305" r:id="rId27"/>
    <p:sldId id="306"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77" autoAdjust="0"/>
  </p:normalViewPr>
  <p:slideViewPr>
    <p:cSldViewPr>
      <p:cViewPr>
        <p:scale>
          <a:sx n="78" d="100"/>
          <a:sy n="78" d="100"/>
        </p:scale>
        <p:origin x="-114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A0E2B5-C1A7-4C7D-A979-3BF8928DB2F9}" type="datetimeFigureOut">
              <a:rPr lang="en-US" smtClean="0"/>
              <a:t>11/17/2023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B4DBE-4BDB-498B-9079-7839A2AB94F8}" type="slidenum">
              <a:rPr lang="en-US" smtClean="0"/>
              <a:t>‹#›</a:t>
            </a:fld>
            <a:endParaRPr lang="en-US"/>
          </a:p>
        </p:txBody>
      </p:sp>
    </p:spTree>
    <p:extLst>
      <p:ext uri="{BB962C8B-B14F-4D97-AF65-F5344CB8AC3E}">
        <p14:creationId xmlns:p14="http://schemas.microsoft.com/office/powerpoint/2010/main" val="345106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B4DBE-4BDB-498B-9079-7839A2AB94F8}" type="slidenum">
              <a:rPr lang="en-US" smtClean="0"/>
              <a:t>12</a:t>
            </a:fld>
            <a:endParaRPr lang="en-US"/>
          </a:p>
        </p:txBody>
      </p:sp>
    </p:spTree>
    <p:extLst>
      <p:ext uri="{BB962C8B-B14F-4D97-AF65-F5344CB8AC3E}">
        <p14:creationId xmlns:p14="http://schemas.microsoft.com/office/powerpoint/2010/main" val="47703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8E8F9C-5CBC-4F03-BAFD-64BD8029FE6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28071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E8F9C-5CBC-4F03-BAFD-64BD8029FE6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244129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E8F9C-5CBC-4F03-BAFD-64BD8029FE6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16883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55B5218-8922-4A24-9A5F-30285425A4E5}" type="slidenum">
              <a:rPr lang="en-US"/>
              <a:pPr>
                <a:defRPr/>
              </a:pPr>
              <a:t>‹#›</a:t>
            </a:fld>
            <a:endParaRPr lang="en-US"/>
          </a:p>
        </p:txBody>
      </p:sp>
    </p:spTree>
    <p:extLst>
      <p:ext uri="{BB962C8B-B14F-4D97-AF65-F5344CB8AC3E}">
        <p14:creationId xmlns:p14="http://schemas.microsoft.com/office/powerpoint/2010/main" val="2526531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4813E0-EE4A-4CB3-90D6-CB0BF0C706B4}" type="datetimeFigureOut">
              <a:rPr lang="en-US">
                <a:solidFill>
                  <a:prstClr val="black">
                    <a:tint val="75000"/>
                  </a:prstClr>
                </a:solidFill>
              </a:rPr>
              <a:pPr>
                <a:def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8666B-D327-4AD0-A542-60BF261E4C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71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B10BC0-1F4C-4E88-AAE1-586EA94B2E95}" type="datetimeFigureOut">
              <a:rPr lang="en-US">
                <a:solidFill>
                  <a:prstClr val="black">
                    <a:tint val="75000"/>
                  </a:prstClr>
                </a:solidFill>
              </a:rPr>
              <a:pPr>
                <a:def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708800-33B0-47DB-984F-9550420BF8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491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BEA7A-80FF-49DD-8FB8-204A8349195A}" type="datetimeFigureOut">
              <a:rPr lang="en-US">
                <a:solidFill>
                  <a:prstClr val="black">
                    <a:tint val="75000"/>
                  </a:prstClr>
                </a:solidFill>
              </a:rPr>
              <a:pPr>
                <a:def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F25B44-99D8-4B0F-B7E7-8462E9F03D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50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2CA342-2DC5-4E34-B770-2CAD7C91F3AC}" type="datetimeFigureOut">
              <a:rPr lang="en-US">
                <a:solidFill>
                  <a:prstClr val="black">
                    <a:tint val="75000"/>
                  </a:prstClr>
                </a:solidFill>
              </a:rPr>
              <a:pPr>
                <a:defRPr/>
              </a:pPr>
              <a:t>11/17/2023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8633DE-98CA-421C-A6D2-C33A8F4368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92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829F61-D5CB-413B-AD46-623FD52DC56C}" type="datetimeFigureOut">
              <a:rPr lang="en-US">
                <a:solidFill>
                  <a:prstClr val="black">
                    <a:tint val="75000"/>
                  </a:prstClr>
                </a:solidFill>
              </a:rPr>
              <a:pPr>
                <a:defRPr/>
              </a:pPr>
              <a:t>11/17/2023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6EE254-39F4-403C-A81F-3587387D51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06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A8B526-E482-4E43-94A7-F5C803972012}" type="datetimeFigureOut">
              <a:rPr lang="en-US">
                <a:solidFill>
                  <a:prstClr val="black">
                    <a:tint val="75000"/>
                  </a:prstClr>
                </a:solidFill>
              </a:rPr>
              <a:pPr>
                <a:defRPr/>
              </a:pPr>
              <a:t>11/17/2023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29A2A1-F618-42F2-8543-BB6CDBDE80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86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B8499E-9FDC-44D3-93D7-4757846296DA}" type="datetimeFigureOut">
              <a:rPr lang="en-US">
                <a:solidFill>
                  <a:prstClr val="black">
                    <a:tint val="75000"/>
                  </a:prstClr>
                </a:solidFill>
              </a:rPr>
              <a:pPr>
                <a:defRPr/>
              </a:pPr>
              <a:t>11/17/2023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776D58-CFE8-4B36-9017-CCE96EBC0D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44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E8F9C-5CBC-4F03-BAFD-64BD8029FE6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36566039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15A790-BEA9-4B9E-93EA-143FA1B52FB4}" type="datetimeFigureOut">
              <a:rPr lang="en-US">
                <a:solidFill>
                  <a:prstClr val="black">
                    <a:tint val="75000"/>
                  </a:prstClr>
                </a:solidFill>
              </a:rPr>
              <a:pPr>
                <a:defRPr/>
              </a:pPr>
              <a:t>11/17/2023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8585F4-B5D9-4C90-A713-138764C6BD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147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D5E1D9-0933-465D-B481-BB9F9E4B82FA}" type="datetimeFigureOut">
              <a:rPr lang="en-US">
                <a:solidFill>
                  <a:prstClr val="black">
                    <a:tint val="75000"/>
                  </a:prstClr>
                </a:solidFill>
              </a:rPr>
              <a:pPr>
                <a:defRPr/>
              </a:pPr>
              <a:t>11/17/2023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7AE68-884E-4900-8437-353EA016B9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4533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A5F6F-845B-4AD4-88CE-4676939EE94B}" type="datetimeFigureOut">
              <a:rPr lang="en-US">
                <a:solidFill>
                  <a:prstClr val="black">
                    <a:tint val="75000"/>
                  </a:prstClr>
                </a:solidFill>
              </a:rPr>
              <a:pPr>
                <a:def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1517C-1980-47D0-BA55-26A7348779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6710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D1FC3A-ADB8-4789-AE35-1319A2626D82}" type="datetimeFigureOut">
              <a:rPr lang="en-US">
                <a:solidFill>
                  <a:prstClr val="black">
                    <a:tint val="75000"/>
                  </a:prstClr>
                </a:solidFill>
              </a:rPr>
              <a:pPr>
                <a:def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99B83A-27B1-425E-B343-64849EF521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7030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BE6BDB2-ACC1-42DC-8A9B-82F5CE0DF4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0597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55B5218-8922-4A24-9A5F-30285425A4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8244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1341F93C-D3FD-4639-8D93-131ED2465D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436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8E8F9C-5CBC-4F03-BAFD-64BD8029FE6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408550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E8F9C-5CBC-4F03-BAFD-64BD8029FE6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143993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E8F9C-5CBC-4F03-BAFD-64BD8029FE6F}"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5553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8E8F9C-5CBC-4F03-BAFD-64BD8029FE6F}"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234860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E8F9C-5CBC-4F03-BAFD-64BD8029FE6F}"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95518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E8F9C-5CBC-4F03-BAFD-64BD8029FE6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365739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E8F9C-5CBC-4F03-BAFD-64BD8029FE6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6D05D-3596-473B-9897-ECB5D1D82E4B}" type="slidenum">
              <a:rPr lang="en-US" smtClean="0"/>
              <a:t>‹#›</a:t>
            </a:fld>
            <a:endParaRPr lang="en-US"/>
          </a:p>
        </p:txBody>
      </p:sp>
    </p:spTree>
    <p:extLst>
      <p:ext uri="{BB962C8B-B14F-4D97-AF65-F5344CB8AC3E}">
        <p14:creationId xmlns:p14="http://schemas.microsoft.com/office/powerpoint/2010/main" val="240676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E8F9C-5CBC-4F03-BAFD-64BD8029FE6F}" type="datetimeFigureOut">
              <a:rPr lang="en-US" smtClean="0"/>
              <a:t>11/17/2023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6D05D-3596-473B-9897-ECB5D1D82E4B}" type="slidenum">
              <a:rPr lang="en-US" smtClean="0"/>
              <a:t>‹#›</a:t>
            </a:fld>
            <a:endParaRPr lang="en-US"/>
          </a:p>
        </p:txBody>
      </p:sp>
    </p:spTree>
    <p:extLst>
      <p:ext uri="{BB962C8B-B14F-4D97-AF65-F5344CB8AC3E}">
        <p14:creationId xmlns:p14="http://schemas.microsoft.com/office/powerpoint/2010/main" val="1546583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5F08BA-3300-498C-A41D-4E8E0EFE7702}" type="datetimeFigureOut">
              <a:rPr lang="en-US">
                <a:solidFill>
                  <a:prstClr val="black">
                    <a:tint val="75000"/>
                  </a:prstClr>
                </a:solidFill>
              </a:rPr>
              <a:pPr>
                <a:def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416FB06-C260-4FB0-A52A-8BBF33EFCB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145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001000" cy="1077218"/>
          </a:xfrm>
          <a:prstGeom prst="rect">
            <a:avLst/>
          </a:prstGeom>
          <a:noFill/>
        </p:spPr>
        <p:txBody>
          <a:bodyPr wrap="square" rtlCol="0">
            <a:spAutoFit/>
          </a:bodyPr>
          <a:lstStyle/>
          <a:p>
            <a:r>
              <a:rPr lang="en-US" sz="3200" b="1" u="sng" smtClean="0">
                <a:latin typeface="Times New Roman" pitchFamily="18" charset="0"/>
                <a:cs typeface="Times New Roman" pitchFamily="18" charset="0"/>
              </a:rPr>
              <a:t>BÀI 18</a:t>
            </a:r>
            <a:r>
              <a:rPr lang="en-US" sz="3200" b="1" smtClean="0">
                <a:latin typeface="Times New Roman" pitchFamily="18" charset="0"/>
                <a:cs typeface="Times New Roman" pitchFamily="18" charset="0"/>
              </a:rPr>
              <a:t>: VÙNG TRUNG DU VÀ MIỀN NÚI </a:t>
            </a:r>
          </a:p>
          <a:p>
            <a:pPr algn="ctr"/>
            <a:r>
              <a:rPr lang="en-US" sz="3200" b="1" smtClean="0">
                <a:latin typeface="Times New Roman" pitchFamily="18" charset="0"/>
                <a:cs typeface="Times New Roman" pitchFamily="18" charset="0"/>
              </a:rPr>
              <a:t>BẮC BỘ (TT)</a:t>
            </a:r>
            <a:endParaRPr lang="en-US" sz="3200" b="1">
              <a:latin typeface="Times New Roman" pitchFamily="18" charset="0"/>
              <a:cs typeface="Times New Roman" pitchFamily="18" charset="0"/>
            </a:endParaRPr>
          </a:p>
        </p:txBody>
      </p:sp>
      <p:sp>
        <p:nvSpPr>
          <p:cNvPr id="5" name="TextBox 4"/>
          <p:cNvSpPr txBox="1"/>
          <p:nvPr/>
        </p:nvSpPr>
        <p:spPr>
          <a:xfrm>
            <a:off x="152400" y="1524001"/>
            <a:ext cx="777240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IV/ TÌNH HÌNH PHÁT TRIỂN KINH TẾ:</a:t>
            </a:r>
            <a:endParaRPr lang="en-US" sz="3200" b="1">
              <a:latin typeface="Times New Roman" pitchFamily="18" charset="0"/>
              <a:cs typeface="Times New Roman" pitchFamily="18" charset="0"/>
            </a:endParaRPr>
          </a:p>
        </p:txBody>
      </p:sp>
      <p:sp>
        <p:nvSpPr>
          <p:cNvPr id="6" name="TextBox 5"/>
          <p:cNvSpPr txBox="1"/>
          <p:nvPr/>
        </p:nvSpPr>
        <p:spPr>
          <a:xfrm>
            <a:off x="152400" y="2057401"/>
            <a:ext cx="2960915" cy="584775"/>
          </a:xfrm>
          <a:prstGeom prst="rect">
            <a:avLst/>
          </a:prstGeom>
          <a:noFill/>
        </p:spPr>
        <p:txBody>
          <a:bodyPr wrap="square" rtlCol="0">
            <a:spAutoFit/>
          </a:bodyPr>
          <a:lstStyle/>
          <a:p>
            <a:r>
              <a:rPr lang="en-US" sz="3200" smtClean="0">
                <a:latin typeface="Times New Roman" pitchFamily="18" charset="0"/>
                <a:cs typeface="Times New Roman" pitchFamily="18" charset="0"/>
              </a:rPr>
              <a:t>1/ Công nghiệp:</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9626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607" name="Picture 23" descr="Viết bên dòng sông m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0"/>
            <a:ext cx="4562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613" name="Text Box 29"/>
          <p:cNvSpPr txBox="1">
            <a:spLocks noChangeArrowheads="1"/>
          </p:cNvSpPr>
          <p:nvPr/>
        </p:nvSpPr>
        <p:spPr bwMode="auto">
          <a:xfrm>
            <a:off x="6324600" y="1"/>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0000"/>
                </a:solidFill>
                <a:latin typeface="Times New Roman" pitchFamily="18" charset="0"/>
              </a:rPr>
              <a:t>SÔNG HỒNG (LÀO CAI)</a:t>
            </a:r>
          </a:p>
        </p:txBody>
      </p:sp>
      <p:pic>
        <p:nvPicPr>
          <p:cNvPr id="323615" name="Picture 31" descr="http://a8.vietbao.vn/images/vn888/hot/v2014/best_4dcf0f7223-1-ra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148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617" name="Picture 33" descr="http://img.cand.com.vn/Uploaded_CANDONLINE/thuydt1/thuydt1/4_tau3326-4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3505200"/>
            <a:ext cx="45624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619" name="Picture 35" descr="http://res.vtc.vn/media/vtcnews/2014/04/12/cat3-b9c7fZX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 y="3505200"/>
            <a:ext cx="4533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9"/>
          <p:cNvSpPr txBox="1">
            <a:spLocks noChangeArrowheads="1"/>
          </p:cNvSpPr>
          <p:nvPr/>
        </p:nvSpPr>
        <p:spPr bwMode="auto">
          <a:xfrm>
            <a:off x="2209801" y="6488114"/>
            <a:ext cx="427196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0000"/>
                </a:solidFill>
                <a:latin typeface="Times New Roman" pitchFamily="18" charset="0"/>
              </a:rPr>
              <a:t>SÔNG LÔ SẠT LỞ DO NẠN CÁT TẶC</a:t>
            </a:r>
          </a:p>
        </p:txBody>
      </p:sp>
      <p:sp>
        <p:nvSpPr>
          <p:cNvPr id="19" name="Text Box 29"/>
          <p:cNvSpPr txBox="1">
            <a:spLocks noChangeArrowheads="1"/>
          </p:cNvSpPr>
          <p:nvPr/>
        </p:nvSpPr>
        <p:spPr bwMode="auto">
          <a:xfrm>
            <a:off x="1" y="1"/>
            <a:ext cx="14097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0000"/>
                </a:solidFill>
                <a:latin typeface="Times New Roman" pitchFamily="18" charset="0"/>
              </a:rPr>
              <a:t>RÁC THẢI</a:t>
            </a:r>
          </a:p>
        </p:txBody>
      </p:sp>
      <p:sp>
        <p:nvSpPr>
          <p:cNvPr id="12" name="Rectangle 1"/>
          <p:cNvSpPr>
            <a:spLocks noChangeArrowheads="1"/>
          </p:cNvSpPr>
          <p:nvPr/>
        </p:nvSpPr>
        <p:spPr bwMode="auto">
          <a:xfrm>
            <a:off x="990600" y="2511872"/>
            <a:ext cx="80772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a:latin typeface="Times New Roman" pitchFamily="18" charset="0"/>
                <a:cs typeface="Times New Roman" pitchFamily="18" charset="0"/>
              </a:rPr>
              <a:t>Theo em, việc khai thác tài nguyên thiên nhiên (khai thác khoáng sản, đắp đập, xây hồ chứa</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có những tác động như thế nào đến vấn đề môi trường?</a:t>
            </a:r>
          </a:p>
        </p:txBody>
      </p:sp>
      <p:pic>
        <p:nvPicPr>
          <p:cNvPr id="13" name="Picture 12" descr="1anipt1a">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272415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88805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23615"/>
                                        </p:tgtEl>
                                        <p:attrNameLst>
                                          <p:attrName>style.visibility</p:attrName>
                                        </p:attrNameLst>
                                      </p:cBhvr>
                                      <p:to>
                                        <p:strVal val="visible"/>
                                      </p:to>
                                    </p:set>
                                    <p:anim calcmode="lin" valueType="num">
                                      <p:cBhvr>
                                        <p:cTn id="7" dur="500" fill="hold"/>
                                        <p:tgtEl>
                                          <p:spTgt spid="323615"/>
                                        </p:tgtEl>
                                        <p:attrNameLst>
                                          <p:attrName>ppt_w</p:attrName>
                                        </p:attrNameLst>
                                      </p:cBhvr>
                                      <p:tavLst>
                                        <p:tav tm="0">
                                          <p:val>
                                            <p:fltVal val="0"/>
                                          </p:val>
                                        </p:tav>
                                        <p:tav tm="100000">
                                          <p:val>
                                            <p:strVal val="#ppt_w"/>
                                          </p:val>
                                        </p:tav>
                                      </p:tavLst>
                                    </p:anim>
                                    <p:anim calcmode="lin" valueType="num">
                                      <p:cBhvr>
                                        <p:cTn id="8" dur="500" fill="hold"/>
                                        <p:tgtEl>
                                          <p:spTgt spid="32361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23607"/>
                                        </p:tgtEl>
                                        <p:attrNameLst>
                                          <p:attrName>style.visibility</p:attrName>
                                        </p:attrNameLst>
                                      </p:cBhvr>
                                      <p:to>
                                        <p:strVal val="visible"/>
                                      </p:to>
                                    </p:set>
                                    <p:anim calcmode="lin" valueType="num">
                                      <p:cBhvr>
                                        <p:cTn id="12" dur="500" fill="hold"/>
                                        <p:tgtEl>
                                          <p:spTgt spid="323607"/>
                                        </p:tgtEl>
                                        <p:attrNameLst>
                                          <p:attrName>ppt_w</p:attrName>
                                        </p:attrNameLst>
                                      </p:cBhvr>
                                      <p:tavLst>
                                        <p:tav tm="0">
                                          <p:val>
                                            <p:fltVal val="0"/>
                                          </p:val>
                                        </p:tav>
                                        <p:tav tm="100000">
                                          <p:val>
                                            <p:strVal val="#ppt_w"/>
                                          </p:val>
                                        </p:tav>
                                      </p:tavLst>
                                    </p:anim>
                                    <p:anim calcmode="lin" valueType="num">
                                      <p:cBhvr>
                                        <p:cTn id="13" dur="500" fill="hold"/>
                                        <p:tgtEl>
                                          <p:spTgt spid="32360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23617"/>
                                        </p:tgtEl>
                                        <p:attrNameLst>
                                          <p:attrName>style.visibility</p:attrName>
                                        </p:attrNameLst>
                                      </p:cBhvr>
                                      <p:to>
                                        <p:strVal val="visible"/>
                                      </p:to>
                                    </p:set>
                                    <p:anim calcmode="lin" valueType="num">
                                      <p:cBhvr>
                                        <p:cTn id="17" dur="500" fill="hold"/>
                                        <p:tgtEl>
                                          <p:spTgt spid="323617"/>
                                        </p:tgtEl>
                                        <p:attrNameLst>
                                          <p:attrName>ppt_w</p:attrName>
                                        </p:attrNameLst>
                                      </p:cBhvr>
                                      <p:tavLst>
                                        <p:tav tm="0">
                                          <p:val>
                                            <p:fltVal val="0"/>
                                          </p:val>
                                        </p:tav>
                                        <p:tav tm="100000">
                                          <p:val>
                                            <p:strVal val="#ppt_w"/>
                                          </p:val>
                                        </p:tav>
                                      </p:tavLst>
                                    </p:anim>
                                    <p:anim calcmode="lin" valueType="num">
                                      <p:cBhvr>
                                        <p:cTn id="18" dur="500" fill="hold"/>
                                        <p:tgtEl>
                                          <p:spTgt spid="32361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23619"/>
                                        </p:tgtEl>
                                        <p:attrNameLst>
                                          <p:attrName>style.visibility</p:attrName>
                                        </p:attrNameLst>
                                      </p:cBhvr>
                                      <p:to>
                                        <p:strVal val="visible"/>
                                      </p:to>
                                    </p:set>
                                    <p:anim calcmode="lin" valueType="num">
                                      <p:cBhvr>
                                        <p:cTn id="22" dur="500" fill="hold"/>
                                        <p:tgtEl>
                                          <p:spTgt spid="323619"/>
                                        </p:tgtEl>
                                        <p:attrNameLst>
                                          <p:attrName>ppt_w</p:attrName>
                                        </p:attrNameLst>
                                      </p:cBhvr>
                                      <p:tavLst>
                                        <p:tav tm="0">
                                          <p:val>
                                            <p:fltVal val="0"/>
                                          </p:val>
                                        </p:tav>
                                        <p:tav tm="100000">
                                          <p:val>
                                            <p:strVal val="#ppt_w"/>
                                          </p:val>
                                        </p:tav>
                                      </p:tavLst>
                                    </p:anim>
                                    <p:anim calcmode="lin" valueType="num">
                                      <p:cBhvr>
                                        <p:cTn id="23" dur="500" fill="hold"/>
                                        <p:tgtEl>
                                          <p:spTgt spid="32361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par>
                          <p:cTn id="31" fill="hold" nodeType="afterGroup">
                            <p:stCondLst>
                              <p:cond delay="1000"/>
                            </p:stCondLst>
                            <p:childTnLst>
                              <p:par>
                                <p:cTn id="32" presetID="55" presetClass="entr" presetSubtype="0" fill="hold" grpId="0" nodeType="afterEffect">
                                  <p:stCondLst>
                                    <p:cond delay="0"/>
                                  </p:stCondLst>
                                  <p:childTnLst>
                                    <p:set>
                                      <p:cBhvr>
                                        <p:cTn id="33" dur="1" fill="hold">
                                          <p:stCondLst>
                                            <p:cond delay="0"/>
                                          </p:stCondLst>
                                        </p:cTn>
                                        <p:tgtEl>
                                          <p:spTgt spid="323613"/>
                                        </p:tgtEl>
                                        <p:attrNameLst>
                                          <p:attrName>style.visibility</p:attrName>
                                        </p:attrNameLst>
                                      </p:cBhvr>
                                      <p:to>
                                        <p:strVal val="visible"/>
                                      </p:to>
                                    </p:set>
                                    <p:anim calcmode="lin" valueType="num">
                                      <p:cBhvr>
                                        <p:cTn id="34" dur="1000" fill="hold"/>
                                        <p:tgtEl>
                                          <p:spTgt spid="323613"/>
                                        </p:tgtEl>
                                        <p:attrNameLst>
                                          <p:attrName>ppt_w</p:attrName>
                                        </p:attrNameLst>
                                      </p:cBhvr>
                                      <p:tavLst>
                                        <p:tav tm="0">
                                          <p:val>
                                            <p:strVal val="#ppt_w*0.70"/>
                                          </p:val>
                                        </p:tav>
                                        <p:tav tm="100000">
                                          <p:val>
                                            <p:strVal val="#ppt_w"/>
                                          </p:val>
                                        </p:tav>
                                      </p:tavLst>
                                    </p:anim>
                                    <p:anim calcmode="lin" valueType="num">
                                      <p:cBhvr>
                                        <p:cTn id="35" dur="1000" fill="hold"/>
                                        <p:tgtEl>
                                          <p:spTgt spid="323613"/>
                                        </p:tgtEl>
                                        <p:attrNameLst>
                                          <p:attrName>ppt_h</p:attrName>
                                        </p:attrNameLst>
                                      </p:cBhvr>
                                      <p:tavLst>
                                        <p:tav tm="0">
                                          <p:val>
                                            <p:strVal val="#ppt_h"/>
                                          </p:val>
                                        </p:tav>
                                        <p:tav tm="100000">
                                          <p:val>
                                            <p:strVal val="#ppt_h"/>
                                          </p:val>
                                        </p:tav>
                                      </p:tavLst>
                                    </p:anim>
                                    <p:animEffect transition="in" filter="fade">
                                      <p:cBhvr>
                                        <p:cTn id="36" dur="1000"/>
                                        <p:tgtEl>
                                          <p:spTgt spid="323613"/>
                                        </p:tgtEl>
                                      </p:cBhvr>
                                    </p:animEffect>
                                  </p:childTnLst>
                                </p:cTn>
                              </p:par>
                            </p:childTnLst>
                          </p:cTn>
                        </p:par>
                        <p:par>
                          <p:cTn id="37" fill="hold" nodeType="afterGroup">
                            <p:stCondLst>
                              <p:cond delay="2000"/>
                            </p:stCondLst>
                            <p:childTnLst>
                              <p:par>
                                <p:cTn id="38" presetID="5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strVal val="#ppt_w*0.70"/>
                                          </p:val>
                                        </p:tav>
                                        <p:tav tm="100000">
                                          <p:val>
                                            <p:strVal val="#ppt_w"/>
                                          </p:val>
                                        </p:tav>
                                      </p:tavLst>
                                    </p:anim>
                                    <p:anim calcmode="lin" valueType="num">
                                      <p:cBhvr>
                                        <p:cTn id="41" dur="1000" fill="hold"/>
                                        <p:tgtEl>
                                          <p:spTgt spid="18"/>
                                        </p:tgtEl>
                                        <p:attrNameLst>
                                          <p:attrName>ppt_h</p:attrName>
                                        </p:attrNameLst>
                                      </p:cBhvr>
                                      <p:tavLst>
                                        <p:tav tm="0">
                                          <p:val>
                                            <p:strVal val="#ppt_h"/>
                                          </p:val>
                                        </p:tav>
                                        <p:tav tm="100000">
                                          <p:val>
                                            <p:strVal val="#ppt_h"/>
                                          </p:val>
                                        </p:tav>
                                      </p:tavLst>
                                    </p:anim>
                                    <p:animEffect transition="in" filter="fade">
                                      <p:cBhvr>
                                        <p:cTn id="42" dur="1000"/>
                                        <p:tgtEl>
                                          <p:spTgt spid="1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13" grpId="0" animBg="1"/>
      <p:bldP spid="18" grpId="0" animBg="1"/>
      <p:bldP spid="1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857" y="4520626"/>
            <a:ext cx="2960915" cy="584775"/>
          </a:xfrm>
          <a:prstGeom prst="rect">
            <a:avLst/>
          </a:prstGeom>
          <a:noFill/>
        </p:spPr>
        <p:txBody>
          <a:bodyPr wrap="square" rtlCol="0">
            <a:spAutoFit/>
          </a:bodyPr>
          <a:lstStyle/>
          <a:p>
            <a:r>
              <a:rPr lang="en-US" sz="3200" smtClean="0">
                <a:latin typeface="Times New Roman" pitchFamily="18" charset="0"/>
                <a:cs typeface="Times New Roman" pitchFamily="18" charset="0"/>
              </a:rPr>
              <a:t>2/ Nông nghiệp:</a:t>
            </a:r>
            <a:endParaRPr lang="en-US" sz="3200">
              <a:latin typeface="Times New Roman" pitchFamily="18" charset="0"/>
              <a:cs typeface="Times New Roman" pitchFamily="18" charset="0"/>
            </a:endParaRPr>
          </a:p>
        </p:txBody>
      </p:sp>
      <p:sp>
        <p:nvSpPr>
          <p:cNvPr id="7" name="TextBox 6"/>
          <p:cNvSpPr txBox="1"/>
          <p:nvPr/>
        </p:nvSpPr>
        <p:spPr>
          <a:xfrm>
            <a:off x="838200" y="5877580"/>
            <a:ext cx="8229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Nhận xét về tình hình phát triển nông nghiệp của vùng?</a:t>
            </a:r>
            <a:endParaRPr lang="en-US" sz="2800">
              <a:latin typeface="Times New Roman" pitchFamily="18" charset="0"/>
              <a:cs typeface="Times New Roman" pitchFamily="18" charset="0"/>
            </a:endParaRPr>
          </a:p>
        </p:txBody>
      </p:sp>
      <p:pic>
        <p:nvPicPr>
          <p:cNvPr id="4" name="Picture 3" descr="1anipt1a">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7215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6"/>
          <p:cNvSpPr txBox="1">
            <a:spLocks noChangeArrowheads="1"/>
          </p:cNvSpPr>
          <p:nvPr/>
        </p:nvSpPr>
        <p:spPr bwMode="auto">
          <a:xfrm>
            <a:off x="838200" y="533401"/>
            <a:ext cx="8229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Times New Roman" pitchFamily="18" charset="0"/>
              </a:rPr>
              <a:t>Giải pháp để công nghiệp của vùng phát triển bền vững?</a:t>
            </a:r>
          </a:p>
        </p:txBody>
      </p:sp>
      <p:pic>
        <p:nvPicPr>
          <p:cNvPr id="8" name="Picture 7" descr="1anipt1a">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a:off x="0" y="1143001"/>
            <a:ext cx="9144000" cy="3108543"/>
          </a:xfrm>
          <a:prstGeom prst="rect">
            <a:avLst/>
          </a:prstGeom>
          <a:solidFill>
            <a:schemeClr val="bg1"/>
          </a:solidFill>
          <a:ln>
            <a:noFill/>
          </a:ln>
        </p:spPr>
        <p:txBody>
          <a:bodyPr>
            <a:spAutoFit/>
          </a:bodyPr>
          <a:lstStyle/>
          <a:p>
            <a:r>
              <a:rPr lang="en-US" sz="2800" smtClean="0">
                <a:solidFill>
                  <a:srgbClr val="0000FF"/>
                </a:solidFill>
                <a:latin typeface="Times New Roman" pitchFamily="18" charset="0"/>
                <a:cs typeface="Times New Roman" pitchFamily="18" charset="0"/>
              </a:rPr>
              <a:t>- Xây dựng các nhà máy xử lí rác thải.</a:t>
            </a:r>
          </a:p>
          <a:p>
            <a:r>
              <a:rPr lang="en-US" sz="2800" smtClean="0">
                <a:solidFill>
                  <a:srgbClr val="0000FF"/>
                </a:solidFill>
                <a:latin typeface="Times New Roman" pitchFamily="18" charset="0"/>
                <a:cs typeface="Times New Roman" pitchFamily="18" charset="0"/>
              </a:rPr>
              <a:t>- Trồng </a:t>
            </a:r>
            <a:r>
              <a:rPr lang="en-US" sz="2800">
                <a:solidFill>
                  <a:srgbClr val="0000FF"/>
                </a:solidFill>
                <a:latin typeface="Times New Roman" pitchFamily="18" charset="0"/>
                <a:cs typeface="Times New Roman" pitchFamily="18" charset="0"/>
              </a:rPr>
              <a:t>và bảo vệ các loại rừng, đặc biệt là rừng đầu nguồn các dòng sông.</a:t>
            </a:r>
          </a:p>
          <a:p>
            <a:r>
              <a:rPr lang="en-US" sz="2800" smtClean="0">
                <a:solidFill>
                  <a:srgbClr val="0000FF"/>
                </a:solidFill>
                <a:latin typeface="Times New Roman" pitchFamily="18" charset="0"/>
                <a:cs typeface="Times New Roman" pitchFamily="18" charset="0"/>
              </a:rPr>
              <a:t>- Khai </a:t>
            </a:r>
            <a:r>
              <a:rPr lang="en-US" sz="2800">
                <a:solidFill>
                  <a:srgbClr val="0000FF"/>
                </a:solidFill>
                <a:latin typeface="Times New Roman" pitchFamily="18" charset="0"/>
                <a:cs typeface="Times New Roman" pitchFamily="18" charset="0"/>
              </a:rPr>
              <a:t>thác và sử dụng hợp lí các loại tài nguyên.</a:t>
            </a:r>
          </a:p>
          <a:p>
            <a:r>
              <a:rPr lang="en-US" sz="2800" smtClean="0">
                <a:solidFill>
                  <a:srgbClr val="0000FF"/>
                </a:solidFill>
                <a:latin typeface="Times New Roman" pitchFamily="18" charset="0"/>
                <a:cs typeface="Times New Roman" pitchFamily="18" charset="0"/>
              </a:rPr>
              <a:t>- Thực </a:t>
            </a:r>
            <a:r>
              <a:rPr lang="en-US" sz="2800">
                <a:solidFill>
                  <a:srgbClr val="0000FF"/>
                </a:solidFill>
                <a:latin typeface="Times New Roman" pitchFamily="18" charset="0"/>
                <a:cs typeface="Times New Roman" pitchFamily="18" charset="0"/>
              </a:rPr>
              <a:t>hiện tốt chính sách “định canh định cư”, hạn chế và tiến tới chấm dứt tình trạng đốt rừng làm nương rẫy.</a:t>
            </a:r>
          </a:p>
          <a:p>
            <a:r>
              <a:rPr lang="en-US" sz="2800" smtClean="0">
                <a:solidFill>
                  <a:srgbClr val="0000FF"/>
                </a:solidFill>
                <a:latin typeface="Times New Roman" pitchFamily="18" charset="0"/>
                <a:cs typeface="Times New Roman" pitchFamily="18" charset="0"/>
              </a:rPr>
              <a:t>- Bảo </a:t>
            </a:r>
            <a:r>
              <a:rPr lang="en-US" sz="2800">
                <a:solidFill>
                  <a:srgbClr val="0000FF"/>
                </a:solidFill>
                <a:latin typeface="Times New Roman" pitchFamily="18" charset="0"/>
                <a:cs typeface="Times New Roman" pitchFamily="18" charset="0"/>
              </a:rPr>
              <a:t>vệ môi </a:t>
            </a:r>
            <a:r>
              <a:rPr lang="en-US" sz="2800" smtClean="0">
                <a:solidFill>
                  <a:srgbClr val="0000FF"/>
                </a:solidFill>
                <a:latin typeface="Times New Roman" pitchFamily="18" charset="0"/>
                <a:cs typeface="Times New Roman" pitchFamily="18" charset="0"/>
              </a:rPr>
              <a:t>trường,…</a:t>
            </a:r>
            <a:endParaRPr lang="en-US" sz="2800">
              <a:solidFill>
                <a:srgbClr val="0000FF"/>
              </a:solidFill>
              <a:latin typeface="Times New Roman" pitchFamily="18" charset="0"/>
              <a:cs typeface="Times New Roman" pitchFamily="18" charset="0"/>
            </a:endParaRPr>
          </a:p>
        </p:txBody>
      </p:sp>
      <p:sp>
        <p:nvSpPr>
          <p:cNvPr id="10" name="TextBox 9"/>
          <p:cNvSpPr txBox="1"/>
          <p:nvPr/>
        </p:nvSpPr>
        <p:spPr>
          <a:xfrm>
            <a:off x="76200" y="5206425"/>
            <a:ext cx="5257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Hoạt động cặp đôi: (3 phút)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5569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012" name="Picture 28" descr="15792279sapavietnamaug29unidentifiedwomenfromthereddaoethnicminoritypeopleworkinginfiel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14" name="Picture 30" descr="7320"/>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32657"/>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16" name="Picture 32" descr="12930977651656090928_574_5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017" name="Text Box 33"/>
          <p:cNvSpPr txBox="1">
            <a:spLocks noChangeArrowheads="1"/>
          </p:cNvSpPr>
          <p:nvPr/>
        </p:nvSpPr>
        <p:spPr bwMode="auto">
          <a:xfrm>
            <a:off x="1524000" y="3733800"/>
            <a:ext cx="11430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ATISÔ</a:t>
            </a:r>
          </a:p>
        </p:txBody>
      </p:sp>
      <p:sp>
        <p:nvSpPr>
          <p:cNvPr id="298018" name="Text Box 34"/>
          <p:cNvSpPr txBox="1">
            <a:spLocks noChangeArrowheads="1"/>
          </p:cNvSpPr>
          <p:nvPr/>
        </p:nvSpPr>
        <p:spPr bwMode="auto">
          <a:xfrm>
            <a:off x="5638800" y="3810000"/>
            <a:ext cx="14478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BẮP CẢI</a:t>
            </a:r>
          </a:p>
        </p:txBody>
      </p:sp>
      <p:pic>
        <p:nvPicPr>
          <p:cNvPr id="298020" name="Picture 36" descr="75175_ngo-tram-tau"/>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021" name="Text Box 37"/>
          <p:cNvSpPr txBox="1">
            <a:spLocks noChangeArrowheads="1"/>
          </p:cNvSpPr>
          <p:nvPr/>
        </p:nvSpPr>
        <p:spPr bwMode="auto">
          <a:xfrm>
            <a:off x="6858000" y="457200"/>
            <a:ext cx="9144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NGÔ</a:t>
            </a:r>
          </a:p>
        </p:txBody>
      </p:sp>
      <p:sp>
        <p:nvSpPr>
          <p:cNvPr id="298022" name="Text Box 38"/>
          <p:cNvSpPr txBox="1">
            <a:spLocks noChangeArrowheads="1"/>
          </p:cNvSpPr>
          <p:nvPr/>
        </p:nvSpPr>
        <p:spPr bwMode="auto">
          <a:xfrm>
            <a:off x="2590800" y="381000"/>
            <a:ext cx="16002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LÚA GẠO</a:t>
            </a:r>
          </a:p>
        </p:txBody>
      </p:sp>
      <p:sp>
        <p:nvSpPr>
          <p:cNvPr id="298023" name="Text Box 39"/>
          <p:cNvSpPr txBox="1">
            <a:spLocks noChangeArrowheads="1"/>
          </p:cNvSpPr>
          <p:nvPr/>
        </p:nvSpPr>
        <p:spPr bwMode="auto">
          <a:xfrm>
            <a:off x="47172" y="3124201"/>
            <a:ext cx="90678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sz="2400">
                <a:solidFill>
                  <a:srgbClr val="000066"/>
                </a:solidFill>
                <a:latin typeface="Times New Roman" pitchFamily="18" charset="0"/>
              </a:rPr>
              <a:t>- </a:t>
            </a:r>
            <a:r>
              <a:rPr lang="en-US" sz="2400" b="1">
                <a:solidFill>
                  <a:srgbClr val="000066"/>
                </a:solidFill>
                <a:latin typeface="Times New Roman" pitchFamily="18" charset="0"/>
              </a:rPr>
              <a:t>Cơ cấu sản phẩm nông nghiệp đa dạng (nhiệt đới, cận nhiệt đới, ôn đới), quy mô sản xuất tương đối tập trung, các sản phẩm có giá trị trên thị </a:t>
            </a:r>
            <a:r>
              <a:rPr lang="en-US" sz="2400" b="1" smtClean="0">
                <a:solidFill>
                  <a:srgbClr val="000066"/>
                </a:solidFill>
                <a:latin typeface="Times New Roman" pitchFamily="18" charset="0"/>
              </a:rPr>
              <a:t>trường.</a:t>
            </a:r>
            <a:endParaRPr lang="en-US" sz="2400" b="1">
              <a:latin typeface="Times New Roman" pitchFamily="18" charset="0"/>
            </a:endParaRPr>
          </a:p>
        </p:txBody>
      </p:sp>
    </p:spTree>
    <p:extLst>
      <p:ext uri="{BB962C8B-B14F-4D97-AF65-F5344CB8AC3E}">
        <p14:creationId xmlns:p14="http://schemas.microsoft.com/office/powerpoint/2010/main" val="4225755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8014"/>
                                        </p:tgtEl>
                                        <p:attrNameLst>
                                          <p:attrName>style.visibility</p:attrName>
                                        </p:attrNameLst>
                                      </p:cBhvr>
                                      <p:to>
                                        <p:strVal val="visible"/>
                                      </p:to>
                                    </p:set>
                                    <p:anim calcmode="lin" valueType="num">
                                      <p:cBhvr>
                                        <p:cTn id="7" dur="500" fill="hold"/>
                                        <p:tgtEl>
                                          <p:spTgt spid="298014"/>
                                        </p:tgtEl>
                                        <p:attrNameLst>
                                          <p:attrName>ppt_w</p:attrName>
                                        </p:attrNameLst>
                                      </p:cBhvr>
                                      <p:tavLst>
                                        <p:tav tm="0">
                                          <p:val>
                                            <p:fltVal val="0"/>
                                          </p:val>
                                        </p:tav>
                                        <p:tav tm="100000">
                                          <p:val>
                                            <p:strVal val="#ppt_w"/>
                                          </p:val>
                                        </p:tav>
                                      </p:tavLst>
                                    </p:anim>
                                    <p:anim calcmode="lin" valueType="num">
                                      <p:cBhvr>
                                        <p:cTn id="8" dur="500" fill="hold"/>
                                        <p:tgtEl>
                                          <p:spTgt spid="2980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98022"/>
                                        </p:tgtEl>
                                        <p:attrNameLst>
                                          <p:attrName>style.visibility</p:attrName>
                                        </p:attrNameLst>
                                      </p:cBhvr>
                                      <p:to>
                                        <p:strVal val="visible"/>
                                      </p:to>
                                    </p:set>
                                    <p:anim calcmode="lin" valueType="num">
                                      <p:cBhvr>
                                        <p:cTn id="12" dur="500" fill="hold"/>
                                        <p:tgtEl>
                                          <p:spTgt spid="298022"/>
                                        </p:tgtEl>
                                        <p:attrNameLst>
                                          <p:attrName>ppt_w</p:attrName>
                                        </p:attrNameLst>
                                      </p:cBhvr>
                                      <p:tavLst>
                                        <p:tav tm="0">
                                          <p:val>
                                            <p:fltVal val="0"/>
                                          </p:val>
                                        </p:tav>
                                        <p:tav tm="100000">
                                          <p:val>
                                            <p:strVal val="#ppt_w"/>
                                          </p:val>
                                        </p:tav>
                                      </p:tavLst>
                                    </p:anim>
                                    <p:anim calcmode="lin" valueType="num">
                                      <p:cBhvr>
                                        <p:cTn id="13" dur="500" fill="hold"/>
                                        <p:tgtEl>
                                          <p:spTgt spid="29802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98020"/>
                                        </p:tgtEl>
                                        <p:attrNameLst>
                                          <p:attrName>style.visibility</p:attrName>
                                        </p:attrNameLst>
                                      </p:cBhvr>
                                      <p:to>
                                        <p:strVal val="visible"/>
                                      </p:to>
                                    </p:set>
                                    <p:anim calcmode="lin" valueType="num">
                                      <p:cBhvr>
                                        <p:cTn id="17" dur="500" fill="hold"/>
                                        <p:tgtEl>
                                          <p:spTgt spid="298020"/>
                                        </p:tgtEl>
                                        <p:attrNameLst>
                                          <p:attrName>ppt_w</p:attrName>
                                        </p:attrNameLst>
                                      </p:cBhvr>
                                      <p:tavLst>
                                        <p:tav tm="0">
                                          <p:val>
                                            <p:fltVal val="0"/>
                                          </p:val>
                                        </p:tav>
                                        <p:tav tm="100000">
                                          <p:val>
                                            <p:strVal val="#ppt_w"/>
                                          </p:val>
                                        </p:tav>
                                      </p:tavLst>
                                    </p:anim>
                                    <p:anim calcmode="lin" valueType="num">
                                      <p:cBhvr>
                                        <p:cTn id="18" dur="500" fill="hold"/>
                                        <p:tgtEl>
                                          <p:spTgt spid="29802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98021"/>
                                        </p:tgtEl>
                                        <p:attrNameLst>
                                          <p:attrName>style.visibility</p:attrName>
                                        </p:attrNameLst>
                                      </p:cBhvr>
                                      <p:to>
                                        <p:strVal val="visible"/>
                                      </p:to>
                                    </p:set>
                                    <p:anim calcmode="lin" valueType="num">
                                      <p:cBhvr>
                                        <p:cTn id="22" dur="500" fill="hold"/>
                                        <p:tgtEl>
                                          <p:spTgt spid="298021"/>
                                        </p:tgtEl>
                                        <p:attrNameLst>
                                          <p:attrName>ppt_w</p:attrName>
                                        </p:attrNameLst>
                                      </p:cBhvr>
                                      <p:tavLst>
                                        <p:tav tm="0">
                                          <p:val>
                                            <p:fltVal val="0"/>
                                          </p:val>
                                        </p:tav>
                                        <p:tav tm="100000">
                                          <p:val>
                                            <p:strVal val="#ppt_w"/>
                                          </p:val>
                                        </p:tav>
                                      </p:tavLst>
                                    </p:anim>
                                    <p:anim calcmode="lin" valueType="num">
                                      <p:cBhvr>
                                        <p:cTn id="23" dur="500" fill="hold"/>
                                        <p:tgtEl>
                                          <p:spTgt spid="298021"/>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98012"/>
                                        </p:tgtEl>
                                        <p:attrNameLst>
                                          <p:attrName>style.visibility</p:attrName>
                                        </p:attrNameLst>
                                      </p:cBhvr>
                                      <p:to>
                                        <p:strVal val="visible"/>
                                      </p:to>
                                    </p:set>
                                    <p:anim calcmode="lin" valueType="num">
                                      <p:cBhvr>
                                        <p:cTn id="27" dur="500" fill="hold"/>
                                        <p:tgtEl>
                                          <p:spTgt spid="298012"/>
                                        </p:tgtEl>
                                        <p:attrNameLst>
                                          <p:attrName>ppt_w</p:attrName>
                                        </p:attrNameLst>
                                      </p:cBhvr>
                                      <p:tavLst>
                                        <p:tav tm="0">
                                          <p:val>
                                            <p:fltVal val="0"/>
                                          </p:val>
                                        </p:tav>
                                        <p:tav tm="100000">
                                          <p:val>
                                            <p:strVal val="#ppt_w"/>
                                          </p:val>
                                        </p:tav>
                                      </p:tavLst>
                                    </p:anim>
                                    <p:anim calcmode="lin" valueType="num">
                                      <p:cBhvr>
                                        <p:cTn id="28" dur="500" fill="hold"/>
                                        <p:tgtEl>
                                          <p:spTgt spid="29801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98018"/>
                                        </p:tgtEl>
                                        <p:attrNameLst>
                                          <p:attrName>style.visibility</p:attrName>
                                        </p:attrNameLst>
                                      </p:cBhvr>
                                      <p:to>
                                        <p:strVal val="visible"/>
                                      </p:to>
                                    </p:set>
                                    <p:anim calcmode="lin" valueType="num">
                                      <p:cBhvr>
                                        <p:cTn id="32" dur="500" fill="hold"/>
                                        <p:tgtEl>
                                          <p:spTgt spid="298018"/>
                                        </p:tgtEl>
                                        <p:attrNameLst>
                                          <p:attrName>ppt_w</p:attrName>
                                        </p:attrNameLst>
                                      </p:cBhvr>
                                      <p:tavLst>
                                        <p:tav tm="0">
                                          <p:val>
                                            <p:fltVal val="0"/>
                                          </p:val>
                                        </p:tav>
                                        <p:tav tm="100000">
                                          <p:val>
                                            <p:strVal val="#ppt_w"/>
                                          </p:val>
                                        </p:tav>
                                      </p:tavLst>
                                    </p:anim>
                                    <p:anim calcmode="lin" valueType="num">
                                      <p:cBhvr>
                                        <p:cTn id="33" dur="500" fill="hold"/>
                                        <p:tgtEl>
                                          <p:spTgt spid="298018"/>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98016"/>
                                        </p:tgtEl>
                                        <p:attrNameLst>
                                          <p:attrName>style.visibility</p:attrName>
                                        </p:attrNameLst>
                                      </p:cBhvr>
                                      <p:to>
                                        <p:strVal val="visible"/>
                                      </p:to>
                                    </p:set>
                                    <p:anim calcmode="lin" valueType="num">
                                      <p:cBhvr>
                                        <p:cTn id="37" dur="500" fill="hold"/>
                                        <p:tgtEl>
                                          <p:spTgt spid="298016"/>
                                        </p:tgtEl>
                                        <p:attrNameLst>
                                          <p:attrName>ppt_w</p:attrName>
                                        </p:attrNameLst>
                                      </p:cBhvr>
                                      <p:tavLst>
                                        <p:tav tm="0">
                                          <p:val>
                                            <p:fltVal val="0"/>
                                          </p:val>
                                        </p:tav>
                                        <p:tav tm="100000">
                                          <p:val>
                                            <p:strVal val="#ppt_w"/>
                                          </p:val>
                                        </p:tav>
                                      </p:tavLst>
                                    </p:anim>
                                    <p:anim calcmode="lin" valueType="num">
                                      <p:cBhvr>
                                        <p:cTn id="38" dur="500" fill="hold"/>
                                        <p:tgtEl>
                                          <p:spTgt spid="29801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98017"/>
                                        </p:tgtEl>
                                        <p:attrNameLst>
                                          <p:attrName>style.visibility</p:attrName>
                                        </p:attrNameLst>
                                      </p:cBhvr>
                                      <p:to>
                                        <p:strVal val="visible"/>
                                      </p:to>
                                    </p:set>
                                    <p:anim calcmode="lin" valueType="num">
                                      <p:cBhvr>
                                        <p:cTn id="42" dur="500" fill="hold"/>
                                        <p:tgtEl>
                                          <p:spTgt spid="298017"/>
                                        </p:tgtEl>
                                        <p:attrNameLst>
                                          <p:attrName>ppt_w</p:attrName>
                                        </p:attrNameLst>
                                      </p:cBhvr>
                                      <p:tavLst>
                                        <p:tav tm="0">
                                          <p:val>
                                            <p:fltVal val="0"/>
                                          </p:val>
                                        </p:tav>
                                        <p:tav tm="100000">
                                          <p:val>
                                            <p:strVal val="#ppt_w"/>
                                          </p:val>
                                        </p:tav>
                                      </p:tavLst>
                                    </p:anim>
                                    <p:anim calcmode="lin" valueType="num">
                                      <p:cBhvr>
                                        <p:cTn id="43" dur="500" fill="hold"/>
                                        <p:tgtEl>
                                          <p:spTgt spid="298017"/>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98023"/>
                                        </p:tgtEl>
                                        <p:attrNameLst>
                                          <p:attrName>style.visibility</p:attrName>
                                        </p:attrNameLst>
                                      </p:cBhvr>
                                      <p:to>
                                        <p:strVal val="visible"/>
                                      </p:to>
                                    </p:set>
                                    <p:animEffect transition="in" filter="circle(in)">
                                      <p:cBhvr>
                                        <p:cTn id="48" dur="2000"/>
                                        <p:tgtEl>
                                          <p:spTgt spid="298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17" grpId="0" animBg="1"/>
      <p:bldP spid="298018" grpId="0" animBg="1"/>
      <p:bldP spid="298021" grpId="0" animBg="1"/>
      <p:bldP spid="298022" grpId="0" animBg="1"/>
      <p:bldP spid="2980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0" y="3200400"/>
            <a:ext cx="586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vi-VN" sz="2400"/>
          </a:p>
        </p:txBody>
      </p:sp>
      <p:pic>
        <p:nvPicPr>
          <p:cNvPr id="238625" name="Picture 33" descr="1236201210239-12-7"/>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34" name="Picture 42" descr="anhthanhqu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44" name="Picture 52" descr="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49" name="Picture 57" descr="Cay_hoa_hoi"/>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 Box 59"/>
          <p:cNvSpPr txBox="1">
            <a:spLocks noChangeArrowheads="1"/>
          </p:cNvSpPr>
          <p:nvPr/>
        </p:nvSpPr>
        <p:spPr bwMode="auto">
          <a:xfrm>
            <a:off x="2667000" y="5334001"/>
            <a:ext cx="6858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HỒI</a:t>
            </a:r>
          </a:p>
        </p:txBody>
      </p:sp>
      <p:sp>
        <p:nvSpPr>
          <p:cNvPr id="238652" name="Text Box 60"/>
          <p:cNvSpPr txBox="1">
            <a:spLocks noChangeArrowheads="1"/>
          </p:cNvSpPr>
          <p:nvPr/>
        </p:nvSpPr>
        <p:spPr bwMode="auto">
          <a:xfrm>
            <a:off x="3352800" y="1905001"/>
            <a:ext cx="6858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CHÈ</a:t>
            </a:r>
          </a:p>
        </p:txBody>
      </p:sp>
      <p:sp>
        <p:nvSpPr>
          <p:cNvPr id="238653" name="Text Box 61"/>
          <p:cNvSpPr txBox="1">
            <a:spLocks noChangeArrowheads="1"/>
          </p:cNvSpPr>
          <p:nvPr/>
        </p:nvSpPr>
        <p:spPr bwMode="auto">
          <a:xfrm>
            <a:off x="6019800" y="5334001"/>
            <a:ext cx="10668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CAO SU</a:t>
            </a:r>
          </a:p>
        </p:txBody>
      </p:sp>
      <p:sp>
        <p:nvSpPr>
          <p:cNvPr id="238654" name="Text Box 62"/>
          <p:cNvSpPr txBox="1">
            <a:spLocks noChangeArrowheads="1"/>
          </p:cNvSpPr>
          <p:nvPr/>
        </p:nvSpPr>
        <p:spPr bwMode="auto">
          <a:xfrm>
            <a:off x="5715000" y="1981201"/>
            <a:ext cx="7620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QUẾ</a:t>
            </a:r>
          </a:p>
        </p:txBody>
      </p:sp>
      <p:sp>
        <p:nvSpPr>
          <p:cNvPr id="238655" name="Text Box 63"/>
          <p:cNvSpPr txBox="1">
            <a:spLocks noChangeArrowheads="1"/>
          </p:cNvSpPr>
          <p:nvPr/>
        </p:nvSpPr>
        <p:spPr bwMode="auto">
          <a:xfrm>
            <a:off x="457200" y="3200400"/>
            <a:ext cx="82296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000066"/>
                </a:solidFill>
                <a:latin typeface="Times New Roman" pitchFamily="18" charset="0"/>
              </a:rPr>
              <a:t>+ Cây công nghiệp: chè (Hà Giang, Sơn La,), hồi (Lạng Sơn),.</a:t>
            </a:r>
          </a:p>
        </p:txBody>
      </p:sp>
    </p:spTree>
    <p:extLst>
      <p:ext uri="{BB962C8B-B14F-4D97-AF65-F5344CB8AC3E}">
        <p14:creationId xmlns:p14="http://schemas.microsoft.com/office/powerpoint/2010/main" val="2725205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8644"/>
                                        </p:tgtEl>
                                        <p:attrNameLst>
                                          <p:attrName>style.visibility</p:attrName>
                                        </p:attrNameLst>
                                      </p:cBhvr>
                                      <p:to>
                                        <p:strVal val="visible"/>
                                      </p:to>
                                    </p:set>
                                    <p:anim calcmode="lin" valueType="num">
                                      <p:cBhvr>
                                        <p:cTn id="7" dur="500" fill="hold"/>
                                        <p:tgtEl>
                                          <p:spTgt spid="238644"/>
                                        </p:tgtEl>
                                        <p:attrNameLst>
                                          <p:attrName>ppt_w</p:attrName>
                                        </p:attrNameLst>
                                      </p:cBhvr>
                                      <p:tavLst>
                                        <p:tav tm="0">
                                          <p:val>
                                            <p:fltVal val="0"/>
                                          </p:val>
                                        </p:tav>
                                        <p:tav tm="100000">
                                          <p:val>
                                            <p:strVal val="#ppt_w"/>
                                          </p:val>
                                        </p:tav>
                                      </p:tavLst>
                                    </p:anim>
                                    <p:anim calcmode="lin" valueType="num">
                                      <p:cBhvr>
                                        <p:cTn id="8" dur="500" fill="hold"/>
                                        <p:tgtEl>
                                          <p:spTgt spid="23864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8652"/>
                                        </p:tgtEl>
                                        <p:attrNameLst>
                                          <p:attrName>style.visibility</p:attrName>
                                        </p:attrNameLst>
                                      </p:cBhvr>
                                      <p:to>
                                        <p:strVal val="visible"/>
                                      </p:to>
                                    </p:set>
                                    <p:anim calcmode="lin" valueType="num">
                                      <p:cBhvr>
                                        <p:cTn id="12" dur="500" fill="hold"/>
                                        <p:tgtEl>
                                          <p:spTgt spid="238652"/>
                                        </p:tgtEl>
                                        <p:attrNameLst>
                                          <p:attrName>ppt_w</p:attrName>
                                        </p:attrNameLst>
                                      </p:cBhvr>
                                      <p:tavLst>
                                        <p:tav tm="0">
                                          <p:val>
                                            <p:fltVal val="0"/>
                                          </p:val>
                                        </p:tav>
                                        <p:tav tm="100000">
                                          <p:val>
                                            <p:strVal val="#ppt_w"/>
                                          </p:val>
                                        </p:tav>
                                      </p:tavLst>
                                    </p:anim>
                                    <p:anim calcmode="lin" valueType="num">
                                      <p:cBhvr>
                                        <p:cTn id="13" dur="500" fill="hold"/>
                                        <p:tgtEl>
                                          <p:spTgt spid="23865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38634"/>
                                        </p:tgtEl>
                                        <p:attrNameLst>
                                          <p:attrName>style.visibility</p:attrName>
                                        </p:attrNameLst>
                                      </p:cBhvr>
                                      <p:to>
                                        <p:strVal val="visible"/>
                                      </p:to>
                                    </p:set>
                                    <p:anim calcmode="lin" valueType="num">
                                      <p:cBhvr>
                                        <p:cTn id="17" dur="500" fill="hold"/>
                                        <p:tgtEl>
                                          <p:spTgt spid="238634"/>
                                        </p:tgtEl>
                                        <p:attrNameLst>
                                          <p:attrName>ppt_w</p:attrName>
                                        </p:attrNameLst>
                                      </p:cBhvr>
                                      <p:tavLst>
                                        <p:tav tm="0">
                                          <p:val>
                                            <p:fltVal val="0"/>
                                          </p:val>
                                        </p:tav>
                                        <p:tav tm="100000">
                                          <p:val>
                                            <p:strVal val="#ppt_w"/>
                                          </p:val>
                                        </p:tav>
                                      </p:tavLst>
                                    </p:anim>
                                    <p:anim calcmode="lin" valueType="num">
                                      <p:cBhvr>
                                        <p:cTn id="18" dur="500" fill="hold"/>
                                        <p:tgtEl>
                                          <p:spTgt spid="23863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38654"/>
                                        </p:tgtEl>
                                        <p:attrNameLst>
                                          <p:attrName>style.visibility</p:attrName>
                                        </p:attrNameLst>
                                      </p:cBhvr>
                                      <p:to>
                                        <p:strVal val="visible"/>
                                      </p:to>
                                    </p:set>
                                    <p:anim calcmode="lin" valueType="num">
                                      <p:cBhvr>
                                        <p:cTn id="22" dur="500" fill="hold"/>
                                        <p:tgtEl>
                                          <p:spTgt spid="238654"/>
                                        </p:tgtEl>
                                        <p:attrNameLst>
                                          <p:attrName>ppt_w</p:attrName>
                                        </p:attrNameLst>
                                      </p:cBhvr>
                                      <p:tavLst>
                                        <p:tav tm="0">
                                          <p:val>
                                            <p:fltVal val="0"/>
                                          </p:val>
                                        </p:tav>
                                        <p:tav tm="100000">
                                          <p:val>
                                            <p:strVal val="#ppt_w"/>
                                          </p:val>
                                        </p:tav>
                                      </p:tavLst>
                                    </p:anim>
                                    <p:anim calcmode="lin" valueType="num">
                                      <p:cBhvr>
                                        <p:cTn id="23" dur="500" fill="hold"/>
                                        <p:tgtEl>
                                          <p:spTgt spid="238654"/>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38625"/>
                                        </p:tgtEl>
                                        <p:attrNameLst>
                                          <p:attrName>style.visibility</p:attrName>
                                        </p:attrNameLst>
                                      </p:cBhvr>
                                      <p:to>
                                        <p:strVal val="visible"/>
                                      </p:to>
                                    </p:set>
                                    <p:anim calcmode="lin" valueType="num">
                                      <p:cBhvr>
                                        <p:cTn id="27" dur="500" fill="hold"/>
                                        <p:tgtEl>
                                          <p:spTgt spid="238625"/>
                                        </p:tgtEl>
                                        <p:attrNameLst>
                                          <p:attrName>ppt_w</p:attrName>
                                        </p:attrNameLst>
                                      </p:cBhvr>
                                      <p:tavLst>
                                        <p:tav tm="0">
                                          <p:val>
                                            <p:fltVal val="0"/>
                                          </p:val>
                                        </p:tav>
                                        <p:tav tm="100000">
                                          <p:val>
                                            <p:strVal val="#ppt_w"/>
                                          </p:val>
                                        </p:tav>
                                      </p:tavLst>
                                    </p:anim>
                                    <p:anim calcmode="lin" valueType="num">
                                      <p:cBhvr>
                                        <p:cTn id="28" dur="500" fill="hold"/>
                                        <p:tgtEl>
                                          <p:spTgt spid="238625"/>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38653"/>
                                        </p:tgtEl>
                                        <p:attrNameLst>
                                          <p:attrName>style.visibility</p:attrName>
                                        </p:attrNameLst>
                                      </p:cBhvr>
                                      <p:to>
                                        <p:strVal val="visible"/>
                                      </p:to>
                                    </p:set>
                                    <p:anim calcmode="lin" valueType="num">
                                      <p:cBhvr>
                                        <p:cTn id="32" dur="500" fill="hold"/>
                                        <p:tgtEl>
                                          <p:spTgt spid="238653"/>
                                        </p:tgtEl>
                                        <p:attrNameLst>
                                          <p:attrName>ppt_w</p:attrName>
                                        </p:attrNameLst>
                                      </p:cBhvr>
                                      <p:tavLst>
                                        <p:tav tm="0">
                                          <p:val>
                                            <p:fltVal val="0"/>
                                          </p:val>
                                        </p:tav>
                                        <p:tav tm="100000">
                                          <p:val>
                                            <p:strVal val="#ppt_w"/>
                                          </p:val>
                                        </p:tav>
                                      </p:tavLst>
                                    </p:anim>
                                    <p:anim calcmode="lin" valueType="num">
                                      <p:cBhvr>
                                        <p:cTn id="33" dur="500" fill="hold"/>
                                        <p:tgtEl>
                                          <p:spTgt spid="238653"/>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8649"/>
                                        </p:tgtEl>
                                        <p:attrNameLst>
                                          <p:attrName>style.visibility</p:attrName>
                                        </p:attrNameLst>
                                      </p:cBhvr>
                                      <p:to>
                                        <p:strVal val="visible"/>
                                      </p:to>
                                    </p:set>
                                    <p:anim calcmode="lin" valueType="num">
                                      <p:cBhvr>
                                        <p:cTn id="37" dur="500" fill="hold"/>
                                        <p:tgtEl>
                                          <p:spTgt spid="238649"/>
                                        </p:tgtEl>
                                        <p:attrNameLst>
                                          <p:attrName>ppt_w</p:attrName>
                                        </p:attrNameLst>
                                      </p:cBhvr>
                                      <p:tavLst>
                                        <p:tav tm="0">
                                          <p:val>
                                            <p:fltVal val="0"/>
                                          </p:val>
                                        </p:tav>
                                        <p:tav tm="100000">
                                          <p:val>
                                            <p:strVal val="#ppt_w"/>
                                          </p:val>
                                        </p:tav>
                                      </p:tavLst>
                                    </p:anim>
                                    <p:anim calcmode="lin" valueType="num">
                                      <p:cBhvr>
                                        <p:cTn id="38" dur="500" fill="hold"/>
                                        <p:tgtEl>
                                          <p:spTgt spid="238649"/>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38651"/>
                                        </p:tgtEl>
                                        <p:attrNameLst>
                                          <p:attrName>style.visibility</p:attrName>
                                        </p:attrNameLst>
                                      </p:cBhvr>
                                      <p:to>
                                        <p:strVal val="visible"/>
                                      </p:to>
                                    </p:set>
                                    <p:anim calcmode="lin" valueType="num">
                                      <p:cBhvr>
                                        <p:cTn id="42" dur="500" fill="hold"/>
                                        <p:tgtEl>
                                          <p:spTgt spid="238651"/>
                                        </p:tgtEl>
                                        <p:attrNameLst>
                                          <p:attrName>ppt_w</p:attrName>
                                        </p:attrNameLst>
                                      </p:cBhvr>
                                      <p:tavLst>
                                        <p:tav tm="0">
                                          <p:val>
                                            <p:fltVal val="0"/>
                                          </p:val>
                                        </p:tav>
                                        <p:tav tm="100000">
                                          <p:val>
                                            <p:strVal val="#ppt_w"/>
                                          </p:val>
                                        </p:tav>
                                      </p:tavLst>
                                    </p:anim>
                                    <p:anim calcmode="lin" valueType="num">
                                      <p:cBhvr>
                                        <p:cTn id="43" dur="500" fill="hold"/>
                                        <p:tgtEl>
                                          <p:spTgt spid="238651"/>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8655"/>
                                        </p:tgtEl>
                                        <p:attrNameLst>
                                          <p:attrName>style.visibility</p:attrName>
                                        </p:attrNameLst>
                                      </p:cBhvr>
                                      <p:to>
                                        <p:strVal val="visible"/>
                                      </p:to>
                                    </p:set>
                                    <p:animEffect transition="in" filter="barn(inVertical)">
                                      <p:cBhvr>
                                        <p:cTn id="48" dur="500"/>
                                        <p:tgtEl>
                                          <p:spTgt spid="238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51" grpId="0" animBg="1"/>
      <p:bldP spid="238652" grpId="0" animBg="1"/>
      <p:bldP spid="238653" grpId="0" animBg="1"/>
      <p:bldP spid="238654" grpId="0" animBg="1"/>
      <p:bldP spid="2386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
            <a:ext cx="91440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endParaRPr lang="en-US">
              <a:solidFill>
                <a:srgbClr val="000066"/>
              </a:solidFill>
              <a:latin typeface="Times New Roman" pitchFamily="18" charset="0"/>
            </a:endParaRPr>
          </a:p>
        </p:txBody>
      </p:sp>
      <p:pic>
        <p:nvPicPr>
          <p:cNvPr id="309259" name="Picture 11"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64" name="Text Box 16"/>
          <p:cNvSpPr txBox="1">
            <a:spLocks noChangeArrowheads="1"/>
          </p:cNvSpPr>
          <p:nvPr/>
        </p:nvSpPr>
        <p:spPr bwMode="auto">
          <a:xfrm>
            <a:off x="4267200" y="609600"/>
            <a:ext cx="9906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CAM</a:t>
            </a:r>
          </a:p>
        </p:txBody>
      </p:sp>
      <p:pic>
        <p:nvPicPr>
          <p:cNvPr id="309265" name="Picture 17" descr="fuji-appl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66" name="Text Box 18"/>
          <p:cNvSpPr txBox="1">
            <a:spLocks noChangeArrowheads="1"/>
          </p:cNvSpPr>
          <p:nvPr/>
        </p:nvSpPr>
        <p:spPr bwMode="auto">
          <a:xfrm>
            <a:off x="2971800" y="304801"/>
            <a:ext cx="7620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TÁO</a:t>
            </a:r>
          </a:p>
        </p:txBody>
      </p:sp>
      <p:pic>
        <p:nvPicPr>
          <p:cNvPr id="309267" name="Picture 19" descr="Le-TN-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68" name="Text Box 20"/>
          <p:cNvSpPr txBox="1">
            <a:spLocks noChangeArrowheads="1"/>
          </p:cNvSpPr>
          <p:nvPr/>
        </p:nvSpPr>
        <p:spPr bwMode="auto">
          <a:xfrm>
            <a:off x="6477000" y="304801"/>
            <a:ext cx="6096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LÊ</a:t>
            </a:r>
          </a:p>
        </p:txBody>
      </p:sp>
      <p:pic>
        <p:nvPicPr>
          <p:cNvPr id="309269" name="Picture 21" descr="dao0_141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70" name="Text Box 22"/>
          <p:cNvSpPr txBox="1">
            <a:spLocks noChangeArrowheads="1"/>
          </p:cNvSpPr>
          <p:nvPr/>
        </p:nvSpPr>
        <p:spPr bwMode="auto">
          <a:xfrm>
            <a:off x="6400800" y="3886201"/>
            <a:ext cx="7620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ĐÀO</a:t>
            </a:r>
          </a:p>
        </p:txBody>
      </p:sp>
      <p:pic>
        <p:nvPicPr>
          <p:cNvPr id="309271" name="Picture 23" descr="F201208071059061863824073"/>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72" name="Text Box 24"/>
          <p:cNvSpPr txBox="1">
            <a:spLocks noChangeArrowheads="1"/>
          </p:cNvSpPr>
          <p:nvPr/>
        </p:nvSpPr>
        <p:spPr bwMode="auto">
          <a:xfrm>
            <a:off x="2743200" y="3886201"/>
            <a:ext cx="9144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HỒNG</a:t>
            </a:r>
          </a:p>
        </p:txBody>
      </p:sp>
      <p:sp>
        <p:nvSpPr>
          <p:cNvPr id="309273" name="Text Box 25"/>
          <p:cNvSpPr txBox="1">
            <a:spLocks noChangeArrowheads="1"/>
          </p:cNvSpPr>
          <p:nvPr/>
        </p:nvSpPr>
        <p:spPr bwMode="auto">
          <a:xfrm>
            <a:off x="685800" y="3124200"/>
            <a:ext cx="74676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sz="2400" b="1">
                <a:solidFill>
                  <a:srgbClr val="000066"/>
                </a:solidFill>
                <a:latin typeface="Times New Roman" pitchFamily="18" charset="0"/>
              </a:rPr>
              <a:t>+ Trồng cây ăn quả cận nhiệt và ôn đới: mận, mơ, đào,..</a:t>
            </a:r>
            <a:endParaRPr lang="en-US" sz="2400" b="1">
              <a:latin typeface="Times New Roman" pitchFamily="18" charset="0"/>
            </a:endParaRPr>
          </a:p>
        </p:txBody>
      </p:sp>
    </p:spTree>
    <p:extLst>
      <p:ext uri="{BB962C8B-B14F-4D97-AF65-F5344CB8AC3E}">
        <p14:creationId xmlns:p14="http://schemas.microsoft.com/office/powerpoint/2010/main" val="2430306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09259"/>
                                        </p:tgtEl>
                                        <p:attrNameLst>
                                          <p:attrName>style.visibility</p:attrName>
                                        </p:attrNameLst>
                                      </p:cBhvr>
                                      <p:to>
                                        <p:strVal val="visible"/>
                                      </p:to>
                                    </p:set>
                                    <p:anim calcmode="lin" valueType="num">
                                      <p:cBhvr>
                                        <p:cTn id="7" dur="1000" fill="hold"/>
                                        <p:tgtEl>
                                          <p:spTgt spid="309259"/>
                                        </p:tgtEl>
                                        <p:attrNameLst>
                                          <p:attrName>ppt_w</p:attrName>
                                        </p:attrNameLst>
                                      </p:cBhvr>
                                      <p:tavLst>
                                        <p:tav tm="0">
                                          <p:val>
                                            <p:strVal val="#ppt_w*0.70"/>
                                          </p:val>
                                        </p:tav>
                                        <p:tav tm="100000">
                                          <p:val>
                                            <p:strVal val="#ppt_w"/>
                                          </p:val>
                                        </p:tav>
                                      </p:tavLst>
                                    </p:anim>
                                    <p:anim calcmode="lin" valueType="num">
                                      <p:cBhvr>
                                        <p:cTn id="8" dur="1000" fill="hold"/>
                                        <p:tgtEl>
                                          <p:spTgt spid="309259"/>
                                        </p:tgtEl>
                                        <p:attrNameLst>
                                          <p:attrName>ppt_h</p:attrName>
                                        </p:attrNameLst>
                                      </p:cBhvr>
                                      <p:tavLst>
                                        <p:tav tm="0">
                                          <p:val>
                                            <p:strVal val="#ppt_h"/>
                                          </p:val>
                                        </p:tav>
                                        <p:tav tm="100000">
                                          <p:val>
                                            <p:strVal val="#ppt_h"/>
                                          </p:val>
                                        </p:tav>
                                      </p:tavLst>
                                    </p:anim>
                                    <p:animEffect transition="in" filter="fade">
                                      <p:cBhvr>
                                        <p:cTn id="9" dur="1000"/>
                                        <p:tgtEl>
                                          <p:spTgt spid="309259"/>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9264"/>
                                        </p:tgtEl>
                                        <p:attrNameLst>
                                          <p:attrName>style.visibility</p:attrName>
                                        </p:attrNameLst>
                                      </p:cBhvr>
                                      <p:to>
                                        <p:strVal val="visible"/>
                                      </p:to>
                                    </p:set>
                                    <p:anim calcmode="lin" valueType="num">
                                      <p:cBhvr>
                                        <p:cTn id="13" dur="1000" fill="hold"/>
                                        <p:tgtEl>
                                          <p:spTgt spid="309264"/>
                                        </p:tgtEl>
                                        <p:attrNameLst>
                                          <p:attrName>ppt_w</p:attrName>
                                        </p:attrNameLst>
                                      </p:cBhvr>
                                      <p:tavLst>
                                        <p:tav tm="0">
                                          <p:val>
                                            <p:strVal val="#ppt_w*0.70"/>
                                          </p:val>
                                        </p:tav>
                                        <p:tav tm="100000">
                                          <p:val>
                                            <p:strVal val="#ppt_w"/>
                                          </p:val>
                                        </p:tav>
                                      </p:tavLst>
                                    </p:anim>
                                    <p:anim calcmode="lin" valueType="num">
                                      <p:cBhvr>
                                        <p:cTn id="14" dur="1000" fill="hold"/>
                                        <p:tgtEl>
                                          <p:spTgt spid="309264"/>
                                        </p:tgtEl>
                                        <p:attrNameLst>
                                          <p:attrName>ppt_h</p:attrName>
                                        </p:attrNameLst>
                                      </p:cBhvr>
                                      <p:tavLst>
                                        <p:tav tm="0">
                                          <p:val>
                                            <p:strVal val="#ppt_h"/>
                                          </p:val>
                                        </p:tav>
                                        <p:tav tm="100000">
                                          <p:val>
                                            <p:strVal val="#ppt_h"/>
                                          </p:val>
                                        </p:tav>
                                      </p:tavLst>
                                    </p:anim>
                                    <p:animEffect transition="in" filter="fade">
                                      <p:cBhvr>
                                        <p:cTn id="15" dur="1000"/>
                                        <p:tgtEl>
                                          <p:spTgt spid="3092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309265"/>
                                        </p:tgtEl>
                                        <p:attrNameLst>
                                          <p:attrName>style.visibility</p:attrName>
                                        </p:attrNameLst>
                                      </p:cBhvr>
                                      <p:to>
                                        <p:strVal val="visible"/>
                                      </p:to>
                                    </p:set>
                                    <p:anim calcmode="lin" valueType="num">
                                      <p:cBhvr>
                                        <p:cTn id="20" dur="500" fill="hold"/>
                                        <p:tgtEl>
                                          <p:spTgt spid="309265"/>
                                        </p:tgtEl>
                                        <p:attrNameLst>
                                          <p:attrName>ppt_w</p:attrName>
                                        </p:attrNameLst>
                                      </p:cBhvr>
                                      <p:tavLst>
                                        <p:tav tm="0">
                                          <p:val>
                                            <p:fltVal val="0"/>
                                          </p:val>
                                        </p:tav>
                                        <p:tav tm="100000">
                                          <p:val>
                                            <p:strVal val="#ppt_w"/>
                                          </p:val>
                                        </p:tav>
                                      </p:tavLst>
                                    </p:anim>
                                    <p:anim calcmode="lin" valueType="num">
                                      <p:cBhvr>
                                        <p:cTn id="21" dur="500" fill="hold"/>
                                        <p:tgtEl>
                                          <p:spTgt spid="309265"/>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309266"/>
                                        </p:tgtEl>
                                        <p:attrNameLst>
                                          <p:attrName>style.visibility</p:attrName>
                                        </p:attrNameLst>
                                      </p:cBhvr>
                                      <p:to>
                                        <p:strVal val="visible"/>
                                      </p:to>
                                    </p:set>
                                    <p:anim calcmode="lin" valueType="num">
                                      <p:cBhvr>
                                        <p:cTn id="25" dur="500" fill="hold"/>
                                        <p:tgtEl>
                                          <p:spTgt spid="309266"/>
                                        </p:tgtEl>
                                        <p:attrNameLst>
                                          <p:attrName>ppt_w</p:attrName>
                                        </p:attrNameLst>
                                      </p:cBhvr>
                                      <p:tavLst>
                                        <p:tav tm="0">
                                          <p:val>
                                            <p:fltVal val="0"/>
                                          </p:val>
                                        </p:tav>
                                        <p:tav tm="100000">
                                          <p:val>
                                            <p:strVal val="#ppt_w"/>
                                          </p:val>
                                        </p:tav>
                                      </p:tavLst>
                                    </p:anim>
                                    <p:anim calcmode="lin" valueType="num">
                                      <p:cBhvr>
                                        <p:cTn id="26" dur="500" fill="hold"/>
                                        <p:tgtEl>
                                          <p:spTgt spid="30926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000"/>
                            </p:stCondLst>
                            <p:childTnLst>
                              <p:par>
                                <p:cTn id="28" presetID="23" presetClass="entr" presetSubtype="16" fill="hold" nodeType="afterEffect">
                                  <p:stCondLst>
                                    <p:cond delay="0"/>
                                  </p:stCondLst>
                                  <p:childTnLst>
                                    <p:set>
                                      <p:cBhvr>
                                        <p:cTn id="29" dur="1" fill="hold">
                                          <p:stCondLst>
                                            <p:cond delay="0"/>
                                          </p:stCondLst>
                                        </p:cTn>
                                        <p:tgtEl>
                                          <p:spTgt spid="309267"/>
                                        </p:tgtEl>
                                        <p:attrNameLst>
                                          <p:attrName>style.visibility</p:attrName>
                                        </p:attrNameLst>
                                      </p:cBhvr>
                                      <p:to>
                                        <p:strVal val="visible"/>
                                      </p:to>
                                    </p:set>
                                    <p:anim calcmode="lin" valueType="num">
                                      <p:cBhvr>
                                        <p:cTn id="30" dur="500" fill="hold"/>
                                        <p:tgtEl>
                                          <p:spTgt spid="309267"/>
                                        </p:tgtEl>
                                        <p:attrNameLst>
                                          <p:attrName>ppt_w</p:attrName>
                                        </p:attrNameLst>
                                      </p:cBhvr>
                                      <p:tavLst>
                                        <p:tav tm="0">
                                          <p:val>
                                            <p:fltVal val="0"/>
                                          </p:val>
                                        </p:tav>
                                        <p:tav tm="100000">
                                          <p:val>
                                            <p:strVal val="#ppt_w"/>
                                          </p:val>
                                        </p:tav>
                                      </p:tavLst>
                                    </p:anim>
                                    <p:anim calcmode="lin" valueType="num">
                                      <p:cBhvr>
                                        <p:cTn id="31" dur="500" fill="hold"/>
                                        <p:tgtEl>
                                          <p:spTgt spid="309267"/>
                                        </p:tgtEl>
                                        <p:attrNameLst>
                                          <p:attrName>ppt_h</p:attrName>
                                        </p:attrNameLst>
                                      </p:cBhvr>
                                      <p:tavLst>
                                        <p:tav tm="0">
                                          <p:val>
                                            <p:fltVal val="0"/>
                                          </p:val>
                                        </p:tav>
                                        <p:tav tm="100000">
                                          <p:val>
                                            <p:strVal val="#ppt_h"/>
                                          </p:val>
                                        </p:tav>
                                      </p:tavLst>
                                    </p:anim>
                                  </p:childTnLst>
                                </p:cTn>
                              </p:par>
                            </p:childTnLst>
                          </p:cTn>
                        </p:par>
                        <p:par>
                          <p:cTn id="32" fill="hold" nodeType="afterGroup">
                            <p:stCondLst>
                              <p:cond delay="1500"/>
                            </p:stCondLst>
                            <p:childTnLst>
                              <p:par>
                                <p:cTn id="33" presetID="23" presetClass="entr" presetSubtype="16" fill="hold" grpId="0" nodeType="afterEffect">
                                  <p:stCondLst>
                                    <p:cond delay="0"/>
                                  </p:stCondLst>
                                  <p:childTnLst>
                                    <p:set>
                                      <p:cBhvr>
                                        <p:cTn id="34" dur="1" fill="hold">
                                          <p:stCondLst>
                                            <p:cond delay="0"/>
                                          </p:stCondLst>
                                        </p:cTn>
                                        <p:tgtEl>
                                          <p:spTgt spid="309268"/>
                                        </p:tgtEl>
                                        <p:attrNameLst>
                                          <p:attrName>style.visibility</p:attrName>
                                        </p:attrNameLst>
                                      </p:cBhvr>
                                      <p:to>
                                        <p:strVal val="visible"/>
                                      </p:to>
                                    </p:set>
                                    <p:anim calcmode="lin" valueType="num">
                                      <p:cBhvr>
                                        <p:cTn id="35" dur="500" fill="hold"/>
                                        <p:tgtEl>
                                          <p:spTgt spid="309268"/>
                                        </p:tgtEl>
                                        <p:attrNameLst>
                                          <p:attrName>ppt_w</p:attrName>
                                        </p:attrNameLst>
                                      </p:cBhvr>
                                      <p:tavLst>
                                        <p:tav tm="0">
                                          <p:val>
                                            <p:fltVal val="0"/>
                                          </p:val>
                                        </p:tav>
                                        <p:tav tm="100000">
                                          <p:val>
                                            <p:strVal val="#ppt_w"/>
                                          </p:val>
                                        </p:tav>
                                      </p:tavLst>
                                    </p:anim>
                                    <p:anim calcmode="lin" valueType="num">
                                      <p:cBhvr>
                                        <p:cTn id="36" dur="500" fill="hold"/>
                                        <p:tgtEl>
                                          <p:spTgt spid="30926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2000"/>
                            </p:stCondLst>
                            <p:childTnLst>
                              <p:par>
                                <p:cTn id="38" presetID="23" presetClass="entr" presetSubtype="16" fill="hold" nodeType="afterEffect">
                                  <p:stCondLst>
                                    <p:cond delay="0"/>
                                  </p:stCondLst>
                                  <p:childTnLst>
                                    <p:set>
                                      <p:cBhvr>
                                        <p:cTn id="39" dur="1" fill="hold">
                                          <p:stCondLst>
                                            <p:cond delay="0"/>
                                          </p:stCondLst>
                                        </p:cTn>
                                        <p:tgtEl>
                                          <p:spTgt spid="309269"/>
                                        </p:tgtEl>
                                        <p:attrNameLst>
                                          <p:attrName>style.visibility</p:attrName>
                                        </p:attrNameLst>
                                      </p:cBhvr>
                                      <p:to>
                                        <p:strVal val="visible"/>
                                      </p:to>
                                    </p:set>
                                    <p:anim calcmode="lin" valueType="num">
                                      <p:cBhvr>
                                        <p:cTn id="40" dur="500" fill="hold"/>
                                        <p:tgtEl>
                                          <p:spTgt spid="309269"/>
                                        </p:tgtEl>
                                        <p:attrNameLst>
                                          <p:attrName>ppt_w</p:attrName>
                                        </p:attrNameLst>
                                      </p:cBhvr>
                                      <p:tavLst>
                                        <p:tav tm="0">
                                          <p:val>
                                            <p:fltVal val="0"/>
                                          </p:val>
                                        </p:tav>
                                        <p:tav tm="100000">
                                          <p:val>
                                            <p:strVal val="#ppt_w"/>
                                          </p:val>
                                        </p:tav>
                                      </p:tavLst>
                                    </p:anim>
                                    <p:anim calcmode="lin" valueType="num">
                                      <p:cBhvr>
                                        <p:cTn id="41" dur="500" fill="hold"/>
                                        <p:tgtEl>
                                          <p:spTgt spid="309269"/>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500"/>
                            </p:stCondLst>
                            <p:childTnLst>
                              <p:par>
                                <p:cTn id="43" presetID="23" presetClass="entr" presetSubtype="16" fill="hold" grpId="0" nodeType="afterEffect">
                                  <p:stCondLst>
                                    <p:cond delay="0"/>
                                  </p:stCondLst>
                                  <p:childTnLst>
                                    <p:set>
                                      <p:cBhvr>
                                        <p:cTn id="44" dur="1" fill="hold">
                                          <p:stCondLst>
                                            <p:cond delay="0"/>
                                          </p:stCondLst>
                                        </p:cTn>
                                        <p:tgtEl>
                                          <p:spTgt spid="309270"/>
                                        </p:tgtEl>
                                        <p:attrNameLst>
                                          <p:attrName>style.visibility</p:attrName>
                                        </p:attrNameLst>
                                      </p:cBhvr>
                                      <p:to>
                                        <p:strVal val="visible"/>
                                      </p:to>
                                    </p:set>
                                    <p:anim calcmode="lin" valueType="num">
                                      <p:cBhvr>
                                        <p:cTn id="45" dur="500" fill="hold"/>
                                        <p:tgtEl>
                                          <p:spTgt spid="309270"/>
                                        </p:tgtEl>
                                        <p:attrNameLst>
                                          <p:attrName>ppt_w</p:attrName>
                                        </p:attrNameLst>
                                      </p:cBhvr>
                                      <p:tavLst>
                                        <p:tav tm="0">
                                          <p:val>
                                            <p:fltVal val="0"/>
                                          </p:val>
                                        </p:tav>
                                        <p:tav tm="100000">
                                          <p:val>
                                            <p:strVal val="#ppt_w"/>
                                          </p:val>
                                        </p:tav>
                                      </p:tavLst>
                                    </p:anim>
                                    <p:anim calcmode="lin" valueType="num">
                                      <p:cBhvr>
                                        <p:cTn id="46" dur="500" fill="hold"/>
                                        <p:tgtEl>
                                          <p:spTgt spid="309270"/>
                                        </p:tgtEl>
                                        <p:attrNameLst>
                                          <p:attrName>ppt_h</p:attrName>
                                        </p:attrNameLst>
                                      </p:cBhvr>
                                      <p:tavLst>
                                        <p:tav tm="0">
                                          <p:val>
                                            <p:fltVal val="0"/>
                                          </p:val>
                                        </p:tav>
                                        <p:tav tm="100000">
                                          <p:val>
                                            <p:strVal val="#ppt_h"/>
                                          </p:val>
                                        </p:tav>
                                      </p:tavLst>
                                    </p:anim>
                                  </p:childTnLst>
                                </p:cTn>
                              </p:par>
                            </p:childTnLst>
                          </p:cTn>
                        </p:par>
                        <p:par>
                          <p:cTn id="47" fill="hold" nodeType="afterGroup">
                            <p:stCondLst>
                              <p:cond delay="3000"/>
                            </p:stCondLst>
                            <p:childTnLst>
                              <p:par>
                                <p:cTn id="48" presetID="23" presetClass="entr" presetSubtype="16" fill="hold" nodeType="afterEffect">
                                  <p:stCondLst>
                                    <p:cond delay="0"/>
                                  </p:stCondLst>
                                  <p:childTnLst>
                                    <p:set>
                                      <p:cBhvr>
                                        <p:cTn id="49" dur="1" fill="hold">
                                          <p:stCondLst>
                                            <p:cond delay="0"/>
                                          </p:stCondLst>
                                        </p:cTn>
                                        <p:tgtEl>
                                          <p:spTgt spid="309271"/>
                                        </p:tgtEl>
                                        <p:attrNameLst>
                                          <p:attrName>style.visibility</p:attrName>
                                        </p:attrNameLst>
                                      </p:cBhvr>
                                      <p:to>
                                        <p:strVal val="visible"/>
                                      </p:to>
                                    </p:set>
                                    <p:anim calcmode="lin" valueType="num">
                                      <p:cBhvr>
                                        <p:cTn id="50" dur="500" fill="hold"/>
                                        <p:tgtEl>
                                          <p:spTgt spid="309271"/>
                                        </p:tgtEl>
                                        <p:attrNameLst>
                                          <p:attrName>ppt_w</p:attrName>
                                        </p:attrNameLst>
                                      </p:cBhvr>
                                      <p:tavLst>
                                        <p:tav tm="0">
                                          <p:val>
                                            <p:fltVal val="0"/>
                                          </p:val>
                                        </p:tav>
                                        <p:tav tm="100000">
                                          <p:val>
                                            <p:strVal val="#ppt_w"/>
                                          </p:val>
                                        </p:tav>
                                      </p:tavLst>
                                    </p:anim>
                                    <p:anim calcmode="lin" valueType="num">
                                      <p:cBhvr>
                                        <p:cTn id="51" dur="500" fill="hold"/>
                                        <p:tgtEl>
                                          <p:spTgt spid="309271"/>
                                        </p:tgtEl>
                                        <p:attrNameLst>
                                          <p:attrName>ppt_h</p:attrName>
                                        </p:attrNameLst>
                                      </p:cBhvr>
                                      <p:tavLst>
                                        <p:tav tm="0">
                                          <p:val>
                                            <p:fltVal val="0"/>
                                          </p:val>
                                        </p:tav>
                                        <p:tav tm="100000">
                                          <p:val>
                                            <p:strVal val="#ppt_h"/>
                                          </p:val>
                                        </p:tav>
                                      </p:tavLst>
                                    </p:anim>
                                  </p:childTnLst>
                                </p:cTn>
                              </p:par>
                            </p:childTnLst>
                          </p:cTn>
                        </p:par>
                        <p:par>
                          <p:cTn id="52" fill="hold" nodeType="afterGroup">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309272"/>
                                        </p:tgtEl>
                                        <p:attrNameLst>
                                          <p:attrName>style.visibility</p:attrName>
                                        </p:attrNameLst>
                                      </p:cBhvr>
                                      <p:to>
                                        <p:strVal val="visible"/>
                                      </p:to>
                                    </p:set>
                                    <p:anim calcmode="lin" valueType="num">
                                      <p:cBhvr>
                                        <p:cTn id="55" dur="500" fill="hold"/>
                                        <p:tgtEl>
                                          <p:spTgt spid="309272"/>
                                        </p:tgtEl>
                                        <p:attrNameLst>
                                          <p:attrName>ppt_w</p:attrName>
                                        </p:attrNameLst>
                                      </p:cBhvr>
                                      <p:tavLst>
                                        <p:tav tm="0">
                                          <p:val>
                                            <p:fltVal val="0"/>
                                          </p:val>
                                        </p:tav>
                                        <p:tav tm="100000">
                                          <p:val>
                                            <p:strVal val="#ppt_w"/>
                                          </p:val>
                                        </p:tav>
                                      </p:tavLst>
                                    </p:anim>
                                    <p:anim calcmode="lin" valueType="num">
                                      <p:cBhvr>
                                        <p:cTn id="56" dur="500" fill="hold"/>
                                        <p:tgtEl>
                                          <p:spTgt spid="30927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09273"/>
                                        </p:tgtEl>
                                        <p:attrNameLst>
                                          <p:attrName>style.visibility</p:attrName>
                                        </p:attrNameLst>
                                      </p:cBhvr>
                                      <p:to>
                                        <p:strVal val="visible"/>
                                      </p:to>
                                    </p:set>
                                    <p:animEffect transition="in" filter="wipe(down)">
                                      <p:cBhvr>
                                        <p:cTn id="61" dur="500"/>
                                        <p:tgtEl>
                                          <p:spTgt spid="309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4" grpId="0" animBg="1"/>
      <p:bldP spid="309266" grpId="0" animBg="1"/>
      <p:bldP spid="309268" grpId="0" animBg="1"/>
      <p:bldP spid="309270" grpId="0" animBg="1"/>
      <p:bldP spid="309272" grpId="0" animBg="1"/>
      <p:bldP spid="3092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07831" y="3094892"/>
            <a:ext cx="8153400" cy="954107"/>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Xác định địa bàn phân bố các cây công nghiệp lâu năm: chè, hồi.</a:t>
            </a:r>
            <a:endParaRPr lang="en-US" sz="2800">
              <a:latin typeface="Times New Roman" pitchFamily="18" charset="0"/>
              <a:cs typeface="Times New Roman" pitchFamily="18" charset="0"/>
            </a:endParaRPr>
          </a:p>
        </p:txBody>
      </p:sp>
      <p:sp>
        <p:nvSpPr>
          <p:cNvPr id="5" name="TextBox 4"/>
          <p:cNvSpPr txBox="1"/>
          <p:nvPr/>
        </p:nvSpPr>
        <p:spPr>
          <a:xfrm>
            <a:off x="1143000" y="3118338"/>
            <a:ext cx="8153400" cy="954107"/>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Nhờ những điều kiện thuận lợi gì mà cây chè chiếm tỉ trọng lớn về diện tích và sản lượng so với cả nước?  </a:t>
            </a:r>
            <a:endParaRPr lang="en-US" sz="2800">
              <a:latin typeface="Times New Roman" pitchFamily="18" charset="0"/>
              <a:cs typeface="Times New Roman" pitchFamily="18" charset="0"/>
            </a:endParaRPr>
          </a:p>
        </p:txBody>
      </p:sp>
      <p:pic>
        <p:nvPicPr>
          <p:cNvPr id="7" name="Picture 6" descr="1anipt1a">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242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2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2" name="Picture 22" descr="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9" name="Picture 29" descr="1350517765_444440073_1-Hinh-anh-ca--Ban-lon-man-lon-mung-chat-luong-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7" name="Picture 37" descr="anh-bai-chinh"/>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9" name="Picture 39" descr="20071219095009Grazing-SI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0" name="Text Box 40"/>
          <p:cNvSpPr txBox="1">
            <a:spLocks noChangeArrowheads="1"/>
          </p:cNvSpPr>
          <p:nvPr/>
        </p:nvSpPr>
        <p:spPr bwMode="auto">
          <a:xfrm>
            <a:off x="685800" y="3276601"/>
            <a:ext cx="80772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solidFill>
                  <a:srgbClr val="000066"/>
                </a:solidFill>
                <a:latin typeface="Times New Roman" pitchFamily="18" charset="0"/>
              </a:rPr>
              <a:t>- </a:t>
            </a:r>
            <a:r>
              <a:rPr lang="en-US" sz="2400" b="1">
                <a:solidFill>
                  <a:srgbClr val="000066"/>
                </a:solidFill>
                <a:latin typeface="Times New Roman" pitchFamily="18" charset="0"/>
              </a:rPr>
              <a:t>Chăn nuôi: trâu ( chiếm 57,3%), bò ở miền núi, lợn (22%)</a:t>
            </a:r>
            <a:endParaRPr lang="en-US" sz="2400" b="1">
              <a:latin typeface="Times New Roman" pitchFamily="18" charset="0"/>
            </a:endParaRPr>
          </a:p>
        </p:txBody>
      </p:sp>
    </p:spTree>
    <p:extLst>
      <p:ext uri="{BB962C8B-B14F-4D97-AF65-F5344CB8AC3E}">
        <p14:creationId xmlns:p14="http://schemas.microsoft.com/office/powerpoint/2010/main" val="3184397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27717"/>
                                        </p:tgtEl>
                                        <p:attrNameLst>
                                          <p:attrName>style.visibility</p:attrName>
                                        </p:attrNameLst>
                                      </p:cBhvr>
                                      <p:to>
                                        <p:strVal val="visible"/>
                                      </p:to>
                                    </p:set>
                                    <p:anim calcmode="lin" valueType="num">
                                      <p:cBhvr>
                                        <p:cTn id="7" dur="1000" fill="hold"/>
                                        <p:tgtEl>
                                          <p:spTgt spid="327717"/>
                                        </p:tgtEl>
                                        <p:attrNameLst>
                                          <p:attrName>ppt_w</p:attrName>
                                        </p:attrNameLst>
                                      </p:cBhvr>
                                      <p:tavLst>
                                        <p:tav tm="0">
                                          <p:val>
                                            <p:fltVal val="0"/>
                                          </p:val>
                                        </p:tav>
                                        <p:tav tm="100000">
                                          <p:val>
                                            <p:strVal val="#ppt_w"/>
                                          </p:val>
                                        </p:tav>
                                      </p:tavLst>
                                    </p:anim>
                                    <p:anim calcmode="lin" valueType="num">
                                      <p:cBhvr>
                                        <p:cTn id="8" dur="1000" fill="hold"/>
                                        <p:tgtEl>
                                          <p:spTgt spid="32771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27702"/>
                                        </p:tgtEl>
                                        <p:attrNameLst>
                                          <p:attrName>style.visibility</p:attrName>
                                        </p:attrNameLst>
                                      </p:cBhvr>
                                      <p:to>
                                        <p:strVal val="visible"/>
                                      </p:to>
                                    </p:set>
                                    <p:anim calcmode="lin" valueType="num">
                                      <p:cBhvr>
                                        <p:cTn id="12" dur="1000" fill="hold"/>
                                        <p:tgtEl>
                                          <p:spTgt spid="327702"/>
                                        </p:tgtEl>
                                        <p:attrNameLst>
                                          <p:attrName>ppt_w</p:attrName>
                                        </p:attrNameLst>
                                      </p:cBhvr>
                                      <p:tavLst>
                                        <p:tav tm="0">
                                          <p:val>
                                            <p:fltVal val="0"/>
                                          </p:val>
                                        </p:tav>
                                        <p:tav tm="100000">
                                          <p:val>
                                            <p:strVal val="#ppt_w"/>
                                          </p:val>
                                        </p:tav>
                                      </p:tavLst>
                                    </p:anim>
                                    <p:anim calcmode="lin" valueType="num">
                                      <p:cBhvr>
                                        <p:cTn id="13" dur="1000" fill="hold"/>
                                        <p:tgtEl>
                                          <p:spTgt spid="32770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327719"/>
                                        </p:tgtEl>
                                        <p:attrNameLst>
                                          <p:attrName>style.visibility</p:attrName>
                                        </p:attrNameLst>
                                      </p:cBhvr>
                                      <p:to>
                                        <p:strVal val="visible"/>
                                      </p:to>
                                    </p:set>
                                    <p:anim calcmode="lin" valueType="num">
                                      <p:cBhvr>
                                        <p:cTn id="17" dur="1000" fill="hold"/>
                                        <p:tgtEl>
                                          <p:spTgt spid="327719"/>
                                        </p:tgtEl>
                                        <p:attrNameLst>
                                          <p:attrName>ppt_w</p:attrName>
                                        </p:attrNameLst>
                                      </p:cBhvr>
                                      <p:tavLst>
                                        <p:tav tm="0">
                                          <p:val>
                                            <p:fltVal val="0"/>
                                          </p:val>
                                        </p:tav>
                                        <p:tav tm="100000">
                                          <p:val>
                                            <p:strVal val="#ppt_w"/>
                                          </p:val>
                                        </p:tav>
                                      </p:tavLst>
                                    </p:anim>
                                    <p:anim calcmode="lin" valueType="num">
                                      <p:cBhvr>
                                        <p:cTn id="18" dur="1000" fill="hold"/>
                                        <p:tgtEl>
                                          <p:spTgt spid="32771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327709"/>
                                        </p:tgtEl>
                                        <p:attrNameLst>
                                          <p:attrName>style.visibility</p:attrName>
                                        </p:attrNameLst>
                                      </p:cBhvr>
                                      <p:to>
                                        <p:strVal val="visible"/>
                                      </p:to>
                                    </p:set>
                                    <p:anim calcmode="lin" valueType="num">
                                      <p:cBhvr>
                                        <p:cTn id="22" dur="1000" fill="hold"/>
                                        <p:tgtEl>
                                          <p:spTgt spid="327709"/>
                                        </p:tgtEl>
                                        <p:attrNameLst>
                                          <p:attrName>ppt_w</p:attrName>
                                        </p:attrNameLst>
                                      </p:cBhvr>
                                      <p:tavLst>
                                        <p:tav tm="0">
                                          <p:val>
                                            <p:fltVal val="0"/>
                                          </p:val>
                                        </p:tav>
                                        <p:tav tm="100000">
                                          <p:val>
                                            <p:strVal val="#ppt_w"/>
                                          </p:val>
                                        </p:tav>
                                      </p:tavLst>
                                    </p:anim>
                                    <p:anim calcmode="lin" valueType="num">
                                      <p:cBhvr>
                                        <p:cTn id="23" dur="1000" fill="hold"/>
                                        <p:tgtEl>
                                          <p:spTgt spid="32770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27720"/>
                                        </p:tgtEl>
                                        <p:attrNameLst>
                                          <p:attrName>style.visibility</p:attrName>
                                        </p:attrNameLst>
                                      </p:cBhvr>
                                      <p:to>
                                        <p:strVal val="visible"/>
                                      </p:to>
                                    </p:set>
                                    <p:animEffect transition="in" filter="wipe(down)">
                                      <p:cBhvr>
                                        <p:cTn id="28" dur="500"/>
                                        <p:tgtEl>
                                          <p:spTgt spid="327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457201"/>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a:p>
        </p:txBody>
      </p:sp>
      <p:sp>
        <p:nvSpPr>
          <p:cNvPr id="25603" name="Text Box 4"/>
          <p:cNvSpPr txBox="1">
            <a:spLocks noChangeArrowheads="1"/>
          </p:cNvSpPr>
          <p:nvPr/>
        </p:nvSpPr>
        <p:spPr bwMode="auto">
          <a:xfrm>
            <a:off x="0" y="1"/>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a:p>
        </p:txBody>
      </p:sp>
      <p:pic>
        <p:nvPicPr>
          <p:cNvPr id="310286" name="Picture 14" descr="s(26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90" name="Picture 18" descr="ches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92" name="Picture 20" descr="images795712_Tran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94" name="Picture 22" descr="1_201072216115_h%C3%83%C2%A0_giang_trang_tr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95" name="Text Box 23"/>
          <p:cNvSpPr txBox="1">
            <a:spLocks noChangeArrowheads="1"/>
          </p:cNvSpPr>
          <p:nvPr/>
        </p:nvSpPr>
        <p:spPr bwMode="auto">
          <a:xfrm>
            <a:off x="990600" y="3200401"/>
            <a:ext cx="72390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solidFill>
                  <a:srgbClr val="000066"/>
                </a:solidFill>
                <a:latin typeface="Times New Roman" pitchFamily="18" charset="0"/>
              </a:rPr>
              <a:t>- </a:t>
            </a:r>
            <a:r>
              <a:rPr lang="en-US" sz="2400" b="1">
                <a:solidFill>
                  <a:srgbClr val="000066"/>
                </a:solidFill>
                <a:latin typeface="Times New Roman" pitchFamily="18" charset="0"/>
              </a:rPr>
              <a:t>Nghề rừng phát triển theo hướng nông-lâm kết hợp</a:t>
            </a:r>
            <a:r>
              <a:rPr lang="en-US" sz="2400" b="1">
                <a:solidFill>
                  <a:srgbClr val="000066"/>
                </a:solidFill>
              </a:rPr>
              <a:t>.</a:t>
            </a:r>
          </a:p>
        </p:txBody>
      </p:sp>
    </p:spTree>
    <p:extLst>
      <p:ext uri="{BB962C8B-B14F-4D97-AF65-F5344CB8AC3E}">
        <p14:creationId xmlns:p14="http://schemas.microsoft.com/office/powerpoint/2010/main" val="1607076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10286"/>
                                        </p:tgtEl>
                                        <p:attrNameLst>
                                          <p:attrName>style.visibility</p:attrName>
                                        </p:attrNameLst>
                                      </p:cBhvr>
                                      <p:to>
                                        <p:strVal val="visible"/>
                                      </p:to>
                                    </p:set>
                                    <p:anim calcmode="lin" valueType="num">
                                      <p:cBhvr>
                                        <p:cTn id="7" dur="500" fill="hold"/>
                                        <p:tgtEl>
                                          <p:spTgt spid="310286"/>
                                        </p:tgtEl>
                                        <p:attrNameLst>
                                          <p:attrName>ppt_w</p:attrName>
                                        </p:attrNameLst>
                                      </p:cBhvr>
                                      <p:tavLst>
                                        <p:tav tm="0">
                                          <p:val>
                                            <p:fltVal val="0"/>
                                          </p:val>
                                        </p:tav>
                                        <p:tav tm="100000">
                                          <p:val>
                                            <p:strVal val="#ppt_w"/>
                                          </p:val>
                                        </p:tav>
                                      </p:tavLst>
                                    </p:anim>
                                    <p:anim calcmode="lin" valueType="num">
                                      <p:cBhvr>
                                        <p:cTn id="8" dur="500" fill="hold"/>
                                        <p:tgtEl>
                                          <p:spTgt spid="31028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10290"/>
                                        </p:tgtEl>
                                        <p:attrNameLst>
                                          <p:attrName>style.visibility</p:attrName>
                                        </p:attrNameLst>
                                      </p:cBhvr>
                                      <p:to>
                                        <p:strVal val="visible"/>
                                      </p:to>
                                    </p:set>
                                    <p:anim calcmode="lin" valueType="num">
                                      <p:cBhvr>
                                        <p:cTn id="12" dur="500" fill="hold"/>
                                        <p:tgtEl>
                                          <p:spTgt spid="310290"/>
                                        </p:tgtEl>
                                        <p:attrNameLst>
                                          <p:attrName>ppt_w</p:attrName>
                                        </p:attrNameLst>
                                      </p:cBhvr>
                                      <p:tavLst>
                                        <p:tav tm="0">
                                          <p:val>
                                            <p:fltVal val="0"/>
                                          </p:val>
                                        </p:tav>
                                        <p:tav tm="100000">
                                          <p:val>
                                            <p:strVal val="#ppt_w"/>
                                          </p:val>
                                        </p:tav>
                                      </p:tavLst>
                                    </p:anim>
                                    <p:anim calcmode="lin" valueType="num">
                                      <p:cBhvr>
                                        <p:cTn id="13" dur="500" fill="hold"/>
                                        <p:tgtEl>
                                          <p:spTgt spid="31029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0294"/>
                                        </p:tgtEl>
                                        <p:attrNameLst>
                                          <p:attrName>style.visibility</p:attrName>
                                        </p:attrNameLst>
                                      </p:cBhvr>
                                      <p:to>
                                        <p:strVal val="visible"/>
                                      </p:to>
                                    </p:set>
                                    <p:anim calcmode="lin" valueType="num">
                                      <p:cBhvr>
                                        <p:cTn id="17" dur="500" fill="hold"/>
                                        <p:tgtEl>
                                          <p:spTgt spid="310294"/>
                                        </p:tgtEl>
                                        <p:attrNameLst>
                                          <p:attrName>ppt_w</p:attrName>
                                        </p:attrNameLst>
                                      </p:cBhvr>
                                      <p:tavLst>
                                        <p:tav tm="0">
                                          <p:val>
                                            <p:fltVal val="0"/>
                                          </p:val>
                                        </p:tav>
                                        <p:tav tm="100000">
                                          <p:val>
                                            <p:strVal val="#ppt_w"/>
                                          </p:val>
                                        </p:tav>
                                      </p:tavLst>
                                    </p:anim>
                                    <p:anim calcmode="lin" valueType="num">
                                      <p:cBhvr>
                                        <p:cTn id="18" dur="500" fill="hold"/>
                                        <p:tgtEl>
                                          <p:spTgt spid="31029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10292"/>
                                        </p:tgtEl>
                                        <p:attrNameLst>
                                          <p:attrName>style.visibility</p:attrName>
                                        </p:attrNameLst>
                                      </p:cBhvr>
                                      <p:to>
                                        <p:strVal val="visible"/>
                                      </p:to>
                                    </p:set>
                                    <p:anim calcmode="lin" valueType="num">
                                      <p:cBhvr>
                                        <p:cTn id="22" dur="500" fill="hold"/>
                                        <p:tgtEl>
                                          <p:spTgt spid="310292"/>
                                        </p:tgtEl>
                                        <p:attrNameLst>
                                          <p:attrName>ppt_w</p:attrName>
                                        </p:attrNameLst>
                                      </p:cBhvr>
                                      <p:tavLst>
                                        <p:tav tm="0">
                                          <p:val>
                                            <p:fltVal val="0"/>
                                          </p:val>
                                        </p:tav>
                                        <p:tav tm="100000">
                                          <p:val>
                                            <p:strVal val="#ppt_w"/>
                                          </p:val>
                                        </p:tav>
                                      </p:tavLst>
                                    </p:anim>
                                    <p:anim calcmode="lin" valueType="num">
                                      <p:cBhvr>
                                        <p:cTn id="23" dur="500" fill="hold"/>
                                        <p:tgtEl>
                                          <p:spTgt spid="310292"/>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310295"/>
                                        </p:tgtEl>
                                        <p:attrNameLst>
                                          <p:attrName>style.visibility</p:attrName>
                                        </p:attrNameLst>
                                      </p:cBhvr>
                                      <p:to>
                                        <p:strVal val="visible"/>
                                      </p:to>
                                    </p:set>
                                    <p:anim calcmode="discrete" valueType="clr">
                                      <p:cBhvr override="childStyle">
                                        <p:cTn id="27" dur="80"/>
                                        <p:tgtEl>
                                          <p:spTgt spid="31029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10295"/>
                                        </p:tgtEl>
                                        <p:attrNameLst>
                                          <p:attrName>fillcolor</p:attrName>
                                        </p:attrNameLst>
                                      </p:cBhvr>
                                      <p:tavLst>
                                        <p:tav tm="0">
                                          <p:val>
                                            <p:clrVal>
                                              <a:schemeClr val="accent2"/>
                                            </p:clrVal>
                                          </p:val>
                                        </p:tav>
                                        <p:tav tm="50000">
                                          <p:val>
                                            <p:clrVal>
                                              <a:schemeClr val="hlink"/>
                                            </p:clrVal>
                                          </p:val>
                                        </p:tav>
                                      </p:tavLst>
                                    </p:anim>
                                    <p:set>
                                      <p:cBhvr>
                                        <p:cTn id="29" dur="80"/>
                                        <p:tgtEl>
                                          <p:spTgt spid="3102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709" name="Picture 21" descr="so42_2011_360do_trau%20b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2710" name="Text Box 22"/>
          <p:cNvSpPr txBox="1">
            <a:spLocks noChangeArrowheads="1"/>
          </p:cNvSpPr>
          <p:nvPr/>
        </p:nvSpPr>
        <p:spPr bwMode="auto">
          <a:xfrm>
            <a:off x="1828800" y="457201"/>
            <a:ext cx="68580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i="1">
                <a:solidFill>
                  <a:srgbClr val="660033"/>
                </a:solidFill>
                <a:latin typeface="Times New Roman" pitchFamily="18" charset="0"/>
              </a:rPr>
              <a:t>Nêu một số khó khăn ảnh hưởng đến sản xuất nông nghiệp của vùng? Biện pháp khắc phục?</a:t>
            </a:r>
          </a:p>
        </p:txBody>
      </p:sp>
      <p:pic>
        <p:nvPicPr>
          <p:cNvPr id="251135" name="Picture 255" descr="questionbig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7800" y="1676401"/>
            <a:ext cx="7315200" cy="954107"/>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 Khó khăn: thiếu qui hoạch, chưa chủ động được thị trường.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15563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2709"/>
                                        </p:tgtEl>
                                        <p:attrNameLst>
                                          <p:attrName>style.visibility</p:attrName>
                                        </p:attrNameLst>
                                      </p:cBhvr>
                                      <p:to>
                                        <p:strVal val="visible"/>
                                      </p:to>
                                    </p:set>
                                    <p:anim calcmode="lin" valueType="num">
                                      <p:cBhvr>
                                        <p:cTn id="7" dur="500" fill="hold"/>
                                        <p:tgtEl>
                                          <p:spTgt spid="242709"/>
                                        </p:tgtEl>
                                        <p:attrNameLst>
                                          <p:attrName>ppt_w</p:attrName>
                                        </p:attrNameLst>
                                      </p:cBhvr>
                                      <p:tavLst>
                                        <p:tav tm="0">
                                          <p:val>
                                            <p:fltVal val="0"/>
                                          </p:val>
                                        </p:tav>
                                        <p:tav tm="100000">
                                          <p:val>
                                            <p:strVal val="#ppt_w"/>
                                          </p:val>
                                        </p:tav>
                                      </p:tavLst>
                                    </p:anim>
                                    <p:anim calcmode="lin" valueType="num">
                                      <p:cBhvr>
                                        <p:cTn id="8" dur="500" fill="hold"/>
                                        <p:tgtEl>
                                          <p:spTgt spid="2427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1135"/>
                                        </p:tgtEl>
                                        <p:attrNameLst>
                                          <p:attrName>style.visibility</p:attrName>
                                        </p:attrNameLst>
                                      </p:cBhvr>
                                      <p:to>
                                        <p:strVal val="visible"/>
                                      </p:to>
                                    </p:set>
                                    <p:anim calcmode="lin" valueType="num">
                                      <p:cBhvr>
                                        <p:cTn id="12" dur="500" fill="hold"/>
                                        <p:tgtEl>
                                          <p:spTgt spid="251135"/>
                                        </p:tgtEl>
                                        <p:attrNameLst>
                                          <p:attrName>ppt_w</p:attrName>
                                        </p:attrNameLst>
                                      </p:cBhvr>
                                      <p:tavLst>
                                        <p:tav tm="0">
                                          <p:val>
                                            <p:fltVal val="0"/>
                                          </p:val>
                                        </p:tav>
                                        <p:tav tm="100000">
                                          <p:val>
                                            <p:strVal val="#ppt_w"/>
                                          </p:val>
                                        </p:tav>
                                      </p:tavLst>
                                    </p:anim>
                                    <p:anim calcmode="lin" valueType="num">
                                      <p:cBhvr>
                                        <p:cTn id="13" dur="500" fill="hold"/>
                                        <p:tgtEl>
                                          <p:spTgt spid="25113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42710"/>
                                        </p:tgtEl>
                                        <p:attrNameLst>
                                          <p:attrName>style.visibility</p:attrName>
                                        </p:attrNameLst>
                                      </p:cBhvr>
                                      <p:to>
                                        <p:strVal val="visible"/>
                                      </p:to>
                                    </p:set>
                                    <p:animEffect transition="in" filter="fade">
                                      <p:cBhvr>
                                        <p:cTn id="17" dur="1000"/>
                                        <p:tgtEl>
                                          <p:spTgt spid="242710"/>
                                        </p:tgtEl>
                                      </p:cBhvr>
                                    </p:animEffect>
                                    <p:anim calcmode="lin" valueType="num">
                                      <p:cBhvr>
                                        <p:cTn id="18" dur="1000" fill="hold"/>
                                        <p:tgtEl>
                                          <p:spTgt spid="242710"/>
                                        </p:tgtEl>
                                        <p:attrNameLst>
                                          <p:attrName>ppt_x</p:attrName>
                                        </p:attrNameLst>
                                      </p:cBhvr>
                                      <p:tavLst>
                                        <p:tav tm="0">
                                          <p:val>
                                            <p:strVal val="#ppt_x"/>
                                          </p:val>
                                        </p:tav>
                                        <p:tav tm="100000">
                                          <p:val>
                                            <p:strVal val="#ppt_x"/>
                                          </p:val>
                                        </p:tav>
                                      </p:tavLst>
                                    </p:anim>
                                    <p:anim calcmode="lin" valueType="num">
                                      <p:cBhvr>
                                        <p:cTn id="19" dur="1000" fill="hold"/>
                                        <p:tgtEl>
                                          <p:spTgt spid="2427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10"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vi-VN" sz="2400"/>
          </a:p>
        </p:txBody>
      </p:sp>
      <p:pic>
        <p:nvPicPr>
          <p:cNvPr id="306185" name="Picture 9" descr="ImageView"/>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92" name="Picture 16" descr="thuydienjpg-09511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648200"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93" name="Picture 17" descr="ma%20nil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95" name="Text Box 19"/>
          <p:cNvSpPr txBox="1">
            <a:spLocks noChangeArrowheads="1"/>
          </p:cNvSpPr>
          <p:nvPr/>
        </p:nvSpPr>
        <p:spPr bwMode="auto">
          <a:xfrm>
            <a:off x="4191000" y="4572001"/>
            <a:ext cx="12192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RÉT HẠI</a:t>
            </a:r>
          </a:p>
        </p:txBody>
      </p:sp>
      <p:sp>
        <p:nvSpPr>
          <p:cNvPr id="27655" name="AutoShape 26"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6" name="AutoShape 2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6225" name="Picture 49" descr="140511_que-nha_Song-Da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226" name="Text Box 50"/>
          <p:cNvSpPr txBox="1">
            <a:spLocks noChangeArrowheads="1"/>
          </p:cNvSpPr>
          <p:nvPr/>
        </p:nvSpPr>
        <p:spPr bwMode="auto">
          <a:xfrm>
            <a:off x="2895600" y="990601"/>
            <a:ext cx="35814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800" b="1">
                <a:solidFill>
                  <a:srgbClr val="FF0000"/>
                </a:solidFill>
                <a:latin typeface="Times New Roman" pitchFamily="18" charset="0"/>
              </a:rPr>
              <a:t>THỦY ĐIỆN HÒA BÌNH XẢ LŨ</a:t>
            </a:r>
          </a:p>
        </p:txBody>
      </p:sp>
      <p:pic>
        <p:nvPicPr>
          <p:cNvPr id="306227" name="Picture 51" descr="anh_chong_r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228" name="Picture 52" descr="chong%20ret%20cho%20gia%20cam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230" name="Picture 54" descr="anh%20Du%20bao%20thoi%20tiet%2019h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232" name="Picture 56" descr="Gieo_m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233" name="Text Box 57"/>
          <p:cNvSpPr txBox="1">
            <a:spLocks noChangeArrowheads="1"/>
          </p:cNvSpPr>
          <p:nvPr/>
        </p:nvSpPr>
        <p:spPr bwMode="auto">
          <a:xfrm>
            <a:off x="3581400" y="3200401"/>
            <a:ext cx="16764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000" b="1">
                <a:solidFill>
                  <a:srgbClr val="FF0000"/>
                </a:solidFill>
                <a:latin typeface="Times New Roman" pitchFamily="18" charset="0"/>
              </a:rPr>
              <a:t>BIỆN PHÁP</a:t>
            </a:r>
          </a:p>
        </p:txBody>
      </p:sp>
      <p:sp>
        <p:nvSpPr>
          <p:cNvPr id="306234" name="Text Box 58"/>
          <p:cNvSpPr txBox="1">
            <a:spLocks noChangeArrowheads="1"/>
          </p:cNvSpPr>
          <p:nvPr/>
        </p:nvSpPr>
        <p:spPr bwMode="auto">
          <a:xfrm>
            <a:off x="838200" y="533401"/>
            <a:ext cx="21336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600" b="1">
                <a:solidFill>
                  <a:srgbClr val="FF3300"/>
                </a:solidFill>
                <a:latin typeface="Times New Roman" pitchFamily="18" charset="0"/>
              </a:rPr>
              <a:t>THEO DÕI DỰ BÁO THỜI TIẾT</a:t>
            </a:r>
          </a:p>
        </p:txBody>
      </p:sp>
      <p:sp>
        <p:nvSpPr>
          <p:cNvPr id="306235" name="Text Box 59"/>
          <p:cNvSpPr txBox="1">
            <a:spLocks noChangeArrowheads="1"/>
          </p:cNvSpPr>
          <p:nvPr/>
        </p:nvSpPr>
        <p:spPr bwMode="auto">
          <a:xfrm>
            <a:off x="5486400" y="685801"/>
            <a:ext cx="213360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600" b="1">
                <a:solidFill>
                  <a:srgbClr val="FF3300"/>
                </a:solidFill>
                <a:latin typeface="Times New Roman" pitchFamily="18" charset="0"/>
              </a:rPr>
              <a:t> CHE ĐẬY CHO MẠ</a:t>
            </a:r>
          </a:p>
        </p:txBody>
      </p:sp>
      <p:sp>
        <p:nvSpPr>
          <p:cNvPr id="306236" name="Text Box 60"/>
          <p:cNvSpPr txBox="1">
            <a:spLocks noChangeArrowheads="1"/>
          </p:cNvSpPr>
          <p:nvPr/>
        </p:nvSpPr>
        <p:spPr bwMode="auto">
          <a:xfrm>
            <a:off x="3505200" y="5638801"/>
            <a:ext cx="297180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1600" b="1">
                <a:solidFill>
                  <a:srgbClr val="FF3300"/>
                </a:solidFill>
                <a:latin typeface="Times New Roman" pitchFamily="18" charset="0"/>
              </a:rPr>
              <a:t> CHỐNG RÉT CHO GIA SÚC</a:t>
            </a:r>
          </a:p>
        </p:txBody>
      </p:sp>
    </p:spTree>
    <p:extLst>
      <p:ext uri="{BB962C8B-B14F-4D97-AF65-F5344CB8AC3E}">
        <p14:creationId xmlns:p14="http://schemas.microsoft.com/office/powerpoint/2010/main" val="192142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06225"/>
                                        </p:tgtEl>
                                        <p:attrNameLst>
                                          <p:attrName>style.visibility</p:attrName>
                                        </p:attrNameLst>
                                      </p:cBhvr>
                                      <p:to>
                                        <p:strVal val="visible"/>
                                      </p:to>
                                    </p:set>
                                    <p:anim calcmode="lin" valueType="num">
                                      <p:cBhvr>
                                        <p:cTn id="7" dur="500" fill="hold"/>
                                        <p:tgtEl>
                                          <p:spTgt spid="306225"/>
                                        </p:tgtEl>
                                        <p:attrNameLst>
                                          <p:attrName>ppt_w</p:attrName>
                                        </p:attrNameLst>
                                      </p:cBhvr>
                                      <p:tavLst>
                                        <p:tav tm="0">
                                          <p:val>
                                            <p:fltVal val="0"/>
                                          </p:val>
                                        </p:tav>
                                        <p:tav tm="100000">
                                          <p:val>
                                            <p:strVal val="#ppt_w"/>
                                          </p:val>
                                        </p:tav>
                                      </p:tavLst>
                                    </p:anim>
                                    <p:anim calcmode="lin" valueType="num">
                                      <p:cBhvr>
                                        <p:cTn id="8" dur="500" fill="hold"/>
                                        <p:tgtEl>
                                          <p:spTgt spid="3062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06192"/>
                                        </p:tgtEl>
                                        <p:attrNameLst>
                                          <p:attrName>style.visibility</p:attrName>
                                        </p:attrNameLst>
                                      </p:cBhvr>
                                      <p:to>
                                        <p:strVal val="visible"/>
                                      </p:to>
                                    </p:set>
                                    <p:anim calcmode="lin" valueType="num">
                                      <p:cBhvr>
                                        <p:cTn id="12" dur="500" fill="hold"/>
                                        <p:tgtEl>
                                          <p:spTgt spid="306192"/>
                                        </p:tgtEl>
                                        <p:attrNameLst>
                                          <p:attrName>ppt_w</p:attrName>
                                        </p:attrNameLst>
                                      </p:cBhvr>
                                      <p:tavLst>
                                        <p:tav tm="0">
                                          <p:val>
                                            <p:fltVal val="0"/>
                                          </p:val>
                                        </p:tav>
                                        <p:tav tm="100000">
                                          <p:val>
                                            <p:strVal val="#ppt_w"/>
                                          </p:val>
                                        </p:tav>
                                      </p:tavLst>
                                    </p:anim>
                                    <p:anim calcmode="lin" valueType="num">
                                      <p:cBhvr>
                                        <p:cTn id="13" dur="500" fill="hold"/>
                                        <p:tgtEl>
                                          <p:spTgt spid="30619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06193"/>
                                        </p:tgtEl>
                                        <p:attrNameLst>
                                          <p:attrName>style.visibility</p:attrName>
                                        </p:attrNameLst>
                                      </p:cBhvr>
                                      <p:to>
                                        <p:strVal val="visible"/>
                                      </p:to>
                                    </p:set>
                                    <p:anim calcmode="lin" valueType="num">
                                      <p:cBhvr>
                                        <p:cTn id="17" dur="500" fill="hold"/>
                                        <p:tgtEl>
                                          <p:spTgt spid="306193"/>
                                        </p:tgtEl>
                                        <p:attrNameLst>
                                          <p:attrName>ppt_w</p:attrName>
                                        </p:attrNameLst>
                                      </p:cBhvr>
                                      <p:tavLst>
                                        <p:tav tm="0">
                                          <p:val>
                                            <p:fltVal val="0"/>
                                          </p:val>
                                        </p:tav>
                                        <p:tav tm="100000">
                                          <p:val>
                                            <p:strVal val="#ppt_w"/>
                                          </p:val>
                                        </p:tav>
                                      </p:tavLst>
                                    </p:anim>
                                    <p:anim calcmode="lin" valueType="num">
                                      <p:cBhvr>
                                        <p:cTn id="18" dur="500" fill="hold"/>
                                        <p:tgtEl>
                                          <p:spTgt spid="30619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2000"/>
                            </p:stCondLst>
                            <p:childTnLst>
                              <p:par>
                                <p:cTn id="20" presetID="23" presetClass="entr" presetSubtype="16" fill="hold" nodeType="afterEffect">
                                  <p:stCondLst>
                                    <p:cond delay="0"/>
                                  </p:stCondLst>
                                  <p:childTnLst>
                                    <p:set>
                                      <p:cBhvr>
                                        <p:cTn id="21" dur="1" fill="hold">
                                          <p:stCondLst>
                                            <p:cond delay="0"/>
                                          </p:stCondLst>
                                        </p:cTn>
                                        <p:tgtEl>
                                          <p:spTgt spid="306185"/>
                                        </p:tgtEl>
                                        <p:attrNameLst>
                                          <p:attrName>style.visibility</p:attrName>
                                        </p:attrNameLst>
                                      </p:cBhvr>
                                      <p:to>
                                        <p:strVal val="visible"/>
                                      </p:to>
                                    </p:set>
                                    <p:anim calcmode="lin" valueType="num">
                                      <p:cBhvr>
                                        <p:cTn id="22" dur="500" fill="hold"/>
                                        <p:tgtEl>
                                          <p:spTgt spid="306185"/>
                                        </p:tgtEl>
                                        <p:attrNameLst>
                                          <p:attrName>ppt_w</p:attrName>
                                        </p:attrNameLst>
                                      </p:cBhvr>
                                      <p:tavLst>
                                        <p:tav tm="0">
                                          <p:val>
                                            <p:fltVal val="0"/>
                                          </p:val>
                                        </p:tav>
                                        <p:tav tm="100000">
                                          <p:val>
                                            <p:strVal val="#ppt_w"/>
                                          </p:val>
                                        </p:tav>
                                      </p:tavLst>
                                    </p:anim>
                                    <p:anim calcmode="lin" valueType="num">
                                      <p:cBhvr>
                                        <p:cTn id="23" dur="500" fill="hold"/>
                                        <p:tgtEl>
                                          <p:spTgt spid="30618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306226"/>
                                        </p:tgtEl>
                                        <p:attrNameLst>
                                          <p:attrName>style.visibility</p:attrName>
                                        </p:attrNameLst>
                                      </p:cBhvr>
                                      <p:to>
                                        <p:strVal val="visible"/>
                                      </p:to>
                                    </p:set>
                                    <p:anim calcmode="lin" valueType="num">
                                      <p:cBhvr>
                                        <p:cTn id="27" dur="500" fill="hold"/>
                                        <p:tgtEl>
                                          <p:spTgt spid="306226"/>
                                        </p:tgtEl>
                                        <p:attrNameLst>
                                          <p:attrName>ppt_w</p:attrName>
                                        </p:attrNameLst>
                                      </p:cBhvr>
                                      <p:tavLst>
                                        <p:tav tm="0">
                                          <p:val>
                                            <p:fltVal val="0"/>
                                          </p:val>
                                        </p:tav>
                                        <p:tav tm="100000">
                                          <p:val>
                                            <p:strVal val="#ppt_w"/>
                                          </p:val>
                                        </p:tav>
                                      </p:tavLst>
                                    </p:anim>
                                    <p:anim calcmode="lin" valueType="num">
                                      <p:cBhvr>
                                        <p:cTn id="28" dur="500" fill="hold"/>
                                        <p:tgtEl>
                                          <p:spTgt spid="30622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306195"/>
                                        </p:tgtEl>
                                        <p:attrNameLst>
                                          <p:attrName>style.visibility</p:attrName>
                                        </p:attrNameLst>
                                      </p:cBhvr>
                                      <p:to>
                                        <p:strVal val="visible"/>
                                      </p:to>
                                    </p:set>
                                    <p:anim calcmode="lin" valueType="num">
                                      <p:cBhvr>
                                        <p:cTn id="32" dur="500" fill="hold"/>
                                        <p:tgtEl>
                                          <p:spTgt spid="306195"/>
                                        </p:tgtEl>
                                        <p:attrNameLst>
                                          <p:attrName>ppt_w</p:attrName>
                                        </p:attrNameLst>
                                      </p:cBhvr>
                                      <p:tavLst>
                                        <p:tav tm="0">
                                          <p:val>
                                            <p:fltVal val="0"/>
                                          </p:val>
                                        </p:tav>
                                        <p:tav tm="100000">
                                          <p:val>
                                            <p:strVal val="#ppt_w"/>
                                          </p:val>
                                        </p:tav>
                                      </p:tavLst>
                                    </p:anim>
                                    <p:anim calcmode="lin" valueType="num">
                                      <p:cBhvr>
                                        <p:cTn id="33" dur="500" fill="hold"/>
                                        <p:tgtEl>
                                          <p:spTgt spid="306195"/>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306230"/>
                                        </p:tgtEl>
                                        <p:attrNameLst>
                                          <p:attrName>style.visibility</p:attrName>
                                        </p:attrNameLst>
                                      </p:cBhvr>
                                      <p:to>
                                        <p:strVal val="visible"/>
                                      </p:to>
                                    </p:set>
                                    <p:anim calcmode="lin" valueType="num">
                                      <p:cBhvr>
                                        <p:cTn id="38" dur="500" fill="hold"/>
                                        <p:tgtEl>
                                          <p:spTgt spid="306230"/>
                                        </p:tgtEl>
                                        <p:attrNameLst>
                                          <p:attrName>ppt_w</p:attrName>
                                        </p:attrNameLst>
                                      </p:cBhvr>
                                      <p:tavLst>
                                        <p:tav tm="0">
                                          <p:val>
                                            <p:fltVal val="0"/>
                                          </p:val>
                                        </p:tav>
                                        <p:tav tm="100000">
                                          <p:val>
                                            <p:strVal val="#ppt_w"/>
                                          </p:val>
                                        </p:tav>
                                      </p:tavLst>
                                    </p:anim>
                                    <p:anim calcmode="lin" valueType="num">
                                      <p:cBhvr>
                                        <p:cTn id="39" dur="500" fill="hold"/>
                                        <p:tgtEl>
                                          <p:spTgt spid="306230"/>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00"/>
                            </p:stCondLst>
                            <p:childTnLst>
                              <p:par>
                                <p:cTn id="41" presetID="23" presetClass="entr" presetSubtype="16" fill="hold" nodeType="afterEffect">
                                  <p:stCondLst>
                                    <p:cond delay="0"/>
                                  </p:stCondLst>
                                  <p:childTnLst>
                                    <p:set>
                                      <p:cBhvr>
                                        <p:cTn id="42" dur="1" fill="hold">
                                          <p:stCondLst>
                                            <p:cond delay="0"/>
                                          </p:stCondLst>
                                        </p:cTn>
                                        <p:tgtEl>
                                          <p:spTgt spid="306232"/>
                                        </p:tgtEl>
                                        <p:attrNameLst>
                                          <p:attrName>style.visibility</p:attrName>
                                        </p:attrNameLst>
                                      </p:cBhvr>
                                      <p:to>
                                        <p:strVal val="visible"/>
                                      </p:to>
                                    </p:set>
                                    <p:anim calcmode="lin" valueType="num">
                                      <p:cBhvr>
                                        <p:cTn id="43" dur="500" fill="hold"/>
                                        <p:tgtEl>
                                          <p:spTgt spid="306232"/>
                                        </p:tgtEl>
                                        <p:attrNameLst>
                                          <p:attrName>ppt_w</p:attrName>
                                        </p:attrNameLst>
                                      </p:cBhvr>
                                      <p:tavLst>
                                        <p:tav tm="0">
                                          <p:val>
                                            <p:fltVal val="0"/>
                                          </p:val>
                                        </p:tav>
                                        <p:tav tm="100000">
                                          <p:val>
                                            <p:strVal val="#ppt_w"/>
                                          </p:val>
                                        </p:tav>
                                      </p:tavLst>
                                    </p:anim>
                                    <p:anim calcmode="lin" valueType="num">
                                      <p:cBhvr>
                                        <p:cTn id="44" dur="500" fill="hold"/>
                                        <p:tgtEl>
                                          <p:spTgt spid="306232"/>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3" presetClass="entr" presetSubtype="16" fill="hold" nodeType="afterEffect">
                                  <p:stCondLst>
                                    <p:cond delay="0"/>
                                  </p:stCondLst>
                                  <p:childTnLst>
                                    <p:set>
                                      <p:cBhvr>
                                        <p:cTn id="47" dur="1" fill="hold">
                                          <p:stCondLst>
                                            <p:cond delay="0"/>
                                          </p:stCondLst>
                                        </p:cTn>
                                        <p:tgtEl>
                                          <p:spTgt spid="306228"/>
                                        </p:tgtEl>
                                        <p:attrNameLst>
                                          <p:attrName>style.visibility</p:attrName>
                                        </p:attrNameLst>
                                      </p:cBhvr>
                                      <p:to>
                                        <p:strVal val="visible"/>
                                      </p:to>
                                    </p:set>
                                    <p:anim calcmode="lin" valueType="num">
                                      <p:cBhvr>
                                        <p:cTn id="48" dur="500" fill="hold"/>
                                        <p:tgtEl>
                                          <p:spTgt spid="306228"/>
                                        </p:tgtEl>
                                        <p:attrNameLst>
                                          <p:attrName>ppt_w</p:attrName>
                                        </p:attrNameLst>
                                      </p:cBhvr>
                                      <p:tavLst>
                                        <p:tav tm="0">
                                          <p:val>
                                            <p:fltVal val="0"/>
                                          </p:val>
                                        </p:tav>
                                        <p:tav tm="100000">
                                          <p:val>
                                            <p:strVal val="#ppt_w"/>
                                          </p:val>
                                        </p:tav>
                                      </p:tavLst>
                                    </p:anim>
                                    <p:anim calcmode="lin" valueType="num">
                                      <p:cBhvr>
                                        <p:cTn id="49" dur="500" fill="hold"/>
                                        <p:tgtEl>
                                          <p:spTgt spid="306228"/>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500"/>
                            </p:stCondLst>
                            <p:childTnLst>
                              <p:par>
                                <p:cTn id="51" presetID="23" presetClass="entr" presetSubtype="16" fill="hold" nodeType="afterEffect">
                                  <p:stCondLst>
                                    <p:cond delay="0"/>
                                  </p:stCondLst>
                                  <p:childTnLst>
                                    <p:set>
                                      <p:cBhvr>
                                        <p:cTn id="52" dur="1" fill="hold">
                                          <p:stCondLst>
                                            <p:cond delay="0"/>
                                          </p:stCondLst>
                                        </p:cTn>
                                        <p:tgtEl>
                                          <p:spTgt spid="306227"/>
                                        </p:tgtEl>
                                        <p:attrNameLst>
                                          <p:attrName>style.visibility</p:attrName>
                                        </p:attrNameLst>
                                      </p:cBhvr>
                                      <p:to>
                                        <p:strVal val="visible"/>
                                      </p:to>
                                    </p:set>
                                    <p:anim calcmode="lin" valueType="num">
                                      <p:cBhvr>
                                        <p:cTn id="53" dur="500" fill="hold"/>
                                        <p:tgtEl>
                                          <p:spTgt spid="306227"/>
                                        </p:tgtEl>
                                        <p:attrNameLst>
                                          <p:attrName>ppt_w</p:attrName>
                                        </p:attrNameLst>
                                      </p:cBhvr>
                                      <p:tavLst>
                                        <p:tav tm="0">
                                          <p:val>
                                            <p:fltVal val="0"/>
                                          </p:val>
                                        </p:tav>
                                        <p:tav tm="100000">
                                          <p:val>
                                            <p:strVal val="#ppt_w"/>
                                          </p:val>
                                        </p:tav>
                                      </p:tavLst>
                                    </p:anim>
                                    <p:anim calcmode="lin" valueType="num">
                                      <p:cBhvr>
                                        <p:cTn id="54" dur="500" fill="hold"/>
                                        <p:tgtEl>
                                          <p:spTgt spid="306227"/>
                                        </p:tgtEl>
                                        <p:attrNameLst>
                                          <p:attrName>ppt_h</p:attrName>
                                        </p:attrNameLst>
                                      </p:cBhvr>
                                      <p:tavLst>
                                        <p:tav tm="0">
                                          <p:val>
                                            <p:fltVal val="0"/>
                                          </p:val>
                                        </p:tav>
                                        <p:tav tm="100000">
                                          <p:val>
                                            <p:strVal val="#ppt_h"/>
                                          </p:val>
                                        </p:tav>
                                      </p:tavLst>
                                    </p:anim>
                                  </p:childTnLst>
                                </p:cTn>
                              </p:par>
                            </p:childTnLst>
                          </p:cTn>
                        </p:par>
                        <p:par>
                          <p:cTn id="55" fill="hold" nodeType="afterGroup">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306233"/>
                                        </p:tgtEl>
                                        <p:attrNameLst>
                                          <p:attrName>style.visibility</p:attrName>
                                        </p:attrNameLst>
                                      </p:cBhvr>
                                      <p:to>
                                        <p:strVal val="visible"/>
                                      </p:to>
                                    </p:set>
                                    <p:animEffect transition="in" filter="fade">
                                      <p:cBhvr>
                                        <p:cTn id="58" dur="1000"/>
                                        <p:tgtEl>
                                          <p:spTgt spid="306233"/>
                                        </p:tgtEl>
                                      </p:cBhvr>
                                    </p:animEffect>
                                    <p:anim calcmode="lin" valueType="num">
                                      <p:cBhvr>
                                        <p:cTn id="59" dur="1000" fill="hold"/>
                                        <p:tgtEl>
                                          <p:spTgt spid="306233"/>
                                        </p:tgtEl>
                                        <p:attrNameLst>
                                          <p:attrName>ppt_x</p:attrName>
                                        </p:attrNameLst>
                                      </p:cBhvr>
                                      <p:tavLst>
                                        <p:tav tm="0">
                                          <p:val>
                                            <p:strVal val="#ppt_x"/>
                                          </p:val>
                                        </p:tav>
                                        <p:tav tm="100000">
                                          <p:val>
                                            <p:strVal val="#ppt_x"/>
                                          </p:val>
                                        </p:tav>
                                      </p:tavLst>
                                    </p:anim>
                                    <p:anim calcmode="lin" valueType="num">
                                      <p:cBhvr>
                                        <p:cTn id="60" dur="1000" fill="hold"/>
                                        <p:tgtEl>
                                          <p:spTgt spid="306233"/>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3000"/>
                            </p:stCondLst>
                            <p:childTnLst>
                              <p:par>
                                <p:cTn id="62" presetID="29" presetClass="entr" presetSubtype="0" fill="hold" grpId="0" nodeType="afterEffect">
                                  <p:stCondLst>
                                    <p:cond delay="0"/>
                                  </p:stCondLst>
                                  <p:childTnLst>
                                    <p:set>
                                      <p:cBhvr>
                                        <p:cTn id="63" dur="1" fill="hold">
                                          <p:stCondLst>
                                            <p:cond delay="0"/>
                                          </p:stCondLst>
                                        </p:cTn>
                                        <p:tgtEl>
                                          <p:spTgt spid="306234"/>
                                        </p:tgtEl>
                                        <p:attrNameLst>
                                          <p:attrName>style.visibility</p:attrName>
                                        </p:attrNameLst>
                                      </p:cBhvr>
                                      <p:to>
                                        <p:strVal val="visible"/>
                                      </p:to>
                                    </p:set>
                                    <p:anim calcmode="lin" valueType="num">
                                      <p:cBhvr>
                                        <p:cTn id="64" dur="1000" fill="hold"/>
                                        <p:tgtEl>
                                          <p:spTgt spid="306234"/>
                                        </p:tgtEl>
                                        <p:attrNameLst>
                                          <p:attrName>ppt_x</p:attrName>
                                        </p:attrNameLst>
                                      </p:cBhvr>
                                      <p:tavLst>
                                        <p:tav tm="0">
                                          <p:val>
                                            <p:strVal val="#ppt_x-.2"/>
                                          </p:val>
                                        </p:tav>
                                        <p:tav tm="100000">
                                          <p:val>
                                            <p:strVal val="#ppt_x"/>
                                          </p:val>
                                        </p:tav>
                                      </p:tavLst>
                                    </p:anim>
                                    <p:anim calcmode="lin" valueType="num">
                                      <p:cBhvr>
                                        <p:cTn id="65" dur="1000" fill="hold"/>
                                        <p:tgtEl>
                                          <p:spTgt spid="306234"/>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06234"/>
                                        </p:tgtEl>
                                      </p:cBhvr>
                                    </p:animEffect>
                                  </p:childTnLst>
                                </p:cTn>
                              </p:par>
                            </p:childTnLst>
                          </p:cTn>
                        </p:par>
                        <p:par>
                          <p:cTn id="67" fill="hold" nodeType="afterGroup">
                            <p:stCondLst>
                              <p:cond delay="4000"/>
                            </p:stCondLst>
                            <p:childTnLst>
                              <p:par>
                                <p:cTn id="68" presetID="29" presetClass="entr" presetSubtype="0" fill="hold" grpId="0" nodeType="afterEffect">
                                  <p:stCondLst>
                                    <p:cond delay="0"/>
                                  </p:stCondLst>
                                  <p:childTnLst>
                                    <p:set>
                                      <p:cBhvr>
                                        <p:cTn id="69" dur="1" fill="hold">
                                          <p:stCondLst>
                                            <p:cond delay="0"/>
                                          </p:stCondLst>
                                        </p:cTn>
                                        <p:tgtEl>
                                          <p:spTgt spid="306235"/>
                                        </p:tgtEl>
                                        <p:attrNameLst>
                                          <p:attrName>style.visibility</p:attrName>
                                        </p:attrNameLst>
                                      </p:cBhvr>
                                      <p:to>
                                        <p:strVal val="visible"/>
                                      </p:to>
                                    </p:set>
                                    <p:anim calcmode="lin" valueType="num">
                                      <p:cBhvr>
                                        <p:cTn id="70" dur="1000" fill="hold"/>
                                        <p:tgtEl>
                                          <p:spTgt spid="306235"/>
                                        </p:tgtEl>
                                        <p:attrNameLst>
                                          <p:attrName>ppt_x</p:attrName>
                                        </p:attrNameLst>
                                      </p:cBhvr>
                                      <p:tavLst>
                                        <p:tav tm="0">
                                          <p:val>
                                            <p:strVal val="#ppt_x-.2"/>
                                          </p:val>
                                        </p:tav>
                                        <p:tav tm="100000">
                                          <p:val>
                                            <p:strVal val="#ppt_x"/>
                                          </p:val>
                                        </p:tav>
                                      </p:tavLst>
                                    </p:anim>
                                    <p:anim calcmode="lin" valueType="num">
                                      <p:cBhvr>
                                        <p:cTn id="71" dur="1000" fill="hold"/>
                                        <p:tgtEl>
                                          <p:spTgt spid="306235"/>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06235"/>
                                        </p:tgtEl>
                                      </p:cBhvr>
                                    </p:animEffect>
                                  </p:childTnLst>
                                </p:cTn>
                              </p:par>
                            </p:childTnLst>
                          </p:cTn>
                        </p:par>
                        <p:par>
                          <p:cTn id="73" fill="hold" nodeType="afterGroup">
                            <p:stCondLst>
                              <p:cond delay="5000"/>
                            </p:stCondLst>
                            <p:childTnLst>
                              <p:par>
                                <p:cTn id="74" presetID="29" presetClass="entr" presetSubtype="0" fill="hold" grpId="0" nodeType="afterEffect">
                                  <p:stCondLst>
                                    <p:cond delay="0"/>
                                  </p:stCondLst>
                                  <p:childTnLst>
                                    <p:set>
                                      <p:cBhvr>
                                        <p:cTn id="75" dur="1" fill="hold">
                                          <p:stCondLst>
                                            <p:cond delay="0"/>
                                          </p:stCondLst>
                                        </p:cTn>
                                        <p:tgtEl>
                                          <p:spTgt spid="306236"/>
                                        </p:tgtEl>
                                        <p:attrNameLst>
                                          <p:attrName>style.visibility</p:attrName>
                                        </p:attrNameLst>
                                      </p:cBhvr>
                                      <p:to>
                                        <p:strVal val="visible"/>
                                      </p:to>
                                    </p:set>
                                    <p:anim calcmode="lin" valueType="num">
                                      <p:cBhvr>
                                        <p:cTn id="76" dur="1000" fill="hold"/>
                                        <p:tgtEl>
                                          <p:spTgt spid="306236"/>
                                        </p:tgtEl>
                                        <p:attrNameLst>
                                          <p:attrName>ppt_x</p:attrName>
                                        </p:attrNameLst>
                                      </p:cBhvr>
                                      <p:tavLst>
                                        <p:tav tm="0">
                                          <p:val>
                                            <p:strVal val="#ppt_x-.2"/>
                                          </p:val>
                                        </p:tav>
                                        <p:tav tm="100000">
                                          <p:val>
                                            <p:strVal val="#ppt_x"/>
                                          </p:val>
                                        </p:tav>
                                      </p:tavLst>
                                    </p:anim>
                                    <p:anim calcmode="lin" valueType="num">
                                      <p:cBhvr>
                                        <p:cTn id="77" dur="1000" fill="hold"/>
                                        <p:tgtEl>
                                          <p:spTgt spid="306236"/>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06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5" grpId="0" animBg="1"/>
      <p:bldP spid="306226" grpId="0" animBg="1"/>
      <p:bldP spid="306233" grpId="0" animBg="1"/>
      <p:bldP spid="306234" grpId="0" animBg="1"/>
      <p:bldP spid="306235" grpId="0" animBg="1"/>
      <p:bldP spid="3062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90600" y="206254"/>
            <a:ext cx="7467600" cy="584775"/>
          </a:xfrm>
          <a:prstGeom prst="rect">
            <a:avLst/>
          </a:prstGeom>
          <a:solidFill>
            <a:schemeClr val="bg1"/>
          </a:solidFill>
        </p:spPr>
        <p:txBody>
          <a:bodyPr wrap="square" rtlCol="0">
            <a:spAutoFit/>
          </a:bodyPr>
          <a:lstStyle/>
          <a:p>
            <a:r>
              <a:rPr lang="en-US" sz="3200" smtClean="0">
                <a:solidFill>
                  <a:srgbClr val="FF0000"/>
                </a:solidFill>
                <a:latin typeface="Times New Roman" pitchFamily="18" charset="0"/>
                <a:cs typeface="Times New Roman" pitchFamily="18" charset="0"/>
              </a:rPr>
              <a:t>Xác định các nhà máy nhiệt điện, thủy điện?</a:t>
            </a:r>
            <a:endParaRPr lang="en-US" sz="3200">
              <a:solidFill>
                <a:srgbClr val="FF0000"/>
              </a:solidFill>
              <a:latin typeface="Times New Roman" pitchFamily="18" charset="0"/>
              <a:cs typeface="Times New Roman" pitchFamily="18" charset="0"/>
            </a:endParaRPr>
          </a:p>
        </p:txBody>
      </p:sp>
      <p:pic>
        <p:nvPicPr>
          <p:cNvPr id="5" name="Picture 4" descr="1anipt1a">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0607"/>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3733800" y="1748136"/>
            <a:ext cx="1295400" cy="461665"/>
          </a:xfrm>
          <a:prstGeom prst="rect">
            <a:avLst/>
          </a:prstGeom>
          <a:solidFill>
            <a:schemeClr val="bg1"/>
          </a:solidFill>
        </p:spPr>
        <p:txBody>
          <a:bodyPr wrap="square" rtlCol="0">
            <a:spAutoFit/>
          </a:bodyPr>
          <a:lstStyle/>
          <a:p>
            <a:r>
              <a:rPr lang="en-US" sz="2400" i="1" smtClean="0">
                <a:latin typeface="Times New Roman" pitchFamily="18" charset="0"/>
                <a:cs typeface="Times New Roman" pitchFamily="18" charset="0"/>
              </a:rPr>
              <a:t>Thác Bà</a:t>
            </a: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34214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77226"/>
            <a:ext cx="22860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3/ Dịch vụ:</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722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90600" y="191632"/>
            <a:ext cx="7848600" cy="2331407"/>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 Xác định các tuyến đường sắt, đường ô tô xuất phát từ thủ đô Hà Nội đi đến các thành phố, thị xã của các tỉnh biên giới Việt - Trung và Việt - Lào?</a:t>
            </a:r>
          </a:p>
          <a:p>
            <a:r>
              <a:rPr lang="en-US" sz="2800" smtClean="0">
                <a:latin typeface="Times New Roman" pitchFamily="18" charset="0"/>
                <a:cs typeface="Times New Roman" pitchFamily="18" charset="0"/>
              </a:rPr>
              <a:t>- Các cửa khẩu quan trọng trên biên giới Việt - Trung: Móng Cái, Hữu nghị, Lào Cai?</a:t>
            </a:r>
            <a:endParaRPr lang="en-US" sz="2800">
              <a:latin typeface="Times New Roman" pitchFamily="18" charset="0"/>
              <a:cs typeface="Times New Roman" pitchFamily="18" charset="0"/>
            </a:endParaRPr>
          </a:p>
        </p:txBody>
      </p:sp>
      <p:pic>
        <p:nvPicPr>
          <p:cNvPr id="5" name="Picture 4" descr="1anipt1a">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10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990600"/>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vi-VN" sz="2400"/>
          </a:p>
        </p:txBody>
      </p:sp>
      <p:pic>
        <p:nvPicPr>
          <p:cNvPr id="321539" name="Picture 3" descr="tantrao[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0" name="Picture 4" descr="Hang-Pacb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1" name="Picture 5" descr="ĐỀN HÙNG PHÚ THỌ"/>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2" name="Picture 6" descr="090803hamchihuydb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1295400" y="3733800"/>
            <a:ext cx="18288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sz="2400" b="1">
              <a:solidFill>
                <a:srgbClr val="FF0000"/>
              </a:solidFill>
              <a:latin typeface="Times New Roman" pitchFamily="18" charset="0"/>
            </a:endParaRPr>
          </a:p>
        </p:txBody>
      </p:sp>
      <p:sp>
        <p:nvSpPr>
          <p:cNvPr id="32776" name="Text Box 8"/>
          <p:cNvSpPr txBox="1">
            <a:spLocks noChangeArrowheads="1"/>
          </p:cNvSpPr>
          <p:nvPr/>
        </p:nvSpPr>
        <p:spPr bwMode="auto">
          <a:xfrm>
            <a:off x="4114800" y="457201"/>
            <a:ext cx="563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a:p>
        </p:txBody>
      </p:sp>
      <p:sp>
        <p:nvSpPr>
          <p:cNvPr id="321545" name="Text Box 9"/>
          <p:cNvSpPr txBox="1">
            <a:spLocks noChangeArrowheads="1"/>
          </p:cNvSpPr>
          <p:nvPr/>
        </p:nvSpPr>
        <p:spPr bwMode="auto">
          <a:xfrm>
            <a:off x="1828800" y="3276600"/>
            <a:ext cx="51054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DU LỊCH HƯỚNG VỀ CỘI NGUỒN</a:t>
            </a:r>
          </a:p>
        </p:txBody>
      </p:sp>
      <p:pic>
        <p:nvPicPr>
          <p:cNvPr id="321546" name="Picture 10" descr="bang-tuyet-2"/>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7" name="Text Box 11"/>
          <p:cNvSpPr txBox="1">
            <a:spLocks noChangeArrowheads="1"/>
          </p:cNvSpPr>
          <p:nvPr/>
        </p:nvSpPr>
        <p:spPr bwMode="auto">
          <a:xfrm>
            <a:off x="3505200" y="457200"/>
            <a:ext cx="419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DU LỊCH SINH THÁI SA PA</a:t>
            </a:r>
          </a:p>
        </p:txBody>
      </p:sp>
      <p:pic>
        <p:nvPicPr>
          <p:cNvPr id="321554" name="Picture 18" descr="t483079"/>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5" name="Text Box 19"/>
          <p:cNvSpPr txBox="1">
            <a:spLocks noChangeArrowheads="1"/>
          </p:cNvSpPr>
          <p:nvPr/>
        </p:nvSpPr>
        <p:spPr bwMode="auto">
          <a:xfrm>
            <a:off x="1524000" y="685801"/>
            <a:ext cx="533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sz="2400" b="1">
                <a:solidFill>
                  <a:srgbClr val="FF0000"/>
                </a:solidFill>
                <a:latin typeface="Times New Roman" pitchFamily="18" charset="0"/>
              </a:rPr>
              <a:t>CÔNG VIÊN ĐỊA CHẤT TOÀN CẦU CAO NGUYÊN ĐÁ HÀ GIANG</a:t>
            </a:r>
          </a:p>
        </p:txBody>
      </p:sp>
      <p:pic>
        <p:nvPicPr>
          <p:cNvPr id="321564" name="Picture 28" descr="ANd9GcTe5pQrSjdGRMkOjHyuqK-ib5rnJb7jRru6pGlxYFGOnzgYE2R3kg"/>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0" y="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65" name="Picture 29" descr="images608779_a"/>
          <p:cNvPicPr>
            <a:picLocks noChangeAspect="1" noChangeArrowheads="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480060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66" name="Picture 30" descr="halong-bay-cav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67" name="Picture 31" descr="dulichhalonghangdau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505200"/>
            <a:ext cx="472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68" name="Rectangle 32"/>
          <p:cNvSpPr>
            <a:spLocks noChangeArrowheads="1"/>
          </p:cNvSpPr>
          <p:nvPr/>
        </p:nvSpPr>
        <p:spPr bwMode="auto">
          <a:xfrm>
            <a:off x="914400" y="3276600"/>
            <a:ext cx="7285264"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b="1">
                <a:solidFill>
                  <a:srgbClr val="FF0000"/>
                </a:solidFill>
                <a:latin typeface="Times New Roman" pitchFamily="18" charset="0"/>
              </a:rPr>
              <a:t>DI SẢN THIÊN NHIÊN THẾ GIỚI VỊNH HẠ LONG</a:t>
            </a:r>
          </a:p>
        </p:txBody>
      </p:sp>
      <p:sp>
        <p:nvSpPr>
          <p:cNvPr id="321569" name="Rectangle 33"/>
          <p:cNvSpPr>
            <a:spLocks noChangeArrowheads="1"/>
          </p:cNvSpPr>
          <p:nvPr/>
        </p:nvSpPr>
        <p:spPr bwMode="auto">
          <a:xfrm>
            <a:off x="1163470" y="3276601"/>
            <a:ext cx="5237331"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66"/>
                </a:solidFill>
                <a:latin typeface="Times New Roman" pitchFamily="18" charset="0"/>
              </a:rPr>
              <a:t>- </a:t>
            </a:r>
            <a:r>
              <a:rPr lang="en-US" sz="2400" b="1">
                <a:solidFill>
                  <a:srgbClr val="000066"/>
                </a:solidFill>
                <a:latin typeface="Times New Roman" pitchFamily="18" charset="0"/>
              </a:rPr>
              <a:t>Du lịch là thế mạnh kinh tế của </a:t>
            </a:r>
            <a:r>
              <a:rPr lang="en-US" sz="2400" b="1" smtClean="0">
                <a:solidFill>
                  <a:srgbClr val="000066"/>
                </a:solidFill>
                <a:latin typeface="Times New Roman" pitchFamily="18" charset="0"/>
              </a:rPr>
              <a:t>vùng.</a:t>
            </a:r>
            <a:endParaRPr lang="en-US" sz="2400" b="1">
              <a:solidFill>
                <a:srgbClr val="000066"/>
              </a:solidFill>
              <a:latin typeface="Times New Roman" pitchFamily="18" charset="0"/>
            </a:endParaRPr>
          </a:p>
        </p:txBody>
      </p:sp>
    </p:spTree>
    <p:extLst>
      <p:ext uri="{BB962C8B-B14F-4D97-AF65-F5344CB8AC3E}">
        <p14:creationId xmlns:p14="http://schemas.microsoft.com/office/powerpoint/2010/main" val="320240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21541"/>
                                        </p:tgtEl>
                                        <p:attrNameLst>
                                          <p:attrName>style.visibility</p:attrName>
                                        </p:attrNameLst>
                                      </p:cBhvr>
                                      <p:to>
                                        <p:strVal val="visible"/>
                                      </p:to>
                                    </p:set>
                                    <p:animEffect transition="in" filter="strips(downLeft)">
                                      <p:cBhvr>
                                        <p:cTn id="7" dur="500"/>
                                        <p:tgtEl>
                                          <p:spTgt spid="321541"/>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321539"/>
                                        </p:tgtEl>
                                        <p:attrNameLst>
                                          <p:attrName>style.visibility</p:attrName>
                                        </p:attrNameLst>
                                      </p:cBhvr>
                                      <p:to>
                                        <p:strVal val="visible"/>
                                      </p:to>
                                    </p:set>
                                    <p:animEffect transition="in" filter="strips(downLeft)">
                                      <p:cBhvr>
                                        <p:cTn id="11" dur="500"/>
                                        <p:tgtEl>
                                          <p:spTgt spid="321539"/>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21540"/>
                                        </p:tgtEl>
                                        <p:attrNameLst>
                                          <p:attrName>style.visibility</p:attrName>
                                        </p:attrNameLst>
                                      </p:cBhvr>
                                      <p:to>
                                        <p:strVal val="visible"/>
                                      </p:to>
                                    </p:set>
                                    <p:animEffect transition="in" filter="strips(downLeft)">
                                      <p:cBhvr>
                                        <p:cTn id="15" dur="500"/>
                                        <p:tgtEl>
                                          <p:spTgt spid="321540"/>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21542"/>
                                        </p:tgtEl>
                                        <p:attrNameLst>
                                          <p:attrName>style.visibility</p:attrName>
                                        </p:attrNameLst>
                                      </p:cBhvr>
                                      <p:to>
                                        <p:strVal val="visible"/>
                                      </p:to>
                                    </p:set>
                                    <p:animEffect transition="in" filter="strips(downLeft)">
                                      <p:cBhvr>
                                        <p:cTn id="19" dur="500"/>
                                        <p:tgtEl>
                                          <p:spTgt spid="321542"/>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21545">
                                            <p:bg/>
                                          </p:spTgt>
                                        </p:tgtEl>
                                        <p:attrNameLst>
                                          <p:attrName>style.visibility</p:attrName>
                                        </p:attrNameLst>
                                      </p:cBhvr>
                                      <p:to>
                                        <p:strVal val="visible"/>
                                      </p:to>
                                    </p:set>
                                    <p:animEffect transition="in" filter="strips(downRight)">
                                      <p:cBhvr>
                                        <p:cTn id="23" dur="500"/>
                                        <p:tgtEl>
                                          <p:spTgt spid="321545">
                                            <p:bg/>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321545">
                                            <p:txEl>
                                              <p:pRg st="0" end="0"/>
                                            </p:txEl>
                                          </p:spTgt>
                                        </p:tgtEl>
                                        <p:attrNameLst>
                                          <p:attrName>style.visibility</p:attrName>
                                        </p:attrNameLst>
                                      </p:cBhvr>
                                      <p:to>
                                        <p:strVal val="visible"/>
                                      </p:to>
                                    </p:set>
                                    <p:animEffect transition="in" filter="strips(downRight)">
                                      <p:cBhvr>
                                        <p:cTn id="26" dur="500"/>
                                        <p:tgtEl>
                                          <p:spTgt spid="321545">
                                            <p:txEl>
                                              <p:pRg st="0" end="0"/>
                                            </p:txEl>
                                          </p:spTgt>
                                        </p:tgtEl>
                                      </p:cBhvr>
                                    </p:animEffect>
                                  </p:childTnLst>
                                </p:cTn>
                              </p:par>
                            </p:childTnLst>
                          </p:cTn>
                        </p:par>
                        <p:par>
                          <p:cTn id="27" fill="hold" nodeType="afterGroup">
                            <p:stCondLst>
                              <p:cond delay="2500"/>
                            </p:stCondLst>
                            <p:childTnLst>
                              <p:par>
                                <p:cTn id="28" presetID="22" presetClass="emph" presetSubtype="0" repeatCount="5000" fill="hold" nodeType="afterEffect">
                                  <p:stCondLst>
                                    <p:cond delay="1000"/>
                                  </p:stCondLst>
                                  <p:childTnLst>
                                    <p:animClr clrSpc="hsl" dir="cw">
                                      <p:cBhvr override="childStyle">
                                        <p:cTn id="29" dur="500" fill="hold"/>
                                        <p:tgtEl>
                                          <p:spTgt spid="321545">
                                            <p:txEl>
                                              <p:pRg st="0" end="0"/>
                                            </p:txEl>
                                          </p:spTgt>
                                        </p:tgtEl>
                                        <p:attrNameLst>
                                          <p:attrName>style.color</p:attrName>
                                        </p:attrNameLst>
                                      </p:cBhvr>
                                      <p:by>
                                        <p:hsl h="-7200000" s="0" l="0"/>
                                      </p:by>
                                    </p:animClr>
                                    <p:animClr clrSpc="hsl" dir="cw">
                                      <p:cBhvr>
                                        <p:cTn id="30" dur="500" fill="hold"/>
                                        <p:tgtEl>
                                          <p:spTgt spid="321545">
                                            <p:txEl>
                                              <p:pRg st="0" end="0"/>
                                            </p:txEl>
                                          </p:spTgt>
                                        </p:tgtEl>
                                        <p:attrNameLst>
                                          <p:attrName>fillcolor</p:attrName>
                                        </p:attrNameLst>
                                      </p:cBhvr>
                                      <p:by>
                                        <p:hsl h="-7200000" s="0" l="0"/>
                                      </p:by>
                                    </p:animClr>
                                    <p:animClr clrSpc="hsl" dir="cw">
                                      <p:cBhvr>
                                        <p:cTn id="31" dur="500" fill="hold"/>
                                        <p:tgtEl>
                                          <p:spTgt spid="321545">
                                            <p:txEl>
                                              <p:pRg st="0" end="0"/>
                                            </p:txEl>
                                          </p:spTgt>
                                        </p:tgtEl>
                                        <p:attrNameLst>
                                          <p:attrName>stroke.color</p:attrName>
                                        </p:attrNameLst>
                                      </p:cBhvr>
                                      <p:by>
                                        <p:hsl h="-7200000" s="0" l="0"/>
                                      </p:by>
                                    </p:animClr>
                                    <p:set>
                                      <p:cBhvr>
                                        <p:cTn id="32" dur="500" fill="hold"/>
                                        <p:tgtEl>
                                          <p:spTgt spid="321545">
                                            <p:txEl>
                                              <p:pRg st="0" end="0"/>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21546"/>
                                        </p:tgtEl>
                                        <p:attrNameLst>
                                          <p:attrName>style.visibility</p:attrName>
                                        </p:attrNameLst>
                                      </p:cBhvr>
                                      <p:to>
                                        <p:strVal val="visible"/>
                                      </p:to>
                                    </p:set>
                                    <p:anim calcmode="lin" valueType="num">
                                      <p:cBhvr>
                                        <p:cTn id="37" dur="500" fill="hold"/>
                                        <p:tgtEl>
                                          <p:spTgt spid="321546"/>
                                        </p:tgtEl>
                                        <p:attrNameLst>
                                          <p:attrName>ppt_w</p:attrName>
                                        </p:attrNameLst>
                                      </p:cBhvr>
                                      <p:tavLst>
                                        <p:tav tm="0">
                                          <p:val>
                                            <p:fltVal val="0"/>
                                          </p:val>
                                        </p:tav>
                                        <p:tav tm="100000">
                                          <p:val>
                                            <p:strVal val="#ppt_w"/>
                                          </p:val>
                                        </p:tav>
                                      </p:tavLst>
                                    </p:anim>
                                    <p:anim calcmode="lin" valueType="num">
                                      <p:cBhvr>
                                        <p:cTn id="38" dur="500" fill="hold"/>
                                        <p:tgtEl>
                                          <p:spTgt spid="32154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321547"/>
                                        </p:tgtEl>
                                        <p:attrNameLst>
                                          <p:attrName>style.visibility</p:attrName>
                                        </p:attrNameLst>
                                      </p:cBhvr>
                                      <p:to>
                                        <p:strVal val="visible"/>
                                      </p:to>
                                    </p:set>
                                    <p:animEffect transition="in" filter="fade">
                                      <p:cBhvr>
                                        <p:cTn id="42" dur="1000"/>
                                        <p:tgtEl>
                                          <p:spTgt spid="321547"/>
                                        </p:tgtEl>
                                      </p:cBhvr>
                                    </p:animEffect>
                                    <p:anim calcmode="lin" valueType="num">
                                      <p:cBhvr>
                                        <p:cTn id="43" dur="1000" fill="hold"/>
                                        <p:tgtEl>
                                          <p:spTgt spid="321547"/>
                                        </p:tgtEl>
                                        <p:attrNameLst>
                                          <p:attrName>ppt_x</p:attrName>
                                        </p:attrNameLst>
                                      </p:cBhvr>
                                      <p:tavLst>
                                        <p:tav tm="0">
                                          <p:val>
                                            <p:strVal val="#ppt_x"/>
                                          </p:val>
                                        </p:tav>
                                        <p:tav tm="100000">
                                          <p:val>
                                            <p:strVal val="#ppt_x"/>
                                          </p:val>
                                        </p:tav>
                                      </p:tavLst>
                                    </p:anim>
                                    <p:anim calcmode="lin" valueType="num">
                                      <p:cBhvr>
                                        <p:cTn id="44" dur="1000" fill="hold"/>
                                        <p:tgtEl>
                                          <p:spTgt spid="32154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321554"/>
                                        </p:tgtEl>
                                        <p:attrNameLst>
                                          <p:attrName>style.visibility</p:attrName>
                                        </p:attrNameLst>
                                      </p:cBhvr>
                                      <p:to>
                                        <p:strVal val="visible"/>
                                      </p:to>
                                    </p:set>
                                    <p:anim calcmode="lin" valueType="num">
                                      <p:cBhvr>
                                        <p:cTn id="49" dur="500" fill="hold"/>
                                        <p:tgtEl>
                                          <p:spTgt spid="321554"/>
                                        </p:tgtEl>
                                        <p:attrNameLst>
                                          <p:attrName>ppt_w</p:attrName>
                                        </p:attrNameLst>
                                      </p:cBhvr>
                                      <p:tavLst>
                                        <p:tav tm="0">
                                          <p:val>
                                            <p:fltVal val="0"/>
                                          </p:val>
                                        </p:tav>
                                        <p:tav tm="100000">
                                          <p:val>
                                            <p:strVal val="#ppt_w"/>
                                          </p:val>
                                        </p:tav>
                                      </p:tavLst>
                                    </p:anim>
                                    <p:anim calcmode="lin" valueType="num">
                                      <p:cBhvr>
                                        <p:cTn id="50" dur="500" fill="hold"/>
                                        <p:tgtEl>
                                          <p:spTgt spid="321554"/>
                                        </p:tgtEl>
                                        <p:attrNameLst>
                                          <p:attrName>ppt_h</p:attrName>
                                        </p:attrNameLst>
                                      </p:cBhvr>
                                      <p:tavLst>
                                        <p:tav tm="0">
                                          <p:val>
                                            <p:fltVal val="0"/>
                                          </p:val>
                                        </p:tav>
                                        <p:tav tm="100000">
                                          <p:val>
                                            <p:strVal val="#ppt_h"/>
                                          </p:val>
                                        </p:tav>
                                      </p:tavLst>
                                    </p:anim>
                                  </p:childTnLst>
                                </p:cTn>
                              </p:par>
                            </p:childTnLst>
                          </p:cTn>
                        </p:par>
                        <p:par>
                          <p:cTn id="51" fill="hold" nodeType="afterGroup">
                            <p:stCondLst>
                              <p:cond delay="500"/>
                            </p:stCondLst>
                            <p:childTnLst>
                              <p:par>
                                <p:cTn id="52" presetID="42" presetClass="entr" presetSubtype="0" fill="hold" nodeType="afterEffect">
                                  <p:stCondLst>
                                    <p:cond delay="0"/>
                                  </p:stCondLst>
                                  <p:childTnLst>
                                    <p:set>
                                      <p:cBhvr>
                                        <p:cTn id="53" dur="1" fill="hold">
                                          <p:stCondLst>
                                            <p:cond delay="0"/>
                                          </p:stCondLst>
                                        </p:cTn>
                                        <p:tgtEl>
                                          <p:spTgt spid="321555">
                                            <p:txEl>
                                              <p:pRg st="0" end="0"/>
                                            </p:txEl>
                                          </p:spTgt>
                                        </p:tgtEl>
                                        <p:attrNameLst>
                                          <p:attrName>style.visibility</p:attrName>
                                        </p:attrNameLst>
                                      </p:cBhvr>
                                      <p:to>
                                        <p:strVal val="visible"/>
                                      </p:to>
                                    </p:set>
                                    <p:animEffect transition="in" filter="fade">
                                      <p:cBhvr>
                                        <p:cTn id="54" dur="1000"/>
                                        <p:tgtEl>
                                          <p:spTgt spid="321555">
                                            <p:txEl>
                                              <p:pRg st="0" end="0"/>
                                            </p:txEl>
                                          </p:spTgt>
                                        </p:tgtEl>
                                      </p:cBhvr>
                                    </p:animEffect>
                                    <p:anim calcmode="lin" valueType="num">
                                      <p:cBhvr>
                                        <p:cTn id="55" dur="1000" fill="hold"/>
                                        <p:tgtEl>
                                          <p:spTgt spid="321555">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21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321564"/>
                                        </p:tgtEl>
                                        <p:attrNameLst>
                                          <p:attrName>style.visibility</p:attrName>
                                        </p:attrNameLst>
                                      </p:cBhvr>
                                      <p:to>
                                        <p:strVal val="visible"/>
                                      </p:to>
                                    </p:set>
                                    <p:anim calcmode="lin" valueType="num">
                                      <p:cBhvr>
                                        <p:cTn id="61" dur="500" fill="hold"/>
                                        <p:tgtEl>
                                          <p:spTgt spid="321564"/>
                                        </p:tgtEl>
                                        <p:attrNameLst>
                                          <p:attrName>ppt_w</p:attrName>
                                        </p:attrNameLst>
                                      </p:cBhvr>
                                      <p:tavLst>
                                        <p:tav tm="0">
                                          <p:val>
                                            <p:fltVal val="0"/>
                                          </p:val>
                                        </p:tav>
                                        <p:tav tm="100000">
                                          <p:val>
                                            <p:strVal val="#ppt_w"/>
                                          </p:val>
                                        </p:tav>
                                      </p:tavLst>
                                    </p:anim>
                                    <p:anim calcmode="lin" valueType="num">
                                      <p:cBhvr>
                                        <p:cTn id="62" dur="500" fill="hold"/>
                                        <p:tgtEl>
                                          <p:spTgt spid="321564"/>
                                        </p:tgtEl>
                                        <p:attrNameLst>
                                          <p:attrName>ppt_h</p:attrName>
                                        </p:attrNameLst>
                                      </p:cBhvr>
                                      <p:tavLst>
                                        <p:tav tm="0">
                                          <p:val>
                                            <p:fltVal val="0"/>
                                          </p:val>
                                        </p:tav>
                                        <p:tav tm="100000">
                                          <p:val>
                                            <p:strVal val="#ppt_h"/>
                                          </p:val>
                                        </p:tav>
                                      </p:tavLst>
                                    </p:anim>
                                  </p:childTnLst>
                                </p:cTn>
                              </p:par>
                            </p:childTnLst>
                          </p:cTn>
                        </p:par>
                        <p:par>
                          <p:cTn id="63" fill="hold" nodeType="afterGroup">
                            <p:stCondLst>
                              <p:cond delay="500"/>
                            </p:stCondLst>
                            <p:childTnLst>
                              <p:par>
                                <p:cTn id="64" presetID="23" presetClass="entr" presetSubtype="16" fill="hold" nodeType="afterEffect">
                                  <p:stCondLst>
                                    <p:cond delay="0"/>
                                  </p:stCondLst>
                                  <p:childTnLst>
                                    <p:set>
                                      <p:cBhvr>
                                        <p:cTn id="65" dur="1" fill="hold">
                                          <p:stCondLst>
                                            <p:cond delay="0"/>
                                          </p:stCondLst>
                                        </p:cTn>
                                        <p:tgtEl>
                                          <p:spTgt spid="321565"/>
                                        </p:tgtEl>
                                        <p:attrNameLst>
                                          <p:attrName>style.visibility</p:attrName>
                                        </p:attrNameLst>
                                      </p:cBhvr>
                                      <p:to>
                                        <p:strVal val="visible"/>
                                      </p:to>
                                    </p:set>
                                    <p:anim calcmode="lin" valueType="num">
                                      <p:cBhvr>
                                        <p:cTn id="66" dur="500" fill="hold"/>
                                        <p:tgtEl>
                                          <p:spTgt spid="321565"/>
                                        </p:tgtEl>
                                        <p:attrNameLst>
                                          <p:attrName>ppt_w</p:attrName>
                                        </p:attrNameLst>
                                      </p:cBhvr>
                                      <p:tavLst>
                                        <p:tav tm="0">
                                          <p:val>
                                            <p:fltVal val="0"/>
                                          </p:val>
                                        </p:tav>
                                        <p:tav tm="100000">
                                          <p:val>
                                            <p:strVal val="#ppt_w"/>
                                          </p:val>
                                        </p:tav>
                                      </p:tavLst>
                                    </p:anim>
                                    <p:anim calcmode="lin" valueType="num">
                                      <p:cBhvr>
                                        <p:cTn id="67" dur="500" fill="hold"/>
                                        <p:tgtEl>
                                          <p:spTgt spid="321565"/>
                                        </p:tgtEl>
                                        <p:attrNameLst>
                                          <p:attrName>ppt_h</p:attrName>
                                        </p:attrNameLst>
                                      </p:cBhvr>
                                      <p:tavLst>
                                        <p:tav tm="0">
                                          <p:val>
                                            <p:fltVal val="0"/>
                                          </p:val>
                                        </p:tav>
                                        <p:tav tm="100000">
                                          <p:val>
                                            <p:strVal val="#ppt_h"/>
                                          </p:val>
                                        </p:tav>
                                      </p:tavLst>
                                    </p:anim>
                                  </p:childTnLst>
                                </p:cTn>
                              </p:par>
                            </p:childTnLst>
                          </p:cTn>
                        </p:par>
                        <p:par>
                          <p:cTn id="68" fill="hold" nodeType="afterGroup">
                            <p:stCondLst>
                              <p:cond delay="1000"/>
                            </p:stCondLst>
                            <p:childTnLst>
                              <p:par>
                                <p:cTn id="69" presetID="23" presetClass="entr" presetSubtype="16" fill="hold" nodeType="afterEffect">
                                  <p:stCondLst>
                                    <p:cond delay="0"/>
                                  </p:stCondLst>
                                  <p:childTnLst>
                                    <p:set>
                                      <p:cBhvr>
                                        <p:cTn id="70" dur="1" fill="hold">
                                          <p:stCondLst>
                                            <p:cond delay="0"/>
                                          </p:stCondLst>
                                        </p:cTn>
                                        <p:tgtEl>
                                          <p:spTgt spid="321566"/>
                                        </p:tgtEl>
                                        <p:attrNameLst>
                                          <p:attrName>style.visibility</p:attrName>
                                        </p:attrNameLst>
                                      </p:cBhvr>
                                      <p:to>
                                        <p:strVal val="visible"/>
                                      </p:to>
                                    </p:set>
                                    <p:anim calcmode="lin" valueType="num">
                                      <p:cBhvr>
                                        <p:cTn id="71" dur="500" fill="hold"/>
                                        <p:tgtEl>
                                          <p:spTgt spid="321566"/>
                                        </p:tgtEl>
                                        <p:attrNameLst>
                                          <p:attrName>ppt_w</p:attrName>
                                        </p:attrNameLst>
                                      </p:cBhvr>
                                      <p:tavLst>
                                        <p:tav tm="0">
                                          <p:val>
                                            <p:fltVal val="0"/>
                                          </p:val>
                                        </p:tav>
                                        <p:tav tm="100000">
                                          <p:val>
                                            <p:strVal val="#ppt_w"/>
                                          </p:val>
                                        </p:tav>
                                      </p:tavLst>
                                    </p:anim>
                                    <p:anim calcmode="lin" valueType="num">
                                      <p:cBhvr>
                                        <p:cTn id="72" dur="500" fill="hold"/>
                                        <p:tgtEl>
                                          <p:spTgt spid="321566"/>
                                        </p:tgtEl>
                                        <p:attrNameLst>
                                          <p:attrName>ppt_h</p:attrName>
                                        </p:attrNameLst>
                                      </p:cBhvr>
                                      <p:tavLst>
                                        <p:tav tm="0">
                                          <p:val>
                                            <p:fltVal val="0"/>
                                          </p:val>
                                        </p:tav>
                                        <p:tav tm="100000">
                                          <p:val>
                                            <p:strVal val="#ppt_h"/>
                                          </p:val>
                                        </p:tav>
                                      </p:tavLst>
                                    </p:anim>
                                  </p:childTnLst>
                                </p:cTn>
                              </p:par>
                            </p:childTnLst>
                          </p:cTn>
                        </p:par>
                        <p:par>
                          <p:cTn id="73" fill="hold" nodeType="afterGroup">
                            <p:stCondLst>
                              <p:cond delay="1500"/>
                            </p:stCondLst>
                            <p:childTnLst>
                              <p:par>
                                <p:cTn id="74" presetID="23" presetClass="entr" presetSubtype="16" fill="hold" nodeType="afterEffect">
                                  <p:stCondLst>
                                    <p:cond delay="0"/>
                                  </p:stCondLst>
                                  <p:childTnLst>
                                    <p:set>
                                      <p:cBhvr>
                                        <p:cTn id="75" dur="1" fill="hold">
                                          <p:stCondLst>
                                            <p:cond delay="0"/>
                                          </p:stCondLst>
                                        </p:cTn>
                                        <p:tgtEl>
                                          <p:spTgt spid="321567"/>
                                        </p:tgtEl>
                                        <p:attrNameLst>
                                          <p:attrName>style.visibility</p:attrName>
                                        </p:attrNameLst>
                                      </p:cBhvr>
                                      <p:to>
                                        <p:strVal val="visible"/>
                                      </p:to>
                                    </p:set>
                                    <p:anim calcmode="lin" valueType="num">
                                      <p:cBhvr>
                                        <p:cTn id="76" dur="500" fill="hold"/>
                                        <p:tgtEl>
                                          <p:spTgt spid="321567"/>
                                        </p:tgtEl>
                                        <p:attrNameLst>
                                          <p:attrName>ppt_w</p:attrName>
                                        </p:attrNameLst>
                                      </p:cBhvr>
                                      <p:tavLst>
                                        <p:tav tm="0">
                                          <p:val>
                                            <p:fltVal val="0"/>
                                          </p:val>
                                        </p:tav>
                                        <p:tav tm="100000">
                                          <p:val>
                                            <p:strVal val="#ppt_w"/>
                                          </p:val>
                                        </p:tav>
                                      </p:tavLst>
                                    </p:anim>
                                    <p:anim calcmode="lin" valueType="num">
                                      <p:cBhvr>
                                        <p:cTn id="77" dur="500" fill="hold"/>
                                        <p:tgtEl>
                                          <p:spTgt spid="321567"/>
                                        </p:tgtEl>
                                        <p:attrNameLst>
                                          <p:attrName>ppt_h</p:attrName>
                                        </p:attrNameLst>
                                      </p:cBhvr>
                                      <p:tavLst>
                                        <p:tav tm="0">
                                          <p:val>
                                            <p:fltVal val="0"/>
                                          </p:val>
                                        </p:tav>
                                        <p:tav tm="100000">
                                          <p:val>
                                            <p:strVal val="#ppt_h"/>
                                          </p:val>
                                        </p:tav>
                                      </p:tavLst>
                                    </p:anim>
                                  </p:childTnLst>
                                </p:cTn>
                              </p:par>
                            </p:childTnLst>
                          </p:cTn>
                        </p:par>
                        <p:par>
                          <p:cTn id="78" fill="hold" nodeType="afterGroup">
                            <p:stCondLst>
                              <p:cond delay="2000"/>
                            </p:stCondLst>
                            <p:childTnLst>
                              <p:par>
                                <p:cTn id="79" presetID="23" presetClass="entr" presetSubtype="16" fill="hold" grpId="0" nodeType="afterEffect">
                                  <p:stCondLst>
                                    <p:cond delay="0"/>
                                  </p:stCondLst>
                                  <p:childTnLst>
                                    <p:set>
                                      <p:cBhvr>
                                        <p:cTn id="80" dur="1" fill="hold">
                                          <p:stCondLst>
                                            <p:cond delay="0"/>
                                          </p:stCondLst>
                                        </p:cTn>
                                        <p:tgtEl>
                                          <p:spTgt spid="321568"/>
                                        </p:tgtEl>
                                        <p:attrNameLst>
                                          <p:attrName>style.visibility</p:attrName>
                                        </p:attrNameLst>
                                      </p:cBhvr>
                                      <p:to>
                                        <p:strVal val="visible"/>
                                      </p:to>
                                    </p:set>
                                    <p:anim calcmode="lin" valueType="num">
                                      <p:cBhvr>
                                        <p:cTn id="81" dur="500" fill="hold"/>
                                        <p:tgtEl>
                                          <p:spTgt spid="321568"/>
                                        </p:tgtEl>
                                        <p:attrNameLst>
                                          <p:attrName>ppt_w</p:attrName>
                                        </p:attrNameLst>
                                      </p:cBhvr>
                                      <p:tavLst>
                                        <p:tav tm="0">
                                          <p:val>
                                            <p:fltVal val="0"/>
                                          </p:val>
                                        </p:tav>
                                        <p:tav tm="100000">
                                          <p:val>
                                            <p:strVal val="#ppt_w"/>
                                          </p:val>
                                        </p:tav>
                                      </p:tavLst>
                                    </p:anim>
                                    <p:anim calcmode="lin" valueType="num">
                                      <p:cBhvr>
                                        <p:cTn id="82" dur="500" fill="hold"/>
                                        <p:tgtEl>
                                          <p:spTgt spid="321568"/>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321568"/>
                                        </p:tgtEl>
                                        <p:attrNameLst>
                                          <p:attrName>ppt_x</p:attrName>
                                        </p:attrNameLst>
                                      </p:cBhvr>
                                      <p:tavLst>
                                        <p:tav tm="0">
                                          <p:val>
                                            <p:strVal val="ppt_x"/>
                                          </p:val>
                                        </p:tav>
                                        <p:tav tm="100000">
                                          <p:val>
                                            <p:strVal val="ppt_x"/>
                                          </p:val>
                                        </p:tav>
                                      </p:tavLst>
                                    </p:anim>
                                    <p:anim calcmode="lin" valueType="num">
                                      <p:cBhvr additive="base">
                                        <p:cTn id="87" dur="500"/>
                                        <p:tgtEl>
                                          <p:spTgt spid="321568"/>
                                        </p:tgtEl>
                                        <p:attrNameLst>
                                          <p:attrName>ppt_y</p:attrName>
                                        </p:attrNameLst>
                                      </p:cBhvr>
                                      <p:tavLst>
                                        <p:tav tm="0">
                                          <p:val>
                                            <p:strVal val="ppt_y"/>
                                          </p:val>
                                        </p:tav>
                                        <p:tav tm="100000">
                                          <p:val>
                                            <p:strVal val="1+ppt_h/2"/>
                                          </p:val>
                                        </p:tav>
                                      </p:tavLst>
                                    </p:anim>
                                    <p:set>
                                      <p:cBhvr>
                                        <p:cTn id="88" dur="1" fill="hold">
                                          <p:stCondLst>
                                            <p:cond delay="499"/>
                                          </p:stCondLst>
                                        </p:cTn>
                                        <p:tgtEl>
                                          <p:spTgt spid="3215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21569"/>
                                        </p:tgtEl>
                                        <p:attrNameLst>
                                          <p:attrName>style.visibility</p:attrName>
                                        </p:attrNameLst>
                                      </p:cBhvr>
                                      <p:to>
                                        <p:strVal val="visible"/>
                                      </p:to>
                                    </p:set>
                                    <p:animEffect transition="in" filter="circle(in)">
                                      <p:cBhvr>
                                        <p:cTn id="93" dur="2000"/>
                                        <p:tgtEl>
                                          <p:spTgt spid="32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5" grpId="0" build="allAtOnce" animBg="1"/>
      <p:bldP spid="321547" grpId="0"/>
      <p:bldP spid="321568" grpId="0" animBg="1"/>
      <p:bldP spid="321568" grpId="1" animBg="1"/>
      <p:bldP spid="3215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7226"/>
            <a:ext cx="617220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V/ CÁC TRUNG TÂM KINH TẾ:</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30191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4419601"/>
            <a:ext cx="8458200" cy="954107"/>
          </a:xfrm>
          <a:prstGeom prst="rect">
            <a:avLst/>
          </a:prstGeom>
          <a:solidFill>
            <a:schemeClr val="bg1"/>
          </a:solidFill>
        </p:spPr>
        <p:txBody>
          <a:bodyPr wrap="square" rtlCol="0">
            <a:spAutoFit/>
          </a:bodyPr>
          <a:lstStyle/>
          <a:p>
            <a:r>
              <a:rPr lang="en-US" sz="2800" smtClean="0">
                <a:solidFill>
                  <a:srgbClr val="FF0000"/>
                </a:solidFill>
                <a:latin typeface="Times New Roman" pitchFamily="18" charset="0"/>
                <a:cs typeface="Times New Roman" pitchFamily="18" charset="0"/>
              </a:rPr>
              <a:t>Xác định vị trí các trung tâm kinh tế quan trọng? Kể các ngành công nghiệp trọng điểm của từng trung tâm?</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48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0214773"/>
              </p:ext>
            </p:extLst>
          </p:nvPr>
        </p:nvGraphicFramePr>
        <p:xfrm>
          <a:off x="228600" y="1905000"/>
          <a:ext cx="8610600" cy="1798320"/>
        </p:xfrm>
        <a:graphic>
          <a:graphicData uri="http://schemas.openxmlformats.org/drawingml/2006/table">
            <a:tbl>
              <a:tblPr firstRow="1" firstCol="1" lastRow="1" lastCol="1" bandRow="1" bandCol="1">
                <a:tableStyleId>{5C22544A-7EE6-4342-B048-85BDC9FD1C3A}</a:tableStyleId>
              </a:tblPr>
              <a:tblGrid>
                <a:gridCol w="2152095"/>
                <a:gridCol w="2153205"/>
                <a:gridCol w="2152095"/>
                <a:gridCol w="2153205"/>
              </a:tblGrid>
              <a:tr h="533400">
                <a:tc>
                  <a:txBody>
                    <a:bodyPr/>
                    <a:lstStyle/>
                    <a:p>
                      <a:pPr algn="ctr">
                        <a:spcAft>
                          <a:spcPts val="0"/>
                        </a:spcAft>
                      </a:pPr>
                      <a:r>
                        <a:rPr lang="pt-BR" sz="2400">
                          <a:effectLst/>
                          <a:latin typeface="Times New Roman" pitchFamily="18" charset="0"/>
                          <a:cs typeface="Times New Roman" pitchFamily="18" charset="0"/>
                        </a:rPr>
                        <a:t>Năm</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1995</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2000</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2002</a:t>
                      </a:r>
                      <a:endParaRPr lang="en-US" sz="2400">
                        <a:effectLst/>
                        <a:latin typeface="Times New Roman" pitchFamily="18" charset="0"/>
                        <a:ea typeface="Times New Roman"/>
                        <a:cs typeface="Times New Roman" pitchFamily="18" charset="0"/>
                      </a:endParaRPr>
                    </a:p>
                  </a:txBody>
                  <a:tcPr marL="68580" marR="68580" marT="0" marB="0" anchor="ctr"/>
                </a:tc>
              </a:tr>
              <a:tr h="533400">
                <a:tc>
                  <a:txBody>
                    <a:bodyPr/>
                    <a:lstStyle/>
                    <a:p>
                      <a:pPr algn="ctr">
                        <a:spcAft>
                          <a:spcPts val="0"/>
                        </a:spcAft>
                      </a:pPr>
                      <a:r>
                        <a:rPr lang="pt-BR" sz="2400">
                          <a:effectLst/>
                          <a:latin typeface="Times New Roman" pitchFamily="18" charset="0"/>
                          <a:cs typeface="Times New Roman" pitchFamily="18" charset="0"/>
                        </a:rPr>
                        <a:t>Tây Bắc</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320,5</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541,1</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696,2</a:t>
                      </a:r>
                      <a:endParaRPr lang="en-US" sz="2400">
                        <a:effectLst/>
                        <a:latin typeface="Times New Roman" pitchFamily="18" charset="0"/>
                        <a:ea typeface="Times New Roman"/>
                        <a:cs typeface="Times New Roman" pitchFamily="18" charset="0"/>
                      </a:endParaRPr>
                    </a:p>
                  </a:txBody>
                  <a:tcPr marL="68580" marR="68580" marT="0" marB="0" anchor="ctr"/>
                </a:tc>
              </a:tr>
              <a:tr h="731520">
                <a:tc>
                  <a:txBody>
                    <a:bodyPr/>
                    <a:lstStyle/>
                    <a:p>
                      <a:pPr algn="ctr">
                        <a:spcAft>
                          <a:spcPts val="0"/>
                        </a:spcAft>
                      </a:pPr>
                      <a:r>
                        <a:rPr lang="pt-BR" sz="2400">
                          <a:effectLst/>
                          <a:latin typeface="Times New Roman" pitchFamily="18" charset="0"/>
                          <a:cs typeface="Times New Roman" pitchFamily="18" charset="0"/>
                        </a:rPr>
                        <a:t>Đông Bắc</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6179,2</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10657,7</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pt-BR" sz="2400">
                          <a:effectLst/>
                          <a:latin typeface="Times New Roman" pitchFamily="18" charset="0"/>
                          <a:cs typeface="Times New Roman" pitchFamily="18" charset="0"/>
                        </a:rPr>
                        <a:t>14301, 3</a:t>
                      </a:r>
                      <a:endParaRPr lang="en-US" sz="240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6" name="TextBox 5"/>
          <p:cNvSpPr txBox="1"/>
          <p:nvPr/>
        </p:nvSpPr>
        <p:spPr>
          <a:xfrm>
            <a:off x="3581400" y="152401"/>
            <a:ext cx="236220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Luyện tập:</a:t>
            </a:r>
            <a:endParaRPr lang="en-US" sz="3200" b="1">
              <a:latin typeface="Times New Roman" pitchFamily="18" charset="0"/>
              <a:cs typeface="Times New Roman" pitchFamily="18" charset="0"/>
            </a:endParaRPr>
          </a:p>
        </p:txBody>
      </p:sp>
      <p:sp>
        <p:nvSpPr>
          <p:cNvPr id="7" name="TextBox 6"/>
          <p:cNvSpPr txBox="1"/>
          <p:nvPr/>
        </p:nvSpPr>
        <p:spPr>
          <a:xfrm>
            <a:off x="228600" y="838201"/>
            <a:ext cx="8686800" cy="954107"/>
          </a:xfrm>
          <a:prstGeom prst="rect">
            <a:avLst/>
          </a:prstGeom>
          <a:noFill/>
        </p:spPr>
        <p:txBody>
          <a:bodyPr wrap="square" rtlCol="0">
            <a:spAutoFit/>
          </a:bodyPr>
          <a:lstStyle/>
          <a:p>
            <a:r>
              <a:rPr lang="fr-FR" sz="2800" b="1" i="1">
                <a:latin typeface="Times New Roman" pitchFamily="18" charset="0"/>
                <a:cs typeface="Times New Roman" pitchFamily="18" charset="0"/>
              </a:rPr>
              <a:t>Cho bảng số liệu: Giá trị sản xuất công nghiệp ở Trung du và miền núi Bắc </a:t>
            </a:r>
            <a:r>
              <a:rPr lang="fr-FR" sz="2800" b="1" i="1" smtClean="0">
                <a:latin typeface="Times New Roman" pitchFamily="18" charset="0"/>
                <a:cs typeface="Times New Roman" pitchFamily="18" charset="0"/>
              </a:rPr>
              <a:t>Bộ                     </a:t>
            </a:r>
            <a:r>
              <a:rPr lang="pt-BR" b="1" i="1">
                <a:latin typeface="Times New Roman" pitchFamily="18" charset="0"/>
                <a:cs typeface="Times New Roman" pitchFamily="18" charset="0"/>
              </a:rPr>
              <a:t>(Đơn vị: tỉ đồng</a:t>
            </a:r>
            <a:r>
              <a:rPr lang="pt-BR" b="1" i="1" smtClean="0">
                <a:latin typeface="Times New Roman" pitchFamily="18" charset="0"/>
                <a:cs typeface="Times New Roman" pitchFamily="18" charset="0"/>
              </a:rPr>
              <a:t>)</a:t>
            </a:r>
            <a:r>
              <a:rPr lang="fr-FR" b="1" i="1" smtClean="0">
                <a:latin typeface="Times New Roman" pitchFamily="18" charset="0"/>
                <a:cs typeface="Times New Roman" pitchFamily="18" charset="0"/>
              </a:rPr>
              <a:t>   </a:t>
            </a:r>
            <a:r>
              <a:rPr lang="fr-FR" sz="2800" b="1" i="1" smtClean="0">
                <a:latin typeface="Times New Roman" pitchFamily="18" charset="0"/>
                <a:cs typeface="Times New Roman" pitchFamily="18" charset="0"/>
              </a:rPr>
              <a:t>                                                                                                                            </a:t>
            </a:r>
            <a:endParaRPr lang="en-US" sz="2800" b="1" i="1">
              <a:latin typeface="Times New Roman" pitchFamily="18" charset="0"/>
              <a:cs typeface="Times New Roman" pitchFamily="18" charset="0"/>
            </a:endParaRPr>
          </a:p>
        </p:txBody>
      </p:sp>
      <p:sp>
        <p:nvSpPr>
          <p:cNvPr id="2" name="TextBox 1"/>
          <p:cNvSpPr txBox="1"/>
          <p:nvPr/>
        </p:nvSpPr>
        <p:spPr>
          <a:xfrm>
            <a:off x="228600" y="3962400"/>
            <a:ext cx="8686800" cy="1815882"/>
          </a:xfrm>
          <a:prstGeom prst="rect">
            <a:avLst/>
          </a:prstGeom>
          <a:noFill/>
        </p:spPr>
        <p:txBody>
          <a:bodyPr wrap="square" rtlCol="0">
            <a:spAutoFit/>
          </a:bodyPr>
          <a:lstStyle/>
          <a:p>
            <a:pPr algn="just"/>
            <a:r>
              <a:rPr lang="pt-BR" sz="2800" smtClean="0">
                <a:latin typeface="Times New Roman" pitchFamily="18" charset="0"/>
                <a:cs typeface="Times New Roman" pitchFamily="18" charset="0"/>
              </a:rPr>
              <a:t>       Dựa </a:t>
            </a:r>
            <a:r>
              <a:rPr lang="pt-BR" sz="2800">
                <a:latin typeface="Times New Roman" pitchFamily="18" charset="0"/>
                <a:cs typeface="Times New Roman" pitchFamily="18" charset="0"/>
              </a:rPr>
              <a:t>vào bảng số liệu và kiến thức đã học. Hãy so sánh sự khác nhau về hoạt động công nghiệp giữa Đông Bắc và Tây Bắc. Giải thích nguyên nhân của sự khác biệt đó.</a:t>
            </a:r>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6733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381001"/>
            <a:ext cx="5486400" cy="584775"/>
          </a:xfrm>
          <a:prstGeom prst="rect">
            <a:avLst/>
          </a:prstGeom>
          <a:noFill/>
        </p:spPr>
        <p:txBody>
          <a:bodyPr wrap="square" rtlCol="0">
            <a:spAutoFit/>
          </a:bodyPr>
          <a:lstStyle/>
          <a:p>
            <a:r>
              <a:rPr lang="pt-BR" sz="3200" b="1" smtClean="0">
                <a:latin typeface="Times New Roman" pitchFamily="18" charset="0"/>
                <a:cs typeface="Times New Roman" pitchFamily="18" charset="0"/>
              </a:rPr>
              <a:t>Vận </a:t>
            </a:r>
            <a:r>
              <a:rPr lang="pt-BR" sz="3200" b="1">
                <a:latin typeface="Times New Roman" pitchFamily="18" charset="0"/>
                <a:cs typeface="Times New Roman" pitchFamily="18" charset="0"/>
              </a:rPr>
              <a:t>dụng và tìm tòi mở rộng</a:t>
            </a:r>
            <a:r>
              <a:rPr lang="pt-BR" sz="3200" b="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5" name="TextBox 4"/>
          <p:cNvSpPr txBox="1"/>
          <p:nvPr/>
        </p:nvSpPr>
        <p:spPr>
          <a:xfrm>
            <a:off x="76200" y="1139370"/>
            <a:ext cx="8991600" cy="2677656"/>
          </a:xfrm>
          <a:prstGeom prst="rect">
            <a:avLst/>
          </a:prstGeom>
          <a:noFill/>
        </p:spPr>
        <p:txBody>
          <a:bodyPr wrap="square" rtlCol="0">
            <a:spAutoFit/>
          </a:bodyPr>
          <a:lstStyle/>
          <a:p>
            <a:pPr algn="just"/>
            <a:r>
              <a:rPr lang="fr-FR" sz="2800" smtClean="0">
                <a:latin typeface="Times New Roman" pitchFamily="18" charset="0"/>
                <a:cs typeface="Times New Roman" pitchFamily="18" charset="0"/>
              </a:rPr>
              <a:t>        Dựa </a:t>
            </a:r>
            <a:r>
              <a:rPr lang="fr-FR" sz="2800">
                <a:latin typeface="Times New Roman" pitchFamily="18" charset="0"/>
                <a:cs typeface="Times New Roman" pitchFamily="18" charset="0"/>
              </a:rPr>
              <a:t>vào kiến thức đã học, kết hợp những hiểu biết của bản thân. Hãy viết đoạn văn ngắn nêu ý nghĩa của việc phát triển nghề rừng theo hướng nông - lâm kết hợp ở Trung du và miền núi Bắc Bộ (HS hoàn thành nội dung hoạt động vận dụng và tìm tòi mở rộng, gửi bài về hộp thư theo địa chỉ gmail cho giáo viên). </a:t>
            </a:r>
            <a:endParaRPr lang="en-US" sz="2800">
              <a:latin typeface="Times New Roman" pitchFamily="18" charset="0"/>
              <a:cs typeface="Times New Roman" pitchFamily="18" charset="0"/>
            </a:endParaRPr>
          </a:p>
        </p:txBody>
      </p:sp>
      <p:sp>
        <p:nvSpPr>
          <p:cNvPr id="6" name="TextBox 5"/>
          <p:cNvSpPr txBox="1"/>
          <p:nvPr/>
        </p:nvSpPr>
        <p:spPr>
          <a:xfrm>
            <a:off x="2590800" y="4114801"/>
            <a:ext cx="3657600" cy="584775"/>
          </a:xfrm>
          <a:prstGeom prst="rect">
            <a:avLst/>
          </a:prstGeom>
          <a:noFill/>
        </p:spPr>
        <p:txBody>
          <a:bodyPr wrap="square" rtlCol="0">
            <a:spAutoFit/>
          </a:bodyPr>
          <a:lstStyle/>
          <a:p>
            <a:r>
              <a:rPr lang="fr-FR" sz="3200" b="1">
                <a:latin typeface="Times New Roman" pitchFamily="18" charset="0"/>
                <a:cs typeface="Times New Roman" pitchFamily="18" charset="0"/>
              </a:rPr>
              <a:t>Hướng dẫn về nhà</a:t>
            </a:r>
            <a:r>
              <a:rPr lang="fr-FR" sz="3200" smtClean="0"/>
              <a:t>:</a:t>
            </a:r>
            <a:endParaRPr lang="en-US" sz="3200"/>
          </a:p>
        </p:txBody>
      </p:sp>
      <p:sp>
        <p:nvSpPr>
          <p:cNvPr id="7" name="TextBox 6"/>
          <p:cNvSpPr txBox="1"/>
          <p:nvPr/>
        </p:nvSpPr>
        <p:spPr>
          <a:xfrm>
            <a:off x="228600" y="5015806"/>
            <a:ext cx="8077200" cy="1384995"/>
          </a:xfrm>
          <a:prstGeom prst="rect">
            <a:avLst/>
          </a:prstGeom>
          <a:noFill/>
        </p:spPr>
        <p:txBody>
          <a:bodyPr wrap="square" rtlCol="0">
            <a:spAutoFit/>
          </a:bodyPr>
          <a:lstStyle/>
          <a:p>
            <a:r>
              <a:rPr lang="pt-BR" sz="2800">
                <a:latin typeface="Times New Roman" pitchFamily="18" charset="0"/>
                <a:cs typeface="Times New Roman" pitchFamily="18" charset="0"/>
              </a:rPr>
              <a:t>- Học bài cũ, trả lời câu hỏi SGK.</a:t>
            </a:r>
            <a:endParaRPr lang="en-US" sz="2800">
              <a:latin typeface="Times New Roman" pitchFamily="18" charset="0"/>
              <a:cs typeface="Times New Roman" pitchFamily="18" charset="0"/>
            </a:endParaRPr>
          </a:p>
          <a:p>
            <a:r>
              <a:rPr lang="pt-BR" sz="2800">
                <a:latin typeface="Times New Roman" pitchFamily="18" charset="0"/>
                <a:cs typeface="Times New Roman" pitchFamily="18" charset="0"/>
              </a:rPr>
              <a:t>- Đọc trước bài mới, xem kĩ hệ thống câu hỏi SGK bài 19 để tiết sau thực hành tốt hơn.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3033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934200" y="914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AutoShape 7"/>
          <p:cNvSpPr>
            <a:spLocks noChangeArrowheads="1"/>
          </p:cNvSpPr>
          <p:nvPr/>
        </p:nvSpPr>
        <p:spPr bwMode="auto">
          <a:xfrm>
            <a:off x="3295651" y="2419350"/>
            <a:ext cx="5372100" cy="1600200"/>
          </a:xfrm>
          <a:prstGeom prst="wave">
            <a:avLst>
              <a:gd name="adj1" fmla="val 13005"/>
              <a:gd name="adj2" fmla="val 0"/>
            </a:avLst>
          </a:prstGeom>
          <a:solidFill>
            <a:srgbClr val="FFCCFF"/>
          </a:solidFill>
          <a:ln w="9525">
            <a:solidFill>
              <a:schemeClr val="tx1"/>
            </a:solidFill>
            <a:round/>
            <a:headEnd/>
            <a:tailEnd/>
          </a:ln>
        </p:spPr>
        <p:txBody>
          <a:bodyPr wrap="none" anchor="ctr"/>
          <a:lstStyle/>
          <a:p>
            <a:pPr algn="ctr"/>
            <a:r>
              <a:rPr lang="en-US" sz="2600" b="1" i="1">
                <a:solidFill>
                  <a:srgbClr val="0000FF"/>
                </a:solidFill>
              </a:rPr>
              <a:t>Cảm ơn sự có mặt của quý thầy cô </a:t>
            </a:r>
          </a:p>
          <a:p>
            <a:pPr algn="ctr"/>
            <a:r>
              <a:rPr lang="en-US" sz="2600" b="1" i="1">
                <a:solidFill>
                  <a:srgbClr val="0000FF"/>
                </a:solidFill>
              </a:rPr>
              <a:t>và các em học sinh</a:t>
            </a:r>
          </a:p>
        </p:txBody>
      </p:sp>
      <p:sp>
        <p:nvSpPr>
          <p:cNvPr id="29702" name="Text Box 6"/>
          <p:cNvSpPr txBox="1">
            <a:spLocks noChangeArrowheads="1"/>
          </p:cNvSpPr>
          <p:nvPr/>
        </p:nvSpPr>
        <p:spPr bwMode="auto">
          <a:xfrm>
            <a:off x="1905000" y="1828801"/>
            <a:ext cx="1295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latin typeface=".VnAristote" pitchFamily="34" charset="0"/>
              </a:rPr>
              <a:t>TiÕt häc ®Õn ®©y lµ kÕt thóc</a:t>
            </a:r>
          </a:p>
        </p:txBody>
      </p:sp>
      <p:pic>
        <p:nvPicPr>
          <p:cNvPr id="29703" name="Picture 5" descr="dov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899" y="457201"/>
            <a:ext cx="3848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19800" y="40386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96200" y="3810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96200" y="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181600" y="304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743200" y="51816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971800" y="381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352800" y="3962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86200" y="17526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19200" y="5576889"/>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5257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95400" y="3200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 y="1828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22"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48200"/>
            <a:ext cx="2362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638800" y="5576889"/>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162800" y="5257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648200" y="5334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791200" y="2209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400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702"/>
                                        </p:tgtEl>
                                        <p:attrNameLst>
                                          <p:attrName>style.visibility</p:attrName>
                                        </p:attrNameLst>
                                      </p:cBhvr>
                                      <p:to>
                                        <p:strVal val="visible"/>
                                      </p:to>
                                    </p:set>
                                    <p:anim calcmode="lin" valueType="num">
                                      <p:cBhvr additive="base">
                                        <p:cTn id="11" dur="500" fill="hold"/>
                                        <p:tgtEl>
                                          <p:spTgt spid="29702"/>
                                        </p:tgtEl>
                                        <p:attrNameLst>
                                          <p:attrName>ppt_x</p:attrName>
                                        </p:attrNameLst>
                                      </p:cBhvr>
                                      <p:tavLst>
                                        <p:tav tm="0">
                                          <p:val>
                                            <p:strVal val="#ppt_x"/>
                                          </p:val>
                                        </p:tav>
                                        <p:tav tm="100000">
                                          <p:val>
                                            <p:strVal val="#ppt_x"/>
                                          </p:val>
                                        </p:tav>
                                      </p:tavLst>
                                    </p:anim>
                                    <p:anim calcmode="lin" valueType="num">
                                      <p:cBhvr additive="base">
                                        <p:cTn id="12" dur="500" fill="hold"/>
                                        <p:tgtEl>
                                          <p:spTgt spid="2970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703"/>
                                        </p:tgtEl>
                                        <p:attrNameLst>
                                          <p:attrName>style.visibility</p:attrName>
                                        </p:attrNameLst>
                                      </p:cBhvr>
                                      <p:to>
                                        <p:strVal val="visible"/>
                                      </p:to>
                                    </p:set>
                                    <p:anim calcmode="lin" valueType="num">
                                      <p:cBhvr additive="base">
                                        <p:cTn id="15" dur="500" fill="hold"/>
                                        <p:tgtEl>
                                          <p:spTgt spid="29703"/>
                                        </p:tgtEl>
                                        <p:attrNameLst>
                                          <p:attrName>ppt_x</p:attrName>
                                        </p:attrNameLst>
                                      </p:cBhvr>
                                      <p:tavLst>
                                        <p:tav tm="0">
                                          <p:val>
                                            <p:strVal val="#ppt_x"/>
                                          </p:val>
                                        </p:tav>
                                        <p:tav tm="100000">
                                          <p:val>
                                            <p:strVal val="#ppt_x"/>
                                          </p:val>
                                        </p:tav>
                                      </p:tavLst>
                                    </p:anim>
                                    <p:anim calcmode="lin" valueType="num">
                                      <p:cBhvr additive="base">
                                        <p:cTn id="16"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s635783_nd_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hietdien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1447800" y="381001"/>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0000"/>
                </a:solidFill>
                <a:latin typeface="Times New Roman" pitchFamily="18" charset="0"/>
              </a:rPr>
              <a:t>UÔNG BÍ</a:t>
            </a:r>
          </a:p>
        </p:txBody>
      </p:sp>
      <p:sp>
        <p:nvSpPr>
          <p:cNvPr id="7" name="Text Box 14"/>
          <p:cNvSpPr txBox="1">
            <a:spLocks noChangeArrowheads="1"/>
          </p:cNvSpPr>
          <p:nvPr/>
        </p:nvSpPr>
        <p:spPr bwMode="auto">
          <a:xfrm>
            <a:off x="6172200" y="304801"/>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0000"/>
                </a:solidFill>
                <a:latin typeface="Times New Roman" pitchFamily="18" charset="0"/>
              </a:rPr>
              <a:t>CẨM PHẢ</a:t>
            </a:r>
          </a:p>
        </p:txBody>
      </p:sp>
      <p:sp>
        <p:nvSpPr>
          <p:cNvPr id="8" name="Text Box 13"/>
          <p:cNvSpPr txBox="1">
            <a:spLocks noChangeArrowheads="1"/>
          </p:cNvSpPr>
          <p:nvPr/>
        </p:nvSpPr>
        <p:spPr bwMode="auto">
          <a:xfrm>
            <a:off x="3724276" y="765175"/>
            <a:ext cx="16859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0000"/>
                </a:solidFill>
                <a:latin typeface="Times New Roman" pitchFamily="18" charset="0"/>
              </a:rPr>
              <a:t>NHIỆT ĐIỆN</a:t>
            </a:r>
          </a:p>
        </p:txBody>
      </p:sp>
      <p:pic>
        <p:nvPicPr>
          <p:cNvPr id="9" name="Picture 9" descr="Th%E1%BB%A7y_%C4%91i%E1%BB%87n_H%C3%B2a_B%C3%AC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69822"/>
            <a:ext cx="4495800" cy="338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7" y="3469822"/>
            <a:ext cx="4530951" cy="338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1"/>
          <p:cNvSpPr txBox="1">
            <a:spLocks noChangeArrowheads="1"/>
          </p:cNvSpPr>
          <p:nvPr/>
        </p:nvSpPr>
        <p:spPr bwMode="auto">
          <a:xfrm>
            <a:off x="609600" y="2971801"/>
            <a:ext cx="8001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Phát triển nhiệt điện: Uông Bí, Cẩm Phả. Thủy điện Hòa Bình(1920 MW), </a:t>
            </a:r>
            <a:r>
              <a:rPr lang="en-US" sz="2400" b="1" smtClean="0">
                <a:solidFill>
                  <a:srgbClr val="0000FF"/>
                </a:solidFill>
                <a:latin typeface="Times New Roman" pitchFamily="18" charset="0"/>
                <a:cs typeface="Times New Roman" pitchFamily="18" charset="0"/>
              </a:rPr>
              <a:t>Lai Châu(1200MW</a:t>
            </a:r>
            <a:r>
              <a:rPr lang="en-US" sz="2400" b="1">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784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Bild006"/>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5" name="Text Box 5"/>
          <p:cNvSpPr txBox="1">
            <a:spLocks noChangeArrowheads="1"/>
          </p:cNvSpPr>
          <p:nvPr/>
        </p:nvSpPr>
        <p:spPr bwMode="auto">
          <a:xfrm>
            <a:off x="2133600" y="1600200"/>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sz="2400" b="1">
                <a:solidFill>
                  <a:srgbClr val="FF0000"/>
                </a:solidFill>
                <a:latin typeface="Times New Roman" pitchFamily="18" charset="0"/>
              </a:rPr>
              <a:t>HỒ THỦY ĐIỆN HÒA BÌNH</a:t>
            </a:r>
          </a:p>
        </p:txBody>
      </p:sp>
      <p:pic>
        <p:nvPicPr>
          <p:cNvPr id="343046" name="Picture 6" descr="lyl1260349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6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7" name="Text Box 7"/>
          <p:cNvSpPr txBox="1">
            <a:spLocks noChangeArrowheads="1"/>
          </p:cNvSpPr>
          <p:nvPr/>
        </p:nvSpPr>
        <p:spPr bwMode="auto">
          <a:xfrm>
            <a:off x="76201" y="907702"/>
            <a:ext cx="9109075"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a:latin typeface="Times New Roman" pitchFamily="18" charset="0"/>
              </a:rPr>
              <a:t>Hồ có trữ lượng nước 9,5 tỉ m</a:t>
            </a:r>
            <a:r>
              <a:rPr lang="en-US" baseline="30000">
                <a:latin typeface="Times New Roman" pitchFamily="18" charset="0"/>
              </a:rPr>
              <a:t>3</a:t>
            </a:r>
            <a:r>
              <a:rPr lang="en-US">
                <a:latin typeface="Times New Roman" pitchFamily="18" charset="0"/>
              </a:rPr>
              <a:t>, </a:t>
            </a:r>
            <a:r>
              <a:rPr lang="en-US" smtClean="0">
                <a:latin typeface="Times New Roman" pitchFamily="18" charset="0"/>
              </a:rPr>
              <a:t>cung cấp điện cho đời sống và sản xuất, tác </a:t>
            </a:r>
            <a:r>
              <a:rPr lang="en-US">
                <a:latin typeface="Times New Roman" pitchFamily="18" charset="0"/>
              </a:rPr>
              <a:t>dụng điều tiết lũ và cung cấp nước tưới cho đồng bằng sông Hồng, nuôi trồng thủy sản, điều hòa khí hậu và khai thác du </a:t>
            </a:r>
            <a:r>
              <a:rPr lang="en-US" smtClean="0">
                <a:latin typeface="Times New Roman" pitchFamily="18" charset="0"/>
              </a:rPr>
              <a:t>lịch. Tạo việc làm, nâng cao đời sống người dân.</a:t>
            </a:r>
            <a:endParaRPr lang="en-US">
              <a:latin typeface="Times New Roman" pitchFamily="18" charset="0"/>
            </a:endParaRPr>
          </a:p>
        </p:txBody>
      </p:sp>
      <p:sp>
        <p:nvSpPr>
          <p:cNvPr id="8" name="TextBox 7"/>
          <p:cNvSpPr txBox="1"/>
          <p:nvPr/>
        </p:nvSpPr>
        <p:spPr>
          <a:xfrm>
            <a:off x="876301" y="228601"/>
            <a:ext cx="6286500" cy="523220"/>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Hãy nêu ý nghĩa của thủy điện Hòa Bình? </a:t>
            </a:r>
            <a:endParaRPr lang="en-US" sz="2800">
              <a:latin typeface="Times New Roman" pitchFamily="18" charset="0"/>
              <a:cs typeface="Times New Roman" pitchFamily="18" charset="0"/>
            </a:endParaRPr>
          </a:p>
        </p:txBody>
      </p:sp>
      <p:pic>
        <p:nvPicPr>
          <p:cNvPr id="9" name="Picture 8" descr="1anipt1a">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37785"/>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13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43042"/>
                                        </p:tgtEl>
                                        <p:attrNameLst>
                                          <p:attrName>style.visibility</p:attrName>
                                        </p:attrNameLst>
                                      </p:cBhvr>
                                      <p:to>
                                        <p:strVal val="visible"/>
                                      </p:to>
                                    </p:set>
                                    <p:anim calcmode="lin" valueType="num">
                                      <p:cBhvr>
                                        <p:cTn id="7" dur="1000" fill="hold"/>
                                        <p:tgtEl>
                                          <p:spTgt spid="343042"/>
                                        </p:tgtEl>
                                        <p:attrNameLst>
                                          <p:attrName>ppt_w</p:attrName>
                                        </p:attrNameLst>
                                      </p:cBhvr>
                                      <p:tavLst>
                                        <p:tav tm="0">
                                          <p:val>
                                            <p:strVal val="#ppt_w*0.70"/>
                                          </p:val>
                                        </p:tav>
                                        <p:tav tm="100000">
                                          <p:val>
                                            <p:strVal val="#ppt_w"/>
                                          </p:val>
                                        </p:tav>
                                      </p:tavLst>
                                    </p:anim>
                                    <p:anim calcmode="lin" valueType="num">
                                      <p:cBhvr>
                                        <p:cTn id="8" dur="1000" fill="hold"/>
                                        <p:tgtEl>
                                          <p:spTgt spid="343042"/>
                                        </p:tgtEl>
                                        <p:attrNameLst>
                                          <p:attrName>ppt_h</p:attrName>
                                        </p:attrNameLst>
                                      </p:cBhvr>
                                      <p:tavLst>
                                        <p:tav tm="0">
                                          <p:val>
                                            <p:strVal val="#ppt_h"/>
                                          </p:val>
                                        </p:tav>
                                        <p:tav tm="100000">
                                          <p:val>
                                            <p:strVal val="#ppt_h"/>
                                          </p:val>
                                        </p:tav>
                                      </p:tavLst>
                                    </p:anim>
                                    <p:animEffect transition="in" filter="fade">
                                      <p:cBhvr>
                                        <p:cTn id="9" dur="1000"/>
                                        <p:tgtEl>
                                          <p:spTgt spid="343042"/>
                                        </p:tgtEl>
                                      </p:cBhvr>
                                    </p:animEffect>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3045">
                                            <p:txEl>
                                              <p:pRg st="0" end="0"/>
                                            </p:txEl>
                                          </p:spTgt>
                                        </p:tgtEl>
                                        <p:attrNameLst>
                                          <p:attrName>style.visibility</p:attrName>
                                        </p:attrNameLst>
                                      </p:cBhvr>
                                      <p:to>
                                        <p:strVal val="visible"/>
                                      </p:to>
                                    </p:set>
                                    <p:animEffect transition="in" filter="fade">
                                      <p:cBhvr>
                                        <p:cTn id="13" dur="1000"/>
                                        <p:tgtEl>
                                          <p:spTgt spid="343045">
                                            <p:txEl>
                                              <p:pRg st="0" end="0"/>
                                            </p:txEl>
                                          </p:spTgt>
                                        </p:tgtEl>
                                      </p:cBhvr>
                                    </p:animEffect>
                                    <p:anim calcmode="lin" valueType="num">
                                      <p:cBhvr>
                                        <p:cTn id="14" dur="1000" fill="hold"/>
                                        <p:tgtEl>
                                          <p:spTgt spid="34304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43045">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343046"/>
                                        </p:tgtEl>
                                        <p:attrNameLst>
                                          <p:attrName>style.visibility</p:attrName>
                                        </p:attrNameLst>
                                      </p:cBhvr>
                                      <p:to>
                                        <p:strVal val="visible"/>
                                      </p:to>
                                    </p:set>
                                    <p:anim calcmode="lin" valueType="num">
                                      <p:cBhvr>
                                        <p:cTn id="19" dur="5000" fill="hold"/>
                                        <p:tgtEl>
                                          <p:spTgt spid="343046"/>
                                        </p:tgtEl>
                                        <p:attrNameLst>
                                          <p:attrName>ppt_w</p:attrName>
                                        </p:attrNameLst>
                                      </p:cBhvr>
                                      <p:tavLst>
                                        <p:tav tm="0">
                                          <p:val>
                                            <p:strVal val="#ppt_w*0.70"/>
                                          </p:val>
                                        </p:tav>
                                        <p:tav tm="100000">
                                          <p:val>
                                            <p:strVal val="#ppt_w"/>
                                          </p:val>
                                        </p:tav>
                                      </p:tavLst>
                                    </p:anim>
                                    <p:anim calcmode="lin" valueType="num">
                                      <p:cBhvr>
                                        <p:cTn id="20" dur="5000" fill="hold"/>
                                        <p:tgtEl>
                                          <p:spTgt spid="343046"/>
                                        </p:tgtEl>
                                        <p:attrNameLst>
                                          <p:attrName>ppt_h</p:attrName>
                                        </p:attrNameLst>
                                      </p:cBhvr>
                                      <p:tavLst>
                                        <p:tav tm="0">
                                          <p:val>
                                            <p:strVal val="#ppt_h"/>
                                          </p:val>
                                        </p:tav>
                                        <p:tav tm="100000">
                                          <p:val>
                                            <p:strVal val="#ppt_h"/>
                                          </p:val>
                                        </p:tav>
                                      </p:tavLst>
                                    </p:anim>
                                    <p:animEffect transition="in" filter="fade">
                                      <p:cBhvr>
                                        <p:cTn id="21" dur="5000"/>
                                        <p:tgtEl>
                                          <p:spTgt spid="34304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43047"/>
                                        </p:tgtEl>
                                        <p:attrNameLst>
                                          <p:attrName>style.visibility</p:attrName>
                                        </p:attrNameLst>
                                      </p:cBhvr>
                                      <p:to>
                                        <p:strVal val="visible"/>
                                      </p:to>
                                    </p:set>
                                    <p:animEffect transition="in" filter="fade">
                                      <p:cBhvr>
                                        <p:cTn id="38" dur="1000"/>
                                        <p:tgtEl>
                                          <p:spTgt spid="343047"/>
                                        </p:tgtEl>
                                      </p:cBhvr>
                                    </p:animEffect>
                                    <p:anim calcmode="lin" valueType="num">
                                      <p:cBhvr>
                                        <p:cTn id="39" dur="1000" fill="hold"/>
                                        <p:tgtEl>
                                          <p:spTgt spid="343047"/>
                                        </p:tgtEl>
                                        <p:attrNameLst>
                                          <p:attrName>ppt_x</p:attrName>
                                        </p:attrNameLst>
                                      </p:cBhvr>
                                      <p:tavLst>
                                        <p:tav tm="0">
                                          <p:val>
                                            <p:strVal val="#ppt_x"/>
                                          </p:val>
                                        </p:tav>
                                        <p:tav tm="100000">
                                          <p:val>
                                            <p:strVal val="#ppt_x"/>
                                          </p:val>
                                        </p:tav>
                                      </p:tavLst>
                                    </p:anim>
                                    <p:anim calcmode="lin" valueType="num">
                                      <p:cBhvr>
                                        <p:cTn id="40" dur="1000" fill="hold"/>
                                        <p:tgtEl>
                                          <p:spTgt spid="3430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66800" y="370582"/>
            <a:ext cx="7620000" cy="1077218"/>
          </a:xfrm>
          <a:prstGeom prst="rect">
            <a:avLst/>
          </a:prstGeom>
          <a:solidFill>
            <a:schemeClr val="bg1"/>
          </a:solidFill>
        </p:spPr>
        <p:txBody>
          <a:bodyPr wrap="square" rtlCol="0">
            <a:spAutoFit/>
          </a:bodyPr>
          <a:lstStyle/>
          <a:p>
            <a:r>
              <a:rPr lang="en-US" sz="3200" smtClean="0">
                <a:solidFill>
                  <a:srgbClr val="FF0000"/>
                </a:solidFill>
                <a:latin typeface="Times New Roman" pitchFamily="18" charset="0"/>
                <a:cs typeface="Times New Roman" pitchFamily="18" charset="0"/>
              </a:rPr>
              <a:t>Xác định các trung tâm khai thác khoáng sản lớn: Than, sắt, apatit,…</a:t>
            </a:r>
            <a:endParaRPr lang="en-US" sz="3200">
              <a:solidFill>
                <a:srgbClr val="FF0000"/>
              </a:solidFill>
              <a:latin typeface="Times New Roman" pitchFamily="18" charset="0"/>
              <a:cs typeface="Times New Roman" pitchFamily="18" charset="0"/>
            </a:endParaRPr>
          </a:p>
        </p:txBody>
      </p:sp>
      <p:pic>
        <p:nvPicPr>
          <p:cNvPr id="4" name="Picture 3" descr="1anipt1a">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7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9" descr="Cong_nhan_than_Hon_Gai__lam_viec_trong_ham_lo"/>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0"/>
          <p:cNvSpPr txBox="1">
            <a:spLocks noChangeArrowheads="1"/>
          </p:cNvSpPr>
          <p:nvPr/>
        </p:nvSpPr>
        <p:spPr bwMode="auto">
          <a:xfrm>
            <a:off x="0" y="1"/>
            <a:ext cx="990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b="1" smtClean="0">
                <a:solidFill>
                  <a:srgbClr val="FF0000"/>
                </a:solidFill>
                <a:latin typeface="Times New Roman" pitchFamily="18" charset="0"/>
              </a:rPr>
              <a:t>THAN</a:t>
            </a:r>
          </a:p>
        </p:txBody>
      </p:sp>
      <p:pic>
        <p:nvPicPr>
          <p:cNvPr id="15364" name="Picture 35" descr="L%E1%BA%A5y%20m%E1%BA%ABu%20kh%C3%B4ng%20kh%C3%AD%20t%E1%BA%A1i%20khai%20tr%C6%B0%E1%BB%9Dng%20m%E1%BB%8F%20s%E1%BA%AFt%20Qu%C3%BD%20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38"/>
          <p:cNvSpPr txBox="1">
            <a:spLocks noChangeArrowheads="1"/>
          </p:cNvSpPr>
          <p:nvPr/>
        </p:nvSpPr>
        <p:spPr bwMode="auto">
          <a:xfrm>
            <a:off x="8305800" y="1"/>
            <a:ext cx="6858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b="1" smtClean="0">
                <a:solidFill>
                  <a:srgbClr val="FF0000"/>
                </a:solidFill>
                <a:latin typeface="Times New Roman" pitchFamily="18" charset="0"/>
              </a:rPr>
              <a:t>SẮT</a:t>
            </a:r>
          </a:p>
        </p:txBody>
      </p:sp>
      <p:pic>
        <p:nvPicPr>
          <p:cNvPr id="15366" name="Picture 40" descr="Apatit-lao-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95676"/>
            <a:ext cx="46482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41"/>
          <p:cNvSpPr txBox="1">
            <a:spLocks noChangeArrowheads="1"/>
          </p:cNvSpPr>
          <p:nvPr/>
        </p:nvSpPr>
        <p:spPr bwMode="auto">
          <a:xfrm>
            <a:off x="8077200" y="6491289"/>
            <a:ext cx="10668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b="1" smtClean="0">
                <a:solidFill>
                  <a:srgbClr val="FF0000"/>
                </a:solidFill>
                <a:latin typeface="Times New Roman" pitchFamily="18" charset="0"/>
              </a:rPr>
              <a:t>APATIT</a:t>
            </a:r>
          </a:p>
        </p:txBody>
      </p:sp>
      <p:pic>
        <p:nvPicPr>
          <p:cNvPr id="15368" name="Picture 43" descr="quang d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44"/>
          <p:cNvSpPr txBox="1">
            <a:spLocks noChangeArrowheads="1"/>
          </p:cNvSpPr>
          <p:nvPr/>
        </p:nvSpPr>
        <p:spPr bwMode="auto">
          <a:xfrm>
            <a:off x="0" y="6491289"/>
            <a:ext cx="914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b="1" smtClean="0">
                <a:solidFill>
                  <a:srgbClr val="FF0000"/>
                </a:solidFill>
                <a:latin typeface="Times New Roman" pitchFamily="18" charset="0"/>
              </a:rPr>
              <a:t>ĐỒNG</a:t>
            </a:r>
          </a:p>
        </p:txBody>
      </p:sp>
      <p:sp>
        <p:nvSpPr>
          <p:cNvPr id="284717" name="Text Box 45"/>
          <p:cNvSpPr txBox="1">
            <a:spLocks noChangeArrowheads="1"/>
          </p:cNvSpPr>
          <p:nvPr/>
        </p:nvSpPr>
        <p:spPr bwMode="auto">
          <a:xfrm>
            <a:off x="76200" y="3200401"/>
            <a:ext cx="90678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smtClean="0">
                <a:solidFill>
                  <a:srgbClr val="0000FF"/>
                </a:solidFill>
                <a:latin typeface="Times New Roman" pitchFamily="18" charset="0"/>
              </a:rPr>
              <a:t>Khai thác than (Quảng Ninh), sắt(Thái Nguyên, Yên Bái), Apatit (Lào Cai),…</a:t>
            </a:r>
          </a:p>
        </p:txBody>
      </p:sp>
    </p:spTree>
    <p:extLst>
      <p:ext uri="{BB962C8B-B14F-4D97-AF65-F5344CB8AC3E}">
        <p14:creationId xmlns:p14="http://schemas.microsoft.com/office/powerpoint/2010/main" val="30514129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4717"/>
                                        </p:tgtEl>
                                        <p:attrNameLst>
                                          <p:attrName>style.visibility</p:attrName>
                                        </p:attrNameLst>
                                      </p:cBhvr>
                                      <p:to>
                                        <p:strVal val="visible"/>
                                      </p:to>
                                    </p:set>
                                    <p:animEffect transition="in" filter="box(in)">
                                      <p:cBhvr>
                                        <p:cTn id="7" dur="1000"/>
                                        <p:tgtEl>
                                          <p:spTgt spid="284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90600" y="152400"/>
            <a:ext cx="8001000" cy="1077218"/>
          </a:xfrm>
          <a:prstGeom prst="rect">
            <a:avLst/>
          </a:prstGeom>
          <a:solidFill>
            <a:schemeClr val="bg1"/>
          </a:solidFill>
        </p:spPr>
        <p:txBody>
          <a:bodyPr wrap="square" rtlCol="0">
            <a:spAutoFit/>
          </a:bodyPr>
          <a:lstStyle/>
          <a:p>
            <a:r>
              <a:rPr lang="en-US" sz="3200" smtClean="0">
                <a:solidFill>
                  <a:srgbClr val="FF0000"/>
                </a:solidFill>
                <a:latin typeface="Times New Roman" pitchFamily="18" charset="0"/>
                <a:cs typeface="Times New Roman" pitchFamily="18" charset="0"/>
              </a:rPr>
              <a:t>Xác định các trung tâm công nghiệp luyện kim, cơ khí, hóa chất?</a:t>
            </a:r>
            <a:endParaRPr lang="en-US" sz="3200">
              <a:solidFill>
                <a:srgbClr val="FF0000"/>
              </a:solidFill>
              <a:latin typeface="Times New Roman" pitchFamily="18" charset="0"/>
              <a:cs typeface="Times New Roman" pitchFamily="18" charset="0"/>
            </a:endParaRPr>
          </a:p>
        </p:txBody>
      </p:sp>
      <p:pic>
        <p:nvPicPr>
          <p:cNvPr id="4" name="Picture 3" descr="1anipt1a">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0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2" descr="gach%20ngoi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1" descr="images605670_san_xuat_th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5"/>
          <p:cNvSpPr txBox="1">
            <a:spLocks noChangeArrowheads="1"/>
          </p:cNvSpPr>
          <p:nvPr/>
        </p:nvSpPr>
        <p:spPr bwMode="auto">
          <a:xfrm>
            <a:off x="0" y="6521451"/>
            <a:ext cx="23622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a:solidFill>
                  <a:srgbClr val="FF3300"/>
                </a:solidFill>
                <a:latin typeface="Times New Roman" pitchFamily="18" charset="0"/>
              </a:rPr>
              <a:t>VẬT LIỆU XÂY DỰNG</a:t>
            </a:r>
          </a:p>
        </p:txBody>
      </p:sp>
      <p:pic>
        <p:nvPicPr>
          <p:cNvPr id="17413" name="Picture 47" descr="http://dangcongsan.vn/cpv/Upload/News/2014/11/20140210100200-lamtha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05200"/>
            <a:ext cx="4495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44"/>
          <p:cNvSpPr txBox="1">
            <a:spLocks noChangeArrowheads="1"/>
          </p:cNvSpPr>
          <p:nvPr/>
        </p:nvSpPr>
        <p:spPr bwMode="auto">
          <a:xfrm>
            <a:off x="7772400" y="6521451"/>
            <a:ext cx="13716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a:solidFill>
                  <a:srgbClr val="FF3300"/>
                </a:solidFill>
                <a:latin typeface="Times New Roman" pitchFamily="18" charset="0"/>
              </a:rPr>
              <a:t>HÓA CHẤT</a:t>
            </a:r>
          </a:p>
        </p:txBody>
      </p:sp>
      <p:pic>
        <p:nvPicPr>
          <p:cNvPr id="17415" name="Picture 49" descr="http://www2.vietbao.vn/images/vn2/kinh-te/20626132_images1134315_thainguye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43"/>
          <p:cNvSpPr txBox="1">
            <a:spLocks noChangeArrowheads="1"/>
          </p:cNvSpPr>
          <p:nvPr/>
        </p:nvSpPr>
        <p:spPr bwMode="auto">
          <a:xfrm>
            <a:off x="2667000" y="381001"/>
            <a:ext cx="39624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a:solidFill>
                  <a:srgbClr val="FF0000"/>
                </a:solidFill>
                <a:latin typeface="Times New Roman" pitchFamily="18" charset="0"/>
              </a:rPr>
              <a:t>NHÀ MÁY GANG THÉP THÁI NGUYÊN</a:t>
            </a:r>
          </a:p>
        </p:txBody>
      </p:sp>
      <p:sp>
        <p:nvSpPr>
          <p:cNvPr id="17417" name="Text Box 42"/>
          <p:cNvSpPr txBox="1">
            <a:spLocks noChangeArrowheads="1"/>
          </p:cNvSpPr>
          <p:nvPr/>
        </p:nvSpPr>
        <p:spPr bwMode="auto">
          <a:xfrm>
            <a:off x="590551" y="3094038"/>
            <a:ext cx="7315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00FF"/>
                </a:solidFill>
                <a:latin typeface="Times New Roman" pitchFamily="18" charset="0"/>
              </a:rPr>
              <a:t>- </a:t>
            </a:r>
            <a:r>
              <a:rPr lang="en-US" sz="2400" b="1">
                <a:solidFill>
                  <a:srgbClr val="0000FF"/>
                </a:solidFill>
                <a:latin typeface="Times New Roman" pitchFamily="18" charset="0"/>
              </a:rPr>
              <a:t>Chế biến khoáng sản: Luyện kim đen (Thái Nguyên), hóa chất (Việt Trì), Vật liệu xây dựng, </a:t>
            </a:r>
          </a:p>
        </p:txBody>
      </p:sp>
      <p:sp>
        <p:nvSpPr>
          <p:cNvPr id="10" name="Text Box 16"/>
          <p:cNvSpPr txBox="1">
            <a:spLocks noChangeArrowheads="1"/>
          </p:cNvSpPr>
          <p:nvPr/>
        </p:nvSpPr>
        <p:spPr bwMode="auto">
          <a:xfrm>
            <a:off x="914400" y="1044122"/>
            <a:ext cx="76200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Times New Roman" pitchFamily="18" charset="0"/>
              </a:rPr>
              <a:t>Vì sao công nghiệp chế biến khoáng sản lại phân bố chủ yếu ở các tỉnh Trung du Bắc Bộ?</a:t>
            </a:r>
          </a:p>
        </p:txBody>
      </p:sp>
      <p:sp>
        <p:nvSpPr>
          <p:cNvPr id="11" name="Text Box 18"/>
          <p:cNvSpPr txBox="1">
            <a:spLocks noChangeArrowheads="1"/>
          </p:cNvSpPr>
          <p:nvPr/>
        </p:nvSpPr>
        <p:spPr bwMode="auto">
          <a:xfrm>
            <a:off x="381000" y="4337505"/>
            <a:ext cx="8458200"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a:latin typeface="Times New Roman" pitchFamily="18" charset="0"/>
              </a:rPr>
              <a:t>Vì có nguồn điện lớn, nguồn nguyên liệu và lao động dồi dào, giao thông vận tải thuận lợi hơn các tỉnh ở miền núi</a:t>
            </a:r>
            <a:r>
              <a:rPr lang="en-US">
                <a:solidFill>
                  <a:srgbClr val="0000FF"/>
                </a:solidFill>
                <a:latin typeface="Times New Roman" pitchFamily="18" charset="0"/>
              </a:rPr>
              <a:t>.</a:t>
            </a:r>
            <a:r>
              <a:rPr lang="en-US">
                <a:solidFill>
                  <a:srgbClr val="0000CC"/>
                </a:solidFill>
                <a:latin typeface="Times New Roman" pitchFamily="18" charset="0"/>
              </a:rPr>
              <a:t> </a:t>
            </a:r>
          </a:p>
        </p:txBody>
      </p:sp>
      <p:pic>
        <p:nvPicPr>
          <p:cNvPr id="12" name="Picture 11" descr="1anipt1a">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047750"/>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0437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6" descr="244200745061206090841_khai-thac-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anh_khai_thac_va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tải xuố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xa-thai-gay-o-nhie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7749" y="3429000"/>
            <a:ext cx="428625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523618"/>
      </p:ext>
    </p:extLst>
  </p:cSld>
  <p:clrMapOvr>
    <a:masterClrMapping/>
  </p:clrMapOvr>
  <p:transition spd="med">
    <p:plu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2430</TotalTime>
  <Words>1046</Words>
  <Application>Microsoft Office PowerPoint</Application>
  <PresentationFormat>On-screen Show (4:3)</PresentationFormat>
  <Paragraphs>101</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Truong</cp:lastModifiedBy>
  <cp:revision>233</cp:revision>
  <dcterms:created xsi:type="dcterms:W3CDTF">2015-03-22T01:00:01Z</dcterms:created>
  <dcterms:modified xsi:type="dcterms:W3CDTF">2023-11-17T02:44:07Z</dcterms:modified>
</cp:coreProperties>
</file>