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6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9" r:id="rId13"/>
    <p:sldId id="268" r:id="rId14"/>
    <p:sldId id="270" r:id="rId15"/>
    <p:sldId id="271" r:id="rId16"/>
    <p:sldId id="272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CBE2-DCD2-4C9C-AAD9-AA06C07E000F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94415BB-9877-479B-926F-3FF864F7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69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CBE2-DCD2-4C9C-AAD9-AA06C07E000F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4415BB-9877-479B-926F-3FF864F7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50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CBE2-DCD2-4C9C-AAD9-AA06C07E000F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4415BB-9877-479B-926F-3FF864F7E32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9904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CBE2-DCD2-4C9C-AAD9-AA06C07E000F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4415BB-9877-479B-926F-3FF864F7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47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CBE2-DCD2-4C9C-AAD9-AA06C07E000F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4415BB-9877-479B-926F-3FF864F7E32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8976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CBE2-DCD2-4C9C-AAD9-AA06C07E000F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4415BB-9877-479B-926F-3FF864F7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24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CBE2-DCD2-4C9C-AAD9-AA06C07E000F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415BB-9877-479B-926F-3FF864F7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28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CBE2-DCD2-4C9C-AAD9-AA06C07E000F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415BB-9877-479B-926F-3FF864F7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1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CBE2-DCD2-4C9C-AAD9-AA06C07E000F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415BB-9877-479B-926F-3FF864F7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75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CBE2-DCD2-4C9C-AAD9-AA06C07E000F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4415BB-9877-479B-926F-3FF864F7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54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CBE2-DCD2-4C9C-AAD9-AA06C07E000F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4415BB-9877-479B-926F-3FF864F7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6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CBE2-DCD2-4C9C-AAD9-AA06C07E000F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4415BB-9877-479B-926F-3FF864F7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07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CBE2-DCD2-4C9C-AAD9-AA06C07E000F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415BB-9877-479B-926F-3FF864F7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6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CBE2-DCD2-4C9C-AAD9-AA06C07E000F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415BB-9877-479B-926F-3FF864F7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CBE2-DCD2-4C9C-AAD9-AA06C07E000F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415BB-9877-479B-926F-3FF864F7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10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CBE2-DCD2-4C9C-AAD9-AA06C07E000F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4415BB-9877-479B-926F-3FF864F7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0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8CBE2-DCD2-4C9C-AAD9-AA06C07E000F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94415BB-9877-479B-926F-3FF864F7E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1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6MqDrPn5X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YILP0K-M10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294" y="365126"/>
            <a:ext cx="10045505" cy="62765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08295" y="1167618"/>
            <a:ext cx="10196317" cy="590844"/>
          </a:xfrm>
        </p:spPr>
        <p:txBody>
          <a:bodyPr>
            <a:norm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baz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/>
              <p:cNvSpPr txBox="1">
                <a:spLocks/>
              </p:cNvSpPr>
              <p:nvPr/>
            </p:nvSpPr>
            <p:spPr>
              <a:xfrm>
                <a:off x="1308295" y="1758462"/>
                <a:ext cx="10196317" cy="31270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hóa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baz</a:t>
                </a:r>
                <a:r>
                  <a:rPr lang="vi-V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Baz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tan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xanh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dung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dịch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phenolphthalein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hồng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Baz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Axit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-&gt;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Muối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N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Dung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dịch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Baz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Oxit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axit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-&gt;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Muối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N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Baz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tan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Oxit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bazo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N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295" y="1758462"/>
                <a:ext cx="10196317" cy="3127048"/>
              </a:xfrm>
              <a:prstGeom prst="rect">
                <a:avLst/>
              </a:prstGeom>
              <a:blipFill>
                <a:blip r:embed="rId5"/>
                <a:stretch>
                  <a:fillRect l="-837" t="-1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386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08"/>
    </mc:Choice>
    <mc:Fallback xmlns="">
      <p:transition spd="slow" advTm="380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747491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17268" y="1371600"/>
                <a:ext cx="8915400" cy="1887861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NaOH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dung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dịch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NaCl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bão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hòa</a:t>
                </a:r>
                <a:endPara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2NaCl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2H</a:t>
                </a:r>
                <a:r>
                  <a:rPr lang="en-US" sz="2800" baseline="-25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Đ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ệ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𝑝h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â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𝑑𝑑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ó 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à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𝑛𝑔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𝑛𝑔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ă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groupCh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2NaOH +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800" baseline="-25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↑ +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</a:t>
                </a:r>
                <a:r>
                  <a:rPr lang="en-US" sz="2800" baseline="-25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↑</a:t>
                </a:r>
                <a:endParaRPr lang="vi-VN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vi-VN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</a:t>
                </a:r>
              </a:p>
              <a:p>
                <a:pPr marL="0" indent="0">
                  <a:buNone/>
                </a:pPr>
                <a:endParaRPr lang="vi-VN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17268" y="1371600"/>
                <a:ext cx="8915400" cy="1887861"/>
              </a:xfrm>
              <a:blipFill>
                <a:blip r:embed="rId2"/>
                <a:stretch>
                  <a:fillRect t="-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731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29924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254034"/>
            <a:ext cx="8915400" cy="4657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HNO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HNO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NaNO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2NaOH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2NaOH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NaHSO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2NaOH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marL="0" indent="0" algn="ctr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1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10601"/>
            <a:ext cx="8911687" cy="629924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940525"/>
            <a:ext cx="8915400" cy="55255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3 lọ không nhãn, mỗi lọ đựng chất rắn sau: NaOH, Ba(OH)</a:t>
            </a:r>
            <a:r>
              <a:rPr lang="vi-V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NaCl. Hãy trình bày cách nhận biết chất đựng trong mỗi lọ bằng phương pháp hóa học. Viết các phương trình hóa học (nếu có).</a:t>
            </a:r>
          </a:p>
          <a:p>
            <a:pPr marL="0" indent="0" algn="ctr">
              <a:buNone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DD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Ba(OH)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DD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baz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Ba(OH)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Ba(OH)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CO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BaCO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 + 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marL="0" indent="0" algn="ctr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62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34427"/>
          </a:xfrm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114696"/>
            <a:ext cx="8915400" cy="57433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rót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 ml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ml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phenolphtalein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nNaOH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C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V = 0,2.1 = 0,2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0,1.1 = 0,1</a:t>
            </a:r>
          </a:p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2NaOH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0,2              0,1</a:t>
            </a:r>
          </a:p>
        </p:txBody>
      </p:sp>
    </p:spTree>
    <p:extLst>
      <p:ext uri="{BB962C8B-B14F-4D97-AF65-F5344CB8AC3E}">
        <p14:creationId xmlns:p14="http://schemas.microsoft.com/office/powerpoint/2010/main" val="2950345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34427"/>
          </a:xfrm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06583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2: Dung dịch NaOH và dung dịch KOH không có tính chất nào sau đây?</a:t>
            </a:r>
          </a:p>
          <a:p>
            <a:pPr marL="0" indent="0">
              <a:buNone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A.Làm đổi màu quỳ tím và phenophtalein</a:t>
            </a:r>
          </a:p>
          <a:p>
            <a:pPr marL="0" indent="0">
              <a:buNone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Bị nhiệt phân hủy khi đun nóng tạo thành oxit bazơ và nước.</a:t>
            </a:r>
          </a:p>
          <a:p>
            <a:pPr marL="0" indent="0">
              <a:buNone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Tác dụng với oxit axit tạo thành muối và nước</a:t>
            </a:r>
          </a:p>
          <a:p>
            <a:pPr marL="0" indent="0">
              <a:buNone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Tác dụng với axit tạo thành muối và nước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799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34427"/>
          </a:xfrm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06583"/>
            <a:ext cx="8915400" cy="4332514"/>
          </a:xfrm>
        </p:spPr>
        <p:txBody>
          <a:bodyPr>
            <a:no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3: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NaOH có tính chất vật lý nào sau đây?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Natri hiđroxit là chất rắn không màu, ít tan trong nước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Natri hiđroxit là chất rắn không màu, hút ẩm mạnh, tan nhiều trong nước và tỏa nhiệt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Natri hiđroxit là chất rắn không màu, hút ẩm mạnh và không tỏa nhiệt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Natri hiđroxit là chất rắn không màu, không tan trong nước, không tỏa nhiệt.</a:t>
            </a:r>
          </a:p>
          <a:p>
            <a:pPr marL="0" indent="0">
              <a:buNone/>
            </a:pPr>
            <a:b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95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34427"/>
          </a:xfrm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06583"/>
            <a:ext cx="8915400" cy="4332514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4: Dung dịch NaOH phản ứng với tất cả các chất trong dãy:</a:t>
            </a:r>
          </a:p>
          <a:p>
            <a:pPr marL="0" indent="0">
              <a:buNone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A.Fe(OH)</a:t>
            </a:r>
            <a:r>
              <a:rPr lang="vi-V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BaCl</a:t>
            </a:r>
            <a:r>
              <a:rPr lang="vi-V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CuO, HNO</a:t>
            </a:r>
            <a:r>
              <a:rPr lang="vi-V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</a:t>
            </a:r>
          </a:p>
          <a:p>
            <a:pPr marL="0" indent="0">
              <a:buNone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H</a:t>
            </a:r>
            <a:r>
              <a:rPr lang="vi-V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vi-V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</a:t>
            </a:r>
            <a:r>
              <a:rPr lang="vi-V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</a:t>
            </a:r>
            <a:r>
              <a:rPr lang="vi-V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FeCl</a:t>
            </a:r>
            <a:r>
              <a:rPr lang="vi-V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indent="0">
              <a:buNone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HNO</a:t>
            </a:r>
            <a:r>
              <a:rPr lang="vi-V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HCl, CuSO</a:t>
            </a:r>
            <a:r>
              <a:rPr lang="vi-V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KNO</a:t>
            </a:r>
            <a:r>
              <a:rPr lang="vi-V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</a:p>
          <a:p>
            <a:pPr marL="0" indent="0">
              <a:buNone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Al, MgO, H</a:t>
            </a:r>
            <a:r>
              <a:rPr lang="vi-V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vi-V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BaCl</a:t>
            </a:r>
            <a:r>
              <a:rPr lang="vi-V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239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T/c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Ca(OH)</a:t>
            </a:r>
            <a:r>
              <a:rPr lang="en-US" baseline="-25000" dirty="0"/>
              <a:t>2</a:t>
            </a:r>
            <a:endParaRPr lang="en-US" dirty="0"/>
          </a:p>
          <a:p>
            <a:r>
              <a:rPr lang="en-US" dirty="0"/>
              <a:t>t/c </a:t>
            </a:r>
            <a:r>
              <a:rPr lang="en-US" dirty="0" err="1"/>
              <a:t>hh</a:t>
            </a:r>
            <a:endParaRPr lang="en-US" dirty="0"/>
          </a:p>
          <a:p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dụng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669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18306" y="292407"/>
            <a:ext cx="10365129" cy="2986370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baz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phenolphthalein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Baz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bazo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/>
              <p:cNvSpPr txBox="1">
                <a:spLocks/>
              </p:cNvSpPr>
              <p:nvPr/>
            </p:nvSpPr>
            <p:spPr>
              <a:xfrm>
                <a:off x="1409449" y="3161881"/>
                <a:ext cx="10365129" cy="29863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Baz</a:t>
                </a: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tan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hóa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Baz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Axit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-&gt;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Muối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N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Baz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tan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Oxit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baz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N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449" y="3161881"/>
                <a:ext cx="10365129" cy="2986370"/>
              </a:xfrm>
              <a:prstGeom prst="rect">
                <a:avLst/>
              </a:prstGeom>
              <a:blipFill>
                <a:blip r:embed="rId5"/>
                <a:stretch>
                  <a:fillRect l="-1058" t="-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878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41"/>
    </mc:Choice>
    <mc:Fallback xmlns="">
      <p:transition spd="slow" advTm="30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0553"/>
          </a:xfrm>
        </p:spPr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47.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8. BAZ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89166"/>
            <a:ext cx="8915400" cy="4422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BAZ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NATRI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HIDROXIT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14350" indent="-514350"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3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182881"/>
            <a:ext cx="8746679" cy="933994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1354" y="1143002"/>
            <a:ext cx="3778250" cy="3383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925" y="1143002"/>
            <a:ext cx="3690309" cy="3383279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6465093" y="2772590"/>
            <a:ext cx="888275" cy="4310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733376" y="4702628"/>
            <a:ext cx="3409405" cy="5617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745776" y="4702628"/>
            <a:ext cx="3409405" cy="5617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95005" y="5440677"/>
            <a:ext cx="8844599" cy="1286695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chất rắn không màu, hút ẩm mạnh. tan nhiều trong nước và tỏa nhiệt.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dịch natri hidroxit có tính nhờn, làm bục vải, giấy và ăn mòn da.</a:t>
            </a:r>
          </a:p>
          <a:p>
            <a:pPr algn="ctr"/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32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179973"/>
            <a:ext cx="8911687" cy="760553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11.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8. BAZ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5499" y="940526"/>
            <a:ext cx="8915400" cy="59174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BAZ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NATRI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HIDROXIT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14350" indent="-514350"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T61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14350" indent="-514350"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DD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phenolphthalein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DD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N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2NaOH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CO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-&gt;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4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N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2NaOH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4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4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en-US" sz="24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22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3442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Y6MqDrPn5X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0949" y="1737360"/>
            <a:ext cx="8813663" cy="480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9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1730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phenolphthalein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bYILP0K-M1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43200" y="1724297"/>
            <a:ext cx="8761412" cy="478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34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60999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85109"/>
            <a:ext cx="8915400" cy="4898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DD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N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2NaOH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CO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CO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NaHCO</a:t>
            </a:r>
            <a:r>
              <a:rPr lang="en-US" sz="24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N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marL="0" indent="0" algn="ctr">
              <a:buNone/>
            </a:pP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318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5605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7074" y="1280159"/>
            <a:ext cx="8321040" cy="483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5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|6.5|1.9|5|4|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8|7.6|4|12.5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1239</TotalTime>
  <Words>1088</Words>
  <Application>Microsoft Office PowerPoint</Application>
  <PresentationFormat>Màn hình rộng</PresentationFormat>
  <Paragraphs>100</Paragraphs>
  <Slides>17</Slides>
  <Notes>0</Notes>
  <HiddenSlides>0</HiddenSlides>
  <MMClips>4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17</vt:i4>
      </vt:variant>
    </vt:vector>
  </HeadingPairs>
  <TitlesOfParts>
    <vt:vector size="23" baseType="lpstr">
      <vt:lpstr>Arial</vt:lpstr>
      <vt:lpstr>Cambria Math</vt:lpstr>
      <vt:lpstr>Century Gothic</vt:lpstr>
      <vt:lpstr>Times New Roman</vt:lpstr>
      <vt:lpstr>Wingdings 3</vt:lpstr>
      <vt:lpstr>Wisp</vt:lpstr>
      <vt:lpstr>KIỂM TRA BÀI CŨ</vt:lpstr>
      <vt:lpstr>Bản trình bày PowerPoint</vt:lpstr>
      <vt:lpstr>TIẾT 47. BÀI 8. BAZƠ (TIẾP)</vt:lpstr>
      <vt:lpstr>? Quan sát hình ảnh, đọc thông tin nêu tính chất vật lí của NaOH.</vt:lpstr>
      <vt:lpstr>TIẾT 11. BÀI 8. BAZƠ</vt:lpstr>
      <vt:lpstr>Thí nghiệm kiểm chứng tính chất NaOH làm đổi màu quỳ tím </vt:lpstr>
      <vt:lpstr>Thí nghiệm kiểm chứng tính chất NaOH làm đổi màu dung dịch phenolphthalein và NaOH tác dụng với dd HCl</vt:lpstr>
      <vt:lpstr>Em hãy viết phương trình hóa học minh họa tính chất hóa học của NaOH?</vt:lpstr>
      <vt:lpstr>3. Ứng dụng </vt:lpstr>
      <vt:lpstr>4. Sản xuất NaOH  </vt:lpstr>
      <vt:lpstr>C. Luyện tập - Củng cố</vt:lpstr>
      <vt:lpstr>C. Luyện tập - Củng cố</vt:lpstr>
      <vt:lpstr>Lựa chọn đáp án đúng nhất trong các câu hỏi sau: </vt:lpstr>
      <vt:lpstr>Lựa chọn đáp án đúng nhất trong các câu hỏi sau: </vt:lpstr>
      <vt:lpstr>Lựa chọn đáp án đúng nhất trong các câu hỏi sau: </vt:lpstr>
      <vt:lpstr>Lựa chọn đáp án đúng nhất trong các câu hỏi sau: 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Trung Hieu</cp:lastModifiedBy>
  <cp:revision>32</cp:revision>
  <dcterms:created xsi:type="dcterms:W3CDTF">2020-04-15T07:11:06Z</dcterms:created>
  <dcterms:modified xsi:type="dcterms:W3CDTF">2024-01-01T17:13:43Z</dcterms:modified>
</cp:coreProperties>
</file>