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294" r:id="rId9"/>
    <p:sldId id="295" r:id="rId10"/>
    <p:sldId id="308" r:id="rId11"/>
    <p:sldId id="309" r:id="rId12"/>
    <p:sldId id="298" r:id="rId13"/>
    <p:sldId id="312" r:id="rId14"/>
    <p:sldId id="313" r:id="rId15"/>
    <p:sldId id="314" r:id="rId16"/>
    <p:sldId id="303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494" autoAdjust="0"/>
  </p:normalViewPr>
  <p:slideViewPr>
    <p:cSldViewPr snapToGrid="0">
      <p:cViewPr varScale="1">
        <p:scale>
          <a:sx n="61" d="100"/>
          <a:sy n="61" d="100"/>
        </p:scale>
        <p:origin x="4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sv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38991" y="1573580"/>
                <a:ext cx="862085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</m:t>
                    </m:r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r>
                      <a:rPr lang="en-US" sz="3800" b="0" i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1261884"/>
              </a:xfrm>
              <a:prstGeom prst="rect">
                <a:avLst/>
              </a:prstGeom>
              <a:blipFill>
                <a:blip r:embed="rId8"/>
                <a:stretch>
                  <a:fillRect l="-2334" t="-8213" b="-188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249419" y="2300703"/>
            <a:ext cx="0" cy="4100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93450" y="2882819"/>
                <a:ext cx="20649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4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50" y="2882819"/>
                <a:ext cx="206498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64455" y="3635075"/>
                <a:ext cx="23248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55" y="3635075"/>
                <a:ext cx="2324867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05190" y="4650194"/>
                <a:ext cx="24890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9862"/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90" y="4650194"/>
                <a:ext cx="2489015" cy="646331"/>
              </a:xfrm>
              <a:prstGeom prst="rect">
                <a:avLst/>
              </a:prstGeom>
              <a:blipFill>
                <a:blip r:embed="rId12"/>
                <a:stretch>
                  <a:fillRect l="-489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197124" y="2835464"/>
                <a:ext cx="2024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00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vi-VN" sz="4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24" y="2835464"/>
                <a:ext cx="2024785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755525" y="3575819"/>
                <a:ext cx="23248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525" y="3575819"/>
                <a:ext cx="2324867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614753" y="4654728"/>
                <a:ext cx="2253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9862"/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753" y="4654728"/>
                <a:ext cx="2253822" cy="584775"/>
              </a:xfrm>
              <a:prstGeom prst="rect">
                <a:avLst/>
              </a:prstGeom>
              <a:blipFill>
                <a:blip r:embed="rId15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>
                <a:blip r:embed="rId10"/>
                <a:stretch>
                  <a:fillRect l="-547" t="-3865" b="-5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mtClean="0">
                <a:latin typeface="Times New Roman" pitchFamily="18" charset="0"/>
              </a:rPr>
              <a:t>Ô chữ gồm  </a:t>
            </a:r>
            <a:r>
              <a:rPr lang="en-US" smtClean="0">
                <a:latin typeface="Times New Roman" pitchFamily="18" charset="0"/>
              </a:rPr>
              <a:t>10</a:t>
            </a:r>
            <a:r>
              <a:rPr lang="vi-VN" smtClean="0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804644" y="2530477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dirty="0"/>
              <a:t>. 11</a:t>
            </a:r>
            <a:r>
              <a:rPr lang="en-US" baseline="30000" dirty="0"/>
              <a:t>10</a:t>
            </a:r>
            <a:r>
              <a:rPr lang="en-US" sz="2400" dirty="0"/>
              <a:t> : 11</a:t>
            </a:r>
            <a:r>
              <a:rPr lang="en-US" baseline="30000" dirty="0"/>
              <a:t>5</a:t>
            </a:r>
            <a:r>
              <a:rPr lang="en-US" sz="2400" dirty="0"/>
              <a:t> 	 =                       	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              </a:t>
            </a:r>
            <a:r>
              <a:rPr lang="en-US" sz="2400" dirty="0" smtClean="0">
                <a:solidFill>
                  <a:srgbClr val="0070C0"/>
                </a:solidFill>
              </a:rPr>
              <a:t>L</a:t>
            </a:r>
            <a:r>
              <a:rPr lang="en-US" sz="2400" dirty="0"/>
              <a:t>. 2</a:t>
            </a:r>
            <a:r>
              <a:rPr lang="en-US" baseline="30000" dirty="0"/>
              <a:t>4 </a:t>
            </a:r>
            <a:r>
              <a:rPr lang="en-US" sz="2400" dirty="0"/>
              <a:t>. 2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sz="2400" dirty="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/>
              <a:t>. x</a:t>
            </a:r>
            <a:r>
              <a:rPr lang="en-US" baseline="30000" dirty="0"/>
              <a:t>4</a:t>
            </a:r>
            <a:r>
              <a:rPr lang="en-US" sz="2400" dirty="0"/>
              <a:t> . x . x</a:t>
            </a:r>
            <a:r>
              <a:rPr lang="en-US" baseline="30000" dirty="0"/>
              <a:t>3	</a:t>
            </a:r>
            <a:r>
              <a:rPr lang="en-US" sz="2400" dirty="0"/>
              <a:t> =                             		</a:t>
            </a:r>
            <a:r>
              <a:rPr lang="en-US" sz="2400" dirty="0">
                <a:solidFill>
                  <a:srgbClr val="0070C0"/>
                </a:solidFill>
              </a:rPr>
              <a:t>N</a:t>
            </a:r>
            <a:r>
              <a:rPr lang="en-US" sz="2400" dirty="0"/>
              <a:t>. 5</a:t>
            </a:r>
            <a:r>
              <a:rPr lang="en-US" baseline="30000" dirty="0"/>
              <a:t>6</a:t>
            </a:r>
            <a:r>
              <a:rPr lang="en-US" sz="2400" dirty="0"/>
              <a:t> : 5</a:t>
            </a:r>
            <a:r>
              <a:rPr lang="en-US" baseline="30000" dirty="0"/>
              <a:t>0 </a:t>
            </a:r>
            <a:r>
              <a:rPr lang="en-US" dirty="0"/>
              <a:t>=</a:t>
            </a:r>
            <a:r>
              <a:rPr lang="en-US" sz="2400" dirty="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H</a:t>
            </a:r>
            <a:r>
              <a:rPr lang="en-US" sz="2400" dirty="0"/>
              <a:t>. 3</a:t>
            </a:r>
            <a:r>
              <a:rPr lang="en-US" baseline="30000" dirty="0"/>
              <a:t>6</a:t>
            </a:r>
            <a:r>
              <a:rPr lang="en-US" sz="2400" dirty="0"/>
              <a:t> : 3</a:t>
            </a:r>
            <a:r>
              <a:rPr lang="en-US" baseline="30000" dirty="0"/>
              <a:t>5</a:t>
            </a:r>
            <a:r>
              <a:rPr lang="en-US" sz="2400" dirty="0"/>
              <a:t>        	 =                             		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. 6</a:t>
            </a:r>
            <a:r>
              <a:rPr lang="en-US" baseline="30000" dirty="0"/>
              <a:t>2</a:t>
            </a:r>
            <a:r>
              <a:rPr lang="en-US" sz="2400" dirty="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. a</a:t>
            </a:r>
            <a:r>
              <a:rPr lang="en-US" baseline="30000" dirty="0"/>
              <a:t>9</a:t>
            </a:r>
            <a:r>
              <a:rPr lang="en-US" sz="2400" dirty="0"/>
              <a:t> : a ( a     0) =                              		</a:t>
            </a: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dirty="0"/>
              <a:t>. 7</a:t>
            </a:r>
            <a:r>
              <a:rPr lang="en-US" baseline="30000" dirty="0"/>
              <a:t>8</a:t>
            </a:r>
            <a:r>
              <a:rPr lang="en-US" sz="2400" dirty="0"/>
              <a:t> : 7</a:t>
            </a:r>
            <a:r>
              <a:rPr lang="en-US" baseline="30000" dirty="0"/>
              <a:t>4  </a:t>
            </a:r>
            <a:r>
              <a:rPr lang="en-US" dirty="0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                     </a:t>
            </a:r>
            <a:r>
              <a:rPr lang="en-US" baseline="30000" dirty="0" smtClean="0"/>
              <a:t>   </a:t>
            </a:r>
            <a:endParaRPr lang="en-US" baseline="30000" dirty="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05613"/>
              </p:ext>
            </p:extLst>
          </p:nvPr>
        </p:nvGraphicFramePr>
        <p:xfrm>
          <a:off x="3045771" y="5241287"/>
          <a:ext cx="55927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771" y="5241287"/>
                        <a:ext cx="55927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1797778"/>
            <a:ext cx="10073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Nắm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nhân , chia hai lũy thừa cùng cơ số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 Xem lại các dạng bài tập đã sữa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Làm phiếu bài tập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vi-VN" sz="2800" dirty="0"/>
              <a:t>- Chuẩn bị giờ sau: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phép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822659" y="-215840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905879" y="1405487"/>
            <a:ext cx="9360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4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;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374687" y="3278640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lũy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thừa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374687" y="3943014"/>
            <a:ext cx="11495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3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4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c) 4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9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20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5555365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244204" y="5360043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6135694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39601"/>
              </p:ext>
            </p:extLst>
          </p:nvPr>
        </p:nvGraphicFramePr>
        <p:xfrm>
          <a:off x="5401996" y="6123866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6123866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9439"/>
              </p:ext>
            </p:extLst>
          </p:nvPr>
        </p:nvGraphicFramePr>
        <p:xfrm>
          <a:off x="6543923" y="6109115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6109115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6135694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1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04660" y="945151"/>
                <a:ext cx="86208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2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2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2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v</m:t>
                    </m:r>
                    <m:r>
                      <a:rPr lang="en-US" sz="2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60" y="945151"/>
                <a:ext cx="8620856" cy="1815882"/>
              </a:xfrm>
              <a:prstGeom prst="rect">
                <a:avLst/>
              </a:prstGeom>
              <a:blipFill>
                <a:blip r:embed="rId2"/>
                <a:stretch>
                  <a:fillRect l="-1413" t="-3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38135" y="294446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69862"/>
                <a:r>
                  <a:rPr lang="en-US" sz="2800" dirty="0" smtClean="0"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280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35" y="2944465"/>
                <a:ext cx="6096000" cy="954107"/>
              </a:xfrm>
              <a:prstGeom prst="rect">
                <a:avLst/>
              </a:prstGeom>
              <a:blipFill>
                <a:blip r:embed="rId4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38135" y="4116131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b</m:t>
                          </m:r>
                          <m:r>
                            <a:rPr lang="en-US" sz="2800">
                              <a:latin typeface="Cambria Math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>
                          <a:latin typeface="Cambria Math"/>
                        </a:rPr>
                        <m:t>2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  <m:r>
                        <a:rPr lang="en-US" sz="2800">
                          <a:latin typeface="Cambria Math"/>
                        </a:rPr>
                        <m:t>2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  <m:r>
                        <a:rPr lang="en-US" sz="2800">
                          <a:latin typeface="Cambria Math"/>
                        </a:rPr>
                        <m:t>2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>
                          <a:latin typeface="Cambria Math"/>
                        </a:rPr>
                        <m:t>8</m:t>
                      </m:r>
                      <m:r>
                        <a:rPr lang="en-US" sz="280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35" y="4116131"/>
                <a:ext cx="6096000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38135" y="526045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c</m:t>
                      </m:r>
                      <m:r>
                        <a:rPr lang="en-US" sz="280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v</m:t>
                      </m:r>
                      <m:r>
                        <a:rPr lang="en-US" sz="280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35" y="5260455"/>
                <a:ext cx="6096000" cy="954107"/>
              </a:xfrm>
              <a:prstGeom prst="rect">
                <a:avLst/>
              </a:prstGeom>
              <a:blipFill>
                <a:blip r:embed="rId6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29504" y="356512"/>
                <a:ext cx="8620856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So 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2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2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latin typeface="Cambria Math"/>
                        </a:rPr>
                        <m:t>2</m:t>
                      </m:r>
                      <m:r>
                        <a:rPr lang="en-US" sz="3200" b="0" i="0" smtClean="0">
                          <a:latin typeface="Cambria Math"/>
                        </a:rPr>
                        <m:t>.</m:t>
                      </m:r>
                      <m:r>
                        <a:rPr lang="en-US" sz="3200" b="0" i="0" smtClean="0">
                          <a:latin typeface="Cambria Math"/>
                        </a:rPr>
                        <m:t>2</m:t>
                      </m:r>
                      <m:r>
                        <a:rPr lang="en-US" sz="3200" b="0" i="0" smtClean="0">
                          <a:latin typeface="Cambria Math"/>
                        </a:rPr>
                        <m:t>.</m:t>
                      </m:r>
                      <m:r>
                        <a:rPr lang="en-US" sz="3200" b="0" i="0" smtClean="0">
                          <a:latin typeface="Cambria Math"/>
                        </a:rPr>
                        <m:t>2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r>
                        <a:rPr lang="en-US" sz="3200" b="0" i="0" smtClean="0">
                          <a:latin typeface="Cambria Math"/>
                        </a:rPr>
                        <m:t>8</m:t>
                      </m:r>
                      <m:r>
                        <a:rPr lang="en-US" sz="32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2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c</m:t>
                      </m:r>
                      <m:r>
                        <a:rPr lang="en-US" sz="32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v</m:t>
                      </m:r>
                      <m:r>
                        <a:rPr lang="en-US" sz="32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04" y="356512"/>
                <a:ext cx="8620856" cy="4031873"/>
              </a:xfrm>
              <a:prstGeom prst="rect">
                <a:avLst/>
              </a:prstGeom>
              <a:blipFill>
                <a:blip r:embed="rId2"/>
                <a:stretch>
                  <a:fillRect l="-1839" t="-1964" b="-39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6/SGK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25: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1988550.10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6. 10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http://nssdc.gsfc.nasa.gov).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199:6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E.coli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 smtClean="0">
                <a:solidFill>
                  <a:srgbClr val="FF0000"/>
                </a:solidFill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</a:rPr>
              <a:t>uẩn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  <a:endParaRPr lang="en-US" sz="36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872</TotalTime>
  <Words>1038</Words>
  <Application>Microsoft Office PowerPoint</Application>
  <PresentationFormat>Widescreen</PresentationFormat>
  <Paragraphs>118</Paragraphs>
  <Slides>15</Slides>
  <Notes>4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Fredoka One</vt:lpstr>
      <vt:lpstr>MS Song</vt:lpstr>
      <vt:lpstr>Tahoma</vt:lpstr>
      <vt:lpstr>Times New Roman</vt:lpstr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62</cp:revision>
  <dcterms:created xsi:type="dcterms:W3CDTF">2021-06-07T13:44:30Z</dcterms:created>
  <dcterms:modified xsi:type="dcterms:W3CDTF">2021-09-30T13:16:47Z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