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5" r:id="rId5"/>
  </p:sldMasterIdLst>
  <p:notesMasterIdLst>
    <p:notesMasterId r:id="rId31"/>
  </p:notesMasterIdLst>
  <p:sldIdLst>
    <p:sldId id="333" r:id="rId6"/>
    <p:sldId id="356" r:id="rId7"/>
    <p:sldId id="317" r:id="rId8"/>
    <p:sldId id="322" r:id="rId9"/>
    <p:sldId id="366" r:id="rId10"/>
    <p:sldId id="355" r:id="rId11"/>
    <p:sldId id="321" r:id="rId12"/>
    <p:sldId id="331" r:id="rId13"/>
    <p:sldId id="328" r:id="rId14"/>
    <p:sldId id="336" r:id="rId15"/>
    <p:sldId id="343" r:id="rId16"/>
    <p:sldId id="344" r:id="rId17"/>
    <p:sldId id="341" r:id="rId18"/>
    <p:sldId id="337" r:id="rId19"/>
    <p:sldId id="348" r:id="rId20"/>
    <p:sldId id="346" r:id="rId21"/>
    <p:sldId id="345" r:id="rId22"/>
    <p:sldId id="365" r:id="rId23"/>
    <p:sldId id="354" r:id="rId24"/>
    <p:sldId id="326" r:id="rId25"/>
    <p:sldId id="340" r:id="rId26"/>
    <p:sldId id="351" r:id="rId27"/>
    <p:sldId id="361" r:id="rId28"/>
    <p:sldId id="360" r:id="rId29"/>
    <p:sldId id="3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2" d="100"/>
          <a:sy n="92" d="100"/>
        </p:scale>
        <p:origin x="40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03-10-2023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4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7.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6.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47.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15" name="Shape 57"/>
          <p:cNvPicPr/>
          <p:nvPr/>
        </p:nvPicPr>
        <p:blipFill>
          <a:blip r:embed="rId3"/>
          <a:stretch/>
        </p:blipFill>
        <p:spPr>
          <a:xfrm>
            <a:off x="281097" y="154381"/>
            <a:ext cx="6829679" cy="2736601"/>
          </a:xfrm>
          <a:prstGeom prst="rect">
            <a:avLst/>
          </a:prstGeom>
        </p:spPr>
      </p:pic>
      <p:pic>
        <p:nvPicPr>
          <p:cNvPr id="16" name="Shape 59"/>
          <p:cNvPicPr/>
          <p:nvPr/>
        </p:nvPicPr>
        <p:blipFill>
          <a:blip r:embed="rId4"/>
          <a:stretch/>
        </p:blipFill>
        <p:spPr>
          <a:xfrm>
            <a:off x="7391873" y="154381"/>
            <a:ext cx="3063691" cy="2401454"/>
          </a:xfrm>
          <a:prstGeom prst="rect">
            <a:avLst/>
          </a:prstGeom>
        </p:spPr>
      </p:pic>
      <p:pic>
        <p:nvPicPr>
          <p:cNvPr id="18" name="Shape 79"/>
          <p:cNvPicPr/>
          <p:nvPr/>
        </p:nvPicPr>
        <p:blipFill>
          <a:blip r:embed="rId5"/>
          <a:stretch/>
        </p:blipFill>
        <p:spPr>
          <a:xfrm>
            <a:off x="5694830" y="4449737"/>
            <a:ext cx="3042770" cy="2308194"/>
          </a:xfrm>
          <a:prstGeom prst="rect">
            <a:avLst/>
          </a:prstGeom>
        </p:spPr>
      </p:pic>
      <p:pic>
        <p:nvPicPr>
          <p:cNvPr id="19" name="Shape 87"/>
          <p:cNvPicPr/>
          <p:nvPr/>
        </p:nvPicPr>
        <p:blipFill>
          <a:blip r:embed="rId6"/>
          <a:stretch/>
        </p:blipFill>
        <p:spPr>
          <a:xfrm>
            <a:off x="8840591" y="4334612"/>
            <a:ext cx="3229946" cy="2557576"/>
          </a:xfrm>
          <a:prstGeom prst="rect">
            <a:avLst/>
          </a:prstGeom>
        </p:spPr>
      </p:pic>
      <p:pic>
        <p:nvPicPr>
          <p:cNvPr id="20" name="Shape 95"/>
          <p:cNvPicPr/>
          <p:nvPr/>
        </p:nvPicPr>
        <p:blipFill>
          <a:blip r:embed="rId7"/>
          <a:stretch/>
        </p:blipFill>
        <p:spPr>
          <a:xfrm>
            <a:off x="2340639" y="4416499"/>
            <a:ext cx="3251200" cy="2489200"/>
          </a:xfrm>
          <a:prstGeom prst="rect">
            <a:avLst/>
          </a:prstGeom>
        </p:spPr>
      </p:pic>
      <p:sp>
        <p:nvSpPr>
          <p:cNvPr id="21" name="Rectangle 20"/>
          <p:cNvSpPr>
            <a:spLocks noChangeArrowheads="1"/>
          </p:cNvSpPr>
          <p:nvPr/>
        </p:nvSpPr>
        <p:spPr bwMode="auto">
          <a:xfrm>
            <a:off x="455196" y="2797498"/>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mj-lt"/>
                <a:ea typeface="Helvetica Neue"/>
                <a:cs typeface="Helvetica Neue"/>
              </a:rPr>
              <a:t>Bài</a:t>
            </a:r>
            <a:r>
              <a:rPr lang="en-US" altLang="en-US" sz="5400" b="1" dirty="0" smtClean="0">
                <a:solidFill>
                  <a:srgbClr val="0000FF"/>
                </a:solidFill>
                <a:latin typeface="+mj-lt"/>
                <a:ea typeface="Helvetica Neue"/>
                <a:cs typeface="Helvetica Neue"/>
              </a:rPr>
              <a:t> 2:</a:t>
            </a:r>
            <a:r>
              <a:rPr lang="en-US" altLang="en-US" sz="5400" b="1" dirty="0" smtClean="0">
                <a:solidFill>
                  <a:srgbClr val="FF0000"/>
                </a:solidFill>
                <a:latin typeface="+mj-lt"/>
                <a:ea typeface="Helvetica Neue"/>
                <a:cs typeface="Helvetica Neue"/>
              </a:rPr>
              <a:t> YÊU THƯƠNG CON NGƯỜI- </a:t>
            </a:r>
            <a:r>
              <a:rPr lang="en-US" altLang="en-US" sz="5400" b="1" dirty="0">
                <a:solidFill>
                  <a:srgbClr val="0000FF"/>
                </a:solidFill>
                <a:latin typeface="+mj-lt"/>
                <a:ea typeface="Helvetica Neue"/>
                <a:cs typeface="Helvetica Neue"/>
              </a:rPr>
              <a:t>K</a:t>
            </a:r>
            <a:r>
              <a:rPr lang="en-US" altLang="en-US" sz="5400" b="1" dirty="0" smtClean="0">
                <a:solidFill>
                  <a:srgbClr val="0000FF"/>
                </a:solidFill>
                <a:latin typeface="+mj-lt"/>
                <a:ea typeface="Helvetica Neue"/>
                <a:cs typeface="Helvetica Neue"/>
              </a:rPr>
              <a:t>NTT</a:t>
            </a:r>
            <a:endParaRPr lang="en-SG" altLang="en-US" sz="5400" b="1" dirty="0">
              <a:solidFill>
                <a:srgbClr val="0000FF"/>
              </a:solidFill>
              <a:latin typeface="+mj-lt"/>
            </a:endParaRPr>
          </a:p>
        </p:txBody>
      </p:sp>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 y="2032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6" y="2032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61"/>
          <p:cNvPicPr/>
          <p:nvPr/>
        </p:nvPicPr>
        <p:blipFill>
          <a:blip r:embed="rId4"/>
          <a:stretch/>
        </p:blipFill>
        <p:spPr>
          <a:xfrm>
            <a:off x="867900" y="993775"/>
            <a:ext cx="4101263" cy="2544359"/>
          </a:xfrm>
          <a:prstGeom prst="rect">
            <a:avLst/>
          </a:prstGeom>
        </p:spPr>
      </p:pic>
      <p:pic>
        <p:nvPicPr>
          <p:cNvPr id="6" name="Shape 63"/>
          <p:cNvPicPr/>
          <p:nvPr/>
        </p:nvPicPr>
        <p:blipFill>
          <a:blip r:embed="rId5"/>
          <a:stretch/>
        </p:blipFill>
        <p:spPr>
          <a:xfrm>
            <a:off x="5395970" y="993775"/>
            <a:ext cx="3951230" cy="2686830"/>
          </a:xfrm>
          <a:prstGeom prst="rect">
            <a:avLst/>
          </a:prstGeom>
        </p:spPr>
      </p:pic>
      <p:pic>
        <p:nvPicPr>
          <p:cNvPr id="7" name="Shape 65"/>
          <p:cNvPicPr/>
          <p:nvPr/>
        </p:nvPicPr>
        <p:blipFill>
          <a:blip r:embed="rId6"/>
          <a:stretch/>
        </p:blipFill>
        <p:spPr>
          <a:xfrm>
            <a:off x="769217" y="3705990"/>
            <a:ext cx="4467600" cy="3004473"/>
          </a:xfrm>
          <a:prstGeom prst="rect">
            <a:avLst/>
          </a:prstGeom>
        </p:spPr>
      </p:pic>
      <p:pic>
        <p:nvPicPr>
          <p:cNvPr id="8" name="Shape 67"/>
          <p:cNvPicPr/>
          <p:nvPr/>
        </p:nvPicPr>
        <p:blipFill>
          <a:blip r:embed="rId7"/>
          <a:stretch/>
        </p:blipFill>
        <p:spPr>
          <a:xfrm>
            <a:off x="5395970" y="3657744"/>
            <a:ext cx="3909955" cy="3100964"/>
          </a:xfrm>
          <a:prstGeom prst="rect">
            <a:avLst/>
          </a:prstGeom>
        </p:spPr>
      </p:pic>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9336975" y="1089844"/>
            <a:ext cx="3019823" cy="200815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9547802" y="1317460"/>
            <a:ext cx="2838449"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hoàn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thành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phiếu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bài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tập</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9453418" y="2887834"/>
            <a:ext cx="2743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kumimoji="0" lang="vi-VN" altLang="en-US" sz="2800" b="1"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1. Hình ảnh nào thể hiện tình yêu thương con người và trái với tình yêu thương con người?</a:t>
            </a:r>
            <a:endParaRPr kumimoji="0" lang="en-US" altLang="en-US" sz="2800" b="0" i="0" u="none" strike="noStrike" cap="none" normalizeH="0" baseline="0" dirty="0" smtClean="0">
              <a:ln>
                <a:noFill/>
              </a:ln>
              <a:solidFill>
                <a:srgbClr val="FF0000"/>
              </a:solidFill>
              <a:effectLst/>
              <a:latin typeface="#9Slide05 Kathya" panose="02000000000000000000" pitchFamily="2" charset="0"/>
            </a:endParaRPr>
          </a:p>
          <a:p>
            <a:pPr marL="0" marR="0" lvl="0" indent="29210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2. Em có suy nghĩ gì về những việc làm được đề cập trong các hình ảnh trên?</a:t>
            </a:r>
            <a:endParaRPr kumimoji="0" lang="vi-VN" altLang="en-US" sz="2800" b="0"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7812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677789405"/>
              </p:ext>
            </p:extLst>
          </p:nvPr>
        </p:nvGraphicFramePr>
        <p:xfrm>
          <a:off x="498765" y="637310"/>
          <a:ext cx="10584870" cy="6168966"/>
        </p:xfrm>
        <a:graphic>
          <a:graphicData uri="http://schemas.openxmlformats.org/drawingml/2006/table">
            <a:tbl>
              <a:tblPr firstRow="1" bandRow="1">
                <a:tableStyleId>{5C22544A-7EE6-4342-B048-85BDC9FD1C3A}</a:tableStyleId>
              </a:tblPr>
              <a:tblGrid>
                <a:gridCol w="3528290"/>
                <a:gridCol w="3528290"/>
                <a:gridCol w="3528290"/>
              </a:tblGrid>
              <a:tr h="591126">
                <a:tc>
                  <a:txBody>
                    <a:bodyPr/>
                    <a:lstStyle/>
                    <a:p>
                      <a:r>
                        <a:rPr lang="en-US" dirty="0" smtClean="0"/>
                        <a:t>                      </a:t>
                      </a:r>
                      <a:r>
                        <a:rPr lang="en-US" dirty="0" err="1" smtClean="0"/>
                        <a:t>Hình</a:t>
                      </a:r>
                      <a:r>
                        <a:rPr lang="en-US" baseline="0" dirty="0" smtClean="0"/>
                        <a:t> </a:t>
                      </a:r>
                      <a:r>
                        <a:rPr lang="en-US" baseline="0" dirty="0" err="1" smtClean="0"/>
                        <a:t>ảnh</a:t>
                      </a:r>
                      <a:endParaRPr lang="en-US" dirty="0"/>
                    </a:p>
                  </a:txBody>
                  <a:tcPr/>
                </a:tc>
                <a:tc>
                  <a:txBody>
                    <a:bodyPr/>
                    <a:lstStyle/>
                    <a:p>
                      <a:r>
                        <a:rPr lang="en-US" dirty="0" smtClean="0"/>
                        <a:t>                    </a:t>
                      </a:r>
                      <a:r>
                        <a:rPr lang="en-US" dirty="0" err="1" smtClean="0"/>
                        <a:t>Nội</a:t>
                      </a:r>
                      <a:r>
                        <a:rPr lang="en-US" baseline="0" dirty="0" smtClean="0"/>
                        <a:t> dung</a:t>
                      </a:r>
                      <a:endParaRPr lang="en-US" dirty="0"/>
                    </a:p>
                  </a:txBody>
                  <a:tcPr/>
                </a:tc>
                <a:tc>
                  <a:txBody>
                    <a:bodyPr/>
                    <a:lstStyle/>
                    <a:p>
                      <a:r>
                        <a:rPr lang="en-US" dirty="0" smtClean="0"/>
                        <a:t>                     </a:t>
                      </a:r>
                      <a:r>
                        <a:rPr lang="en-US" dirty="0" err="1" smtClean="0"/>
                        <a:t>Nhận</a:t>
                      </a:r>
                      <a:r>
                        <a:rPr lang="en-US" baseline="0" dirty="0" smtClean="0"/>
                        <a:t> </a:t>
                      </a:r>
                      <a:r>
                        <a:rPr lang="en-US" baseline="0" dirty="0" err="1" smtClean="0"/>
                        <a:t>xét</a:t>
                      </a:r>
                      <a:endParaRPr lang="en-US" dirty="0"/>
                    </a:p>
                  </a:txBody>
                  <a:tcPr/>
                </a:tc>
              </a:tr>
              <a:tr h="1424246">
                <a:tc>
                  <a:txBody>
                    <a:bodyPr/>
                    <a:lstStyle/>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6" name="Shape 61"/>
          <p:cNvPicPr/>
          <p:nvPr/>
        </p:nvPicPr>
        <p:blipFill>
          <a:blip r:embed="rId3"/>
          <a:stretch/>
        </p:blipFill>
        <p:spPr>
          <a:xfrm>
            <a:off x="509141" y="1246909"/>
            <a:ext cx="3390062" cy="1394691"/>
          </a:xfrm>
          <a:prstGeom prst="rect">
            <a:avLst/>
          </a:prstGeom>
        </p:spPr>
      </p:pic>
      <p:pic>
        <p:nvPicPr>
          <p:cNvPr id="7" name="Shape 63"/>
          <p:cNvPicPr/>
          <p:nvPr/>
        </p:nvPicPr>
        <p:blipFill>
          <a:blip r:embed="rId4"/>
          <a:stretch/>
        </p:blipFill>
        <p:spPr>
          <a:xfrm>
            <a:off x="509141" y="2641600"/>
            <a:ext cx="3390062" cy="1602423"/>
          </a:xfrm>
          <a:prstGeom prst="rect">
            <a:avLst/>
          </a:prstGeom>
        </p:spPr>
      </p:pic>
      <p:pic>
        <p:nvPicPr>
          <p:cNvPr id="8" name="Shape 65"/>
          <p:cNvPicPr/>
          <p:nvPr/>
        </p:nvPicPr>
        <p:blipFill>
          <a:blip r:embed="rId5"/>
          <a:stretch/>
        </p:blipFill>
        <p:spPr>
          <a:xfrm>
            <a:off x="509141" y="4244023"/>
            <a:ext cx="3390062" cy="1343370"/>
          </a:xfrm>
          <a:prstGeom prst="rect">
            <a:avLst/>
          </a:prstGeom>
        </p:spPr>
      </p:pic>
      <p:pic>
        <p:nvPicPr>
          <p:cNvPr id="9" name="Picture 8"/>
          <p:cNvPicPr>
            <a:picLocks noChangeAspect="1"/>
          </p:cNvPicPr>
          <p:nvPr/>
        </p:nvPicPr>
        <p:blipFill>
          <a:blip r:embed="rId6"/>
          <a:stretch>
            <a:fillRect/>
          </a:stretch>
        </p:blipFill>
        <p:spPr>
          <a:xfrm>
            <a:off x="509141" y="5530502"/>
            <a:ext cx="3379386" cy="1327498"/>
          </a:xfrm>
          <a:prstGeom prst="rect">
            <a:avLst/>
          </a:prstGeom>
        </p:spPr>
      </p:pic>
      <p:sp>
        <p:nvSpPr>
          <p:cNvPr id="10" name="AutoShape 3"/>
          <p:cNvSpPr>
            <a:spLocks noChangeArrowheads="1"/>
          </p:cNvSpPr>
          <p:nvPr/>
        </p:nvSpPr>
        <p:spPr bwMode="gray">
          <a:xfrm>
            <a:off x="1533236" y="28994"/>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98" y="-1"/>
            <a:ext cx="1085516" cy="95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81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 y="52117"/>
            <a:ext cx="12308839" cy="6858000"/>
          </a:xfrm>
          <a:prstGeom prst="rect">
            <a:avLst/>
          </a:prstGeom>
        </p:spPr>
      </p:pic>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57" y="2540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3" name="Picture 12"/>
          <p:cNvPicPr>
            <a:picLocks noChangeAspect="1"/>
          </p:cNvPicPr>
          <p:nvPr/>
        </p:nvPicPr>
        <p:blipFill>
          <a:blip r:embed="rId4"/>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hiện ngay </a:t>
            </a:r>
            <a:r>
              <a:rPr lang="en-US" b="1" i="1" dirty="0" smtClean="0">
                <a:solidFill>
                  <a:srgbClr val="0000FF"/>
                </a:solidFill>
                <a:latin typeface="#9Slide05 Phobia" panose="02000506000000020003" pitchFamily="2" charset="0"/>
              </a:rPr>
              <a:t>ở</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những lời nói, việc </a:t>
            </a:r>
            <a:r>
              <a:rPr lang="en-US" b="1" i="1" dirty="0" smtClean="0">
                <a:solidFill>
                  <a:srgbClr val="0000FF"/>
                </a:solidFill>
                <a:latin typeface="#9Slide05 Phobia" panose="02000506000000020003" pitchFamily="2" charset="0"/>
              </a:rPr>
              <a:t>l</a:t>
            </a:r>
            <a:r>
              <a:rPr lang="vi-VN" b="1" i="1" dirty="0" smtClean="0">
                <a:solidFill>
                  <a:srgbClr val="0000FF"/>
                </a:solidFill>
                <a:latin typeface="#9Slide05 Phobia" panose="02000506000000020003" pitchFamily="2" charset="0"/>
              </a:rPr>
              <a:t>àm </a:t>
            </a:r>
            <a:r>
              <a:rPr lang="vi-VN" b="1" i="1" dirty="0">
                <a:solidFill>
                  <a:srgbClr val="0000FF"/>
                </a:solidFill>
                <a:latin typeface="#9Slide05 Phobia" panose="02000506000000020003" pitchFamily="2" charset="0"/>
              </a:rPr>
              <a:t>và thái độ </a:t>
            </a:r>
            <a:r>
              <a:rPr lang="vi-VN" b="1" i="1" dirty="0" smtClean="0">
                <a:solidFill>
                  <a:srgbClr val="0000FF"/>
                </a:solidFill>
                <a:latin typeface="#9Slide05 Phobia" panose="02000506000000020003" pitchFamily="2" charset="0"/>
              </a:rPr>
              <a:t>c</a:t>
            </a:r>
            <a:r>
              <a:rPr lang="en-US" b="1" i="1" dirty="0" err="1" smtClean="0">
                <a:solidFill>
                  <a:srgbClr val="0000FF"/>
                </a:solidFill>
                <a:latin typeface="#9Slide05 Phobia" panose="02000506000000020003" pitchFamily="2" charset="0"/>
              </a:rPr>
              <a:t>ủa</a:t>
            </a:r>
            <a:r>
              <a:rPr lang="vi-VN" b="1" i="1" dirty="0" smtClean="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smtClean="0">
                <a:solidFill>
                  <a:srgbClr val="0000FF"/>
                </a:solidFill>
                <a:latin typeface="#9Slide05 Phobia" panose="02000506000000020003" pitchFamily="2" charset="0"/>
              </a:rPr>
              <a:t>i </a:t>
            </a:r>
            <a:r>
              <a:rPr lang="vi-VN" b="1" i="1" dirty="0">
                <a:solidFill>
                  <a:srgbClr val="0000FF"/>
                </a:solidFill>
                <a:latin typeface="#9Slide05 Phobia" panose="02000506000000020003" pitchFamily="2" charset="0"/>
              </a:rPr>
              <a:t>con người trong cuộc </a:t>
            </a:r>
            <a:r>
              <a:rPr lang="vi-VN" b="1" i="1" dirty="0" smtClean="0">
                <a:solidFill>
                  <a:srgbClr val="0000FF"/>
                </a:solidFill>
                <a:latin typeface="#9Slide05 Phobia" panose="02000506000000020003" pitchFamily="2" charset="0"/>
              </a:rPr>
              <a:t>s</a:t>
            </a:r>
            <a:r>
              <a:rPr lang="en-US" b="1" i="1" dirty="0" smtClean="0">
                <a:solidFill>
                  <a:srgbClr val="0000FF"/>
                </a:solidFill>
                <a:latin typeface="#9Slide05 Phobia" panose="02000506000000020003" pitchFamily="2" charset="0"/>
              </a:rPr>
              <a:t>ố</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 Quan tâm, giúp </a:t>
            </a:r>
            <a:r>
              <a:rPr lang="vi-VN" b="1" i="1" dirty="0" smtClean="0">
                <a:solidFill>
                  <a:srgbClr val="0000FF"/>
                </a:solidFill>
                <a:latin typeface="#9Slide05 Phobia" panose="02000506000000020003" pitchFamily="2" charset="0"/>
              </a:rPr>
              <a:t>đ</a:t>
            </a:r>
            <a:r>
              <a:rPr lang="en-US" b="1" i="1" dirty="0" smtClean="0">
                <a:solidFill>
                  <a:srgbClr val="0000FF"/>
                </a:solidFill>
                <a:latin typeface="#9Slide05 Phobia" panose="02000506000000020003" pitchFamily="2" charset="0"/>
              </a:rPr>
              <a:t>ỡ</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a:t>
            </a:r>
            <a:r>
              <a:rPr lang="vi-VN" b="1" i="1" dirty="0" smtClean="0">
                <a:solidFill>
                  <a:srgbClr val="0000FF"/>
                </a:solidFill>
                <a:latin typeface="#9Slide05 Phobia" panose="02000506000000020003" pitchFamily="2" charset="0"/>
              </a:rPr>
              <a:t>ch</a:t>
            </a:r>
            <a:r>
              <a:rPr lang="en-US" b="1" i="1" dirty="0" err="1" smtClean="0">
                <a:solidFill>
                  <a:srgbClr val="0000FF"/>
                </a:solidFill>
                <a:latin typeface="#9Slide05 Phobia" panose="02000506000000020003" pitchFamily="2" charset="0"/>
              </a:rPr>
              <a:t>ia</a:t>
            </a:r>
            <a:r>
              <a:rPr lang="en-US" b="1" i="1" dirty="0" smtClean="0">
                <a:solidFill>
                  <a:srgbClr val="0000FF"/>
                </a:solidFill>
                <a:latin typeface="#9Slide05 Phobia" panose="02000506000000020003" pitchFamily="2" charset="0"/>
              </a:rPr>
              <a:t>,</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tha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ứ</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trái với yêu thương con người: </a:t>
            </a:r>
            <a:r>
              <a:rPr lang="vi-VN" b="1" i="1" dirty="0" smtClean="0">
                <a:solidFill>
                  <a:srgbClr val="0000FF"/>
                </a:solidFill>
                <a:latin typeface="#9Slide05 Phobia" panose="02000506000000020003" pitchFamily="2" charset="0"/>
              </a:rPr>
              <a:t>Nh</a:t>
            </a:r>
            <a:r>
              <a:rPr lang="en-US" b="1" i="1" dirty="0">
                <a:solidFill>
                  <a:srgbClr val="0000FF"/>
                </a:solidFill>
                <a:latin typeface="#9Slide05 Phobia" panose="02000506000000020003" pitchFamily="2" charset="0"/>
              </a:rPr>
              <a:t>ỏ</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nhen, ích kỳ thờ ơ trước </a:t>
            </a:r>
            <a:r>
              <a:rPr lang="vi-VN" b="1" i="1" dirty="0" smtClean="0">
                <a:solidFill>
                  <a:srgbClr val="0000FF"/>
                </a:solidFill>
                <a:latin typeface="#9Slide05 Phobia" panose="02000506000000020003" pitchFamily="2" charset="0"/>
              </a:rPr>
              <a:t>nh</a:t>
            </a:r>
            <a:r>
              <a:rPr lang="en-US" b="1" i="1" dirty="0" smtClean="0">
                <a:solidFill>
                  <a:srgbClr val="0000FF"/>
                </a:solidFill>
                <a:latin typeface="#9Slide05 Phobia" panose="02000506000000020003" pitchFamily="2" charset="0"/>
              </a:rPr>
              <a:t>ữ</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khó khăn và đau </a:t>
            </a:r>
            <a:r>
              <a:rPr lang="vi-VN" b="1" i="1" dirty="0" smtClean="0">
                <a:solidFill>
                  <a:srgbClr val="0000FF"/>
                </a:solidFill>
                <a:latin typeface="#9Slide05 Phobia" panose="02000506000000020003" pitchFamily="2" charset="0"/>
              </a:rPr>
              <a:t>kh</a:t>
            </a:r>
            <a:r>
              <a:rPr lang="en-US" b="1" i="1" dirty="0" smtClean="0">
                <a:solidFill>
                  <a:srgbClr val="0000FF"/>
                </a:solidFill>
                <a:latin typeface="#9Slide05 Phobia" panose="02000506000000020003" pitchFamily="2" charset="0"/>
              </a:rPr>
              <a:t>ổ</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người khác, bao che cho điều xấu,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ô</a:t>
            </a:r>
            <a:r>
              <a:rPr lang="vi-VN" b="1" i="1" dirty="0" smtClean="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smtClean="0">
                <a:solidFill>
                  <a:srgbClr val="0000FF"/>
                </a:solidFill>
                <a:latin typeface="#9Slide05 Phobia" panose="02000506000000020003" pitchFamily="2" charset="0"/>
              </a:rPr>
              <a:t>m</a:t>
            </a: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ụ</a:t>
            </a:r>
            <a:r>
              <a:rPr lang="vi-VN" b="1" i="1" dirty="0" smtClean="0">
                <a:solidFill>
                  <a:srgbClr val="0000FF"/>
                </a:solidFill>
                <a:latin typeface="#9Slide05 Phobia" panose="02000506000000020003" pitchFamily="2" charset="0"/>
              </a:rPr>
              <a:t> l</a:t>
            </a:r>
            <a:r>
              <a:rPr lang="en-US" b="1" i="1" dirty="0" err="1" smtClean="0">
                <a:solidFill>
                  <a:srgbClr val="0000FF"/>
                </a:solidFill>
                <a:latin typeface="#9Slide05 Phobia" panose="02000506000000020003" pitchFamily="2" charset="0"/>
              </a:rPr>
              <a:t>ợi</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cá nhân, đánh đập, </a:t>
            </a:r>
            <a:r>
              <a:rPr lang="vi-VN" b="1" i="1" dirty="0" smtClean="0">
                <a:solidFill>
                  <a:srgbClr val="0000FF"/>
                </a:solidFill>
                <a:latin typeface="#9Slide05 Phobia" panose="02000506000000020003" pitchFamily="2" charset="0"/>
              </a:rPr>
              <a:t>s</a:t>
            </a:r>
            <a:r>
              <a:rPr lang="en-US" b="1" i="1" dirty="0">
                <a:solidFill>
                  <a:srgbClr val="0000FF"/>
                </a:solidFill>
                <a:latin typeface="#9Slide05 Phobia" panose="02000506000000020003" pitchFamily="2" charset="0"/>
              </a:rPr>
              <a:t>ỉ</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54;p8"/>
          <p:cNvPicPr preferRelativeResize="0"/>
          <p:nvPr/>
        </p:nvPicPr>
        <p:blipFill rotWithShape="1">
          <a:blip r:embed="rId4">
            <a:alphaModFix/>
          </a:blip>
          <a:srcRect l="16992" t="-937" r="50159" b="17086"/>
          <a:stretch/>
        </p:blipFill>
        <p:spPr>
          <a:xfrm>
            <a:off x="5452678" y="309202"/>
            <a:ext cx="7052449" cy="7106855"/>
          </a:xfrm>
          <a:prstGeom prst="rect">
            <a:avLst/>
          </a:prstGeom>
          <a:noFill/>
          <a:ln>
            <a:noFill/>
          </a:ln>
        </p:spPr>
      </p:pic>
      <p:pic>
        <p:nvPicPr>
          <p:cNvPr id="7" name="Google Shape;164;p9"/>
          <p:cNvPicPr preferRelativeResize="0"/>
          <p:nvPr/>
        </p:nvPicPr>
        <p:blipFill rotWithShape="1">
          <a:blip r:embed="rId5">
            <a:alphaModFix/>
          </a:blip>
          <a:srcRect l="15285" t="10430" r="46645" b="11190"/>
          <a:stretch/>
        </p:blipFill>
        <p:spPr>
          <a:xfrm>
            <a:off x="-694502" y="1452095"/>
            <a:ext cx="6800573" cy="5699958"/>
          </a:xfrm>
          <a:prstGeom prst="rect">
            <a:avLst/>
          </a:prstGeom>
          <a:noFill/>
          <a:ln>
            <a:noFill/>
          </a:ln>
        </p:spPr>
      </p:pic>
      <p:sp>
        <p:nvSpPr>
          <p:cNvPr id="8" name="Snip Diagonal Corner Rectangle 7"/>
          <p:cNvSpPr/>
          <p:nvPr/>
        </p:nvSpPr>
        <p:spPr>
          <a:xfrm>
            <a:off x="1283167" y="403905"/>
            <a:ext cx="3251200" cy="1099071"/>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Snip Diagonal Corner Rectangle 8"/>
          <p:cNvSpPr/>
          <p:nvPr/>
        </p:nvSpPr>
        <p:spPr>
          <a:xfrm>
            <a:off x="8079947" y="170536"/>
            <a:ext cx="3389746" cy="10990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25677" y="2164789"/>
            <a:ext cx="5166180" cy="43396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srgbClr val="FF0000"/>
                </a:solidFill>
                <a:effectLst/>
                <a:uLnTx/>
                <a:uFillTx/>
                <a:latin typeface="#9Slide05 Kathya" panose="02000000000000000000" pitchFamily="2" charset="0"/>
              </a:rPr>
              <a:t>Hãy chọn một thông điệp yêu thương dưới đây mà em thích. Từ đó thảo luận với bạn về giá trị của yêu thương con người.</a:t>
            </a:r>
            <a:endParaRPr kumimoji="0" lang="en-US" sz="2800" b="1" i="0" u="none" strike="noStrike" kern="0" cap="none" spc="0" normalizeH="0" baseline="0" noProof="0" dirty="0" smtClean="0">
              <a:ln>
                <a:noFill/>
              </a:ln>
              <a:solidFill>
                <a:srgbClr val="FF0000"/>
              </a:solidFill>
              <a:effectLst/>
              <a:uLnTx/>
              <a:uFillTx/>
              <a:latin typeface="#9Slide05 Kathya"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                 </a:t>
            </a:r>
            <a:r>
              <a:rPr kumimoji="0" lang="vi-VN" sz="3200" b="1" i="0" u="none" strike="noStrike" kern="0" cap="none" spc="0" normalizeH="0" baseline="0" noProof="0" dirty="0" smtClean="0">
                <a:ln>
                  <a:noFill/>
                </a:ln>
                <a:solidFill>
                  <a:srgbClr val="0000FF"/>
                </a:solidFill>
                <a:effectLst/>
                <a:uLnTx/>
                <a:uFillTx/>
                <a:latin typeface="#9Slide05 Phobia" panose="02000506000000020003" pitchFamily="2" charset="0"/>
              </a:rPr>
              <a:t>THÔNG ĐIỆP YÊU THƯƠNG</a:t>
            </a:r>
            <a:endParaRPr kumimoji="0" lang="en-US" sz="3200" b="1" i="0" u="none" strike="noStrike" kern="0" cap="none" spc="0" normalizeH="0" baseline="0" noProof="0" dirty="0" smtClean="0">
              <a:ln>
                <a:noFill/>
              </a:ln>
              <a:solidFill>
                <a:srgbClr val="0000FF"/>
              </a:solidFill>
              <a:effectLst/>
              <a:uLnTx/>
              <a:uFillTx/>
              <a:latin typeface="#9Slide05 Phobia" panose="02000506000000020003"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smtClean="0">
                <a:ln>
                  <a:noFill/>
                </a:ln>
                <a:solidFill>
                  <a:prstClr val="black"/>
                </a:solidFill>
                <a:effectLst/>
                <a:uLnTx/>
                <a:uFillTx/>
                <a:latin typeface="#9Slide05 Great Vibes" panose="02000507080000020002" pitchFamily="2" charset="0"/>
              </a:rPr>
              <a:t>Đủ nắng hoa sẽ nở/Đủ yêu thương hạnh phúc sẽ đong đầy. </a:t>
            </a:r>
            <a:r>
              <a:rPr kumimoji="0" lang="vi-VN" sz="3200" b="1" i="1" u="none" strike="noStrike" kern="0" cap="none" spc="0" normalizeH="0" baseline="0" noProof="0" dirty="0" smtClean="0">
                <a:ln>
                  <a:noFill/>
                </a:ln>
                <a:solidFill>
                  <a:prstClr val="black"/>
                </a:solidFill>
                <a:effectLst/>
                <a:uLnTx/>
                <a:uFillTx/>
                <a:latin typeface="#9Slide05 Great Vibes" panose="02000507080000020002" pitchFamily="2" charset="0"/>
              </a:rPr>
              <a:t>(Khuyếtdanh)</a:t>
            </a:r>
            <a:endPar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smtClean="0">
                <a:ln>
                  <a:noFill/>
                </a:ln>
                <a:solidFill>
                  <a:prstClr val="black"/>
                </a:solidFill>
                <a:effectLst/>
                <a:uLnTx/>
                <a:uFillTx/>
                <a:latin typeface="#9Slide05 Great Vibes" panose="02000507080000020002" pitchFamily="2" charset="0"/>
              </a:rPr>
              <a:t>Người hạnh phúc nhất là người đem đến hạnh phúc cho nhiều người nhất.</a:t>
            </a:r>
            <a:r>
              <a:rPr kumimoji="0" lang="en-US" sz="3200" b="1" i="1" u="none" strike="noStrike" kern="0" cap="none" spc="0" normalizeH="0" baseline="0" noProof="0" dirty="0" smtClean="0">
                <a:ln>
                  <a:noFill/>
                </a:ln>
                <a:solidFill>
                  <a:prstClr val="black"/>
                </a:solidFill>
                <a:effectLst/>
                <a:uLnTx/>
                <a:uFillTx/>
                <a:latin typeface="#9Slide05 Great Vibes" panose="02000507080000020002" pitchFamily="2" charset="0"/>
              </a:rPr>
              <a:t>(Denis Diderot)</a:t>
            </a:r>
            <a:endPar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endParaRPr>
          </a:p>
        </p:txBody>
      </p:sp>
      <p:sp>
        <p:nvSpPr>
          <p:cNvPr id="11" name="TextBox 10"/>
          <p:cNvSpPr txBox="1"/>
          <p:nvPr/>
        </p:nvSpPr>
        <p:spPr>
          <a:xfrm>
            <a:off x="5935184" y="2058907"/>
            <a:ext cx="5913920" cy="4493538"/>
          </a:xfrm>
          <a:prstGeom prst="rect">
            <a:avLst/>
          </a:prstGeom>
          <a:noFill/>
        </p:spPr>
        <p:txBody>
          <a:bodyPr wrap="square" rtlCol="0">
            <a:spAutoFit/>
          </a:bodyPr>
          <a:lstStyle/>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nắng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hoa</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nở</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yêu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thương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đong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đầy</a:t>
            </a:r>
            <a:endParaRPr lang="en-US" sz="2200" b="1" dirty="0">
              <a:solidFill>
                <a:srgbClr val="FF0000"/>
              </a:solidFill>
              <a:latin typeface="#9Slide05 Phobia" panose="02000506000000020003" pitchFamily="2" charset="0"/>
              <a:cs typeface="Times" panose="02020603050405020304" pitchFamily="18" charset="0"/>
            </a:endParaRP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vẹn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khác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tỏa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khắp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đồng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này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sưởi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tim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còn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thiếu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thốn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lẽo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Cho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sao</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không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thử</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chỉ</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a:t>
            </a:r>
          </a:p>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nhất</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là</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đem</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cho</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nhiều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a:t>
            </a: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niềm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vui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mọi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thì</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thanh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áp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của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góp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khiến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con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nhau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xã</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hội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trở</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nên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văn</a:t>
            </a:r>
            <a:r>
              <a:rPr lang="en-US" sz="2200" dirty="0">
                <a:solidFill>
                  <a:prstClr val="black"/>
                </a:solidFill>
                <a:latin typeface="#9Slide05 Phobia" panose="02000506000000020003" pitchFamily="2" charset="0"/>
                <a:cs typeface="Times" panose="02020603050405020304" pitchFamily="18" charset="0"/>
              </a:rPr>
              <a:t> minh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điều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tâm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từ</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mảnh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endParaRPr lang="en-US" sz="2200" dirty="0">
              <a:solidFill>
                <a:prstClr val="black"/>
              </a:solidFill>
              <a:latin typeface="#9Slide05 Phobia" panose="02000506000000020003" pitchFamily="2" charset="0"/>
              <a:cs typeface="Times" panose="02020603050405020304" pitchFamily="18" charset="0"/>
            </a:endParaRPr>
          </a:p>
        </p:txBody>
      </p:sp>
      <p:pic>
        <p:nvPicPr>
          <p:cNvPr id="12" name="Picture 11"/>
          <p:cNvPicPr>
            <a:picLocks noChangeAspect="1"/>
          </p:cNvPicPr>
          <p:nvPr/>
        </p:nvPicPr>
        <p:blipFill>
          <a:blip r:embed="rId6"/>
          <a:stretch>
            <a:fillRect/>
          </a:stretch>
        </p:blipFill>
        <p:spPr>
          <a:xfrm>
            <a:off x="4600536" y="13293"/>
            <a:ext cx="3203816" cy="1971579"/>
          </a:xfrm>
          <a:prstGeom prst="ellipse">
            <a:avLst/>
          </a:prstGeom>
          <a:ln>
            <a:noFill/>
          </a:ln>
          <a:effectLst>
            <a:softEdge rad="112500"/>
          </a:effectLst>
        </p:spPr>
      </p:pic>
      <p:pic>
        <p:nvPicPr>
          <p:cNvPr id="13" name="Google Shape;155;p8"/>
          <p:cNvPicPr preferRelativeResize="0"/>
          <p:nvPr/>
        </p:nvPicPr>
        <p:blipFill rotWithShape="1">
          <a:blip r:embed="rId7">
            <a:alphaModFix/>
          </a:blip>
          <a:srcRect/>
          <a:stretch/>
        </p:blipFill>
        <p:spPr>
          <a:xfrm>
            <a:off x="4064293" y="5318552"/>
            <a:ext cx="1872954" cy="1719365"/>
          </a:xfrm>
          <a:prstGeom prst="rect">
            <a:avLst/>
          </a:prstGeom>
          <a:noFill/>
          <a:ln>
            <a:noFill/>
          </a:ln>
        </p:spPr>
      </p:pic>
    </p:spTree>
    <p:extLst>
      <p:ext uri="{BB962C8B-B14F-4D97-AF65-F5344CB8AC3E}">
        <p14:creationId xmlns:p14="http://schemas.microsoft.com/office/powerpoint/2010/main" val="335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7"/>
            <a:ext cx="12308839" cy="6973747"/>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3" name="Picture 12"/>
          <p:cNvPicPr>
            <a:picLocks noChangeAspect="1"/>
          </p:cNvPicPr>
          <p:nvPr/>
        </p:nvPicPr>
        <p:blipFill>
          <a:blip r:embed="rId4"/>
          <a:stretch>
            <a:fillRect/>
          </a:stretch>
        </p:blipFill>
        <p:spPr>
          <a:xfrm>
            <a:off x="-259078" y="-115746"/>
            <a:ext cx="10390972" cy="6830582"/>
          </a:xfrm>
          <a:prstGeom prst="rect">
            <a:avLst/>
          </a:prstGeom>
        </p:spPr>
      </p:pic>
      <p:sp>
        <p:nvSpPr>
          <p:cNvPr id="14" name="Text Box 5"/>
          <p:cNvSpPr txBox="1">
            <a:spLocks noChangeArrowheads="1"/>
          </p:cNvSpPr>
          <p:nvPr/>
        </p:nvSpPr>
        <p:spPr bwMode="auto">
          <a:xfrm>
            <a:off x="1352206" y="580539"/>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smtClean="0">
                <a:solidFill>
                  <a:srgbClr val="0000FF"/>
                </a:solidFill>
                <a:latin typeface="#9Slide05 Phobia" panose="02000506000000020003" pitchFamily="2" charset="0"/>
              </a:rPr>
              <a:t>Ý </a:t>
            </a:r>
            <a:r>
              <a:rPr lang="en-US" sz="3000" b="1" i="1" dirty="0" err="1" smtClean="0">
                <a:solidFill>
                  <a:srgbClr val="0000FF"/>
                </a:solidFill>
                <a:latin typeface="#9Slide05 Phobia" panose="02000506000000020003" pitchFamily="2" charset="0"/>
              </a:rPr>
              <a:t>nghĩa</a:t>
            </a:r>
            <a:r>
              <a:rPr lang="en-US" sz="3000" b="1" i="1" dirty="0" smtClean="0">
                <a:solidFill>
                  <a:srgbClr val="0000FF"/>
                </a:solidFill>
                <a:latin typeface="#9Slide05 Phobia" panose="02000506000000020003" pitchFamily="2" charset="0"/>
              </a:rPr>
              <a:t> </a:t>
            </a:r>
            <a:r>
              <a:rPr lang="vi-VN" sz="3000" b="1" i="1" dirty="0" smtClean="0">
                <a:solidFill>
                  <a:srgbClr val="0000FF"/>
                </a:solidFill>
                <a:latin typeface="#9Slide05 Phobia" panose="02000506000000020003" pitchFamily="2" charset="0"/>
              </a:rPr>
              <a:t>của </a:t>
            </a:r>
            <a:r>
              <a:rPr lang="vi-VN" sz="3000" b="1" i="1" dirty="0">
                <a:solidFill>
                  <a:srgbClr val="0000FF"/>
                </a:solidFill>
                <a:latin typeface="#9Slide05 Phobia" panose="02000506000000020003" pitchFamily="2" charset="0"/>
              </a:rPr>
              <a:t>yêu thương con người</a:t>
            </a:r>
            <a:endParaRPr lang="en-US" sz="3000" b="1" dirty="0">
              <a:solidFill>
                <a:srgbClr val="0000FF"/>
              </a:solidFill>
              <a:latin typeface="#9Slide05 Phobia" panose="02000506000000020003" pitchFamily="2" charset="0"/>
            </a:endParaRPr>
          </a:p>
          <a:p>
            <a:pPr lvl="0">
              <a:buNone/>
            </a:pPr>
            <a:r>
              <a:rPr lang="en-US" sz="3000" dirty="0" smtClean="0">
                <a:latin typeface="#9Slide07 Marbelia Regular" panose="02000500000000000000" pitchFamily="2" charset="0"/>
              </a:rPr>
              <a:t>-</a:t>
            </a:r>
            <a:r>
              <a:rPr lang="vi-VN" sz="3000" dirty="0" smtClean="0">
                <a:latin typeface="#9Slide07 Marbelia Regular" panose="02000500000000000000" pitchFamily="2" charset="0"/>
              </a:rPr>
              <a:t>Tình </a:t>
            </a:r>
            <a:r>
              <a:rPr lang="vi-VN" sz="3000"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smtClean="0">
                <a:latin typeface="#9Slide07 Marbelia Regular" panose="02000500000000000000" pitchFamily="2" charset="0"/>
              </a:rPr>
              <a:t>Người </a:t>
            </a:r>
            <a:r>
              <a:rPr lang="vi-VN" sz="3000"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sz="3000"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33" y="464339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90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1292225" y="130828"/>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801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a:t>
              </a:r>
              <a:r>
                <a:rPr lang="en-US" altLang="en-US" sz="4400" b="1" dirty="0" smtClean="0">
                  <a:solidFill>
                    <a:srgbClr val="FF0000"/>
                  </a:solidFill>
                  <a:latin typeface="#9Slide05 Fourth" panose="00000500000000000000" pitchFamily="2" charset="0"/>
                  <a:ea typeface="Helvetica Neue"/>
                  <a:cs typeface="Helvetica Neue"/>
                </a:rPr>
                <a:t>NGƯỜI</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553453" y="578106"/>
            <a:ext cx="5350945" cy="6100199"/>
            <a:chOff x="553453" y="578106"/>
            <a:chExt cx="5350945" cy="6100199"/>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553453" y="1288202"/>
              <a:ext cx="4740441" cy="4040543"/>
            </a:xfrm>
            <a:prstGeom prst="rect">
              <a:avLst/>
            </a:prstGeom>
          </p:spPr>
        </p:pic>
        <p:sp>
          <p:nvSpPr>
            <p:cNvPr id="10" name="Rectangle 9"/>
            <p:cNvSpPr>
              <a:spLocks noChangeArrowheads="1"/>
            </p:cNvSpPr>
            <p:nvPr/>
          </p:nvSpPr>
          <p:spPr bwMode="auto">
            <a:xfrm>
              <a:off x="1410628" y="159413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  new roman"/>
                  <a:ea typeface="Helvetica Neue"/>
                  <a:cs typeface="Helvetica Neue"/>
                </a:rPr>
                <a:t>Bài</a:t>
              </a:r>
              <a:r>
                <a:rPr lang="en-US" altLang="en-US" sz="4400" b="1" dirty="0" smtClean="0">
                  <a:solidFill>
                    <a:srgbClr val="0000FF"/>
                  </a:solidFill>
                  <a:latin typeface="Time  new roman"/>
                  <a:ea typeface="Helvetica Neue"/>
                  <a:cs typeface="Helvetica Neue"/>
                </a:rPr>
                <a:t> 2:</a:t>
              </a:r>
              <a:r>
                <a:rPr lang="en-US" altLang="en-US" sz="4400" b="1" dirty="0" smtClean="0">
                  <a:solidFill>
                    <a:srgbClr val="FF0000"/>
                  </a:solidFill>
                  <a:latin typeface="Time  new roman"/>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Time  new roman"/>
                  <a:ea typeface="Helvetica Neue"/>
                  <a:cs typeface="Helvetica Neue"/>
                </a:rPr>
                <a:t>YÊU THƯƠNG CON NGƯỜI </a:t>
              </a:r>
              <a:endParaRPr lang="en-SG" altLang="en-US" sz="4400" b="1" dirty="0">
                <a:solidFill>
                  <a:srgbClr val="0000FF"/>
                </a:solidFill>
                <a:latin typeface="+mj-lt"/>
              </a:endParaRPr>
            </a:p>
          </p:txBody>
        </p:sp>
        <p:sp>
          <p:nvSpPr>
            <p:cNvPr id="14" name="Rectangle 1"/>
            <p:cNvSpPr>
              <a:spLocks noChangeArrowheads="1"/>
            </p:cNvSpPr>
            <p:nvPr/>
          </p:nvSpPr>
          <p:spPr bwMode="auto">
            <a:xfrm>
              <a:off x="697832" y="5200977"/>
              <a:ext cx="520656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err="1" smtClean="0">
                  <a:solidFill>
                    <a:srgbClr val="FF0000"/>
                  </a:solidFill>
                  <a:latin typeface="Time  new roman"/>
                  <a:ea typeface="Calibri" pitchFamily="34" charset="0"/>
                  <a:cs typeface="Times New Roman" pitchFamily="18" charset="0"/>
                  <a:sym typeface="Wingdings" pitchFamily="2" charset="2"/>
                </a:rPr>
                <a:t>Nguyễn</a:t>
              </a:r>
              <a:r>
                <a:rPr lang="en-US" sz="3000" dirty="0" smtClean="0">
                  <a:solidFill>
                    <a:srgbClr val="FF0000"/>
                  </a:solidFill>
                  <a:latin typeface="Time  new roman"/>
                  <a:ea typeface="Calibri" pitchFamily="34" charset="0"/>
                  <a:cs typeface="Times New Roman" pitchFamily="18" charset="0"/>
                  <a:sym typeface="Wingdings" pitchFamily="2" charset="2"/>
                </a:rPr>
                <a:t> </a:t>
              </a:r>
              <a:r>
                <a:rPr lang="en-US" sz="3000" dirty="0" err="1" smtClean="0">
                  <a:solidFill>
                    <a:srgbClr val="FF0000"/>
                  </a:solidFill>
                  <a:latin typeface="Time  new roman"/>
                  <a:ea typeface="Calibri" pitchFamily="34" charset="0"/>
                  <a:cs typeface="Times New Roman" pitchFamily="18" charset="0"/>
                  <a:sym typeface="Wingdings" pitchFamily="2" charset="2"/>
                </a:rPr>
                <a:t>Thị</a:t>
              </a:r>
              <a:r>
                <a:rPr lang="en-US" sz="3000" dirty="0" smtClean="0">
                  <a:solidFill>
                    <a:srgbClr val="FF0000"/>
                  </a:solidFill>
                  <a:latin typeface="Time  new roman"/>
                  <a:ea typeface="Calibri" pitchFamily="34" charset="0"/>
                  <a:cs typeface="Times New Roman" pitchFamily="18" charset="0"/>
                  <a:sym typeface="Wingdings" pitchFamily="2" charset="2"/>
                </a:rPr>
                <a:t> </a:t>
              </a:r>
              <a:r>
                <a:rPr lang="en-US" sz="3000" dirty="0" err="1" smtClean="0">
                  <a:solidFill>
                    <a:srgbClr val="FF0000"/>
                  </a:solidFill>
                  <a:latin typeface="Time  new roman"/>
                  <a:ea typeface="Calibri" pitchFamily="34" charset="0"/>
                  <a:cs typeface="Times New Roman" pitchFamily="18" charset="0"/>
                  <a:sym typeface="Wingdings" pitchFamily="2" charset="2"/>
                </a:rPr>
                <a:t>Nhựt</a:t>
              </a:r>
              <a:endParaRPr lang="en-US" sz="3000" dirty="0" smtClean="0">
                <a:solidFill>
                  <a:srgbClr val="FF0000"/>
                </a:solidFill>
                <a:latin typeface="Time  new roman"/>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Time  new roman"/>
                  <a:ea typeface="Calibri" pitchFamily="34" charset="0"/>
                  <a:cs typeface="Times New Roman" pitchFamily="18" charset="0"/>
                  <a:sym typeface="Wingdings" pitchFamily="2" charset="2"/>
                </a:rPr>
                <a:t> TRƯỜNG TH –THCS ĐỨC TRÍ ĐÀ NẴNG</a:t>
              </a:r>
              <a:endParaRPr lang="en-US" sz="3000" dirty="0" smtClean="0">
                <a:solidFill>
                  <a:srgbClr val="FF0000"/>
                </a:solidFill>
                <a:latin typeface="Time  new roman"/>
                <a:ea typeface="Calibri" pitchFamily="34" charset="0"/>
                <a:cs typeface="Times New Roman" pitchFamily="18" charset="0"/>
              </a:endParaRP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sp>
        <p:nvSpPr>
          <p:cNvPr id="9" name="Rectangle 4"/>
          <p:cNvSpPr>
            <a:spLocks noChangeArrowheads="1"/>
          </p:cNvSpPr>
          <p:nvPr/>
        </p:nvSpPr>
        <p:spPr bwMode="auto">
          <a:xfrm>
            <a:off x="3298563" y="1081015"/>
            <a:ext cx="80977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smtClean="0">
                <a:solidFill>
                  <a:schemeClr val="tx1"/>
                </a:solidFill>
                <a:latin typeface="#9Slide05 Phobia" panose="02000506000000020003" pitchFamily="2" charset="0"/>
              </a:rPr>
              <a:t>T</a:t>
            </a:r>
            <a:r>
              <a:rPr lang="en-US" sz="2800" b="1" dirty="0">
                <a:solidFill>
                  <a:schemeClr val="tx1"/>
                </a:solidFill>
                <a:latin typeface="#9Slide05 Phobia" panose="02000506000000020003" pitchFamily="2" charset="0"/>
              </a:rPr>
              <a:t>ì</a:t>
            </a:r>
            <a:r>
              <a:rPr lang="vi-VN" sz="2800" b="1" dirty="0" smtClean="0">
                <a:solidFill>
                  <a:schemeClr val="tx1"/>
                </a:solidFill>
                <a:latin typeface="#9Slide05 Phobia" panose="02000506000000020003" pitchFamily="2" charset="0"/>
              </a:rPr>
              <a:t>nh </a:t>
            </a:r>
            <a:r>
              <a:rPr lang="vi-VN" sz="2800" b="1" dirty="0">
                <a:solidFill>
                  <a:schemeClr val="tx1"/>
                </a:solidFill>
                <a:latin typeface="#9Slide05 Phobia" panose="02000506000000020003" pitchFamily="2" charset="0"/>
              </a:rPr>
              <a:t>huống 1: Hai bài kiểm tra một tiết trong buổi học chiều nay làm Minh vô cùng căng thẳng, về đến nhà, Minh muốn đi chơi với các bạn nhưng thấy mẹ đang tất bật nấu cơm; bố đi làm về với gương mặt mệt mỏi. Minh không biết phải làm sao?</a:t>
            </a:r>
            <a:endParaRPr lang="en-US" sz="2800" b="1" dirty="0">
              <a:solidFill>
                <a:schemeClr val="tx1"/>
              </a:solidFill>
              <a:latin typeface="#9Slide05 Phobia" panose="02000506000000020003" pitchFamily="2" charset="0"/>
            </a:endParaRPr>
          </a:p>
        </p:txBody>
      </p:sp>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6022428" y="94647"/>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smtClean="0">
                <a:solidFill>
                  <a:srgbClr val="0070C0"/>
                </a:solidFill>
                <a:latin typeface="Times New Roman" panose="02020603050405020304" pitchFamily="18" charset="0"/>
                <a:cs typeface="Times New Roman" panose="02020603050405020304" pitchFamily="18" charset="0"/>
              </a:rPr>
              <a:t>Xử</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lí</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tình</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141891" y="2664877"/>
            <a:ext cx="90843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2800" b="1" dirty="0">
                <a:solidFill>
                  <a:srgbClr val="0000FF"/>
                </a:solidFill>
                <a:latin typeface="#9Slide07 Marbelia Regular" panose="02000500000000000000" pitchFamily="2" charset="0"/>
              </a:rPr>
              <a:t>Tinh huống 2: </a:t>
            </a:r>
            <a:r>
              <a:rPr lang="vi-VN" sz="2800" dirty="0">
                <a:solidFill>
                  <a:srgbClr val="0000FF"/>
                </a:solidFill>
                <a:latin typeface="#9Slide07 Marbelia Regular" panose="02000500000000000000" pitchFamily="2" charset="0"/>
              </a:rPr>
              <a:t>Hôm qua, Bình phát hiện gia đình Giang có hoàn cảnh rất khó khăn: bố Giang mất sớm, mẹ bị tai nạn phải nằm một chỗ. Giang và mẹ ở cùng với bà ngoại cũng đã già yếu. Bình rất xúc động và băn </a:t>
            </a:r>
            <a:r>
              <a:rPr lang="vi-VN" sz="2800" dirty="0" smtClean="0">
                <a:solidFill>
                  <a:srgbClr val="0000FF"/>
                </a:solidFill>
                <a:latin typeface="#9Slide07 Marbelia Regular" panose="02000500000000000000" pitchFamily="2" charset="0"/>
              </a:rPr>
              <a:t>khoăn</a:t>
            </a:r>
            <a:r>
              <a:rPr lang="en-US" sz="2800" dirty="0" smtClean="0">
                <a:solidFill>
                  <a:srgbClr val="0000FF"/>
                </a:solidFill>
                <a:latin typeface="#9Slide07 Marbelia Regular" panose="02000500000000000000" pitchFamily="2" charset="0"/>
              </a:rPr>
              <a:t>.</a:t>
            </a:r>
            <a:r>
              <a:rPr lang="vi-VN" sz="2800" dirty="0" smtClean="0">
                <a:solidFill>
                  <a:srgbClr val="0000FF"/>
                </a:solidFill>
                <a:latin typeface="#9Slide07 Marbelia Regular" panose="02000500000000000000" pitchFamily="2" charset="0"/>
              </a:rPr>
              <a:t> </a:t>
            </a:r>
            <a:endParaRPr lang="en-US" altLang="en-US" sz="2800" dirty="0">
              <a:solidFill>
                <a:srgbClr val="0000FF"/>
              </a:solidFill>
              <a:latin typeface="#9Slide07 Marbelia Regular" panose="02000500000000000000" pitchFamily="2" charset="0"/>
              <a:cs typeface="Times New Roman" panose="02020603050405020304" pitchFamily="18" charset="0"/>
            </a:endParaRPr>
          </a:p>
        </p:txBody>
      </p:sp>
      <p:sp>
        <p:nvSpPr>
          <p:cNvPr id="14" name="Rectangle 9"/>
          <p:cNvSpPr>
            <a:spLocks noChangeArrowheads="1"/>
          </p:cNvSpPr>
          <p:nvPr/>
        </p:nvSpPr>
        <p:spPr bwMode="auto">
          <a:xfrm>
            <a:off x="5020965" y="4306834"/>
            <a:ext cx="6524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latin typeface="#9Slide05 Kathya" panose="02000000000000000000" pitchFamily="2" charset="0"/>
              </a:rPr>
              <a:t>Tinh huống 3: Hôm kia, Bảo đã thống nhất với bố mẹ sẽ quyên góp ủng hộ các gia đình bị thiệt hại bởi lũ lụt một số tiền. Sáng nay, Thảo và Quyền rủ Bảo chơi điện tử ở tiệm </a:t>
            </a:r>
            <a:r>
              <a:rPr lang="en-US" sz="2800" b="1" dirty="0">
                <a:latin typeface="#9Slide05 Kathya" panose="02000000000000000000" pitchFamily="2" charset="0"/>
              </a:rPr>
              <a:t>game </a:t>
            </a:r>
            <a:r>
              <a:rPr lang="vi-VN" sz="2800" b="1" dirty="0">
                <a:latin typeface="#9Slide05 Kathya" panose="02000000000000000000" pitchFamily="2" charset="0"/>
              </a:rPr>
              <a:t>mới mở. Bảo không biết phải làm sao?</a:t>
            </a:r>
            <a:endParaRPr lang="en-US" sz="2800" b="1" dirty="0">
              <a:latin typeface="#9Slide05 Kathya" panose="02000000000000000000" pitchFamily="2" charset="0"/>
            </a:endParaRPr>
          </a:p>
        </p:txBody>
      </p:sp>
      <p:pic>
        <p:nvPicPr>
          <p:cNvPr id="18" name="Shape 77"/>
          <p:cNvPicPr/>
          <p:nvPr/>
        </p:nvPicPr>
        <p:blipFill>
          <a:blip r:embed="rId4"/>
          <a:stretch/>
        </p:blipFill>
        <p:spPr>
          <a:xfrm>
            <a:off x="141890" y="953484"/>
            <a:ext cx="3026099" cy="1673256"/>
          </a:xfrm>
          <a:prstGeom prst="rect">
            <a:avLst/>
          </a:prstGeom>
        </p:spPr>
      </p:pic>
      <p:pic>
        <p:nvPicPr>
          <p:cNvPr id="19" name="Shape 79"/>
          <p:cNvPicPr/>
          <p:nvPr/>
        </p:nvPicPr>
        <p:blipFill>
          <a:blip r:embed="rId5"/>
          <a:stretch/>
        </p:blipFill>
        <p:spPr>
          <a:xfrm>
            <a:off x="9226218" y="2444833"/>
            <a:ext cx="2645216" cy="1733520"/>
          </a:xfrm>
          <a:prstGeom prst="rect">
            <a:avLst/>
          </a:prstGeom>
        </p:spPr>
      </p:pic>
      <p:pic>
        <p:nvPicPr>
          <p:cNvPr id="20" name="Shape 81"/>
          <p:cNvPicPr/>
          <p:nvPr/>
        </p:nvPicPr>
        <p:blipFill>
          <a:blip r:embed="rId6"/>
          <a:stretch/>
        </p:blipFill>
        <p:spPr>
          <a:xfrm>
            <a:off x="1387365" y="4250035"/>
            <a:ext cx="3263462" cy="2074888"/>
          </a:xfrm>
          <a:prstGeom prst="rect">
            <a:avLst/>
          </a:prstGeom>
        </p:spPr>
      </p:pic>
      <p:pic>
        <p:nvPicPr>
          <p:cNvPr id="2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959" y="-13172"/>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247022" y="9464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102211" y="-268014"/>
            <a:ext cx="6431375" cy="7583213"/>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570703" y="822017"/>
            <a:ext cx="5393241" cy="5983561"/>
          </a:xfrm>
          <a:prstGeom prst="rect">
            <a:avLst/>
          </a:prstGeom>
        </p:spPr>
        <p:txBody>
          <a:bodyPr wrap="square">
            <a:spAutoFit/>
          </a:bodyPr>
          <a:lstStyle/>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r>
              <a:rPr lang="en-US" sz="3000" dirty="0" err="1" smtClean="0">
                <a:latin typeface="#9Slide07 Marbelia Regular" panose="02000500000000000000" pitchFamily="2" charset="0"/>
                <a:ea typeface="Calibri" panose="020F0502020204030204" pitchFamily="34" charset="0"/>
                <a:cs typeface="Times New Roman" panose="02020603050405020304" pitchFamily="18" charset="0"/>
              </a:rPr>
              <a:t>Nếu</a:t>
            </a:r>
            <a:r>
              <a:rPr lang="en-US" sz="3000" dirty="0" smtClean="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phụ</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trước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công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việc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e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xin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chơi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vận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động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lớp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nhau</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chung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tay</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giúp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đỡ</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Giang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từ</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của</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Quyền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để</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dành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tiền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đó</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ủng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hộ</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đồng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bào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ở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thiên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tai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lũ</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lụt</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endParaRPr lang="en-US" sz="3000" dirty="0">
              <a:effectLst/>
              <a:latin typeface="#9Slide07 Marbelia Regular" panose="02000500000000000000" pitchFamily="2"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066" y="0"/>
            <a:ext cx="1156356" cy="76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788265" y="1549672"/>
            <a:ext cx="5143496" cy="4702569"/>
          </a:xfrm>
          <a:prstGeom prst="rect">
            <a:avLst/>
          </a:prstGeom>
        </p:spPr>
        <p:txBody>
          <a:bodyPr wrap="square">
            <a:spAutoFit/>
          </a:bodyPr>
          <a:lstStyle/>
          <a:p>
            <a:pPr algn="just">
              <a:lnSpc>
                <a:spcPct val="107000"/>
              </a:lnSpc>
            </a:pP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làm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hiện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yêu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thương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con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bè</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cộng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đồng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xã</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hội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thật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tốt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phụ</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sau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này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nước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vâng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thầy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cô</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đỡ</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hoàn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cảnh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khăn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giảng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lại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chưa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hiểu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800" b="1" dirty="0">
              <a:solidFill>
                <a:srgbClr val="FF0000"/>
              </a:solidFill>
              <a:effectLst/>
              <a:latin typeface="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48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5834" y="248955"/>
            <a:ext cx="8907518" cy="1489639"/>
          </a:xfrm>
          <a:prstGeom prst="rect">
            <a:avLst/>
          </a:prstGeom>
        </p:spPr>
        <p:txBody>
          <a:bodyPr wrap="square">
            <a:spAutoFit/>
          </a:bodyPr>
          <a:lstStyle/>
          <a:p>
            <a:pPr marL="88900" marR="0" indent="25400">
              <a:lnSpc>
                <a:spcPct val="130000"/>
              </a:lnSpc>
              <a:spcBef>
                <a:spcPts val="0"/>
              </a:spcBef>
              <a:spcAft>
                <a:spcPts val="0"/>
              </a:spcAft>
            </a:pPr>
            <a:r>
              <a:rPr lang="vi-VN" sz="2800" b="1" dirty="0">
                <a:solidFill>
                  <a:srgbClr val="FF0000"/>
                </a:solidFill>
                <a:latin typeface="#9Slide07 Marbelia Regular" panose="02000500000000000000" pitchFamily="2" charset="0"/>
                <a:ea typeface="Arial" panose="020B0604020202020204" pitchFamily="34" charset="0"/>
              </a:rPr>
              <a:t>Em hãy chọn một hình ảnh dưới đây làm em có nhiều cảm xúc nhất và thực hiện một hành động cụ thể để thể hiện cảm xúc của em.</a:t>
            </a:r>
            <a:endParaRPr lang="en-US" sz="2800" b="1" dirty="0">
              <a:solidFill>
                <a:srgbClr val="FF0000"/>
              </a:solidFill>
              <a:latin typeface="#9Slide07 Marbelia Regular" panose="02000500000000000000" pitchFamily="2" charset="0"/>
              <a:ea typeface="Arial" panose="020B0604020202020204" pitchFamily="34" charset="0"/>
            </a:endParaRPr>
          </a:p>
          <a:p>
            <a:endParaRPr lang="en-US" dirty="0"/>
          </a:p>
        </p:txBody>
      </p:sp>
      <p:pic>
        <p:nvPicPr>
          <p:cNvPr id="5" name="Shape 87"/>
          <p:cNvPicPr/>
          <p:nvPr/>
        </p:nvPicPr>
        <p:blipFill>
          <a:blip r:embed="rId4"/>
          <a:stretch/>
        </p:blipFill>
        <p:spPr>
          <a:xfrm>
            <a:off x="552746" y="1738594"/>
            <a:ext cx="4239971" cy="20318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47423457"/>
              </p:ext>
            </p:extLst>
          </p:nvPr>
        </p:nvGraphicFramePr>
        <p:xfrm>
          <a:off x="552746" y="3662470"/>
          <a:ext cx="4414344" cy="950976"/>
        </p:xfrm>
        <a:graphic>
          <a:graphicData uri="http://schemas.openxmlformats.org/drawingml/2006/table">
            <a:tbl>
              <a:tblPr/>
              <a:tblGrid>
                <a:gridCol w="4414344"/>
              </a:tblGrid>
              <a:tr h="160020">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chiến sĩ công an tận tình giúp đỡ người dân.</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7" name="Rectangle 1"/>
          <p:cNvSpPr>
            <a:spLocks noChangeArrowheads="1"/>
          </p:cNvSpPr>
          <p:nvPr/>
        </p:nvSpPr>
        <p:spPr bwMode="auto">
          <a:xfrm>
            <a:off x="4354513" y="3662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 name="Shape 89"/>
          <p:cNvPicPr/>
          <p:nvPr/>
        </p:nvPicPr>
        <p:blipFill>
          <a:blip r:embed="rId5"/>
          <a:stretch/>
        </p:blipFill>
        <p:spPr>
          <a:xfrm>
            <a:off x="6037579" y="1530247"/>
            <a:ext cx="4698737" cy="17494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14792067"/>
              </p:ext>
            </p:extLst>
          </p:nvPr>
        </p:nvGraphicFramePr>
        <p:xfrm>
          <a:off x="6037580" y="3186982"/>
          <a:ext cx="3982151" cy="1426464"/>
        </p:xfrm>
        <a:graphic>
          <a:graphicData uri="http://schemas.openxmlformats.org/drawingml/2006/table">
            <a:tbl>
              <a:tblPr/>
              <a:tblGrid>
                <a:gridCol w="3982151"/>
              </a:tblGrid>
              <a:tr h="350520">
                <a:tc>
                  <a:txBody>
                    <a:bodyPr/>
                    <a:lstStyle/>
                    <a:p>
                      <a:pPr marL="0" marR="0" algn="ctr">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nữ bác sĩ cắt ngắn tóc để lên tuyến đầu chống dịch COVID-19.</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0" name="Rectangle 2"/>
          <p:cNvSpPr>
            <a:spLocks noChangeArrowheads="1"/>
          </p:cNvSpPr>
          <p:nvPr/>
        </p:nvSpPr>
        <p:spPr bwMode="auto">
          <a:xfrm>
            <a:off x="4968875"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1" name="Shape 91"/>
          <p:cNvPicPr/>
          <p:nvPr/>
        </p:nvPicPr>
        <p:blipFill>
          <a:blip r:embed="rId6"/>
          <a:stretch/>
        </p:blipFill>
        <p:spPr>
          <a:xfrm>
            <a:off x="714155" y="4345712"/>
            <a:ext cx="4078561" cy="1828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210820997"/>
              </p:ext>
            </p:extLst>
          </p:nvPr>
        </p:nvGraphicFramePr>
        <p:xfrm>
          <a:off x="714156" y="6290441"/>
          <a:ext cx="4078560" cy="950976"/>
        </p:xfrm>
        <a:graphic>
          <a:graphicData uri="http://schemas.openxmlformats.org/drawingml/2006/table">
            <a:tbl>
              <a:tblPr/>
              <a:tblGrid>
                <a:gridCol w="4078560"/>
              </a:tblGrid>
              <a:tr h="40990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Một bạn học sinh dẫn bà cụ qua đường.</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3" name="Rectangle 3"/>
          <p:cNvSpPr>
            <a:spLocks noChangeArrowheads="1"/>
          </p:cNvSpPr>
          <p:nvPr/>
        </p:nvSpPr>
        <p:spPr bwMode="auto">
          <a:xfrm>
            <a:off x="5032375" y="392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4" name="Shape 93"/>
          <p:cNvPicPr/>
          <p:nvPr/>
        </p:nvPicPr>
        <p:blipFill>
          <a:blip r:embed="rId7"/>
          <a:stretch/>
        </p:blipFill>
        <p:spPr>
          <a:xfrm>
            <a:off x="6063482" y="4313105"/>
            <a:ext cx="4672834" cy="176149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661641720"/>
              </p:ext>
            </p:extLst>
          </p:nvPr>
        </p:nvGraphicFramePr>
        <p:xfrm>
          <a:off x="6258911" y="6174512"/>
          <a:ext cx="4477406" cy="950976"/>
        </p:xfrm>
        <a:graphic>
          <a:graphicData uri="http://schemas.openxmlformats.org/drawingml/2006/table">
            <a:tbl>
              <a:tblPr/>
              <a:tblGrid>
                <a:gridCol w="4477406"/>
              </a:tblGrid>
              <a:tr h="17069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Sinh viên tình nguyện mùa hè xanh.</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6" name="Rectangle 4"/>
          <p:cNvSpPr>
            <a:spLocks noChangeArrowheads="1"/>
          </p:cNvSpPr>
          <p:nvPr/>
        </p:nvSpPr>
        <p:spPr bwMode="auto">
          <a:xfrm>
            <a:off x="5132388"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4843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99176"/>
            <a:ext cx="8182303" cy="7426902"/>
            <a:chOff x="114868" y="-346472"/>
            <a:chExt cx="7805125" cy="7426902"/>
          </a:xfrm>
        </p:grpSpPr>
        <p:pic>
          <p:nvPicPr>
            <p:cNvPr id="7"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8"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4" name="Rectangle 3"/>
          <p:cNvSpPr/>
          <p:nvPr/>
        </p:nvSpPr>
        <p:spPr>
          <a:xfrm>
            <a:off x="599090" y="1326731"/>
            <a:ext cx="6721739" cy="4092980"/>
          </a:xfrm>
          <a:prstGeom prst="rect">
            <a:avLst/>
          </a:prstGeom>
        </p:spPr>
        <p:txBody>
          <a:bodyPr wrap="square">
            <a:spAutoFit/>
          </a:bodyPr>
          <a:lstStyle/>
          <a:p>
            <a:pPr indent="165100" algn="just">
              <a:lnSpc>
                <a:spcPct val="130000"/>
              </a:lnSpc>
              <a:spcAft>
                <a:spcPts val="200"/>
              </a:spcAft>
            </a:pP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5" name="Shape 95"/>
          <p:cNvPicPr/>
          <p:nvPr/>
        </p:nvPicPr>
        <p:blipFill>
          <a:blip r:embed="rId4"/>
          <a:stretch/>
        </p:blipFill>
        <p:spPr>
          <a:xfrm>
            <a:off x="7635766" y="1040525"/>
            <a:ext cx="4556234" cy="4999320"/>
          </a:xfrm>
          <a:prstGeom prst="rect">
            <a:avLst/>
          </a:prstGeom>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1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411805" y="993775"/>
            <a:ext cx="1704029" cy="1591770"/>
          </a:xfrm>
          <a:prstGeom prst="rect">
            <a:avLst/>
          </a:prstGeom>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6" name="Google Shape;164;p9"/>
          <p:cNvPicPr preferRelativeResize="0"/>
          <p:nvPr/>
        </p:nvPicPr>
        <p:blipFill rotWithShape="1">
          <a:blip r:embed="rId5">
            <a:alphaModFix/>
          </a:blip>
          <a:srcRect l="15285" t="10430" r="46645" b="11190"/>
          <a:stretch/>
        </p:blipFill>
        <p:spPr>
          <a:xfrm>
            <a:off x="-551747" y="1987550"/>
            <a:ext cx="6663096" cy="5254815"/>
          </a:xfrm>
          <a:prstGeom prst="rect">
            <a:avLst/>
          </a:prstGeom>
          <a:noFill/>
          <a:ln>
            <a:noFill/>
          </a:ln>
        </p:spPr>
      </p:pic>
      <p:pic>
        <p:nvPicPr>
          <p:cNvPr id="17" name="Picture 16"/>
          <p:cNvPicPr>
            <a:picLocks noChangeAspect="1"/>
          </p:cNvPicPr>
          <p:nvPr/>
        </p:nvPicPr>
        <p:blipFill>
          <a:blip r:embed="rId6"/>
          <a:stretch>
            <a:fillRect/>
          </a:stretch>
        </p:blipFill>
        <p:spPr>
          <a:xfrm>
            <a:off x="5006063" y="633202"/>
            <a:ext cx="6353926" cy="5865304"/>
          </a:xfrm>
          <a:prstGeom prst="rect">
            <a:avLst/>
          </a:prstGeom>
        </p:spPr>
      </p:pic>
      <p:sp>
        <p:nvSpPr>
          <p:cNvPr id="18" name="Rectangle 17"/>
          <p:cNvSpPr/>
          <p:nvPr/>
        </p:nvSpPr>
        <p:spPr>
          <a:xfrm>
            <a:off x="213479" y="2585545"/>
            <a:ext cx="4989141" cy="4232056"/>
          </a:xfrm>
          <a:prstGeom prst="rect">
            <a:avLst/>
          </a:prstGeom>
        </p:spPr>
        <p:txBody>
          <a:bodyPr wrap="square">
            <a:spAutoFit/>
          </a:bodyPr>
          <a:lstStyle/>
          <a:p>
            <a:pPr indent="215900" algn="just">
              <a:lnSpc>
                <a:spcPct val="130000"/>
              </a:lnSpc>
              <a:spcAft>
                <a:spcPts val="800"/>
              </a:spcAft>
            </a:pPr>
            <a:r>
              <a:rPr lang="vi-VN" sz="2800" b="1" dirty="0">
                <a:solidFill>
                  <a:srgbClr val="000000"/>
                </a:solidFill>
                <a:latin typeface="#9Slide05 Great Vibes" panose="02000507080000020002" pitchFamily="2" charset="0"/>
                <a:ea typeface="Arial" panose="020B0604020202020204" pitchFamily="34" charset="0"/>
              </a:rPr>
              <a:t>Em hãy làm một sản phẩm mang thông điệp yêu thương.</a:t>
            </a:r>
            <a:endParaRPr lang="en-US" sz="2800" b="1" dirty="0">
              <a:latin typeface="#9Slide05 Great Vibes" panose="02000507080000020002" pitchFamily="2" charset="0"/>
              <a:ea typeface="Arial" panose="020B0604020202020204" pitchFamily="34" charset="0"/>
            </a:endParaRPr>
          </a:p>
          <a:p>
            <a:pPr indent="215900">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Gợ/ý:</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tấm thiệp, một bức tranh,...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bức thư, một bài thuyết trình,...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330200" algn="just">
              <a:lnSpc>
                <a:spcPct val="127000"/>
              </a:lnSpc>
              <a:spcAft>
                <a:spcPts val="200"/>
              </a:spcAft>
            </a:pPr>
            <a:r>
              <a:rPr lang="vi-VN" sz="2400" dirty="0">
                <a:solidFill>
                  <a:srgbClr val="8AF502"/>
                </a:solidFill>
                <a:latin typeface="#9Slide05 Great Vibes" panose="02000507080000020002" pitchFamily="2" charset="0"/>
                <a:ea typeface="Cambria" panose="02040503050406030204" pitchFamily="18" charset="0"/>
                <a:cs typeface="Cambria" panose="02040503050406030204" pitchFamily="18" charset="0"/>
              </a:rPr>
              <a:t>• </a:t>
            </a: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tiết mục văn nghệ,...</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1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(Có thể chọn các hình thức khác để thể hiện sự sáng tạo của em).</a:t>
            </a:r>
            <a:endParaRPr lang="en-US" sz="2400" dirty="0">
              <a:effectLst/>
              <a:latin typeface="#9Slide05 Great Vibes" panose="02000507080000020002" pitchFamily="2" charset="0"/>
              <a:ea typeface="Cambria" panose="02040503050406030204" pitchFamily="18" charset="0"/>
              <a:cs typeface="Cambria" panose="02040503050406030204" pitchFamily="18" charset="0"/>
            </a:endParaRPr>
          </a:p>
        </p:txBody>
      </p:sp>
      <p:sp>
        <p:nvSpPr>
          <p:cNvPr id="19" name="Rectangle 18"/>
          <p:cNvSpPr/>
          <p:nvPr/>
        </p:nvSpPr>
        <p:spPr>
          <a:xfrm>
            <a:off x="5502166" y="2291133"/>
            <a:ext cx="5047171" cy="3453253"/>
          </a:xfrm>
          <a:prstGeom prst="rect">
            <a:avLst/>
          </a:prstGeom>
        </p:spPr>
        <p:txBody>
          <a:bodyPr wrap="square">
            <a:spAutoFit/>
          </a:bodyPr>
          <a:lstStyle/>
          <a:p>
            <a:pPr marL="165100" marR="0" indent="0" algn="just">
              <a:lnSpc>
                <a:spcPct val="130000"/>
              </a:lnSpc>
              <a:spcBef>
                <a:spcPts val="0"/>
              </a:spcBef>
              <a:spcAft>
                <a:spcPts val="200"/>
              </a:spcAft>
            </a:pPr>
            <a:r>
              <a:rPr lang="vi-VN" sz="2800" b="1" dirty="0">
                <a:solidFill>
                  <a:srgbClr val="000000"/>
                </a:solidFill>
                <a:latin typeface="#9Slide06 SVNSlow Attack" pitchFamily="2" charset="0"/>
                <a:ea typeface="Arial" panose="020B0604020202020204" pitchFamily="34" charset="0"/>
              </a:rPr>
              <a:t>Em hãy kể tên những hoạt động, phong trào có ý nghĩa lan toả tình yêu thương con người ờ trường. Em sè có những hành động cụ thể như</a:t>
            </a:r>
            <a:r>
              <a:rPr lang="vi-VN" sz="2800" b="1" dirty="0">
                <a:latin typeface="#9Slide06 SVNSlow Attack" pitchFamily="2" charset="0"/>
                <a:ea typeface="Arial" panose="020B0604020202020204" pitchFamily="34" charset="0"/>
              </a:rPr>
              <a:t> </a:t>
            </a:r>
            <a:r>
              <a:rPr lang="vi-VN" sz="2800" b="1" dirty="0">
                <a:solidFill>
                  <a:srgbClr val="000000"/>
                </a:solidFill>
                <a:latin typeface="#9Slide06 SVNSlow Attack" pitchFamily="2" charset="0"/>
                <a:ea typeface="Arial" panose="020B0604020202020204" pitchFamily="34" charset="0"/>
              </a:rPr>
              <a:t>th</a:t>
            </a:r>
            <a:r>
              <a:rPr lang="en-US" sz="2800" b="1" dirty="0">
                <a:latin typeface="#9Slide06 SVNSlow Attack" pitchFamily="2" charset="0"/>
                <a:ea typeface="Arial" panose="020B0604020202020204" pitchFamily="34" charset="0"/>
              </a:rPr>
              <a:t>ế</a:t>
            </a:r>
            <a:r>
              <a:rPr lang="vi-VN" sz="2800" b="1" dirty="0">
                <a:solidFill>
                  <a:srgbClr val="000000"/>
                </a:solidFill>
                <a:latin typeface="#9Slide06 SVNSlow Attack" pitchFamily="2" charset="0"/>
                <a:ea typeface="Arial" panose="020B0604020202020204" pitchFamily="34" charset="0"/>
              </a:rPr>
              <a:t> nào để hường ứng những hoạt động, phong trào của trường hoặc ở địa phương em</a:t>
            </a:r>
            <a:r>
              <a:rPr lang="vi-VN" sz="2800" b="1" dirty="0" smtClean="0">
                <a:solidFill>
                  <a:srgbClr val="000000"/>
                </a:solidFill>
                <a:latin typeface="#9Slide06 SVNSlow Attack" pitchFamily="2" charset="0"/>
                <a:ea typeface="Arial" panose="020B0604020202020204" pitchFamily="34" charset="0"/>
              </a:rPr>
              <a:t>?</a:t>
            </a:r>
            <a:endParaRPr lang="en-US" sz="2800" b="1" dirty="0">
              <a:latin typeface="#9Slide06 SVNSlow Attack" pitchFamily="2" charset="0"/>
              <a:ea typeface="Arial" panose="020B0604020202020204" pitchFamily="34" charset="0"/>
            </a:endParaRPr>
          </a:p>
        </p:txBody>
      </p:sp>
    </p:spTree>
    <p:extLst>
      <p:ext uri="{BB962C8B-B14F-4D97-AF65-F5344CB8AC3E}">
        <p14:creationId xmlns:p14="http://schemas.microsoft.com/office/powerpoint/2010/main" val="2503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015845" y="515531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Rectangle 6"/>
          <p:cNvSpPr/>
          <p:nvPr/>
        </p:nvSpPr>
        <p:spPr>
          <a:xfrm>
            <a:off x="5842221" y="50522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1015845" y="2504137"/>
            <a:ext cx="9173146" cy="2736601"/>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smtClean="0">
              <a:solidFill>
                <a:prstClr val="black"/>
              </a:solidFill>
            </a:endParaRPr>
          </a:p>
        </p:txBody>
      </p:sp>
      <p:sp>
        <p:nvSpPr>
          <p:cNvPr id="7" name="Rectangle 6"/>
          <p:cNvSpPr/>
          <p:nvPr/>
        </p:nvSpPr>
        <p:spPr>
          <a:xfrm>
            <a:off x="6542002" y="511268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smtClean="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smtClean="0">
                <a:solidFill>
                  <a:prstClr val="white"/>
                </a:solidFill>
              </a:rPr>
              <a:t>1</a:t>
            </a: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smtClean="0">
                <a:solidFill>
                  <a:prstClr val="white"/>
                </a:solidFill>
              </a:rPr>
              <a:t>2</a:t>
            </a: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540688" y="2376088"/>
            <a:ext cx="10503673" cy="2736601"/>
          </a:xfrm>
          <a:prstGeom prst="rect">
            <a:avLst/>
          </a:prstGeom>
        </p:spPr>
      </p:pic>
      <p:sp>
        <p:nvSpPr>
          <p:cNvPr id="2" name="Rectangle 1"/>
          <p:cNvSpPr/>
          <p:nvPr/>
        </p:nvSpPr>
        <p:spPr>
          <a:xfrm>
            <a:off x="1015844" y="5284963"/>
            <a:ext cx="4995937"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dàn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6997810" y="5284963"/>
            <a:ext cx="2957223" cy="40011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959588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pPr algn="ctr" fontAlgn="base">
              <a:lnSpc>
                <a:spcPct val="150000"/>
              </a:lnSpc>
              <a:spcAft>
                <a:spcPct val="0"/>
              </a:spcAft>
            </a:pPr>
            <a:r>
              <a:rPr lang="en-US" altLang="en-US" sz="27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a:t>
            </a:r>
            <a:r>
              <a:rPr lang="en-US" altLang="en-US" sz="27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CHƠI: </a:t>
            </a:r>
            <a:br>
              <a:rPr lang="en-US" altLang="en-US" sz="27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a:t>
            </a:r>
            <a:r>
              <a:rPr lang="en-US"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27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r>
              <a:rPr lang="it-IT"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r>
            <a:br>
              <a:rPr lang="it-IT"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br>
            <a:endParaRPr lang="en-US" sz="27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339" y="1584994"/>
            <a:ext cx="4216345" cy="5044408"/>
          </a:xfrm>
        </p:spPr>
      </p:pic>
      <p:sp>
        <p:nvSpPr>
          <p:cNvPr id="4" name="Footer Placeholder 3"/>
          <p:cNvSpPr>
            <a:spLocks noGrp="1"/>
          </p:cNvSpPr>
          <p:nvPr>
            <p:ph type="ftr" sz="quarter" idx="11"/>
          </p:nvPr>
        </p:nvSpPr>
        <p:spPr>
          <a:xfrm>
            <a:off x="6222132" y="5979695"/>
            <a:ext cx="4694122" cy="770021"/>
          </a:xfrm>
        </p:spPr>
        <p:style>
          <a:lnRef idx="3">
            <a:schemeClr val="lt1"/>
          </a:lnRef>
          <a:fillRef idx="1">
            <a:schemeClr val="accent2"/>
          </a:fillRef>
          <a:effectRef idx="1">
            <a:schemeClr val="accent2"/>
          </a:effectRef>
          <a:fontRef idx="minor">
            <a:schemeClr val="lt1"/>
          </a:fontRef>
        </p:style>
        <p:txBody>
          <a:bodyPr/>
          <a:lstStyle/>
          <a:p>
            <a:r>
              <a:rPr lang="en-US" sz="2800" dirty="0" err="1" smtClean="0">
                <a:solidFill>
                  <a:srgbClr val="FFC000"/>
                </a:solidFill>
                <a:latin typeface="Time  new roman"/>
              </a:rPr>
              <a:t>Nhường</a:t>
            </a:r>
            <a:r>
              <a:rPr lang="en-US" sz="2800" dirty="0" smtClean="0">
                <a:solidFill>
                  <a:srgbClr val="FFC000"/>
                </a:solidFill>
                <a:latin typeface="Time  new roman"/>
              </a:rPr>
              <a:t>  </a:t>
            </a:r>
            <a:r>
              <a:rPr lang="en-US" sz="2800" dirty="0" err="1" smtClean="0">
                <a:solidFill>
                  <a:srgbClr val="FFC000"/>
                </a:solidFill>
                <a:latin typeface="Time  new roman"/>
              </a:rPr>
              <a:t>cơm</a:t>
            </a:r>
            <a:r>
              <a:rPr lang="en-US" sz="2800" dirty="0" smtClean="0">
                <a:solidFill>
                  <a:srgbClr val="FFC000"/>
                </a:solidFill>
                <a:latin typeface="Time  new roman"/>
              </a:rPr>
              <a:t> </a:t>
            </a:r>
            <a:r>
              <a:rPr lang="en-US" sz="2800" dirty="0" err="1" smtClean="0">
                <a:solidFill>
                  <a:srgbClr val="FFC000"/>
                </a:solidFill>
                <a:latin typeface="Time  new roman"/>
              </a:rPr>
              <a:t>sẽ</a:t>
            </a:r>
            <a:r>
              <a:rPr lang="en-US" sz="2800" dirty="0" smtClean="0">
                <a:solidFill>
                  <a:srgbClr val="FFC000"/>
                </a:solidFill>
                <a:latin typeface="Time  new roman"/>
              </a:rPr>
              <a:t> </a:t>
            </a:r>
            <a:r>
              <a:rPr lang="en-US" sz="2800" dirty="0" err="1" smtClean="0">
                <a:solidFill>
                  <a:srgbClr val="FFC000"/>
                </a:solidFill>
                <a:latin typeface="Time  new roman"/>
              </a:rPr>
              <a:t>áo</a:t>
            </a:r>
            <a:endParaRPr lang="en-US" sz="2800" dirty="0">
              <a:solidFill>
                <a:srgbClr val="FFC000"/>
              </a:solidFill>
              <a:latin typeface="Time  new roman"/>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811" y="1696454"/>
            <a:ext cx="5273443" cy="4114800"/>
          </a:xfrm>
          <a:prstGeom prst="rect">
            <a:avLst/>
          </a:prstGeom>
        </p:spPr>
      </p:pic>
      <p:sp>
        <p:nvSpPr>
          <p:cNvPr id="9" name="Flowchart: Sequential Access Storage 8"/>
          <p:cNvSpPr/>
          <p:nvPr/>
        </p:nvSpPr>
        <p:spPr>
          <a:xfrm>
            <a:off x="0" y="1209175"/>
            <a:ext cx="4908884" cy="111292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Cứu</a:t>
            </a:r>
            <a:r>
              <a:rPr lang="en-US" dirty="0" smtClean="0"/>
              <a:t> </a:t>
            </a:r>
            <a:r>
              <a:rPr lang="en-US" dirty="0" err="1" smtClean="0"/>
              <a:t>đói</a:t>
            </a:r>
            <a:endParaRPr lang="en-US" dirty="0"/>
          </a:p>
        </p:txBody>
      </p:sp>
    </p:spTree>
    <p:extLst>
      <p:ext uri="{BB962C8B-B14F-4D97-AF65-F5344CB8AC3E}">
        <p14:creationId xmlns:p14="http://schemas.microsoft.com/office/powerpoint/2010/main" val="38672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ppt_x"/>
                                          </p:val>
                                        </p:tav>
                                      </p:tavLst>
                                    </p:anim>
                                    <p:anim calcmode="lin" valueType="num">
                                      <p:cBhvr additive="base">
                                        <p:cTn id="16" dur="500"/>
                                        <p:tgtEl>
                                          <p:spTgt spid="9"/>
                                        </p:tgtEl>
                                        <p:attrNameLst>
                                          <p:attrName>ppt_y</p:attrName>
                                        </p:attrNameLst>
                                      </p:cBhvr>
                                      <p:tavLst>
                                        <p:tav tm="0">
                                          <p:val>
                                            <p:strVal val="ppt_y"/>
                                          </p:val>
                                        </p:tav>
                                        <p:tav tm="100000">
                                          <p:val>
                                            <p:strVal val="1+ppt_h/2"/>
                                          </p:val>
                                        </p:tav>
                                      </p:tavLst>
                                    </p:anim>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102" y="-13561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6106" y="1019652"/>
            <a:ext cx="10805822" cy="2549416"/>
          </a:xfrm>
          <a:prstGeom prst="rect">
            <a:avLst/>
          </a:prstGeom>
        </p:spPr>
        <p:txBody>
          <a:bodyPr wrap="square">
            <a:spAutoFit/>
          </a:bodyPr>
          <a:lstStyle/>
          <a:p>
            <a:pPr algn="ctr">
              <a:spcAft>
                <a:spcPts val="700"/>
              </a:spcAft>
            </a:pPr>
            <a:r>
              <a:rPr lang="vi-VN"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Người bạn mới của </a:t>
            </a:r>
            <a:r>
              <a:rPr lang="vi-VN" sz="2800" b="1" dirty="0" smtClean="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lớp</a:t>
            </a:r>
            <a:endParaRPr lang="en-US" sz="2800" b="1" dirty="0" smtClean="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a:p>
            <a:pPr>
              <a:spcAft>
                <a:spcPts val="700"/>
              </a:spcAft>
            </a:pPr>
            <a:r>
              <a:rPr lang="en-US" sz="2400" dirty="0" smtClean="0">
                <a:solidFill>
                  <a:srgbClr val="000000"/>
                </a:solidFill>
                <a:latin typeface="+mj-lt"/>
                <a:ea typeface="Cambria" panose="02040503050406030204" pitchFamily="18" charset="0"/>
                <a:cs typeface="Cambria" panose="02040503050406030204" pitchFamily="18" charset="0"/>
              </a:rPr>
              <a:t>       </a:t>
            </a:r>
            <a:r>
              <a:rPr lang="vi-VN" sz="2400" dirty="0" smtClean="0">
                <a:solidFill>
                  <a:srgbClr val="000000"/>
                </a:solidFill>
                <a:latin typeface="+mj-lt"/>
                <a:ea typeface="Cambria" panose="02040503050406030204" pitchFamily="18" charset="0"/>
                <a:cs typeface="Cambria" panose="02040503050406030204" pitchFamily="18" charset="0"/>
              </a:rPr>
              <a:t>Trà </a:t>
            </a:r>
            <a:r>
              <a:rPr lang="vi-VN" sz="2400" i="1" dirty="0">
                <a:solidFill>
                  <a:srgbClr val="000000"/>
                </a:solidFill>
                <a:latin typeface="+mj-lt"/>
                <a:ea typeface="Cambria" panose="02040503050406030204" pitchFamily="18" charset="0"/>
                <a:cs typeface="Cambria" panose="02040503050406030204" pitchFamily="18" charset="0"/>
              </a:rPr>
              <a:t>là một học sinh mới chuyển đến lớp 6A1. Trà bé nhỏ, có tật ở </a:t>
            </a:r>
            <a:r>
              <a:rPr lang="vi-VN" sz="2400" i="1" dirty="0" smtClean="0">
                <a:solidFill>
                  <a:srgbClr val="000000"/>
                </a:solidFill>
                <a:latin typeface="+mj-lt"/>
                <a:ea typeface="Cambria" panose="02040503050406030204" pitchFamily="18" charset="0"/>
                <a:cs typeface="Cambria" panose="02040503050406030204" pitchFamily="18" charset="0"/>
              </a:rPr>
              <a:t>chân</a:t>
            </a:r>
            <a:r>
              <a:rPr lang="en-US" sz="2400" i="1" dirty="0" smtClean="0">
                <a:solidFill>
                  <a:srgbClr val="000000"/>
                </a:solidFill>
                <a:latin typeface="+mj-lt"/>
                <a:ea typeface="Cambria" panose="02040503050406030204" pitchFamily="18" charset="0"/>
                <a:cs typeface="Cambria" panose="02040503050406030204" pitchFamily="18" charset="0"/>
              </a:rPr>
              <a:t>, </a:t>
            </a:r>
            <a:r>
              <a:rPr lang="vi-VN" sz="2400" i="1" dirty="0" smtClean="0">
                <a:solidFill>
                  <a:srgbClr val="000000"/>
                </a:solidFill>
                <a:latin typeface="+mj-lt"/>
                <a:ea typeface="Cambria" panose="02040503050406030204" pitchFamily="18" charset="0"/>
                <a:cs typeface="Cambria" panose="02040503050406030204" pitchFamily="18" charset="0"/>
              </a:rPr>
              <a:t>nhà </a:t>
            </a:r>
            <a:r>
              <a:rPr lang="vi-VN" sz="2400" i="1" dirty="0">
                <a:solidFill>
                  <a:srgbClr val="000000"/>
                </a:solidFill>
                <a:latin typeface="+mj-lt"/>
                <a:ea typeface="Cambria" panose="02040503050406030204" pitchFamily="18" charset="0"/>
                <a:cs typeface="Cambria" panose="02040503050406030204" pitchFamily="18" charset="0"/>
              </a:rPr>
              <a:t>lại ở xa trường nên đi học rất khó khăn.</a:t>
            </a:r>
            <a:endParaRPr lang="en-US" sz="2400" dirty="0">
              <a:latin typeface="+mj-lt"/>
              <a:ea typeface="Cambria" panose="02040503050406030204" pitchFamily="18" charset="0"/>
              <a:cs typeface="Cambria" panose="02040503050406030204" pitchFamily="18" charset="0"/>
            </a:endParaRPr>
          </a:p>
          <a:p>
            <a:r>
              <a:rPr lang="en-US" sz="2400" i="1" dirty="0" smtClean="0">
                <a:solidFill>
                  <a:srgbClr val="000000"/>
                </a:solidFill>
                <a:latin typeface="+mj-lt"/>
                <a:ea typeface="Courier New" panose="02070309020205020404" pitchFamily="49" charset="0"/>
              </a:rPr>
              <a:t>     </a:t>
            </a:r>
            <a:r>
              <a:rPr lang="vi-VN" sz="2400" i="1" dirty="0" smtClean="0">
                <a:solidFill>
                  <a:srgbClr val="000000"/>
                </a:solidFill>
                <a:latin typeface="+mj-lt"/>
                <a:ea typeface="Courier New" panose="02070309020205020404" pitchFamily="49" charset="0"/>
              </a:rPr>
              <a:t>Một </a:t>
            </a:r>
            <a:r>
              <a:rPr lang="vi-VN" sz="2400" i="1" dirty="0">
                <a:solidFill>
                  <a:srgbClr val="000000"/>
                </a:solidFill>
                <a:latin typeface="+mj-lt"/>
                <a:ea typeface="Courier New" panose="02070309020205020404" pitchFamily="49" charset="0"/>
              </a:rPr>
              <a:t>buổi sáng, mưa như trút, Trà đến lớp với bộ quần áo ướt sủng, tay chân run cầm cập và trễ hơn 15 phút. Ngay lập tức, cô giáo cùng các bạn đưa Trà xuống phòng y tế, sau đó, mượn quần áo để bạn thay cho đỡ lạnh. Cả lớp ai </a:t>
            </a:r>
            <a:r>
              <a:rPr lang="vi-VN" sz="2400" i="1" dirty="0" smtClean="0">
                <a:solidFill>
                  <a:srgbClr val="000000"/>
                </a:solidFill>
                <a:latin typeface="+mj-lt"/>
                <a:ea typeface="Courier New" panose="02070309020205020404" pitchFamily="49" charset="0"/>
              </a:rPr>
              <a:t>c</a:t>
            </a:r>
            <a:r>
              <a:rPr lang="en-US" sz="2400" i="1" dirty="0">
                <a:solidFill>
                  <a:srgbClr val="000000"/>
                </a:solidFill>
                <a:latin typeface="+mj-lt"/>
                <a:ea typeface="Courier New" panose="02070309020205020404" pitchFamily="49" charset="0"/>
              </a:rPr>
              <a:t>ũ</a:t>
            </a:r>
            <a:r>
              <a:rPr lang="vi-VN" sz="2400" i="1" dirty="0" smtClean="0">
                <a:solidFill>
                  <a:srgbClr val="000000"/>
                </a:solidFill>
                <a:latin typeface="+mj-lt"/>
                <a:ea typeface="Courier New" panose="02070309020205020404" pitchFamily="49" charset="0"/>
              </a:rPr>
              <a:t>ng </a:t>
            </a:r>
            <a:r>
              <a:rPr lang="vi-VN" sz="2400" i="1" dirty="0">
                <a:solidFill>
                  <a:srgbClr val="000000"/>
                </a:solidFill>
                <a:latin typeface="+mj-lt"/>
                <a:ea typeface="Courier New" panose="02070309020205020404" pitchFamily="49" charset="0"/>
              </a:rPr>
              <a:t>thấy thương Trà.</a:t>
            </a:r>
            <a:endParaRPr lang="en-US" sz="2400" dirty="0">
              <a:latin typeface="+mj-lt"/>
            </a:endParaRPr>
          </a:p>
        </p:txBody>
      </p:sp>
      <p:pic>
        <p:nvPicPr>
          <p:cNvPr id="7" name="Shape 59"/>
          <p:cNvPicPr/>
          <p:nvPr/>
        </p:nvPicPr>
        <p:blipFill>
          <a:blip r:embed="rId4"/>
          <a:stretch/>
        </p:blipFill>
        <p:spPr>
          <a:xfrm>
            <a:off x="675864" y="3594945"/>
            <a:ext cx="3478612" cy="2840147"/>
          </a:xfrm>
          <a:prstGeom prst="rect">
            <a:avLst/>
          </a:prstGeom>
        </p:spPr>
      </p:pic>
      <p:sp>
        <p:nvSpPr>
          <p:cNvPr id="8" name="Rectangle 7"/>
          <p:cNvSpPr/>
          <p:nvPr/>
        </p:nvSpPr>
        <p:spPr>
          <a:xfrm>
            <a:off x="4321134" y="3569068"/>
            <a:ext cx="7339053" cy="3072636"/>
          </a:xfrm>
          <a:prstGeom prst="rect">
            <a:avLst/>
          </a:prstGeom>
        </p:spPr>
        <p:txBody>
          <a:bodyPr wrap="square">
            <a:spAutoFit/>
          </a:bodyPr>
          <a:lstStyle/>
          <a:p>
            <a:pPr indent="190500" algn="just">
              <a:spcAft>
                <a:spcPts val="200"/>
              </a:spcAft>
            </a:pPr>
            <a:r>
              <a:rPr lang="vi-VN" sz="2400" i="1" dirty="0">
                <a:solidFill>
                  <a:srgbClr val="000000"/>
                </a:solidFill>
                <a:latin typeface="+mj-lt"/>
                <a:ea typeface="Cambria" panose="02040503050406030204" pitchFamily="18" charset="0"/>
                <a:cs typeface="Cambria" panose="02040503050406030204" pitchFamily="18" charset="0"/>
              </a:rPr>
              <a:t>Cô giáo chủ nhiệm cùng với lớp trưởng sau khi thảo luận đã đưa ra </a:t>
            </a:r>
            <a:r>
              <a:rPr lang="en-US" sz="2400" i="1" dirty="0">
                <a:solidFill>
                  <a:srgbClr val="000000"/>
                </a:solidFill>
                <a:latin typeface="+mj-lt"/>
                <a:ea typeface="Cambria" panose="02040503050406030204" pitchFamily="18" charset="0"/>
                <a:cs typeface="Cambria" panose="02040503050406030204" pitchFamily="18" charset="0"/>
              </a:rPr>
              <a:t>ý</a:t>
            </a:r>
            <a:r>
              <a:rPr lang="vi-VN" sz="2400" i="1" dirty="0" smtClean="0">
                <a:solidFill>
                  <a:srgbClr val="000000"/>
                </a:solidFill>
                <a:latin typeface="+mj-lt"/>
                <a:ea typeface="Cambria" panose="02040503050406030204" pitchFamily="18" charset="0"/>
                <a:cs typeface="Cambria" panose="02040503050406030204" pitchFamily="18" charset="0"/>
              </a:rPr>
              <a:t> </a:t>
            </a:r>
            <a:r>
              <a:rPr lang="vi-VN" sz="2400" i="1" dirty="0">
                <a:solidFill>
                  <a:srgbClr val="000000"/>
                </a:solidFill>
                <a:latin typeface="+mj-lt"/>
                <a:ea typeface="Cambria" panose="02040503050406030204" pitchFamily="18" charset="0"/>
                <a:cs typeface="Cambria" panose="02040503050406030204" pitchFamily="18" charset="0"/>
              </a:rPr>
              <a:t>kiến: Hằng ngày, những bạn đi học bằng xe đạp sẽ thay nhau đến đón Trà. Cả lớp đểu đồng tình hưởng ứng rất nhanh.</a:t>
            </a:r>
            <a:endParaRPr lang="en-US" sz="2400" dirty="0">
              <a:latin typeface="+mj-lt"/>
              <a:ea typeface="Cambria" panose="02040503050406030204" pitchFamily="18" charset="0"/>
              <a:cs typeface="Cambria" panose="02040503050406030204" pitchFamily="18" charset="0"/>
            </a:endParaRPr>
          </a:p>
          <a:p>
            <a:pPr indent="190500" algn="just">
              <a:spcAft>
                <a:spcPts val="4100"/>
              </a:spcAft>
            </a:pPr>
            <a:r>
              <a:rPr lang="vi-VN" sz="2400" i="1" dirty="0">
                <a:solidFill>
                  <a:srgbClr val="000000"/>
                </a:solidFill>
                <a:latin typeface="+mj-lt"/>
                <a:ea typeface="Cambria" panose="02040503050406030204" pitchFamily="18" charset="0"/>
                <a:cs typeface="Cambria" panose="02040503050406030204" pitchFamily="18" charset="0"/>
              </a:rPr>
              <a:t>Cuối năm học, Trà xúc động nói: “Chính tình yêu thương của các bạn đã giúp mình có nghị lực vượt qua hoàn cảnh khó khăn. Cảm ơn tình yêu thương của các bạn thật nhiều.”</a:t>
            </a:r>
            <a:endParaRPr lang="en-US" sz="2400" dirty="0">
              <a:effectLst/>
              <a:latin typeface="+mj-lt"/>
              <a:ea typeface="Cambria" panose="02040503050406030204" pitchFamily="18" charset="0"/>
              <a:cs typeface="Cambria" panose="02040503050406030204" pitchFamily="18" charset="0"/>
            </a:endParaRPr>
          </a:p>
        </p:txBody>
      </p:sp>
      <p:pic>
        <p:nvPicPr>
          <p:cNvPr id="9" name="Picture 8" descr="58PIC58PIC58PIC58PICHsaGKG559akDq_PIC2018.png"/>
          <p:cNvPicPr>
            <a:picLocks noChangeAspect="1"/>
          </p:cNvPicPr>
          <p:nvPr/>
        </p:nvPicPr>
        <p:blipFill>
          <a:blip r:embed="rId5">
            <a:extLst>
              <a:ext uri="{28A0092B-C50C-407E-A947-70E740481C1C}">
                <a14:useLocalDpi xmlns:a14="http://schemas.microsoft.com/office/drawing/2010/main" val="0"/>
              </a:ext>
            </a:extLst>
          </a:blip>
          <a:srcRect l="7143" t="16071" r="5357" b="14285"/>
          <a:stretch>
            <a:fillRect/>
          </a:stretch>
        </p:blipFill>
        <p:spPr bwMode="auto">
          <a:xfrm>
            <a:off x="-647897" y="-443344"/>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Vanilla Daisy Pro" panose="00000500000000000000" pitchFamily="2" charset="0"/>
                <a:ea typeface="Times New Roman" panose="02020603050405020304" pitchFamily="18" charset="0"/>
              </a:rPr>
              <a:t>(</a:t>
            </a:r>
            <a:r>
              <a:rPr lang="en-US" sz="3200" b="1" dirty="0" smtClean="0">
                <a:solidFill>
                  <a:srgbClr val="FF0000"/>
                </a:solidFill>
                <a:latin typeface="SVN-Vanilla Daisy Pro" panose="00000500000000000000" pitchFamily="2" charset="0"/>
                <a:ea typeface="Times New Roman" panose="02020603050405020304" pitchFamily="18" charset="0"/>
              </a:rPr>
              <a:t>THẢO LUẬN NHÓM)</a:t>
            </a:r>
            <a:endParaRPr lang="en-US" sz="3200" b="1" dirty="0">
              <a:solidFill>
                <a:srgbClr val="FF0000"/>
              </a:solidFill>
              <a:latin typeface="SVN-Vanilla Daisy Pro" panose="00000500000000000000" pitchFamily="2"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Cô</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giáo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cùng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các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bạn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những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cảm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việc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dành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cho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Trà</a:t>
            </a:r>
            <a:r>
              <a:rPr lang="vi-VN"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Những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đã</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cho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Trà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6904"/>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Times New Roman" panose="02020603050405020304" pitchFamily="18" charset="0"/>
                <a:ea typeface="Times New Roman" panose="02020603050405020304" pitchFamily="18" charset="0"/>
              </a:rPr>
              <a:t>PHIẾU BÀI TẬP</a:t>
            </a:r>
          </a:p>
          <a:p>
            <a:pPr algn="ctr"/>
            <a:r>
              <a:rPr lang="en-US" sz="2400" b="1" dirty="0">
                <a:solidFill>
                  <a:srgbClr val="000000"/>
                </a:solidFill>
                <a:latin typeface="Times New Roman" panose="02020603050405020304" pitchFamily="18" charset="0"/>
                <a:ea typeface="Times New Roman" panose="02020603050405020304" pitchFamily="18" charset="0"/>
              </a:rPr>
              <a:t>(</a:t>
            </a:r>
            <a:r>
              <a:rPr lang="en-US" sz="2400" b="1" dirty="0" smtClean="0">
                <a:solidFill>
                  <a:srgbClr val="000000"/>
                </a:solidFill>
                <a:latin typeface="Times New Roman" panose="02020603050405020304" pitchFamily="18" charset="0"/>
                <a:ea typeface="Times New Roman" panose="02020603050405020304" pitchFamily="18" charset="0"/>
              </a:rPr>
              <a:t>THẢO LUẬN NHÓM)</a:t>
            </a:r>
            <a:endParaRPr lang="en-US" sz="2400" b="1"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57900"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1. </a:t>
            </a:r>
            <a:r>
              <a:rPr lang="en-US" sz="2800" b="1" dirty="0" err="1" smtClean="0">
                <a:solidFill>
                  <a:prstClr val="black"/>
                </a:solidFill>
                <a:latin typeface="Times" panose="02020603050405020304" pitchFamily="18" charset="0"/>
                <a:cs typeface="Times" panose="02020603050405020304" pitchFamily="18" charset="0"/>
              </a:rPr>
              <a:t>Cô</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giáo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cùng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các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bạn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những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tình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cảm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việc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làm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dành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cho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Trà</a:t>
            </a:r>
            <a:r>
              <a:rPr lang="vi-VN"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2. </a:t>
            </a:r>
            <a:r>
              <a:rPr lang="en-US" sz="2800" b="1" dirty="0" err="1" smtClean="0">
                <a:solidFill>
                  <a:prstClr val="black"/>
                </a:solidFill>
                <a:latin typeface="Times" panose="02020603050405020304" pitchFamily="18" charset="0"/>
                <a:cs typeface="Times" panose="02020603050405020304" pitchFamily="18" charset="0"/>
              </a:rPr>
              <a:t>Những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đã</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lại</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cho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Trà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điều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0" name="Rectangle: Rounded Corners 16">
            <a:extLst>
              <a:ext uri="{FF2B5EF4-FFF2-40B4-BE49-F238E27FC236}">
                <a16:creationId xmlns="" xmlns:a16="http://schemas.microsoft.com/office/drawing/2014/main" id="{758CAE6A-DD88-493C-8903-D29AC1E1E5F1}"/>
              </a:ext>
            </a:extLst>
          </p:cNvPr>
          <p:cNvSpPr/>
          <p:nvPr/>
        </p:nvSpPr>
        <p:spPr>
          <a:xfrm>
            <a:off x="8291482" y="2206568"/>
            <a:ext cx="3427731" cy="18084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3. </a:t>
            </a:r>
            <a:r>
              <a:rPr lang="vi-VN" sz="2800" b="1" dirty="0">
                <a:solidFill>
                  <a:prstClr val="black"/>
                </a:solidFill>
                <a:latin typeface="Times" panose="02020603050405020304" pitchFamily="18" charset="0"/>
                <a:cs typeface="Times" panose="02020603050405020304" pitchFamily="18" charset="0"/>
              </a:rPr>
              <a:t>Theo em, th</a:t>
            </a:r>
            <a:r>
              <a:rPr lang="en-US" sz="2800" b="1" dirty="0">
                <a:solidFill>
                  <a:prstClr val="black"/>
                </a:solidFill>
                <a:latin typeface="Times" panose="02020603050405020304" pitchFamily="18" charset="0"/>
                <a:cs typeface="Times" panose="02020603050405020304" pitchFamily="18" charset="0"/>
              </a:rPr>
              <a:t>ế</a:t>
            </a:r>
            <a:r>
              <a:rPr lang="vi-VN" sz="2800" b="1" dirty="0">
                <a:solidFill>
                  <a:prstClr val="black"/>
                </a:solidFill>
                <a:latin typeface="Times" panose="02020603050405020304" pitchFamily="18" charset="0"/>
                <a:cs typeface="Times" panose="02020603050405020304" pitchFamily="18" charset="0"/>
              </a:rPr>
              <a:t> nào là yêu thương con người?</a:t>
            </a:r>
            <a:endParaRPr lang="en-US" sz="2800" dirty="0">
              <a:solidFill>
                <a:prstClr val="black"/>
              </a:solidFill>
              <a:latin typeface="Times" panose="02020603050405020304" pitchFamily="18" charset="0"/>
              <a:cs typeface="Times"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60151" y="4479636"/>
            <a:ext cx="4551563" cy="23783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479636"/>
            <a:ext cx="3479452" cy="22721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0500" algn="just">
              <a:spcAft>
                <a:spcPts val="4100"/>
              </a:spcAft>
            </a:pPr>
            <a:r>
              <a:rPr lang="vi-VN" sz="2200" b="1" i="1" dirty="0">
                <a:solidFill>
                  <a:srgbClr val="C00000"/>
                </a:solidFill>
                <a:latin typeface="+mj-lt"/>
                <a:ea typeface="Cambria" panose="02040503050406030204" pitchFamily="18" charset="0"/>
                <a:cs typeface="Cambria" panose="02040503050406030204" pitchFamily="18" charset="0"/>
              </a:rPr>
              <a:t>Trà xúc động nói: “Chính tình yêu thương của các bạn đã giúp mình có nghị lực vượt qua hoàn cảnh khó khăn. Cảm ơn tình yêu thương của các bạn thật nhiều.”</a:t>
            </a:r>
            <a:endParaRPr lang="en-US" sz="2200" b="1" dirty="0">
              <a:solidFill>
                <a:srgbClr val="C00000"/>
              </a:solidFill>
              <a:latin typeface="+mj-lt"/>
              <a:ea typeface="Cambria" panose="02040503050406030204" pitchFamily="18" charset="0"/>
              <a:cs typeface="Cambria" panose="020405030504060302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3" y="4479637"/>
            <a:ext cx="3620539" cy="22721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rgbClr val="FF0000"/>
                </a:solidFill>
                <a:latin typeface="Times New Roman" panose="02020603050405020304" pitchFamily="18" charset="0"/>
                <a:ea typeface="Times New Roman" panose="02020603050405020304" pitchFamily="18" charset="0"/>
              </a:rPr>
              <a:t>Yêu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thương</a:t>
            </a:r>
            <a:r>
              <a:rPr lang="en-US" sz="2400" b="1" i="1" dirty="0">
                <a:solidFill>
                  <a:srgbClr val="FF0000"/>
                </a:solidFill>
                <a:latin typeface="Times New Roman" panose="02020603050405020304" pitchFamily="18" charset="0"/>
                <a:ea typeface="Times New Roman" panose="02020603050405020304" pitchFamily="18" charset="0"/>
              </a:rPr>
              <a:t> con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sự</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quan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tâm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giúp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đỡ</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điều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tốt</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đẹp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cho</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khác</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nhất</a:t>
            </a:r>
            <a:r>
              <a:rPr lang="en-US" sz="2400" b="1" i="1" dirty="0">
                <a:solidFill>
                  <a:srgbClr val="FF0000"/>
                </a:solidFill>
                <a:latin typeface="Times New Roman" panose="02020603050405020304" pitchFamily="18" charset="0"/>
                <a:ea typeface="Times New Roman" panose="02020603050405020304" pitchFamily="18" charset="0"/>
              </a:rPr>
              <a:t> à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gặp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khó</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khăn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hoạn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nạn</a:t>
            </a:r>
            <a:r>
              <a:rPr lang="en-US" sz="2400" b="1" i="1" dirty="0">
                <a:solidFill>
                  <a:srgbClr val="FF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1902921"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6091" y="4479636"/>
            <a:ext cx="4431376" cy="2385268"/>
          </a:xfrm>
          <a:prstGeom prst="rect">
            <a:avLst/>
          </a:prstGeom>
        </p:spPr>
        <p:txBody>
          <a:bodyPr wrap="square">
            <a:spAutoFit/>
          </a:bodyPr>
          <a:lstStyle/>
          <a:p>
            <a:pPr lvl="0" algn="just">
              <a:spcAft>
                <a:spcPts val="200"/>
              </a:spcAft>
            </a:pPr>
            <a:r>
              <a:rPr lang="en-US" i="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r>
              <a:rPr lang="en-US" b="1" i="1" dirty="0" smtClean="0">
                <a:solidFill>
                  <a:srgbClr val="0000FF"/>
                </a:solidFill>
                <a:latin typeface="Times" panose="02020603050405020304" pitchFamily="18" charset="0"/>
                <a:ea typeface="Courier New" panose="02070309020205020404" pitchFamily="49" charset="0"/>
                <a:cs typeface="Times" panose="02020603050405020304" pitchFamily="18" charset="0"/>
              </a:rPr>
              <a:t>C</a:t>
            </a:r>
            <a:r>
              <a:rPr lang="vi-VN" b="1" i="1" dirty="0" smtClean="0">
                <a:solidFill>
                  <a:srgbClr val="0000FF"/>
                </a:solidFill>
                <a:latin typeface="Times" panose="02020603050405020304" pitchFamily="18" charset="0"/>
                <a:ea typeface="Courier New" panose="02070309020205020404" pitchFamily="49" charset="0"/>
                <a:cs typeface="Times" panose="02020603050405020304" pitchFamily="18" charset="0"/>
              </a:rPr>
              <a:t>ô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giáo cùng các bạn đưa Trà xuống phòng y tế, sau đó, mượn quần áo để bạn thay cho đỡ lạnh. </a:t>
            </a:r>
            <a:endPar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Cả lớp ai c</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ũ</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ng thấy thương Trà.</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lvl="0" algn="just">
              <a:spcAft>
                <a:spcPts val="200"/>
              </a:spcAft>
            </a:pPr>
            <a:r>
              <a:rPr lang="en-US" b="1" i="1" dirty="0" smtClean="0">
                <a:solidFill>
                  <a:srgbClr val="0000FF"/>
                </a:solidFill>
                <a:latin typeface="Times" panose="02020603050405020304" pitchFamily="18" charset="0"/>
                <a:ea typeface="Cambria" panose="02040503050406030204" pitchFamily="18" charset="0"/>
                <a:cs typeface="Times" panose="02020603050405020304" pitchFamily="18" charset="0"/>
              </a:rPr>
              <a:t>-</a:t>
            </a:r>
            <a:r>
              <a:rPr lang="vi-VN" b="1" i="1" dirty="0" smtClean="0">
                <a:solidFill>
                  <a:srgbClr val="0000FF"/>
                </a:solidFill>
                <a:latin typeface="Times" panose="02020603050405020304" pitchFamily="18" charset="0"/>
                <a:ea typeface="Cambria" panose="02040503050406030204" pitchFamily="18" charset="0"/>
                <a:cs typeface="Times" panose="02020603050405020304" pitchFamily="18" charset="0"/>
              </a:rPr>
              <a:t>Cô </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giáo chủ nhiệm cùng với lớp trưởng thảo luận đưa ra </a:t>
            </a: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ý</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kiến: những bạn đi học bằng xe đạp sẽ thay nhau đến đón Trà.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marL="342900" lvl="0" indent="-342900" algn="just">
              <a:spcAft>
                <a:spcPts val="200"/>
              </a:spcAft>
              <a:buFontTx/>
              <a:buChar char="-"/>
            </a:pP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Cả lớp đểu đồng tình hưởng ứng.</a:t>
            </a:r>
            <a:endParaRPr lang="en-US" b="1" dirty="0">
              <a:solidFill>
                <a:srgbClr val="0000FF"/>
              </a:solidFill>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2163324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5991</TotalTime>
  <Words>1997</Words>
  <Application>Microsoft Office PowerPoint</Application>
  <PresentationFormat>Widescreen</PresentationFormat>
  <Paragraphs>161</Paragraphs>
  <Slides>25</Slides>
  <Notes>4</Notes>
  <HiddenSlides>0</HiddenSlides>
  <MMClips>0</MMClips>
  <ScaleCrop>false</ScaleCrop>
  <HeadingPairs>
    <vt:vector size="6" baseType="variant">
      <vt:variant>
        <vt:lpstr>Fonts Used</vt:lpstr>
      </vt:variant>
      <vt:variant>
        <vt:i4>26</vt:i4>
      </vt:variant>
      <vt:variant>
        <vt:lpstr>Theme</vt:lpstr>
      </vt:variant>
      <vt:variant>
        <vt:i4>5</vt:i4>
      </vt:variant>
      <vt:variant>
        <vt:lpstr>Slide Titles</vt:lpstr>
      </vt:variant>
      <vt:variant>
        <vt:i4>25</vt:i4>
      </vt:variant>
    </vt:vector>
  </HeadingPairs>
  <TitlesOfParts>
    <vt:vector size="56" baseType="lpstr">
      <vt:lpstr>Arial Unicode MS</vt:lpstr>
      <vt:lpstr>微软雅黑</vt:lpstr>
      <vt:lpstr>#9Slide04 Noto Serif Bold</vt:lpstr>
      <vt:lpstr>#9Slide05 Fourth</vt:lpstr>
      <vt:lpstr>#9Slide05 Great Vibes</vt:lpstr>
      <vt:lpstr>#9Slide05 Kathya</vt:lpstr>
      <vt:lpstr>#9Slide05 Phobia</vt:lpstr>
      <vt:lpstr>#9Slide05 SVNTradeMark</vt:lpstr>
      <vt:lpstr>#9Slide06 SVNSlow Attack</vt:lpstr>
      <vt:lpstr>#9Slide07 Marbelia Regular</vt:lpstr>
      <vt:lpstr>Arial</vt:lpstr>
      <vt:lpstr>Calibri</vt:lpstr>
      <vt:lpstr>Calibri Light</vt:lpstr>
      <vt:lpstr>Cambria</vt:lpstr>
      <vt:lpstr>Courier New</vt:lpstr>
      <vt:lpstr>Helvetica Neue</vt:lpstr>
      <vt:lpstr>SVN-Vanilla Daisy Pro</vt:lpstr>
      <vt:lpstr>SVN-Very Berry</vt:lpstr>
      <vt:lpstr>SVN-Wallington</vt:lpstr>
      <vt:lpstr>Symbol</vt:lpstr>
      <vt:lpstr>Time  new roman</vt:lpstr>
      <vt:lpstr>Times</vt:lpstr>
      <vt:lpstr>Times New Roman</vt:lpstr>
      <vt:lpstr>Verdana</vt:lpstr>
      <vt:lpstr>Wingdings</vt:lpstr>
      <vt:lpstr>华康海报体W12</vt:lpstr>
      <vt:lpstr>Office Theme</vt:lpstr>
      <vt:lpstr>1_Office Theme</vt:lpstr>
      <vt:lpstr>2_Office Theme</vt:lpstr>
      <vt:lpstr>24_Office Theme</vt:lpstr>
      <vt:lpstr>Default Design</vt:lpstr>
      <vt:lpstr>PowerPoint Presentation</vt:lpstr>
      <vt:lpstr>PowerPoint Presentation</vt:lpstr>
      <vt:lpstr>PowerPoint Presentation</vt:lpstr>
      <vt:lpstr>PowerPoint Presentation</vt:lpstr>
      <vt:lpstr>TRÒ CHƠI:  Nhìn hình đọc câu ca dao, tục ngữ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H2</cp:lastModifiedBy>
  <cp:revision>110</cp:revision>
  <dcterms:created xsi:type="dcterms:W3CDTF">2021-06-28T15:32:15Z</dcterms:created>
  <dcterms:modified xsi:type="dcterms:W3CDTF">2023-10-03T12:22:53Z</dcterms:modified>
</cp:coreProperties>
</file>