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9" r:id="rId3"/>
    <p:sldId id="259" r:id="rId4"/>
    <p:sldId id="270" r:id="rId5"/>
    <p:sldId id="271" r:id="rId6"/>
    <p:sldId id="278" r:id="rId7"/>
    <p:sldId id="279" r:id="rId8"/>
    <p:sldId id="280" r:id="rId9"/>
    <p:sldId id="281" r:id="rId10"/>
    <p:sldId id="276" r:id="rId11"/>
    <p:sldId id="275" r:id="rId12"/>
    <p:sldId id="260" r:id="rId13"/>
    <p:sldId id="261" r:id="rId14"/>
    <p:sldId id="277" r:id="rId15"/>
    <p:sldId id="263" r:id="rId16"/>
  </p:sldIdLst>
  <p:sldSz cx="9144000" cy="5143500" type="screen16x9"/>
  <p:notesSz cx="6858000" cy="9144000"/>
  <p:custDataLst>
    <p:tags r:id="rId17"/>
  </p:custData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2" d="100"/>
          <a:sy n="52" d="100"/>
        </p:scale>
        <p:origin x="72" y="50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5F11296-6064-4E8A-B72D-F1DA9D0810DB}"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B3715-8774-4EBF-B9FC-F6E196C7214C}" type="slidenum">
              <a:rPr lang="en-US" smtClean="0"/>
              <a:t>‹#›</a:t>
            </a:fld>
            <a:endParaRPr lang="en-US"/>
          </a:p>
        </p:txBody>
      </p:sp>
    </p:spTree>
    <p:extLst>
      <p:ext uri="{BB962C8B-B14F-4D97-AF65-F5344CB8AC3E}">
        <p14:creationId xmlns:p14="http://schemas.microsoft.com/office/powerpoint/2010/main" val="2193954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F11296-6064-4E8A-B72D-F1DA9D0810DB}"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B3715-8774-4EBF-B9FC-F6E196C7214C}" type="slidenum">
              <a:rPr lang="en-US" smtClean="0"/>
              <a:t>‹#›</a:t>
            </a:fld>
            <a:endParaRPr lang="en-US"/>
          </a:p>
        </p:txBody>
      </p:sp>
    </p:spTree>
    <p:extLst>
      <p:ext uri="{BB962C8B-B14F-4D97-AF65-F5344CB8AC3E}">
        <p14:creationId xmlns:p14="http://schemas.microsoft.com/office/powerpoint/2010/main" val="4197901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F11296-6064-4E8A-B72D-F1DA9D0810DB}"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B3715-8774-4EBF-B9FC-F6E196C7214C}" type="slidenum">
              <a:rPr lang="en-US" smtClean="0"/>
              <a:t>‹#›</a:t>
            </a:fld>
            <a:endParaRPr lang="en-US"/>
          </a:p>
        </p:txBody>
      </p:sp>
    </p:spTree>
    <p:extLst>
      <p:ext uri="{BB962C8B-B14F-4D97-AF65-F5344CB8AC3E}">
        <p14:creationId xmlns:p14="http://schemas.microsoft.com/office/powerpoint/2010/main" val="3864223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F11296-6064-4E8A-B72D-F1DA9D0810DB}"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B3715-8774-4EBF-B9FC-F6E196C7214C}" type="slidenum">
              <a:rPr lang="en-US" smtClean="0"/>
              <a:t>‹#›</a:t>
            </a:fld>
            <a:endParaRPr lang="en-US"/>
          </a:p>
        </p:txBody>
      </p:sp>
    </p:spTree>
    <p:extLst>
      <p:ext uri="{BB962C8B-B14F-4D97-AF65-F5344CB8AC3E}">
        <p14:creationId xmlns:p14="http://schemas.microsoft.com/office/powerpoint/2010/main" val="600082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5F11296-6064-4E8A-B72D-F1DA9D0810DB}"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1B3715-8774-4EBF-B9FC-F6E196C7214C}" type="slidenum">
              <a:rPr lang="en-US" smtClean="0"/>
              <a:t>‹#›</a:t>
            </a:fld>
            <a:endParaRPr lang="en-US"/>
          </a:p>
        </p:txBody>
      </p:sp>
    </p:spTree>
    <p:extLst>
      <p:ext uri="{BB962C8B-B14F-4D97-AF65-F5344CB8AC3E}">
        <p14:creationId xmlns:p14="http://schemas.microsoft.com/office/powerpoint/2010/main" val="181669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F11296-6064-4E8A-B72D-F1DA9D0810DB}"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1B3715-8774-4EBF-B9FC-F6E196C7214C}" type="slidenum">
              <a:rPr lang="en-US" smtClean="0"/>
              <a:t>‹#›</a:t>
            </a:fld>
            <a:endParaRPr lang="en-US"/>
          </a:p>
        </p:txBody>
      </p:sp>
    </p:spTree>
    <p:extLst>
      <p:ext uri="{BB962C8B-B14F-4D97-AF65-F5344CB8AC3E}">
        <p14:creationId xmlns:p14="http://schemas.microsoft.com/office/powerpoint/2010/main" val="4027547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F11296-6064-4E8A-B72D-F1DA9D0810DB}" type="datetimeFigureOut">
              <a:rPr lang="en-US" smtClean="0"/>
              <a:t>11/17/2023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1B3715-8774-4EBF-B9FC-F6E196C7214C}" type="slidenum">
              <a:rPr lang="en-US" smtClean="0"/>
              <a:t>‹#›</a:t>
            </a:fld>
            <a:endParaRPr lang="en-US"/>
          </a:p>
        </p:txBody>
      </p:sp>
    </p:spTree>
    <p:extLst>
      <p:ext uri="{BB962C8B-B14F-4D97-AF65-F5344CB8AC3E}">
        <p14:creationId xmlns:p14="http://schemas.microsoft.com/office/powerpoint/2010/main" val="846978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F11296-6064-4E8A-B72D-F1DA9D0810DB}" type="datetimeFigureOut">
              <a:rPr lang="en-US" smtClean="0"/>
              <a:t>11/17/2023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1B3715-8774-4EBF-B9FC-F6E196C7214C}" type="slidenum">
              <a:rPr lang="en-US" smtClean="0"/>
              <a:t>‹#›</a:t>
            </a:fld>
            <a:endParaRPr lang="en-US"/>
          </a:p>
        </p:txBody>
      </p:sp>
    </p:spTree>
    <p:extLst>
      <p:ext uri="{BB962C8B-B14F-4D97-AF65-F5344CB8AC3E}">
        <p14:creationId xmlns:p14="http://schemas.microsoft.com/office/powerpoint/2010/main" val="502626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F11296-6064-4E8A-B72D-F1DA9D0810DB}" type="datetimeFigureOut">
              <a:rPr lang="en-US" smtClean="0"/>
              <a:t>11/17/2023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1B3715-8774-4EBF-B9FC-F6E196C7214C}" type="slidenum">
              <a:rPr lang="en-US" smtClean="0"/>
              <a:t>‹#›</a:t>
            </a:fld>
            <a:endParaRPr lang="en-US"/>
          </a:p>
        </p:txBody>
      </p:sp>
    </p:spTree>
    <p:extLst>
      <p:ext uri="{BB962C8B-B14F-4D97-AF65-F5344CB8AC3E}">
        <p14:creationId xmlns:p14="http://schemas.microsoft.com/office/powerpoint/2010/main" val="2596071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25F11296-6064-4E8A-B72D-F1DA9D0810DB}"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1B3715-8774-4EBF-B9FC-F6E196C7214C}" type="slidenum">
              <a:rPr lang="en-US" smtClean="0"/>
              <a:t>‹#›</a:t>
            </a:fld>
            <a:endParaRPr lang="en-US"/>
          </a:p>
        </p:txBody>
      </p:sp>
    </p:spTree>
    <p:extLst>
      <p:ext uri="{BB962C8B-B14F-4D97-AF65-F5344CB8AC3E}">
        <p14:creationId xmlns:p14="http://schemas.microsoft.com/office/powerpoint/2010/main" val="3899635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25F11296-6064-4E8A-B72D-F1DA9D0810DB}"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1B3715-8774-4EBF-B9FC-F6E196C7214C}" type="slidenum">
              <a:rPr lang="en-US" smtClean="0"/>
              <a:t>‹#›</a:t>
            </a:fld>
            <a:endParaRPr lang="en-US"/>
          </a:p>
        </p:txBody>
      </p:sp>
    </p:spTree>
    <p:extLst>
      <p:ext uri="{BB962C8B-B14F-4D97-AF65-F5344CB8AC3E}">
        <p14:creationId xmlns:p14="http://schemas.microsoft.com/office/powerpoint/2010/main" val="2489754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25F11296-6064-4E8A-B72D-F1DA9D0810DB}" type="datetimeFigureOut">
              <a:rPr lang="en-US" smtClean="0"/>
              <a:t>11/17/2023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BE1B3715-8774-4EBF-B9FC-F6E196C7214C}" type="slidenum">
              <a:rPr lang="en-US" smtClean="0"/>
              <a:t>‹#›</a:t>
            </a:fld>
            <a:endParaRPr lang="en-US"/>
          </a:p>
        </p:txBody>
      </p:sp>
    </p:spTree>
    <p:extLst>
      <p:ext uri="{BB962C8B-B14F-4D97-AF65-F5344CB8AC3E}">
        <p14:creationId xmlns:p14="http://schemas.microsoft.com/office/powerpoint/2010/main" val="963609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5"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294198" y="-103367"/>
            <a:ext cx="9517711" cy="496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6AF1E9D-BE1B-4BC4-8255-52E01EF8A4B1}"/>
              </a:ext>
            </a:extLst>
          </p:cNvPr>
          <p:cNvSpPr txBox="1"/>
          <p:nvPr/>
        </p:nvSpPr>
        <p:spPr>
          <a:xfrm>
            <a:off x="1877576" y="1469250"/>
            <a:ext cx="5388848" cy="1815882"/>
          </a:xfrm>
          <a:prstGeom prst="rect">
            <a:avLst/>
          </a:prstGeom>
          <a:noFill/>
        </p:spPr>
        <p:txBody>
          <a:bodyPr wrap="none" rtlCol="0">
            <a:spAutoFit/>
          </a:bodyPr>
          <a:lstStyle/>
          <a:p>
            <a:pPr algn="ctr"/>
            <a:r>
              <a:rPr lang="en-GB" sz="2000" b="1" dirty="0">
                <a:solidFill>
                  <a:srgbClr val="00B050"/>
                </a:solidFill>
                <a:latin typeface="Times New Roman" panose="02020603050405020304" pitchFamily="18" charset="0"/>
                <a:cs typeface="Times New Roman" panose="02020603050405020304" pitchFamily="18" charset="0"/>
              </a:rPr>
              <a:t>BÀI 4</a:t>
            </a:r>
            <a:r>
              <a:rPr lang="en-GB" sz="2000" b="1" dirty="0" smtClean="0">
                <a:solidFill>
                  <a:srgbClr val="00B050"/>
                </a:solidFill>
                <a:latin typeface="Times New Roman" panose="02020603050405020304" pitchFamily="18" charset="0"/>
                <a:cs typeface="Times New Roman" panose="02020603050405020304" pitchFamily="18" charset="0"/>
              </a:rPr>
              <a:t>: </a:t>
            </a:r>
          </a:p>
          <a:p>
            <a:pPr algn="ctr"/>
            <a:r>
              <a:rPr lang="en-GB" sz="2000" b="1" dirty="0" smtClean="0">
                <a:solidFill>
                  <a:srgbClr val="C00000"/>
                </a:solidFill>
                <a:latin typeface="Times New Roman" panose="02020603050405020304" pitchFamily="18" charset="0"/>
                <a:cs typeface="Times New Roman" panose="02020603050405020304" pitchFamily="18" charset="0"/>
              </a:rPr>
              <a:t>TIẾNG CƯỜI TRÀO PHÚNG TRONG THƠ</a:t>
            </a:r>
            <a:endParaRPr lang="en-GB" sz="2000" b="1" dirty="0">
              <a:solidFill>
                <a:srgbClr val="C00000"/>
              </a:solidFill>
              <a:latin typeface="Times New Roman" panose="02020603050405020304" pitchFamily="18" charset="0"/>
              <a:cs typeface="Times New Roman" panose="02020603050405020304" pitchFamily="18" charset="0"/>
            </a:endParaRPr>
          </a:p>
          <a:p>
            <a:pPr algn="ctr"/>
            <a:r>
              <a:rPr lang="en-GB" sz="2000" b="1" dirty="0">
                <a:solidFill>
                  <a:srgbClr val="7030A0"/>
                </a:solidFill>
                <a:latin typeface="Times New Roman" panose="02020603050405020304" pitchFamily="18" charset="0"/>
                <a:cs typeface="Times New Roman" panose="02020603050405020304" pitchFamily="18" charset="0"/>
              </a:rPr>
              <a:t>NÓI VÀ </a:t>
            </a:r>
            <a:r>
              <a:rPr lang="en-GB" sz="2000" b="1" dirty="0" smtClean="0">
                <a:solidFill>
                  <a:srgbClr val="7030A0"/>
                </a:solidFill>
                <a:latin typeface="Times New Roman" panose="02020603050405020304" pitchFamily="18" charset="0"/>
                <a:cs typeface="Times New Roman" panose="02020603050405020304" pitchFamily="18" charset="0"/>
              </a:rPr>
              <a:t>NGHE</a:t>
            </a:r>
          </a:p>
          <a:p>
            <a:pPr algn="ctr"/>
            <a:r>
              <a:rPr lang="en-GB" sz="2400" b="1" dirty="0" smtClean="0">
                <a:solidFill>
                  <a:srgbClr val="00B050"/>
                </a:solidFill>
                <a:latin typeface="Times New Roman" panose="02020603050405020304" pitchFamily="18" charset="0"/>
                <a:cs typeface="Times New Roman" panose="02020603050405020304" pitchFamily="18" charset="0"/>
              </a:rPr>
              <a:t>( </a:t>
            </a:r>
            <a:r>
              <a:rPr lang="en-GB" sz="2400" b="1" dirty="0" err="1" smtClean="0">
                <a:solidFill>
                  <a:srgbClr val="00B050"/>
                </a:solidFill>
                <a:latin typeface="Times New Roman" panose="02020603050405020304" pitchFamily="18" charset="0"/>
                <a:cs typeface="Times New Roman" panose="02020603050405020304" pitchFamily="18" charset="0"/>
              </a:rPr>
              <a:t>Trình</a:t>
            </a:r>
            <a:r>
              <a:rPr lang="en-GB" sz="2400" b="1" dirty="0" smtClean="0">
                <a:solidFill>
                  <a:srgbClr val="00B050"/>
                </a:solidFill>
                <a:latin typeface="Times New Roman" panose="02020603050405020304" pitchFamily="18" charset="0"/>
                <a:cs typeface="Times New Roman" panose="02020603050405020304" pitchFamily="18" charset="0"/>
              </a:rPr>
              <a:t> </a:t>
            </a:r>
            <a:r>
              <a:rPr lang="en-GB" sz="2400" b="1" dirty="0" err="1" smtClean="0">
                <a:solidFill>
                  <a:srgbClr val="00B050"/>
                </a:solidFill>
                <a:latin typeface="Times New Roman" panose="02020603050405020304" pitchFamily="18" charset="0"/>
                <a:cs typeface="Times New Roman" panose="02020603050405020304" pitchFamily="18" charset="0"/>
              </a:rPr>
              <a:t>bày</a:t>
            </a:r>
            <a:r>
              <a:rPr lang="en-GB" sz="2400" b="1" dirty="0" smtClean="0">
                <a:solidFill>
                  <a:srgbClr val="00B050"/>
                </a:solidFill>
                <a:latin typeface="Times New Roman" panose="02020603050405020304" pitchFamily="18" charset="0"/>
                <a:cs typeface="Times New Roman" panose="02020603050405020304" pitchFamily="18" charset="0"/>
              </a:rPr>
              <a:t> ý </a:t>
            </a:r>
            <a:r>
              <a:rPr lang="en-GB" sz="2400" b="1" dirty="0" err="1" smtClean="0">
                <a:solidFill>
                  <a:srgbClr val="00B050"/>
                </a:solidFill>
                <a:latin typeface="Times New Roman" panose="02020603050405020304" pitchFamily="18" charset="0"/>
                <a:cs typeface="Times New Roman" panose="02020603050405020304" pitchFamily="18" charset="0"/>
              </a:rPr>
              <a:t>kiến</a:t>
            </a:r>
            <a:r>
              <a:rPr lang="en-GB" sz="2400" b="1" dirty="0" smtClean="0">
                <a:solidFill>
                  <a:srgbClr val="00B050"/>
                </a:solidFill>
                <a:latin typeface="Times New Roman" panose="02020603050405020304" pitchFamily="18" charset="0"/>
                <a:cs typeface="Times New Roman" panose="02020603050405020304" pitchFamily="18" charset="0"/>
              </a:rPr>
              <a:t> </a:t>
            </a:r>
            <a:r>
              <a:rPr lang="en-GB" sz="2400" b="1" dirty="0" err="1" smtClean="0">
                <a:solidFill>
                  <a:srgbClr val="00B050"/>
                </a:solidFill>
                <a:latin typeface="Times New Roman" panose="02020603050405020304" pitchFamily="18" charset="0"/>
                <a:cs typeface="Times New Roman" panose="02020603050405020304" pitchFamily="18" charset="0"/>
              </a:rPr>
              <a:t>về</a:t>
            </a:r>
            <a:r>
              <a:rPr lang="en-GB" sz="2400" b="1" dirty="0" smtClean="0">
                <a:solidFill>
                  <a:srgbClr val="00B050"/>
                </a:solidFill>
                <a:latin typeface="Times New Roman" panose="02020603050405020304" pitchFamily="18" charset="0"/>
                <a:cs typeface="Times New Roman" panose="02020603050405020304" pitchFamily="18" charset="0"/>
              </a:rPr>
              <a:t> </a:t>
            </a:r>
            <a:r>
              <a:rPr lang="en-GB" sz="2400" b="1" dirty="0" err="1" smtClean="0">
                <a:solidFill>
                  <a:srgbClr val="00B050"/>
                </a:solidFill>
                <a:latin typeface="Times New Roman" panose="02020603050405020304" pitchFamily="18" charset="0"/>
                <a:cs typeface="Times New Roman" panose="02020603050405020304" pitchFamily="18" charset="0"/>
              </a:rPr>
              <a:t>một</a:t>
            </a:r>
            <a:r>
              <a:rPr lang="en-GB" sz="2400" b="1" dirty="0" smtClean="0">
                <a:solidFill>
                  <a:srgbClr val="00B050"/>
                </a:solidFill>
                <a:latin typeface="Times New Roman" panose="02020603050405020304" pitchFamily="18" charset="0"/>
                <a:cs typeface="Times New Roman" panose="02020603050405020304" pitchFamily="18" charset="0"/>
              </a:rPr>
              <a:t> </a:t>
            </a:r>
            <a:r>
              <a:rPr lang="en-GB" sz="2400" b="1" dirty="0" err="1" smtClean="0">
                <a:solidFill>
                  <a:srgbClr val="00B050"/>
                </a:solidFill>
                <a:latin typeface="Times New Roman" panose="02020603050405020304" pitchFamily="18" charset="0"/>
                <a:cs typeface="Times New Roman" panose="02020603050405020304" pitchFamily="18" charset="0"/>
              </a:rPr>
              <a:t>vấn</a:t>
            </a:r>
            <a:r>
              <a:rPr lang="en-GB" sz="2400" b="1" dirty="0" smtClean="0">
                <a:solidFill>
                  <a:srgbClr val="00B050"/>
                </a:solidFill>
                <a:latin typeface="Times New Roman" panose="02020603050405020304" pitchFamily="18" charset="0"/>
                <a:cs typeface="Times New Roman" panose="02020603050405020304" pitchFamily="18" charset="0"/>
              </a:rPr>
              <a:t> </a:t>
            </a:r>
            <a:r>
              <a:rPr lang="en-GB" sz="2400" b="1" dirty="0" err="1" smtClean="0">
                <a:solidFill>
                  <a:srgbClr val="00B050"/>
                </a:solidFill>
                <a:latin typeface="Times New Roman" panose="02020603050405020304" pitchFamily="18" charset="0"/>
                <a:cs typeface="Times New Roman" panose="02020603050405020304" pitchFamily="18" charset="0"/>
              </a:rPr>
              <a:t>đề</a:t>
            </a:r>
            <a:r>
              <a:rPr lang="en-GB" sz="2400" b="1" dirty="0" smtClean="0">
                <a:solidFill>
                  <a:srgbClr val="00B050"/>
                </a:solidFill>
                <a:latin typeface="Times New Roman" panose="02020603050405020304" pitchFamily="18" charset="0"/>
                <a:cs typeface="Times New Roman" panose="02020603050405020304" pitchFamily="18" charset="0"/>
              </a:rPr>
              <a:t> </a:t>
            </a:r>
            <a:r>
              <a:rPr lang="en-GB" sz="2400" b="1" dirty="0" err="1" smtClean="0">
                <a:solidFill>
                  <a:srgbClr val="00B050"/>
                </a:solidFill>
                <a:latin typeface="Times New Roman" panose="02020603050405020304" pitchFamily="18" charset="0"/>
                <a:cs typeface="Times New Roman" panose="02020603050405020304" pitchFamily="18" charset="0"/>
              </a:rPr>
              <a:t>xã</a:t>
            </a:r>
            <a:r>
              <a:rPr lang="en-GB" sz="2400" b="1" dirty="0" smtClean="0">
                <a:solidFill>
                  <a:srgbClr val="00B050"/>
                </a:solidFill>
                <a:latin typeface="Times New Roman" panose="02020603050405020304" pitchFamily="18" charset="0"/>
                <a:cs typeface="Times New Roman" panose="02020603050405020304" pitchFamily="18" charset="0"/>
              </a:rPr>
              <a:t> </a:t>
            </a:r>
            <a:r>
              <a:rPr lang="en-GB" sz="2400" b="1" dirty="0" err="1" smtClean="0">
                <a:solidFill>
                  <a:srgbClr val="00B050"/>
                </a:solidFill>
                <a:latin typeface="Times New Roman" panose="02020603050405020304" pitchFamily="18" charset="0"/>
                <a:cs typeface="Times New Roman" panose="02020603050405020304" pitchFamily="18" charset="0"/>
              </a:rPr>
              <a:t>hội</a:t>
            </a:r>
            <a:endParaRPr lang="en-GB" sz="2400" b="1" dirty="0" smtClean="0">
              <a:solidFill>
                <a:srgbClr val="00B050"/>
              </a:solidFill>
              <a:latin typeface="Times New Roman" panose="02020603050405020304" pitchFamily="18" charset="0"/>
              <a:cs typeface="Times New Roman" panose="02020603050405020304" pitchFamily="18" charset="0"/>
            </a:endParaRPr>
          </a:p>
          <a:p>
            <a:pPr algn="ctr"/>
            <a:r>
              <a:rPr lang="en-GB" sz="2400" b="1" dirty="0" smtClean="0">
                <a:solidFill>
                  <a:srgbClr val="00B050"/>
                </a:solidFill>
                <a:latin typeface="Times New Roman" panose="02020603050405020304" pitchFamily="18" charset="0"/>
                <a:cs typeface="Times New Roman" panose="02020603050405020304" pitchFamily="18" charset="0"/>
              </a:rPr>
              <a:t>- Ý </a:t>
            </a:r>
            <a:r>
              <a:rPr lang="en-GB" sz="2400" b="1" dirty="0" err="1" smtClean="0">
                <a:solidFill>
                  <a:srgbClr val="00B050"/>
                </a:solidFill>
                <a:latin typeface="Times New Roman" panose="02020603050405020304" pitchFamily="18" charset="0"/>
                <a:cs typeface="Times New Roman" panose="02020603050405020304" pitchFamily="18" charset="0"/>
              </a:rPr>
              <a:t>nghĩa</a:t>
            </a:r>
            <a:r>
              <a:rPr lang="en-GB" sz="2400" b="1" dirty="0" smtClean="0">
                <a:solidFill>
                  <a:srgbClr val="00B050"/>
                </a:solidFill>
                <a:latin typeface="Times New Roman" panose="02020603050405020304" pitchFamily="18" charset="0"/>
                <a:cs typeface="Times New Roman" panose="02020603050405020304" pitchFamily="18" charset="0"/>
              </a:rPr>
              <a:t> </a:t>
            </a:r>
            <a:r>
              <a:rPr lang="en-GB" sz="2400" b="1" dirty="0" err="1" smtClean="0">
                <a:solidFill>
                  <a:srgbClr val="00B050"/>
                </a:solidFill>
                <a:latin typeface="Times New Roman" panose="02020603050405020304" pitchFamily="18" charset="0"/>
                <a:cs typeface="Times New Roman" panose="02020603050405020304" pitchFamily="18" charset="0"/>
              </a:rPr>
              <a:t>của</a:t>
            </a:r>
            <a:r>
              <a:rPr lang="en-GB" sz="2400" b="1" dirty="0" smtClean="0">
                <a:solidFill>
                  <a:srgbClr val="00B050"/>
                </a:solidFill>
                <a:latin typeface="Times New Roman" panose="02020603050405020304" pitchFamily="18" charset="0"/>
                <a:cs typeface="Times New Roman" panose="02020603050405020304" pitchFamily="18" charset="0"/>
              </a:rPr>
              <a:t> </a:t>
            </a:r>
            <a:r>
              <a:rPr lang="en-GB" sz="2400" b="1" dirty="0" err="1" smtClean="0">
                <a:solidFill>
                  <a:srgbClr val="00B050"/>
                </a:solidFill>
                <a:latin typeface="Times New Roman" panose="02020603050405020304" pitchFamily="18" charset="0"/>
                <a:cs typeface="Times New Roman" panose="02020603050405020304" pitchFamily="18" charset="0"/>
              </a:rPr>
              <a:t>tiếng</a:t>
            </a:r>
            <a:r>
              <a:rPr lang="en-GB" sz="2400" b="1" dirty="0" smtClean="0">
                <a:solidFill>
                  <a:srgbClr val="00B050"/>
                </a:solidFill>
                <a:latin typeface="Times New Roman" panose="02020603050405020304" pitchFamily="18" charset="0"/>
                <a:cs typeface="Times New Roman" panose="02020603050405020304" pitchFamily="18" charset="0"/>
              </a:rPr>
              <a:t> </a:t>
            </a:r>
            <a:r>
              <a:rPr lang="en-GB" sz="2400" b="1" dirty="0" err="1" smtClean="0">
                <a:solidFill>
                  <a:srgbClr val="00B050"/>
                </a:solidFill>
                <a:latin typeface="Times New Roman" panose="02020603050405020304" pitchFamily="18" charset="0"/>
                <a:cs typeface="Times New Roman" panose="02020603050405020304" pitchFamily="18" charset="0"/>
              </a:rPr>
              <a:t>cười</a:t>
            </a:r>
            <a:r>
              <a:rPr lang="en-GB" sz="2400" b="1" dirty="0" smtClean="0">
                <a:solidFill>
                  <a:srgbClr val="00B050"/>
                </a:solidFill>
                <a:latin typeface="Times New Roman" panose="02020603050405020304" pitchFamily="18" charset="0"/>
                <a:cs typeface="Times New Roman" panose="02020603050405020304" pitchFamily="18" charset="0"/>
              </a:rPr>
              <a:t> </a:t>
            </a:r>
            <a:r>
              <a:rPr lang="en-GB" sz="2400" b="1" dirty="0" err="1" smtClean="0">
                <a:solidFill>
                  <a:srgbClr val="00B050"/>
                </a:solidFill>
                <a:latin typeface="Times New Roman" panose="02020603050405020304" pitchFamily="18" charset="0"/>
                <a:cs typeface="Times New Roman" panose="02020603050405020304" pitchFamily="18" charset="0"/>
              </a:rPr>
              <a:t>trong</a:t>
            </a:r>
            <a:r>
              <a:rPr lang="en-GB" sz="2400" b="1" dirty="0" smtClean="0">
                <a:solidFill>
                  <a:srgbClr val="00B050"/>
                </a:solidFill>
                <a:latin typeface="Times New Roman" panose="02020603050405020304" pitchFamily="18" charset="0"/>
                <a:cs typeface="Times New Roman" panose="02020603050405020304" pitchFamily="18" charset="0"/>
              </a:rPr>
              <a:t> </a:t>
            </a:r>
            <a:r>
              <a:rPr lang="en-GB" sz="2400" b="1" dirty="0" err="1" smtClean="0">
                <a:solidFill>
                  <a:srgbClr val="00B050"/>
                </a:solidFill>
                <a:latin typeface="Times New Roman" panose="02020603050405020304" pitchFamily="18" charset="0"/>
                <a:cs typeface="Times New Roman" panose="02020603050405020304" pitchFamily="18" charset="0"/>
              </a:rPr>
              <a:t>đời</a:t>
            </a:r>
            <a:r>
              <a:rPr lang="en-GB" sz="2400" b="1" dirty="0" smtClean="0">
                <a:solidFill>
                  <a:srgbClr val="00B050"/>
                </a:solidFill>
                <a:latin typeface="Times New Roman" panose="02020603050405020304" pitchFamily="18" charset="0"/>
                <a:cs typeface="Times New Roman" panose="02020603050405020304" pitchFamily="18" charset="0"/>
              </a:rPr>
              <a:t> </a:t>
            </a:r>
            <a:r>
              <a:rPr lang="en-GB" sz="2400" b="1" dirty="0" err="1" smtClean="0">
                <a:solidFill>
                  <a:srgbClr val="00B050"/>
                </a:solidFill>
                <a:latin typeface="Times New Roman" panose="02020603050405020304" pitchFamily="18" charset="0"/>
                <a:cs typeface="Times New Roman" panose="02020603050405020304" pitchFamily="18" charset="0"/>
              </a:rPr>
              <a:t>sống</a:t>
            </a:r>
            <a:r>
              <a:rPr lang="en-GB" sz="2400" b="1" dirty="0" smtClean="0">
                <a:solidFill>
                  <a:srgbClr val="00B050"/>
                </a:solidFill>
                <a:latin typeface="Times New Roman" panose="02020603050405020304" pitchFamily="18" charset="0"/>
                <a:cs typeface="Times New Roman" panose="02020603050405020304" pitchFamily="18" charset="0"/>
              </a:rPr>
              <a:t>)</a:t>
            </a:r>
            <a:endParaRPr lang="en-GB" sz="2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81702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7345"/>
                                        </p:tgtEl>
                                        <p:attrNameLst>
                                          <p:attrName>style.visibility</p:attrName>
                                        </p:attrNameLst>
                                      </p:cBhvr>
                                      <p:to>
                                        <p:strVal val="visible"/>
                                      </p:to>
                                    </p:set>
                                    <p:animEffect transition="in" filter="circle(in)">
                                      <p:cBhvr>
                                        <p:cTn id="10" dur="2000"/>
                                        <p:tgtEl>
                                          <p:spTgt spid="57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noChangeArrowheads="1"/>
          </p:cNvSpPr>
          <p:nvPr>
            <p:ph type="title"/>
          </p:nvPr>
        </p:nvSpPr>
        <p:spPr/>
        <p:txBody>
          <a:bodyPr/>
          <a:lstStyle/>
          <a:p>
            <a:endParaRPr lang="en-US" altLang="en-US"/>
          </a:p>
        </p:txBody>
      </p:sp>
      <p:sp>
        <p:nvSpPr>
          <p:cNvPr id="79874" name="Content Placeholder 2"/>
          <p:cNvSpPr>
            <a:spLocks noGrp="1" noChangeArrowheads="1"/>
          </p:cNvSpPr>
          <p:nvPr>
            <p:ph idx="1"/>
          </p:nvPr>
        </p:nvSpPr>
        <p:spPr/>
        <p:txBody>
          <a:bodyPr/>
          <a:lstStyle/>
          <a:p>
            <a:endParaRPr lang="en-US" altLang="en-US"/>
          </a:p>
        </p:txBody>
      </p:sp>
      <p:pic>
        <p:nvPicPr>
          <p:cNvPr id="7987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3961" y="2222897"/>
            <a:ext cx="2611040" cy="98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2547938" y="2682478"/>
            <a:ext cx="3429000" cy="34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TRƯỚC KHI NÓI</a:t>
            </a:r>
          </a:p>
        </p:txBody>
      </p:sp>
      <p:sp>
        <p:nvSpPr>
          <p:cNvPr id="7" name="TextBox 6"/>
          <p:cNvSpPr txBox="1">
            <a:spLocks noChangeArrowheads="1"/>
          </p:cNvSpPr>
          <p:nvPr/>
        </p:nvSpPr>
        <p:spPr bwMode="auto">
          <a:xfrm>
            <a:off x="1348384" y="3084835"/>
            <a:ext cx="5554265" cy="5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ct val="20000"/>
              </a:spcBef>
              <a:spcAft>
                <a:spcPts val="0"/>
              </a:spcAft>
              <a:buClrTx/>
              <a:buSzTx/>
              <a:buFontTx/>
              <a:buNone/>
              <a:tabLst/>
              <a:defRPr/>
            </a:pPr>
            <a:r>
              <a:rPr kumimoji="0" lang="vi-VN" alt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1. Chuẩn bị nội dung </a:t>
            </a:r>
            <a:endParaRPr kumimoji="0" lang="en-US" alt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a:spLocks noChangeArrowheads="1"/>
          </p:cNvSpPr>
          <p:nvPr/>
        </p:nvSpPr>
        <p:spPr bwMode="auto">
          <a:xfrm>
            <a:off x="1428751" y="3479438"/>
            <a:ext cx="5547122" cy="3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Xác định mục đích nói và người nghe.</a:t>
            </a:r>
          </a:p>
        </p:txBody>
      </p:sp>
      <p:sp>
        <p:nvSpPr>
          <p:cNvPr id="9" name="TextBox 8"/>
          <p:cNvSpPr txBox="1">
            <a:spLocks noChangeArrowheads="1"/>
          </p:cNvSpPr>
          <p:nvPr/>
        </p:nvSpPr>
        <p:spPr bwMode="auto">
          <a:xfrm>
            <a:off x="1428751" y="3732779"/>
            <a:ext cx="5437585" cy="5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ct val="20000"/>
              </a:spcBef>
              <a:spcAft>
                <a:spcPts val="0"/>
              </a:spcAft>
              <a:buClrTx/>
              <a:buSzTx/>
              <a:buFontTx/>
              <a:buNone/>
              <a:tabLst/>
              <a:defRPr/>
            </a:pPr>
            <a:r>
              <a:rPr kumimoji="0" lang="vi-VN" alt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2. Tập luyện</a:t>
            </a:r>
            <a:endParaRPr kumimoji="0" lang="en-US" alt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p:cNvSpPr txBox="1">
            <a:spLocks noChangeArrowheads="1"/>
          </p:cNvSpPr>
          <p:nvPr/>
        </p:nvSpPr>
        <p:spPr bwMode="auto">
          <a:xfrm>
            <a:off x="1407320" y="4104486"/>
            <a:ext cx="5436394" cy="3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vi-VN"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Tập nói một mình.</a:t>
            </a:r>
            <a:endPar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9882" name="图片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625742">
            <a:off x="6958013" y="-25004"/>
            <a:ext cx="1057275" cy="127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3" name="图片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30929" flipH="1">
            <a:off x="1022747" y="4764"/>
            <a:ext cx="1088232" cy="108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1407320" y="4481512"/>
            <a:ext cx="5436394" cy="3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vi-VN"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Tập nói trước nhóm.</a:t>
            </a:r>
            <a:endParaRPr kumimoji="0" lang="en-US" altLang="en-US"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55506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circle(in)">
                                      <p:cBhvr>
                                        <p:cTn id="12" dur="2000"/>
                                        <p:tgtEl>
                                          <p:spTgt spid="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strips(downLeft)">
                                      <p:cBhvr>
                                        <p:cTn id="17" dur="500"/>
                                        <p:tgtEl>
                                          <p:spTgt spid="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strips(downLeft)">
                                      <p:cBhvr>
                                        <p:cTn id="22" dur="500"/>
                                        <p:tgtEl>
                                          <p:spTgt spid="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strips(downLeft)">
                                      <p:cBhvr>
                                        <p:cTn id="27" dur="500"/>
                                        <p:tgtEl>
                                          <p:spTgt spid="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strips(downLeft)">
                                      <p:cBhvr>
                                        <p:cTn id="32" dur="500"/>
                                        <p:tgtEl>
                                          <p:spTgt spid="10">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12"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strips(downLeft)">
                                      <p:cBhvr>
                                        <p:cTn id="3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B8B2-7A56-4650-BA2E-D43B09A67FB9}"/>
              </a:ext>
            </a:extLst>
          </p:cNvPr>
          <p:cNvSpPr>
            <a:spLocks noGrp="1"/>
          </p:cNvSpPr>
          <p:nvPr>
            <p:ph type="title"/>
          </p:nvPr>
        </p:nvSpPr>
        <p:spPr>
          <a:xfrm>
            <a:off x="628650" y="-111164"/>
            <a:ext cx="7886700" cy="994172"/>
          </a:xfrm>
        </p:spPr>
        <p:txBody>
          <a:bodyPr>
            <a:normAutofit/>
          </a:bodyPr>
          <a:lstStyle/>
          <a:p>
            <a:pPr algn="ctr"/>
            <a:r>
              <a:rPr lang="vi-VN" sz="2800" b="1" dirty="0">
                <a:solidFill>
                  <a:srgbClr val="0070C0"/>
                </a:solidFill>
                <a:effectLst/>
                <a:latin typeface="Times New Roman" panose="02020603050405020304" pitchFamily="18" charset="0"/>
                <a:ea typeface="Calibri" panose="020F0502020204030204" pitchFamily="34" charset="0"/>
              </a:rPr>
              <a:t>TRÌNH BÀY </a:t>
            </a:r>
            <a:r>
              <a:rPr lang="en-GB" sz="2800" b="1" dirty="0">
                <a:solidFill>
                  <a:srgbClr val="0070C0"/>
                </a:solidFill>
                <a:effectLst/>
                <a:latin typeface="Times New Roman" panose="02020603050405020304" pitchFamily="18" charset="0"/>
                <a:ea typeface="Calibri" panose="020F0502020204030204" pitchFamily="34" charset="0"/>
              </a:rPr>
              <a:t>BÀI </a:t>
            </a:r>
            <a:r>
              <a:rPr lang="vi-VN" sz="2800" b="1" dirty="0">
                <a:solidFill>
                  <a:srgbClr val="0070C0"/>
                </a:solidFill>
                <a:effectLst/>
                <a:latin typeface="Times New Roman" panose="02020603050405020304" pitchFamily="18" charset="0"/>
                <a:ea typeface="Calibri" panose="020F0502020204030204" pitchFamily="34" charset="0"/>
              </a:rPr>
              <a:t>NÓI</a:t>
            </a:r>
            <a:endParaRPr lang="en-GB" sz="2800" dirty="0"/>
          </a:p>
        </p:txBody>
      </p:sp>
      <p:sp>
        <p:nvSpPr>
          <p:cNvPr id="3" name="Content Placeholder 2">
            <a:extLst>
              <a:ext uri="{FF2B5EF4-FFF2-40B4-BE49-F238E27FC236}">
                <a16:creationId xmlns:a16="http://schemas.microsoft.com/office/drawing/2014/main" id="{05CE5D3F-D051-4DF4-9AF2-3F9C905A7CE1}"/>
              </a:ext>
            </a:extLst>
          </p:cNvPr>
          <p:cNvSpPr>
            <a:spLocks noGrp="1"/>
          </p:cNvSpPr>
          <p:nvPr>
            <p:ph idx="1"/>
          </p:nvPr>
        </p:nvSpPr>
        <p:spPr>
          <a:xfrm>
            <a:off x="307808" y="679408"/>
            <a:ext cx="8619624" cy="4261560"/>
          </a:xfrm>
        </p:spPr>
        <p:txBody>
          <a:bodyPr>
            <a:noAutofit/>
          </a:bodyPr>
          <a:lstStyle/>
          <a:p>
            <a:pPr marL="0" indent="0">
              <a:buNone/>
            </a:pPr>
            <a:r>
              <a:rPr lang="en-GB" sz="2800" b="1" dirty="0">
                <a:solidFill>
                  <a:srgbClr val="FF0000"/>
                </a:solidFill>
                <a:latin typeface="Times New Roman" panose="02020603050405020304" pitchFamily="18" charset="0"/>
                <a:cs typeface="Times New Roman" panose="02020603050405020304" pitchFamily="18" charset="0"/>
              </a:rPr>
              <a:t>1. M</a:t>
            </a:r>
            <a:r>
              <a:rPr lang="vi-VN" sz="2800" b="1" dirty="0">
                <a:solidFill>
                  <a:srgbClr val="FF0000"/>
                </a:solidFill>
                <a:latin typeface="Times New Roman" panose="02020603050405020304" pitchFamily="18" charset="0"/>
                <a:cs typeface="Times New Roman" panose="02020603050405020304" pitchFamily="18" charset="0"/>
              </a:rPr>
              <a:t>ở đầu</a:t>
            </a:r>
            <a:r>
              <a:rPr lang="en-GB" sz="2800" b="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 </a:t>
            </a:r>
            <a:r>
              <a:rPr lang="en-GB" sz="2800" dirty="0">
                <a:latin typeface="Times New Roman" panose="02020603050405020304" pitchFamily="18" charset="0"/>
                <a:cs typeface="Times New Roman" panose="02020603050405020304" pitchFamily="18" charset="0"/>
              </a:rPr>
              <a:t>G</a:t>
            </a:r>
            <a:r>
              <a:rPr lang="vi-VN" sz="2800" dirty="0">
                <a:latin typeface="Times New Roman" panose="02020603050405020304" pitchFamily="18" charset="0"/>
                <a:cs typeface="Times New Roman" panose="02020603050405020304" pitchFamily="18" charset="0"/>
              </a:rPr>
              <a:t>iới thiệu rõ ràng mạch lạc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hoạt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động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thiện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nguyện</a:t>
            </a:r>
            <a:r>
              <a:rPr lang="en-GB" sz="2800" dirty="0">
                <a:latin typeface="Times New Roman" panose="02020603050405020304" pitchFamily="18" charset="0"/>
                <a:cs typeface="Times New Roman" panose="02020603050405020304" pitchFamily="18" charset="0"/>
              </a:rPr>
              <a:t>.</a:t>
            </a:r>
          </a:p>
          <a:p>
            <a:pPr marL="0" indent="0">
              <a:buNone/>
            </a:pPr>
            <a:r>
              <a:rPr lang="en-GB" sz="2800" b="1" dirty="0">
                <a:solidFill>
                  <a:srgbClr val="FF0000"/>
                </a:solidFill>
                <a:latin typeface="Times New Roman" panose="02020603050405020304" pitchFamily="18" charset="0"/>
                <a:cs typeface="Times New Roman" panose="02020603050405020304" pitchFamily="18" charset="0"/>
              </a:rPr>
              <a:t>2. </a:t>
            </a:r>
            <a:r>
              <a:rPr lang="en-GB" sz="2800" b="1" dirty="0" err="1">
                <a:solidFill>
                  <a:srgbClr val="FF0000"/>
                </a:solidFill>
                <a:latin typeface="Times New Roman" panose="02020603050405020304" pitchFamily="18" charset="0"/>
                <a:cs typeface="Times New Roman" panose="02020603050405020304" pitchFamily="18" charset="0"/>
              </a:rPr>
              <a:t>Nội</a:t>
            </a:r>
            <a:r>
              <a:rPr lang="en-GB" sz="2800" b="1" dirty="0">
                <a:solidFill>
                  <a:srgbClr val="FF0000"/>
                </a:solidFill>
                <a:latin typeface="Times New Roman" panose="02020603050405020304" pitchFamily="18" charset="0"/>
                <a:cs typeface="Times New Roman" panose="02020603050405020304" pitchFamily="18" charset="0"/>
              </a:rPr>
              <a:t> dung: </a:t>
            </a:r>
            <a:r>
              <a:rPr lang="en-GB" sz="2800" dirty="0" err="1">
                <a:latin typeface="Times New Roman" panose="02020603050405020304" pitchFamily="18" charset="0"/>
                <a:cs typeface="Times New Roman" panose="02020603050405020304" pitchFamily="18" charset="0"/>
              </a:rPr>
              <a:t>Cần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chú</a:t>
            </a:r>
            <a:r>
              <a:rPr lang="en-GB" sz="2800" dirty="0">
                <a:latin typeface="Times New Roman" panose="02020603050405020304" pitchFamily="18" charset="0"/>
                <a:cs typeface="Times New Roman" panose="02020603050405020304" pitchFamily="18" charset="0"/>
              </a:rPr>
              <a:t> ý </a:t>
            </a:r>
            <a:r>
              <a:rPr lang="en-GB" sz="2800" dirty="0" err="1">
                <a:latin typeface="Times New Roman" panose="02020603050405020304" pitchFamily="18" charset="0"/>
                <a:cs typeface="Times New Roman" panose="02020603050405020304" pitchFamily="18" charset="0"/>
              </a:rPr>
              <a:t>tập</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trung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vào</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việc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trình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bày</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một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số</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hoạt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động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tiêu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biểu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để</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làm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nổi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bật</a:t>
            </a:r>
            <a:r>
              <a:rPr lang="en-GB" sz="2800" dirty="0">
                <a:latin typeface="Times New Roman" panose="02020603050405020304" pitchFamily="18" charset="0"/>
                <a:cs typeface="Times New Roman" panose="02020603050405020304" pitchFamily="18" charset="0"/>
              </a:rPr>
              <a:t> ý </a:t>
            </a:r>
            <a:r>
              <a:rPr lang="en-GB" sz="2800" dirty="0" err="1">
                <a:latin typeface="Times New Roman" panose="02020603050405020304" pitchFamily="18" charset="0"/>
                <a:cs typeface="Times New Roman" panose="02020603050405020304" pitchFamily="18" charset="0"/>
              </a:rPr>
              <a:t>nghĩa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của</a:t>
            </a:r>
            <a:r>
              <a:rPr lang="en-GB" sz="2800" dirty="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nụ</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cười</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trong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cuộc</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sống</a:t>
            </a:r>
            <a:endParaRPr lang="en-GB" sz="2800" dirty="0">
              <a:latin typeface="Times New Roman" panose="02020603050405020304" pitchFamily="18" charset="0"/>
              <a:cs typeface="Times New Roman" panose="02020603050405020304" pitchFamily="18" charset="0"/>
            </a:endParaRPr>
          </a:p>
          <a:p>
            <a:pPr marL="0" indent="0">
              <a:buNone/>
            </a:pP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Không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nên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sa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đà</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vào</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việc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liệt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kê</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quá</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nhiều</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những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hành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động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cụ</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thể</a:t>
            </a:r>
            <a:r>
              <a:rPr lang="en-GB" sz="2800" dirty="0">
                <a:latin typeface="Times New Roman" panose="02020603050405020304" pitchFamily="18" charset="0"/>
                <a:cs typeface="Times New Roman" panose="02020603050405020304" pitchFamily="18" charset="0"/>
              </a:rPr>
              <a:t>.</a:t>
            </a:r>
          </a:p>
          <a:p>
            <a:pPr marL="0" indent="0">
              <a:buNone/>
            </a:pPr>
            <a:r>
              <a:rPr lang="en-GB" sz="2800" b="1" dirty="0">
                <a:solidFill>
                  <a:srgbClr val="FF0000"/>
                </a:solidFill>
                <a:latin typeface="Times New Roman" panose="02020603050405020304" pitchFamily="18" charset="0"/>
                <a:cs typeface="Times New Roman" panose="02020603050405020304" pitchFamily="18" charset="0"/>
              </a:rPr>
              <a:t>3. </a:t>
            </a:r>
            <a:r>
              <a:rPr lang="en-GB" sz="2800" b="1" dirty="0" err="1">
                <a:solidFill>
                  <a:srgbClr val="FF0000"/>
                </a:solidFill>
                <a:latin typeface="Times New Roman" panose="02020603050405020304" pitchFamily="18" charset="0"/>
                <a:cs typeface="Times New Roman" panose="02020603050405020304" pitchFamily="18" charset="0"/>
              </a:rPr>
              <a:t>Kết</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thúc</a:t>
            </a:r>
            <a:r>
              <a:rPr lang="en-GB" sz="2800" b="1" dirty="0">
                <a:solidFill>
                  <a:srgbClr val="FF0000"/>
                </a:solidFill>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Cần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khẳng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định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lại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tầm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quan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trọng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của</a:t>
            </a:r>
            <a:r>
              <a:rPr lang="en-GB" sz="2800" dirty="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nụ</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cười</a:t>
            </a:r>
            <a:r>
              <a:rPr lang="en-GB" sz="2800" dirty="0" smtClean="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đồng</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thời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có</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thể</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liên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hệ</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để</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rút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ra</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bài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học</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cho</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bản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thân</a:t>
            </a:r>
            <a:endParaRPr lang="en-GB"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560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noChangeArrowheads="1"/>
          </p:cNvSpPr>
          <p:nvPr>
            <p:ph type="title"/>
          </p:nvPr>
        </p:nvSpPr>
        <p:spPr>
          <a:xfrm>
            <a:off x="628650" y="145508"/>
            <a:ext cx="7886700" cy="994172"/>
          </a:xfrm>
        </p:spPr>
        <p:txBody>
          <a:bodyPr/>
          <a:lstStyle/>
          <a:p>
            <a:endParaRPr lang="en-US" altLang="en-US"/>
          </a:p>
        </p:txBody>
      </p:sp>
      <p:sp>
        <p:nvSpPr>
          <p:cNvPr id="80898" name="Content Placeholder 2"/>
          <p:cNvSpPr>
            <a:spLocks noGrp="1" noChangeArrowheads="1"/>
          </p:cNvSpPr>
          <p:nvPr>
            <p:ph idx="1"/>
          </p:nvPr>
        </p:nvSpPr>
        <p:spPr>
          <a:xfrm>
            <a:off x="628650" y="1240883"/>
            <a:ext cx="7886700" cy="3263504"/>
          </a:xfrm>
        </p:spPr>
        <p:txBody>
          <a:bodyPr/>
          <a:lstStyle/>
          <a:p>
            <a:endParaRPr lang="en-US" altLang="en-US"/>
          </a:p>
        </p:txBody>
      </p:sp>
      <p:pic>
        <p:nvPicPr>
          <p:cNvPr id="8089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02" y="-118811"/>
            <a:ext cx="927620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3961" y="2094561"/>
            <a:ext cx="2611040"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2593181" y="2423175"/>
            <a:ext cx="3429000" cy="34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solidFill>
                  <a:srgbClr val="0070C0"/>
                </a:solidFill>
                <a:latin typeface="Times New Roman" panose="02020603050405020304" pitchFamily="18" charset="0"/>
                <a:cs typeface="Times New Roman" panose="02020603050405020304" pitchFamily="18" charset="0"/>
              </a:rPr>
              <a:t>KHI NÓI</a:t>
            </a:r>
          </a:p>
        </p:txBody>
      </p:sp>
      <p:pic>
        <p:nvPicPr>
          <p:cNvPr id="80902" name="图片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625742">
            <a:off x="6958013" y="-153340"/>
            <a:ext cx="1057275" cy="127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图片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30929" flipH="1">
            <a:off x="1022747" y="-123572"/>
            <a:ext cx="1088232" cy="108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418060" y="2614180"/>
            <a:ext cx="7650215" cy="2108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marL="8001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ts val="450"/>
              </a:spcBef>
              <a:buFontTx/>
              <a:buChar char="-"/>
            </a:pPr>
            <a:r>
              <a:rPr lang="vi-VN" altLang="en-US" sz="2400" b="1" dirty="0">
                <a:solidFill>
                  <a:srgbClr val="7030A0"/>
                </a:solidFill>
                <a:latin typeface="Times New Roman" panose="02020603050405020304" pitchFamily="18" charset="0"/>
                <a:ea typeface="Calibri" panose="020F0502020204030204" pitchFamily="34" charset="0"/>
                <a:cs typeface="Calibri" panose="020F0502020204030204" pitchFamily="34" charset="0"/>
              </a:rPr>
              <a:t>Yêu cầu nói:</a:t>
            </a:r>
            <a:endParaRPr lang="en-US" altLang="en-US" sz="2400" b="1" dirty="0">
              <a:solidFill>
                <a:srgbClr val="7030A0"/>
              </a:solidFill>
              <a:latin typeface="Times New Roman" panose="02020603050405020304" pitchFamily="18" charset="0"/>
              <a:ea typeface="Calibri" panose="020F0502020204030204" pitchFamily="34" charset="0"/>
              <a:cs typeface="Calibri" panose="020F0502020204030204" pitchFamily="34" charset="0"/>
            </a:endParaRPr>
          </a:p>
          <a:p>
            <a:pPr algn="just">
              <a:spcBef>
                <a:spcPts val="450"/>
              </a:spcBef>
              <a:buNone/>
            </a:pPr>
            <a:r>
              <a:rPr lang="vi-VN" altLang="en-US" sz="2400" dirty="0">
                <a:solidFill>
                  <a:srgbClr val="000000"/>
                </a:solidFill>
                <a:latin typeface="Times New Roman" panose="02020603050405020304" pitchFamily="18" charset="0"/>
                <a:ea typeface="Calibri" panose="020F0502020204030204" pitchFamily="34" charset="0"/>
                <a:cs typeface="Calibri" panose="020F0502020204030204" pitchFamily="34" charset="0"/>
              </a:rPr>
              <a:t>+ Nói đúng mục đích (</a:t>
            </a:r>
            <a:r>
              <a:rPr lang="en-US" altLang="en-US" sz="2400" dirty="0" err="1">
                <a:solidFill>
                  <a:srgbClr val="000000"/>
                </a:solidFill>
                <a:latin typeface="Times New Roman" panose="02020603050405020304" pitchFamily="18" charset="0"/>
                <a:ea typeface="Calibri" panose="020F0502020204030204" pitchFamily="34" charset="0"/>
                <a:cs typeface="Calibri" panose="020F0502020204030204" pitchFamily="34" charset="0"/>
              </a:rPr>
              <a:t>trình</a:t>
            </a:r>
            <a:r>
              <a:rPr lang="en-US" altLang="en-US" sz="2400" dirty="0">
                <a:solidFill>
                  <a:srgbClr val="000000"/>
                </a:solidFill>
                <a:latin typeface="Times New Roman" panose="02020603050405020304" pitchFamily="18" charset="0"/>
                <a:ea typeface="Calibri" panose="020F0502020204030204" pitchFamily="34" charset="0"/>
                <a:cs typeface="Calibri" panose="020F0502020204030204" pitchFamily="34" charset="0"/>
              </a:rPr>
              <a:t> </a:t>
            </a:r>
            <a:r>
              <a:rPr lang="en-US" altLang="en-US" sz="2400" dirty="0" err="1">
                <a:solidFill>
                  <a:srgbClr val="000000"/>
                </a:solidFill>
                <a:latin typeface="Times New Roman" panose="02020603050405020304" pitchFamily="18" charset="0"/>
                <a:ea typeface="Calibri" panose="020F0502020204030204" pitchFamily="34" charset="0"/>
                <a:cs typeface="Calibri" panose="020F0502020204030204" pitchFamily="34" charset="0"/>
              </a:rPr>
              <a:t>bày</a:t>
            </a:r>
            <a:r>
              <a:rPr lang="en-US" altLang="en-US" sz="2400" dirty="0">
                <a:solidFill>
                  <a:srgbClr val="000000"/>
                </a:solidFill>
                <a:latin typeface="Times New Roman" panose="02020603050405020304" pitchFamily="18" charset="0"/>
                <a:ea typeface="Calibri" panose="020F0502020204030204" pitchFamily="34" charset="0"/>
                <a:cs typeface="Calibri" panose="020F0502020204030204" pitchFamily="34" charset="0"/>
              </a:rPr>
              <a:t> ý </a:t>
            </a:r>
            <a:r>
              <a:rPr lang="en-US" altLang="en-US" sz="2400" dirty="0" err="1">
                <a:solidFill>
                  <a:srgbClr val="000000"/>
                </a:solidFill>
                <a:latin typeface="Times New Roman" panose="02020603050405020304" pitchFamily="18" charset="0"/>
                <a:ea typeface="Calibri" panose="020F0502020204030204" pitchFamily="34" charset="0"/>
                <a:cs typeface="Calibri" panose="020F0502020204030204" pitchFamily="34" charset="0"/>
              </a:rPr>
              <a:t>kiến</a:t>
            </a:r>
            <a:r>
              <a:rPr lang="vi-VN" altLang="en-US" sz="2400" dirty="0">
                <a:solidFill>
                  <a:srgbClr val="000000"/>
                </a:solidFill>
                <a:latin typeface="Times New Roman" panose="02020603050405020304" pitchFamily="18" charset="0"/>
                <a:ea typeface="Calibri" panose="020F0502020204030204" pitchFamily="34" charset="0"/>
                <a:cs typeface="Calibri" panose="020F0502020204030204" pitchFamily="34" charset="0"/>
              </a:rPr>
              <a:t>).</a:t>
            </a:r>
          </a:p>
          <a:p>
            <a:pPr algn="just">
              <a:spcBef>
                <a:spcPts val="450"/>
              </a:spcBef>
              <a:buNone/>
            </a:pPr>
            <a:r>
              <a:rPr lang="vi-VN" altLang="en-US" sz="2400" dirty="0">
                <a:solidFill>
                  <a:srgbClr val="000000"/>
                </a:solidFill>
                <a:latin typeface="Times New Roman" panose="02020603050405020304" pitchFamily="18" charset="0"/>
                <a:ea typeface="Calibri" panose="020F0502020204030204" pitchFamily="34" charset="0"/>
                <a:cs typeface="Calibri" panose="020F0502020204030204" pitchFamily="34" charset="0"/>
              </a:rPr>
              <a:t>+ Nội dung nói có mở đầu, có kết thúc hợp lí.</a:t>
            </a:r>
          </a:p>
          <a:p>
            <a:pPr algn="just">
              <a:spcBef>
                <a:spcPct val="0"/>
              </a:spcBef>
              <a:spcAft>
                <a:spcPts val="450"/>
              </a:spcAft>
              <a:buNone/>
            </a:pPr>
            <a:r>
              <a:rPr lang="vi-VN" altLang="en-US" sz="2400" dirty="0">
                <a:latin typeface="Times New Roman" panose="02020603050405020304" pitchFamily="18" charset="0"/>
                <a:cs typeface="Times New Roman" panose="02020603050405020304" pitchFamily="18" charset="0"/>
              </a:rPr>
              <a:t>+ Nói to, rõ ràng, truyền cảm.</a:t>
            </a:r>
          </a:p>
          <a:p>
            <a:pPr algn="just">
              <a:spcBef>
                <a:spcPct val="0"/>
              </a:spcBef>
              <a:spcAft>
                <a:spcPts val="450"/>
              </a:spcAft>
              <a:buNone/>
            </a:pPr>
            <a:r>
              <a:rPr lang="vi-VN" altLang="en-US" sz="2400" dirty="0">
                <a:latin typeface="Times New Roman" panose="02020603050405020304" pitchFamily="18" charset="0"/>
                <a:cs typeface="Times New Roman" panose="02020603050405020304" pitchFamily="18" charset="0"/>
              </a:rPr>
              <a:t>+ Điệu bộ, cử chỉ, nét mặt, ánh mắt… phù hợp.</a:t>
            </a:r>
            <a:endPar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6983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circle(in)">
                                      <p:cBhvr>
                                        <p:cTn id="12" dur="2000"/>
                                        <p:tgtEl>
                                          <p:spTgt spid="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noChangeArrowheads="1"/>
          </p:cNvSpPr>
          <p:nvPr>
            <p:ph type="title"/>
          </p:nvPr>
        </p:nvSpPr>
        <p:spPr/>
        <p:txBody>
          <a:bodyPr/>
          <a:lstStyle/>
          <a:p>
            <a:endParaRPr lang="en-US" altLang="en-US"/>
          </a:p>
        </p:txBody>
      </p:sp>
      <p:sp>
        <p:nvSpPr>
          <p:cNvPr id="81922" name="Content Placeholder 2"/>
          <p:cNvSpPr>
            <a:spLocks noGrp="1" noChangeArrowheads="1"/>
          </p:cNvSpPr>
          <p:nvPr>
            <p:ph idx="1"/>
          </p:nvPr>
        </p:nvSpPr>
        <p:spPr/>
        <p:txBody>
          <a:bodyPr/>
          <a:lstStyle/>
          <a:p>
            <a:endParaRPr lang="en-US" altLang="en-US"/>
          </a:p>
        </p:txBody>
      </p:sp>
      <p:pic>
        <p:nvPicPr>
          <p:cNvPr id="8192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1881188" y="389336"/>
            <a:ext cx="5381625" cy="358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图片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5900" y="800100"/>
            <a:ext cx="16573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图片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136574">
            <a:off x="6060281" y="359569"/>
            <a:ext cx="1866900" cy="1549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98B90209-F69E-4EC1-AF9E-BD7AD3B8D8E8}"/>
              </a:ext>
            </a:extLst>
          </p:cNvPr>
          <p:cNvSpPr txBox="1"/>
          <p:nvPr/>
        </p:nvSpPr>
        <p:spPr>
          <a:xfrm>
            <a:off x="3048004" y="1949116"/>
            <a:ext cx="3195105" cy="584775"/>
          </a:xfrm>
          <a:prstGeom prst="rect">
            <a:avLst/>
          </a:prstGeom>
          <a:noFill/>
        </p:spPr>
        <p:txBody>
          <a:bodyPr wrap="none" rtlCol="0">
            <a:spAutoFit/>
          </a:bodyPr>
          <a:lstStyle/>
          <a:p>
            <a:r>
              <a:rPr lang="en-GB" sz="3200" b="1" dirty="0">
                <a:solidFill>
                  <a:srgbClr val="C00000"/>
                </a:solidFill>
                <a:latin typeface="Times New Roman" panose="02020603050405020304" pitchFamily="18" charset="0"/>
                <a:cs typeface="Times New Roman" panose="02020603050405020304" pitchFamily="18" charset="0"/>
              </a:rPr>
              <a:t>3. SAU KHI NÓI</a:t>
            </a:r>
          </a:p>
        </p:txBody>
      </p:sp>
    </p:spTree>
    <p:extLst>
      <p:ext uri="{BB962C8B-B14F-4D97-AF65-F5344CB8AC3E}">
        <p14:creationId xmlns:p14="http://schemas.microsoft.com/office/powerpoint/2010/main" val="3990902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AE131-FCAC-4ECB-8BB1-364F168B12D6}"/>
              </a:ext>
            </a:extLst>
          </p:cNvPr>
          <p:cNvSpPr>
            <a:spLocks noGrp="1"/>
          </p:cNvSpPr>
          <p:nvPr>
            <p:ph type="title"/>
          </p:nvPr>
        </p:nvSpPr>
        <p:spPr>
          <a:xfrm>
            <a:off x="520366" y="-192504"/>
            <a:ext cx="7886700" cy="994172"/>
          </a:xfrm>
        </p:spPr>
        <p:txBody>
          <a:bodyPr>
            <a:normAutofit/>
          </a:bodyPr>
          <a:lstStyle/>
          <a:p>
            <a:pPr algn="ctr"/>
            <a:r>
              <a:rPr lang="en-GB" sz="2800" b="1" dirty="0" err="1">
                <a:solidFill>
                  <a:srgbClr val="FF0000"/>
                </a:solidFill>
                <a:latin typeface="Times New Roman" panose="02020603050405020304" pitchFamily="18" charset="0"/>
                <a:cs typeface="Times New Roman" panose="02020603050405020304" pitchFamily="18" charset="0"/>
              </a:rPr>
              <a:t>Trao</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đổi</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về</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bài</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nói</a:t>
            </a:r>
            <a:endParaRPr lang="en-GB" sz="28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0" y="708136"/>
            <a:ext cx="8825948" cy="3970318"/>
          </a:xfrm>
          <a:prstGeom prst="rect">
            <a:avLst/>
          </a:prstGeom>
        </p:spPr>
        <p:txBody>
          <a:bodyPr wrap="square">
            <a:spAutoFit/>
          </a:bodyPr>
          <a:lstStyle/>
          <a:p>
            <a:pPr algn="just"/>
            <a:r>
              <a:rPr lang="vi-VN" sz="2800" b="1" dirty="0" smtClean="0">
                <a:latin typeface="+mj-lt"/>
              </a:rPr>
              <a:t>-</a:t>
            </a:r>
            <a:r>
              <a:rPr lang="vi-VN" sz="2800" b="1" dirty="0">
                <a:latin typeface="+mj-lt"/>
              </a:rPr>
              <a:t>	Ý nghĩa của tiếng cười được đề cập trong bài nói có phù hợp với cuộc sống hiện nay không?</a:t>
            </a:r>
          </a:p>
          <a:p>
            <a:pPr algn="just"/>
            <a:r>
              <a:rPr lang="vi-VN" sz="2800" b="1" dirty="0">
                <a:latin typeface="+mj-lt"/>
              </a:rPr>
              <a:t>-	Vấn đề được trình bày có ý nghĩa đối với những đối tượng cụ thể nào?</a:t>
            </a:r>
          </a:p>
          <a:p>
            <a:pPr algn="just"/>
            <a:r>
              <a:rPr lang="vi-VN" sz="2800" b="1" dirty="0">
                <a:latin typeface="+mj-lt"/>
              </a:rPr>
              <a:t>-	Cách lập luận, dẫn dắt vấn đề, thái độ và khả năng tương tác với người nghe,... của người nói có thuyết phục không?</a:t>
            </a:r>
          </a:p>
          <a:p>
            <a:pPr algn="just"/>
            <a:r>
              <a:rPr lang="vi-VN" sz="2800" b="1" dirty="0">
                <a:latin typeface="+mj-lt"/>
              </a:rPr>
              <a:t>-	Ý kiến trao đổi của người nghe có tác dụng làm rõ hơn hoặc bổ sung cho vấn dẻ người nói trình bày không?</a:t>
            </a:r>
          </a:p>
        </p:txBody>
      </p:sp>
    </p:spTree>
    <p:extLst>
      <p:ext uri="{BB962C8B-B14F-4D97-AF65-F5344CB8AC3E}">
        <p14:creationId xmlns:p14="http://schemas.microsoft.com/office/powerpoint/2010/main" val="4176496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noChangeArrowheads="1"/>
          </p:cNvSpPr>
          <p:nvPr>
            <p:ph type="title"/>
          </p:nvPr>
        </p:nvSpPr>
        <p:spPr/>
        <p:txBody>
          <a:bodyPr/>
          <a:lstStyle/>
          <a:p>
            <a:endParaRPr lang="en-US" altLang="en-US"/>
          </a:p>
        </p:txBody>
      </p:sp>
      <p:pic>
        <p:nvPicPr>
          <p:cNvPr id="83970" name="Picture 4" descr="Tổng hợp hình ảnh cảm ơn đẹp nhất - Kho ảnh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405" y="0"/>
            <a:ext cx="8593156"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1343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C76B3-1B0F-406F-836A-CA11F820DC4C}"/>
              </a:ext>
            </a:extLst>
          </p:cNvPr>
          <p:cNvSpPr>
            <a:spLocks noGrp="1"/>
          </p:cNvSpPr>
          <p:nvPr>
            <p:ph type="title"/>
          </p:nvPr>
        </p:nvSpPr>
        <p:spPr>
          <a:xfrm>
            <a:off x="3658097" y="1162080"/>
            <a:ext cx="1430738" cy="994172"/>
          </a:xfrm>
        </p:spPr>
        <p:txBody>
          <a:bodyPr/>
          <a:lstStyle/>
          <a:p>
            <a:r>
              <a:rPr lang="en-GB" dirty="0" smtClean="0"/>
              <a:t>VIDEO</a:t>
            </a:r>
            <a:endParaRPr lang="en-GB" dirty="0"/>
          </a:p>
        </p:txBody>
      </p:sp>
      <p:sp>
        <p:nvSpPr>
          <p:cNvPr id="5" name="Rectangle 4"/>
          <p:cNvSpPr/>
          <p:nvPr/>
        </p:nvSpPr>
        <p:spPr>
          <a:xfrm>
            <a:off x="2286000" y="2156252"/>
            <a:ext cx="5188226" cy="461665"/>
          </a:xfrm>
          <a:prstGeom prst="rect">
            <a:avLst/>
          </a:prstGeom>
        </p:spPr>
        <p:txBody>
          <a:bodyPr wrap="square">
            <a:spAutoFit/>
          </a:bodyPr>
          <a:lstStyle/>
          <a:p>
            <a:r>
              <a:rPr lang="en-GB" sz="2400" b="1" dirty="0">
                <a:solidFill>
                  <a:srgbClr val="00B050"/>
                </a:solidFill>
                <a:latin typeface="Times New Roman" panose="02020603050405020304" pitchFamily="18" charset="0"/>
                <a:cs typeface="Times New Roman" panose="02020603050405020304" pitchFamily="18" charset="0"/>
              </a:rPr>
              <a:t>Ý </a:t>
            </a:r>
            <a:r>
              <a:rPr lang="en-GB" sz="2400" b="1" dirty="0" err="1">
                <a:solidFill>
                  <a:srgbClr val="00B050"/>
                </a:solidFill>
                <a:latin typeface="Times New Roman" panose="02020603050405020304" pitchFamily="18" charset="0"/>
                <a:cs typeface="Times New Roman" panose="02020603050405020304" pitchFamily="18" charset="0"/>
              </a:rPr>
              <a:t>nghĩa</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của</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tiếng</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cười</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trong</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đời</a:t>
            </a:r>
            <a:r>
              <a:rPr lang="en-GB" sz="2400" b="1" dirty="0">
                <a:solidFill>
                  <a:srgbClr val="00B050"/>
                </a:solidFill>
                <a:latin typeface="Times New Roman" panose="02020603050405020304" pitchFamily="18" charset="0"/>
                <a:cs typeface="Times New Roman" panose="02020603050405020304" pitchFamily="18" charset="0"/>
              </a:rPr>
              <a:t> </a:t>
            </a:r>
            <a:r>
              <a:rPr lang="en-GB" sz="2400" b="1" dirty="0" err="1">
                <a:solidFill>
                  <a:srgbClr val="00B050"/>
                </a:solidFill>
                <a:latin typeface="Times New Roman" panose="02020603050405020304" pitchFamily="18" charset="0"/>
                <a:cs typeface="Times New Roman" panose="02020603050405020304" pitchFamily="18" charset="0"/>
              </a:rPr>
              <a:t>sống</a:t>
            </a:r>
            <a:endParaRPr lang="en-US" dirty="0"/>
          </a:p>
        </p:txBody>
      </p:sp>
      <p:pic>
        <p:nvPicPr>
          <p:cNvPr id="3" name="2. Những câu nói hay về nụ cười và giọt nước mắt ý nghĩa nhất ai cũng sẽ gặp trong đờ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4255725414"/>
      </p:ext>
    </p:extLst>
  </p:cSld>
  <p:clrMapOvr>
    <a:masterClrMapping/>
  </p:clrMapOvr>
  <mc:AlternateContent xmlns:mc="http://schemas.openxmlformats.org/markup-compatibility/2006" xmlns:p14="http://schemas.microsoft.com/office/powerpoint/2010/main">
    <mc:Choice Requires="p14">
      <p:transition spd="slow" p14:dur="2000" advTm="304738"/>
    </mc:Choice>
    <mc:Fallback xmlns="">
      <p:transition spd="slow" advTm="30473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noChangeArrowheads="1"/>
          </p:cNvSpPr>
          <p:nvPr>
            <p:ph type="title"/>
          </p:nvPr>
        </p:nvSpPr>
        <p:spPr/>
        <p:txBody>
          <a:bodyPr/>
          <a:lstStyle/>
          <a:p>
            <a:endParaRPr lang="en-US" altLang="en-US"/>
          </a:p>
        </p:txBody>
      </p:sp>
      <p:sp>
        <p:nvSpPr>
          <p:cNvPr id="79874" name="Content Placeholder 2"/>
          <p:cNvSpPr>
            <a:spLocks noGrp="1" noChangeArrowheads="1"/>
          </p:cNvSpPr>
          <p:nvPr>
            <p:ph idx="1"/>
          </p:nvPr>
        </p:nvSpPr>
        <p:spPr/>
        <p:txBody>
          <a:bodyPr/>
          <a:lstStyle/>
          <a:p>
            <a:endParaRPr lang="en-US" altLang="en-US"/>
          </a:p>
        </p:txBody>
      </p:sp>
      <p:pic>
        <p:nvPicPr>
          <p:cNvPr id="7987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3961" y="2222897"/>
            <a:ext cx="2611040" cy="984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2547938" y="2682478"/>
            <a:ext cx="3429000" cy="34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altLang="en-US" sz="18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TRƯỚC KHI NÓI</a:t>
            </a:r>
          </a:p>
        </p:txBody>
      </p:sp>
      <p:sp>
        <p:nvSpPr>
          <p:cNvPr id="7" name="TextBox 6"/>
          <p:cNvSpPr txBox="1">
            <a:spLocks noChangeArrowheads="1"/>
          </p:cNvSpPr>
          <p:nvPr/>
        </p:nvSpPr>
        <p:spPr bwMode="auto">
          <a:xfrm>
            <a:off x="1348384" y="3253276"/>
            <a:ext cx="5554265" cy="5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ct val="20000"/>
              </a:spcBef>
              <a:spcAft>
                <a:spcPts val="0"/>
              </a:spcAft>
              <a:buClrTx/>
              <a:buSzTx/>
              <a:buFontTx/>
              <a:buNone/>
              <a:tabLst/>
              <a:defRPr/>
            </a:pPr>
            <a:r>
              <a:rPr kumimoji="0" lang="vi-VN" alt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1. Chuẩn bị nội dung </a:t>
            </a:r>
            <a:endParaRPr kumimoji="0" lang="en-US" alt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a:spLocks noChangeArrowheads="1"/>
          </p:cNvSpPr>
          <p:nvPr/>
        </p:nvSpPr>
        <p:spPr bwMode="auto">
          <a:xfrm>
            <a:off x="1428751" y="3720068"/>
            <a:ext cx="5547122" cy="37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Xác định mục đích nói và người nghe.</a:t>
            </a:r>
          </a:p>
        </p:txBody>
      </p:sp>
      <p:pic>
        <p:nvPicPr>
          <p:cNvPr id="79882" name="图片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625742">
            <a:off x="6958013" y="-25004"/>
            <a:ext cx="1057275" cy="1277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3" name="图片 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430929" flipH="1">
            <a:off x="1022747" y="4764"/>
            <a:ext cx="1088232" cy="108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64705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circle(in)">
                                      <p:cBhvr>
                                        <p:cTn id="12" dur="2000"/>
                                        <p:tgtEl>
                                          <p:spTgt spid="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strips(downLeft)">
                                      <p:cBhvr>
                                        <p:cTn id="17" dur="500"/>
                                        <p:tgtEl>
                                          <p:spTgt spid="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strips(downLeft)">
                                      <p:cBhvr>
                                        <p:cTn id="2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851A4D-6E04-4CEE-834A-CFD3748117C9}"/>
              </a:ext>
            </a:extLst>
          </p:cNvPr>
          <p:cNvSpPr>
            <a:spLocks noGrp="1"/>
          </p:cNvSpPr>
          <p:nvPr>
            <p:ph idx="1"/>
          </p:nvPr>
        </p:nvSpPr>
        <p:spPr/>
        <p:txBody>
          <a:bodyPr>
            <a:noAutofit/>
          </a:bodyPr>
          <a:lstStyle/>
          <a:p>
            <a:pPr marL="457200" indent="-457200" algn="just">
              <a:buAutoNum type="arabicPeriod"/>
            </a:pPr>
            <a:r>
              <a:rPr lang="en-GB" sz="2800" dirty="0" err="1">
                <a:latin typeface="Times New Roman" panose="02020603050405020304" pitchFamily="18" charset="0"/>
                <a:cs typeface="Times New Roman" panose="02020603050405020304" pitchFamily="18" charset="0"/>
              </a:rPr>
              <a:t>Viết</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ra</a:t>
            </a:r>
            <a:r>
              <a:rPr lang="en-GB" sz="2800" dirty="0">
                <a:latin typeface="Times New Roman" panose="02020603050405020304" pitchFamily="18" charset="0"/>
                <a:cs typeface="Times New Roman" panose="02020603050405020304" pitchFamily="18" charset="0"/>
              </a:rPr>
              <a:t> giấy </a:t>
            </a:r>
            <a:r>
              <a:rPr lang="vi-VN" sz="2800" dirty="0">
                <a:latin typeface="Times New Roman" panose="02020603050405020304" pitchFamily="18" charset="0"/>
                <a:cs typeface="Times New Roman" panose="02020603050405020304" pitchFamily="18" charset="0"/>
              </a:rPr>
              <a:t>ý chính của bài nói thành dạng đề cương</a:t>
            </a:r>
            <a:r>
              <a:rPr lang="en-GB" sz="2800" dirty="0">
                <a:latin typeface="Times New Roman" panose="02020603050405020304" pitchFamily="18" charset="0"/>
                <a:cs typeface="Times New Roman" panose="02020603050405020304" pitchFamily="18" charset="0"/>
              </a:rPr>
              <a:t>.</a:t>
            </a:r>
          </a:p>
          <a:p>
            <a:pPr marL="457200" indent="-457200" algn="just">
              <a:buAutoNum type="arabicPeriod"/>
            </a:pPr>
            <a:r>
              <a:rPr lang="en-GB" sz="2800" dirty="0">
                <a:latin typeface="Times New Roman" panose="02020603050405020304" pitchFamily="18" charset="0"/>
                <a:cs typeface="Times New Roman" panose="02020603050405020304" pitchFamily="18" charset="0"/>
              </a:rPr>
              <a:t>Đ</a:t>
            </a:r>
            <a:r>
              <a:rPr lang="vi-VN" sz="2800" dirty="0">
                <a:latin typeface="Times New Roman" panose="02020603050405020304" pitchFamily="18" charset="0"/>
                <a:cs typeface="Times New Roman" panose="02020603050405020304" pitchFamily="18" charset="0"/>
              </a:rPr>
              <a:t>ánh dấu những chỗ cần nhấn mạnh</a:t>
            </a:r>
            <a:r>
              <a:rPr lang="en-GB"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những từ ngữ then chốt</a:t>
            </a:r>
            <a:r>
              <a:rPr lang="en-GB"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những c</a:t>
            </a:r>
            <a:r>
              <a:rPr lang="en-GB" sz="2800" dirty="0" err="1">
                <a:latin typeface="Times New Roman" panose="02020603050405020304" pitchFamily="18" charset="0"/>
                <a:cs typeface="Times New Roman" panose="02020603050405020304" pitchFamily="18" charset="0"/>
              </a:rPr>
              <a:t>âu</a:t>
            </a:r>
            <a:r>
              <a:rPr lang="vi-VN" sz="2800" dirty="0">
                <a:latin typeface="Times New Roman" panose="02020603050405020304" pitchFamily="18" charset="0"/>
                <a:cs typeface="Times New Roman" panose="02020603050405020304" pitchFamily="18" charset="0"/>
              </a:rPr>
              <a:t> quan trọng mà khi </a:t>
            </a:r>
            <a:r>
              <a:rPr lang="en-GB" sz="2800" dirty="0">
                <a:latin typeface="Times New Roman" panose="02020603050405020304" pitchFamily="18" charset="0"/>
                <a:cs typeface="Times New Roman" panose="02020603050405020304" pitchFamily="18" charset="0"/>
              </a:rPr>
              <a:t>t</a:t>
            </a:r>
            <a:r>
              <a:rPr lang="vi-VN" sz="2800" dirty="0">
                <a:latin typeface="Times New Roman" panose="02020603050405020304" pitchFamily="18" charset="0"/>
                <a:cs typeface="Times New Roman" panose="02020603050405020304" pitchFamily="18" charset="0"/>
              </a:rPr>
              <a:t>rình bày không thể bỏ qua</a:t>
            </a:r>
            <a:endParaRPr lang="en-GB" sz="2800" dirty="0">
              <a:latin typeface="Times New Roman" panose="02020603050405020304" pitchFamily="18" charset="0"/>
              <a:cs typeface="Times New Roman" panose="02020603050405020304" pitchFamily="18" charset="0"/>
            </a:endParaRPr>
          </a:p>
          <a:p>
            <a:pPr marL="457200" indent="-457200" algn="just">
              <a:buAutoNum type="arabicPeriod"/>
            </a:pPr>
            <a:r>
              <a:rPr lang="en-GB" sz="2800" dirty="0" err="1">
                <a:latin typeface="Times New Roman" panose="02020603050405020304" pitchFamily="18" charset="0"/>
                <a:cs typeface="Times New Roman" panose="02020603050405020304" pitchFamily="18" charset="0"/>
              </a:rPr>
              <a:t>Chuẩn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bị</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tranh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ảnh</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đoạn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phim</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ngắn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bài</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hát</a:t>
            </a:r>
            <a:r>
              <a:rPr lang="en-GB" sz="2800" dirty="0">
                <a:latin typeface="Times New Roman" panose="02020603050405020304" pitchFamily="18" charset="0"/>
                <a:cs typeface="Times New Roman" panose="02020603050405020304" pitchFamily="18" charset="0"/>
              </a:rPr>
              <a:t> … </a:t>
            </a:r>
            <a:r>
              <a:rPr lang="en-GB" sz="2800" dirty="0" err="1">
                <a:latin typeface="Times New Roman" panose="02020603050405020304" pitchFamily="18" charset="0"/>
                <a:cs typeface="Times New Roman" panose="02020603050405020304" pitchFamily="18" charset="0"/>
              </a:rPr>
              <a:t>liên</a:t>
            </a:r>
            <a:r>
              <a:rPr lang="en-GB" sz="2800" dirty="0">
                <a:latin typeface="Times New Roman" panose="02020603050405020304" pitchFamily="18" charset="0"/>
                <a:cs typeface="Times New Roman" panose="02020603050405020304" pitchFamily="18" charset="0"/>
              </a:rPr>
              <a:t> </a:t>
            </a:r>
            <a:r>
              <a:rPr lang="en-GB" sz="2800" dirty="0" err="1">
                <a:latin typeface="Times New Roman" panose="02020603050405020304" pitchFamily="18" charset="0"/>
                <a:cs typeface="Times New Roman" panose="02020603050405020304" pitchFamily="18" charset="0"/>
              </a:rPr>
              <a:t>quan</a:t>
            </a:r>
            <a:r>
              <a:rPr lang="en-GB" sz="2800" dirty="0">
                <a:latin typeface="Times New Roman" panose="02020603050405020304" pitchFamily="18" charset="0"/>
                <a:cs typeface="Times New Roman" panose="02020603050405020304" pitchFamily="18" charset="0"/>
              </a:rPr>
              <a:t> </a:t>
            </a:r>
            <a:r>
              <a:rPr lang="en-GB" sz="2800" dirty="0" smtClean="0">
                <a:latin typeface="Times New Roman" panose="02020603050405020304" pitchFamily="18" charset="0"/>
                <a:cs typeface="Times New Roman" panose="02020603050405020304" pitchFamily="18" charset="0"/>
              </a:rPr>
              <a:t>đến ý </a:t>
            </a:r>
            <a:r>
              <a:rPr lang="en-GB" sz="2800" dirty="0" err="1" smtClean="0">
                <a:latin typeface="Times New Roman" panose="02020603050405020304" pitchFamily="18" charset="0"/>
                <a:cs typeface="Times New Roman" panose="02020603050405020304" pitchFamily="18" charset="0"/>
              </a:rPr>
              <a:t>nghĩa</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của</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tiếng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cười</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trong</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đời</a:t>
            </a:r>
            <a:r>
              <a:rPr lang="en-GB" sz="2800" dirty="0" smtClean="0">
                <a:latin typeface="Times New Roman" panose="02020603050405020304" pitchFamily="18" charset="0"/>
                <a:cs typeface="Times New Roman" panose="02020603050405020304" pitchFamily="18" charset="0"/>
              </a:rPr>
              <a:t> </a:t>
            </a:r>
            <a:r>
              <a:rPr lang="en-GB" sz="2800" dirty="0" err="1" smtClean="0">
                <a:latin typeface="Times New Roman" panose="02020603050405020304" pitchFamily="18" charset="0"/>
                <a:cs typeface="Times New Roman" panose="02020603050405020304" pitchFamily="18" charset="0"/>
              </a:rPr>
              <a:t>sống</a:t>
            </a:r>
            <a:r>
              <a:rPr lang="en-GB" sz="2800" dirty="0" smtClean="0">
                <a:latin typeface="Times New Roman" panose="02020603050405020304" pitchFamily="18" charset="0"/>
                <a:cs typeface="Times New Roman" panose="02020603050405020304" pitchFamily="18" charset="0"/>
              </a:rPr>
              <a:t>.</a:t>
            </a:r>
            <a:endParaRPr lang="en-GB"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86AD2AD-7261-4DD7-B042-91A08B9D0B87}"/>
              </a:ext>
            </a:extLst>
          </p:cNvPr>
          <p:cNvSpPr txBox="1">
            <a:spLocks noChangeArrowheads="1"/>
          </p:cNvSpPr>
          <p:nvPr/>
        </p:nvSpPr>
        <p:spPr bwMode="auto">
          <a:xfrm>
            <a:off x="1444636" y="437888"/>
            <a:ext cx="5554265" cy="5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685800" rtl="0" eaLnBrk="1" fontAlgn="auto" latinLnBrk="0" hangingPunct="1">
              <a:lnSpc>
                <a:spcPct val="100000"/>
              </a:lnSpc>
              <a:spcBef>
                <a:spcPct val="20000"/>
              </a:spcBef>
              <a:spcAft>
                <a:spcPts val="0"/>
              </a:spcAft>
              <a:buClrTx/>
              <a:buSzTx/>
              <a:buFontTx/>
              <a:buNone/>
              <a:tabLst/>
              <a:defRPr/>
            </a:pPr>
            <a:r>
              <a:rPr kumimoji="0" lang="vi-VN" alt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Chuẩn bị nội dung </a:t>
            </a:r>
            <a:endParaRPr kumimoji="0" lang="en-US" alt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2881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strips(downLeft)">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00931" y="544192"/>
            <a:ext cx="8237552" cy="1569660"/>
          </a:xfrm>
          <a:prstGeom prst="rect">
            <a:avLst/>
          </a:prstGeom>
        </p:spPr>
        <p:txBody>
          <a:bodyPr wrap="square">
            <a:spAutoFit/>
          </a:bodyPr>
          <a:lstStyle/>
          <a:p>
            <a:pPr algn="ctr"/>
            <a:r>
              <a:rPr lang="vi-VN" sz="3200" dirty="0" smtClean="0">
                <a:solidFill>
                  <a:srgbClr val="FF0000"/>
                </a:solidFill>
                <a:latin typeface="+mj-lt"/>
              </a:rPr>
              <a:t>Xác </a:t>
            </a:r>
            <a:r>
              <a:rPr lang="vi-VN" sz="3200" dirty="0">
                <a:solidFill>
                  <a:srgbClr val="FF0000"/>
                </a:solidFill>
                <a:latin typeface="+mj-lt"/>
              </a:rPr>
              <a:t>định mục đích nói </a:t>
            </a:r>
            <a:r>
              <a:rPr lang="vi-VN" sz="3200" dirty="0" smtClean="0">
                <a:solidFill>
                  <a:srgbClr val="FF0000"/>
                </a:solidFill>
                <a:latin typeface="+mj-lt"/>
              </a:rPr>
              <a:t>: </a:t>
            </a:r>
            <a:endParaRPr lang="en-US" sz="3200" dirty="0" smtClean="0">
              <a:solidFill>
                <a:srgbClr val="FF0000"/>
              </a:solidFill>
              <a:latin typeface="+mj-lt"/>
            </a:endParaRPr>
          </a:p>
          <a:p>
            <a:pPr algn="ctr"/>
            <a:r>
              <a:rPr lang="en-US" sz="3200" i="1" dirty="0" smtClean="0">
                <a:latin typeface="+mj-lt"/>
              </a:rPr>
              <a:t>“</a:t>
            </a:r>
            <a:r>
              <a:rPr lang="vi-VN" sz="3200" i="1" dirty="0" smtClean="0">
                <a:latin typeface="+mj-lt"/>
              </a:rPr>
              <a:t>Trình </a:t>
            </a:r>
            <a:r>
              <a:rPr lang="vi-VN" sz="3200" i="1" dirty="0">
                <a:latin typeface="+mj-lt"/>
              </a:rPr>
              <a:t>bày ý kiến của em </a:t>
            </a:r>
            <a:r>
              <a:rPr lang="vi-VN" sz="3200" i="1" dirty="0" smtClean="0">
                <a:latin typeface="+mj-lt"/>
              </a:rPr>
              <a:t>về</a:t>
            </a:r>
            <a:r>
              <a:rPr lang="en-US" sz="3200" i="1" dirty="0" smtClean="0">
                <a:latin typeface="+mj-lt"/>
              </a:rPr>
              <a:t> </a:t>
            </a:r>
            <a:r>
              <a:rPr lang="vi-VN" sz="3200" i="1" dirty="0" smtClean="0">
                <a:latin typeface="+mj-lt"/>
              </a:rPr>
              <a:t>ý </a:t>
            </a:r>
            <a:r>
              <a:rPr lang="vi-VN" sz="3200" i="1" dirty="0">
                <a:latin typeface="+mj-lt"/>
              </a:rPr>
              <a:t>nghĩa của tiếng cười trong đời </a:t>
            </a:r>
            <a:r>
              <a:rPr lang="vi-VN" sz="3200" i="1" dirty="0" smtClean="0">
                <a:latin typeface="+mj-lt"/>
              </a:rPr>
              <a:t>sống</a:t>
            </a:r>
            <a:r>
              <a:rPr lang="en-US" sz="3200" i="1" dirty="0" smtClean="0">
                <a:latin typeface="+mj-lt"/>
              </a:rPr>
              <a:t>”</a:t>
            </a:r>
            <a:endParaRPr lang="vi-VN" sz="3200" i="1" dirty="0">
              <a:latin typeface="+mj-lt"/>
            </a:endParaRPr>
          </a:p>
        </p:txBody>
      </p:sp>
      <p:sp>
        <p:nvSpPr>
          <p:cNvPr id="10" name="Rectangle 9"/>
          <p:cNvSpPr/>
          <p:nvPr/>
        </p:nvSpPr>
        <p:spPr>
          <a:xfrm>
            <a:off x="886570" y="2429174"/>
            <a:ext cx="6810291" cy="1974900"/>
          </a:xfrm>
          <a:prstGeom prst="rect">
            <a:avLst/>
          </a:prstGeom>
          <a:solidFill>
            <a:schemeClr val="accent4">
              <a:lumMod val="20000"/>
              <a:lumOff val="80000"/>
            </a:schemeClr>
          </a:solidFill>
          <a:ln>
            <a:solidFill>
              <a:srgbClr val="FF0000"/>
            </a:solidFill>
          </a:ln>
        </p:spPr>
        <p:txBody>
          <a:bodyPr wrap="square">
            <a:spAutoFit/>
          </a:bodyPr>
          <a:lstStyle/>
          <a:p>
            <a:pPr fontAlgn="auto">
              <a:lnSpc>
                <a:spcPct val="104000"/>
              </a:lnSpc>
              <a:spcAft>
                <a:spcPts val="900"/>
              </a:spcAft>
            </a:pPr>
            <a:r>
              <a:rPr lang="vi-VN" sz="2400" dirty="0">
                <a:latin typeface="+mj-lt"/>
                <a:ea typeface="Arial" panose="020B0604020202020204" pitchFamily="34" charset="0"/>
                <a:cs typeface="Times New Roman" panose="02020603050405020304" pitchFamily="18" charset="0"/>
              </a:rPr>
              <a:t>+ Tiếng cười đó nhằm tới đối tượng nào?</a:t>
            </a:r>
            <a:endParaRPr lang="en-US" sz="2400" dirty="0">
              <a:latin typeface="+mj-lt"/>
              <a:ea typeface="Calibri" panose="020F0502020204030204" pitchFamily="34" charset="0"/>
              <a:cs typeface="Times New Roman" panose="02020603050405020304" pitchFamily="18" charset="0"/>
            </a:endParaRPr>
          </a:p>
          <a:p>
            <a:pPr fontAlgn="auto">
              <a:lnSpc>
                <a:spcPct val="104000"/>
              </a:lnSpc>
              <a:spcAft>
                <a:spcPts val="900"/>
              </a:spcAft>
            </a:pPr>
            <a:r>
              <a:rPr lang="vi-VN" sz="2400" dirty="0">
                <a:latin typeface="+mj-lt"/>
                <a:ea typeface="Arial" panose="020B0604020202020204" pitchFamily="34" charset="0"/>
                <a:cs typeface="Times New Roman" panose="02020603050405020304" pitchFamily="18" charset="0"/>
              </a:rPr>
              <a:t>+ Tiếng cười đó được biểu hiện như thế nào?</a:t>
            </a:r>
            <a:endParaRPr lang="en-US" sz="2400" dirty="0">
              <a:latin typeface="+mj-lt"/>
              <a:ea typeface="Calibri" panose="020F0502020204030204" pitchFamily="34" charset="0"/>
              <a:cs typeface="Times New Roman" panose="02020603050405020304" pitchFamily="18" charset="0"/>
            </a:endParaRPr>
          </a:p>
          <a:p>
            <a:pPr marL="635" fontAlgn="auto">
              <a:lnSpc>
                <a:spcPct val="104000"/>
              </a:lnSpc>
              <a:spcAft>
                <a:spcPts val="900"/>
              </a:spcAft>
            </a:pPr>
            <a:r>
              <a:rPr lang="vi-VN" sz="2400" dirty="0">
                <a:latin typeface="+mj-lt"/>
                <a:ea typeface="Arial" panose="020B0604020202020204" pitchFamily="34" charset="0"/>
                <a:cs typeface="Times New Roman" panose="02020603050405020304" pitchFamily="18" charset="0"/>
              </a:rPr>
              <a:t>+ Người tạo ra tiếng cười ấy muốn thể hiện điều gì?</a:t>
            </a:r>
            <a:endParaRPr lang="en-US" sz="2400" dirty="0">
              <a:latin typeface="+mj-lt"/>
              <a:ea typeface="Calibri" panose="020F0502020204030204" pitchFamily="34" charset="0"/>
              <a:cs typeface="Times New Roman" panose="02020603050405020304" pitchFamily="18" charset="0"/>
            </a:endParaRPr>
          </a:p>
          <a:p>
            <a:pPr marL="635" fontAlgn="auto">
              <a:lnSpc>
                <a:spcPct val="104000"/>
              </a:lnSpc>
              <a:spcAft>
                <a:spcPts val="900"/>
              </a:spcAft>
            </a:pPr>
            <a:r>
              <a:rPr lang="vi-VN" sz="2400" dirty="0">
                <a:latin typeface="+mj-lt"/>
                <a:ea typeface="Arial" panose="020B0604020202020204" pitchFamily="34" charset="0"/>
                <a:cs typeface="Times New Roman" panose="02020603050405020304" pitchFamily="18" charset="0"/>
              </a:rPr>
              <a:t>+ Đánh giá của em về ý nghĩa của tiếng cười đó?</a:t>
            </a:r>
            <a:endParaRPr lang="en-US" sz="2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09562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1464" y="146623"/>
            <a:ext cx="1661326" cy="592848"/>
          </a:xfrm>
          <a:solidFill>
            <a:schemeClr val="accent6">
              <a:lumMod val="40000"/>
              <a:lumOff val="60000"/>
            </a:schemeClr>
          </a:solidFill>
        </p:spPr>
        <p:txBody>
          <a:bodyPr>
            <a:normAutofit/>
          </a:bodyPr>
          <a:lstStyle/>
          <a:p>
            <a:pPr algn="ctr"/>
            <a:r>
              <a:rPr lang="en-US" sz="3200" b="1" dirty="0" smtClean="0">
                <a:latin typeface="Times New Roman" panose="02020603050405020304" pitchFamily="18" charset="0"/>
                <a:cs typeface="Times New Roman" panose="02020603050405020304" pitchFamily="18" charset="0"/>
              </a:rPr>
              <a:t>DÀN Ý</a:t>
            </a:r>
            <a:endParaRPr lang="en-US" sz="3200" b="1" dirty="0">
              <a:latin typeface="Times New Roman" panose="02020603050405020304" pitchFamily="18" charset="0"/>
              <a:cs typeface="Times New Roman" panose="02020603050405020304" pitchFamily="18" charset="0"/>
            </a:endParaRPr>
          </a:p>
        </p:txBody>
      </p:sp>
      <p:sp>
        <p:nvSpPr>
          <p:cNvPr id="5" name="Rectangle 4"/>
          <p:cNvSpPr/>
          <p:nvPr/>
        </p:nvSpPr>
        <p:spPr>
          <a:xfrm>
            <a:off x="87713" y="1211321"/>
            <a:ext cx="9008828" cy="3416320"/>
          </a:xfrm>
          <a:prstGeom prst="rect">
            <a:avLst/>
          </a:prstGeom>
        </p:spPr>
        <p:txBody>
          <a:bodyPr wrap="square">
            <a:spAutoFit/>
          </a:bodyPr>
          <a:lstStyle/>
          <a:p>
            <a:pPr algn="just"/>
            <a:r>
              <a:rPr lang="vi-VN" sz="2400" b="1" dirty="0">
                <a:solidFill>
                  <a:srgbClr val="FF0000"/>
                </a:solidFill>
                <a:latin typeface="+mj-lt"/>
              </a:rPr>
              <a:t>I</a:t>
            </a:r>
            <a:r>
              <a:rPr lang="vi-VN" sz="2400" b="1" dirty="0" smtClean="0">
                <a:solidFill>
                  <a:srgbClr val="FF0000"/>
                </a:solidFill>
                <a:latin typeface="+mj-lt"/>
              </a:rPr>
              <a:t>.</a:t>
            </a:r>
            <a:r>
              <a:rPr lang="en-US" sz="2400" b="1" dirty="0" smtClean="0">
                <a:solidFill>
                  <a:srgbClr val="FF0000"/>
                </a:solidFill>
                <a:latin typeface="+mj-lt"/>
              </a:rPr>
              <a:t> </a:t>
            </a:r>
            <a:r>
              <a:rPr lang="vi-VN" sz="2400" b="1" dirty="0" smtClean="0">
                <a:solidFill>
                  <a:srgbClr val="FF0000"/>
                </a:solidFill>
                <a:latin typeface="+mj-lt"/>
              </a:rPr>
              <a:t>MB</a:t>
            </a:r>
            <a:r>
              <a:rPr lang="vi-VN" sz="2400" b="1" dirty="0">
                <a:solidFill>
                  <a:srgbClr val="FF0000"/>
                </a:solidFill>
                <a:latin typeface="+mj-lt"/>
              </a:rPr>
              <a:t>: </a:t>
            </a:r>
            <a:r>
              <a:rPr lang="vi-VN" sz="2400" dirty="0">
                <a:solidFill>
                  <a:srgbClr val="262626"/>
                </a:solidFill>
                <a:latin typeface="+mj-lt"/>
              </a:rPr>
              <a:t>Dẫn dắt và nêu VĐNL ( có thể dẫn dắt từ câu " Một nụ cười bằng mười thang thuốc bổ")</a:t>
            </a:r>
          </a:p>
          <a:p>
            <a:pPr algn="just"/>
            <a:r>
              <a:rPr lang="vi-VN" sz="2400" b="1" dirty="0">
                <a:solidFill>
                  <a:srgbClr val="FF0000"/>
                </a:solidFill>
                <a:latin typeface="+mj-lt"/>
              </a:rPr>
              <a:t>II</a:t>
            </a:r>
            <a:r>
              <a:rPr lang="vi-VN" sz="2400" b="1" dirty="0" smtClean="0">
                <a:solidFill>
                  <a:srgbClr val="FF0000"/>
                </a:solidFill>
                <a:latin typeface="+mj-lt"/>
              </a:rPr>
              <a:t>.</a:t>
            </a:r>
            <a:r>
              <a:rPr lang="en-US" sz="2400" b="1" dirty="0" smtClean="0">
                <a:solidFill>
                  <a:srgbClr val="FF0000"/>
                </a:solidFill>
                <a:latin typeface="+mj-lt"/>
              </a:rPr>
              <a:t> </a:t>
            </a:r>
            <a:r>
              <a:rPr lang="vi-VN" sz="2400" b="1" dirty="0" smtClean="0">
                <a:solidFill>
                  <a:srgbClr val="FF0000"/>
                </a:solidFill>
                <a:latin typeface="+mj-lt"/>
              </a:rPr>
              <a:t>TB</a:t>
            </a:r>
            <a:endParaRPr lang="vi-VN" sz="2400" b="1" dirty="0">
              <a:solidFill>
                <a:srgbClr val="FF0000"/>
              </a:solidFill>
              <a:latin typeface="+mj-lt"/>
            </a:endParaRPr>
          </a:p>
          <a:p>
            <a:pPr algn="just"/>
            <a:r>
              <a:rPr lang="vi-VN" sz="2400" b="1" dirty="0">
                <a:solidFill>
                  <a:srgbClr val="FF0000"/>
                </a:solidFill>
                <a:latin typeface="+mj-lt"/>
              </a:rPr>
              <a:t>  1</a:t>
            </a:r>
            <a:r>
              <a:rPr lang="vi-VN" sz="2400" b="1" dirty="0" smtClean="0">
                <a:solidFill>
                  <a:srgbClr val="FF0000"/>
                </a:solidFill>
                <a:latin typeface="+mj-lt"/>
              </a:rPr>
              <a:t>,</a:t>
            </a:r>
            <a:r>
              <a:rPr lang="en-US" sz="2400" b="1" dirty="0" smtClean="0">
                <a:solidFill>
                  <a:srgbClr val="FF0000"/>
                </a:solidFill>
                <a:latin typeface="+mj-lt"/>
              </a:rPr>
              <a:t> </a:t>
            </a:r>
            <a:r>
              <a:rPr lang="en-US" sz="2400" b="1" dirty="0" err="1" smtClean="0">
                <a:solidFill>
                  <a:srgbClr val="FF0000"/>
                </a:solidFill>
                <a:latin typeface="Times New Roman" panose="02020603050405020304" pitchFamily="18" charset="0"/>
                <a:cs typeface="Times New Roman" panose="02020603050405020304" pitchFamily="18" charset="0"/>
              </a:rPr>
              <a:t>Giải</a:t>
            </a:r>
            <a:r>
              <a:rPr lang="en-US" sz="2400" b="1" dirty="0" smtClean="0">
                <a:solidFill>
                  <a:srgbClr val="FF0000"/>
                </a:solidFill>
                <a:latin typeface="Times New Roman" panose="02020603050405020304" pitchFamily="18" charset="0"/>
                <a:cs typeface="Times New Roman" panose="02020603050405020304" pitchFamily="18" charset="0"/>
              </a:rPr>
              <a:t> </a:t>
            </a:r>
            <a:r>
              <a:rPr lang="vi-VN" sz="2400" b="1" dirty="0" smtClean="0">
                <a:solidFill>
                  <a:srgbClr val="FF0000"/>
                </a:solidFill>
                <a:latin typeface="+mj-lt"/>
              </a:rPr>
              <a:t> </a:t>
            </a:r>
            <a:r>
              <a:rPr lang="vi-VN" sz="2400" b="1" dirty="0">
                <a:solidFill>
                  <a:srgbClr val="FF0000"/>
                </a:solidFill>
                <a:latin typeface="+mj-lt"/>
              </a:rPr>
              <a:t>thích</a:t>
            </a:r>
          </a:p>
          <a:p>
            <a:pPr algn="just"/>
            <a:r>
              <a:rPr lang="vi-VN" sz="2400" dirty="0">
                <a:solidFill>
                  <a:srgbClr val="262626"/>
                </a:solidFill>
                <a:latin typeface="+mj-lt"/>
              </a:rPr>
              <a:t>  - Cười là một phản xạ tự nhiên của con người. </a:t>
            </a:r>
            <a:r>
              <a:rPr lang="vi-VN" sz="2400" dirty="0" smtClean="0">
                <a:solidFill>
                  <a:srgbClr val="262626"/>
                </a:solidFill>
                <a:latin typeface="+mj-lt"/>
              </a:rPr>
              <a:t>Nụ </a:t>
            </a:r>
            <a:r>
              <a:rPr lang="vi-VN" sz="2400" dirty="0">
                <a:solidFill>
                  <a:srgbClr val="262626"/>
                </a:solidFill>
                <a:latin typeface="+mj-lt"/>
              </a:rPr>
              <a:t>cười bộc lộ niềm vui thích hoặc một thái độ, tâm trạng, tình cảm nào đó của con người.</a:t>
            </a:r>
          </a:p>
          <a:p>
            <a:pPr algn="just"/>
            <a:r>
              <a:rPr lang="vi-VN" sz="2400" dirty="0">
                <a:solidFill>
                  <a:srgbClr val="262626"/>
                </a:solidFill>
                <a:latin typeface="+mj-lt"/>
              </a:rPr>
              <a:t>   - Ý kiến đã đề cập đến vai trò to lớn của tiếng cười trong cuộc sống. Thật lãng phí nếu một ngày con người không vui cười</a:t>
            </a:r>
          </a:p>
          <a:p>
            <a:pPr algn="just"/>
            <a:r>
              <a:rPr lang="vi-VN" sz="2400" dirty="0">
                <a:solidFill>
                  <a:srgbClr val="262626"/>
                </a:solidFill>
                <a:latin typeface="+mj-lt"/>
              </a:rPr>
              <a:t> </a:t>
            </a:r>
            <a:endParaRPr lang="vi-VN" sz="2400" b="0" i="0" dirty="0">
              <a:solidFill>
                <a:srgbClr val="262626"/>
              </a:solidFill>
              <a:effectLst/>
              <a:latin typeface="+mj-lt"/>
            </a:endParaRPr>
          </a:p>
        </p:txBody>
      </p:sp>
    </p:spTree>
    <p:extLst>
      <p:ext uri="{BB962C8B-B14F-4D97-AF65-F5344CB8AC3E}">
        <p14:creationId xmlns:p14="http://schemas.microsoft.com/office/powerpoint/2010/main" val="2734504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8958"/>
            <a:ext cx="8984974" cy="5355312"/>
          </a:xfrm>
          <a:prstGeom prst="rect">
            <a:avLst/>
          </a:prstGeom>
        </p:spPr>
        <p:txBody>
          <a:bodyPr wrap="square">
            <a:spAutoFit/>
          </a:bodyPr>
          <a:lstStyle/>
          <a:p>
            <a:pPr lvl="0" algn="just"/>
            <a:r>
              <a:rPr lang="vi-VN" sz="1900" b="1" dirty="0">
                <a:solidFill>
                  <a:srgbClr val="FF0000"/>
                </a:solidFill>
                <a:latin typeface="Times New Roman" panose="02020603050405020304" pitchFamily="18" charset="0"/>
                <a:cs typeface="Times New Roman" panose="02020603050405020304" pitchFamily="18" charset="0"/>
              </a:rPr>
              <a:t>2. Bàn luận: Tại sao tiếng cười lại quan trọng như vậy?</a:t>
            </a:r>
          </a:p>
          <a:p>
            <a:pPr lvl="0" algn="just"/>
            <a:r>
              <a:rPr lang="vi-VN" sz="1900" dirty="0">
                <a:solidFill>
                  <a:srgbClr val="262626"/>
                </a:solidFill>
                <a:latin typeface="Times New Roman" panose="02020603050405020304" pitchFamily="18" charset="0"/>
                <a:cs typeface="Times New Roman" panose="02020603050405020304" pitchFamily="18" charset="0"/>
              </a:rPr>
              <a:t>- Cuộc sống này tuy khó khăn nhưng vẫn luôn chứa đựng rất nhiều niềm vui. Đừng chỉ vì những khó khăn mà cảm thấy nản lòng, buông xuôi. Hãy cười lên vì cuộc sống còn rất tươi đẹp</a:t>
            </a:r>
          </a:p>
          <a:p>
            <a:pPr lvl="0" algn="just"/>
            <a:r>
              <a:rPr lang="vi-VN" sz="1900" dirty="0">
                <a:solidFill>
                  <a:srgbClr val="262626"/>
                </a:solidFill>
                <a:latin typeface="Times New Roman" panose="02020603050405020304" pitchFamily="18" charset="0"/>
                <a:cs typeface="Times New Roman" panose="02020603050405020304" pitchFamily="18" charset="0"/>
              </a:rPr>
              <a:t>-  Nụ cười là món ăn tinh thần không thể thiếu trong cuộc sống. Đã có rất nhiều phát ngôn ấn tượng về ý nghĩa của nụ cười. Dân gian có câu: “Một nụ cười bằng mười thang thuốc bổ”; M. Gorki, đại văn hào Nga cho rằng: “Tiếng cười là thuộc tính đẹp nhất của con người”</a:t>
            </a:r>
          </a:p>
          <a:p>
            <a:pPr lvl="0" algn="just"/>
            <a:r>
              <a:rPr lang="vi-VN" sz="1900" dirty="0">
                <a:solidFill>
                  <a:srgbClr val="262626"/>
                </a:solidFill>
                <a:latin typeface="Times New Roman" panose="02020603050405020304" pitchFamily="18" charset="0"/>
                <a:cs typeface="Times New Roman" panose="02020603050405020304" pitchFamily="18" charset="0"/>
              </a:rPr>
              <a:t>-  Nụ cười là một tài sản, một món quà vô giá mà tạo hoá đã ban tặng cho con người. Một nụ cười thân thiện có thể xua tan đau buồn, hàn gắn vết thương, nhân đôi niềm vui, chia đôi nỗi buồn, làm dịu nỗi cô đơn, khiến mọi người xích lại gần nhau hơn… Một nụ cười đúng lúc, đúng chỗ có thể giúp con người thêm bạn, bớt thù, công việc thuận lợi, cuộc sống bớt căng thẳng.</a:t>
            </a:r>
          </a:p>
          <a:p>
            <a:pPr lvl="0" algn="just"/>
            <a:r>
              <a:rPr lang="vi-VN" sz="1900" dirty="0">
                <a:solidFill>
                  <a:srgbClr val="262626"/>
                </a:solidFill>
                <a:latin typeface="Times New Roman" panose="02020603050405020304" pitchFamily="18" charset="0"/>
                <a:cs typeface="Times New Roman" panose="02020603050405020304" pitchFamily="18" charset="0"/>
              </a:rPr>
              <a:t>- Cười với tấm lòng chia sẻ, đồng cảm, yêu thương rộng mở mới là “thang thuốc bổ” đáng quý, đáng trân trọng. Nó làm giàu có cho những ai được đón nhận nó mà không làm nghèo đi người sinh ra nó. Biết sử dụng nụ cười phù hợp với những hoàn cảnh, đối tượng khác nhau là biểu hiện của sự lịch thiệp và văn hoá trong giao tiếp – chìa khoá của hạnh phúc và thành công</a:t>
            </a:r>
            <a:r>
              <a:rPr lang="vi-VN" sz="1900" dirty="0" smtClean="0">
                <a:solidFill>
                  <a:srgbClr val="262626"/>
                </a:solidFill>
                <a:latin typeface="Times New Roman" panose="02020603050405020304" pitchFamily="18" charset="0"/>
                <a:cs typeface="Times New Roman" panose="02020603050405020304" pitchFamily="18" charset="0"/>
              </a:rPr>
              <a:t>.</a:t>
            </a:r>
            <a:endParaRPr lang="vi-VN" sz="1900" dirty="0">
              <a:solidFill>
                <a:srgbClr val="26262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8487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1074" y="393680"/>
            <a:ext cx="8476091" cy="4154984"/>
          </a:xfrm>
          <a:prstGeom prst="rect">
            <a:avLst/>
          </a:prstGeom>
        </p:spPr>
        <p:txBody>
          <a:bodyPr wrap="square">
            <a:spAutoFit/>
          </a:bodyPr>
          <a:lstStyle/>
          <a:p>
            <a:pPr lvl="0" algn="just"/>
            <a:r>
              <a:rPr lang="vi-VN" sz="2400" b="1" dirty="0">
                <a:solidFill>
                  <a:srgbClr val="FF0000"/>
                </a:solidFill>
                <a:latin typeface="Times New Roman" panose="02020603050405020304" pitchFamily="18" charset="0"/>
                <a:cs typeface="Times New Roman" panose="02020603050405020304" pitchFamily="18" charset="0"/>
              </a:rPr>
              <a:t>3. Mở rộng, phê phán</a:t>
            </a:r>
          </a:p>
          <a:p>
            <a:pPr lvl="0" algn="just"/>
            <a:r>
              <a:rPr lang="vi-VN" sz="2400" dirty="0">
                <a:solidFill>
                  <a:srgbClr val="262626"/>
                </a:solidFill>
                <a:latin typeface="Times New Roman" panose="02020603050405020304" pitchFamily="18" charset="0"/>
                <a:cs typeface="Times New Roman" panose="02020603050405020304" pitchFamily="18" charset="0"/>
              </a:rPr>
              <a:t>  - Tuy nhiên, không phải lúc nào cũng có thể cười.  Nụ cười rất cần thiết trong cuộc sống hằng ngày, nhưng cười phải đúng lúc, đúng chỗ</a:t>
            </a:r>
          </a:p>
          <a:p>
            <a:pPr lvl="0" algn="just"/>
            <a:r>
              <a:rPr lang="vi-VN" sz="2400" dirty="0">
                <a:solidFill>
                  <a:srgbClr val="262626"/>
                </a:solidFill>
                <a:latin typeface="Times New Roman" panose="02020603050405020304" pitchFamily="18" charset="0"/>
                <a:cs typeface="Times New Roman" panose="02020603050405020304" pitchFamily="18" charset="0"/>
              </a:rPr>
              <a:t>- Phê phán: những người lúc nào cũng ủ dột, buòn bã, không có niềm tin vào cuộc sống; những người cười vô tâm, vô duyên</a:t>
            </a:r>
          </a:p>
          <a:p>
            <a:pPr lvl="0" algn="just"/>
            <a:r>
              <a:rPr lang="vi-VN" sz="2400" b="1" dirty="0">
                <a:solidFill>
                  <a:srgbClr val="FF0000"/>
                </a:solidFill>
                <a:latin typeface="Times New Roman" panose="02020603050405020304" pitchFamily="18" charset="0"/>
                <a:cs typeface="Times New Roman" panose="02020603050405020304" pitchFamily="18" charset="0"/>
              </a:rPr>
              <a:t>4. Bài học</a:t>
            </a:r>
          </a:p>
          <a:p>
            <a:pPr lvl="0" algn="just"/>
            <a:r>
              <a:rPr lang="vi-VN" sz="2400" dirty="0">
                <a:solidFill>
                  <a:srgbClr val="262626"/>
                </a:solidFill>
                <a:latin typeface="Times New Roman" panose="02020603050405020304" pitchFamily="18" charset="0"/>
                <a:cs typeface="Times New Roman" panose="02020603050405020304" pitchFamily="18" charset="0"/>
              </a:rPr>
              <a:t>- </a:t>
            </a:r>
            <a:r>
              <a:rPr lang="en-US" sz="2400" dirty="0" smtClean="0">
                <a:solidFill>
                  <a:srgbClr val="262626"/>
                </a:solidFill>
                <a:latin typeface="Times New Roman" panose="02020603050405020304" pitchFamily="18" charset="0"/>
                <a:cs typeface="Times New Roman" panose="02020603050405020304" pitchFamily="18" charset="0"/>
              </a:rPr>
              <a:t>N</a:t>
            </a:r>
            <a:r>
              <a:rPr lang="vi-VN" sz="2400" dirty="0" smtClean="0">
                <a:solidFill>
                  <a:srgbClr val="262626"/>
                </a:solidFill>
                <a:latin typeface="Times New Roman" panose="02020603050405020304" pitchFamily="18" charset="0"/>
                <a:cs typeface="Times New Roman" panose="02020603050405020304" pitchFamily="18" charset="0"/>
              </a:rPr>
              <a:t>hận </a:t>
            </a:r>
            <a:r>
              <a:rPr lang="vi-VN" sz="2400" dirty="0">
                <a:solidFill>
                  <a:srgbClr val="262626"/>
                </a:solidFill>
                <a:latin typeface="Times New Roman" panose="02020603050405020304" pitchFamily="18" charset="0"/>
                <a:cs typeface="Times New Roman" panose="02020603050405020304" pitchFamily="18" charset="0"/>
              </a:rPr>
              <a:t>thức: nhận thức được ý nghĩa của tiếng cười trong cuộc sống, nên cười và đúng nơi đúng chỗ</a:t>
            </a:r>
          </a:p>
          <a:p>
            <a:pPr lvl="0" algn="just"/>
            <a:r>
              <a:rPr lang="vi-VN" sz="2400" dirty="0">
                <a:solidFill>
                  <a:srgbClr val="262626"/>
                </a:solidFill>
                <a:latin typeface="Times New Roman" panose="02020603050405020304" pitchFamily="18" charset="0"/>
                <a:cs typeface="Times New Roman" panose="02020603050405020304" pitchFamily="18" charset="0"/>
              </a:rPr>
              <a:t>- Hành </a:t>
            </a:r>
            <a:r>
              <a:rPr lang="vi-VN" sz="2400" dirty="0" smtClean="0">
                <a:solidFill>
                  <a:srgbClr val="262626"/>
                </a:solidFill>
                <a:latin typeface="Times New Roman" panose="02020603050405020304" pitchFamily="18" charset="0"/>
                <a:cs typeface="Times New Roman" panose="02020603050405020304" pitchFamily="18" charset="0"/>
              </a:rPr>
              <a:t>động</a:t>
            </a:r>
            <a:r>
              <a:rPr lang="en-US" sz="2400" dirty="0" smtClean="0">
                <a:solidFill>
                  <a:srgbClr val="262626"/>
                </a:solidFill>
                <a:latin typeface="Times New Roman" panose="02020603050405020304" pitchFamily="18" charset="0"/>
                <a:cs typeface="Times New Roman" panose="02020603050405020304" pitchFamily="18" charset="0"/>
              </a:rPr>
              <a:t>:  </a:t>
            </a:r>
            <a:endParaRPr lang="vi-VN" sz="2400" dirty="0">
              <a:solidFill>
                <a:srgbClr val="262626"/>
              </a:solidFill>
              <a:latin typeface="Times New Roman" panose="02020603050405020304" pitchFamily="18" charset="0"/>
              <a:cs typeface="Times New Roman" panose="02020603050405020304" pitchFamily="18" charset="0"/>
            </a:endParaRPr>
          </a:p>
          <a:p>
            <a:pPr lvl="0" algn="just"/>
            <a:r>
              <a:rPr lang="vi-VN" sz="2400" b="1" dirty="0">
                <a:solidFill>
                  <a:srgbClr val="FF0000"/>
                </a:solidFill>
                <a:latin typeface="Times New Roman" panose="02020603050405020304" pitchFamily="18" charset="0"/>
                <a:cs typeface="Times New Roman" panose="02020603050405020304" pitchFamily="18" charset="0"/>
              </a:rPr>
              <a:t>III</a:t>
            </a:r>
            <a:r>
              <a:rPr lang="vi-VN" sz="2400" b="1" dirty="0" smtClean="0">
                <a:solidFill>
                  <a:srgbClr val="FF0000"/>
                </a:solidFill>
                <a:latin typeface="Times New Roman" panose="02020603050405020304" pitchFamily="18" charset="0"/>
                <a:cs typeface="Times New Roman" panose="02020603050405020304" pitchFamily="18" charset="0"/>
              </a:rPr>
              <a:t>.</a:t>
            </a:r>
            <a:r>
              <a:rPr lang="en-US" sz="2400" b="1" dirty="0" smtClean="0">
                <a:solidFill>
                  <a:srgbClr val="FF0000"/>
                </a:solidFill>
                <a:latin typeface="Times New Roman" panose="02020603050405020304" pitchFamily="18" charset="0"/>
                <a:cs typeface="Times New Roman" panose="02020603050405020304" pitchFamily="18" charset="0"/>
              </a:rPr>
              <a:t> </a:t>
            </a:r>
            <a:r>
              <a:rPr lang="vi-VN" sz="2400" b="1" dirty="0" smtClean="0">
                <a:solidFill>
                  <a:srgbClr val="FF0000"/>
                </a:solidFill>
                <a:latin typeface="Times New Roman" panose="02020603050405020304" pitchFamily="18" charset="0"/>
                <a:cs typeface="Times New Roman" panose="02020603050405020304" pitchFamily="18" charset="0"/>
              </a:rPr>
              <a:t>KB</a:t>
            </a:r>
            <a:r>
              <a:rPr lang="vi-VN" sz="2400" b="1" dirty="0">
                <a:solidFill>
                  <a:srgbClr val="FF0000"/>
                </a:solidFill>
                <a:latin typeface="Times New Roman" panose="02020603050405020304" pitchFamily="18" charset="0"/>
                <a:cs typeface="Times New Roman" panose="02020603050405020304" pitchFamily="18" charset="0"/>
              </a:rPr>
              <a:t>: </a:t>
            </a:r>
            <a:r>
              <a:rPr lang="vi-VN" sz="2400" dirty="0">
                <a:solidFill>
                  <a:srgbClr val="262626"/>
                </a:solidFill>
                <a:latin typeface="Times New Roman" panose="02020603050405020304" pitchFamily="18" charset="0"/>
                <a:cs typeface="Times New Roman" panose="02020603050405020304" pitchFamily="18" charset="0"/>
              </a:rPr>
              <a:t>Khẳng định lại ý nghĩa của tiếng cười trong cuộc sống </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6197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45595" y="714007"/>
            <a:ext cx="7239663" cy="3539430"/>
          </a:xfrm>
          <a:prstGeom prst="rect">
            <a:avLst/>
          </a:prstGeom>
          <a:ln>
            <a:solidFill>
              <a:srgbClr val="FF0000"/>
            </a:solidFill>
          </a:ln>
        </p:spPr>
        <p:txBody>
          <a:bodyPr wrap="square">
            <a:spAutoFit/>
          </a:bodyPr>
          <a:lstStyle/>
          <a:p>
            <a:pPr algn="just"/>
            <a:r>
              <a:rPr lang="en-US" sz="2800" b="1" dirty="0" smtClean="0">
                <a:solidFill>
                  <a:srgbClr val="262626"/>
                </a:solidFill>
                <a:latin typeface="+mj-lt"/>
              </a:rPr>
              <a:t>“ </a:t>
            </a:r>
            <a:r>
              <a:rPr lang="vi-VN" sz="2800" b="1" dirty="0" smtClean="0">
                <a:solidFill>
                  <a:srgbClr val="262626"/>
                </a:solidFill>
                <a:latin typeface="+mj-lt"/>
              </a:rPr>
              <a:t>Đừng </a:t>
            </a:r>
            <a:r>
              <a:rPr lang="vi-VN" sz="2800" b="1" dirty="0">
                <a:solidFill>
                  <a:srgbClr val="262626"/>
                </a:solidFill>
                <a:latin typeface="+mj-lt"/>
              </a:rPr>
              <a:t>quên mỉm cười trong cuộc sống. Nụ cười của bạn mang lại hạnh phúc cho những người xung quanh và do đó cũng mang lại hạnh phúc cho chính bản thân bạn. Hãy mỉm cười với nhau dù đó là người bạn chưa quen biết. Nụ cười ấy sẽ soi chiếu đến những góc khuất của tâm hồn và làm bừng sáng cả những nơi tăm tối nhất</a:t>
            </a:r>
            <a:r>
              <a:rPr lang="vi-VN" sz="2800" b="1" dirty="0" smtClean="0">
                <a:solidFill>
                  <a:srgbClr val="262626"/>
                </a:solidFill>
                <a:latin typeface="+mj-lt"/>
              </a:rPr>
              <a:t>.</a:t>
            </a:r>
            <a:r>
              <a:rPr lang="en-US" sz="2800" b="1" dirty="0" smtClean="0">
                <a:solidFill>
                  <a:srgbClr val="262626"/>
                </a:solidFill>
                <a:latin typeface="+mj-lt"/>
              </a:rPr>
              <a:t>”</a:t>
            </a:r>
            <a:endParaRPr lang="en-US" sz="2800" b="1" dirty="0">
              <a:latin typeface="+mj-lt"/>
            </a:endParaRPr>
          </a:p>
        </p:txBody>
      </p:sp>
    </p:spTree>
    <p:extLst>
      <p:ext uri="{BB962C8B-B14F-4D97-AF65-F5344CB8AC3E}">
        <p14:creationId xmlns:p14="http://schemas.microsoft.com/office/powerpoint/2010/main" val="6755584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quot;/&gt;&lt;property id=&quot;20307&quot; value=&quot;257&quot;/&gt;&lt;/object&gt;&lt;object type=&quot;3&quot; unique_id=&quot;10004&quot;&gt;&lt;property id=&quot;20148&quot; value=&quot;5&quot;/&gt;&lt;property id=&quot;20300&quot; value=&quot;Slide 2&quot;/&gt;&lt;property id=&quot;20307&quot; value=&quot;264&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68&quot;/&gt;&lt;/object&gt;&lt;object type=&quot;3&quot; unique_id=&quot;10007&quot;&gt;&lt;property id=&quot;20148&quot; value=&quot;5&quot;/&gt;&lt;property id=&quot;20300&quot; value=&quot;Slide 5&quot;/&gt;&lt;property id=&quot;20307&quot; value=&quot;259&quot;/&gt;&lt;/object&gt;&lt;object type=&quot;3&quot; unique_id=&quot;10008&quot;&gt;&lt;property id=&quot;20148&quot; value=&quot;5&quot;/&gt;&lt;property id=&quot;20300&quot; value=&quot;Slide 6&quot;/&gt;&lt;property id=&quot;20307&quot; value=&quot;260&quot;/&gt;&lt;/object&gt;&lt;object type=&quot;3&quot; unique_id=&quot;10009&quot;&gt;&lt;property id=&quot;20148&quot; value=&quot;5&quot;/&gt;&lt;property id=&quot;20300&quot; value=&quot;Slide 7&quot;/&gt;&lt;property id=&quot;20307&quot; value=&quot;261&quot;/&gt;&lt;/object&gt;&lt;object type=&quot;3&quot; unique_id=&quot;10010&quot;&gt;&lt;property id=&quot;20148&quot; value=&quot;5&quot;/&gt;&lt;property id=&quot;20300&quot; value=&quot;Slide 8&quot;/&gt;&lt;property id=&quot;20307&quot; value=&quot;265&quot;/&gt;&lt;/object&gt;&lt;object type=&quot;3&quot; unique_id=&quot;10011&quot;&gt;&lt;property id=&quot;20148&quot; value=&quot;5&quot;/&gt;&lt;property id=&quot;20300&quot; value=&quot;Slide 9&quot;/&gt;&lt;property id=&quot;20307&quot; value=&quot;266&quot;/&gt;&lt;/object&gt;&lt;object type=&quot;3&quot; unique_id=&quot;10012&quot;&gt;&lt;property id=&quot;20148&quot; value=&quot;5&quot;/&gt;&lt;property id=&quot;20300&quot; value=&quot;Slide 10&quot;/&gt;&lt;property id=&quot;20307&quot; value=&quot;267&quot;/&gt;&lt;/object&gt;&lt;object type=&quot;3&quot; unique_id=&quot;10013&quot;&gt;&lt;property id=&quot;20148&quot; value=&quot;5&quot;/&gt;&lt;property id=&quot;20300&quot; value=&quot;Slide 11&quot;/&gt;&lt;property id=&quot;20307&quot; value=&quot;263&quot;/&gt;&lt;/object&gt;&lt;/object&gt;&lt;object type=&quot;8&quot; unique_id=&quot;10026&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344</TotalTime>
  <Words>1119</Words>
  <Application>Microsoft Office PowerPoint</Application>
  <PresentationFormat>On-screen Show (16:9)</PresentationFormat>
  <Paragraphs>63</Paragraphs>
  <Slides>15</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Times New Roman</vt:lpstr>
      <vt:lpstr>Office Theme</vt:lpstr>
      <vt:lpstr>PowerPoint Presentation</vt:lpstr>
      <vt:lpstr>VIDEO</vt:lpstr>
      <vt:lpstr>PowerPoint Presentation</vt:lpstr>
      <vt:lpstr>PowerPoint Presentation</vt:lpstr>
      <vt:lpstr>PowerPoint Presentation</vt:lpstr>
      <vt:lpstr>DÀN Ý</vt:lpstr>
      <vt:lpstr>PowerPoint Presentation</vt:lpstr>
      <vt:lpstr>PowerPoint Presentation</vt:lpstr>
      <vt:lpstr>PowerPoint Presentation</vt:lpstr>
      <vt:lpstr>PowerPoint Presentation</vt:lpstr>
      <vt:lpstr>TRÌNH BÀY BÀI NÓI</vt:lpstr>
      <vt:lpstr>PowerPoint Presentation</vt:lpstr>
      <vt:lpstr>PowerPoint Presentation</vt:lpstr>
      <vt:lpstr>Trao đổi về bài nói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May01</dc:creator>
  <cp:lastModifiedBy>Admin</cp:lastModifiedBy>
  <cp:revision>43</cp:revision>
  <dcterms:created xsi:type="dcterms:W3CDTF">2021-06-14T14:49:36Z</dcterms:created>
  <dcterms:modified xsi:type="dcterms:W3CDTF">2023-11-17T03:52:49Z</dcterms:modified>
</cp:coreProperties>
</file>