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313" r:id="rId7"/>
    <p:sldId id="314" r:id="rId8"/>
    <p:sldId id="315" r:id="rId9"/>
    <p:sldId id="316" r:id="rId10"/>
    <p:sldId id="319" r:id="rId11"/>
    <p:sldId id="317" r:id="rId12"/>
    <p:sldId id="320" r:id="rId13"/>
    <p:sldId id="322" r:id="rId14"/>
    <p:sldId id="323" r:id="rId15"/>
    <p:sldId id="324" r:id="rId16"/>
    <p:sldId id="325" r:id="rId17"/>
    <p:sldId id="326" r:id="rId18"/>
    <p:sldId id="327" r:id="rId19"/>
    <p:sldId id="321" r:id="rId20"/>
    <p:sldId id="354" r:id="rId21"/>
    <p:sldId id="350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zhenbo" initials="y" lastIdx="1" clrIdx="0">
    <p:extLst>
      <p:ext uri="{19B8F6BF-5375-455C-9EA6-DF929625EA0E}">
        <p15:presenceInfo xmlns:p15="http://schemas.microsoft.com/office/powerpoint/2012/main" userId="S-1-5-21-2973485031-1523744116-342842327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93C"/>
    <a:srgbClr val="E2891E"/>
    <a:srgbClr val="16EA76"/>
    <a:srgbClr val="2704FC"/>
    <a:srgbClr val="AF519F"/>
    <a:srgbClr val="000000"/>
    <a:srgbClr val="B6954A"/>
    <a:srgbClr val="416529"/>
    <a:srgbClr val="4112EE"/>
    <a:srgbClr val="3CC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6584" autoAdjust="0"/>
  </p:normalViewPr>
  <p:slideViewPr>
    <p:cSldViewPr snapToGrid="0">
      <p:cViewPr varScale="1">
        <p:scale>
          <a:sx n="76" d="100"/>
          <a:sy n="7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huống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9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GV: Yêu</a:t>
            </a:r>
            <a:r>
              <a:rPr lang="vi-VN" baseline="0" dirty="0" smtClean="0"/>
              <a:t> cầu HS nghiên cứu SGK, phát biểu thế nào là quy đồng mẫu thức nhiều phân thức. Có nhận xét gì về MTC </a:t>
            </a:r>
          </a:p>
          <a:p>
            <a:r>
              <a:rPr lang="vi-VN" baseline="0" dirty="0" smtClean="0"/>
              <a:t>HS: thực hiện yêu cầu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683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-HS thực hiện ví dụ 6 theo nhóm 2 (thời gian 2 phút)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yêu cầu HS đại diện nhóm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050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nghiên cứu SGK vàthực hiện ví dụ 7 theo nhóm 4 (thời gian 3 phút)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yêu cầu HS đại diện nhóm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 và yêu cầu HS rút ra các bước quy đồng mẫu thức nhiều phân thức,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281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 và yêu cầu HS rút ra các bước quy đồng mẫu thức nhiều phân thức,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77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-HS thực hiện ví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dụ </a:t>
            </a: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theo nhóm 2 (thời gian 2 phút)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yêu cầu HS đại diện nhóm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817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-GV</a:t>
            </a:r>
            <a:r>
              <a:rPr lang="vi-VN" baseline="0" dirty="0" smtClean="0"/>
              <a:t> yêu cầu HS thực hiện luyện tập 4a</a:t>
            </a:r>
          </a:p>
          <a:p>
            <a:r>
              <a:rPr lang="vi-VN" baseline="0" dirty="0" smtClean="0"/>
              <a:t>-HS thực hiện yêu cầu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047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-GV</a:t>
            </a:r>
            <a:r>
              <a:rPr lang="vi-VN" baseline="0" dirty="0" smtClean="0"/>
              <a:t> yêu cầu HS thực hiện luyện tập 5a</a:t>
            </a:r>
          </a:p>
          <a:p>
            <a:r>
              <a:rPr lang="vi-VN" baseline="0" dirty="0" smtClean="0"/>
              <a:t>-HS thực hiện yêu cầu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368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GV chiếu</a:t>
            </a:r>
            <a:r>
              <a:rPr lang="vi-VN" baseline="0" dirty="0" smtClean="0"/>
              <a:t> đề bài VD2 – nhiệm vụ về nhà</a:t>
            </a:r>
          </a:p>
          <a:p>
            <a:r>
              <a:rPr lang="vi-VN" baseline="0" dirty="0" smtClean="0"/>
              <a:t>HS quan sát, ghi lại yêu cầu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9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GV chiếu</a:t>
            </a:r>
            <a:r>
              <a:rPr lang="vi-VN" baseline="0" dirty="0" smtClean="0"/>
              <a:t> HDVN</a:t>
            </a:r>
          </a:p>
          <a:p>
            <a:r>
              <a:rPr lang="vi-VN" baseline="0" dirty="0" smtClean="0"/>
              <a:t>HS ghi lại yêu cầu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HĐ </a:t>
            </a:r>
            <a:r>
              <a:rPr lang="vi-V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-SGK/T</a:t>
            </a:r>
            <a:r>
              <a:rPr lang="vi-V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HS: </a:t>
            </a:r>
            <a:r>
              <a:rPr lang="vi-V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 dõi</a:t>
            </a:r>
            <a:r>
              <a:rPr lang="vi-VN" sz="1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trả lời câu hỏi</a:t>
            </a:r>
            <a:endParaRPr lang="en-US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83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GV:</a:t>
            </a:r>
            <a:r>
              <a:rPr lang="vi-VN" sz="1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yêu cầu HS rút ra tính chất cơ bản của phân thức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1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HS: nghiên cứu SGK, phát biểu tính chất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0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Ví dụ 3– SGK trang 31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quả, từ đó cho HS rút ra chú ý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2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Ví dụ 4 – SGK trang 31 (thời gian 2 phút)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đại diện nhóm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 GV chính xác hóa kết quả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4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đọc và thực hiện hoạt động 4 – SGK trang 32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quả, từ đó HS rút ra định nghĩa rút gọn phân thức, và yêu cầu HS rút ra các bước rút gọn phân thức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46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quả, từ đó HS rút ra định nghĩa rút gọn phân thức, và yêu cầu HS rút ra các bước rút gọn phân thức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38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thực hiện Ví dụ 5 – SGK trang 32 theo nhóm 4 (thời gian 3 phút)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yêu cầu HS đại diện nhóm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007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thực hiệ</a:t>
            </a:r>
            <a:r>
              <a:rPr lang="vi-VN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hoạt động 5</a:t>
            </a:r>
            <a:r>
              <a:rPr lang="vi-V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SGK trang 33 theo nhóm 4 (thời gian 3 phút)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yêu cầu HS đại diện nhóm đứng tại chỗ trình bày kết quả.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8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9.png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10" Type="http://schemas.openxmlformats.org/officeDocument/2006/relationships/image" Target="../media/image68.png"/><Relationship Id="rId4" Type="http://schemas.openxmlformats.org/officeDocument/2006/relationships/image" Target="../media/image13.png"/><Relationship Id="rId9" Type="http://schemas.openxmlformats.org/officeDocument/2006/relationships/image" Target="../media/image67.png"/><Relationship Id="rId1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9.png"/><Relationship Id="rId4" Type="http://schemas.openxmlformats.org/officeDocument/2006/relationships/image" Target="../media/image8.png"/><Relationship Id="rId9" Type="http://schemas.openxmlformats.org/officeDocument/2006/relationships/image" Target="../media/image7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wmf"/><Relationship Id="rId11" Type="http://schemas.openxmlformats.org/officeDocument/2006/relationships/image" Target="../media/image84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3.png"/><Relationship Id="rId4" Type="http://schemas.openxmlformats.org/officeDocument/2006/relationships/image" Target="../media/image8.png"/><Relationship Id="rId9" Type="http://schemas.openxmlformats.org/officeDocument/2006/relationships/image" Target="../media/image8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1.png"/><Relationship Id="rId12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wmf"/><Relationship Id="rId11" Type="http://schemas.openxmlformats.org/officeDocument/2006/relationships/image" Target="../media/image88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7.png"/><Relationship Id="rId4" Type="http://schemas.openxmlformats.org/officeDocument/2006/relationships/image" Target="../media/image8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6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40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9.png"/><Relationship Id="rId4" Type="http://schemas.openxmlformats.org/officeDocument/2006/relationships/image" Target="../media/image8.png"/><Relationship Id="rId9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image" Target="../media/image57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667" y="2942544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THỨC ĐẠI SỐ</a:t>
            </a:r>
            <a:b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5429250" y="2122528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Đ8-C2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32152" y="4721633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03844" y="3118781"/>
            <a:ext cx="6891245" cy="653685"/>
            <a:chOff x="4871257" y="83128"/>
            <a:chExt cx="7501720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29" y="213656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093033" y="0"/>
            <a:ext cx="92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</a:t>
            </a: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C453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PHÂN THỨC ĐẠI 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CC453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367127" y="42606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TÍNH CHẤT CƠ BẢN CỦA PHÂN THỨC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461648" y="877735"/>
            <a:ext cx="7412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386502" y="1673750"/>
                <a:ext cx="10994156" cy="2149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Hoạt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SGK – T33)</a:t>
                </a:r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Cho </a:t>
                </a: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lvl="0" indent="-514350">
                  <a:buFontTx/>
                  <a:buAutoNum type="alphaLcParenR"/>
                </a:pP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𝒚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gì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02" y="1673750"/>
                <a:ext cx="10994156" cy="2149306"/>
              </a:xfrm>
              <a:prstGeom prst="rect">
                <a:avLst/>
              </a:prstGeom>
              <a:blipFill>
                <a:blip r:embed="rId3"/>
                <a:stretch>
                  <a:fillRect l="-831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7127" y="4142589"/>
                <a:ext cx="8573673" cy="67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7" y="4142589"/>
                <a:ext cx="8573673" cy="671979"/>
              </a:xfrm>
              <a:prstGeom prst="rect">
                <a:avLst/>
              </a:prstGeom>
              <a:blipFill>
                <a:blip r:embed="rId4"/>
                <a:stretch>
                  <a:fillRect l="-1066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49660" y="4155651"/>
                <a:ext cx="8573673" cy="67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660" y="4155651"/>
                <a:ext cx="8573673" cy="671979"/>
              </a:xfrm>
              <a:prstGeom prst="rect">
                <a:avLst/>
              </a:prstGeom>
              <a:blipFill>
                <a:blip r:embed="rId5"/>
                <a:stretch>
                  <a:fillRect l="-1066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7127" y="4973586"/>
                <a:ext cx="8014873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Hai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7" y="4973586"/>
                <a:ext cx="8014873" cy="470000"/>
              </a:xfrm>
              <a:prstGeom prst="rect">
                <a:avLst/>
              </a:prstGeom>
              <a:blipFill>
                <a:blip r:embed="rId6"/>
                <a:stretch>
                  <a:fillRect l="-1141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555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868" y="0"/>
            <a:ext cx="2260731" cy="21319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87599" y="465812"/>
            <a:ext cx="8775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biến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mới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biến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nhiều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7627" y="2641006"/>
            <a:ext cx="11136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Nhận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(MTC) chia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103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843" y="2465029"/>
            <a:ext cx="9925050" cy="3648075"/>
          </a:xfrm>
          <a:prstGeom prst="rect">
            <a:avLst/>
          </a:prstGeom>
        </p:spPr>
      </p:pic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703872" cy="1533485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177613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558843" y="65854"/>
                <a:ext cx="9528257" cy="1464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Hoạt</a:t>
                </a:r>
                <a:r>
                  <a:rPr kumimoji="0" lang="en-US" sz="20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kumimoji="0" lang="en-US" sz="20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noProof="0" dirty="0">
                    <a:solidFill>
                      <a:srgbClr val="F7093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(SGK-T33): </a:t>
                </a:r>
                <a:r>
                  <a:rPr kumimoji="0" lang="en-US" sz="20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MTC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20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kumimoji="0" lang="en-US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43" y="65854"/>
                <a:ext cx="9528257" cy="1464888"/>
              </a:xfrm>
              <a:prstGeom prst="rect">
                <a:avLst/>
              </a:prstGeom>
              <a:blipFill>
                <a:blip r:embed="rId8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678123" y="801507"/>
            <a:ext cx="10389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MTC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720931" y="3357231"/>
            <a:ext cx="10615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9578" y="1421514"/>
                <a:ext cx="90275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   </m:t>
                    </m:r>
                  </m:oMath>
                </a14:m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578" y="1421514"/>
                <a:ext cx="9027522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80577" y="1449366"/>
                <a:ext cx="9027522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d>
                      <m:d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20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0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   </m:t>
                    </m:r>
                  </m:oMath>
                </a14:m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577" y="1449366"/>
                <a:ext cx="9027522" cy="7148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78123" y="1693650"/>
                <a:ext cx="1089729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20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MTC </a:t>
                </a:r>
                <a:r>
                  <a:rPr lang="en-US" sz="20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20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   </m:t>
                    </m:r>
                  </m:oMath>
                </a14:m>
                <a:endParaRPr lang="en-US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  <a:p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mô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tả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chung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bảng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như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000" b="1" dirty="0" smtClean="0">
                    <a:solidFill>
                      <a:srgbClr val="E2891E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:endParaRPr lang="en-US" sz="2000" b="1" dirty="0">
                  <a:solidFill>
                    <a:srgbClr val="E2891E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123" y="1693650"/>
                <a:ext cx="10897298" cy="1323439"/>
              </a:xfrm>
              <a:prstGeom prst="rect">
                <a:avLst/>
              </a:prstGeom>
              <a:blipFill>
                <a:blip r:embed="rId11"/>
                <a:stretch>
                  <a:fillRect l="-559" t="-2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84800" y="3249347"/>
            <a:ext cx="571500" cy="647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4812" y="4366661"/>
            <a:ext cx="371475" cy="4762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08524" y="5284363"/>
            <a:ext cx="1924050" cy="4857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75512" y="4365904"/>
            <a:ext cx="1095375" cy="419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51486" y="5281852"/>
            <a:ext cx="1095375" cy="4191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88345" y="3326810"/>
            <a:ext cx="1162050" cy="6762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51562" y="4303872"/>
            <a:ext cx="1162050" cy="67627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51562" y="5189112"/>
            <a:ext cx="1162050" cy="67627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90627" y="5117674"/>
            <a:ext cx="17811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56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4" grpId="0"/>
      <p:bldP spid="20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8" y="296804"/>
            <a:ext cx="1600618" cy="144055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4595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821992" y="502822"/>
                <a:ext cx="8194331" cy="8447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Hoạt</a:t>
                </a:r>
                <a:r>
                  <a:rPr kumimoji="0" lang="en-US" sz="20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kumimoji="0" lang="en-US" sz="20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dirty="0">
                    <a:solidFill>
                      <a:srgbClr val="F7093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(SGK-T33): </a:t>
                </a:r>
                <a:r>
                  <a:rPr kumimoji="0" lang="en-US" sz="20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kumimoji="0" lang="en-US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kumimoji="0" lang="en-US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kumimoji="0" lang="en-US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</a:t>
                </a:r>
                <a:r>
                  <a:rPr kumimoji="0" lang="en-US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92" y="502822"/>
                <a:ext cx="8194331" cy="844783"/>
              </a:xfrm>
              <a:prstGeom prst="rect">
                <a:avLst/>
              </a:prstGeom>
              <a:blipFill>
                <a:blip r:embed="rId7"/>
                <a:stretch>
                  <a:fillRect l="-818" b="-1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899009" y="1228956"/>
            <a:ext cx="10389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33189" y="1949112"/>
                <a:ext cx="60176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 MTC </a:t>
                </a:r>
                <a:r>
                  <a:rPr lang="en-US" sz="20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189" y="1949112"/>
                <a:ext cx="6017622" cy="707886"/>
              </a:xfrm>
              <a:prstGeom prst="rect">
                <a:avLst/>
              </a:prstGeom>
              <a:blipFill>
                <a:blip r:embed="rId8"/>
                <a:stretch>
                  <a:fillRect l="-1114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899009" y="2311454"/>
            <a:ext cx="9379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MTC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71305" y="2750864"/>
                <a:ext cx="501240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: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e>
                    </m:d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US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: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e>
                    </m:d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305" y="2750864"/>
                <a:ext cx="5012409" cy="1323439"/>
              </a:xfrm>
              <a:prstGeom prst="rect">
                <a:avLst/>
              </a:prstGeom>
              <a:blipFill>
                <a:blip r:embed="rId9"/>
                <a:stretch>
                  <a:fillRect l="-1338" t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899009" y="3462418"/>
            <a:ext cx="9186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05250" y="4017192"/>
                <a:ext cx="7037694" cy="576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  <m:r>
                      <a:rPr lang="en-US" sz="20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50" y="4017192"/>
                <a:ext cx="7037694" cy="5768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339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11" grpId="0"/>
      <p:bldP spid="12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5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868" y="0"/>
            <a:ext cx="2260731" cy="213195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6678" y="2144655"/>
            <a:ext cx="11136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chia MTC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74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7" y="97581"/>
            <a:ext cx="2645097" cy="238058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09822" y="4634460"/>
            <a:ext cx="3422763" cy="697475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54584" y="3130019"/>
            <a:ext cx="7008564" cy="713386"/>
            <a:chOff x="4871257" y="83128"/>
            <a:chExt cx="7501720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29" y="232975"/>
              <a:ext cx="7104248" cy="4230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017915"/>
              </p:ext>
            </p:extLst>
          </p:nvPr>
        </p:nvGraphicFramePr>
        <p:xfrm>
          <a:off x="4927600" y="2648877"/>
          <a:ext cx="997912" cy="21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48877"/>
                        <a:ext cx="997912" cy="216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621680" y="179509"/>
                <a:ext cx="9486467" cy="19686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kumimoji="0" lang="en-US" sz="22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kumimoji="0" lang="en-US" sz="22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6 (SGK-T34): </a:t>
                </a:r>
                <a:r>
                  <a:rPr kumimoji="0" lang="en-US" sz="22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kumimoji="0" lang="en-US" sz="22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2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2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kumimoji="0" lang="en-US" sz="2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680" y="179509"/>
                <a:ext cx="9486467" cy="1968677"/>
              </a:xfrm>
              <a:prstGeom prst="rect">
                <a:avLst/>
              </a:prstGeom>
              <a:blipFill>
                <a:blip r:embed="rId7"/>
                <a:stretch>
                  <a:fillRect l="-835" t="-1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21681" y="1355065"/>
                <a:ext cx="11338908" cy="4042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𝟑</m:t>
                    </m:r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𝒙</m:t>
                    </m:r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−</m:t>
                    </m:r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𝟔</m:t>
                    </m:r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kumimoji="0" lang="en-US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kumimoji="0" lang="en-US" sz="2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kumimoji="0" lang="en-US" sz="22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200" b="1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2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         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b="1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endParaRPr lang="en-US" sz="22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681" y="1355065"/>
                <a:ext cx="11338908" cy="4042279"/>
              </a:xfrm>
              <a:prstGeom prst="rect">
                <a:avLst/>
              </a:prstGeom>
              <a:blipFill>
                <a:blip r:embed="rId8"/>
                <a:stretch>
                  <a:fillRect l="-699" t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40000" y="3133797"/>
                <a:ext cx="7992534" cy="438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 MTC </a:t>
                </a:r>
                <a:r>
                  <a:rPr lang="en-US" sz="2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0" y="3133797"/>
                <a:ext cx="7992534" cy="438223"/>
              </a:xfrm>
              <a:prstGeom prst="rect">
                <a:avLst/>
              </a:prstGeom>
              <a:blipFill>
                <a:blip r:embed="rId9"/>
                <a:stretch>
                  <a:fillRect l="-992" t="-9722" b="-26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39999" y="3528749"/>
                <a:ext cx="799253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 tử phụ của các mẫu thức trên lần lượt là: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99" y="3528749"/>
                <a:ext cx="7992534" cy="430887"/>
              </a:xfrm>
              <a:prstGeom prst="rect">
                <a:avLst/>
              </a:prstGeom>
              <a:blipFill>
                <a:blip r:embed="rId10"/>
                <a:stretch>
                  <a:fillRect l="-992" t="-9859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39999" y="3920067"/>
                <a:ext cx="7992534" cy="172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22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sz="2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22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d>
                          <m:dPr>
                            <m:ctrlP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99" y="3920067"/>
                <a:ext cx="7992534" cy="1726350"/>
              </a:xfrm>
              <a:prstGeom prst="rect">
                <a:avLst/>
              </a:prstGeom>
              <a:blipFill>
                <a:blip r:embed="rId11"/>
                <a:stretch>
                  <a:fillRect l="-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6351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8" y="296804"/>
            <a:ext cx="2423738" cy="218136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624866" y="664211"/>
                <a:ext cx="8194331" cy="1694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Luyện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4 (SGK-T32):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a)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866" y="664211"/>
                <a:ext cx="8194331" cy="1694631"/>
              </a:xfrm>
              <a:prstGeom prst="rect">
                <a:avLst/>
              </a:prstGeom>
              <a:blipFill>
                <a:blip r:embed="rId7"/>
                <a:stretch>
                  <a:fillRect l="-1563" t="-3957" r="-1190" b="-9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1432" y="2648142"/>
                <a:ext cx="10389995" cy="1265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432" y="2648142"/>
                <a:ext cx="10389995" cy="1265731"/>
              </a:xfrm>
              <a:prstGeom prst="rect">
                <a:avLst/>
              </a:prstGeom>
              <a:blipFill>
                <a:blip r:embed="rId8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1573066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7" y="97581"/>
            <a:ext cx="2645097" cy="238058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09822" y="4634460"/>
            <a:ext cx="3422763" cy="697475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27600" y="2648877"/>
          <a:ext cx="997912" cy="21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48877"/>
                        <a:ext cx="997912" cy="216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705533" y="772628"/>
                <a:ext cx="9486467" cy="2929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Luyện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(SGK-T35):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b="1" baseline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533" y="772628"/>
                <a:ext cx="9486467" cy="2929328"/>
              </a:xfrm>
              <a:prstGeom prst="rect">
                <a:avLst/>
              </a:prstGeom>
              <a:blipFill>
                <a:blip r:embed="rId7"/>
                <a:stretch>
                  <a:fillRect l="-1350" t="-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59966" y="2288075"/>
                <a:ext cx="10123714" cy="1636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 smtClean="0"/>
                  <a:t>  </a:t>
                </a:r>
              </a:p>
              <a:p>
                <a:r>
                  <a:rPr lang="en-US" sz="2800" dirty="0" smtClean="0"/>
                  <a:t>MTC: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966" y="2288075"/>
                <a:ext cx="10123714" cy="1636666"/>
              </a:xfrm>
              <a:prstGeom prst="rect">
                <a:avLst/>
              </a:prstGeom>
              <a:blipFill>
                <a:blip r:embed="rId8"/>
                <a:stretch>
                  <a:fillRect l="-1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798378" y="3352637"/>
                <a:ext cx="3831771" cy="984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8378" y="3352637"/>
                <a:ext cx="3831771" cy="984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31053" y="3417218"/>
                <a:ext cx="1457579" cy="856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053" y="3417218"/>
                <a:ext cx="1457579" cy="8568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596572" y="3423731"/>
                <a:ext cx="1592231" cy="859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5 . 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2" y="3423731"/>
                <a:ext cx="1592231" cy="859659"/>
              </a:xfrm>
              <a:prstGeom prst="rect">
                <a:avLst/>
              </a:prstGeom>
              <a:blipFill>
                <a:blip r:embed="rId11"/>
                <a:stretch>
                  <a:fillRect l="-9962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735116" y="4460845"/>
                <a:ext cx="3705246" cy="97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5116" y="4460845"/>
                <a:ext cx="3705246" cy="9755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79209" y="4430055"/>
                <a:ext cx="1673920" cy="975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209" y="4430055"/>
                <a:ext cx="1673920" cy="97539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389104" y="4445450"/>
                <a:ext cx="1939698" cy="975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.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.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104" y="4445450"/>
                <a:ext cx="1939698" cy="9755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499805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2441" y="836908"/>
                <a:ext cx="10213383" cy="1780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; 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41" y="836908"/>
                <a:ext cx="10213383" cy="1780487"/>
              </a:xfrm>
              <a:prstGeom prst="rect">
                <a:avLst/>
              </a:prstGeom>
              <a:blipFill>
                <a:blip r:embed="rId3"/>
                <a:stretch>
                  <a:fillRect l="-1254" t="-3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493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070100" y="1690724"/>
            <a:ext cx="9601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Học bài theo SGK và vở ghi.</a:t>
            </a:r>
          </a:p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Xem lại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bản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điều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kiện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xác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Bài tập về </a:t>
            </a:r>
            <a:r>
              <a:rPr lang="nl-NL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nhà: ... SGK, ...SBT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E5F907BA-4B64-D8DE-E72B-C21DFDAA0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300" y="5263337"/>
            <a:ext cx="357387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E67329B-ACF6-76AE-6301-71657A354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204" y="1191523"/>
            <a:ext cx="8848953" cy="13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30134" y="2187961"/>
                <a:ext cx="8954695" cy="1097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1. </a:t>
                </a:r>
                <a:r>
                  <a:rPr lang="vi-VN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Nhân </a:t>
                </a:r>
                <a:r>
                  <a:rPr lang="vi-VN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cả tử và mẫu của phân số với cùng một số khác </a:t>
                </a:r>
                <a:r>
                  <a:rPr lang="vi-VN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0</a:t>
                </a:r>
                <a:endParaRPr lang="en-US" sz="2800" b="1" dirty="0" smtClean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en-US" sz="2800" b="1" dirty="0">
                    <a:latin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34" y="2187961"/>
                <a:ext cx="8954695" cy="1097801"/>
              </a:xfrm>
              <a:prstGeom prst="rect">
                <a:avLst/>
              </a:prstGeom>
              <a:blipFill>
                <a:blip r:embed="rId3"/>
                <a:stretch>
                  <a:fillRect l="-1430" t="-6111" r="-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634825" y="4634914"/>
                <a:ext cx="6096000" cy="7302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4825" y="4634914"/>
                <a:ext cx="6096000" cy="730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64598" y="4193219"/>
            <a:ext cx="10161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vi-VN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Chia </a:t>
            </a: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cả tử và mẫu của phân số cho ước chung của tử và mẫu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351500" y="2082800"/>
                <a:ext cx="3061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1500" y="2082800"/>
                <a:ext cx="30617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32152" y="4721633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03843" y="3118780"/>
            <a:ext cx="6891245" cy="653685"/>
            <a:chOff x="4871257" y="83128"/>
            <a:chExt cx="7501720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29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093033" y="0"/>
            <a:ext cx="92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</a:t>
            </a: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C453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PHÂN THỨC ĐẠI 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CC453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367127" y="42606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TÍNH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CHẤT CƠ BẢN CỦA PHÂN THỨC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21890" y="949289"/>
            <a:ext cx="74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720790" y="1440449"/>
                <a:ext cx="10994156" cy="24997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Hoạt</a:t>
                </a:r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động</a:t>
                </a:r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 </a:t>
                </a:r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SGK – T31):</a:t>
                </a: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093C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Tìm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thích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hợp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?: 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Hãy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nhắc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lại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tính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chất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cơ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bản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endParaRPr kumimoji="0" lang="en-US" sz="2800" b="1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US" sz="2800" b="1" noProof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</a:t>
                </a:r>
                <a:r>
                  <a:rPr lang="en-US" sz="2800" b="1" noProof="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Giải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90" y="1440449"/>
                <a:ext cx="10994156" cy="2499787"/>
              </a:xfrm>
              <a:prstGeom prst="rect">
                <a:avLst/>
              </a:prstGeom>
              <a:blipFill>
                <a:blip r:embed="rId3"/>
                <a:stretch>
                  <a:fillRect l="-1109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9511" y="3261604"/>
                <a:ext cx="11351139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8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11" y="3261604"/>
                <a:ext cx="11351139" cy="714683"/>
              </a:xfrm>
              <a:prstGeom prst="rect">
                <a:avLst/>
              </a:prstGeom>
              <a:blipFill>
                <a:blip r:embed="rId4"/>
                <a:stretch>
                  <a:fillRect l="-112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1901" y="4040270"/>
                <a:ext cx="6096000" cy="16723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US" sz="2800" b="1" dirty="0">
                    <a:solidFill>
                      <a:prstClr val="black"/>
                    </a:solidFill>
                  </a:rPr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với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2800" b="1" dirty="0">
                    <a:solidFill>
                      <a:prstClr val="black"/>
                    </a:solidFill>
                  </a:rPr>
                  <a:t>    </a:t>
                </a:r>
              </a:p>
              <a:p>
                <a:pPr lvl="0"/>
                <a:r>
                  <a:rPr lang="en-US" sz="2800" b="1" dirty="0">
                    <a:solidFill>
                      <a:prstClr val="black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với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>
                    <a:solidFill>
                      <a:prstClr val="black"/>
                    </a:solidFill>
                  </a:rPr>
                  <a:t>là</a:t>
                </a:r>
                <a:r>
                  <a:rPr lang="en-US" sz="28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</a:rPr>
                  <a:t>ước</a:t>
                </a:r>
                <a:r>
                  <a:rPr lang="en-US" sz="28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</a:rPr>
                  <a:t>chung</a:t>
                </a:r>
                <a:r>
                  <a:rPr lang="en-US" sz="28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</a:rPr>
                  <a:t>của</a:t>
                </a:r>
                <a:r>
                  <a:rPr lang="en-US" sz="28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01" y="4040270"/>
                <a:ext cx="6096000" cy="1672381"/>
              </a:xfrm>
              <a:prstGeom prst="rect">
                <a:avLst/>
              </a:prstGeom>
              <a:blipFill>
                <a:blip r:embed="rId5"/>
                <a:stretch>
                  <a:fillRect l="-2000" t="-365" b="-4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422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32152" y="4721633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03843" y="3118780"/>
            <a:ext cx="6891245" cy="653685"/>
            <a:chOff x="4871257" y="83128"/>
            <a:chExt cx="7501720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29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093033" y="0"/>
            <a:ext cx="92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</a:t>
            </a: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C453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PHÂN THỨC ĐẠI 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CC45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367127" y="42606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TÍNH CHẤT CƠ BẢN CỦA PHÂN THỨC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21890" y="949289"/>
            <a:ext cx="74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890" y="1725283"/>
                <a:ext cx="11387081" cy="3581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Nếu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nhân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cả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tử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mẫu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phân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với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cùng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đa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khác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đa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0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thì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được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phân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bằng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phân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đã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cho</a:t>
                </a:r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            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với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rgbClr val="FF0000"/>
                    </a:solidFill>
                  </a:rPr>
                  <a:t>là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đa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khác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đa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0</a:t>
                </a:r>
              </a:p>
              <a:p>
                <a:r>
                  <a:rPr lang="en-US" sz="2800" b="1" dirty="0" err="1">
                    <a:solidFill>
                      <a:srgbClr val="FF0000"/>
                    </a:solidFill>
                  </a:rPr>
                  <a:t>Nếu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chia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cả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tử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và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mẫu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của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phân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cho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nhân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tử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chung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chúng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thì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được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phân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bằng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phân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thức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đã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cho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với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>
                    <a:solidFill>
                      <a:srgbClr val="FF0000"/>
                    </a:solidFill>
                  </a:rPr>
                  <a:t>là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một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nhân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tử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chung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  <a:p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0" y="1725283"/>
                <a:ext cx="11387081" cy="3581237"/>
              </a:xfrm>
              <a:prstGeom prst="rect">
                <a:avLst/>
              </a:prstGeom>
              <a:blipFill>
                <a:blip r:embed="rId3"/>
                <a:stretch>
                  <a:fillRect l="-1124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247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8" y="296804"/>
            <a:ext cx="2423738" cy="218136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48874" y="3068319"/>
            <a:ext cx="6891246" cy="954107"/>
            <a:chOff x="4871257" y="-32564"/>
            <a:chExt cx="7501721" cy="95410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-32564"/>
              <a:ext cx="710424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624866" y="664211"/>
                <a:ext cx="8194331" cy="29334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VD3 (SGK-T31):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Dùng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chất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thích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den>
                    </m:f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den>
                    </m:f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866" y="664211"/>
                <a:ext cx="8194331" cy="2933432"/>
              </a:xfrm>
              <a:prstGeom prst="rect">
                <a:avLst/>
              </a:prstGeom>
              <a:blipFill>
                <a:blip r:embed="rId7"/>
                <a:stretch>
                  <a:fillRect l="-1563" t="-2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52172" y="2648143"/>
                <a:ext cx="9821917" cy="778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lvl="0" indent="-514350">
                  <a:buFontTx/>
                  <a:buAutoNum type="alphaLcParenR"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Ta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: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 (−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. (−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72" y="2648143"/>
                <a:ext cx="9821917" cy="778675"/>
              </a:xfrm>
              <a:prstGeom prst="rect">
                <a:avLst/>
              </a:prstGeom>
              <a:blipFill>
                <a:blip r:embed="rId8"/>
                <a:stretch>
                  <a:fillRect l="-1117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34509" y="3313120"/>
                <a:ext cx="9767025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509" y="3313120"/>
                <a:ext cx="9767025" cy="714683"/>
              </a:xfrm>
              <a:prstGeom prst="rect">
                <a:avLst/>
              </a:prstGeom>
              <a:blipFill>
                <a:blip r:embed="rId9"/>
                <a:stretch>
                  <a:fillRect l="-1248"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79617" y="4269536"/>
                <a:ext cx="9821917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b) Ta </a:t>
                </a:r>
                <a:r>
                  <a:rPr kumimoji="0" lang="en-US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.(−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d>
                          <m:d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.(−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7" y="4269536"/>
                <a:ext cx="9821917" cy="789832"/>
              </a:xfrm>
              <a:prstGeom prst="rect">
                <a:avLst/>
              </a:prstGeom>
              <a:blipFill>
                <a:blip r:embed="rId10"/>
                <a:stretch>
                  <a:fillRect l="-1241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79617" y="4933085"/>
                <a:ext cx="10422556" cy="720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Vậy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7" y="4933085"/>
                <a:ext cx="10422556" cy="720775"/>
              </a:xfrm>
              <a:prstGeom prst="rect">
                <a:avLst/>
              </a:prstGeom>
              <a:blipFill>
                <a:blip r:embed="rId11"/>
                <a:stretch>
                  <a:fillRect l="-1170" t="-1695" b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64090" y="2478169"/>
            <a:ext cx="3499407" cy="2895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60658" y="2648143"/>
                <a:ext cx="3356785" cy="303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Nếu ta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đổi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dấu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cả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tử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và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mẫu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của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phân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thì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ta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được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phân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bằng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phân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thức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đã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cho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  <m:r>
                      <a:rPr lang="en-US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  <m:r>
                      <a:rPr lang="en-US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</m:oMath>
                </a14:m>
                <a:endParaRPr lang="en-US" sz="2800" b="1" dirty="0" smtClean="0"/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658" y="2648143"/>
                <a:ext cx="3356785" cy="3037113"/>
              </a:xfrm>
              <a:prstGeom prst="rect">
                <a:avLst/>
              </a:prstGeom>
              <a:blipFill>
                <a:blip r:embed="rId13"/>
                <a:stretch>
                  <a:fillRect l="-2904" t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462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03" y="76929"/>
            <a:ext cx="1713397" cy="154205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29046"/>
              <a:ext cx="710424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996089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746119" y="99749"/>
                <a:ext cx="9832935" cy="34122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200" b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VD4 (SGK-T31): </a:t>
                </a:r>
                <a:r>
                  <a:rPr kumimoji="0" lang="en-US" sz="2200" b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Hà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14:m>
                  <m:oMath xmlns:m="http://schemas.openxmlformats.org/officeDocument/2006/math">
                    <m:r>
                      <a:rPr lang="en-US" sz="2200" b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200" b="1" i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thích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2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 3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Liên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2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thích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cho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để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như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200" b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kumimoji="0" lang="en-US" sz="2200" b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200" b="1" baseline="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chưa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kumimoji="0" lang="en-US" sz="2200" b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1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119" y="99749"/>
                <a:ext cx="9832935" cy="3412281"/>
              </a:xfrm>
              <a:prstGeom prst="rect">
                <a:avLst/>
              </a:prstGeom>
              <a:blipFill>
                <a:blip r:embed="rId7"/>
                <a:stretch>
                  <a:fillRect l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69314" y="2745593"/>
                <a:ext cx="10007600" cy="675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 Ta </a:t>
                </a:r>
                <a:r>
                  <a:rPr lang="en-US" sz="2200" b="1" dirty="0" err="1" smtClean="0"/>
                  <a:t>có</a:t>
                </a:r>
                <a:r>
                  <a:rPr lang="en-US" sz="2200" b="1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2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.(</m:t>
                            </m:r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2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314" y="2745593"/>
                <a:ext cx="10007600" cy="675891"/>
              </a:xfrm>
              <a:prstGeom prst="rect">
                <a:avLst/>
              </a:prstGeom>
              <a:blipFill>
                <a:blip r:embed="rId8"/>
                <a:stretch>
                  <a:fillRect l="-183"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193800" y="3445340"/>
            <a:ext cx="6870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Vậy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bạn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Hà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làm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đúng</a:t>
            </a:r>
            <a:endParaRPr lang="en-US" sz="2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93800" y="3975100"/>
                <a:ext cx="8826500" cy="978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 smtClean="0"/>
                  <a:t>Bạn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Liên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làm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chưa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đúng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vì</a:t>
                </a:r>
                <a:r>
                  <a:rPr lang="en-US" sz="2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b="1" dirty="0" smtClean="0"/>
                  <a:t> không </a:t>
                </a:r>
                <a:r>
                  <a:rPr lang="en-US" sz="2200" b="1" dirty="0" err="1" smtClean="0"/>
                  <a:t>phải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là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nhân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tử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chung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của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tử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thức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và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mẫu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của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phân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thức</a:t>
                </a:r>
                <a:r>
                  <a:rPr lang="en-US" sz="22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200" b="1" dirty="0" smtClean="0"/>
                  <a:t> </a:t>
                </a:r>
                <a:endParaRPr lang="en-US" sz="2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3975100"/>
                <a:ext cx="8826500" cy="978409"/>
              </a:xfrm>
              <a:prstGeom prst="rect">
                <a:avLst/>
              </a:prstGeom>
              <a:blipFill>
                <a:blip r:embed="rId9"/>
                <a:stretch>
                  <a:fillRect l="-898" t="-3106" b="-4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405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32152" y="4721633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03843" y="3118780"/>
            <a:ext cx="6891245" cy="653685"/>
            <a:chOff x="4871257" y="83128"/>
            <a:chExt cx="7501720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29" y="213656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093033" y="0"/>
            <a:ext cx="92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</a:t>
            </a:r>
            <a:r>
              <a:rPr kumimoji="0" lang="en-US" alt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C453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. PHÂN THỨC ĐẠI 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CC453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367127" y="42606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TÍNH CHẤT CƠ BẢN CỦA PHÂN THỨC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461648" y="877735"/>
            <a:ext cx="7412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noProof="0" dirty="0" err="1" smtClean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noProof="0" dirty="0" smtClean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noProof="0" dirty="0" err="1" smtClean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noProof="0" dirty="0" smtClean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dirty="0" err="1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386502" y="1673750"/>
                <a:ext cx="10994156" cy="1835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Hoạt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động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kumimoji="0" lang="en-US" sz="2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SGK – T32):</a:t>
                </a:r>
                <a:r>
                  <a:rPr lang="en-US" sz="2400" b="1" dirty="0">
                    <a:solidFill>
                      <a:srgbClr val="F7093C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Cho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phân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thức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Tìm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tử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chung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tử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kumimoji="0" lang="en-US" sz="24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mẫu</a:t>
                </a:r>
                <a:endPara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lang="en-US" sz="2400" b="1" baseline="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Tìm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phân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thức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nhận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được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sau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khi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chia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cả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tử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mẫu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cho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tử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chung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marR="0" lvl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Giải</a:t>
                </a:r>
                <a:endPara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02" y="1673750"/>
                <a:ext cx="10994156" cy="1835182"/>
              </a:xfrm>
              <a:prstGeom prst="rect">
                <a:avLst/>
              </a:prstGeom>
              <a:blipFill>
                <a:blip r:embed="rId3"/>
                <a:stretch>
                  <a:fillRect l="-831" b="-6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8514" y="3326925"/>
                <a:ext cx="857367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buAutoNum type="alphaLcParenR"/>
                </a:pP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chung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14" y="3326925"/>
                <a:ext cx="8573673" cy="830997"/>
              </a:xfrm>
              <a:prstGeom prst="rect">
                <a:avLst/>
              </a:prstGeom>
              <a:blipFill>
                <a:blip r:embed="rId4"/>
                <a:stretch>
                  <a:fillRect l="-996"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8513" y="3712937"/>
                <a:ext cx="8573673" cy="727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num>
                      <m:den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den>
                    </m:f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13" y="3712937"/>
                <a:ext cx="8573673" cy="727187"/>
              </a:xfrm>
              <a:prstGeom prst="rect">
                <a:avLst/>
              </a:prstGeom>
              <a:blipFill>
                <a:blip r:embed="rId5"/>
                <a:stretch>
                  <a:fillRect l="-1138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0797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256211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868" y="0"/>
            <a:ext cx="2260731" cy="21319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87599" y="465812"/>
            <a:ext cx="8775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7627" y="2641006"/>
            <a:ext cx="87757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50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8" y="296804"/>
            <a:ext cx="2423738" cy="218136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4" y="3218529"/>
            <a:ext cx="6891245" cy="653685"/>
            <a:chOff x="4871257" y="83128"/>
            <a:chExt cx="7501720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29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034557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624866" y="664211"/>
                <a:ext cx="8194331" cy="25564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>
                    <a:solidFill>
                      <a:srgbClr val="F7093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(SGK-T32):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𝐚</m:t>
                    </m:r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866" y="664211"/>
                <a:ext cx="8194331" cy="2556405"/>
              </a:xfrm>
              <a:prstGeom prst="rect">
                <a:avLst/>
              </a:prstGeom>
              <a:blipFill>
                <a:blip r:embed="rId7"/>
                <a:stretch>
                  <a:fillRect l="-1563" t="-2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19813" y="2651964"/>
                <a:ext cx="10389995" cy="2271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8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813" y="2651964"/>
                <a:ext cx="10389995" cy="2271327"/>
              </a:xfrm>
              <a:prstGeom prst="rect">
                <a:avLst/>
              </a:prstGeom>
              <a:blipFill>
                <a:blip r:embed="rId8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-1720931" y="3357231"/>
            <a:ext cx="106152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8076" y="2846151"/>
            <a:ext cx="4019550" cy="304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48076" y="3570705"/>
            <a:ext cx="4819650" cy="342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01244" y="4357544"/>
                <a:ext cx="7579968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244" y="4357544"/>
                <a:ext cx="7579968" cy="832857"/>
              </a:xfrm>
              <a:prstGeom prst="rect">
                <a:avLst/>
              </a:prstGeom>
              <a:blipFill>
                <a:blip r:embed="rId11"/>
                <a:stretch>
                  <a:fillRect l="-1608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034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3428</TotalTime>
  <Words>1614</Words>
  <Application>Microsoft Office PowerPoint</Application>
  <PresentationFormat>Widescreen</PresentationFormat>
  <Paragraphs>219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Special Elite</vt:lpstr>
      <vt:lpstr>Tahoma</vt:lpstr>
      <vt:lpstr>Times New Roman</vt:lpstr>
      <vt:lpstr>思源黑体 Medium</vt:lpstr>
      <vt:lpstr>Office Theme</vt:lpstr>
      <vt:lpstr>Equation</vt:lpstr>
      <vt:lpstr> PHÂN THỨC ĐẠI SỐ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154</cp:revision>
  <dcterms:created xsi:type="dcterms:W3CDTF">2021-06-07T13:44:30Z</dcterms:created>
  <dcterms:modified xsi:type="dcterms:W3CDTF">2023-07-29T14:25:17Z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