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svg" ContentType="image/svg+xml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4"/>
  </p:notesMasterIdLst>
  <p:sldIdLst>
    <p:sldId id="256" r:id="rId5"/>
    <p:sldId id="257" r:id="rId6"/>
    <p:sldId id="313" r:id="rId7"/>
    <p:sldId id="314" r:id="rId8"/>
    <p:sldId id="315" r:id="rId9"/>
    <p:sldId id="316" r:id="rId10"/>
    <p:sldId id="319" r:id="rId11"/>
    <p:sldId id="317" r:id="rId12"/>
    <p:sldId id="320" r:id="rId13"/>
    <p:sldId id="322" r:id="rId14"/>
    <p:sldId id="323" r:id="rId15"/>
    <p:sldId id="324" r:id="rId16"/>
    <p:sldId id="325" r:id="rId17"/>
    <p:sldId id="326" r:id="rId18"/>
    <p:sldId id="327" r:id="rId19"/>
    <p:sldId id="321" r:id="rId20"/>
    <p:sldId id="354" r:id="rId21"/>
    <p:sldId id="350" r:id="rId22"/>
    <p:sldId id="279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uzhenbo" initials="y" lastIdx="1" clrIdx="0">
    <p:extLst>
      <p:ext uri="{19B8F6BF-5375-455C-9EA6-DF929625EA0E}">
        <p15:presenceInfo xmlns:p15="http://schemas.microsoft.com/office/powerpoint/2012/main" userId="S-1-5-21-2973485031-1523744116-3428423271-10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093C"/>
    <a:srgbClr val="E2891E"/>
    <a:srgbClr val="16EA76"/>
    <a:srgbClr val="2704FC"/>
    <a:srgbClr val="AF519F"/>
    <a:srgbClr val="000000"/>
    <a:srgbClr val="B6954A"/>
    <a:srgbClr val="416529"/>
    <a:srgbClr val="4112EE"/>
    <a:srgbClr val="3CC4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iểu Trung bình 2 - Màu chủ đề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76584" autoAdjust="0"/>
  </p:normalViewPr>
  <p:slideViewPr>
    <p:cSldViewPr snapToGrid="0">
      <p:cViewPr varScale="1">
        <p:scale>
          <a:sx n="76" d="100"/>
          <a:sy n="76" d="100"/>
        </p:scale>
        <p:origin x="19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  <a:t>7/29/2023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GV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máy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chiếu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đưa</a:t>
            </a:r>
            <a:r>
              <a:rPr lang="en-US" sz="2800" baseline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aseline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2800" baseline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aseline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800" baseline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aseline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hỏi</a:t>
            </a:r>
            <a:r>
              <a:rPr lang="en-US" sz="2800" baseline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aseline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2800" baseline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aseline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baseline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aseline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dẫn</a:t>
            </a:r>
            <a:r>
              <a:rPr lang="en-US" sz="2800" baseline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aseline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2800" baseline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aseline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huống</a:t>
            </a:r>
            <a:r>
              <a:rPr lang="en-US" sz="2800" baseline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aseline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2800" baseline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aseline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endParaRPr lang="en-US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7693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vi-VN" dirty="0" smtClean="0"/>
              <a:t>GV: Yêu</a:t>
            </a:r>
            <a:r>
              <a:rPr lang="vi-VN" baseline="0" dirty="0" smtClean="0"/>
              <a:t> cầu HS nghiên cứu SGK, phát biểu thế nào là quy đồng mẫu thức nhiều phân thức. Có nhận xét gì về MTC </a:t>
            </a:r>
          </a:p>
          <a:p>
            <a:r>
              <a:rPr lang="vi-VN" baseline="0" dirty="0" smtClean="0"/>
              <a:t>HS: thực hiện yêu cầu</a:t>
            </a:r>
            <a:endParaRPr lang="en-US" dirty="0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53816F-A1CF-4485-B308-1B9F14B36E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76831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vi-V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-HS thực hiện ví dụ 6 theo nhóm 2 (thời gian 2 phút)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vi-V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GV yêu cầu HS đại diện nhóm đứng tại chỗ trình bày kết quả.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vi-V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HS cả lớp lắng nghe, quan sát và nhận xét.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vi-V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GV chính xác hóa kết quả</a:t>
            </a:r>
            <a:endParaRPr lang="en-US" dirty="0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53816F-A1CF-4485-B308-1B9F14B36E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90508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vi-V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HS nghiên cứu SGK vàthực hiện ví dụ 7 theo nhóm 4 (thời gian 3 phút)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vi-V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GV yêu cầu HS đại diện nhóm đứng tại chỗ trình bày kết quả.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vi-V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HS cả lớp lắng nghe, quan sát và nhận xét.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vi-V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GV chính xác hóa kết quả và yêu cầu HS rút ra các bước quy đồng mẫu thức nhiều phân thức,</a:t>
            </a:r>
            <a:endParaRPr lang="en-US" dirty="0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53816F-A1CF-4485-B308-1B9F14B36E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12819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vi-V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HS cả lớp lắng nghe, quan sát và nhận xét.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vi-V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GV chính xác hóa kết quả và yêu cầu HS rút ra các bước quy đồng mẫu thức nhiều phân thức,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53816F-A1CF-4485-B308-1B9F14B36E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17778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vi-V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-HS thực hiện ví</a:t>
            </a:r>
            <a:r>
              <a:rPr lang="vi-VN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dụ </a:t>
            </a:r>
            <a:r>
              <a:rPr lang="vi-V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 theo nhóm 2 (thời gian 2 phút)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vi-V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GV yêu cầu HS đại diện nhóm đứng tại chỗ trình bày kết quả.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vi-V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HS cả lớp lắng nghe, quan sát và nhận xét.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vi-V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GV chính xác hóa kết quả</a:t>
            </a:r>
            <a:endParaRPr lang="en-US" dirty="0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53816F-A1CF-4485-B308-1B9F14B36E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48170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vi-VN" dirty="0" smtClean="0"/>
              <a:t>-GV</a:t>
            </a:r>
            <a:r>
              <a:rPr lang="vi-VN" baseline="0" dirty="0" smtClean="0"/>
              <a:t> yêu cầu HS thực hiện luyện tập 4a</a:t>
            </a:r>
          </a:p>
          <a:p>
            <a:r>
              <a:rPr lang="vi-VN" baseline="0" dirty="0" smtClean="0"/>
              <a:t>-HS thực hiện yêu cầu</a:t>
            </a:r>
            <a:endParaRPr lang="en-US" dirty="0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53816F-A1CF-4485-B308-1B9F14B36E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60477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vi-VN" dirty="0" smtClean="0"/>
              <a:t>-GV</a:t>
            </a:r>
            <a:r>
              <a:rPr lang="vi-VN" baseline="0" dirty="0" smtClean="0"/>
              <a:t> yêu cầu HS thực hiện luyện tập 5a</a:t>
            </a:r>
          </a:p>
          <a:p>
            <a:r>
              <a:rPr lang="vi-VN" baseline="0" dirty="0" smtClean="0"/>
              <a:t>-HS thực hiện yêu cầu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53816F-A1CF-4485-B308-1B9F14B36E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93681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vi-VN" dirty="0" smtClean="0"/>
              <a:t>GV chiếu</a:t>
            </a:r>
            <a:r>
              <a:rPr lang="vi-VN" baseline="0" dirty="0" smtClean="0"/>
              <a:t> đề bài VD2 – nhiệm vụ về nhà</a:t>
            </a:r>
          </a:p>
          <a:p>
            <a:r>
              <a:rPr lang="vi-VN" baseline="0" dirty="0" smtClean="0"/>
              <a:t>HS quan sát, ghi lại yêu cầu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4795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vi-VN" dirty="0" smtClean="0"/>
              <a:t>GV chiếu</a:t>
            </a:r>
            <a:r>
              <a:rPr lang="vi-VN" baseline="0" dirty="0" smtClean="0"/>
              <a:t> HDVN</a:t>
            </a:r>
          </a:p>
          <a:p>
            <a:r>
              <a:rPr lang="vi-VN" baseline="0" dirty="0" smtClean="0"/>
              <a:t>HS ghi lại yêu cầu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0249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1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GV </a:t>
            </a:r>
            <a:r>
              <a:rPr lang="en-US" sz="1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yêu</a:t>
            </a:r>
            <a:r>
              <a:rPr lang="en-US" sz="1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cầu</a:t>
            </a:r>
            <a:r>
              <a:rPr lang="en-US" sz="1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HS </a:t>
            </a:r>
            <a:r>
              <a:rPr lang="en-US" sz="1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tìm</a:t>
            </a:r>
            <a:r>
              <a:rPr lang="en-US" sz="1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hiểu</a:t>
            </a:r>
            <a:r>
              <a:rPr lang="en-US" sz="1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HĐ </a:t>
            </a:r>
            <a:r>
              <a:rPr lang="vi-VN" sz="1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US" sz="1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-SGK/T</a:t>
            </a:r>
            <a:r>
              <a:rPr lang="vi-VN" sz="1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31</a:t>
            </a:r>
            <a:r>
              <a:rPr lang="en-US" sz="1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1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HS: </a:t>
            </a:r>
            <a:r>
              <a:rPr lang="vi-VN" sz="1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theo dõi</a:t>
            </a:r>
            <a:r>
              <a:rPr lang="vi-VN" sz="1800" baseline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trả lời câu hỏi</a:t>
            </a:r>
            <a:endParaRPr lang="en-US" sz="18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53816F-A1CF-4485-B308-1B9F14B36E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88339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vi-VN" sz="1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GV:</a:t>
            </a:r>
            <a:r>
              <a:rPr lang="vi-VN" sz="1800" baseline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yêu cầu HS rút ra tính chất cơ bản của phân thức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vi-VN" sz="1800" baseline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HS: nghiên cứu SGK, phát biểu tính chất</a:t>
            </a:r>
            <a:endParaRPr lang="en-US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53816F-A1CF-4485-B308-1B9F14B36E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0035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vi-V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HS thực hiện Ví dụ 3– SGK trang 31 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vi-V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GV chính xác hóa kết quả, từ đó cho HS rút ra chú ý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53816F-A1CF-4485-B308-1B9F14B36E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29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vi-V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HS thực hiện Ví dụ 4 – SGK trang 31 (thời gian 2 phút) 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vi-V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GV yêu cầu HS đại diện nhóm đứng tại chỗ trình bày kết quả.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vi-V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  GV chính xác hóa kết quả</a:t>
            </a:r>
            <a:endParaRPr lang="en-US" dirty="0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53816F-A1CF-4485-B308-1B9F14B36E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76454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vi-V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HS đọc và thực hiện hoạt động 4 – SGK trang 32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vi-V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GV chính xác hóa kết quả, từ đó HS rút ra định nghĩa rút gọn phân thức, và yêu cầu HS rút ra các bước rút gọn phân thức</a:t>
            </a:r>
            <a:endParaRPr lang="en-US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53816F-A1CF-4485-B308-1B9F14B36E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7460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vi-V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GV chính xác hóa kết quả, từ đó HS rút ra định nghĩa rút gọn phân thức, và yêu cầu HS rút ra các bước rút gọn phân thức</a:t>
            </a:r>
            <a:endParaRPr lang="en-US" dirty="0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53816F-A1CF-4485-B308-1B9F14B36E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73859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vi-V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HS thực hiện Ví dụ 5 – SGK trang 32 theo nhóm 4 (thời gian 3 phút)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vi-V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GV yêu cầu HS đại diện nhóm đứng tại chỗ trình bày kết quả.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vi-V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HS cả lớp lắng nghe, quan sát và nhận xét.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vi-V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GV chính xác hóa kết quả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53816F-A1CF-4485-B308-1B9F14B36E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40075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vi-V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HS thực hiệ</a:t>
            </a:r>
            <a:r>
              <a:rPr lang="vi-VN" sz="18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 hoạt động 5</a:t>
            </a:r>
            <a:r>
              <a:rPr lang="vi-V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SGK trang 33 theo nhóm 4 (thời gian 3 phút) </a:t>
            </a:r>
            <a:endParaRPr 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vi-V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GV yêu cầu HS đại diện nhóm đứng tại chỗ trình bày kết quả.</a:t>
            </a:r>
            <a:endParaRPr 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vi-V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HS cả lớp lắng nghe, quan sát và nhận xét.</a:t>
            </a:r>
            <a:endParaRPr 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vi-V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GV chính xác hóa kết quả</a:t>
            </a:r>
            <a:endParaRPr 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53816F-A1CF-4485-B308-1B9F14B36E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782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0C5E7-B1A1-4648-89D2-17B0F1E7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140298-3E00-4E73-B947-697E6928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7/29/2023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75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7/29/2023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74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E1D3E-E4B6-4EAA-BFB4-25A0557A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7E0856-45A8-4EAD-A9D6-8A993968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7/29/2023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5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ABEC0-6253-4360-B586-B9D20933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6E20B-8661-4C60-84FB-4892E8B48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32BE45-79E4-479B-BD2F-46CCB0BEE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7/29/2023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0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FF641-A5CC-4263-A394-2112D62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4D6865-C632-473C-AEC8-8D3F71562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FDBD19-4D33-4F6A-9938-6A04B3888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697E46-CE4D-480E-A997-2B53B2DF5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8B7E36-823F-4FD4-B826-E450A1248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7/29/2023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408F1-BB29-4C6F-91C9-653A730B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7/29/2023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7/29/2023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6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F408F-8083-4F07-9628-074C7AF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477E0-A333-439D-A531-30B39A81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D59501-D187-414C-AACE-F83872003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7/29/2023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56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56CFD-7F35-482C-A50F-B3D43ACB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D7F3EF-0FE9-46C4-A116-5DA6E26B0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B4041-0F17-42D8-AF16-AB099A39F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7/29/2023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1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  <a:t>7/29/2023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C617D0E3-7879-4E51-9843-14E11D752E40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9411307" y="5438588"/>
            <a:ext cx="2086303" cy="165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03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.png"/><Relationship Id="rId5" Type="http://schemas.openxmlformats.org/officeDocument/2006/relationships/image" Target="../media/image63.png"/><Relationship Id="rId4" Type="http://schemas.openxmlformats.org/officeDocument/2006/relationships/image" Target="../media/image6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png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png"/><Relationship Id="rId13" Type="http://schemas.openxmlformats.org/officeDocument/2006/relationships/image" Target="../media/image15.png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5.wmf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8.png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.bin"/><Relationship Id="rId11" Type="http://schemas.openxmlformats.org/officeDocument/2006/relationships/image" Target="../media/image69.png"/><Relationship Id="rId5" Type="http://schemas.openxmlformats.org/officeDocument/2006/relationships/image" Target="../media/image8.png"/><Relationship Id="rId15" Type="http://schemas.openxmlformats.org/officeDocument/2006/relationships/image" Target="../media/image17.png"/><Relationship Id="rId10" Type="http://schemas.openxmlformats.org/officeDocument/2006/relationships/image" Target="../media/image68.png"/><Relationship Id="rId4" Type="http://schemas.openxmlformats.org/officeDocument/2006/relationships/image" Target="../media/image13.png"/><Relationship Id="rId9" Type="http://schemas.openxmlformats.org/officeDocument/2006/relationships/image" Target="../media/image67.png"/><Relationship Id="rId1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png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7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1.bin"/><Relationship Id="rId10" Type="http://schemas.openxmlformats.org/officeDocument/2006/relationships/image" Target="../media/image79.png"/><Relationship Id="rId4" Type="http://schemas.openxmlformats.org/officeDocument/2006/relationships/image" Target="../media/image8.png"/><Relationship Id="rId9" Type="http://schemas.openxmlformats.org/officeDocument/2006/relationships/image" Target="../media/image7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0.png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png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8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5.wmf"/><Relationship Id="rId11" Type="http://schemas.openxmlformats.org/officeDocument/2006/relationships/image" Target="../media/image84.png"/><Relationship Id="rId5" Type="http://schemas.openxmlformats.org/officeDocument/2006/relationships/oleObject" Target="../embeddings/oleObject1.bin"/><Relationship Id="rId10" Type="http://schemas.openxmlformats.org/officeDocument/2006/relationships/image" Target="../media/image83.png"/><Relationship Id="rId4" Type="http://schemas.openxmlformats.org/officeDocument/2006/relationships/image" Target="../media/image8.png"/><Relationship Id="rId9" Type="http://schemas.openxmlformats.org/officeDocument/2006/relationships/image" Target="../media/image82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5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.png"/><Relationship Id="rId13" Type="http://schemas.openxmlformats.org/officeDocument/2006/relationships/image" Target="../media/image90.png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21.png"/><Relationship Id="rId12" Type="http://schemas.openxmlformats.org/officeDocument/2006/relationships/image" Target="../media/image8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.wmf"/><Relationship Id="rId11" Type="http://schemas.openxmlformats.org/officeDocument/2006/relationships/image" Target="../media/image88.png"/><Relationship Id="rId5" Type="http://schemas.openxmlformats.org/officeDocument/2006/relationships/oleObject" Target="../embeddings/oleObject1.bin"/><Relationship Id="rId10" Type="http://schemas.openxmlformats.org/officeDocument/2006/relationships/image" Target="../media/image87.png"/><Relationship Id="rId4" Type="http://schemas.openxmlformats.org/officeDocument/2006/relationships/image" Target="../media/image8.png"/><Relationship Id="rId9" Type="http://schemas.openxmlformats.org/officeDocument/2006/relationships/image" Target="../media/image86.png"/><Relationship Id="rId14" Type="http://schemas.openxmlformats.org/officeDocument/2006/relationships/image" Target="../media/image9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image" Target="../media/image42.pn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36.png"/><Relationship Id="rId12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11" Type="http://schemas.openxmlformats.org/officeDocument/2006/relationships/image" Target="../media/image40.png"/><Relationship Id="rId5" Type="http://schemas.openxmlformats.org/officeDocument/2006/relationships/oleObject" Target="../embeddings/oleObject1.bin"/><Relationship Id="rId10" Type="http://schemas.openxmlformats.org/officeDocument/2006/relationships/image" Target="../media/image39.png"/><Relationship Id="rId4" Type="http://schemas.openxmlformats.org/officeDocument/2006/relationships/image" Target="../media/image8.png"/><Relationship Id="rId9" Type="http://schemas.openxmlformats.org/officeDocument/2006/relationships/image" Target="../media/image3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4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8.png"/><Relationship Id="rId9" Type="http://schemas.openxmlformats.org/officeDocument/2006/relationships/image" Target="../media/image4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png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5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wmf"/><Relationship Id="rId11" Type="http://schemas.openxmlformats.org/officeDocument/2006/relationships/image" Target="../media/image57.png"/><Relationship Id="rId5" Type="http://schemas.openxmlformats.org/officeDocument/2006/relationships/oleObject" Target="../embeddings/oleObject1.bin"/><Relationship Id="rId10" Type="http://schemas.openxmlformats.org/officeDocument/2006/relationships/image" Target="../media/image12.png"/><Relationship Id="rId4" Type="http://schemas.openxmlformats.org/officeDocument/2006/relationships/image" Target="../media/image8.pn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!!2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667" y="2942544"/>
            <a:ext cx="11952372" cy="1417123"/>
          </a:xfrm>
        </p:spPr>
        <p:txBody>
          <a:bodyPr>
            <a:noAutofit/>
          </a:bodyPr>
          <a:lstStyle/>
          <a:p>
            <a:r>
              <a:rPr lang="en-US" sz="5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 THỨC ĐẠI SỐ</a:t>
            </a:r>
            <a:br>
              <a:rPr lang="en-US" sz="5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5000" b="1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5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2)</a:t>
            </a:r>
            <a:endParaRPr lang="en-US" sz="50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579677" y="4747910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5177912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Giáo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viên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1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631394">
            <a:off x="-634327" y="3883012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CF2EB805-B981-47B9-9661-CF05DB551677}"/>
              </a:ext>
            </a:extLst>
          </p:cNvPr>
          <p:cNvSpPr txBox="1">
            <a:spLocks/>
          </p:cNvSpPr>
          <p:nvPr/>
        </p:nvSpPr>
        <p:spPr>
          <a:xfrm>
            <a:off x="262360" y="16089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PHÒNG GD&amp;ĐT………..</a:t>
            </a:r>
          </a:p>
          <a:p>
            <a:pPr algn="l"/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TRƯỜNG THCS ………….……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!!1">
            <a:extLst>
              <a:ext uri="{FF2B5EF4-FFF2-40B4-BE49-F238E27FC236}">
                <a16:creationId xmlns:a16="http://schemas.microsoft.com/office/drawing/2014/main" id="{0E246211-C9C9-4B3E-9DDF-914AB989AE93}"/>
              </a:ext>
            </a:extLst>
          </p:cNvPr>
          <p:cNvSpPr txBox="1"/>
          <p:nvPr/>
        </p:nvSpPr>
        <p:spPr>
          <a:xfrm>
            <a:off x="5429250" y="2122528"/>
            <a:ext cx="676275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Đ8-C2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9063970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132152" y="4721633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03844" y="3118781"/>
            <a:ext cx="6891245" cy="653685"/>
            <a:chOff x="4871257" y="83128"/>
            <a:chExt cx="7501720" cy="653685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29" y="213656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</a:p>
          </p:txBody>
        </p:sp>
      </p:grpSp>
      <p:sp>
        <p:nvSpPr>
          <p:cNvPr id="2" name="Hộp Văn bản 1">
            <a:extLst>
              <a:ext uri="{FF2B5EF4-FFF2-40B4-BE49-F238E27FC236}">
                <a16:creationId xmlns:a16="http://schemas.microsoft.com/office/drawing/2014/main" id="{DF76D2BD-4504-80E5-7176-A5B6CF63480B}"/>
              </a:ext>
            </a:extLst>
          </p:cNvPr>
          <p:cNvSpPr txBox="1"/>
          <p:nvPr/>
        </p:nvSpPr>
        <p:spPr>
          <a:xfrm>
            <a:off x="1093033" y="0"/>
            <a:ext cx="92838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思源黑体 Medium"/>
                <a:cs typeface="Times New Roman" panose="02020603050405020304" pitchFamily="18" charset="0"/>
                <a:sym typeface="Special Elite"/>
              </a:rPr>
              <a:t>§1</a:t>
            </a:r>
            <a:r>
              <a:rPr kumimoji="0" lang="en-US" alt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CC453"/>
                </a:solidFill>
                <a:effectLst/>
                <a:uLnTx/>
                <a:uFillTx/>
                <a:latin typeface="Times New Roman" panose="02020603050405020304" pitchFamily="18" charset="0"/>
                <a:ea typeface="思源黑体 Medium"/>
                <a:cs typeface="Times New Roman" panose="02020603050405020304" pitchFamily="18" charset="0"/>
                <a:sym typeface="Special Elite"/>
              </a:rPr>
              <a:t>. PHÂN THỨC ĐẠI SỐ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3CC453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E250EC2E-D5E8-A11E-FE33-A8963256E84A}"/>
              </a:ext>
            </a:extLst>
          </p:cNvPr>
          <p:cNvSpPr txBox="1"/>
          <p:nvPr/>
        </p:nvSpPr>
        <p:spPr>
          <a:xfrm>
            <a:off x="367127" y="426069"/>
            <a:ext cx="9611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AF519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II. TÍNH CHẤT CƠ BẢN CỦA PHÂN THỨC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AF519F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225AE2A5-5738-3580-5C7C-161964F9AC15}"/>
              </a:ext>
            </a:extLst>
          </p:cNvPr>
          <p:cNvSpPr txBox="1"/>
          <p:nvPr/>
        </p:nvSpPr>
        <p:spPr>
          <a:xfrm>
            <a:off x="461648" y="877735"/>
            <a:ext cx="74120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4112EE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4112EE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A3A062DA-93BF-4842-B601-4404401BCCE3}"/>
                  </a:ext>
                </a:extLst>
              </p:cNvPr>
              <p:cNvSpPr txBox="1"/>
              <p:nvPr/>
            </p:nvSpPr>
            <p:spPr>
              <a:xfrm>
                <a:off x="386502" y="1673750"/>
                <a:ext cx="10994156" cy="21493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/>
                <a:r>
                  <a:rPr kumimoji="0" lang="en-US" sz="24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Hoạt</a:t>
                </a:r>
                <a:r>
                  <a:rPr kumimoji="0" 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1" i="1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động</a:t>
                </a:r>
                <a:r>
                  <a:rPr kumimoji="0" 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5 </a:t>
                </a:r>
                <a:r>
                  <a:rPr kumimoji="0" 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kumimoji="0" lang="en-US" sz="24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SGK – T33)</a:t>
                </a:r>
                <a:r>
                  <a:rPr kumimoji="0" lang="en-US" sz="24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kumimoji="0" lang="en-US" sz="24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Cho </a:t>
                </a:r>
                <a:r>
                  <a:rPr kumimoji="0" lang="en-US" sz="24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kumimoji="0" lang="en-US" sz="24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kumimoji="0" lang="en-US" sz="24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kumimoji="0" lang="en-US" sz="24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US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kumimoji="0" lang="en-US" sz="24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kumimoji="0" lang="en-US" sz="24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kumimoji="0" lang="en-US" sz="24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kumimoji="0" lang="en-US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𝒚</m:t>
                        </m:r>
                      </m:den>
                    </m:f>
                  </m:oMath>
                </a14:m>
                <a:r>
                  <a:rPr kumimoji="0" lang="en-US" sz="24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và</a:t>
                </a:r>
                <a:r>
                  <a:rPr kumimoji="0" lang="en-US" sz="24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US" sz="24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𝒙𝒚</m:t>
                            </m:r>
                          </m:e>
                          <m:sup>
                            <m:r>
                              <a:rPr lang="en-US" sz="24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endParaRPr kumimoji="0" 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14350" lvl="0" indent="-514350">
                  <a:buFontTx/>
                  <a:buAutoNum type="alphaLcParenR"/>
                </a:pPr>
                <a:r>
                  <a:rPr kumimoji="0" lang="en-US" sz="24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Hãy</a:t>
                </a:r>
                <a:r>
                  <a:rPr kumimoji="0" lang="en-US" sz="24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nhân</a:t>
                </a:r>
                <a:r>
                  <a:rPr kumimoji="0" lang="en-US" sz="24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cả</a:t>
                </a:r>
                <a:r>
                  <a:rPr kumimoji="0" lang="en-US" sz="24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tử</a:t>
                </a:r>
                <a:r>
                  <a:rPr kumimoji="0" lang="en-US" sz="24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kumimoji="0" lang="en-US" sz="24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mẫu</a:t>
                </a:r>
                <a:r>
                  <a:rPr kumimoji="0" lang="en-US" sz="24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kumimoji="0" lang="en-US" sz="24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kumimoji="0" lang="en-US" sz="24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kumimoji="0" lang="en-US" sz="24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thứ</a:t>
                </a:r>
                <a:r>
                  <a:rPr kumimoji="0" lang="en-US" sz="24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nhất</a:t>
                </a:r>
                <a:r>
                  <a:rPr kumimoji="0" lang="en-US" sz="24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kumimoji="0" lang="en-US" sz="24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2400" b="1" i="1" u="none" strike="noStrike" kern="1200" cap="none" spc="0" normalizeH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𝒚</m:t>
                    </m:r>
                  </m:oMath>
                </a14:m>
                <a:r>
                  <a:rPr kumimoji="0" lang="en-US" sz="24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  <a:r>
                  <a:rPr kumimoji="0" lang="en-US" sz="24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nhân</a:t>
                </a:r>
                <a:r>
                  <a:rPr kumimoji="0" lang="en-US" sz="24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cả</a:t>
                </a:r>
                <a:r>
                  <a:rPr kumimoji="0" lang="en-US" sz="24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tử</a:t>
                </a:r>
                <a:r>
                  <a:rPr kumimoji="0" lang="en-US" sz="24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kumimoji="0" lang="en-US" sz="24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mẫu</a:t>
                </a:r>
                <a:r>
                  <a:rPr kumimoji="0" lang="en-US" sz="24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kumimoji="0" lang="en-US" sz="24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kumimoji="0" lang="en-US" sz="24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kumimoji="0" lang="en-US" sz="24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thứ</a:t>
                </a:r>
                <a:r>
                  <a:rPr kumimoji="0" lang="en-US" sz="24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kumimoji="0" lang="en-US" sz="24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kumimoji="0" lang="en-US" sz="24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endParaRPr kumimoji="0" 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14350" marR="0" lvl="0" indent="-5143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lphaLcParenR"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Nhận</a:t>
                </a:r>
                <a:r>
                  <a:rPr kumimoji="0" lang="en-US" sz="24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xét</a:t>
                </a:r>
                <a:r>
                  <a:rPr kumimoji="0" lang="en-US" sz="24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gì</a:t>
                </a:r>
                <a:r>
                  <a:rPr kumimoji="0" lang="en-US" sz="24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về</a:t>
                </a:r>
                <a:r>
                  <a:rPr kumimoji="0" lang="en-US" sz="24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mẫu</a:t>
                </a:r>
                <a:r>
                  <a:rPr kumimoji="0" lang="en-US" sz="24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kumimoji="0" lang="en-US" sz="24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kumimoji="0" lang="en-US" sz="24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kumimoji="0" lang="en-US" sz="24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kumimoji="0" lang="en-US" sz="24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thu</a:t>
                </a:r>
                <a:r>
                  <a:rPr kumimoji="0" lang="en-US" sz="24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:endParaRPr kumimoji="0" 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Giải</a:t>
                </a:r>
                <a:endPara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A3A062DA-93BF-4842-B601-4404401BCC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502" y="1673750"/>
                <a:ext cx="10994156" cy="2149306"/>
              </a:xfrm>
              <a:prstGeom prst="rect">
                <a:avLst/>
              </a:prstGeom>
              <a:blipFill>
                <a:blip r:embed="rId3"/>
                <a:stretch>
                  <a:fillRect l="-831" b="-56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67127" y="4142589"/>
                <a:ext cx="8573673" cy="671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en-US" sz="24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US" sz="24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4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den>
                    </m:f>
                    <m:r>
                      <a:rPr lang="en-US" sz="24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.  </m:t>
                        </m:r>
                        <m:r>
                          <a:rPr lang="en-US" sz="2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US" sz="24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4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n-US" sz="2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2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den>
                    </m:f>
                    <m:r>
                      <a:rPr lang="en-US" sz="24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US" sz="24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4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sSup>
                          <m:sSupPr>
                            <m:ctrlPr>
                              <a:rPr lang="en-US" sz="24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  <m:sup>
                            <m:r>
                              <a:rPr lang="en-US" sz="24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kumimoji="0" lang="en-US" sz="24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</a:t>
                </a:r>
                <a:endPara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127" y="4142589"/>
                <a:ext cx="8573673" cy="671979"/>
              </a:xfrm>
              <a:prstGeom prst="rect">
                <a:avLst/>
              </a:prstGeom>
              <a:blipFill>
                <a:blip r:embed="rId4"/>
                <a:stretch>
                  <a:fillRect l="-1066" b="-9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749660" y="4155651"/>
                <a:ext cx="8573673" cy="671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en-US" sz="24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US" sz="24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𝒙𝒚</m:t>
                            </m:r>
                          </m:e>
                          <m:sup>
                            <m:r>
                              <a:rPr lang="en-US" sz="24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sz="24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.  </m:t>
                        </m:r>
                        <m:r>
                          <a:rPr lang="en-US" sz="2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sSup>
                          <m:sSupPr>
                            <m:ctrlPr>
                              <a:rPr lang="en-US" sz="24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4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n-US" sz="2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2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  <m:r>
                      <a:rPr lang="en-US" sz="24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sSup>
                          <m:sSupPr>
                            <m:ctrlPr>
                              <a:rPr lang="en-US" sz="24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4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sSup>
                          <m:sSupPr>
                            <m:ctrlPr>
                              <a:rPr lang="en-US" sz="24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  <m:sup>
                            <m:r>
                              <a:rPr lang="en-US" sz="24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endPara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9660" y="4155651"/>
                <a:ext cx="8573673" cy="671979"/>
              </a:xfrm>
              <a:prstGeom prst="rect">
                <a:avLst/>
              </a:prstGeom>
              <a:blipFill>
                <a:blip r:embed="rId5"/>
                <a:stretch>
                  <a:fillRect l="-1066" b="-9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67127" y="4973586"/>
                <a:ext cx="8014873" cy="470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Hai </a:t>
                </a:r>
                <a:r>
                  <a:rPr lang="en-US" sz="24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thu</a:t>
                </a:r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cùng</a:t>
                </a:r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mẫu</a:t>
                </a:r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sSup>
                      <m:sSupPr>
                        <m:ctrlPr>
                          <a:rPr lang="en-US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127" y="4973586"/>
                <a:ext cx="8014873" cy="470000"/>
              </a:xfrm>
              <a:prstGeom prst="rect">
                <a:avLst/>
              </a:prstGeom>
              <a:blipFill>
                <a:blip r:embed="rId6"/>
                <a:stretch>
                  <a:fillRect l="-1141" t="-7792" b="-29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655562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7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7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HOẠT ĐỘNG HÌNH THÀNH KIẾN THỨC</a:t>
              </a:r>
            </a:p>
          </p:txBody>
        </p:sp>
      </p:grpSp>
      <p:graphicFrame>
        <p:nvGraphicFramePr>
          <p:cNvPr id="13" name="Đối tượng 12">
            <a:extLst>
              <a:ext uri="{FF2B5EF4-FFF2-40B4-BE49-F238E27FC236}">
                <a16:creationId xmlns:a16="http://schemas.microsoft.com/office/drawing/2014/main" id="{0BEDF37A-D9E8-0052-B9B7-31CF4CE5139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27600" y="26670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6" name="Equation" r:id="rId4" imgW="914400" imgH="198720" progId="Equation.DSMT4">
                  <p:embed/>
                </p:oleObj>
              </mc:Choice>
              <mc:Fallback>
                <p:oleObj name="Equation" r:id="rId4" imgW="914400" imgH="198720" progId="Equation.DSMT4">
                  <p:embed/>
                  <p:pic>
                    <p:nvPicPr>
                      <p:cNvPr id="13" name="Đối tượng 12">
                        <a:extLst>
                          <a:ext uri="{FF2B5EF4-FFF2-40B4-BE49-F238E27FC236}">
                            <a16:creationId xmlns:a16="http://schemas.microsoft.com/office/drawing/2014/main" id="{0BEDF37A-D9E8-0052-B9B7-31CF4CE5139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927600" y="26670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6868" y="0"/>
            <a:ext cx="2260731" cy="2131955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2387599" y="465812"/>
            <a:ext cx="877570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Khi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biến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đổi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phân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thức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đã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cho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thành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những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phân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thức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mới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bằng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chúng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và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mẫu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thức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thì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cách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biến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đổi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đó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được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là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quy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đồng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mẫu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thức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nhiều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phân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thức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27627" y="2641006"/>
            <a:ext cx="111360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Nhận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xét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Mẫu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thức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chung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(MTC) chia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hết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cho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mẫu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thức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của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mỗi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phân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thức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đã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cho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8103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4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2843" y="2465029"/>
            <a:ext cx="9925050" cy="3648075"/>
          </a:xfrm>
          <a:prstGeom prst="rect">
            <a:avLst/>
          </a:prstGeom>
        </p:spPr>
      </p:pic>
      <p:pic>
        <p:nvPicPr>
          <p:cNvPr id="2" name="!!3">
            <a:extLst>
              <a:ext uri="{FF2B5EF4-FFF2-40B4-BE49-F238E27FC236}">
                <a16:creationId xmlns:a16="http://schemas.microsoft.com/office/drawing/2014/main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0"/>
            <a:ext cx="1703872" cy="1533485"/>
          </a:xfrm>
          <a:prstGeom prst="rect">
            <a:avLst/>
          </a:prstGeom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7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</a:p>
          </p:txBody>
        </p:sp>
      </p:grpSp>
      <p:graphicFrame>
        <p:nvGraphicFramePr>
          <p:cNvPr id="13" name="Đối tượng 12">
            <a:extLst>
              <a:ext uri="{FF2B5EF4-FFF2-40B4-BE49-F238E27FC236}">
                <a16:creationId xmlns:a16="http://schemas.microsoft.com/office/drawing/2014/main" id="{0BEDF37A-D9E8-0052-B9B7-31CF4CE513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6177613"/>
              </p:ext>
            </p:extLst>
          </p:nvPr>
        </p:nvGraphicFramePr>
        <p:xfrm>
          <a:off x="4927600" y="26670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53" name="Equation" r:id="rId6" imgW="914400" imgH="198720" progId="Equation.DSMT4">
                  <p:embed/>
                </p:oleObj>
              </mc:Choice>
              <mc:Fallback>
                <p:oleObj name="Equation" r:id="rId6" imgW="914400" imgH="198720" progId="Equation.DSMT4">
                  <p:embed/>
                  <p:pic>
                    <p:nvPicPr>
                      <p:cNvPr id="13" name="Đối tượng 12">
                        <a:extLst>
                          <a:ext uri="{FF2B5EF4-FFF2-40B4-BE49-F238E27FC236}">
                            <a16:creationId xmlns:a16="http://schemas.microsoft.com/office/drawing/2014/main" id="{0BEDF37A-D9E8-0052-B9B7-31CF4CE5139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927600" y="26670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A3A062DA-93BF-4842-B601-4404401BCCE3}"/>
                  </a:ext>
                </a:extLst>
              </p:cNvPr>
              <p:cNvSpPr txBox="1"/>
              <p:nvPr/>
            </p:nvSpPr>
            <p:spPr>
              <a:xfrm>
                <a:off x="1558843" y="65854"/>
                <a:ext cx="9528257" cy="14648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Hoạt</a:t>
                </a:r>
                <a:r>
                  <a:rPr kumimoji="0" lang="en-US" sz="2000" b="1" i="1" u="none" strike="noStrike" kern="1200" cap="none" spc="0" normalizeH="0" noProof="0" dirty="0" smtClean="0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000" b="1" i="1" u="none" strike="noStrike" kern="1200" cap="none" spc="0" normalizeH="0" noProof="0" dirty="0" err="1" smtClean="0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động</a:t>
                </a:r>
                <a:r>
                  <a:rPr kumimoji="0" lang="en-US" sz="2000" b="1" i="1" u="none" strike="noStrike" kern="1200" cap="none" spc="0" normalizeH="0" noProof="0" dirty="0" smtClean="0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i="1" noProof="0" dirty="0">
                    <a:solidFill>
                      <a:srgbClr val="F7093C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  <a:r>
                  <a:rPr kumimoji="0" lang="en-US" sz="20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(SGK-T33): </a:t>
                </a:r>
                <a:r>
                  <a:rPr kumimoji="0" lang="en-US" sz="20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Tìm</a:t>
                </a:r>
                <a:r>
                  <a:rPr kumimoji="0" lang="en-US" sz="20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MTC </a:t>
                </a:r>
                <a:r>
                  <a:rPr kumimoji="0" lang="en-US" sz="20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kumimoji="0" lang="en-US" sz="20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0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kumimoji="0" lang="en-US" sz="20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0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kumimoji="0" lang="en-US" sz="20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0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kumimoji="0" lang="en-US" sz="2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kumimoji="0" lang="en-US" sz="20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kumimoji="0" lang="en-US" sz="20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kumimoji="0" lang="en-US" sz="2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0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kumimoji="0" lang="en-US" sz="20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sSup>
                          <m:sSupPr>
                            <m:ctrlPr>
                              <a:rPr lang="en-US" sz="20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0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0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− </m:t>
                        </m:r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endParaRPr lang="en-US" sz="2000" b="1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en-US" sz="2000" b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Giải</a:t>
                </a:r>
                <a:r>
                  <a:rPr lang="en-US" sz="20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000" b="1" dirty="0">
                  <a:solidFill>
                    <a:prstClr val="black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/>
                <a:endPara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A3A062DA-93BF-4842-B601-4404401BCC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8843" y="65854"/>
                <a:ext cx="9528257" cy="1464888"/>
              </a:xfrm>
              <a:prstGeom prst="rect">
                <a:avLst/>
              </a:prstGeom>
              <a:blipFill>
                <a:blip r:embed="rId8"/>
                <a:stretch>
                  <a:fillRect l="-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1678123" y="801507"/>
            <a:ext cx="103899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noProof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 </a:t>
            </a:r>
            <a:r>
              <a:rPr lang="en-US" sz="2000" b="1" noProof="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000" b="1" noProof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MTC </a:t>
            </a:r>
            <a:r>
              <a:rPr lang="en-US" sz="2000" b="1" noProof="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noProof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noProof="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000" b="1" noProof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noProof="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000" b="1" noProof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noProof="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b="1" noProof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noProof="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000" b="1" noProof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2000" b="1" noProof="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b="1" noProof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noProof="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000" b="1" noProof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noProof="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b="1" noProof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noProof="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000" b="1" noProof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noProof="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000" b="1" noProof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en-US" sz="20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0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sz="20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noProof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-1720931" y="3357231"/>
            <a:ext cx="106152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059578" y="1421514"/>
                <a:ext cx="902752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d>
                      <m:dPr>
                        <m:ctrlP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</m:d>
                    <m:r>
                      <a:rPr lang="en-US" sz="2000" b="1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;   </m:t>
                    </m:r>
                  </m:oMath>
                </a14:m>
                <a:r>
                  <a:rPr lang="en-US" sz="20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000" b="1" dirty="0">
                  <a:solidFill>
                    <a:prstClr val="black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9578" y="1421514"/>
                <a:ext cx="9027522" cy="70788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380577" y="1449366"/>
                <a:ext cx="9027522" cy="7148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2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− </m:t>
                    </m:r>
                    <m:r>
                      <a:rPr lang="en-US" sz="2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𝟗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</m:d>
                    <m:d>
                      <m:dPr>
                        <m:ctrlP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1" i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𝐱</m:t>
                        </m:r>
                        <m:r>
                          <a:rPr lang="en-US" sz="2000" b="1" i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en-US" sz="2000" b="1" i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</m:d>
                    <m:r>
                      <a:rPr lang="en-US" sz="2000" b="1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.   </m:t>
                    </m:r>
                  </m:oMath>
                </a14:m>
                <a:r>
                  <a:rPr lang="en-US" sz="20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000" b="1" dirty="0">
                  <a:solidFill>
                    <a:prstClr val="black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0577" y="1449366"/>
                <a:ext cx="9027522" cy="71487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678123" y="1693650"/>
                <a:ext cx="10897298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Bước</a:t>
                </a:r>
                <a:r>
                  <a:rPr lang="en-US" sz="2000" b="1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smtClean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0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2000" b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Chọn</a:t>
                </a:r>
                <a:r>
                  <a:rPr lang="en-US" sz="20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MTC </a:t>
                </a:r>
                <a:r>
                  <a:rPr lang="en-US" sz="2000" b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0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2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</m:d>
                    <m:d>
                      <m:dPr>
                        <m:ctrlP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𝐱</m:t>
                        </m:r>
                        <m:r>
                          <a:rPr lang="en-US" sz="2000" b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en-US" sz="2000" b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</m:d>
                    <m:r>
                      <a:rPr lang="en-US" sz="2000" b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.   </m:t>
                    </m:r>
                  </m:oMath>
                </a14:m>
                <a:endParaRPr lang="en-US" sz="2000" b="1" dirty="0" smtClean="0">
                  <a:solidFill>
                    <a:prstClr val="black"/>
                  </a:solidFill>
                  <a:latin typeface="Times New Roman" panose="02020603050405020304" pitchFamily="18" charset="0"/>
                </a:endParaRPr>
              </a:p>
              <a:p>
                <a:r>
                  <a:rPr lang="en-US" sz="2000" b="1" dirty="0" err="1" smtClean="0">
                    <a:solidFill>
                      <a:srgbClr val="E2891E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000" b="1" dirty="0" smtClean="0">
                    <a:solidFill>
                      <a:srgbClr val="E2891E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 smtClean="0">
                    <a:solidFill>
                      <a:srgbClr val="E2891E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thể</a:t>
                </a:r>
                <a:r>
                  <a:rPr lang="en-US" sz="2000" b="1" dirty="0" smtClean="0">
                    <a:solidFill>
                      <a:srgbClr val="E2891E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 smtClean="0">
                    <a:solidFill>
                      <a:srgbClr val="E2891E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mô</a:t>
                </a:r>
                <a:r>
                  <a:rPr lang="en-US" sz="2000" b="1" dirty="0" smtClean="0">
                    <a:solidFill>
                      <a:srgbClr val="E2891E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 smtClean="0">
                    <a:solidFill>
                      <a:srgbClr val="E2891E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tả</a:t>
                </a:r>
                <a:r>
                  <a:rPr lang="en-US" sz="2000" b="1" dirty="0" smtClean="0">
                    <a:solidFill>
                      <a:srgbClr val="E2891E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 smtClean="0">
                    <a:solidFill>
                      <a:srgbClr val="E2891E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2000" b="1" dirty="0" smtClean="0">
                    <a:solidFill>
                      <a:srgbClr val="E2891E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 smtClean="0">
                    <a:solidFill>
                      <a:srgbClr val="E2891E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tìm</a:t>
                </a:r>
                <a:r>
                  <a:rPr lang="en-US" sz="2000" b="1" dirty="0" smtClean="0">
                    <a:solidFill>
                      <a:srgbClr val="E2891E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 smtClean="0">
                    <a:solidFill>
                      <a:srgbClr val="E2891E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mẫu</a:t>
                </a:r>
                <a:r>
                  <a:rPr lang="en-US" sz="2000" b="1" dirty="0" smtClean="0">
                    <a:solidFill>
                      <a:srgbClr val="E2891E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 smtClean="0">
                    <a:solidFill>
                      <a:srgbClr val="E2891E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2000" b="1" dirty="0" smtClean="0">
                    <a:solidFill>
                      <a:srgbClr val="E2891E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 smtClean="0">
                    <a:solidFill>
                      <a:srgbClr val="E2891E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chung</a:t>
                </a:r>
                <a:r>
                  <a:rPr lang="en-US" sz="2000" b="1" dirty="0" smtClean="0">
                    <a:solidFill>
                      <a:srgbClr val="E2891E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 smtClean="0">
                    <a:solidFill>
                      <a:srgbClr val="E2891E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000" b="1" dirty="0" smtClean="0">
                    <a:solidFill>
                      <a:srgbClr val="E2891E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 smtClean="0">
                    <a:solidFill>
                      <a:srgbClr val="E2891E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lang="en-US" sz="2000" b="1" dirty="0" smtClean="0">
                    <a:solidFill>
                      <a:srgbClr val="E2891E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 smtClean="0">
                    <a:solidFill>
                      <a:srgbClr val="E2891E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000" b="1" dirty="0" smtClean="0">
                    <a:solidFill>
                      <a:srgbClr val="E2891E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 smtClean="0">
                    <a:solidFill>
                      <a:srgbClr val="E2891E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2000" b="1" dirty="0" smtClean="0">
                    <a:solidFill>
                      <a:srgbClr val="E2891E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 smtClean="0">
                    <a:solidFill>
                      <a:srgbClr val="E2891E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trên</a:t>
                </a:r>
                <a:r>
                  <a:rPr lang="en-US" sz="2000" b="1" dirty="0" smtClean="0">
                    <a:solidFill>
                      <a:srgbClr val="E2891E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 smtClean="0">
                    <a:solidFill>
                      <a:srgbClr val="E2891E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bằng</a:t>
                </a:r>
                <a:r>
                  <a:rPr lang="en-US" sz="2000" b="1" dirty="0" smtClean="0">
                    <a:solidFill>
                      <a:srgbClr val="E2891E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 smtClean="0">
                    <a:solidFill>
                      <a:srgbClr val="E2891E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bảng</a:t>
                </a:r>
                <a:r>
                  <a:rPr lang="en-US" sz="2000" b="1" dirty="0" smtClean="0">
                    <a:solidFill>
                      <a:srgbClr val="E2891E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 smtClean="0">
                    <a:solidFill>
                      <a:srgbClr val="E2891E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như</a:t>
                </a:r>
                <a:r>
                  <a:rPr lang="en-US" sz="2000" b="1" dirty="0" smtClean="0">
                    <a:solidFill>
                      <a:srgbClr val="E2891E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err="1" smtClean="0">
                    <a:solidFill>
                      <a:srgbClr val="E2891E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sau</a:t>
                </a:r>
                <a:r>
                  <a:rPr lang="en-US" sz="2000" b="1" dirty="0" smtClean="0">
                    <a:solidFill>
                      <a:srgbClr val="E2891E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 </a:t>
                </a:r>
                <a:endParaRPr lang="en-US" sz="2000" b="1" dirty="0">
                  <a:solidFill>
                    <a:srgbClr val="E2891E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/>
                <a:r>
                  <a:rPr lang="en-US" sz="20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0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8123" y="1693650"/>
                <a:ext cx="10897298" cy="1323439"/>
              </a:xfrm>
              <a:prstGeom prst="rect">
                <a:avLst/>
              </a:prstGeom>
              <a:blipFill>
                <a:blip r:embed="rId11"/>
                <a:stretch>
                  <a:fillRect l="-559" t="-27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Picture 18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384800" y="3249347"/>
            <a:ext cx="571500" cy="64770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484812" y="4366661"/>
            <a:ext cx="371475" cy="47625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08524" y="5284363"/>
            <a:ext cx="1924050" cy="485775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275512" y="4365904"/>
            <a:ext cx="1095375" cy="419100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251486" y="5281852"/>
            <a:ext cx="1095375" cy="419100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9588345" y="3326810"/>
            <a:ext cx="1162050" cy="676275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9551562" y="4303872"/>
            <a:ext cx="1162050" cy="676275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9551562" y="5189112"/>
            <a:ext cx="1162050" cy="676275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990627" y="5117674"/>
            <a:ext cx="1781175" cy="81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35641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8" grpId="0"/>
      <p:bldP spid="14" grpId="0"/>
      <p:bldP spid="20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!!3">
            <a:extLst>
              <a:ext uri="{FF2B5EF4-FFF2-40B4-BE49-F238E27FC236}">
                <a16:creationId xmlns:a16="http://schemas.microsoft.com/office/drawing/2014/main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128" y="296804"/>
            <a:ext cx="1600618" cy="1440556"/>
          </a:xfrm>
          <a:prstGeom prst="rect">
            <a:avLst/>
          </a:prstGeom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7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</a:p>
          </p:txBody>
        </p:sp>
      </p:grpSp>
      <p:graphicFrame>
        <p:nvGraphicFramePr>
          <p:cNvPr id="13" name="Đối tượng 12">
            <a:extLst>
              <a:ext uri="{FF2B5EF4-FFF2-40B4-BE49-F238E27FC236}">
                <a16:creationId xmlns:a16="http://schemas.microsoft.com/office/drawing/2014/main" id="{0BEDF37A-D9E8-0052-B9B7-31CF4CE513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374595"/>
              </p:ext>
            </p:extLst>
          </p:nvPr>
        </p:nvGraphicFramePr>
        <p:xfrm>
          <a:off x="4927600" y="26670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5" name="Equation" r:id="rId5" imgW="914400" imgH="198720" progId="Equation.DSMT4">
                  <p:embed/>
                </p:oleObj>
              </mc:Choice>
              <mc:Fallback>
                <p:oleObj name="Equation" r:id="rId5" imgW="914400" imgH="198720" progId="Equation.DSMT4">
                  <p:embed/>
                  <p:pic>
                    <p:nvPicPr>
                      <p:cNvPr id="13" name="Đối tượng 12">
                        <a:extLst>
                          <a:ext uri="{FF2B5EF4-FFF2-40B4-BE49-F238E27FC236}">
                            <a16:creationId xmlns:a16="http://schemas.microsoft.com/office/drawing/2014/main" id="{0BEDF37A-D9E8-0052-B9B7-31CF4CE5139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927600" y="26670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A3A062DA-93BF-4842-B601-4404401BCCE3}"/>
                  </a:ext>
                </a:extLst>
              </p:cNvPr>
              <p:cNvSpPr txBox="1"/>
              <p:nvPr/>
            </p:nvSpPr>
            <p:spPr>
              <a:xfrm>
                <a:off x="1821992" y="502822"/>
                <a:ext cx="8194331" cy="8447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>
                  <a:defRPr/>
                </a:pPr>
                <a:r>
                  <a:rPr kumimoji="0" lang="en-US" sz="20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Hoạt</a:t>
                </a:r>
                <a:r>
                  <a:rPr kumimoji="0" lang="en-US" sz="2000" b="1" i="1" u="none" strike="noStrike" kern="1200" cap="none" spc="0" normalizeH="0" noProof="0" dirty="0" smtClean="0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000" b="1" i="1" u="none" strike="noStrike" kern="1200" cap="none" spc="0" normalizeH="0" noProof="0" dirty="0" err="1" smtClean="0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động</a:t>
                </a:r>
                <a:r>
                  <a:rPr kumimoji="0" lang="en-US" sz="2000" b="1" i="1" u="none" strike="noStrike" kern="1200" cap="none" spc="0" normalizeH="0" noProof="0" dirty="0" smtClean="0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i="1" dirty="0">
                    <a:solidFill>
                      <a:srgbClr val="F7093C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7</a:t>
                </a:r>
                <a:r>
                  <a:rPr kumimoji="0" lang="en-US" sz="20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(SGK-T33): </a:t>
                </a:r>
                <a:r>
                  <a:rPr kumimoji="0" lang="en-US" sz="20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Quy</a:t>
                </a:r>
                <a:r>
                  <a:rPr kumimoji="0" lang="en-US" sz="2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0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đồng</a:t>
                </a:r>
                <a:r>
                  <a:rPr kumimoji="0" lang="en-US" sz="20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0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mẫu</a:t>
                </a:r>
                <a:r>
                  <a:rPr kumimoji="0" lang="en-US" sz="20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0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kumimoji="0" lang="en-US" sz="20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0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kumimoji="0" lang="en-US" sz="20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0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kumimoji="0" lang="en-US" sz="20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0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kumimoji="0" lang="en-US" sz="2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20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US" sz="20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kumimoji="0" lang="en-US" sz="20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kumimoji="0" lang="en-US" sz="20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kumimoji="0" lang="en-US" sz="20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kumimoji="0" lang="en-US" sz="20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kumimoji="0" lang="en-US" sz="20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kumimoji="0" lang="en-US" sz="20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</m:oMath>
                </a14:m>
                <a:r>
                  <a:rPr kumimoji="0" lang="en-US" sz="2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và</a:t>
                </a:r>
                <a:r>
                  <a:rPr kumimoji="0" lang="en-US" sz="20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US" sz="20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0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0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</m:oMath>
                </a14:m>
                <a:r>
                  <a:rPr kumimoji="0" lang="en-US" sz="2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Giải</a:t>
                </a:r>
                <a:endPara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A3A062DA-93BF-4842-B601-4404401BCC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1992" y="502822"/>
                <a:ext cx="8194331" cy="844783"/>
              </a:xfrm>
              <a:prstGeom prst="rect">
                <a:avLst/>
              </a:prstGeom>
              <a:blipFill>
                <a:blip r:embed="rId7"/>
                <a:stretch>
                  <a:fillRect l="-818" b="-115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1899009" y="1228956"/>
            <a:ext cx="10389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endParaRPr kumimoji="0" lang="en-US" sz="2000" b="1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833189" y="1949112"/>
                <a:ext cx="601762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en-US" sz="20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Chọn MTC </a:t>
                </a:r>
                <a:r>
                  <a:rPr lang="en-US" sz="20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0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𝟏</m:t>
                    </m:r>
                    <m:r>
                      <a:rPr lang="en-US" sz="2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)(</m:t>
                    </m:r>
                    <m:r>
                      <a:rPr lang="en-US" sz="2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𝟏</m:t>
                    </m:r>
                    <m:r>
                      <a:rPr lang="en-US" sz="2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en-US" sz="20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3189" y="1949112"/>
                <a:ext cx="6017622" cy="707886"/>
              </a:xfrm>
              <a:prstGeom prst="rect">
                <a:avLst/>
              </a:prstGeom>
              <a:blipFill>
                <a:blip r:embed="rId8"/>
                <a:stretch>
                  <a:fillRect l="-1114" t="-51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1899009" y="2311454"/>
            <a:ext cx="93798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0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MTC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771305" y="2750864"/>
                <a:ext cx="5012409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𝒙</m:t>
                    </m:r>
                    <m:d>
                      <m:dPr>
                        <m:ctrlP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e>
                    </m:d>
                    <m:d>
                      <m:dPr>
                        <m:ctrlP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e>
                    </m:d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] :</m:t>
                    </m:r>
                    <m:d>
                      <m:dPr>
                        <m:begChr m:val="["/>
                        <m:endChr m:val="]"/>
                        <m:ctrlP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d>
                          <m:dPr>
                            <m:ctrlPr>
                              <a:rPr lang="en-US" sz="20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0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lang="en-US" sz="20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en-US" sz="20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e>
                        </m:d>
                      </m:e>
                    </m:d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−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𝟏</m:t>
                    </m:r>
                  </m:oMath>
                </a14:m>
                <a:endParaRPr lang="en-US" sz="2000" b="1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0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𝒙</m:t>
                    </m:r>
                    <m:d>
                      <m:dPr>
                        <m:ctrlP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e>
                    </m:d>
                    <m:d>
                      <m:dPr>
                        <m:ctrlP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e>
                    </m:d>
                    <m:r>
                      <a:rPr lang="en-US" sz="2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] :</m:t>
                    </m:r>
                    <m:d>
                      <m:dPr>
                        <m:begChr m:val="["/>
                        <m:endChr m:val="]"/>
                        <m:ctrlP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d>
                          <m:dPr>
                            <m:ctrlPr>
                              <a:rPr lang="en-US" sz="20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0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lang="en-US" sz="20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sz="20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e>
                        </m:d>
                      </m:e>
                    </m:d>
                    <m:r>
                      <a:rPr lang="en-US" sz="2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𝟏</m:t>
                    </m:r>
                  </m:oMath>
                </a14:m>
                <a:endParaRPr lang="en-US" sz="20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0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305" y="2750864"/>
                <a:ext cx="5012409" cy="1323439"/>
              </a:xfrm>
              <a:prstGeom prst="rect">
                <a:avLst/>
              </a:prstGeom>
              <a:blipFill>
                <a:blip r:embed="rId9"/>
                <a:stretch>
                  <a:fillRect l="-1338" t="-23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1899009" y="3462418"/>
            <a:ext cx="918613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3: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605250" y="4017192"/>
                <a:ext cx="7037694" cy="5768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US" sz="20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0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0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</m:oMath>
                </a14:m>
                <a:r>
                  <a:rPr lang="en-US" sz="2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− </m:t>
                        </m:r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)(</m:t>
                        </m:r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m:rPr>
                            <m:nor/>
                          </m:rPr>
                          <a:rPr lang="en-US" sz="2000" b="1" dirty="0">
                            <a:solidFill>
                              <a:prstClr val="black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den>
                    </m:f>
                    <m:r>
                      <a:rPr lang="en-US" sz="2000" b="1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;</m:t>
                    </m:r>
                    <m:f>
                      <m:fPr>
                        <m:ctrlP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US" sz="20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0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0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− </m:t>
                        </m:r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</m:oMath>
                </a14:m>
                <a:r>
                  <a:rPr lang="en-US" sz="2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− </m:t>
                        </m:r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n-US" sz="2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)(</m:t>
                        </m:r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m:rPr>
                            <m:nor/>
                          </m:rPr>
                          <a:rPr lang="en-US" sz="2000" b="1" dirty="0">
                            <a:solidFill>
                              <a:prstClr val="black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sz="2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5250" y="4017192"/>
                <a:ext cx="7037694" cy="57682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633904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" grpId="0"/>
      <p:bldP spid="11" grpId="0"/>
      <p:bldP spid="12" grpId="0"/>
      <p:bldP spid="14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7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HOẠT ĐỘNG HÌNH THÀNH KIẾN THỨC</a:t>
              </a:r>
            </a:p>
          </p:txBody>
        </p:sp>
      </p:grpSp>
      <p:graphicFrame>
        <p:nvGraphicFramePr>
          <p:cNvPr id="13" name="Đối tượng 12">
            <a:extLst>
              <a:ext uri="{FF2B5EF4-FFF2-40B4-BE49-F238E27FC236}">
                <a16:creationId xmlns:a16="http://schemas.microsoft.com/office/drawing/2014/main" id="{0BEDF37A-D9E8-0052-B9B7-31CF4CE5139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27600" y="26670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5" name="Equation" r:id="rId4" imgW="914400" imgH="198720" progId="Equation.DSMT4">
                  <p:embed/>
                </p:oleObj>
              </mc:Choice>
              <mc:Fallback>
                <p:oleObj name="Equation" r:id="rId4" imgW="914400" imgH="198720" progId="Equation.DSMT4">
                  <p:embed/>
                  <p:pic>
                    <p:nvPicPr>
                      <p:cNvPr id="13" name="Đối tượng 12">
                        <a:extLst>
                          <a:ext uri="{FF2B5EF4-FFF2-40B4-BE49-F238E27FC236}">
                            <a16:creationId xmlns:a16="http://schemas.microsoft.com/office/drawing/2014/main" id="{0BEDF37A-D9E8-0052-B9B7-31CF4CE5139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927600" y="26670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6868" y="0"/>
            <a:ext cx="2260731" cy="2131955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446678" y="2144655"/>
            <a:ext cx="1113603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endParaRPr kumimoji="0" lang="en-US" sz="2800" b="1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MTC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chia MTC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3.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endParaRPr lang="en-US" sz="28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17493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!!3">
            <a:extLst>
              <a:ext uri="{FF2B5EF4-FFF2-40B4-BE49-F238E27FC236}">
                <a16:creationId xmlns:a16="http://schemas.microsoft.com/office/drawing/2014/main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127" y="97581"/>
            <a:ext cx="2645097" cy="2380587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109822" y="4634460"/>
            <a:ext cx="3422763" cy="6974753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54584" y="3130019"/>
            <a:ext cx="7008564" cy="713386"/>
            <a:chOff x="4871257" y="83128"/>
            <a:chExt cx="7501720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29" y="232975"/>
              <a:ext cx="7104248" cy="4230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</a:p>
          </p:txBody>
        </p:sp>
      </p:grpSp>
      <p:graphicFrame>
        <p:nvGraphicFramePr>
          <p:cNvPr id="13" name="Đối tượng 12">
            <a:extLst>
              <a:ext uri="{FF2B5EF4-FFF2-40B4-BE49-F238E27FC236}">
                <a16:creationId xmlns:a16="http://schemas.microsoft.com/office/drawing/2014/main" id="{0BEDF37A-D9E8-0052-B9B7-31CF4CE513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8017915"/>
              </p:ext>
            </p:extLst>
          </p:nvPr>
        </p:nvGraphicFramePr>
        <p:xfrm>
          <a:off x="4927600" y="2648877"/>
          <a:ext cx="997912" cy="2165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17" name="Equation" r:id="rId5" imgW="914400" imgH="198720" progId="Equation.DSMT4">
                  <p:embed/>
                </p:oleObj>
              </mc:Choice>
              <mc:Fallback>
                <p:oleObj name="Equation" r:id="rId5" imgW="914400" imgH="198720" progId="Equation.DSMT4">
                  <p:embed/>
                  <p:pic>
                    <p:nvPicPr>
                      <p:cNvPr id="13" name="Đối tượng 12">
                        <a:extLst>
                          <a:ext uri="{FF2B5EF4-FFF2-40B4-BE49-F238E27FC236}">
                            <a16:creationId xmlns:a16="http://schemas.microsoft.com/office/drawing/2014/main" id="{0BEDF37A-D9E8-0052-B9B7-31CF4CE5139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927600" y="2648877"/>
                        <a:ext cx="997912" cy="2165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A3A062DA-93BF-4842-B601-4404401BCCE3}"/>
                  </a:ext>
                </a:extLst>
              </p:cNvPr>
              <p:cNvSpPr txBox="1"/>
              <p:nvPr/>
            </p:nvSpPr>
            <p:spPr>
              <a:xfrm>
                <a:off x="2621680" y="179509"/>
                <a:ext cx="9486467" cy="19686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Ví </a:t>
                </a:r>
                <a:r>
                  <a:rPr kumimoji="0" lang="en-US" sz="2200" b="1" i="1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dụ</a:t>
                </a:r>
                <a:r>
                  <a:rPr kumimoji="0" lang="en-US" sz="22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6 (SGK-T34): </a:t>
                </a:r>
                <a:r>
                  <a:rPr kumimoji="0" lang="en-US" sz="22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Quy</a:t>
                </a:r>
                <a:r>
                  <a:rPr kumimoji="0" lang="en-US" sz="22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2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đồng</a:t>
                </a:r>
                <a:r>
                  <a:rPr kumimoji="0" lang="en-US" sz="22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2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mẫu</a:t>
                </a:r>
                <a:r>
                  <a:rPr kumimoji="0" lang="en-US" sz="22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2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kumimoji="0" lang="en-US" sz="22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2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kumimoji="0" lang="en-US" sz="22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2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2200" b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kumimoji="0" lang="en-US" sz="22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/>
                <a14:m>
                  <m:oMath xmlns:m="http://schemas.openxmlformats.org/officeDocument/2006/math">
                    <m:f>
                      <m:fPr>
                        <m:ctrlPr>
                          <a:rPr kumimoji="0" lang="en-US" sz="2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US" sz="2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kumimoji="0" lang="en-US" sz="2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kumimoji="0" lang="en-US" sz="2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kumimoji="0" lang="en-US" sz="2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kumimoji="0" lang="en-US" sz="2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kumimoji="0" lang="en-US" sz="22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2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en-US" sz="2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kumimoji="0" lang="en-US" sz="22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sSup>
                          <m:sSupPr>
                            <m:ctrlP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2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en-US" sz="22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 − </m:t>
                            </m:r>
                            <m: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endParaRPr kumimoji="0" lang="en-US" sz="22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Giải</a:t>
                </a:r>
                <a:r>
                  <a:rPr kumimoji="0" lang="en-US" sz="22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kumimoji="0" 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A3A062DA-93BF-4842-B601-4404401BCC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1680" y="179509"/>
                <a:ext cx="9486467" cy="1968677"/>
              </a:xfrm>
              <a:prstGeom prst="rect">
                <a:avLst/>
              </a:prstGeom>
              <a:blipFill>
                <a:blip r:embed="rId7"/>
                <a:stretch>
                  <a:fillRect l="-835" t="-18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621681" y="1355065"/>
                <a:ext cx="11338908" cy="40422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2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 </a:t>
                </a:r>
                <a:r>
                  <a:rPr lang="en-US" sz="2200" b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2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kumimoji="0" lang="en-US" sz="22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kumimoji="0" lang="en-US" sz="2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𝟑</m:t>
                    </m:r>
                    <m:r>
                      <a:rPr kumimoji="0" lang="en-US" sz="2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𝒙</m:t>
                    </m:r>
                    <m:r>
                      <a:rPr kumimoji="0" lang="en-US" sz="2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 −</m:t>
                    </m:r>
                    <m:r>
                      <a:rPr kumimoji="0" lang="en-US" sz="2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𝟔</m:t>
                    </m:r>
                    <m:r>
                      <a:rPr kumimoji="0" lang="en-US" sz="2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r>
                      <a:rPr kumimoji="0" lang="en-US" sz="2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𝟑</m:t>
                    </m:r>
                    <m:d>
                      <m:dPr>
                        <m:ctrlPr>
                          <a:rPr kumimoji="0" lang="en-US" sz="2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0" lang="en-US" sz="2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kumimoji="0" lang="en-US" sz="2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kumimoji="0" lang="en-US" sz="2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d>
                    <m:r>
                      <a:rPr kumimoji="0" lang="en-US" sz="2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endParaRPr kumimoji="0" lang="en-US" sz="2200" b="1" i="1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2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</a:t>
                </a:r>
                <a14:m>
                  <m:oMath xmlns:m="http://schemas.openxmlformats.org/officeDocument/2006/math">
                    <m:r>
                      <a:rPr lang="en-US" sz="22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22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2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2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US" sz="22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2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d>
                      <m:dPr>
                        <m:ctrlP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d>
                    <m:r>
                      <a:rPr lang="en-US" sz="22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endParaRPr lang="en-US" sz="2200" b="1" i="1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200" b="1" i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sSup>
                          <m:sSupPr>
                            <m:ctrlP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 − </m:t>
                            </m:r>
                            <m: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sz="22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sSup>
                          <m:sSupPr>
                            <m:ctrlP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en-US" sz="2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2200" b="1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en-US" sz="2200" b="1" i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           </m:t>
                        </m:r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22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US" sz="22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22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=(</m:t>
                    </m:r>
                    <m:r>
                      <a:rPr lang="en-US" sz="22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2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2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22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)(</m:t>
                    </m:r>
                    <m:r>
                      <a:rPr lang="en-US" sz="22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2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2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22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200" b="1" i="1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200" b="1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en-US" sz="2200" b="1" i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</a:t>
                </a:r>
                <a:endParaRPr lang="en-US" sz="2200" b="1" i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1" i="1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2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kumimoji="0" lang="en-US" sz="22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>
                  <a:defRPr/>
                </a:pPr>
                <a:r>
                  <a:rPr kumimoji="0" lang="en-US" sz="2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2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1681" y="1355065"/>
                <a:ext cx="11338908" cy="4042279"/>
              </a:xfrm>
              <a:prstGeom prst="rect">
                <a:avLst/>
              </a:prstGeom>
              <a:blipFill>
                <a:blip r:embed="rId8"/>
                <a:stretch>
                  <a:fillRect l="-699" t="-9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540000" y="3133797"/>
                <a:ext cx="7992534" cy="4382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Chọn MTC </a:t>
                </a:r>
                <a:r>
                  <a:rPr lang="en-US" sz="22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d>
                      <m:dPr>
                        <m:ctrlP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d>
                    <m:r>
                      <a:rPr lang="en-US" sz="22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2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2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2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22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2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0000" y="3133797"/>
                <a:ext cx="7992534" cy="438223"/>
              </a:xfrm>
              <a:prstGeom prst="rect">
                <a:avLst/>
              </a:prstGeom>
              <a:blipFill>
                <a:blip r:embed="rId9"/>
                <a:stretch>
                  <a:fillRect l="-992" t="-9722" b="-26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539999" y="3528749"/>
                <a:ext cx="7992534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Nhân tử phụ của các mẫu thức trên lần lượt là:</a:t>
                </a:r>
                <a14:m>
                  <m:oMath xmlns:m="http://schemas.openxmlformats.org/officeDocument/2006/math">
                    <m:r>
                      <a:rPr lang="en-US" sz="22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2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2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2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22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sz="22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2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US" sz="22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22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sz="22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22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sz="2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2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9999" y="3528749"/>
                <a:ext cx="7992534" cy="430887"/>
              </a:xfrm>
              <a:prstGeom prst="rect">
                <a:avLst/>
              </a:prstGeom>
              <a:blipFill>
                <a:blip r:embed="rId10"/>
                <a:stretch>
                  <a:fillRect l="-992" t="-9859" b="-267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539999" y="3920067"/>
                <a:ext cx="7992534" cy="17263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Vậy: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  <m:r>
                      <a:rPr lang="en-US" sz="2200" b="1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− </m:t>
                        </m:r>
                        <m:r>
                          <a:rPr lang="en-US" sz="2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n-US" sz="22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en-US" sz="2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− </m:t>
                        </m:r>
                        <m:r>
                          <a:rPr lang="en-US" sz="2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)(</m:t>
                        </m:r>
                        <m:r>
                          <a:rPr lang="en-US" sz="2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en-US" sz="2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n-US" sz="22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; </m:t>
                    </m:r>
                  </m:oMath>
                </a14:m>
                <a:endParaRPr lang="en-US" sz="2200" b="1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  <m:r>
                      <a:rPr lang="en-US" sz="2200" b="1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en-US" sz="2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n-US" sz="22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en-US" sz="2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d>
                          <m:dPr>
                            <m:ctrlPr>
                              <a:rPr lang="en-US" sz="22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 + </m:t>
                            </m:r>
                            <m:r>
                              <a:rPr lang="en-US" sz="22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</m:d>
                        <m:r>
                          <a:rPr lang="en-US" sz="2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en-US" sz="2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22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;</a:t>
                </a:r>
              </a:p>
              <a:p>
                <a:r>
                  <a:rPr lang="en-US" sz="2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sSup>
                          <m:sSupPr>
                            <m:ctrlP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 − </m:t>
                            </m:r>
                            <m: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sz="22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sSup>
                          <m:sSupPr>
                            <m:ctrlP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2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2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− </m:t>
                        </m:r>
                        <m:r>
                          <a:rPr lang="en-US" sz="2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)(</m:t>
                        </m:r>
                        <m:r>
                          <a:rPr lang="en-US" sz="2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en-US" sz="2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2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en-US" sz="2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− </m:t>
                        </m:r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)(</m:t>
                        </m:r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2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endParaRPr lang="en-US" sz="22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9999" y="3920067"/>
                <a:ext cx="7992534" cy="1726350"/>
              </a:xfrm>
              <a:prstGeom prst="rect">
                <a:avLst/>
              </a:prstGeom>
              <a:blipFill>
                <a:blip r:embed="rId11"/>
                <a:stretch>
                  <a:fillRect l="-9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263510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16" grpId="0"/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!!3">
            <a:extLst>
              <a:ext uri="{FF2B5EF4-FFF2-40B4-BE49-F238E27FC236}">
                <a16:creationId xmlns:a16="http://schemas.microsoft.com/office/drawing/2014/main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128" y="296804"/>
            <a:ext cx="2423738" cy="2181364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13" name="Đối tượng 12">
            <a:extLst>
              <a:ext uri="{FF2B5EF4-FFF2-40B4-BE49-F238E27FC236}">
                <a16:creationId xmlns:a16="http://schemas.microsoft.com/office/drawing/2014/main" id="{0BEDF37A-D9E8-0052-B9B7-31CF4CE5139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27600" y="26670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8" name="Equation" r:id="rId5" imgW="914400" imgH="198720" progId="Equation.DSMT4">
                  <p:embed/>
                </p:oleObj>
              </mc:Choice>
              <mc:Fallback>
                <p:oleObj name="Equation" r:id="rId5" imgW="914400" imgH="198720" progId="Equation.DSMT4">
                  <p:embed/>
                  <p:pic>
                    <p:nvPicPr>
                      <p:cNvPr id="13" name="Đối tượng 12">
                        <a:extLst>
                          <a:ext uri="{FF2B5EF4-FFF2-40B4-BE49-F238E27FC236}">
                            <a16:creationId xmlns:a16="http://schemas.microsoft.com/office/drawing/2014/main" id="{0BEDF37A-D9E8-0052-B9B7-31CF4CE5139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927600" y="26670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A3A062DA-93BF-4842-B601-4404401BCCE3}"/>
                  </a:ext>
                </a:extLst>
              </p:cNvPr>
              <p:cNvSpPr txBox="1"/>
              <p:nvPr/>
            </p:nvSpPr>
            <p:spPr>
              <a:xfrm>
                <a:off x="2624866" y="664211"/>
                <a:ext cx="8194331" cy="16946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>
                  <a:defRPr/>
                </a:pPr>
                <a:r>
                  <a:rPr kumimoji="0" lang="en-US" sz="28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Luyện </a:t>
                </a:r>
                <a:r>
                  <a:rPr kumimoji="0" lang="en-US" sz="2800" b="1" i="1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kumimoji="0" lang="en-US" sz="28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4 (SGK-T32): </a:t>
                </a:r>
                <a:r>
                  <a:rPr kumimoji="0" lang="en-US" sz="28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Rút</a:t>
                </a:r>
                <a:r>
                  <a:rPr kumimoji="0" lang="en-US" sz="2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gọn</a:t>
                </a:r>
                <a:r>
                  <a:rPr kumimoji="0" lang="en-US" sz="2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mỗi</a:t>
                </a:r>
                <a:r>
                  <a:rPr kumimoji="0" lang="en-US" sz="2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kumimoji="0" lang="en-US" sz="2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kumimoji="0" lang="en-US" sz="2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sau</a:t>
                </a:r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a)</a:t>
                </a:r>
                <a:r>
                  <a:rPr kumimoji="0" lang="en-US" sz="2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𝟖</m:t>
                            </m:r>
                            <m: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𝟏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−</m:t>
                        </m:r>
                        <m:sSup>
                          <m:sSupPr>
                            <m:ctrlP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kumimoji="0" lang="en-US" sz="2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− 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sSup>
                          <m:sSupPr>
                            <m:ctrlP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  <m:sup>
                            <m: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𝒙𝒚</m:t>
                        </m:r>
                      </m:den>
                    </m:f>
                  </m:oMath>
                </a14:m>
                <a:endParaRPr kumimoji="0" 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800" b="1" dirty="0" err="1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Giải</a:t>
                </a:r>
                <a:endPara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A3A062DA-93BF-4842-B601-4404401BCC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4866" y="664211"/>
                <a:ext cx="8194331" cy="1694631"/>
              </a:xfrm>
              <a:prstGeom prst="rect">
                <a:avLst/>
              </a:prstGeom>
              <a:blipFill>
                <a:blip r:embed="rId7"/>
                <a:stretch>
                  <a:fillRect l="-1563" t="-3957" r="-1190" b="-93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081432" y="2648142"/>
                <a:ext cx="10389995" cy="12657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𝟖</m:t>
                            </m:r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−</m:t>
                        </m:r>
                        <m:sSup>
                          <m:sSupPr>
                            <m:ctrlP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sz="28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)(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n-US" sz="28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− 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</m:oMath>
                </a14:m>
                <a:endPara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1432" y="2648142"/>
                <a:ext cx="10389995" cy="1265731"/>
              </a:xfrm>
              <a:prstGeom prst="rect">
                <a:avLst/>
              </a:prstGeom>
              <a:blipFill>
                <a:blip r:embed="rId8"/>
                <a:stretch>
                  <a:fillRect l="-11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703581" y="83718"/>
            <a:ext cx="5717294" cy="493723"/>
          </a:xfrm>
          <a:prstGeom prst="roundRect">
            <a:avLst/>
          </a:prstGeom>
          <a:solidFill>
            <a:srgbClr val="1F4E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HOẠT ĐỘNG LUYỆN TẬP</a:t>
            </a:r>
          </a:p>
        </p:txBody>
      </p:sp>
    </p:spTree>
    <p:extLst>
      <p:ext uri="{BB962C8B-B14F-4D97-AF65-F5344CB8AC3E}">
        <p14:creationId xmlns:p14="http://schemas.microsoft.com/office/powerpoint/2010/main" val="157306694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!!3">
            <a:extLst>
              <a:ext uri="{FF2B5EF4-FFF2-40B4-BE49-F238E27FC236}">
                <a16:creationId xmlns:a16="http://schemas.microsoft.com/office/drawing/2014/main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127" y="97581"/>
            <a:ext cx="2645097" cy="2380587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109822" y="4634460"/>
            <a:ext cx="3422763" cy="6974753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13" name="Đối tượng 12">
            <a:extLst>
              <a:ext uri="{FF2B5EF4-FFF2-40B4-BE49-F238E27FC236}">
                <a16:creationId xmlns:a16="http://schemas.microsoft.com/office/drawing/2014/main" id="{0BEDF37A-D9E8-0052-B9B7-31CF4CE51393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4927600" y="2648877"/>
          <a:ext cx="997912" cy="2165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7" name="Equation" r:id="rId5" imgW="914400" imgH="198720" progId="Equation.DSMT4">
                  <p:embed/>
                </p:oleObj>
              </mc:Choice>
              <mc:Fallback>
                <p:oleObj name="Equation" r:id="rId5" imgW="914400" imgH="198720" progId="Equation.DSMT4">
                  <p:embed/>
                  <p:pic>
                    <p:nvPicPr>
                      <p:cNvPr id="13" name="Đối tượng 12">
                        <a:extLst>
                          <a:ext uri="{FF2B5EF4-FFF2-40B4-BE49-F238E27FC236}">
                            <a16:creationId xmlns:a16="http://schemas.microsoft.com/office/drawing/2014/main" id="{0BEDF37A-D9E8-0052-B9B7-31CF4CE5139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927600" y="2648877"/>
                        <a:ext cx="997912" cy="2165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A3A062DA-93BF-4842-B601-4404401BCCE3}"/>
                  </a:ext>
                </a:extLst>
              </p:cNvPr>
              <p:cNvSpPr txBox="1"/>
              <p:nvPr/>
            </p:nvSpPr>
            <p:spPr>
              <a:xfrm>
                <a:off x="2705533" y="772628"/>
                <a:ext cx="9486467" cy="29293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Luyện</a:t>
                </a:r>
                <a:r>
                  <a:rPr kumimoji="0" lang="en-US" sz="2800" b="1" i="1" u="none" strike="noStrike" kern="1200" cap="none" spc="0" normalizeH="0" noProof="0" dirty="0" smtClean="0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1" u="none" strike="noStrike" kern="1200" cap="none" spc="0" normalizeH="0" noProof="0" dirty="0" err="1" smtClean="0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kumimoji="0" lang="en-US" sz="2800" b="1" i="1" u="none" strike="noStrike" kern="1200" cap="none" spc="0" normalizeH="0" noProof="0" dirty="0" smtClean="0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5 </a:t>
                </a:r>
                <a:r>
                  <a:rPr kumimoji="0" lang="en-US" sz="28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(SGK-T35): </a:t>
                </a:r>
                <a:r>
                  <a:rPr kumimoji="0" lang="en-US" sz="28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Quy</a:t>
                </a:r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đồng</a:t>
                </a:r>
                <a:r>
                  <a:rPr kumimoji="0" lang="en-US" sz="2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mẫu</a:t>
                </a:r>
                <a:r>
                  <a:rPr kumimoji="0" lang="en-US" sz="2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kumimoji="0" lang="en-US" sz="2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kumimoji="0" lang="en-US" sz="2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kumimoji="0" lang="en-US" sz="2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kumimoji="0" lang="en-US" sz="2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trong</a:t>
                </a:r>
                <a:r>
                  <a:rPr kumimoji="0" lang="en-US" sz="2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mỗi</a:t>
                </a:r>
                <a:r>
                  <a:rPr kumimoji="0" lang="en-US" sz="2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trường</a:t>
                </a:r>
                <a:r>
                  <a:rPr kumimoji="0" lang="en-US" sz="2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hợp</a:t>
                </a:r>
                <a:r>
                  <a:rPr kumimoji="0" lang="en-US" sz="2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sau</a:t>
                </a:r>
                <a:r>
                  <a:rPr kumimoji="0" lang="en-US" sz="2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800" b="1" baseline="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a)</a:t>
                </a:r>
                <a:r>
                  <a:rPr lang="en-US" sz="28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sSup>
                          <m:sSupPr>
                            <m:ctrlP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sSup>
                          <m:sSupPr>
                            <m:ctrlP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  <m:sup>
                            <m: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sup>
                        </m:sSup>
                      </m:den>
                    </m:f>
                  </m:oMath>
                </a14:m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kumimoji="0" lang="en-US" sz="2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2800" b="1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sz="2800" b="1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kumimoji="0" lang="en-US" sz="2800" b="1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sSup>
                          <m:sSupPr>
                            <m:ctrlPr>
                              <a:rPr kumimoji="0" lang="en-US" sz="2800" b="1" i="1" u="none" strike="noStrike" kern="1200" cap="none" spc="0" normalizeH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kumimoji="0" lang="en-US" sz="2800" b="1" i="1" u="none" strike="noStrike" kern="1200" cap="none" spc="0" normalizeH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  <m:sup>
                            <m:r>
                              <a:rPr kumimoji="0" lang="en-US" sz="2800" b="1" i="1" u="none" strike="noStrike" kern="1200" cap="none" spc="0" normalizeH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𝟒</m:t>
                            </m:r>
                          </m:sup>
                        </m:sSup>
                      </m:den>
                    </m:f>
                  </m:oMath>
                </a14:m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b)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sSup>
                          <m:sSupPr>
                            <m:ctrlPr>
                              <a:rPr kumimoji="0" lang="en-US" sz="28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kumimoji="0" lang="en-US" sz="28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kumimoji="0" lang="en-US" sz="28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𝟏𝟎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den>
                    </m:f>
                    <m:r>
                      <a:rPr kumimoji="0" lang="en-US" sz="28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kumimoji="0" lang="en-US" sz="2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2800" b="1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sz="2800" b="1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num>
                      <m:den>
                        <m:sSup>
                          <m:sSupPr>
                            <m:ctrlPr>
                              <a:rPr kumimoji="0" lang="en-US" sz="2800" b="1" i="1" u="none" strike="noStrike" kern="1200" cap="none" spc="0" normalizeH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kumimoji="0" lang="en-US" sz="2800" b="1" i="1" u="none" strike="noStrike" kern="1200" cap="none" spc="0" normalizeH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kumimoji="0" lang="en-US" sz="2800" b="1" i="1" u="none" strike="noStrike" kern="1200" cap="none" spc="0" normalizeH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kumimoji="0" lang="en-US" sz="2800" b="1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kumimoji="0" lang="en-US" sz="2800" b="1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𝟐𝟓</m:t>
                        </m:r>
                      </m:den>
                    </m:f>
                  </m:oMath>
                </a14:m>
                <a:endParaRPr kumimoji="0" 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</a:t>
                </a:r>
                <a:r>
                  <a:rPr kumimoji="0" lang="en-US" sz="28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Giải</a:t>
                </a:r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A3A062DA-93BF-4842-B601-4404401BCC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5533" y="772628"/>
                <a:ext cx="9486467" cy="2929328"/>
              </a:xfrm>
              <a:prstGeom prst="rect">
                <a:avLst/>
              </a:prstGeom>
              <a:blipFill>
                <a:blip r:embed="rId7"/>
                <a:stretch>
                  <a:fillRect l="-1350" t="-22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159966" y="2288075"/>
                <a:ext cx="10123714" cy="1636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smtClean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sSup>
                          <m:sSupPr>
                            <m:ctrlP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sSup>
                          <m:sSupPr>
                            <m:ctrlP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800" b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800" b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sSup>
                          <m:sSupPr>
                            <m:ctrlP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𝟒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800" dirty="0" smtClean="0"/>
                  <a:t>  </a:t>
                </a:r>
              </a:p>
              <a:p>
                <a:r>
                  <a:rPr lang="en-US" sz="2800" dirty="0" smtClean="0"/>
                  <a:t>MTC: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endParaRPr lang="en-US" sz="2800" dirty="0" smtClean="0"/>
              </a:p>
              <a:p>
                <a:endParaRPr lang="en-US" sz="2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9966" y="2288075"/>
                <a:ext cx="10123714" cy="1636666"/>
              </a:xfrm>
              <a:prstGeom prst="rect">
                <a:avLst/>
              </a:prstGeom>
              <a:blipFill>
                <a:blip r:embed="rId8"/>
                <a:stretch>
                  <a:fillRect l="-12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-798378" y="3352637"/>
                <a:ext cx="3831771" cy="984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  <m:sSup>
                            <m:sSupPr>
                              <m:ctrlPr>
                                <a:rPr lang="en-US" sz="28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28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28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𝒚</m:t>
                              </m:r>
                            </m:e>
                            <m:sup>
                              <m:r>
                                <a:rPr lang="en-US" sz="28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𝟑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98378" y="3352637"/>
                <a:ext cx="3831771" cy="98437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3031053" y="3417218"/>
                <a:ext cx="1457579" cy="8568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1053" y="3417218"/>
                <a:ext cx="1457579" cy="85683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1596572" y="3423731"/>
                <a:ext cx="1592231" cy="8596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5 . 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sz="3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sSup>
                          <m:sSupPr>
                            <m:ctrlPr>
                              <a:rPr lang="en-US" sz="3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3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sSup>
                          <m:sSupPr>
                            <m:ctrlPr>
                              <a:rPr lang="en-US" sz="3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𝒚</m:t>
                            </m:r>
                          </m:e>
                          <m:sup>
                            <m:r>
                              <a:rPr lang="en-US" sz="3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sup>
                        </m:sSup>
                        <m:r>
                          <a:rPr lang="en-US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US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den>
                    </m:f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6572" y="3423731"/>
                <a:ext cx="1592231" cy="859659"/>
              </a:xfrm>
              <a:prstGeom prst="rect">
                <a:avLst/>
              </a:prstGeom>
              <a:blipFill>
                <a:blip r:embed="rId11"/>
                <a:stretch>
                  <a:fillRect l="-9962" b="-42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-735116" y="4460845"/>
                <a:ext cx="3705246" cy="9755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  <m:sSup>
                            <m:sSupPr>
                              <m:ctrlPr>
                                <a:rPr lang="en-US" sz="28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𝒚</m:t>
                              </m:r>
                            </m:e>
                            <m:sup>
                              <m:r>
                                <a:rPr lang="en-US" sz="28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𝟒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35116" y="4460845"/>
                <a:ext cx="3705246" cy="97558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3179209" y="4430055"/>
                <a:ext cx="1673920" cy="9753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𝟔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num>
                        <m:den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9209" y="4430055"/>
                <a:ext cx="1673920" cy="97539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1389104" y="4445450"/>
                <a:ext cx="1939698" cy="9755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. 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num>
                        <m:den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  <m:sSup>
                            <m:sSupPr>
                              <m:ctrlPr>
                                <a:rPr lang="en-US" sz="28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𝒚</m:t>
                              </m:r>
                            </m:e>
                            <m:sup>
                              <m:r>
                                <a:rPr lang="en-US" sz="28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𝟒</m:t>
                              </m:r>
                            </m:sup>
                          </m:sSup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. 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  <m:r>
                            <a:rPr lang="en-US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9104" y="4445450"/>
                <a:ext cx="1939698" cy="97558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703581" y="83718"/>
            <a:ext cx="5717294" cy="493723"/>
          </a:xfrm>
          <a:prstGeom prst="roundRect">
            <a:avLst/>
          </a:prstGeom>
          <a:solidFill>
            <a:srgbClr val="1F4E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HOẠT ĐỘNG LUYỆN TẬP</a:t>
            </a:r>
          </a:p>
        </p:txBody>
      </p:sp>
    </p:spTree>
    <p:extLst>
      <p:ext uri="{BB962C8B-B14F-4D97-AF65-F5344CB8AC3E}">
        <p14:creationId xmlns:p14="http://schemas.microsoft.com/office/powerpoint/2010/main" val="374998052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5D60562-028E-4B92-BB2B-E55173015A53}"/>
              </a:ext>
            </a:extLst>
          </p:cNvPr>
          <p:cNvSpPr/>
          <p:nvPr/>
        </p:nvSpPr>
        <p:spPr>
          <a:xfrm>
            <a:off x="186813" y="99607"/>
            <a:ext cx="11868948" cy="6658786"/>
          </a:xfrm>
          <a:custGeom>
            <a:avLst/>
            <a:gdLst>
              <a:gd name="connsiteX0" fmla="*/ 0 w 11868948"/>
              <a:gd name="connsiteY0" fmla="*/ 0 h 6658786"/>
              <a:gd name="connsiteX1" fmla="*/ 11868948 w 11868948"/>
              <a:gd name="connsiteY1" fmla="*/ 0 h 6658786"/>
              <a:gd name="connsiteX2" fmla="*/ 11868948 w 11868948"/>
              <a:gd name="connsiteY2" fmla="*/ 6658786 h 6658786"/>
              <a:gd name="connsiteX3" fmla="*/ 0 w 11868948"/>
              <a:gd name="connsiteY3" fmla="*/ 6658786 h 6658786"/>
              <a:gd name="connsiteX4" fmla="*/ 0 w 11868948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68948" h="6658786" extrusionOk="0">
                <a:moveTo>
                  <a:pt x="0" y="0"/>
                </a:moveTo>
                <a:cubicBezTo>
                  <a:pt x="2526283" y="118645"/>
                  <a:pt x="8306219" y="116012"/>
                  <a:pt x="11868948" y="0"/>
                </a:cubicBezTo>
                <a:cubicBezTo>
                  <a:pt x="11736066" y="1360470"/>
                  <a:pt x="11953899" y="5310941"/>
                  <a:pt x="11868948" y="6658786"/>
                </a:cubicBezTo>
                <a:cubicBezTo>
                  <a:pt x="6722493" y="6793386"/>
                  <a:pt x="5493896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237353" y="99607"/>
            <a:ext cx="5717294" cy="493723"/>
          </a:xfrm>
          <a:prstGeom prst="round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VẬN DỤNG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42441" y="836908"/>
                <a:ext cx="10213383" cy="17804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Vận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dụng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</a:t>
                </a:r>
                <a:r>
                  <a:rPr lang="en-US" sz="28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2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 </a:t>
                </a:r>
                <a:r>
                  <a:rPr lang="en-US" sz="28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2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toán</a:t>
                </a:r>
                <a:r>
                  <a:rPr lang="en-US" sz="2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28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Biến</a:t>
                </a:r>
                <a:r>
                  <a:rPr lang="en-US" sz="2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đổi</a:t>
                </a:r>
                <a:r>
                  <a:rPr lang="en-US" sz="2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mỗi</a:t>
                </a:r>
                <a:r>
                  <a:rPr lang="en-US" sz="2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2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sau</a:t>
                </a:r>
                <a:r>
                  <a:rPr lang="en-US" sz="2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thành</a:t>
                </a:r>
                <a:r>
                  <a:rPr lang="en-US" sz="2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2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mẫu</a:t>
                </a:r>
                <a:r>
                  <a:rPr lang="en-US" sz="2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2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8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𝟗</m:t>
                    </m:r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endParaRPr lang="en-US" sz="2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;  </m:t>
                      </m:r>
                      <m:f>
                        <m:f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; </m:t>
                      </m:r>
                      <m:sSup>
                        <m:sSup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441" y="836908"/>
                <a:ext cx="10213383" cy="1780487"/>
              </a:xfrm>
              <a:prstGeom prst="rect">
                <a:avLst/>
              </a:prstGeom>
              <a:blipFill>
                <a:blip r:embed="rId3"/>
                <a:stretch>
                  <a:fillRect l="-1254" t="-34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149356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5D60562-028E-4B92-BB2B-E55173015A53}"/>
              </a:ext>
            </a:extLst>
          </p:cNvPr>
          <p:cNvSpPr/>
          <p:nvPr/>
        </p:nvSpPr>
        <p:spPr>
          <a:xfrm>
            <a:off x="112542" y="99607"/>
            <a:ext cx="11943219" cy="6658786"/>
          </a:xfrm>
          <a:custGeom>
            <a:avLst/>
            <a:gdLst>
              <a:gd name="connsiteX0" fmla="*/ 0 w 11943219"/>
              <a:gd name="connsiteY0" fmla="*/ 0 h 6658786"/>
              <a:gd name="connsiteX1" fmla="*/ 11943219 w 11943219"/>
              <a:gd name="connsiteY1" fmla="*/ 0 h 6658786"/>
              <a:gd name="connsiteX2" fmla="*/ 11943219 w 11943219"/>
              <a:gd name="connsiteY2" fmla="*/ 6658786 h 6658786"/>
              <a:gd name="connsiteX3" fmla="*/ 0 w 11943219"/>
              <a:gd name="connsiteY3" fmla="*/ 6658786 h 6658786"/>
              <a:gd name="connsiteX4" fmla="*/ 0 w 11943219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43219" h="6658786" extrusionOk="0">
                <a:moveTo>
                  <a:pt x="0" y="0"/>
                </a:moveTo>
                <a:cubicBezTo>
                  <a:pt x="4310450" y="118645"/>
                  <a:pt x="8658619" y="116012"/>
                  <a:pt x="11943219" y="0"/>
                </a:cubicBezTo>
                <a:cubicBezTo>
                  <a:pt x="11810337" y="1360470"/>
                  <a:pt x="12028170" y="5310941"/>
                  <a:pt x="11943219" y="6658786"/>
                </a:cubicBezTo>
                <a:cubicBezTo>
                  <a:pt x="10454998" y="6793386"/>
                  <a:pt x="2886094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225504" y="328207"/>
            <a:ext cx="5717294" cy="956117"/>
          </a:xfrm>
          <a:prstGeom prst="roundRect">
            <a:avLst>
              <a:gd name="adj" fmla="val 50000"/>
            </a:avLst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TỰ HỌC Ở NHÀ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E530CE9-79B6-4A34-9DE8-7F769B44A120}"/>
              </a:ext>
            </a:extLst>
          </p:cNvPr>
          <p:cNvSpPr txBox="1"/>
          <p:nvPr/>
        </p:nvSpPr>
        <p:spPr>
          <a:xfrm>
            <a:off x="2070100" y="1690724"/>
            <a:ext cx="960120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nl-NL" sz="32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- Học bài theo SGK và vở ghi.</a:t>
            </a:r>
          </a:p>
          <a:p>
            <a:pPr>
              <a:lnSpc>
                <a:spcPct val="150000"/>
              </a:lnSpc>
            </a:pPr>
            <a:r>
              <a:rPr lang="nl-NL" sz="32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- Xem lại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định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nghĩa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,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tính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chất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cơ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bản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,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điều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kiện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xác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định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và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giá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trị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của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phân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thức</a:t>
            </a:r>
            <a:endParaRPr lang="en-US" sz="3200" b="1" dirty="0">
              <a:solidFill>
                <a:srgbClr val="0070C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nl-NL" sz="32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- Bài tập về </a:t>
            </a:r>
            <a:r>
              <a:rPr lang="nl-NL" sz="32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nhà: ... SGK, ...SBT</a:t>
            </a:r>
            <a:endParaRPr lang="en-US" sz="3200" b="1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2759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F0B9D66F-5601-40B8-86B8-4B94AB7C2B0B}"/>
              </a:ext>
            </a:extLst>
          </p:cNvPr>
          <p:cNvSpPr/>
          <p:nvPr/>
        </p:nvSpPr>
        <p:spPr>
          <a:xfrm>
            <a:off x="83518" y="49875"/>
            <a:ext cx="4189224" cy="653685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41947A2-8C4E-460E-A29C-30BD4B5DB041}"/>
              </a:ext>
            </a:extLst>
          </p:cNvPr>
          <p:cNvGrpSpPr/>
          <p:nvPr/>
        </p:nvGrpSpPr>
        <p:grpSpPr>
          <a:xfrm rot="19823548">
            <a:off x="10380265" y="-1758946"/>
            <a:ext cx="3136324" cy="8030311"/>
            <a:chOff x="9055676" y="0"/>
            <a:chExt cx="3136324" cy="6858000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A5BD8AB-C5E3-48B8-8244-650D432A9D70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A2DC627-8030-44BB-AF58-DA2E1D7FE52E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C7E7C356-12CC-418B-92DE-C3D776E2F383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0E126EC2-82B8-4C28-8457-E91069573314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612BE79-8E59-4846-9676-1838738481B9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</p:grpSp>
      <p:sp>
        <p:nvSpPr>
          <p:cNvPr id="35" name="!!1">
            <a:extLst>
              <a:ext uri="{FF2B5EF4-FFF2-40B4-BE49-F238E27FC236}">
                <a16:creationId xmlns:a16="http://schemas.microsoft.com/office/drawing/2014/main" id="{4D3CFCA8-27ED-41FB-92A9-BA8CC0500364}"/>
              </a:ext>
            </a:extLst>
          </p:cNvPr>
          <p:cNvSpPr txBox="1"/>
          <p:nvPr/>
        </p:nvSpPr>
        <p:spPr>
          <a:xfrm>
            <a:off x="244204" y="107270"/>
            <a:ext cx="40285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b="1" dirty="0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800" b="1" dirty="0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endParaRPr lang="en-US" sz="2800" dirty="0">
              <a:solidFill>
                <a:srgbClr val="C55A11"/>
              </a:solidFill>
            </a:endParaRPr>
          </a:p>
        </p:txBody>
      </p:sp>
      <p:sp>
        <p:nvSpPr>
          <p:cNvPr id="25" name="Rectangle 8">
            <a:extLst>
              <a:ext uri="{FF2B5EF4-FFF2-40B4-BE49-F238E27FC236}">
                <a16:creationId xmlns:a16="http://schemas.microsoft.com/office/drawing/2014/main" id="{E5F907BA-4B64-D8DE-E72B-C21DFDAA0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6300" y="5263337"/>
            <a:ext cx="357387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800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E67329B-ACF6-76AE-6301-71657A354A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204" y="1191523"/>
            <a:ext cx="8848953" cy="1307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kumimoji="0" lang="en-US" altLang="en-US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kumimoji="0" lang="en-US" altLang="en-US" sz="28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30134" y="2187961"/>
                <a:ext cx="8954695" cy="1097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b="1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1. </a:t>
                </a:r>
                <a:r>
                  <a:rPr lang="vi-VN" sz="2800" b="1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Nhân </a:t>
                </a:r>
                <a:r>
                  <a:rPr lang="vi-VN" sz="2800" b="1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cả tử và mẫu của phân số với cùng một số khác </a:t>
                </a:r>
                <a:r>
                  <a:rPr lang="vi-VN" sz="2800" b="1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0</a:t>
                </a:r>
                <a:endParaRPr lang="en-US" sz="2800" b="1" dirty="0" smtClean="0"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r>
                  <a:rPr lang="en-US" sz="2800" b="1" dirty="0">
                    <a:latin typeface="Times New Roman" panose="02020603050405020304" pitchFamily="18" charset="0"/>
                  </a:rPr>
                  <a:t> </a:t>
                </a:r>
                <a:r>
                  <a:rPr lang="en-US" sz="2800" b="1" dirty="0" smtClean="0">
                    <a:latin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den>
                    </m:f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</m:num>
                      <m:den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</m:den>
                    </m:f>
                    <m:r>
                      <a:rPr lang="en-US" sz="2800" b="1" i="0" smtClean="0">
                        <a:latin typeface="Cambria Math" panose="02040503050406030204" pitchFamily="18" charset="0"/>
                      </a:rPr>
                      <m:t> (</m:t>
                    </m:r>
                    <m:r>
                      <a:rPr lang="en-US" sz="2800" b="1" i="0" smtClean="0">
                        <a:latin typeface="Cambria Math" panose="02040503050406030204" pitchFamily="18" charset="0"/>
                      </a:rPr>
                      <m:t>𝐦</m:t>
                    </m:r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≠</m:t>
                    </m:r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134" y="2187961"/>
                <a:ext cx="8954695" cy="1097801"/>
              </a:xfrm>
              <a:prstGeom prst="rect">
                <a:avLst/>
              </a:prstGeom>
              <a:blipFill>
                <a:blip r:embed="rId3"/>
                <a:stretch>
                  <a:fillRect l="-1430" t="-6111" r="-4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-634825" y="4634914"/>
                <a:ext cx="6096000" cy="73020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num>
                        <m:den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𝒃</m:t>
                          </m:r>
                        </m:den>
                      </m:f>
                      <m:r>
                        <a:rPr lang="en-US" sz="2400" b="1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num>
                        <m:den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den>
                      </m:f>
                      <m:r>
                        <a:rPr lang="en-US" sz="240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1" i="0" smtClean="0">
                          <a:latin typeface="Cambria Math" panose="02040503050406030204" pitchFamily="18" charset="0"/>
                        </a:rPr>
                        <m:t>𝐧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∈Ư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𝑪</m:t>
                      </m:r>
                      <m:d>
                        <m:dPr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;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34825" y="4634914"/>
                <a:ext cx="6096000" cy="7302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464598" y="4193219"/>
            <a:ext cx="101615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2. </a:t>
            </a:r>
            <a:r>
              <a:rPr lang="vi-VN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Chia </a:t>
            </a:r>
            <a:r>
              <a:rPr lang="vi-VN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cả tử và mẫu của phân số cho ước chung của tử và mẫu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8351500" y="2082800"/>
                <a:ext cx="30617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1500" y="2082800"/>
                <a:ext cx="306174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04991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" grpId="0"/>
      <p:bldP spid="7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132152" y="4721633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03843" y="3118780"/>
            <a:ext cx="6891245" cy="653685"/>
            <a:chOff x="4871257" y="83128"/>
            <a:chExt cx="7501720" cy="653685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29" y="213657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HOẠT ĐỘNG HÌNH THÀNH KIẾN THỨC</a:t>
              </a:r>
              <a:endPara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</p:grpSp>
      <p:sp>
        <p:nvSpPr>
          <p:cNvPr id="2" name="Hộp Văn bản 1">
            <a:extLst>
              <a:ext uri="{FF2B5EF4-FFF2-40B4-BE49-F238E27FC236}">
                <a16:creationId xmlns:a16="http://schemas.microsoft.com/office/drawing/2014/main" id="{DF76D2BD-4504-80E5-7176-A5B6CF63480B}"/>
              </a:ext>
            </a:extLst>
          </p:cNvPr>
          <p:cNvSpPr txBox="1"/>
          <p:nvPr/>
        </p:nvSpPr>
        <p:spPr>
          <a:xfrm>
            <a:off x="1093033" y="0"/>
            <a:ext cx="92838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思源黑体 Medium"/>
                <a:cs typeface="Times New Roman" panose="02020603050405020304" pitchFamily="18" charset="0"/>
                <a:sym typeface="Special Elite"/>
              </a:rPr>
              <a:t>§1</a:t>
            </a:r>
            <a:r>
              <a:rPr kumimoji="0" lang="en-US" alt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CC453"/>
                </a:solidFill>
                <a:effectLst/>
                <a:uLnTx/>
                <a:uFillTx/>
                <a:latin typeface="Times New Roman" panose="02020603050405020304" pitchFamily="18" charset="0"/>
                <a:ea typeface="思源黑体 Medium"/>
                <a:cs typeface="Times New Roman" panose="02020603050405020304" pitchFamily="18" charset="0"/>
                <a:sym typeface="Special Elite"/>
              </a:rPr>
              <a:t>. PHÂN THỨC ĐẠI SỐ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3CC453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E250EC2E-D5E8-A11E-FE33-A8963256E84A}"/>
              </a:ext>
            </a:extLst>
          </p:cNvPr>
          <p:cNvSpPr txBox="1"/>
          <p:nvPr/>
        </p:nvSpPr>
        <p:spPr>
          <a:xfrm>
            <a:off x="367127" y="426069"/>
            <a:ext cx="9611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AF519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II. TÍNH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AF519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CHẤT CƠ BẢN CỦA PHÂN THỨC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AF519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225AE2A5-5738-3580-5C7C-161964F9AC15}"/>
              </a:ext>
            </a:extLst>
          </p:cNvPr>
          <p:cNvSpPr txBox="1"/>
          <p:nvPr/>
        </p:nvSpPr>
        <p:spPr>
          <a:xfrm>
            <a:off x="521890" y="949289"/>
            <a:ext cx="74120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Tính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chất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cơ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bản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4112E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A3A062DA-93BF-4842-B601-4404401BCCE3}"/>
                  </a:ext>
                </a:extLst>
              </p:cNvPr>
              <p:cNvSpPr txBox="1"/>
              <p:nvPr/>
            </p:nvSpPr>
            <p:spPr>
              <a:xfrm>
                <a:off x="720790" y="1440449"/>
                <a:ext cx="10994156" cy="24997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Hoạt</a:t>
                </a:r>
                <a:r>
                  <a:rPr kumimoji="0" lang="en-US" sz="28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kumimoji="0" lang="en-US" sz="2800" b="1" i="1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động</a:t>
                </a:r>
                <a:r>
                  <a:rPr kumimoji="0" lang="en-US" sz="28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kumimoji="0" lang="en-US" sz="28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3 </a:t>
                </a:r>
                <a:r>
                  <a:rPr kumimoji="0" lang="en-US" sz="28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(</a:t>
                </a:r>
                <a:r>
                  <a:rPr kumimoji="0" lang="en-US" sz="28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SGK – T31):</a:t>
                </a:r>
                <a:endParaRPr kumimoji="0" 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7093C"/>
                  </a:solidFill>
                  <a:effectLst/>
                  <a:uLnTx/>
                  <a:uFillTx/>
                  <a:latin typeface="Times New Roman" panose="02020603050405020304" pitchFamily="18" charset="0"/>
                </a:endParaRPr>
              </a:p>
              <a:p>
                <a:pPr marL="514350" marR="0" lvl="0" indent="-5143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lphaLcParenR"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Tìm</a:t>
                </a:r>
                <a:r>
                  <a:rPr kumimoji="0" lang="en-US" sz="2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số</a:t>
                </a:r>
                <a:r>
                  <a:rPr kumimoji="0" lang="en-US" sz="2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thích</a:t>
                </a:r>
                <a:r>
                  <a:rPr kumimoji="0" lang="en-US" sz="2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hợp</a:t>
                </a:r>
                <a:r>
                  <a:rPr kumimoji="0" lang="en-US" sz="2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cho</a:t>
                </a:r>
                <a:r>
                  <a:rPr kumimoji="0" lang="en-US" sz="2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?: </a:t>
                </a:r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  <m:r>
                      <a:rPr kumimoji="0" lang="en-US" sz="28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?</m:t>
                        </m:r>
                      </m:den>
                    </m:f>
                    <m:r>
                      <a:rPr kumimoji="0" lang="en-US" sz="28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; </m:t>
                    </m:r>
                    <m:f>
                      <m:fPr>
                        <m:ctrlP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  <m:r>
                      <a:rPr kumimoji="0" lang="en-US" sz="28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?</m:t>
                        </m:r>
                      </m:num>
                      <m:den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endParaRPr kumimoji="0" 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514350" marR="0" lvl="0" indent="-5143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lphaLcParenR"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Hãy</a:t>
                </a:r>
                <a:r>
                  <a:rPr kumimoji="0" lang="en-US" sz="2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nhắc</a:t>
                </a:r>
                <a:r>
                  <a:rPr kumimoji="0" lang="en-US" sz="2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lại</a:t>
                </a:r>
                <a:r>
                  <a:rPr kumimoji="0" lang="en-US" sz="2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tính</a:t>
                </a:r>
                <a:r>
                  <a:rPr kumimoji="0" lang="en-US" sz="2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chất</a:t>
                </a:r>
                <a:r>
                  <a:rPr kumimoji="0" lang="en-US" sz="2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cơ</a:t>
                </a:r>
                <a:r>
                  <a:rPr kumimoji="0" lang="en-US" sz="2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bản</a:t>
                </a:r>
                <a:r>
                  <a:rPr kumimoji="0" lang="en-US" sz="2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của</a:t>
                </a:r>
                <a:r>
                  <a:rPr kumimoji="0" lang="en-US" sz="2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phân</a:t>
                </a:r>
                <a:r>
                  <a:rPr kumimoji="0" lang="en-US" sz="2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số</a:t>
                </a:r>
                <a:endParaRPr kumimoji="0" lang="en-US" sz="2800" b="1" i="0" u="none" strike="noStrike" kern="1200" cap="none" spc="0" normalizeH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R="0" lvl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r>
                  <a:rPr lang="en-US" sz="2800" b="1" noProof="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                                                   </a:t>
                </a:r>
                <a:r>
                  <a:rPr lang="en-US" sz="2800" b="1" noProof="0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Giải</a:t>
                </a:r>
                <a:endPara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A3A062DA-93BF-4842-B601-4404401BCC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790" y="1440449"/>
                <a:ext cx="10994156" cy="2499787"/>
              </a:xfrm>
              <a:prstGeom prst="rect">
                <a:avLst/>
              </a:prstGeom>
              <a:blipFill>
                <a:blip r:embed="rId3"/>
                <a:stretch>
                  <a:fillRect l="-1109" t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49511" y="3261604"/>
                <a:ext cx="11351139" cy="714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smtClean="0"/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  <m:r>
                      <a:rPr lang="en-US" sz="2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</m:den>
                    </m:f>
                    <m:r>
                      <a:rPr lang="en-US" sz="2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; </m:t>
                    </m:r>
                    <m:f>
                      <m:f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  <m:r>
                      <a:rPr lang="en-US" sz="2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endParaRPr lang="en-US" sz="2800" b="1" dirty="0" smtClean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11" y="3261604"/>
                <a:ext cx="11351139" cy="714683"/>
              </a:xfrm>
              <a:prstGeom prst="rect">
                <a:avLst/>
              </a:prstGeom>
              <a:blipFill>
                <a:blip r:embed="rId4"/>
                <a:stretch>
                  <a:fillRect l="-1128"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41901" y="4040270"/>
                <a:ext cx="6096000" cy="167238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lvl="0"/>
                <a:r>
                  <a:rPr lang="en-US" sz="2800" b="1" dirty="0">
                    <a:solidFill>
                      <a:prstClr val="black"/>
                    </a:solidFill>
                  </a:rPr>
                  <a:t>b)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den>
                    </m:f>
                    <m:r>
                      <a:rPr lang="en-US" sz="2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num>
                      <m:den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den>
                    </m:f>
                  </m:oMath>
                </a14:m>
                <a:r>
                  <a:rPr lang="en-US" sz="2800" b="1" dirty="0">
                    <a:solidFill>
                      <a:prstClr val="black"/>
                    </a:solidFill>
                  </a:rPr>
                  <a:t> với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US" sz="2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≠</m:t>
                    </m:r>
                    <m:r>
                      <a:rPr lang="en-US" sz="2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US" sz="2800" b="1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en-US" sz="2800" b="1" dirty="0">
                    <a:solidFill>
                      <a:prstClr val="black"/>
                    </a:solidFill>
                  </a:rPr>
                  <a:t>    </a:t>
                </a:r>
              </a:p>
              <a:p>
                <a:pPr lvl="0"/>
                <a:r>
                  <a:rPr lang="en-US" sz="2800" b="1" dirty="0">
                    <a:solidFill>
                      <a:prstClr val="black"/>
                    </a:solidFill>
                  </a:rPr>
                  <a:t>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den>
                    </m:f>
                    <m:r>
                      <a:rPr lang="en-US" sz="2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: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num>
                      <m:den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: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den>
                    </m:f>
                  </m:oMath>
                </a14:m>
                <a:r>
                  <a:rPr lang="en-US" sz="2800" b="1" dirty="0">
                    <a:solidFill>
                      <a:prstClr val="black"/>
                    </a:solidFill>
                  </a:rPr>
                  <a:t> với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sz="2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b="1" dirty="0" err="1">
                    <a:solidFill>
                      <a:prstClr val="black"/>
                    </a:solidFill>
                  </a:rPr>
                  <a:t>là</a:t>
                </a:r>
                <a:r>
                  <a:rPr lang="en-US" sz="2800" b="1" dirty="0">
                    <a:solidFill>
                      <a:prstClr val="black"/>
                    </a:solidFill>
                  </a:rPr>
                  <a:t> </a:t>
                </a:r>
                <a:r>
                  <a:rPr lang="en-US" sz="2800" b="1" dirty="0" err="1">
                    <a:solidFill>
                      <a:prstClr val="black"/>
                    </a:solidFill>
                  </a:rPr>
                  <a:t>ước</a:t>
                </a:r>
                <a:r>
                  <a:rPr lang="en-US" sz="2800" b="1" dirty="0">
                    <a:solidFill>
                      <a:prstClr val="black"/>
                    </a:solidFill>
                  </a:rPr>
                  <a:t> </a:t>
                </a:r>
                <a:r>
                  <a:rPr lang="en-US" sz="2800" b="1" dirty="0" err="1">
                    <a:solidFill>
                      <a:prstClr val="black"/>
                    </a:solidFill>
                  </a:rPr>
                  <a:t>chung</a:t>
                </a:r>
                <a:r>
                  <a:rPr lang="en-US" sz="2800" b="1" dirty="0">
                    <a:solidFill>
                      <a:prstClr val="black"/>
                    </a:solidFill>
                  </a:rPr>
                  <a:t> </a:t>
                </a:r>
                <a:r>
                  <a:rPr lang="en-US" sz="2800" b="1" dirty="0" err="1">
                    <a:solidFill>
                      <a:prstClr val="black"/>
                    </a:solidFill>
                  </a:rPr>
                  <a:t>của</a:t>
                </a:r>
                <a:r>
                  <a:rPr lang="en-US" sz="2800" b="1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2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sz="2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endParaRPr lang="en-US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01" y="4040270"/>
                <a:ext cx="6096000" cy="1672381"/>
              </a:xfrm>
              <a:prstGeom prst="rect">
                <a:avLst/>
              </a:prstGeom>
              <a:blipFill>
                <a:blip r:embed="rId5"/>
                <a:stretch>
                  <a:fillRect l="-2000" t="-365" b="-43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642211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9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132152" y="4721633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03843" y="3118780"/>
            <a:ext cx="6891245" cy="653685"/>
            <a:chOff x="4871257" y="83128"/>
            <a:chExt cx="7501720" cy="653685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29" y="213657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HOẠT ĐỘNG HÌNH THÀNH KIẾN THỨC</a:t>
              </a:r>
              <a:endPara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</p:grpSp>
      <p:sp>
        <p:nvSpPr>
          <p:cNvPr id="2" name="Hộp Văn bản 1">
            <a:extLst>
              <a:ext uri="{FF2B5EF4-FFF2-40B4-BE49-F238E27FC236}">
                <a16:creationId xmlns:a16="http://schemas.microsoft.com/office/drawing/2014/main" id="{DF76D2BD-4504-80E5-7176-A5B6CF63480B}"/>
              </a:ext>
            </a:extLst>
          </p:cNvPr>
          <p:cNvSpPr txBox="1"/>
          <p:nvPr/>
        </p:nvSpPr>
        <p:spPr>
          <a:xfrm>
            <a:off x="1093033" y="0"/>
            <a:ext cx="92838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思源黑体 Medium"/>
                <a:cs typeface="Times New Roman" panose="02020603050405020304" pitchFamily="18" charset="0"/>
                <a:sym typeface="Special Elite"/>
              </a:rPr>
              <a:t>§1</a:t>
            </a:r>
            <a:r>
              <a:rPr kumimoji="0" lang="en-US" alt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CC453"/>
                </a:solidFill>
                <a:effectLst/>
                <a:uLnTx/>
                <a:uFillTx/>
                <a:latin typeface="Times New Roman" panose="02020603050405020304" pitchFamily="18" charset="0"/>
                <a:ea typeface="思源黑体 Medium"/>
                <a:cs typeface="Times New Roman" panose="02020603050405020304" pitchFamily="18" charset="0"/>
                <a:sym typeface="Special Elite"/>
              </a:rPr>
              <a:t>. PHÂN THỨC ĐẠI SỐ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3CC453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E250EC2E-D5E8-A11E-FE33-A8963256E84A}"/>
              </a:ext>
            </a:extLst>
          </p:cNvPr>
          <p:cNvSpPr txBox="1"/>
          <p:nvPr/>
        </p:nvSpPr>
        <p:spPr>
          <a:xfrm>
            <a:off x="367127" y="426069"/>
            <a:ext cx="9611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AF519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II. TÍNH CHẤT CƠ BẢN CỦA PHÂN THỨC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AF519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225AE2A5-5738-3580-5C7C-161964F9AC15}"/>
              </a:ext>
            </a:extLst>
          </p:cNvPr>
          <p:cNvSpPr txBox="1"/>
          <p:nvPr/>
        </p:nvSpPr>
        <p:spPr>
          <a:xfrm>
            <a:off x="521890" y="949289"/>
            <a:ext cx="74120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Tính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chất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cơ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bản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4112E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21890" y="1725283"/>
                <a:ext cx="11387081" cy="35812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FF0000"/>
                    </a:solidFill>
                  </a:rPr>
                  <a:t>Nếu </a:t>
                </a:r>
                <a:r>
                  <a:rPr lang="en-US" sz="2800" b="1" dirty="0" err="1" smtClean="0">
                    <a:solidFill>
                      <a:srgbClr val="FF0000"/>
                    </a:solidFill>
                  </a:rPr>
                  <a:t>nhân</a:t>
                </a:r>
                <a:r>
                  <a:rPr lang="en-US" sz="28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</a:rPr>
                  <a:t>cả</a:t>
                </a:r>
                <a:r>
                  <a:rPr lang="en-US" sz="28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</a:rPr>
                  <a:t>tử</a:t>
                </a:r>
                <a:r>
                  <a:rPr lang="en-US" sz="28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</a:rPr>
                  <a:t>và</a:t>
                </a:r>
                <a:r>
                  <a:rPr lang="en-US" sz="28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</a:rPr>
                  <a:t>mẫu</a:t>
                </a:r>
                <a:r>
                  <a:rPr lang="en-US" sz="28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</a:rPr>
                  <a:t>của</a:t>
                </a:r>
                <a:r>
                  <a:rPr lang="en-US" sz="28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</a:rPr>
                  <a:t>một</a:t>
                </a:r>
                <a:r>
                  <a:rPr lang="en-US" sz="28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</a:rPr>
                  <a:t>phân</a:t>
                </a:r>
                <a:r>
                  <a:rPr lang="en-US" sz="28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</a:rPr>
                  <a:t>thức</a:t>
                </a:r>
                <a:r>
                  <a:rPr lang="en-US" sz="28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</a:rPr>
                  <a:t>với</a:t>
                </a:r>
                <a:r>
                  <a:rPr lang="en-US" sz="28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</a:rPr>
                  <a:t>cùng</a:t>
                </a:r>
                <a:r>
                  <a:rPr lang="en-US" sz="28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</a:rPr>
                  <a:t>một</a:t>
                </a:r>
                <a:r>
                  <a:rPr lang="en-US" sz="28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</a:rPr>
                  <a:t>đa</a:t>
                </a:r>
                <a:r>
                  <a:rPr lang="en-US" sz="28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</a:rPr>
                  <a:t>thức</a:t>
                </a:r>
                <a:r>
                  <a:rPr lang="en-US" sz="28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</a:rPr>
                  <a:t>khác</a:t>
                </a:r>
                <a:r>
                  <a:rPr lang="en-US" sz="28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</a:rPr>
                  <a:t>đa</a:t>
                </a:r>
                <a:r>
                  <a:rPr lang="en-US" sz="28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</a:rPr>
                  <a:t>thức</a:t>
                </a:r>
                <a:r>
                  <a:rPr lang="en-US" sz="2800" b="1" dirty="0" smtClean="0">
                    <a:solidFill>
                      <a:srgbClr val="FF0000"/>
                    </a:solidFill>
                  </a:rPr>
                  <a:t> 0 </a:t>
                </a:r>
                <a:r>
                  <a:rPr lang="en-US" sz="2800" b="1" dirty="0" err="1" smtClean="0">
                    <a:solidFill>
                      <a:srgbClr val="FF0000"/>
                    </a:solidFill>
                  </a:rPr>
                  <a:t>thì</a:t>
                </a:r>
                <a:r>
                  <a:rPr lang="en-US" sz="28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</a:rPr>
                  <a:t>được</a:t>
                </a:r>
                <a:r>
                  <a:rPr lang="en-US" sz="28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</a:rPr>
                  <a:t>một</a:t>
                </a:r>
                <a:r>
                  <a:rPr lang="en-US" sz="28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</a:rPr>
                  <a:t>phân</a:t>
                </a:r>
                <a:r>
                  <a:rPr lang="en-US" sz="28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</a:rPr>
                  <a:t>thức</a:t>
                </a:r>
                <a:r>
                  <a:rPr lang="en-US" sz="2800" b="1" dirty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</a:rPr>
                  <a:t>bằng</a:t>
                </a:r>
                <a:r>
                  <a:rPr lang="en-US" sz="28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</a:rPr>
                  <a:t>phân</a:t>
                </a:r>
                <a:r>
                  <a:rPr lang="en-US" sz="28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</a:rPr>
                  <a:t>thức</a:t>
                </a:r>
                <a:r>
                  <a:rPr lang="en-US" sz="28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</a:rPr>
                  <a:t>đã</a:t>
                </a:r>
                <a:r>
                  <a:rPr lang="en-US" sz="28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</a:rPr>
                  <a:t>cho</a:t>
                </a:r>
                <a:endParaRPr lang="en-US" sz="2800" b="1" dirty="0" smtClean="0">
                  <a:solidFill>
                    <a:srgbClr val="FF0000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                   </m:t>
                    </m:r>
                    <m:f>
                      <m:f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𝑸</m:t>
                        </m:r>
                      </m:den>
                    </m:f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𝑴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𝑸</m:t>
                        </m:r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𝑴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</a:rPr>
                  <a:t>với</a:t>
                </a:r>
                <a:r>
                  <a:rPr lang="en-US" sz="2800" b="1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𝑴</m:t>
                    </m:r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b="1" dirty="0" err="1" smtClean="0">
                    <a:solidFill>
                      <a:srgbClr val="FF0000"/>
                    </a:solidFill>
                  </a:rPr>
                  <a:t>là</a:t>
                </a:r>
                <a:r>
                  <a:rPr lang="en-US" sz="28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</a:rPr>
                  <a:t>một</a:t>
                </a:r>
                <a:r>
                  <a:rPr lang="en-US" sz="28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</a:rPr>
                  <a:t>đa</a:t>
                </a:r>
                <a:r>
                  <a:rPr lang="en-US" sz="28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</a:rPr>
                  <a:t>thức</a:t>
                </a:r>
                <a:r>
                  <a:rPr lang="en-US" sz="28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</a:rPr>
                  <a:t>khác</a:t>
                </a:r>
                <a:r>
                  <a:rPr lang="en-US" sz="28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</a:rPr>
                  <a:t>đa</a:t>
                </a:r>
                <a:r>
                  <a:rPr lang="en-US" sz="28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</a:rPr>
                  <a:t>thức</a:t>
                </a:r>
                <a:r>
                  <a:rPr lang="en-US" sz="2800" b="1" dirty="0" smtClean="0">
                    <a:solidFill>
                      <a:srgbClr val="FF0000"/>
                    </a:solidFill>
                  </a:rPr>
                  <a:t> 0</a:t>
                </a:r>
              </a:p>
              <a:p>
                <a:r>
                  <a:rPr lang="en-US" sz="2800" b="1" dirty="0" err="1">
                    <a:solidFill>
                      <a:srgbClr val="FF0000"/>
                    </a:solidFill>
                  </a:rPr>
                  <a:t>Nếu</a:t>
                </a:r>
                <a:r>
                  <a:rPr lang="en-US" sz="2800" b="1" dirty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smtClean="0">
                    <a:solidFill>
                      <a:srgbClr val="FF0000"/>
                    </a:solidFill>
                  </a:rPr>
                  <a:t>chia </a:t>
                </a:r>
                <a:r>
                  <a:rPr lang="en-US" sz="2800" b="1" dirty="0" err="1">
                    <a:solidFill>
                      <a:srgbClr val="FF0000"/>
                    </a:solidFill>
                  </a:rPr>
                  <a:t>cả</a:t>
                </a:r>
                <a:r>
                  <a:rPr lang="en-US" sz="2800" b="1" dirty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>
                    <a:solidFill>
                      <a:srgbClr val="FF0000"/>
                    </a:solidFill>
                  </a:rPr>
                  <a:t>tử</a:t>
                </a:r>
                <a:r>
                  <a:rPr lang="en-US" sz="2800" b="1" dirty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>
                    <a:solidFill>
                      <a:srgbClr val="FF0000"/>
                    </a:solidFill>
                  </a:rPr>
                  <a:t>và</a:t>
                </a:r>
                <a:r>
                  <a:rPr lang="en-US" sz="2800" b="1" dirty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>
                    <a:solidFill>
                      <a:srgbClr val="FF0000"/>
                    </a:solidFill>
                  </a:rPr>
                  <a:t>mẫu</a:t>
                </a:r>
                <a:r>
                  <a:rPr lang="en-US" sz="2800" b="1" dirty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>
                    <a:solidFill>
                      <a:srgbClr val="FF0000"/>
                    </a:solidFill>
                  </a:rPr>
                  <a:t>của</a:t>
                </a:r>
                <a:r>
                  <a:rPr lang="en-US" sz="2800" b="1" dirty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>
                    <a:solidFill>
                      <a:srgbClr val="FF0000"/>
                    </a:solidFill>
                  </a:rPr>
                  <a:t>một</a:t>
                </a:r>
                <a:r>
                  <a:rPr lang="en-US" sz="2800" b="1" dirty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>
                    <a:solidFill>
                      <a:srgbClr val="FF0000"/>
                    </a:solidFill>
                  </a:rPr>
                  <a:t>phân</a:t>
                </a:r>
                <a:r>
                  <a:rPr lang="en-US" sz="2800" b="1" dirty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>
                    <a:solidFill>
                      <a:srgbClr val="FF0000"/>
                    </a:solidFill>
                  </a:rPr>
                  <a:t>thức</a:t>
                </a:r>
                <a:r>
                  <a:rPr lang="en-US" sz="2800" b="1" dirty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</a:rPr>
                  <a:t>cho</a:t>
                </a:r>
                <a:r>
                  <a:rPr lang="en-US" sz="28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</a:rPr>
                  <a:t>một</a:t>
                </a:r>
                <a:r>
                  <a:rPr lang="en-US" sz="28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</a:rPr>
                  <a:t>nhân</a:t>
                </a:r>
                <a:r>
                  <a:rPr lang="en-US" sz="28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</a:rPr>
                  <a:t>tử</a:t>
                </a:r>
                <a:r>
                  <a:rPr lang="en-US" sz="28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</a:rPr>
                  <a:t>chung</a:t>
                </a:r>
                <a:r>
                  <a:rPr lang="en-US" sz="28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</a:rPr>
                  <a:t>của</a:t>
                </a:r>
                <a:r>
                  <a:rPr lang="en-US" sz="28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</a:rPr>
                  <a:t>chúng</a:t>
                </a:r>
                <a:r>
                  <a:rPr lang="en-US" sz="28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>
                    <a:solidFill>
                      <a:srgbClr val="FF0000"/>
                    </a:solidFill>
                  </a:rPr>
                  <a:t>thì</a:t>
                </a:r>
                <a:r>
                  <a:rPr lang="en-US" sz="2800" b="1" dirty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>
                    <a:solidFill>
                      <a:srgbClr val="FF0000"/>
                    </a:solidFill>
                  </a:rPr>
                  <a:t>được</a:t>
                </a:r>
                <a:r>
                  <a:rPr lang="en-US" sz="2800" b="1" dirty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>
                    <a:solidFill>
                      <a:srgbClr val="FF0000"/>
                    </a:solidFill>
                  </a:rPr>
                  <a:t>một</a:t>
                </a:r>
                <a:r>
                  <a:rPr lang="en-US" sz="2800" b="1" dirty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>
                    <a:solidFill>
                      <a:srgbClr val="FF0000"/>
                    </a:solidFill>
                  </a:rPr>
                  <a:t>phân</a:t>
                </a:r>
                <a:r>
                  <a:rPr lang="en-US" sz="2800" b="1" dirty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>
                    <a:solidFill>
                      <a:srgbClr val="FF0000"/>
                    </a:solidFill>
                  </a:rPr>
                  <a:t>thức</a:t>
                </a:r>
                <a:r>
                  <a:rPr lang="en-US" sz="2800" b="1" dirty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>
                    <a:solidFill>
                      <a:srgbClr val="FF0000"/>
                    </a:solidFill>
                  </a:rPr>
                  <a:t>bằng</a:t>
                </a:r>
                <a:r>
                  <a:rPr lang="en-US" sz="2800" b="1" dirty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>
                    <a:solidFill>
                      <a:srgbClr val="FF0000"/>
                    </a:solidFill>
                  </a:rPr>
                  <a:t>phân</a:t>
                </a:r>
                <a:r>
                  <a:rPr lang="en-US" sz="2800" b="1" dirty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>
                    <a:solidFill>
                      <a:srgbClr val="FF0000"/>
                    </a:solidFill>
                  </a:rPr>
                  <a:t>thức</a:t>
                </a:r>
                <a:r>
                  <a:rPr lang="en-US" sz="2800" b="1" dirty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>
                    <a:solidFill>
                      <a:srgbClr val="FF0000"/>
                    </a:solidFill>
                  </a:rPr>
                  <a:t>đã</a:t>
                </a:r>
                <a:r>
                  <a:rPr lang="en-US" sz="2800" b="1" dirty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>
                    <a:solidFill>
                      <a:srgbClr val="FF0000"/>
                    </a:solidFill>
                  </a:rPr>
                  <a:t>cho</a:t>
                </a:r>
                <a:endParaRPr lang="en-US" sz="2800" b="1" dirty="0">
                  <a:solidFill>
                    <a:srgbClr val="FF0000"/>
                  </a:solidFill>
                </a:endParaRPr>
              </a:p>
              <a:p>
                <a:r>
                  <a:rPr lang="en-US" sz="2800" b="1" dirty="0" smtClean="0">
                    <a:solidFill>
                      <a:srgbClr val="FF0000"/>
                    </a:solidFill>
                  </a:rPr>
                  <a:t>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num>
                      <m:den>
                        <m:r>
                          <a:rPr lang="en-US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𝑸</m:t>
                        </m:r>
                      </m:den>
                    </m:f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:</m:t>
                        </m:r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𝑵</m:t>
                        </m:r>
                      </m:num>
                      <m:den>
                        <m:r>
                          <a:rPr lang="en-US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𝑸</m:t>
                        </m:r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:</m:t>
                        </m:r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𝑵</m:t>
                        </m:r>
                      </m:den>
                    </m:f>
                  </m:oMath>
                </a14:m>
                <a:r>
                  <a:rPr lang="en-US" sz="2800" b="1" dirty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>
                    <a:solidFill>
                      <a:srgbClr val="FF0000"/>
                    </a:solidFill>
                  </a:rPr>
                  <a:t>với</a:t>
                </a:r>
                <a:r>
                  <a:rPr lang="en-US" sz="2800" b="1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𝑵</m:t>
                    </m:r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b="1" dirty="0" err="1">
                    <a:solidFill>
                      <a:srgbClr val="FF0000"/>
                    </a:solidFill>
                  </a:rPr>
                  <a:t>là</a:t>
                </a:r>
                <a:r>
                  <a:rPr lang="en-US" sz="2800" b="1" dirty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>
                    <a:solidFill>
                      <a:srgbClr val="FF0000"/>
                    </a:solidFill>
                  </a:rPr>
                  <a:t>một</a:t>
                </a:r>
                <a:r>
                  <a:rPr lang="en-US" sz="2800" b="1" dirty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</a:rPr>
                  <a:t>nhân</a:t>
                </a:r>
                <a:r>
                  <a:rPr lang="en-US" sz="28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</a:rPr>
                  <a:t>tử</a:t>
                </a:r>
                <a:r>
                  <a:rPr lang="en-US" sz="28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</a:rPr>
                  <a:t>chung</a:t>
                </a:r>
                <a:r>
                  <a:rPr lang="en-US" sz="28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</a:rPr>
                  <a:t>của</a:t>
                </a:r>
                <a:r>
                  <a:rPr lang="en-US" sz="2800" b="1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𝑷</m:t>
                    </m:r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𝑸</m:t>
                    </m:r>
                  </m:oMath>
                </a14:m>
                <a:endParaRPr lang="en-US" sz="2800" b="1" dirty="0">
                  <a:solidFill>
                    <a:srgbClr val="FF0000"/>
                  </a:solidFill>
                </a:endParaRPr>
              </a:p>
              <a:p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890" y="1725283"/>
                <a:ext cx="11387081" cy="3581237"/>
              </a:xfrm>
              <a:prstGeom prst="rect">
                <a:avLst/>
              </a:prstGeom>
              <a:blipFill>
                <a:blip r:embed="rId3"/>
                <a:stretch>
                  <a:fillRect l="-1124" t="-15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72473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!!3">
            <a:extLst>
              <a:ext uri="{FF2B5EF4-FFF2-40B4-BE49-F238E27FC236}">
                <a16:creationId xmlns:a16="http://schemas.microsoft.com/office/drawing/2014/main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128" y="296804"/>
            <a:ext cx="2423738" cy="2181364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48874" y="3068319"/>
            <a:ext cx="6891246" cy="954107"/>
            <a:chOff x="4871257" y="-32564"/>
            <a:chExt cx="7501721" cy="954107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-32564"/>
              <a:ext cx="7104248" cy="9541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HOẠT ĐỘNG HÌNH THÀNH KIẾN THỨC</a:t>
              </a:r>
            </a:p>
          </p:txBody>
        </p:sp>
      </p:grpSp>
      <p:graphicFrame>
        <p:nvGraphicFramePr>
          <p:cNvPr id="13" name="Đối tượng 12">
            <a:extLst>
              <a:ext uri="{FF2B5EF4-FFF2-40B4-BE49-F238E27FC236}">
                <a16:creationId xmlns:a16="http://schemas.microsoft.com/office/drawing/2014/main" id="{0BEDF37A-D9E8-0052-B9B7-31CF4CE5139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27600" y="26670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6" name="Equation" r:id="rId5" imgW="914400" imgH="198720" progId="Equation.DSMT4">
                  <p:embed/>
                </p:oleObj>
              </mc:Choice>
              <mc:Fallback>
                <p:oleObj name="Equation" r:id="rId5" imgW="914400" imgH="198720" progId="Equation.DSMT4">
                  <p:embed/>
                  <p:pic>
                    <p:nvPicPr>
                      <p:cNvPr id="13" name="Đối tượng 12">
                        <a:extLst>
                          <a:ext uri="{FF2B5EF4-FFF2-40B4-BE49-F238E27FC236}">
                            <a16:creationId xmlns:a16="http://schemas.microsoft.com/office/drawing/2014/main" id="{0BEDF37A-D9E8-0052-B9B7-31CF4CE5139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927600" y="26670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A3A062DA-93BF-4842-B601-4404401BCCE3}"/>
                  </a:ext>
                </a:extLst>
              </p:cNvPr>
              <p:cNvSpPr txBox="1"/>
              <p:nvPr/>
            </p:nvSpPr>
            <p:spPr>
              <a:xfrm>
                <a:off x="2624866" y="664211"/>
                <a:ext cx="8194331" cy="29334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VD3 (SGK-T31): </a:t>
                </a:r>
                <a:r>
                  <a:rPr kumimoji="0" lang="en-US" sz="2800" b="1" i="1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Dùng</a:t>
                </a:r>
                <a:r>
                  <a:rPr kumimoji="0" lang="en-US" sz="2800" b="1" i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tính</a:t>
                </a:r>
                <a:r>
                  <a:rPr kumimoji="0" lang="en-US" sz="2800" b="1" i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chất</a:t>
                </a:r>
                <a:r>
                  <a:rPr kumimoji="0" lang="en-US" sz="2800" b="1" i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cơ</a:t>
                </a:r>
                <a:r>
                  <a:rPr kumimoji="0" lang="en-US" sz="2800" b="1" i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bản</a:t>
                </a:r>
                <a:r>
                  <a:rPr kumimoji="0" lang="en-US" sz="2800" b="1" i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kumimoji="0" lang="en-US" sz="2800" b="1" i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kumimoji="0" lang="en-US" sz="2800" b="1" i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kumimoji="0" lang="en-US" sz="2800" b="1" i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kumimoji="0" lang="en-US" sz="2800" b="1" i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hãy</a:t>
                </a:r>
                <a:r>
                  <a:rPr kumimoji="0" lang="en-US" sz="2800" b="1" i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giải</a:t>
                </a:r>
                <a:r>
                  <a:rPr kumimoji="0" lang="en-US" sz="2800" b="1" i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thích</a:t>
                </a:r>
                <a:r>
                  <a:rPr kumimoji="0" lang="en-US" sz="2800" b="1" i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vì</a:t>
                </a:r>
                <a:r>
                  <a:rPr kumimoji="0" lang="en-US" sz="2800" b="1" i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sao</a:t>
                </a:r>
                <a:r>
                  <a:rPr kumimoji="0" lang="en-US" sz="2800" b="1" i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kumimoji="0" lang="en-US" sz="2800" b="1" i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thể</a:t>
                </a:r>
                <a:r>
                  <a:rPr kumimoji="0" lang="en-US" sz="2800" b="1" i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viết</a:t>
                </a:r>
                <a:r>
                  <a:rPr kumimoji="0" lang="en-US" sz="2800" b="1" i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kumimoji="0" 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𝟑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</m:t>
                        </m:r>
                      </m:num>
                      <m:den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𝟒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− 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𝒙</m:t>
                        </m:r>
                      </m:den>
                    </m:f>
                    <m:r>
                      <a:rPr kumimoji="0" lang="en-US" sz="28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f>
                      <m:fPr>
                        <m:ctrlP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−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𝟑</m:t>
                        </m:r>
                        <m: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</m:t>
                        </m:r>
                      </m:num>
                      <m:den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𝒙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−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𝟒</m:t>
                        </m:r>
                      </m:den>
                    </m:f>
                  </m:oMath>
                </a14:m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b)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𝒙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− 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𝒚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</m:t>
                        </m:r>
                      </m:num>
                      <m:den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𝒙𝒚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− 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𝒙</m:t>
                        </m:r>
                      </m:den>
                    </m:f>
                    <m:r>
                      <a:rPr kumimoji="0" lang="en-US" sz="28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f>
                      <m:fPr>
                        <m:ctrlP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𝒚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− 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𝒙</m:t>
                        </m:r>
                      </m:num>
                      <m:den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𝒙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 − 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𝒙𝒚</m:t>
                        </m:r>
                      </m:den>
                    </m:f>
                  </m:oMath>
                </a14:m>
                <a:endParaRPr kumimoji="0" 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Giải</a:t>
                </a:r>
                <a:endParaRPr kumimoji="0" 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A3A062DA-93BF-4842-B601-4404401BCC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4866" y="664211"/>
                <a:ext cx="8194331" cy="2933432"/>
              </a:xfrm>
              <a:prstGeom prst="rect">
                <a:avLst/>
              </a:prstGeom>
              <a:blipFill>
                <a:blip r:embed="rId7"/>
                <a:stretch>
                  <a:fillRect l="-1563" t="-22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052172" y="2648143"/>
                <a:ext cx="9821917" cy="7786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lvl="0" indent="-514350">
                  <a:buFontTx/>
                  <a:buAutoNum type="alphaLcParenR"/>
                </a:pPr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Ta </a:t>
                </a:r>
                <a:r>
                  <a:rPr kumimoji="0" lang="en-US" sz="28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có</a:t>
                </a:r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:</a:t>
                </a:r>
                <a:r>
                  <a:rPr kumimoji="0" lang="en-US" sz="2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− 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  <m:r>
                      <a:rPr lang="en-US" sz="2800" b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. (−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d>
                          <m:dPr>
                            <m:ctrlP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 − </m:t>
                            </m:r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. (−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n-US" sz="28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kumimoji="0" 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2172" y="2648143"/>
                <a:ext cx="9821917" cy="778675"/>
              </a:xfrm>
              <a:prstGeom prst="rect">
                <a:avLst/>
              </a:prstGeom>
              <a:blipFill>
                <a:blip r:embed="rId8"/>
                <a:stretch>
                  <a:fillRect l="-1117" b="-15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134509" y="3313120"/>
                <a:ext cx="9767025" cy="714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Vậy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− 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  <m:r>
                      <a:rPr lang="en-US" sz="2800" b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4509" y="3313120"/>
                <a:ext cx="9767025" cy="714683"/>
              </a:xfrm>
              <a:prstGeom prst="rect">
                <a:avLst/>
              </a:prstGeom>
              <a:blipFill>
                <a:blip r:embed="rId9"/>
                <a:stretch>
                  <a:fillRect l="-1248" b="-8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079617" y="4269536"/>
                <a:ext cx="9821917" cy="789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b) Ta </a:t>
                </a:r>
                <a:r>
                  <a:rPr kumimoji="0" lang="en-US" sz="28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có</a:t>
                </a: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− 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𝒙𝒚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− 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  <m:r>
                      <a:rPr lang="en-US" sz="2800" b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 − </m:t>
                            </m:r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</m:d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.(−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) </m:t>
                        </m:r>
                      </m:num>
                      <m:den>
                        <m:d>
                          <m:dPr>
                            <m:ctrlP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𝒙𝒚</m:t>
                            </m:r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 − </m:t>
                            </m:r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.(−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n-US" sz="28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− 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− 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𝒙𝒚</m:t>
                        </m:r>
                      </m:den>
                    </m:f>
                  </m:oMath>
                </a14:m>
                <a:endPara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617" y="4269536"/>
                <a:ext cx="9821917" cy="789832"/>
              </a:xfrm>
              <a:prstGeom prst="rect">
                <a:avLst/>
              </a:prstGeom>
              <a:blipFill>
                <a:blip r:embed="rId10"/>
                <a:stretch>
                  <a:fillRect l="-1241" b="-1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079617" y="4933085"/>
                <a:ext cx="10422556" cy="720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kumimoji="0" lang="en-US" sz="28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Vậy</a:t>
                </a:r>
                <a:r>
                  <a:rPr kumimoji="0" lang="en-US" sz="2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− 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𝒙𝒚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− 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  <m:r>
                      <a:rPr lang="en-US" sz="2800" b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− 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− 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𝒙𝒚</m:t>
                        </m:r>
                      </m:den>
                    </m:f>
                  </m:oMath>
                </a14:m>
                <a:endPara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617" y="4933085"/>
                <a:ext cx="10422556" cy="720775"/>
              </a:xfrm>
              <a:prstGeom prst="rect">
                <a:avLst/>
              </a:prstGeom>
              <a:blipFill>
                <a:blip r:embed="rId11"/>
                <a:stretch>
                  <a:fillRect l="-1170" t="-1695" b="-25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764090" y="2478169"/>
            <a:ext cx="3499407" cy="289549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960658" y="2648143"/>
                <a:ext cx="3356785" cy="30371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FF0000"/>
                    </a:solidFill>
                  </a:rPr>
                  <a:t>Nếu ta </a:t>
                </a:r>
                <a:r>
                  <a:rPr lang="en-US" sz="2400" b="1" dirty="0" err="1" smtClean="0">
                    <a:solidFill>
                      <a:srgbClr val="FF0000"/>
                    </a:solidFill>
                  </a:rPr>
                  <a:t>đổi</a:t>
                </a:r>
                <a:r>
                  <a:rPr lang="en-US" sz="24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400" b="1" dirty="0" err="1" smtClean="0">
                    <a:solidFill>
                      <a:srgbClr val="FF0000"/>
                    </a:solidFill>
                  </a:rPr>
                  <a:t>dấu</a:t>
                </a:r>
                <a:r>
                  <a:rPr lang="en-US" sz="24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400" b="1" dirty="0" err="1" smtClean="0">
                    <a:solidFill>
                      <a:srgbClr val="FF0000"/>
                    </a:solidFill>
                  </a:rPr>
                  <a:t>cả</a:t>
                </a:r>
                <a:r>
                  <a:rPr lang="en-US" sz="24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400" b="1" dirty="0" err="1" smtClean="0">
                    <a:solidFill>
                      <a:srgbClr val="FF0000"/>
                    </a:solidFill>
                  </a:rPr>
                  <a:t>tử</a:t>
                </a:r>
                <a:r>
                  <a:rPr lang="en-US" sz="24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400" b="1" dirty="0" err="1" smtClean="0">
                    <a:solidFill>
                      <a:srgbClr val="FF0000"/>
                    </a:solidFill>
                  </a:rPr>
                  <a:t>và</a:t>
                </a:r>
                <a:r>
                  <a:rPr lang="en-US" sz="24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400" b="1" dirty="0" err="1" smtClean="0">
                    <a:solidFill>
                      <a:srgbClr val="FF0000"/>
                    </a:solidFill>
                  </a:rPr>
                  <a:t>mẫu</a:t>
                </a:r>
                <a:r>
                  <a:rPr lang="en-US" sz="24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400" b="1" dirty="0" err="1" smtClean="0">
                    <a:solidFill>
                      <a:srgbClr val="FF0000"/>
                    </a:solidFill>
                  </a:rPr>
                  <a:t>của</a:t>
                </a:r>
                <a:r>
                  <a:rPr lang="en-US" sz="24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400" b="1" dirty="0" err="1" smtClean="0">
                    <a:solidFill>
                      <a:srgbClr val="FF0000"/>
                    </a:solidFill>
                  </a:rPr>
                  <a:t>một</a:t>
                </a:r>
                <a:r>
                  <a:rPr lang="en-US" sz="24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400" b="1" dirty="0" err="1" smtClean="0">
                    <a:solidFill>
                      <a:srgbClr val="FF0000"/>
                    </a:solidFill>
                  </a:rPr>
                  <a:t>phân</a:t>
                </a:r>
                <a:r>
                  <a:rPr lang="en-US" sz="24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400" b="1" dirty="0" err="1" smtClean="0">
                    <a:solidFill>
                      <a:srgbClr val="FF0000"/>
                    </a:solidFill>
                  </a:rPr>
                  <a:t>thức</a:t>
                </a:r>
                <a:r>
                  <a:rPr lang="en-US" sz="24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400" b="1" dirty="0" err="1" smtClean="0">
                    <a:solidFill>
                      <a:srgbClr val="FF0000"/>
                    </a:solidFill>
                  </a:rPr>
                  <a:t>thì</a:t>
                </a:r>
                <a:r>
                  <a:rPr lang="en-US" sz="2400" b="1" dirty="0" smtClean="0">
                    <a:solidFill>
                      <a:srgbClr val="FF0000"/>
                    </a:solidFill>
                  </a:rPr>
                  <a:t> ta </a:t>
                </a:r>
                <a:r>
                  <a:rPr lang="en-US" sz="2400" b="1" dirty="0" err="1" smtClean="0">
                    <a:solidFill>
                      <a:srgbClr val="FF0000"/>
                    </a:solidFill>
                  </a:rPr>
                  <a:t>được</a:t>
                </a:r>
                <a:r>
                  <a:rPr lang="en-US" sz="24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400" b="1" dirty="0" err="1" smtClean="0">
                    <a:solidFill>
                      <a:srgbClr val="FF0000"/>
                    </a:solidFill>
                  </a:rPr>
                  <a:t>một</a:t>
                </a:r>
                <a:r>
                  <a:rPr lang="en-US" sz="24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400" b="1" dirty="0" err="1" smtClean="0">
                    <a:solidFill>
                      <a:srgbClr val="FF0000"/>
                    </a:solidFill>
                  </a:rPr>
                  <a:t>phân</a:t>
                </a:r>
                <a:r>
                  <a:rPr lang="en-US" sz="24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400" b="1" dirty="0" err="1" smtClean="0">
                    <a:solidFill>
                      <a:srgbClr val="FF0000"/>
                    </a:solidFill>
                  </a:rPr>
                  <a:t>thức</a:t>
                </a:r>
                <a:r>
                  <a:rPr lang="en-US" sz="24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400" b="1" dirty="0" err="1" smtClean="0">
                    <a:solidFill>
                      <a:srgbClr val="FF0000"/>
                    </a:solidFill>
                  </a:rPr>
                  <a:t>bằng</a:t>
                </a:r>
                <a:r>
                  <a:rPr lang="en-US" sz="24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400" b="1" dirty="0" err="1" smtClean="0">
                    <a:solidFill>
                      <a:srgbClr val="FF0000"/>
                    </a:solidFill>
                  </a:rPr>
                  <a:t>phân</a:t>
                </a:r>
                <a:r>
                  <a:rPr lang="en-US" sz="24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400" b="1" dirty="0" err="1" smtClean="0">
                    <a:solidFill>
                      <a:srgbClr val="FF0000"/>
                    </a:solidFill>
                  </a:rPr>
                  <a:t>thức</a:t>
                </a:r>
                <a:r>
                  <a:rPr lang="en-US" sz="24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400" b="1" dirty="0" err="1" smtClean="0">
                    <a:solidFill>
                      <a:srgbClr val="FF0000"/>
                    </a:solidFill>
                  </a:rPr>
                  <a:t>đã</a:t>
                </a:r>
                <a:r>
                  <a:rPr lang="en-US" sz="24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400" b="1" dirty="0" err="1" smtClean="0">
                    <a:solidFill>
                      <a:srgbClr val="FF0000"/>
                    </a:solidFill>
                  </a:rPr>
                  <a:t>cho</a:t>
                </a:r>
                <a:r>
                  <a:rPr lang="en-US" sz="2400" b="1" dirty="0" smtClean="0">
                    <a:solidFill>
                      <a:srgbClr val="FF0000"/>
                    </a:solidFill>
                  </a:rPr>
                  <a:t>: 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  <m:r>
                          <a:rPr lang="en-US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𝑸</m:t>
                        </m:r>
                      </m:den>
                    </m:f>
                    <m:r>
                      <a:rPr lang="en-US" sz="2800" b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  <m:r>
                          <a:rPr lang="en-US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𝑸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FF0000"/>
                    </a:solidFill>
                  </a:rPr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  <m:r>
                          <a:rPr lang="en-US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𝑸</m:t>
                        </m:r>
                      </m:den>
                    </m:f>
                    <m:r>
                      <a:rPr lang="en-US" sz="2800" b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  <m:r>
                          <a:rPr lang="en-US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𝑸</m:t>
                        </m:r>
                      </m:den>
                    </m:f>
                  </m:oMath>
                </a14:m>
                <a:endParaRPr lang="en-US" sz="2800" b="1" dirty="0" smtClean="0"/>
              </a:p>
              <a:p>
                <a:endParaRPr lang="en-US" sz="2800" b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0658" y="2648143"/>
                <a:ext cx="3356785" cy="3037113"/>
              </a:xfrm>
              <a:prstGeom prst="rect">
                <a:avLst/>
              </a:prstGeom>
              <a:blipFill>
                <a:blip r:embed="rId13"/>
                <a:stretch>
                  <a:fillRect l="-2904" t="-16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946286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" grpId="0"/>
      <p:bldP spid="11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!!3">
            <a:extLst>
              <a:ext uri="{FF2B5EF4-FFF2-40B4-BE49-F238E27FC236}">
                <a16:creationId xmlns:a16="http://schemas.microsoft.com/office/drawing/2014/main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03" y="76929"/>
            <a:ext cx="1713397" cy="1542057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29046"/>
              <a:ext cx="7104248" cy="4308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HOẠT ĐỘNG HÌNH THÀNH KIẾN THỨC</a:t>
              </a:r>
            </a:p>
          </p:txBody>
        </p:sp>
      </p:grpSp>
      <p:graphicFrame>
        <p:nvGraphicFramePr>
          <p:cNvPr id="13" name="Đối tượng 12">
            <a:extLst>
              <a:ext uri="{FF2B5EF4-FFF2-40B4-BE49-F238E27FC236}">
                <a16:creationId xmlns:a16="http://schemas.microsoft.com/office/drawing/2014/main" id="{0BEDF37A-D9E8-0052-B9B7-31CF4CE513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2996089"/>
              </p:ext>
            </p:extLst>
          </p:nvPr>
        </p:nvGraphicFramePr>
        <p:xfrm>
          <a:off x="4927600" y="26670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19" name="Equation" r:id="rId5" imgW="914400" imgH="198720" progId="Equation.DSMT4">
                  <p:embed/>
                </p:oleObj>
              </mc:Choice>
              <mc:Fallback>
                <p:oleObj name="Equation" r:id="rId5" imgW="914400" imgH="198720" progId="Equation.DSMT4">
                  <p:embed/>
                  <p:pic>
                    <p:nvPicPr>
                      <p:cNvPr id="13" name="Đối tượng 12">
                        <a:extLst>
                          <a:ext uri="{FF2B5EF4-FFF2-40B4-BE49-F238E27FC236}">
                            <a16:creationId xmlns:a16="http://schemas.microsoft.com/office/drawing/2014/main" id="{0BEDF37A-D9E8-0052-B9B7-31CF4CE5139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927600" y="26670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A3A062DA-93BF-4842-B601-4404401BCCE3}"/>
                  </a:ext>
                </a:extLst>
              </p:cNvPr>
              <p:cNvSpPr txBox="1"/>
              <p:nvPr/>
            </p:nvSpPr>
            <p:spPr>
              <a:xfrm>
                <a:off x="1746119" y="99749"/>
                <a:ext cx="9832935" cy="341228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/>
                <a:r>
                  <a:rPr kumimoji="0" lang="en-US" sz="2200" b="1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VD4 (SGK-T31): </a:t>
                </a:r>
                <a:r>
                  <a:rPr kumimoji="0" lang="en-US" sz="2200" b="1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Bạn</a:t>
                </a:r>
                <a:r>
                  <a:rPr kumimoji="0" lang="en-US" sz="2200" b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200" b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Hà</a:t>
                </a:r>
                <a:r>
                  <a:rPr kumimoji="0" lang="en-US" sz="2200" b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200" b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viết</a:t>
                </a:r>
                <a14:m>
                  <m:oMath xmlns:m="http://schemas.openxmlformats.org/officeDocument/2006/math">
                    <m:r>
                      <a:rPr lang="en-US" sz="2200" b="1" noProof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2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sSup>
                          <m:sSupPr>
                            <m:ctrlPr>
                              <a:rPr lang="en-US" sz="22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2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2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sSup>
                          <m:sSupPr>
                            <m:ctrlP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en-US" sz="2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en-US" sz="2200" b="1" i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sSup>
                          <m:sSupPr>
                            <m:ctrlPr>
                              <a:rPr lang="en-US" sz="22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+</m:t>
                        </m:r>
                        <m:r>
                          <a:rPr lang="en-US" sz="2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  <m:r>
                      <a:rPr lang="en-US" sz="22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US" sz="2200" b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và </a:t>
                </a:r>
                <a:r>
                  <a:rPr kumimoji="0" lang="en-US" sz="2200" b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giải</a:t>
                </a:r>
                <a:r>
                  <a:rPr kumimoji="0" lang="en-US" sz="2200" b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200" b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thích</a:t>
                </a:r>
                <a:r>
                  <a:rPr kumimoji="0" lang="en-US" sz="2200" b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200" b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bạn</a:t>
                </a:r>
                <a:r>
                  <a:rPr kumimoji="0" lang="en-US" sz="2200" b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200" b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đã</a:t>
                </a:r>
                <a:r>
                  <a:rPr kumimoji="0" lang="en-US" sz="2200" b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chia </a:t>
                </a:r>
                <a:r>
                  <a:rPr kumimoji="0" lang="en-US" sz="2200" b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cả</a:t>
                </a:r>
                <a:r>
                  <a:rPr kumimoji="0" lang="en-US" sz="2200" b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200" b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tử</a:t>
                </a:r>
                <a:r>
                  <a:rPr kumimoji="0" lang="en-US" sz="2200" b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200" b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kumimoji="0" lang="en-US" sz="2200" b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200" b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mẫu</a:t>
                </a:r>
                <a:r>
                  <a:rPr kumimoji="0" lang="en-US" sz="2200" b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200" b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kumimoji="0" lang="en-US" sz="2200" b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200" b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kumimoji="0" lang="en-US" sz="2200" b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200" b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kumimoji="0" lang="en-US" sz="2200" b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sSup>
                          <m:sSupPr>
                            <m:ctrlP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sSup>
                          <m:sSupPr>
                            <m:ctrlP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en-US" sz="2200" b="1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US" sz="2200" b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cho 3 </a:t>
                </a:r>
                <a:r>
                  <a:rPr kumimoji="0" lang="en-US" sz="2200" b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để</a:t>
                </a:r>
                <a:r>
                  <a:rPr kumimoji="0" lang="en-US" sz="2200" b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200" b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:r>
                  <a:rPr kumimoji="0" lang="en-US" sz="2200" b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200" b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kumimoji="0" lang="en-US" sz="2200" b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200" b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kumimoji="0" lang="en-US" sz="2200" b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sSup>
                          <m:sSupPr>
                            <m:ctrlP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+</m:t>
                        </m:r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</m:oMath>
                </a14:m>
                <a:r>
                  <a:rPr kumimoji="0" lang="en-US" sz="2200" b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kumimoji="0" lang="en-US" sz="2200" b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Bạn</a:t>
                </a:r>
                <a:r>
                  <a:rPr kumimoji="0" lang="en-US" sz="2200" b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200" b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Liên</a:t>
                </a:r>
                <a:r>
                  <a:rPr kumimoji="0" lang="en-US" sz="2200" b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200" b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lại</a:t>
                </a:r>
                <a:r>
                  <a:rPr kumimoji="0" lang="en-US" sz="2200" b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200" b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viết</a:t>
                </a:r>
                <a:r>
                  <a:rPr kumimoji="0" lang="en-US" sz="2200" b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lvl="0"/>
                <a14:m>
                  <m:oMath xmlns:m="http://schemas.openxmlformats.org/officeDocument/2006/math">
                    <m:f>
                      <m:fPr>
                        <m:ctrlP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sSup>
                          <m:sSupPr>
                            <m:ctrlP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sSup>
                          <m:sSupPr>
                            <m:ctrlP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kumimoji="0" lang="en-US" sz="2200" b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1" i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200" b="1" i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200" b="1" i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+</m:t>
                        </m:r>
                        <m:r>
                          <a:rPr lang="en-US" sz="2200" b="1" i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kumimoji="0" lang="en-US" sz="2200" b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1" i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200" b="1" i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kumimoji="0" lang="en-US" sz="2200" b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200" b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kumimoji="0" lang="en-US" sz="2200" b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200" b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giải</a:t>
                </a:r>
                <a:r>
                  <a:rPr kumimoji="0" lang="en-US" sz="2200" b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200" b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thích</a:t>
                </a:r>
                <a:r>
                  <a:rPr kumimoji="0" lang="en-US" sz="2200" b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200" b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bạn</a:t>
                </a:r>
                <a:r>
                  <a:rPr kumimoji="0" lang="en-US" sz="2200" b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200" b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đã</a:t>
                </a:r>
                <a:r>
                  <a:rPr kumimoji="0" lang="en-US" sz="2200" b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chia </a:t>
                </a:r>
                <a:r>
                  <a:rPr kumimoji="0" lang="en-US" sz="2200" b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cả</a:t>
                </a:r>
                <a:r>
                  <a:rPr kumimoji="0" lang="en-US" sz="2200" b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200" b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tử</a:t>
                </a:r>
                <a:r>
                  <a:rPr kumimoji="0" lang="en-US" sz="2200" b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200" b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kumimoji="0" lang="en-US" sz="2200" b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200" b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mẫu</a:t>
                </a:r>
                <a:r>
                  <a:rPr kumimoji="0" lang="en-US" sz="2200" b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200" b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kumimoji="0" lang="en-US" sz="2200" b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200" b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kumimoji="0" lang="en-US" sz="2200" b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200" b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kumimoji="0" lang="en-US" sz="2200" b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sSup>
                          <m:sSupPr>
                            <m:ctrlP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sSup>
                          <m:sSupPr>
                            <m:ctrlP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kumimoji="0" lang="en-US" sz="2200" b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cho </a:t>
                </a:r>
                <a14:m>
                  <m:oMath xmlns:m="http://schemas.openxmlformats.org/officeDocument/2006/math">
                    <m:r>
                      <a:rPr lang="en-US" sz="22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sSup>
                      <m:sSupPr>
                        <m:ctrlP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kumimoji="0" lang="en-US" sz="2200" b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để </a:t>
                </a:r>
                <a:r>
                  <a:rPr kumimoji="0" lang="en-US" sz="2200" b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:r>
                  <a:rPr kumimoji="0" lang="en-US" sz="2200" b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200" b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kết</a:t>
                </a:r>
                <a:r>
                  <a:rPr kumimoji="0" lang="en-US" sz="2200" b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200" b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quả</a:t>
                </a:r>
                <a:r>
                  <a:rPr kumimoji="0" lang="en-US" sz="2200" b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200" b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như</a:t>
                </a:r>
                <a:r>
                  <a:rPr kumimoji="0" lang="en-US" sz="2200" b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200" b="1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vậy</a:t>
                </a:r>
                <a:r>
                  <a:rPr kumimoji="0" lang="en-US" sz="2200" b="1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200" b="1" baseline="0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Hỏi</a:t>
                </a:r>
                <a:r>
                  <a:rPr lang="en-US" sz="22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bạn</a:t>
                </a:r>
                <a:r>
                  <a:rPr lang="en-US" sz="22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nào</a:t>
                </a:r>
                <a:r>
                  <a:rPr lang="en-US" sz="22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làm</a:t>
                </a:r>
                <a:r>
                  <a:rPr lang="en-US" sz="22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đúng</a:t>
                </a:r>
                <a:r>
                  <a:rPr lang="en-US" sz="22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200" b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bạn</a:t>
                </a:r>
                <a:r>
                  <a:rPr lang="en-US" sz="22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nào</a:t>
                </a:r>
                <a:r>
                  <a:rPr lang="en-US" sz="22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làm</a:t>
                </a:r>
                <a:r>
                  <a:rPr lang="en-US" sz="22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chưa</a:t>
                </a:r>
                <a:r>
                  <a:rPr lang="en-US" sz="22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đúng</a:t>
                </a:r>
                <a:r>
                  <a:rPr lang="en-US" sz="22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? </a:t>
                </a:r>
                <a:r>
                  <a:rPr lang="en-US" sz="2200" b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Vì</a:t>
                </a:r>
                <a:r>
                  <a:rPr lang="en-US" sz="22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sao</a:t>
                </a:r>
                <a:r>
                  <a:rPr lang="en-US" sz="22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? </a:t>
                </a:r>
                <a:endParaRPr kumimoji="0" lang="en-US" sz="2200" b="1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Giải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200" b="1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A3A062DA-93BF-4842-B601-4404401BCC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6119" y="99749"/>
                <a:ext cx="9832935" cy="3412281"/>
              </a:xfrm>
              <a:prstGeom prst="rect">
                <a:avLst/>
              </a:prstGeom>
              <a:blipFill>
                <a:blip r:embed="rId7"/>
                <a:stretch>
                  <a:fillRect l="-8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169314" y="2745593"/>
                <a:ext cx="10007600" cy="6758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b="1" dirty="0" smtClean="0"/>
                  <a:t> Ta </a:t>
                </a:r>
                <a:r>
                  <a:rPr lang="en-US" sz="2200" b="1" dirty="0" err="1" smtClean="0"/>
                  <a:t>có</a:t>
                </a:r>
                <a:r>
                  <a:rPr lang="en-US" sz="2200" b="1" dirty="0" smtClean="0"/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sSup>
                          <m:sSupPr>
                            <m:ctrlP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sSup>
                          <m:sSupPr>
                            <m:ctrlP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en-US" sz="2200" b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. </m:t>
                        </m:r>
                        <m:sSup>
                          <m:sSupPr>
                            <m:ctrlP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sSup>
                          <m:sSupPr>
                            <m:ctrlP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2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  <m:r>
                              <a:rPr lang="en-US" sz="22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.(</m:t>
                            </m:r>
                            <m: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+</m:t>
                        </m:r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n-US" sz="22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sSup>
                          <m:sSupPr>
                            <m:ctrlP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+</m:t>
                        </m:r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</m:oMath>
                </a14:m>
                <a:endParaRPr lang="en-US" sz="22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9314" y="2745593"/>
                <a:ext cx="10007600" cy="675891"/>
              </a:xfrm>
              <a:prstGeom prst="rect">
                <a:avLst/>
              </a:prstGeom>
              <a:blipFill>
                <a:blip r:embed="rId8"/>
                <a:stretch>
                  <a:fillRect l="-183" b="-9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1193800" y="3445340"/>
            <a:ext cx="68707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 smtClean="0"/>
              <a:t>Vậy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bạn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Hà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làm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đúng</a:t>
            </a:r>
            <a:endParaRPr lang="en-US" sz="2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193800" y="3975100"/>
                <a:ext cx="8826500" cy="9784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b="1" dirty="0" err="1" smtClean="0"/>
                  <a:t>Bạn</a:t>
                </a:r>
                <a:r>
                  <a:rPr lang="en-US" sz="2200" b="1" dirty="0" smtClean="0"/>
                  <a:t> </a:t>
                </a:r>
                <a:r>
                  <a:rPr lang="en-US" sz="2200" b="1" dirty="0" err="1" smtClean="0"/>
                  <a:t>Liên</a:t>
                </a:r>
                <a:r>
                  <a:rPr lang="en-US" sz="2200" b="1" dirty="0" smtClean="0"/>
                  <a:t> </a:t>
                </a:r>
                <a:r>
                  <a:rPr lang="en-US" sz="2200" b="1" dirty="0" err="1" smtClean="0"/>
                  <a:t>làm</a:t>
                </a:r>
                <a:r>
                  <a:rPr lang="en-US" sz="2200" b="1" dirty="0" smtClean="0"/>
                  <a:t> </a:t>
                </a:r>
                <a:r>
                  <a:rPr lang="en-US" sz="2200" b="1" dirty="0" err="1" smtClean="0"/>
                  <a:t>chưa</a:t>
                </a:r>
                <a:r>
                  <a:rPr lang="en-US" sz="2200" b="1" dirty="0" smtClean="0"/>
                  <a:t> </a:t>
                </a:r>
                <a:r>
                  <a:rPr lang="en-US" sz="2200" b="1" dirty="0" err="1" smtClean="0"/>
                  <a:t>đúng</a:t>
                </a:r>
                <a:r>
                  <a:rPr lang="en-US" sz="2200" b="1" dirty="0" smtClean="0"/>
                  <a:t> </a:t>
                </a:r>
                <a:r>
                  <a:rPr lang="en-US" sz="2200" b="1" dirty="0" err="1" smtClean="0"/>
                  <a:t>vì</a:t>
                </a:r>
                <a:r>
                  <a:rPr lang="en-US" sz="2200" b="1" dirty="0" smtClean="0"/>
                  <a:t> </a:t>
                </a:r>
                <a14:m>
                  <m:oMath xmlns:m="http://schemas.openxmlformats.org/officeDocument/2006/math">
                    <m:r>
                      <a:rPr lang="en-US" sz="22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sSup>
                      <m:sSupPr>
                        <m:ctrlP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200" b="1" dirty="0" smtClean="0"/>
                  <a:t> không </a:t>
                </a:r>
                <a:r>
                  <a:rPr lang="en-US" sz="2200" b="1" dirty="0" err="1" smtClean="0"/>
                  <a:t>phải</a:t>
                </a:r>
                <a:r>
                  <a:rPr lang="en-US" sz="2200" b="1" dirty="0" smtClean="0"/>
                  <a:t> </a:t>
                </a:r>
                <a:r>
                  <a:rPr lang="en-US" sz="2200" b="1" dirty="0" err="1" smtClean="0"/>
                  <a:t>là</a:t>
                </a:r>
                <a:r>
                  <a:rPr lang="en-US" sz="2200" b="1" dirty="0" smtClean="0"/>
                  <a:t> </a:t>
                </a:r>
                <a:r>
                  <a:rPr lang="en-US" sz="2200" b="1" dirty="0" err="1" smtClean="0"/>
                  <a:t>nhân</a:t>
                </a:r>
                <a:r>
                  <a:rPr lang="en-US" sz="2200" b="1" dirty="0" smtClean="0"/>
                  <a:t> </a:t>
                </a:r>
                <a:r>
                  <a:rPr lang="en-US" sz="2200" b="1" dirty="0" err="1" smtClean="0"/>
                  <a:t>tử</a:t>
                </a:r>
                <a:r>
                  <a:rPr lang="en-US" sz="2200" b="1" dirty="0" smtClean="0"/>
                  <a:t> </a:t>
                </a:r>
                <a:r>
                  <a:rPr lang="en-US" sz="2200" b="1" dirty="0" err="1" smtClean="0"/>
                  <a:t>chung</a:t>
                </a:r>
                <a:r>
                  <a:rPr lang="en-US" sz="2200" b="1" dirty="0" smtClean="0"/>
                  <a:t> </a:t>
                </a:r>
                <a:r>
                  <a:rPr lang="en-US" sz="2200" b="1" dirty="0" err="1" smtClean="0"/>
                  <a:t>của</a:t>
                </a:r>
                <a:r>
                  <a:rPr lang="en-US" sz="2200" b="1" dirty="0" smtClean="0"/>
                  <a:t> </a:t>
                </a:r>
                <a:r>
                  <a:rPr lang="en-US" sz="2200" b="1" dirty="0" err="1" smtClean="0"/>
                  <a:t>tử</a:t>
                </a:r>
                <a:r>
                  <a:rPr lang="en-US" sz="2200" b="1" dirty="0" smtClean="0"/>
                  <a:t> </a:t>
                </a:r>
                <a:r>
                  <a:rPr lang="en-US" sz="2200" b="1" dirty="0" err="1" smtClean="0"/>
                  <a:t>thức</a:t>
                </a:r>
                <a:r>
                  <a:rPr lang="en-US" sz="2200" b="1" dirty="0" smtClean="0"/>
                  <a:t> </a:t>
                </a:r>
                <a:r>
                  <a:rPr lang="en-US" sz="2200" b="1" dirty="0" err="1" smtClean="0"/>
                  <a:t>và</a:t>
                </a:r>
                <a:r>
                  <a:rPr lang="en-US" sz="2200" b="1" dirty="0" smtClean="0"/>
                  <a:t> </a:t>
                </a:r>
                <a:r>
                  <a:rPr lang="en-US" sz="2200" b="1" dirty="0" err="1" smtClean="0"/>
                  <a:t>mẫu</a:t>
                </a:r>
                <a:r>
                  <a:rPr lang="en-US" sz="2200" b="1" dirty="0" smtClean="0"/>
                  <a:t> </a:t>
                </a:r>
                <a:r>
                  <a:rPr lang="en-US" sz="2200" b="1" dirty="0" err="1" smtClean="0"/>
                  <a:t>của</a:t>
                </a:r>
                <a:r>
                  <a:rPr lang="en-US" sz="2200" b="1" dirty="0" smtClean="0"/>
                  <a:t> </a:t>
                </a:r>
                <a:r>
                  <a:rPr lang="en-US" sz="2200" b="1" dirty="0" err="1" smtClean="0"/>
                  <a:t>phân</a:t>
                </a:r>
                <a:r>
                  <a:rPr lang="en-US" sz="2200" b="1" dirty="0" smtClean="0"/>
                  <a:t> </a:t>
                </a:r>
                <a:r>
                  <a:rPr lang="en-US" sz="2200" b="1" dirty="0" err="1" smtClean="0"/>
                  <a:t>thức</a:t>
                </a:r>
                <a:r>
                  <a:rPr lang="en-US" sz="2200" b="1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sSup>
                          <m:sSupPr>
                            <m:ctrlP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sSup>
                          <m:sSupPr>
                            <m:ctrlP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2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en-US" sz="2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2200" b="1" dirty="0" smtClean="0"/>
                  <a:t> </a:t>
                </a:r>
                <a:endParaRPr lang="en-US" sz="22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3800" y="3975100"/>
                <a:ext cx="8826500" cy="978409"/>
              </a:xfrm>
              <a:prstGeom prst="rect">
                <a:avLst/>
              </a:prstGeom>
              <a:blipFill>
                <a:blip r:embed="rId9"/>
                <a:stretch>
                  <a:fillRect l="-898" t="-3106" b="-49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740588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132152" y="4721633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03843" y="3118780"/>
            <a:ext cx="6891245" cy="653685"/>
            <a:chOff x="4871257" y="83128"/>
            <a:chExt cx="7501720" cy="653685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29" y="213656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HOẠT ĐỘNG HÌNH THÀNH KIẾN THỨC</a:t>
              </a:r>
              <a:endPara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</p:grpSp>
      <p:sp>
        <p:nvSpPr>
          <p:cNvPr id="2" name="Hộp Văn bản 1">
            <a:extLst>
              <a:ext uri="{FF2B5EF4-FFF2-40B4-BE49-F238E27FC236}">
                <a16:creationId xmlns:a16="http://schemas.microsoft.com/office/drawing/2014/main" id="{DF76D2BD-4504-80E5-7176-A5B6CF63480B}"/>
              </a:ext>
            </a:extLst>
          </p:cNvPr>
          <p:cNvSpPr txBox="1"/>
          <p:nvPr/>
        </p:nvSpPr>
        <p:spPr>
          <a:xfrm>
            <a:off x="1093033" y="0"/>
            <a:ext cx="92838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思源黑体 Medium"/>
                <a:cs typeface="Times New Roman" panose="02020603050405020304" pitchFamily="18" charset="0"/>
                <a:sym typeface="Special Elite"/>
              </a:rPr>
              <a:t>§1</a:t>
            </a:r>
            <a:r>
              <a:rPr kumimoji="0" lang="en-US" alt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CC453"/>
                </a:solidFill>
                <a:effectLst/>
                <a:uLnTx/>
                <a:uFillTx/>
                <a:latin typeface="Times New Roman" panose="02020603050405020304" pitchFamily="18" charset="0"/>
                <a:ea typeface="思源黑体 Medium"/>
                <a:cs typeface="Times New Roman" panose="02020603050405020304" pitchFamily="18" charset="0"/>
                <a:sym typeface="Special Elite"/>
              </a:rPr>
              <a:t>. PHÂN THỨC ĐẠI SỐ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3CC453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E250EC2E-D5E8-A11E-FE33-A8963256E84A}"/>
              </a:ext>
            </a:extLst>
          </p:cNvPr>
          <p:cNvSpPr txBox="1"/>
          <p:nvPr/>
        </p:nvSpPr>
        <p:spPr>
          <a:xfrm>
            <a:off x="367127" y="426069"/>
            <a:ext cx="9611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AF519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II. TÍNH CHẤT CƠ BẢN CỦA PHÂN THỨC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AF519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225AE2A5-5738-3580-5C7C-161964F9AC15}"/>
              </a:ext>
            </a:extLst>
          </p:cNvPr>
          <p:cNvSpPr txBox="1"/>
          <p:nvPr/>
        </p:nvSpPr>
        <p:spPr>
          <a:xfrm>
            <a:off x="461648" y="877735"/>
            <a:ext cx="74120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noProof="0" dirty="0" err="1" smtClean="0">
                <a:solidFill>
                  <a:srgbClr val="4112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800" b="1" noProof="0" dirty="0" smtClean="0">
                <a:solidFill>
                  <a:srgbClr val="4112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noProof="0" dirty="0" err="1" smtClean="0">
                <a:solidFill>
                  <a:srgbClr val="4112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endParaRPr lang="en-US" sz="2800" b="1" noProof="0" dirty="0" smtClean="0">
              <a:solidFill>
                <a:srgbClr val="4112E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dirty="0" smtClean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r>
              <a:rPr kumimoji="0" lang="en-US" sz="2800" b="1" i="0" u="none" strike="noStrike" kern="1200" cap="none" spc="0" normalizeH="0" dirty="0" smtClean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dirty="0" err="1" smtClean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kumimoji="0" lang="en-US" sz="2800" b="1" i="0" u="none" strike="noStrike" kern="1200" cap="none" spc="0" normalizeH="0" dirty="0" smtClean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dirty="0" err="1" smtClean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kumimoji="0" lang="en-US" sz="2800" b="1" i="0" u="none" strike="noStrike" kern="1200" cap="none" spc="0" normalizeH="0" dirty="0" smtClean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dirty="0" err="1" smtClean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kumimoji="0" lang="en-US" sz="2800" b="1" i="0" u="none" strike="noStrike" kern="1200" cap="none" spc="0" normalizeH="0" dirty="0" smtClean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dirty="0" err="1" smtClean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kumimoji="0" lang="en-US" sz="2800" b="1" i="0" u="none" strike="noStrike" kern="1200" cap="none" spc="0" normalizeH="0" dirty="0" smtClean="0">
                <a:ln>
                  <a:noFill/>
                </a:ln>
                <a:solidFill>
                  <a:srgbClr val="4112E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4112EE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A3A062DA-93BF-4842-B601-4404401BCCE3}"/>
                  </a:ext>
                </a:extLst>
              </p:cNvPr>
              <p:cNvSpPr txBox="1"/>
              <p:nvPr/>
            </p:nvSpPr>
            <p:spPr>
              <a:xfrm>
                <a:off x="386502" y="1673750"/>
                <a:ext cx="10994156" cy="18351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/>
                <a:r>
                  <a:rPr kumimoji="0" lang="en-US" sz="24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Hoạt</a:t>
                </a:r>
                <a:r>
                  <a:rPr kumimoji="0" 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kumimoji="0" lang="en-US" sz="2400" b="1" i="1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động</a:t>
                </a:r>
                <a:r>
                  <a:rPr kumimoji="0" 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kumimoji="0" lang="en-US" sz="24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4 </a:t>
                </a:r>
                <a:r>
                  <a:rPr kumimoji="0" 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(</a:t>
                </a:r>
                <a:r>
                  <a:rPr kumimoji="0" lang="en-US" sz="24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SGK – T32):</a:t>
                </a:r>
                <a:r>
                  <a:rPr lang="en-US" sz="2400" b="1" dirty="0">
                    <a:solidFill>
                      <a:srgbClr val="F7093C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sz="24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</a:rPr>
                  <a:t>Cho </a:t>
                </a:r>
                <a:r>
                  <a:rPr lang="en-US" sz="2400" b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</a:rPr>
                  <a:t>phân</a:t>
                </a:r>
                <a:r>
                  <a:rPr lang="en-US" sz="24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</a:rPr>
                  <a:t>thức</a:t>
                </a:r>
                <a:r>
                  <a:rPr lang="en-US" sz="24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US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𝟒</m:t>
                        </m:r>
                        <m:sSup>
                          <m:sSupPr>
                            <m:ctrlPr>
                              <a:rPr lang="en-US" sz="24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4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num>
                      <m:den>
                        <m:r>
                          <a:rPr kumimoji="0" lang="en-US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kumimoji="0" lang="en-US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𝒙</m:t>
                        </m:r>
                        <m:sSup>
                          <m:sSupPr>
                            <m:ctrlPr>
                              <a:rPr lang="en-US" sz="24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  <m:sup>
                            <m:r>
                              <a:rPr lang="en-US" sz="24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endParaRPr kumimoji="0" 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514350" marR="0" lvl="0" indent="-5143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lphaLcParenR"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Tìm</a:t>
                </a:r>
                <a:r>
                  <a:rPr kumimoji="0" lang="en-US" sz="24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kumimoji="0" lang="en-US" sz="24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nhân</a:t>
                </a:r>
                <a:r>
                  <a:rPr kumimoji="0" lang="en-US" sz="24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kumimoji="0" lang="en-US" sz="24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tử</a:t>
                </a:r>
                <a:r>
                  <a:rPr kumimoji="0" lang="en-US" sz="24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kumimoji="0" lang="en-US" sz="24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chung</a:t>
                </a:r>
                <a:r>
                  <a:rPr kumimoji="0" lang="en-US" sz="24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kumimoji="0" lang="en-US" sz="24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của</a:t>
                </a:r>
                <a:r>
                  <a:rPr kumimoji="0" lang="en-US" sz="24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kumimoji="0" lang="en-US" sz="24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tử</a:t>
                </a:r>
                <a:r>
                  <a:rPr kumimoji="0" lang="en-US" sz="24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kumimoji="0" lang="en-US" sz="24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và</a:t>
                </a:r>
                <a:r>
                  <a:rPr kumimoji="0" lang="en-US" sz="24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kumimoji="0" lang="en-US" sz="24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mẫu</a:t>
                </a:r>
                <a:endParaRPr kumimoji="0" lang="en-US" sz="2400" b="1" i="0" u="none" strike="noStrike" kern="1200" cap="none" spc="0" normalizeH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514350" marR="0" lvl="0" indent="-5143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lphaLcParenR"/>
                  <a:tabLst/>
                  <a:defRPr/>
                </a:pPr>
                <a:r>
                  <a:rPr lang="en-US" sz="2400" b="1" baseline="0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Tìm</a:t>
                </a:r>
                <a:r>
                  <a:rPr lang="en-US" sz="24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phân</a:t>
                </a:r>
                <a:r>
                  <a:rPr lang="en-US" sz="24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thức</a:t>
                </a:r>
                <a:r>
                  <a:rPr lang="en-US" sz="24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nhận</a:t>
                </a:r>
                <a:r>
                  <a:rPr lang="en-US" sz="24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được</a:t>
                </a:r>
                <a:r>
                  <a:rPr lang="en-US" sz="24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sau</a:t>
                </a:r>
                <a:r>
                  <a:rPr lang="en-US" sz="24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khi</a:t>
                </a:r>
                <a:r>
                  <a:rPr lang="en-US" sz="24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chia </a:t>
                </a:r>
                <a:r>
                  <a:rPr lang="en-US" sz="2400" b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cả</a:t>
                </a:r>
                <a:r>
                  <a:rPr lang="en-US" sz="24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tử</a:t>
                </a:r>
                <a:r>
                  <a:rPr lang="en-US" sz="24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và</a:t>
                </a:r>
                <a:r>
                  <a:rPr lang="en-US" sz="24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mẫu</a:t>
                </a:r>
                <a:r>
                  <a:rPr lang="en-US" sz="24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cho</a:t>
                </a:r>
                <a:r>
                  <a:rPr lang="en-US" sz="24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nhân</a:t>
                </a:r>
                <a:r>
                  <a:rPr lang="en-US" sz="24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tử</a:t>
                </a:r>
                <a:r>
                  <a:rPr lang="en-US" sz="24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chung</a:t>
                </a:r>
                <a:r>
                  <a:rPr lang="en-US" sz="24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đó</a:t>
                </a:r>
                <a:r>
                  <a:rPr lang="en-US" sz="24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</a:p>
              <a:p>
                <a:pPr marR="0" lvl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Giải</a:t>
                </a:r>
                <a:endParaRPr lang="en-US" sz="2400" b="1" dirty="0">
                  <a:solidFill>
                    <a:prstClr val="black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A3A062DA-93BF-4842-B601-4404401BCC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502" y="1673750"/>
                <a:ext cx="10994156" cy="1835182"/>
              </a:xfrm>
              <a:prstGeom prst="rect">
                <a:avLst/>
              </a:prstGeom>
              <a:blipFill>
                <a:blip r:embed="rId3"/>
                <a:stretch>
                  <a:fillRect l="-831" b="-66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58514" y="3326925"/>
                <a:ext cx="8573673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lvl="0" indent="-342900">
                  <a:buAutoNum type="alphaLcParenR"/>
                </a:pPr>
                <a:r>
                  <a:rPr lang="en-US" sz="2400" b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Nhân</a:t>
                </a:r>
                <a:r>
                  <a:rPr lang="en-US" sz="24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tử</a:t>
                </a:r>
                <a:r>
                  <a:rPr lang="en-US" sz="24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chung</a:t>
                </a:r>
                <a:r>
                  <a:rPr lang="en-US" sz="24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tử</a:t>
                </a:r>
                <a:r>
                  <a:rPr lang="en-US" sz="24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4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mẫu</a:t>
                </a:r>
                <a:r>
                  <a:rPr lang="en-US" sz="24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2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400" b="1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US" sz="24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n-US" sz="24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514" y="3326925"/>
                <a:ext cx="8573673" cy="830997"/>
              </a:xfrm>
              <a:prstGeom prst="rect">
                <a:avLst/>
              </a:prstGeom>
              <a:blipFill>
                <a:blip r:embed="rId4"/>
                <a:stretch>
                  <a:fillRect l="-996" t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58513" y="3712937"/>
                <a:ext cx="8573673" cy="7271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sSup>
                          <m:sSupPr>
                            <m:ctrlPr>
                              <a:rPr lang="en-US" sz="24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4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num>
                      <m:den>
                        <m:r>
                          <a:rPr lang="en-US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en-US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sSup>
                          <m:sSupPr>
                            <m:ctrlPr>
                              <a:rPr lang="en-US" sz="24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  <m:sup>
                            <m:r>
                              <a:rPr lang="en-US" sz="24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sz="2400" b="1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sSup>
                          <m:sSupPr>
                            <m:ctrlPr>
                              <a:rPr lang="en-US" sz="24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4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n-US" sz="2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 : </m:t>
                        </m:r>
                        <m:r>
                          <a:rPr lang="en-US" sz="2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𝒙𝒚</m:t>
                        </m:r>
                      </m:num>
                      <m:den>
                        <m:r>
                          <a:rPr lang="en-US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en-US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sSup>
                          <m:sSupPr>
                            <m:ctrlPr>
                              <a:rPr lang="en-US" sz="24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  <m:sup>
                            <m:r>
                              <a:rPr lang="en-US" sz="24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 : </m:t>
                        </m:r>
                        <m:r>
                          <a:rPr lang="en-US" sz="2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𝒙𝒚</m:t>
                        </m:r>
                      </m:den>
                    </m:f>
                    <m:r>
                      <a:rPr lang="en-US" sz="24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4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den>
                    </m:f>
                  </m:oMath>
                </a14:m>
                <a:endPara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513" y="3712937"/>
                <a:ext cx="8573673" cy="727187"/>
              </a:xfrm>
              <a:prstGeom prst="rect">
                <a:avLst/>
              </a:prstGeom>
              <a:blipFill>
                <a:blip r:embed="rId5"/>
                <a:stretch>
                  <a:fillRect l="-1138" b="-8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07976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2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7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</a:p>
          </p:txBody>
        </p:sp>
      </p:grpSp>
      <p:graphicFrame>
        <p:nvGraphicFramePr>
          <p:cNvPr id="13" name="Đối tượng 12">
            <a:extLst>
              <a:ext uri="{FF2B5EF4-FFF2-40B4-BE49-F238E27FC236}">
                <a16:creationId xmlns:a16="http://schemas.microsoft.com/office/drawing/2014/main" id="{0BEDF37A-D9E8-0052-B9B7-31CF4CE513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8256211"/>
              </p:ext>
            </p:extLst>
          </p:nvPr>
        </p:nvGraphicFramePr>
        <p:xfrm>
          <a:off x="4927600" y="26670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2" name="Equation" r:id="rId4" imgW="914400" imgH="198720" progId="Equation.DSMT4">
                  <p:embed/>
                </p:oleObj>
              </mc:Choice>
              <mc:Fallback>
                <p:oleObj name="Equation" r:id="rId4" imgW="914400" imgH="198720" progId="Equation.DSMT4">
                  <p:embed/>
                  <p:pic>
                    <p:nvPicPr>
                      <p:cNvPr id="13" name="Đối tượng 12">
                        <a:extLst>
                          <a:ext uri="{FF2B5EF4-FFF2-40B4-BE49-F238E27FC236}">
                            <a16:creationId xmlns:a16="http://schemas.microsoft.com/office/drawing/2014/main" id="{0BEDF37A-D9E8-0052-B9B7-31CF4CE5139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927600" y="26670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6868" y="0"/>
            <a:ext cx="2260731" cy="2131955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2387599" y="465812"/>
            <a:ext cx="877570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27627" y="2641006"/>
            <a:ext cx="877570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b="1" i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8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35015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!!3">
            <a:extLst>
              <a:ext uri="{FF2B5EF4-FFF2-40B4-BE49-F238E27FC236}">
                <a16:creationId xmlns:a16="http://schemas.microsoft.com/office/drawing/2014/main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128" y="296804"/>
            <a:ext cx="2423738" cy="2181364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4" y="3218529"/>
            <a:ext cx="6891245" cy="653685"/>
            <a:chOff x="4871257" y="83128"/>
            <a:chExt cx="7501720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29" y="213657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</a:p>
          </p:txBody>
        </p:sp>
      </p:grpSp>
      <p:graphicFrame>
        <p:nvGraphicFramePr>
          <p:cNvPr id="13" name="Đối tượng 12">
            <a:extLst>
              <a:ext uri="{FF2B5EF4-FFF2-40B4-BE49-F238E27FC236}">
                <a16:creationId xmlns:a16="http://schemas.microsoft.com/office/drawing/2014/main" id="{0BEDF37A-D9E8-0052-B9B7-31CF4CE513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6034557"/>
              </p:ext>
            </p:extLst>
          </p:nvPr>
        </p:nvGraphicFramePr>
        <p:xfrm>
          <a:off x="4927600" y="26670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5" name="Equation" r:id="rId5" imgW="914400" imgH="198720" progId="Equation.DSMT4">
                  <p:embed/>
                </p:oleObj>
              </mc:Choice>
              <mc:Fallback>
                <p:oleObj name="Equation" r:id="rId5" imgW="914400" imgH="198720" progId="Equation.DSMT4">
                  <p:embed/>
                  <p:pic>
                    <p:nvPicPr>
                      <p:cNvPr id="13" name="Đối tượng 12">
                        <a:extLst>
                          <a:ext uri="{FF2B5EF4-FFF2-40B4-BE49-F238E27FC236}">
                            <a16:creationId xmlns:a16="http://schemas.microsoft.com/office/drawing/2014/main" id="{0BEDF37A-D9E8-0052-B9B7-31CF4CE5139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927600" y="26670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A3A062DA-93BF-4842-B601-4404401BCCE3}"/>
                  </a:ext>
                </a:extLst>
              </p:cNvPr>
              <p:cNvSpPr txBox="1"/>
              <p:nvPr/>
            </p:nvSpPr>
            <p:spPr>
              <a:xfrm>
                <a:off x="2624866" y="664211"/>
                <a:ext cx="8194331" cy="25564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Ví</a:t>
                </a:r>
                <a:r>
                  <a:rPr kumimoji="0" lang="en-US" sz="2800" b="1" i="1" u="none" strike="noStrike" kern="1200" cap="none" spc="0" normalizeH="0" noProof="0" dirty="0" smtClean="0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1" u="none" strike="noStrike" kern="1200" cap="none" spc="0" normalizeH="0" noProof="0" dirty="0" err="1" smtClean="0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dụ</a:t>
                </a:r>
                <a:r>
                  <a:rPr kumimoji="0" lang="en-US" sz="2800" b="1" i="1" u="none" strike="noStrike" kern="1200" cap="none" spc="0" normalizeH="0" noProof="0" dirty="0" smtClean="0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i="1" dirty="0">
                    <a:solidFill>
                      <a:srgbClr val="F7093C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  <a:r>
                  <a:rPr kumimoji="0" lang="en-US" sz="2800" b="1" i="1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7093C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(SGK-T32): </a:t>
                </a:r>
                <a:r>
                  <a:rPr kumimoji="0" lang="en-US" sz="28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Rút</a:t>
                </a:r>
                <a:r>
                  <a:rPr kumimoji="0" lang="en-US" sz="2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gọn</a:t>
                </a:r>
                <a:r>
                  <a:rPr kumimoji="0" lang="en-US" sz="2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mỗi</a:t>
                </a:r>
                <a:r>
                  <a:rPr kumimoji="0" lang="en-US" sz="2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kumimoji="0" lang="en-US" sz="2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kumimoji="0" lang="en-US" sz="2800" b="1" i="0" u="none" strike="noStrike" kern="120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28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sau</a:t>
                </a:r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</a:p>
              <a:p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28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𝐚</m:t>
                    </m:r>
                    <m:r>
                      <a:rPr kumimoji="0" lang="en-US" sz="2800" b="1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) </m:t>
                    </m:r>
                    <m:f>
                      <m:fPr>
                        <m:ctrlP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sSup>
                          <m:sSupPr>
                            <m:ctrlP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kumimoji="0" lang="en-US" sz="28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p>
                              <m:sSupPr>
                                <m:ctrlPr>
                                  <a:rPr lang="en-US" sz="28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8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2800" b="1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sz="28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𝒚</m:t>
                            </m:r>
                            <m: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 − </m:t>
                            </m:r>
                            <m: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𝒙𝒚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− </m:t>
                        </m:r>
                        <m:sSup>
                          <m:sSupPr>
                            <m:ctrlP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endParaRPr lang="en-US" sz="2800" b="1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en-US" sz="2800" b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Giải</a:t>
                </a:r>
                <a:r>
                  <a:rPr lang="en-US" sz="28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800" b="1" dirty="0">
                  <a:solidFill>
                    <a:prstClr val="black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/>
                <a:endPara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A3A062DA-93BF-4842-B601-4404401BCC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4866" y="664211"/>
                <a:ext cx="8194331" cy="2556405"/>
              </a:xfrm>
              <a:prstGeom prst="rect">
                <a:avLst/>
              </a:prstGeom>
              <a:blipFill>
                <a:blip r:embed="rId7"/>
                <a:stretch>
                  <a:fillRect l="-1563" t="-26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019813" y="2651964"/>
                <a:ext cx="10389995" cy="22713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en-US" sz="28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sSup>
                          <m:sSupPr>
                            <m:ctrlP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en-US" sz="28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kumimoji="0" lang="en-US" sz="28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kumimoji="0" lang="en-US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sSup>
                          <m:sSupPr>
                            <m:ctrlP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 + </m:t>
                            </m:r>
                            <m: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kumimoji="0" lang="en-US" sz="28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kumimoji="0" 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/>
                <a:r>
                  <a:rPr lang="en-US" sz="28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kumimoji="0" 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/>
                <a:endPara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9813" y="2651964"/>
                <a:ext cx="10389995" cy="2271327"/>
              </a:xfrm>
              <a:prstGeom prst="rect">
                <a:avLst/>
              </a:prstGeom>
              <a:blipFill>
                <a:blip r:embed="rId8"/>
                <a:stretch>
                  <a:fillRect l="-11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-1720931" y="3357231"/>
            <a:ext cx="1061526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48076" y="2846151"/>
            <a:ext cx="4019550" cy="3048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448076" y="3570705"/>
            <a:ext cx="4819650" cy="3429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001244" y="4357544"/>
                <a:ext cx="7579968" cy="832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p>
                              <m:sSupPr>
                                <m:ctrlPr>
                                  <a:rPr lang="en-US" sz="28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8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28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sz="28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𝒚</m:t>
                            </m:r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 − </m:t>
                            </m:r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𝒙𝒚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− </m:t>
                        </m:r>
                        <m:sSup>
                          <m:sSupPr>
                            <m:ctrlP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sz="2800" b="1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𝒙𝒚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.(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− 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d>
                          <m:dPr>
                            <m:ctrlP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 + </m:t>
                            </m:r>
                            <m: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</m:d>
                        <m:d>
                          <m:dPr>
                            <m:ctrlP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 −</m:t>
                            </m:r>
                            <m: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</m:d>
                      </m:den>
                    </m:f>
                    <m:r>
                      <a:rPr lang="en-US" sz="28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𝒙𝒚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den>
                    </m:f>
                  </m:oMath>
                </a14:m>
                <a:endPara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1244" y="4357544"/>
                <a:ext cx="7579968" cy="832857"/>
              </a:xfrm>
              <a:prstGeom prst="rect">
                <a:avLst/>
              </a:prstGeom>
              <a:blipFill>
                <a:blip r:embed="rId11"/>
                <a:stretch>
                  <a:fillRect l="-1608"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603471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8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3787325_Lab safety_AAS_v3" id="{898BC5E2-691B-4B41-A97D-F35AD4FFF20D}" vid="{295F60D3-032D-43CA-A300-E4752067AD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19E59094-1E6F-42D5-A62B-D0344AFFF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04BA817-A03C-4EA3-86C4-6E42BD37F5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0096A91-93C8-4C7A-BF68-944591874A6D}">
  <ds:schemaRefs>
    <ds:schemaRef ds:uri="http://purl.org/dc/terms/"/>
    <ds:schemaRef ds:uri="http://schemas.microsoft.com/office/2006/documentManagement/types"/>
    <ds:schemaRef ds:uri="16c05727-aa75-4e4a-9b5f-8a80a1165891"/>
    <ds:schemaRef ds:uri="http://schemas.microsoft.com/office/infopath/2007/PartnerControls"/>
    <ds:schemaRef ds:uri="http://purl.org/dc/elements/1.1/"/>
    <ds:schemaRef ds:uri="http://schemas.microsoft.com/office/2006/metadata/properties"/>
    <ds:schemaRef ds:uri="71af3243-3dd4-4a8d-8c0d-dd76da1f02a5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 safety</Template>
  <TotalTime>3428</TotalTime>
  <Words>1614</Words>
  <Application>Microsoft Office PowerPoint</Application>
  <PresentationFormat>Widescreen</PresentationFormat>
  <Paragraphs>219</Paragraphs>
  <Slides>19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Arial</vt:lpstr>
      <vt:lpstr>Calibri</vt:lpstr>
      <vt:lpstr>Calibri Light</vt:lpstr>
      <vt:lpstr>Cambria Math</vt:lpstr>
      <vt:lpstr>Special Elite</vt:lpstr>
      <vt:lpstr>Tahoma</vt:lpstr>
      <vt:lpstr>Times New Roman</vt:lpstr>
      <vt:lpstr>思源黑体 Medium</vt:lpstr>
      <vt:lpstr>Office Theme</vt:lpstr>
      <vt:lpstr>Equation</vt:lpstr>
      <vt:lpstr> PHÂN THỨC ĐẠI SỐ (Tiết 2)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Safety</dc:title>
  <dc:creator>Lê Hải</dc:creator>
  <cp:lastModifiedBy>Admin</cp:lastModifiedBy>
  <cp:revision>154</cp:revision>
  <dcterms:created xsi:type="dcterms:W3CDTF">2021-06-07T13:44:30Z</dcterms:created>
  <dcterms:modified xsi:type="dcterms:W3CDTF">2023-07-29T14:25:17Z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