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92" r:id="rId2"/>
    <p:sldId id="393" r:id="rId3"/>
    <p:sldId id="279" r:id="rId4"/>
    <p:sldId id="374" r:id="rId5"/>
    <p:sldId id="377" r:id="rId6"/>
    <p:sldId id="376" r:id="rId7"/>
    <p:sldId id="378" r:id="rId8"/>
    <p:sldId id="379" r:id="rId9"/>
    <p:sldId id="317" r:id="rId10"/>
    <p:sldId id="315" r:id="rId11"/>
    <p:sldId id="316" r:id="rId12"/>
    <p:sldId id="281" r:id="rId13"/>
    <p:sldId id="333" r:id="rId14"/>
    <p:sldId id="380" r:id="rId15"/>
    <p:sldId id="381" r:id="rId16"/>
    <p:sldId id="383" r:id="rId17"/>
    <p:sldId id="384" r:id="rId18"/>
    <p:sldId id="283" r:id="rId19"/>
    <p:sldId id="385" r:id="rId20"/>
    <p:sldId id="335" r:id="rId21"/>
    <p:sldId id="394" r:id="rId22"/>
    <p:sldId id="395" r:id="rId23"/>
    <p:sldId id="336" r:id="rId24"/>
    <p:sldId id="397" r:id="rId25"/>
    <p:sldId id="337" r:id="rId26"/>
    <p:sldId id="398" r:id="rId27"/>
    <p:sldId id="340" r:id="rId28"/>
    <p:sldId id="341" r:id="rId29"/>
    <p:sldId id="314" r:id="rId30"/>
    <p:sldId id="33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F4E7"/>
    <a:srgbClr val="ED7D31"/>
    <a:srgbClr val="0FB7BD"/>
    <a:srgbClr val="00B2A5"/>
    <a:srgbClr val="48C0B6"/>
    <a:srgbClr val="048DA4"/>
    <a:srgbClr val="00A9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54" y="58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#1"/>
    <dgm:cxn modelId="{CCA00267-AE5C-42E7-B9AA-161E2CD7E597}" type="presOf" srcId="{08FBC75F-95AC-4B05-95BF-E110BC13302B}" destId="{667686F2-9BA3-4B10-A5F2-38ECCD6CCAB1}" srcOrd="0" destOrd="0" presId="urn:microsoft.com/office/officeart/2005/8/layout/list1#1"/>
    <dgm:cxn modelId="{B549EFE4-5036-448C-AC80-C10A92AA9E9B}" type="presOf" srcId="{08FBC75F-95AC-4B05-95BF-E110BC13302B}" destId="{B45E6B02-74BC-4456-B7B1-4DD6C1455987}" srcOrd="1" destOrd="0" presId="urn:microsoft.com/office/officeart/2005/8/layout/list1#1"/>
    <dgm:cxn modelId="{FA8C36BB-DFB9-4D89-921C-424894B97C92}" type="presOf" srcId="{8AE4A381-C505-4165-B0F6-72A547C19C85}" destId="{39089052-8674-4477-9BFB-07FBFFFFD8C8}" srcOrd="0" destOrd="0" presId="urn:microsoft.com/office/officeart/2005/8/layout/list1#1"/>
    <dgm:cxn modelId="{67D30C15-C5F0-4107-B050-3FC734BA4B54}" type="presOf" srcId="{AAA37794-5E27-4DDA-B12E-298686F5888D}" destId="{BEBFA14B-9B40-4103-84A4-38ECEF66E937}" srcOrd="0" destOrd="0" presId="urn:microsoft.com/office/officeart/2005/8/layout/list1#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#1"/>
    <dgm:cxn modelId="{05D65779-2805-4A85-B3D5-519333A5E0A4}" type="presParOf" srcId="{65BDE73A-EF1C-4F0B-B738-EC9506EC3EB6}" destId="{39089052-8674-4477-9BFB-07FBFFFFD8C8}" srcOrd="0" destOrd="0" presId="urn:microsoft.com/office/officeart/2005/8/layout/list1#1"/>
    <dgm:cxn modelId="{C53C3EB8-A237-4FBD-926F-5E7DE3FE8571}" type="presParOf" srcId="{65BDE73A-EF1C-4F0B-B738-EC9506EC3EB6}" destId="{EF919B30-8E50-4BE5-BFF9-A011BC59CF55}" srcOrd="1" destOrd="0" presId="urn:microsoft.com/office/officeart/2005/8/layout/list1#1"/>
    <dgm:cxn modelId="{8C6CC264-0390-4FC6-B4DC-1DF3CE7EC632}" type="presParOf" srcId="{BEBFA14B-9B40-4103-84A4-38ECEF66E937}" destId="{F8662491-2000-4CC6-BEEC-D1859AFD2268}" srcOrd="1" destOrd="0" presId="urn:microsoft.com/office/officeart/2005/8/layout/list1#1"/>
    <dgm:cxn modelId="{775C05A2-8982-4D71-A5F4-B76615477377}" type="presParOf" srcId="{BEBFA14B-9B40-4103-84A4-38ECEF66E937}" destId="{E928C619-1DE9-419E-A5FA-3C9A247B8E43}" srcOrd="2" destOrd="0" presId="urn:microsoft.com/office/officeart/2005/8/layout/list1#1"/>
    <dgm:cxn modelId="{9ED0A224-AA15-4190-9FD7-4FF9CB9DB408}" type="presParOf" srcId="{BEBFA14B-9B40-4103-84A4-38ECEF66E937}" destId="{39270468-BD01-4F24-9A98-60E7CF789B54}" srcOrd="3" destOrd="0" presId="urn:microsoft.com/office/officeart/2005/8/layout/list1#1"/>
    <dgm:cxn modelId="{21DAAE0A-9BDC-4225-B74E-08336900DED3}" type="presParOf" srcId="{BEBFA14B-9B40-4103-84A4-38ECEF66E937}" destId="{5A649B72-39A4-4A84-8236-B0BF3AC76109}" srcOrd="4" destOrd="0" presId="urn:microsoft.com/office/officeart/2005/8/layout/list1#1"/>
    <dgm:cxn modelId="{668752EF-3B8C-4DD2-9E24-03F988A5EEFC}" type="presParOf" srcId="{5A649B72-39A4-4A84-8236-B0BF3AC76109}" destId="{667686F2-9BA3-4B10-A5F2-38ECCD6CCAB1}" srcOrd="0" destOrd="0" presId="urn:microsoft.com/office/officeart/2005/8/layout/list1#1"/>
    <dgm:cxn modelId="{792668C8-8F5E-4125-816F-BFA005FEC4E4}" type="presParOf" srcId="{5A649B72-39A4-4A84-8236-B0BF3AC76109}" destId="{B45E6B02-74BC-4456-B7B1-4DD6C1455987}" srcOrd="1" destOrd="0" presId="urn:microsoft.com/office/officeart/2005/8/layout/list1#1"/>
    <dgm:cxn modelId="{CC38B245-D625-4FAE-B7DF-C6E5D172E209}" type="presParOf" srcId="{BEBFA14B-9B40-4103-84A4-38ECEF66E937}" destId="{22519622-4D32-44DB-990E-774C307AAEA0}" srcOrd="5" destOrd="0" presId="urn:microsoft.com/office/officeart/2005/8/layout/list1#1"/>
    <dgm:cxn modelId="{403C340D-ED47-4744-BC52-C1609C05E1EC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2" loCatId="list" qsTypeId="urn:microsoft.com/office/officeart/2005/8/quickstyle/simple3#2" qsCatId="simple" csTypeId="urn:microsoft.com/office/officeart/2005/8/colors/colorful4#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#2"/>
    <dgm:cxn modelId="{07B2F63F-9645-47E4-8DB5-A23939403086}" type="presOf" srcId="{8AE4A381-C505-4165-B0F6-72A547C19C85}" destId="{EF919B30-8E50-4BE5-BFF9-A011BC59CF55}" srcOrd="1" destOrd="0" presId="urn:microsoft.com/office/officeart/2005/8/layout/list1#2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#2"/>
    <dgm:cxn modelId="{F8FD991A-F304-403B-A9F6-88FA962940AB}" type="presOf" srcId="{8AE4A381-C505-4165-B0F6-72A547C19C85}" destId="{39089052-8674-4477-9BFB-07FBFFFFD8C8}" srcOrd="0" destOrd="0" presId="urn:microsoft.com/office/officeart/2005/8/layout/list1#2"/>
    <dgm:cxn modelId="{845812C7-FA87-427A-B813-9574F110DC04}" type="presOf" srcId="{08FBC75F-95AC-4B05-95BF-E110BC13302B}" destId="{B45E6B02-74BC-4456-B7B1-4DD6C1455987}" srcOrd="1" destOrd="0" presId="urn:microsoft.com/office/officeart/2005/8/layout/list1#2"/>
    <dgm:cxn modelId="{64A762E8-C34F-456B-8581-A49278B2E987}" type="presParOf" srcId="{BEBFA14B-9B40-4103-84A4-38ECEF66E937}" destId="{65BDE73A-EF1C-4F0B-B738-EC9506EC3EB6}" srcOrd="0" destOrd="0" presId="urn:microsoft.com/office/officeart/2005/8/layout/list1#2"/>
    <dgm:cxn modelId="{767016BD-0773-4DBA-A702-578893F5C8C6}" type="presParOf" srcId="{65BDE73A-EF1C-4F0B-B738-EC9506EC3EB6}" destId="{39089052-8674-4477-9BFB-07FBFFFFD8C8}" srcOrd="0" destOrd="0" presId="urn:microsoft.com/office/officeart/2005/8/layout/list1#2"/>
    <dgm:cxn modelId="{B5635B0E-B774-4620-8203-32FB89D769E1}" type="presParOf" srcId="{65BDE73A-EF1C-4F0B-B738-EC9506EC3EB6}" destId="{EF919B30-8E50-4BE5-BFF9-A011BC59CF55}" srcOrd="1" destOrd="0" presId="urn:microsoft.com/office/officeart/2005/8/layout/list1#2"/>
    <dgm:cxn modelId="{00EC307B-2660-4DC9-8AB5-B060D3CB4081}" type="presParOf" srcId="{BEBFA14B-9B40-4103-84A4-38ECEF66E937}" destId="{F8662491-2000-4CC6-BEEC-D1859AFD2268}" srcOrd="1" destOrd="0" presId="urn:microsoft.com/office/officeart/2005/8/layout/list1#2"/>
    <dgm:cxn modelId="{2882BB02-32C3-4FA7-8843-43CBE849BB80}" type="presParOf" srcId="{BEBFA14B-9B40-4103-84A4-38ECEF66E937}" destId="{E928C619-1DE9-419E-A5FA-3C9A247B8E43}" srcOrd="2" destOrd="0" presId="urn:microsoft.com/office/officeart/2005/8/layout/list1#2"/>
    <dgm:cxn modelId="{A4545D73-5073-4D53-946E-058D977FCCF9}" type="presParOf" srcId="{BEBFA14B-9B40-4103-84A4-38ECEF66E937}" destId="{39270468-BD01-4F24-9A98-60E7CF789B54}" srcOrd="3" destOrd="0" presId="urn:microsoft.com/office/officeart/2005/8/layout/list1#2"/>
    <dgm:cxn modelId="{064462A8-E925-4AAB-9371-9830CC74C98B}" type="presParOf" srcId="{BEBFA14B-9B40-4103-84A4-38ECEF66E937}" destId="{5A649B72-39A4-4A84-8236-B0BF3AC76109}" srcOrd="4" destOrd="0" presId="urn:microsoft.com/office/officeart/2005/8/layout/list1#2"/>
    <dgm:cxn modelId="{91A1ED70-0CB5-4402-9D58-297C1232CFA6}" type="presParOf" srcId="{5A649B72-39A4-4A84-8236-B0BF3AC76109}" destId="{667686F2-9BA3-4B10-A5F2-38ECCD6CCAB1}" srcOrd="0" destOrd="0" presId="urn:microsoft.com/office/officeart/2005/8/layout/list1#2"/>
    <dgm:cxn modelId="{7953B240-AB5C-483A-83DB-E14E9A6C0CCC}" type="presParOf" srcId="{5A649B72-39A4-4A84-8236-B0BF3AC76109}" destId="{B45E6B02-74BC-4456-B7B1-4DD6C1455987}" srcOrd="1" destOrd="0" presId="urn:microsoft.com/office/officeart/2005/8/layout/list1#2"/>
    <dgm:cxn modelId="{C1133983-7191-4B8B-8C66-5428C70D2064}" type="presParOf" srcId="{BEBFA14B-9B40-4103-84A4-38ECEF66E937}" destId="{22519622-4D32-44DB-990E-774C307AAEA0}" srcOrd="5" destOrd="0" presId="urn:microsoft.com/office/officeart/2005/8/layout/list1#2"/>
    <dgm:cxn modelId="{DD35DB71-DEEC-48A4-9BF5-E6BD4FADCFED}" type="presParOf" srcId="{BEBFA14B-9B40-4103-84A4-38ECEF66E937}" destId="{0943D2D3-D540-4B67-9430-6AB54FD11AEA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64476" y="1655284"/>
        <a:ext cx="429567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9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microsoft.com/office/2007/relationships/media" Target="../media/media1.mp3"/><Relationship Id="rId12" Type="http://schemas.openxmlformats.org/officeDocument/2006/relationships/notesSlide" Target="../notesSlides/notesSlide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7.mp3"/><Relationship Id="rId4" Type="http://schemas.openxmlformats.org/officeDocument/2006/relationships/audio" Target="../media/media6.mp3"/><Relationship Id="rId9" Type="http://schemas.microsoft.com/office/2007/relationships/media" Target="../media/media7.mp3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9.mp3"/><Relationship Id="rId7" Type="http://schemas.microsoft.com/office/2007/relationships/media" Target="../media/media1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4.png"/><Relationship Id="rId5" Type="http://schemas.microsoft.com/office/2007/relationships/media" Target="../media/media10.mp3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8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OUR CUSTOMS AND TRADITIONS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50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596074" y="1165726"/>
            <a:ext cx="76826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whale worship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480" y="4435789"/>
            <a:ext cx="4656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tục thờ cá Ông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64275" y="3129478"/>
            <a:ext cx="404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/weɪl ˈwɜːʃɪp/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whale-festival-in-vietnam-cultur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98270" y="2341098"/>
            <a:ext cx="6360160" cy="4240530"/>
          </a:xfrm>
          <a:prstGeom prst="rect">
            <a:avLst/>
          </a:prstGeom>
        </p:spPr>
      </p:pic>
      <p:pic>
        <p:nvPicPr>
          <p:cNvPr id="6" name="whale wor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8647" y="5473895"/>
            <a:ext cx="757555" cy="7575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6582" y="13097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food offerings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3679" y="433732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đồ ăn cúng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6350" y="3064902"/>
            <a:ext cx="3645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/fuːd ˈɒfərɪŋ/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mam-co-ngay-tet-co-truyen-cua-nguoi-viet-co-gi-dac-biet-1-1548922038-414-width476height360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71967" y="2290690"/>
            <a:ext cx="5342890" cy="4041140"/>
          </a:xfrm>
          <a:prstGeom prst="rect">
            <a:avLst/>
          </a:prstGeom>
        </p:spPr>
      </p:pic>
      <p:pic>
        <p:nvPicPr>
          <p:cNvPr id="6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9552" y="5552685"/>
            <a:ext cx="779145" cy="7791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9130" y="1320785"/>
            <a:ext cx="696658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family reunion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6781" y="4803790"/>
            <a:ext cx="5406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đoàn tụ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432" y="3183151"/>
            <a:ext cx="5482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/ˌfæməli ˌriːˈjuːniən/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90640" y="2807335"/>
            <a:ext cx="5308600" cy="35394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82" y="3306947"/>
            <a:ext cx="663575" cy="6635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084" y="12262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martial arts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9071" y="4761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võ thuật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506" y="3218351"/>
            <a:ext cx="3610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mɑːʃl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ˈɑːts/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Adult-Teen-Martial-Arts-1-1024x58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8977" y="2388089"/>
            <a:ext cx="6276975" cy="3585845"/>
          </a:xfrm>
          <a:prstGeom prst="rect">
            <a:avLst/>
          </a:prstGeom>
        </p:spPr>
      </p:pic>
      <p:pic>
        <p:nvPicPr>
          <p:cNvPr id="6" name="martial ar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" y="3218351"/>
            <a:ext cx="962660" cy="9626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festival goer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người đi lễ hội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4953" y="3107123"/>
            <a:ext cx="4137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/ˈfestɪvlˌgəʊə/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61199" y="2584450"/>
            <a:ext cx="4614985" cy="14465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/>
              <a:t>someone who goes to a </a:t>
            </a:r>
            <a:r>
              <a:rPr lang="en-US" sz="4400" smtClean="0"/>
              <a:t>festival</a:t>
            </a:r>
            <a:endParaRPr lang="en-US" sz="4400"/>
          </a:p>
        </p:txBody>
      </p:sp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festival go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277" y="3234540"/>
            <a:ext cx="703580" cy="703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84821" y="143396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acrobat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4939" y="455937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vận động viên nhào lộn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869" y="3190115"/>
            <a:ext cx="3489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ækrəbæt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Content Placeholder 9" descr="trapeze-artist-photo-6523-264c718d9cc68a785d5680aec37826fc@1x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3635" y="1619885"/>
            <a:ext cx="5114925" cy="383603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558" y="3224380"/>
            <a:ext cx="810933" cy="79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126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maintain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duy trì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512" y="3107123"/>
            <a:ext cx="3420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/meɪnˈteɪn/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47293" y="2639971"/>
            <a:ext cx="2289175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800"/>
              <a:t>to keep</a:t>
            </a:r>
          </a:p>
        </p:txBody>
      </p:sp>
      <p:pic>
        <p:nvPicPr>
          <p:cNvPr id="5" name="maintai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" y="3107123"/>
            <a:ext cx="833120" cy="833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47497" y="136101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longevity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37615" y="4269231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sự sống lâu, tuổi thọ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0585" y="3211047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/lɒnˈ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dʒevəti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549390" y="3107122"/>
            <a:ext cx="528193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living for a long time</a:t>
            </a:r>
          </a:p>
        </p:txBody>
      </p:sp>
      <p:pic>
        <p:nvPicPr>
          <p:cNvPr id="5" name="longevit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266" y="3176119"/>
            <a:ext cx="762000" cy="76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20821"/>
              </p:ext>
            </p:extLst>
          </p:nvPr>
        </p:nvGraphicFramePr>
        <p:xfrm>
          <a:off x="1406545" y="1614697"/>
          <a:ext cx="10048108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wedding ceremony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  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wedɪŋˌserəməni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lễ cưới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whale worship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/weɪl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wəːʃɪp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tục thờ cá Ông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food offerings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/fuːd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ɑːfəɪŋz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đồ ăn cúng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alt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family reunion (n)</a:t>
                      </a:r>
                      <a:endParaRPr lang="en-US" altLang="vi-VN" sz="2600" b="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/ˌfæmɪli ˌriːˈjuːnjən/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đoàn tụ gia đình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alt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martial arts (n) </a:t>
                      </a:r>
                      <a:endParaRPr lang="en-US" altLang="vi-VN" sz="2600" b="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mɑːrʃl 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ˈɑːts/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võ thuật</a:t>
                      </a:r>
                      <a:endParaRPr lang="en-US" altLang="vi-VN" sz="260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wedding ceremony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" y="2085340"/>
            <a:ext cx="619125" cy="619125"/>
          </a:xfrm>
          <a:prstGeom prst="rect">
            <a:avLst/>
          </a:prstGeom>
        </p:spPr>
      </p:pic>
      <p:pic>
        <p:nvPicPr>
          <p:cNvPr id="3" name="whale worship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2958465"/>
            <a:ext cx="619125" cy="619125"/>
          </a:xfrm>
          <a:prstGeom prst="rect">
            <a:avLst/>
          </a:prstGeom>
        </p:spPr>
      </p:pic>
      <p:pic>
        <p:nvPicPr>
          <p:cNvPr id="7" name="food offerings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3831590"/>
            <a:ext cx="617220" cy="617220"/>
          </a:xfrm>
          <a:prstGeom prst="rect">
            <a:avLst/>
          </a:prstGeom>
        </p:spPr>
      </p:pic>
      <p:pic>
        <p:nvPicPr>
          <p:cNvPr id="8" name="family reunion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1045" y="4702810"/>
            <a:ext cx="663575" cy="663575"/>
          </a:xfrm>
          <a:prstGeom prst="rect">
            <a:avLst/>
          </a:prstGeom>
        </p:spPr>
      </p:pic>
      <p:pic>
        <p:nvPicPr>
          <p:cNvPr id="9" name="martial arts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3575" y="5539105"/>
            <a:ext cx="695960" cy="6959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16328"/>
              </p:ext>
            </p:extLst>
          </p:nvPr>
        </p:nvGraphicFramePr>
        <p:xfrm>
          <a:off x="1406545" y="1614697"/>
          <a:ext cx="10048108" cy="38410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6. festival goer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/ˈfɛstɪvl ˌgəʊə/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người tham gia lễ hội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7. acrobat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/ˈ</a:t>
                      </a:r>
                      <a:r>
                        <a:rPr lang="en-US" sz="2600" dirty="0" err="1" smtClean="0">
                          <a:effectLst/>
                          <a:latin typeface="+mn-lt"/>
                          <a:ea typeface="Calibri" panose="020F0502020204030204" charset="0"/>
                        </a:rPr>
                        <a:t>ækrəbæt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effectLst/>
                          <a:latin typeface="+mn-lt"/>
                          <a:ea typeface="Calibri" panose="020F0502020204030204" charset="0"/>
                        </a:rPr>
                        <a:t>vận</a:t>
                      </a:r>
                      <a:r>
                        <a:rPr lang="en-US" sz="260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+mn-lt"/>
                          <a:ea typeface="Calibri" panose="020F0502020204030204" charset="0"/>
                        </a:rPr>
                        <a:t>động</a:t>
                      </a:r>
                      <a:r>
                        <a:rPr lang="en-US" sz="260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+mn-lt"/>
                          <a:ea typeface="Calibri" panose="020F0502020204030204" charset="0"/>
                        </a:rPr>
                        <a:t>viên</a:t>
                      </a:r>
                      <a:r>
                        <a:rPr lang="en-US" sz="260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+mn-lt"/>
                          <a:ea typeface="Calibri" panose="020F0502020204030204" charset="0"/>
                        </a:rPr>
                        <a:t>nhào</a:t>
                      </a:r>
                      <a:r>
                        <a:rPr lang="en-US" sz="260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+mn-lt"/>
                          <a:ea typeface="Calibri" panose="020F0502020204030204" charset="0"/>
                        </a:rPr>
                        <a:t>lộn</a:t>
                      </a:r>
                      <a:endParaRPr lang="en-US" sz="2600" dirty="0" smtClean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8</a:t>
                      </a:r>
                      <a:r>
                        <a:rPr 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.</a:t>
                      </a: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 maintain (v)</a:t>
                      </a:r>
                      <a:endParaRPr lang="en-US" altLang="vi-VN" sz="2600" b="0" dirty="0" smtClean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/meɪnˈteɪn/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duy trì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9</a:t>
                      </a:r>
                      <a:r>
                        <a:rPr lang="vi-VN" sz="2600" b="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. </a:t>
                      </a:r>
                      <a:r>
                        <a:rPr lang="en-US" sz="2600" b="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l</a:t>
                      </a:r>
                      <a:r>
                        <a:rPr lang="en-US" altLang="vi-VN" sz="2600" b="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ongevity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  <a:r>
                        <a:rPr lang="en-US" sz="2600" dirty="0" err="1">
                          <a:effectLst/>
                          <a:latin typeface="+mn-lt"/>
                          <a:ea typeface="Calibri" panose="020F0502020204030204" charset="0"/>
                        </a:rPr>
                        <a:t>lɒnˈ</a:t>
                      </a:r>
                      <a:r>
                        <a:rPr lang="en-US" sz="2600" dirty="0" err="1" smtClean="0">
                          <a:effectLst/>
                          <a:latin typeface="+mn-lt"/>
                          <a:ea typeface="Calibri" panose="020F0502020204030204" charset="0"/>
                        </a:rPr>
                        <a:t>dʒevəti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sự sống lâu, tuổi thọ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festival goer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2150110"/>
            <a:ext cx="619125" cy="61912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5334" y="2995085"/>
            <a:ext cx="619125" cy="619125"/>
          </a:xfrm>
          <a:prstGeom prst="rect">
            <a:avLst/>
          </a:prstGeom>
        </p:spPr>
      </p:pic>
      <p:pic>
        <p:nvPicPr>
          <p:cNvPr id="6" name="maintai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3840060"/>
            <a:ext cx="596900" cy="596900"/>
          </a:xfrm>
          <a:prstGeom prst="rect">
            <a:avLst/>
          </a:prstGeom>
        </p:spPr>
      </p:pic>
      <p:pic>
        <p:nvPicPr>
          <p:cNvPr id="7" name="longevit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399" y="4688631"/>
            <a:ext cx="619125" cy="6191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030" y="135659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7667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8746" y="4378960"/>
            <a:ext cx="1907198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88113" y="1298594"/>
            <a:ext cx="590014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</a:t>
            </a:r>
            <a:r>
              <a:rPr lang="en-GB">
                <a:solidFill>
                  <a:schemeClr val="tx1"/>
                </a:solidFill>
              </a:rPr>
              <a:t>Hidden Pictures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88114" y="2078705"/>
            <a:ext cx="5900148" cy="16052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en-US">
                <a:solidFill>
                  <a:schemeClr val="tx1"/>
                </a:solidFill>
              </a:rPr>
              <a:t>Task 1: Write a phrase from the box </a:t>
            </a:r>
            <a:r>
              <a:rPr lang="en-US" smtClean="0">
                <a:solidFill>
                  <a:schemeClr val="tx1"/>
                </a:solidFill>
              </a:rPr>
              <a:t>under each </a:t>
            </a:r>
            <a:r>
              <a:rPr lang="en-US">
                <a:solidFill>
                  <a:schemeClr val="tx1"/>
                </a:solidFill>
              </a:rPr>
              <a:t>picture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each sentence 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correct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option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A,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B, or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the sentences 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words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from the box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67158" y="3932447"/>
            <a:ext cx="5921103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and repeat 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words. Pay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attention to 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sounds /n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/ and /ŋ/.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Listen and practise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sentences. Underline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words with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/n/ and circle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with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sound /ŋ/.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25944" y="1662695"/>
            <a:ext cx="1509680" cy="8434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72345" y="2814916"/>
            <a:ext cx="1545322" cy="15640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17667" y="562230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0337" y="5581904"/>
            <a:ext cx="5917923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cxnSpLocks/>
            <a:stCxn id="19" idx="3"/>
            <a:endCxn id="27" idx="0"/>
          </p:cNvCxnSpPr>
          <p:nvPr/>
        </p:nvCxnSpPr>
        <p:spPr>
          <a:xfrm>
            <a:off x="2425944" y="4679684"/>
            <a:ext cx="1509680" cy="9426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2.__________________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1._______________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783592" y="54627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family reunion</a:t>
            </a:r>
            <a:r>
              <a:rPr lang="vi-VN" sz="3200" b="1">
                <a:solidFill>
                  <a:srgbClr val="F37D91"/>
                </a:solidFill>
              </a:rPr>
              <a:t> </a:t>
            </a:r>
            <a:endParaRPr lang="vi-VN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433672" y="5435882"/>
            <a:ext cx="43403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wedding ceremony</a:t>
            </a:r>
            <a:endParaRPr lang="en-US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643"/>
          <a:stretch/>
        </p:blipFill>
        <p:spPr>
          <a:xfrm>
            <a:off x="1365251" y="3182903"/>
            <a:ext cx="4016466" cy="2295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1660"/>
          <a:stretch/>
        </p:blipFill>
        <p:spPr>
          <a:xfrm>
            <a:off x="7156782" y="3140357"/>
            <a:ext cx="4015014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4.__________________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3._______________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327460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food offerings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whale worship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1892"/>
          <a:stretch/>
        </p:blipFill>
        <p:spPr>
          <a:xfrm>
            <a:off x="1365251" y="3264625"/>
            <a:ext cx="3986621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734"/>
          <a:stretch/>
        </p:blipFill>
        <p:spPr>
          <a:xfrm>
            <a:off x="7339918" y="3264625"/>
            <a:ext cx="399968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6.__________________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5._______________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27533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martial arts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festival goers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783"/>
          <a:stretch/>
        </p:blipFill>
        <p:spPr>
          <a:xfrm>
            <a:off x="1228408" y="3219052"/>
            <a:ext cx="4004854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044"/>
          <a:stretch/>
        </p:blipFill>
        <p:spPr>
          <a:xfrm>
            <a:off x="7348218" y="3219052"/>
            <a:ext cx="3983083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05" y="1881095"/>
            <a:ext cx="120960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 smtClean="0"/>
              <a:t>We </a:t>
            </a:r>
            <a:r>
              <a:rPr lang="en-US" sz="3200"/>
              <a:t>have a tradition of holding a </a:t>
            </a:r>
            <a:r>
              <a:rPr lang="en-US" sz="3200" smtClean="0"/>
              <a:t>family ______ </a:t>
            </a:r>
            <a:r>
              <a:rPr lang="en-US" sz="3200"/>
              <a:t>on the first day of Tet.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reunion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work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meal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a tradition for shops to have a </a:t>
            </a:r>
            <a:r>
              <a:rPr lang="en-US" sz="3200" smtClean="0"/>
              <a:t>lion dance </a:t>
            </a:r>
            <a:r>
              <a:rPr lang="en-US" sz="3200"/>
              <a:t>performance at their </a:t>
            </a:r>
            <a:r>
              <a:rPr lang="en-US" sz="3200" smtClean="0"/>
              <a:t>opening ______.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celebration 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</a:t>
            </a:r>
            <a:r>
              <a:rPr lang="en-US" sz="3200" smtClean="0"/>
              <a:t>ceremony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tradition of ______ whales is </a:t>
            </a:r>
            <a:r>
              <a:rPr lang="en-US" sz="3200" smtClean="0"/>
              <a:t>popular in </a:t>
            </a:r>
            <a:r>
              <a:rPr lang="en-US" sz="3200"/>
              <a:t>Vietnamese coastal villages.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admiring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worshipping	</a:t>
            </a:r>
            <a:r>
              <a:rPr lang="en-US" sz="3200" b="1" smtClean="0">
                <a:solidFill>
                  <a:srgbClr val="00B0F0"/>
                </a:solidFill>
              </a:rPr>
              <a:t> 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praying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85590" y="2423611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87875" y="4187390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19763" y="5946522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6" grpId="0" animBg="1"/>
      <p:bldP spid="2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2985" y="2333941"/>
            <a:ext cx="109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/>
              <a:t>She broke with family tradition by </a:t>
            </a:r>
            <a:r>
              <a:rPr lang="en-US" sz="3200" smtClean="0"/>
              <a:t>not practising </a:t>
            </a:r>
            <a:r>
              <a:rPr lang="en-US" sz="3200"/>
              <a:t>______.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acrobat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martial arts</a:t>
            </a:r>
            <a:r>
              <a:rPr lang="en-US" sz="3200" smtClean="0"/>
              <a:t>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/>
              <a:t> oﬀering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Traditionally, the Vietnamese </a:t>
            </a:r>
            <a:r>
              <a:rPr lang="en-US" sz="3200" smtClean="0"/>
              <a:t>prepare ______ </a:t>
            </a:r>
            <a:r>
              <a:rPr lang="en-US" sz="3200"/>
              <a:t>to worship </a:t>
            </a:r>
            <a:r>
              <a:rPr lang="en-US" sz="3200" smtClean="0"/>
              <a:t>their ancestors during </a:t>
            </a:r>
            <a:r>
              <a:rPr lang="en-US" sz="3200"/>
              <a:t>Tet.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oﬀerings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decoration 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worshipping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42314" y="290258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04260" y="464894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This </a:t>
            </a:r>
            <a:r>
              <a:rPr lang="en-US" sz="3200"/>
              <a:t>year, we will ______ with </a:t>
            </a:r>
            <a:r>
              <a:rPr lang="en-US" sz="3200" smtClean="0"/>
              <a:t>tradition and </a:t>
            </a:r>
            <a:r>
              <a:rPr lang="en-US" sz="3200"/>
              <a:t>go on holiday instead of staying </a:t>
            </a:r>
            <a:r>
              <a:rPr lang="en-US" sz="3200" smtClean="0"/>
              <a:t>at home </a:t>
            </a:r>
            <a:r>
              <a:rPr lang="en-US" sz="3200"/>
              <a:t>during Tet</a:t>
            </a:r>
            <a:r>
              <a:rPr lang="en-US" sz="3200" smtClean="0"/>
              <a:t>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smtClean="0"/>
              <a:t>___________, </a:t>
            </a:r>
            <a:r>
              <a:rPr lang="en-US" sz="3200"/>
              <a:t>children in the US go </a:t>
            </a:r>
            <a:r>
              <a:rPr lang="en-US" sz="3200" smtClean="0"/>
              <a:t>from house </a:t>
            </a:r>
            <a:r>
              <a:rPr lang="en-US" sz="3200"/>
              <a:t>to house to ask for </a:t>
            </a:r>
            <a:r>
              <a:rPr lang="en-US" sz="3200" smtClean="0"/>
              <a:t>sweets on halloween</a:t>
            </a:r>
            <a:r>
              <a:rPr lang="en-US" sz="3200"/>
              <a:t>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Holding </a:t>
            </a:r>
            <a:r>
              <a:rPr lang="en-US" sz="3200"/>
              <a:t>a party to wish our </a:t>
            </a:r>
            <a:r>
              <a:rPr lang="en-US" sz="3200" smtClean="0"/>
              <a:t>grandparents longevity </a:t>
            </a:r>
            <a:r>
              <a:rPr lang="en-US" sz="3200"/>
              <a:t>is one of the customs </a:t>
            </a:r>
            <a:r>
              <a:rPr lang="en-US" sz="3200" smtClean="0"/>
              <a:t>we ________ </a:t>
            </a:r>
            <a:r>
              <a:rPr lang="en-US" sz="3200"/>
              <a:t>at Tet.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802936" y="2605332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break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872" y="3827183"/>
            <a:ext cx="2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Traditionally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3415" y="5541584"/>
            <a:ext cx="16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practise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 smtClean="0"/>
              <a:t>Organising </a:t>
            </a:r>
            <a:r>
              <a:rPr lang="en-US" sz="3200"/>
              <a:t>a folk song club is one </a:t>
            </a:r>
            <a:r>
              <a:rPr lang="en-US" sz="3200" smtClean="0"/>
              <a:t>way for </a:t>
            </a:r>
            <a:r>
              <a:rPr lang="en-US" sz="3200"/>
              <a:t>us to ______ our traditions alive.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It’s becoming a </a:t>
            </a:r>
            <a:r>
              <a:rPr lang="en-US" sz="3200" smtClean="0"/>
              <a:t>_______ </a:t>
            </a:r>
            <a:r>
              <a:rPr lang="en-US" sz="3200"/>
              <a:t>for </a:t>
            </a:r>
            <a:r>
              <a:rPr lang="en-US" sz="3200" smtClean="0"/>
              <a:t>young people </a:t>
            </a:r>
            <a:r>
              <a:rPr lang="en-US" sz="3200"/>
              <a:t>to celebrate new years </a:t>
            </a:r>
            <a:r>
              <a:rPr lang="en-US" sz="3200" smtClean="0"/>
              <a:t>in addition </a:t>
            </a:r>
            <a:r>
              <a:rPr lang="en-US" sz="3200"/>
              <a:t>to Tet.</a:t>
            </a:r>
            <a:endParaRPr lang="en-US" sz="1500" smtClean="0"/>
          </a:p>
          <a:p>
            <a:r>
              <a:rPr lang="en-US" sz="3200"/>
              <a:t>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671027" y="265290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keep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826" y="3820696"/>
            <a:ext cx="1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custom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3" y="1357587"/>
            <a:ext cx="1089025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/n/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/ŋ/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004684441"/>
              </p:ext>
            </p:extLst>
          </p:nvPr>
        </p:nvGraphicFramePr>
        <p:xfrm>
          <a:off x="1828800" y="2402840"/>
          <a:ext cx="8533130" cy="388175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/n/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/ŋ/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d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ceremo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gevity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traditio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tha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k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si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le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uage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offeri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852" y="1995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2" y="1064895"/>
            <a:ext cx="1166558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practise the sentences. Underline the words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/n/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ŋ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13749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0348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852" y="2060102"/>
            <a:ext cx="11374007" cy="426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Mary wore a pink dress last night.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I think we should buy this ornamental tree.</a:t>
            </a:r>
            <a:br>
              <a:rPr lang="en-US" sz="2800" dirty="0">
                <a:solidFill>
                  <a:srgbClr val="242021"/>
                </a:solidFill>
                <a:latin typeface="ChronicaPro-Book"/>
              </a:rPr>
            </a:b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800" dirty="0">
                <a:latin typeface="ChronicaPro-Book" charset="0"/>
                <a:cs typeface="ChronicaPro-Book" charset="0"/>
              </a:rPr>
              <a:t>He thanked the host for the enjoyable 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My mum made the spring rolls for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the </a:t>
            </a:r>
            <a:r>
              <a:rPr lang="en-US" sz="2800" smtClean="0">
                <a:solidFill>
                  <a:srgbClr val="242021"/>
                </a:solidFill>
                <a:latin typeface="ChronicaPro-Book"/>
              </a:rPr>
              <a:t>longevity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5.</a:t>
            </a:r>
            <a:r>
              <a:rPr lang="en-US" sz="2800" dirty="0">
                <a:solidFill>
                  <a:srgbClr val="F26548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I will bring some food to the party </a:t>
            </a:r>
            <a:r>
              <a:rPr lang="en-US" sz="280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on </a:t>
            </a:r>
            <a:r>
              <a:rPr lang="en-US" sz="2800" smtClean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Saturday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3010173" y="2440911"/>
            <a:ext cx="812890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467623" y="2795815"/>
            <a:ext cx="8025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29122" y="3259517"/>
            <a:ext cx="943518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093155" y="3649255"/>
            <a:ext cx="18127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477465" y="4047049"/>
            <a:ext cx="1439906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441498" y="4522009"/>
            <a:ext cx="156019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001592" y="4942009"/>
            <a:ext cx="1091563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01691" y="5369614"/>
            <a:ext cx="142820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712598" y="5772222"/>
            <a:ext cx="995770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350256" y="6199827"/>
            <a:ext cx="4163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29" grpId="0" bldLvl="0" animBg="1"/>
      <p:bldP spid="29" grpId="1" animBg="1"/>
      <p:bldP spid="31" grpId="0" bldLvl="0" animBg="1"/>
      <p:bldP spid="31" grpId="1" animBg="1"/>
      <p:bldP spid="34" grpId="0" bldLvl="0" animBg="1"/>
      <p:bldP spid="34" grpId="1" animBg="1"/>
      <p:bldP spid="37" grpId="0" bldLvl="0" animBg="1"/>
      <p:bldP spid="3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4016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2"/>
          <p:cNvSpPr txBox="1"/>
          <p:nvPr/>
        </p:nvSpPr>
        <p:spPr>
          <a:xfrm>
            <a:off x="663575" y="201930"/>
            <a:ext cx="92354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WARM-UP: HIDDEN PICTURES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Content Placeholder 7" descr="Hidden-Picture-1200x67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4295" y="1234440"/>
            <a:ext cx="9860915" cy="55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18298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1901485"/>
            <a:ext cx="10144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new words by heart.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Practice pronouncing the sound /n/ and /ŋ</a:t>
            </a:r>
            <a:r>
              <a:rPr lang="en-US" sz="3600"/>
              <a:t>/. </a:t>
            </a:r>
            <a:endParaRPr lang="en-US" sz="360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655811"/>
            <a:ext cx="3022708" cy="302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-in-the-tet-journey-vietn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17525"/>
            <a:ext cx="9076690" cy="6051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17009" y="34385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93490" y="34385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385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307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6356" y="51307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5520" y="51307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5176" y="51307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family reunion</a:t>
            </a:r>
            <a:endParaRPr lang="en-US" sz="8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ˌfæməli ˌriːˈjuːniən/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910" y="641350"/>
            <a:ext cx="1102360" cy="119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105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32130"/>
            <a:ext cx="91440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ysClr val="windowText" lastClr="000000"/>
                </a:solidFill>
              </a:rPr>
              <a:t>wedding ceremony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 /</a:t>
            </a:r>
            <a:r>
              <a:rPr lang="en-US" sz="4000" b="1">
                <a:solidFill>
                  <a:sysClr val="windowText" lastClr="000000"/>
                </a:solidFill>
              </a:rPr>
              <a:t>ˈ</a:t>
            </a:r>
            <a:r>
              <a:rPr lang="en-US" sz="4000" b="1" smtClean="0">
                <a:solidFill>
                  <a:sysClr val="windowText" lastClr="000000"/>
                </a:solidFill>
              </a:rPr>
              <a:t>wedɪŋˌserəməni</a:t>
            </a:r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</a:p>
        </p:txBody>
      </p:sp>
      <p:pic>
        <p:nvPicPr>
          <p:cNvPr id="3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88975"/>
            <a:ext cx="1253490" cy="127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mam-co-cung-cho-ngay-mung-2-tet-phunutodayvn-1400-phunutod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430" y="121285"/>
            <a:ext cx="8104505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food </a:t>
            </a:r>
            <a:r>
              <a:rPr lang="en-US" sz="8000" b="1" dirty="0" smtClean="0">
                <a:solidFill>
                  <a:sysClr val="windowText" lastClr="000000"/>
                </a:solidFill>
              </a:rPr>
              <a:t>offerings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fuːd ˈ</a:t>
            </a:r>
            <a:r>
              <a:rPr lang="en-US" sz="4000" b="1" smtClean="0">
                <a:solidFill>
                  <a:sysClr val="windowText" lastClr="000000"/>
                </a:solidFill>
              </a:rPr>
              <a:t>ɒfərɪŋz/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00075"/>
            <a:ext cx="1134110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67ab0ee76bb2d4399ae34b69ae0832-600x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80" y="120650"/>
            <a:ext cx="8455660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Tet holiday</a:t>
            </a:r>
            <a:endParaRPr lang="en-US" sz="8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/Tet ˈ</a:t>
            </a:r>
            <a:r>
              <a:rPr lang="en-US" sz="4000" b="1" smtClean="0">
                <a:solidFill>
                  <a:sysClr val="windowText" lastClr="000000"/>
                </a:solidFill>
              </a:rPr>
              <a:t>hɒlədeɪ/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Tet holid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1650" y="538480"/>
            <a:ext cx="1143635" cy="114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867383_1683580401698946_6588417299375662139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336550"/>
            <a:ext cx="9176385" cy="60991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81425" y="50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1384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14469" y="-19049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61040" y="0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68148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68148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67420" y="168148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43901" y="168148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7804" y="341439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04285" y="341439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4244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1439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72260" y="510666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27151" y="510666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16315" y="510666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5971" y="510666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6640" y="4762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lucky money</a:t>
            </a: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/ˈlʌki ˈmʌni/</a:t>
            </a:r>
          </a:p>
        </p:txBody>
      </p:sp>
      <p:pic>
        <p:nvPicPr>
          <p:cNvPr id="7" name="lucky mon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2650" y="547370"/>
            <a:ext cx="972820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2682" y="985389"/>
            <a:ext cx="788194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wedding ceremony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239" y="45224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lễ cưới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985" y="3005700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 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wedɪŋ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serəməni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Content Placeholder 3" descr="50_1057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19423" y="2245991"/>
            <a:ext cx="5878830" cy="3919855"/>
          </a:xfrm>
          <a:prstGeom prst="rect">
            <a:avLst/>
          </a:prstGeom>
        </p:spPr>
      </p:pic>
      <p:pic>
        <p:nvPicPr>
          <p:cNvPr id="6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6100" y="5665364"/>
            <a:ext cx="725170" cy="7251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774</Words>
  <Application>Microsoft Office PowerPoint</Application>
  <PresentationFormat>Widescreen</PresentationFormat>
  <Paragraphs>259</Paragraphs>
  <Slides>30</Slides>
  <Notes>23</Notes>
  <HiddenSlides>0</HiddenSlides>
  <MMClips>24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Adobe Gothic Std B</vt:lpstr>
      <vt:lpstr>ChronicaPro-Bold</vt:lpstr>
      <vt:lpstr>ChronicaPro-Book</vt:lpstr>
      <vt:lpstr>Myriad Pro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Chang xinh gái</cp:lastModifiedBy>
  <cp:revision>203</cp:revision>
  <dcterms:created xsi:type="dcterms:W3CDTF">2020-12-09T02:04:00Z</dcterms:created>
  <dcterms:modified xsi:type="dcterms:W3CDTF">2023-12-20T14:11:32Z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BD0109FAAFCD404587B97BC8B53FD7B5</vt:lpwstr>
  </property>
  <property fmtid="{D5CDD505-2E9C-101B-9397-08002B2CF9AE}" pid="3" name="KSOProductBuildVer">
    <vt:lpwstr>1033-11.2.0.11380</vt:lpwstr>
  </property>
</Properties>
</file>