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61" r:id="rId4"/>
    <p:sldId id="270" r:id="rId5"/>
    <p:sldId id="264" r:id="rId6"/>
    <p:sldId id="265" r:id="rId7"/>
    <p:sldId id="279" r:id="rId8"/>
    <p:sldId id="266" r:id="rId9"/>
    <p:sldId id="267" r:id="rId10"/>
    <p:sldId id="271" r:id="rId11"/>
    <p:sldId id="268" r:id="rId12"/>
    <p:sldId id="274" r:id="rId13"/>
    <p:sldId id="464" r:id="rId14"/>
    <p:sldId id="273" r:id="rId15"/>
    <p:sldId id="269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Gatwick Bold Bold" panose="020B0604020202020204" charset="0"/>
      <p:regular r:id="rId28"/>
    </p:embeddedFont>
    <p:embeddedFont>
      <p:font typeface="Open Sauc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1CB02-19B8-42AB-97F7-D1A19115709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CB2CE-CA55-4890-B364-5C2434520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79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have a friend,</a:t>
            </a:r>
            <a:r>
              <a:rPr lang="en-US" baseline="0" dirty="0"/>
              <a:t> his name is ______ he wants to go travelling somewhere. But he doesn’t know what they should bring, they ask me.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5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</a:t>
            </a:r>
            <a:r>
              <a:rPr lang="en-US" baseline="0" dirty="0"/>
              <a:t> I have a secret suitcase. In this suitcase, there are a lot of things in that. Now, let’s guess what are in the suitcase- 2 mins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lets check </a:t>
            </a:r>
            <a:r>
              <a:rPr lang="en-US" dirty="0" err="1"/>
              <a:t>wwhat</a:t>
            </a:r>
            <a:r>
              <a:rPr lang="en-US" dirty="0"/>
              <a:t> I have in the suitcase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5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the order in the chat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CB2CE-CA55-4890-B364-5C24345203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9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BEC09330-3FED-4CA9-A83F-8BE70FF3E6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headEnd/>
            <a:tailEnd/>
          </a:ln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2413454-D5C5-4A12-8D1C-192F0197FA2C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0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5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6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200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77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3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69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91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15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7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4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55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6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50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67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37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3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0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0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28.svg"/><Relationship Id="rId10" Type="http://schemas.openxmlformats.org/officeDocument/2006/relationships/audio" Target="../media/media6.mp3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7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microsoft.com/office/2007/relationships/media" Target="../media/media3.mp3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7.mp3"/><Relationship Id="rId16" Type="http://schemas.openxmlformats.org/officeDocument/2006/relationships/image" Target="../media/image29.png"/><Relationship Id="rId1" Type="http://schemas.microsoft.com/office/2007/relationships/media" Target="../media/media7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0.xml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audio" Target="../media/media4.mp3"/><Relationship Id="rId4" Type="http://schemas.openxmlformats.org/officeDocument/2006/relationships/audio" Target="../media/media2.mp3"/><Relationship Id="rId9" Type="http://schemas.microsoft.com/office/2007/relationships/media" Target="../media/media4.mp3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svg"/><Relationship Id="rId7" Type="http://schemas.openxmlformats.org/officeDocument/2006/relationships/image" Target="../media/image2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9.mp3"/><Relationship Id="rId7" Type="http://schemas.openxmlformats.org/officeDocument/2006/relationships/image" Target="../media/image36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4610015"/>
            <a:ext cx="15659100" cy="3742815"/>
            <a:chOff x="0" y="-66675"/>
            <a:chExt cx="16614920" cy="4990422"/>
          </a:xfrm>
        </p:grpSpPr>
        <p:sp>
          <p:nvSpPr>
            <p:cNvPr id="3" name="TextBox 3"/>
            <p:cNvSpPr txBox="1"/>
            <p:nvPr/>
          </p:nvSpPr>
          <p:spPr>
            <a:xfrm>
              <a:off x="0" y="57513"/>
              <a:ext cx="16614920" cy="2972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UNIT 5: </a:t>
              </a:r>
            </a:p>
            <a:p>
              <a:pPr marL="0" lvl="0" indent="0">
                <a:lnSpc>
                  <a:spcPct val="114000"/>
                </a:lnSpc>
                <a:spcBef>
                  <a:spcPct val="0"/>
                </a:spcBef>
              </a:pPr>
              <a:r>
                <a:rPr lang="en-US" sz="6600" spc="-220" dirty="0">
                  <a:solidFill>
                    <a:srgbClr val="424242"/>
                  </a:solidFill>
                  <a:latin typeface="Gatwick Bold Bold"/>
                </a:rPr>
                <a:t>Natural wonders of Viet Nam</a:t>
              </a:r>
              <a:endParaRPr lang="en-US" sz="6600" u="none" spc="-220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endParaRPr lang="en-US" sz="6000" u="none" spc="-118" dirty="0">
                <a:solidFill>
                  <a:srgbClr val="424242"/>
                </a:solidFill>
                <a:latin typeface="Gatwick 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692640"/>
              <a:ext cx="16614920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spcBef>
                  <a:spcPct val="0"/>
                </a:spcBef>
              </a:pPr>
              <a:r>
                <a:rPr lang="en-US" sz="6000" dirty="0">
                  <a:solidFill>
                    <a:srgbClr val="424242"/>
                  </a:solidFill>
                  <a:latin typeface="Open Sauce"/>
                </a:rPr>
                <a:t>Lesson 2: A closer look 1 </a:t>
              </a:r>
              <a:endParaRPr lang="en-US" sz="6000" u="none" dirty="0">
                <a:solidFill>
                  <a:srgbClr val="424242"/>
                </a:solidFill>
                <a:latin typeface="Open Sauce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314909" y="-172282"/>
            <a:ext cx="8091479" cy="2603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1955847" y="-2984129"/>
            <a:ext cx="2128265" cy="7751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63738" y="1028700"/>
            <a:ext cx="4151298" cy="32531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01847" y="891457"/>
            <a:ext cx="3409082" cy="26776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53326" y="3863297"/>
            <a:ext cx="7215541" cy="6913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74704" y="8486775"/>
            <a:ext cx="3617003" cy="2637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7301">
            <a:off x="14003611" y="2994024"/>
            <a:ext cx="2036914" cy="1681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EFDA2-7873-4799-B29B-319ED48CDEEC}"/>
              </a:ext>
            </a:extLst>
          </p:cNvPr>
          <p:cNvSpPr txBox="1"/>
          <p:nvPr/>
        </p:nvSpPr>
        <p:spPr>
          <a:xfrm>
            <a:off x="3124200" y="5143500"/>
            <a:ext cx="1802096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695AA-43C2-4975-BF30-876A8BD7C5D3}"/>
              </a:ext>
            </a:extLst>
          </p:cNvPr>
          <p:cNvSpPr txBox="1"/>
          <p:nvPr/>
        </p:nvSpPr>
        <p:spPr>
          <a:xfrm>
            <a:off x="6781361" y="5143500"/>
            <a:ext cx="2016899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/d/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E517492-B189-4A27-B9D9-CC569D82258C}"/>
              </a:ext>
            </a:extLst>
          </p:cNvPr>
          <p:cNvSpPr txBox="1"/>
          <p:nvPr/>
        </p:nvSpPr>
        <p:spPr>
          <a:xfrm>
            <a:off x="762000" y="3782959"/>
            <a:ext cx="10410590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9600" b="1" u="none" spc="-112" dirty="0">
                <a:solidFill>
                  <a:srgbClr val="424242"/>
                </a:solidFill>
                <a:latin typeface="+mj-lt"/>
              </a:rPr>
              <a:t>PRONUNCIATION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t and d">
            <a:hlinkClick r:id="" action="ppaction://media"/>
            <a:extLst>
              <a:ext uri="{FF2B5EF4-FFF2-40B4-BE49-F238E27FC236}">
                <a16:creationId xmlns:a16="http://schemas.microsoft.com/office/drawing/2014/main" id="{5D4DD3CC-141C-43DA-8AD3-72F643158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704850"/>
            <a:ext cx="17754600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616ED17-84CF-496C-AFB0-8396AE1DFAF8}"/>
              </a:ext>
            </a:extLst>
          </p:cNvPr>
          <p:cNvSpPr/>
          <p:nvPr/>
        </p:nvSpPr>
        <p:spPr>
          <a:xfrm>
            <a:off x="1295400" y="1378330"/>
            <a:ext cx="15163800" cy="81642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/>
            <a:endParaRPr lang="en-US" sz="27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779" name="TextBox 4">
            <a:extLst>
              <a:ext uri="{FF2B5EF4-FFF2-40B4-BE49-F238E27FC236}">
                <a16:creationId xmlns:a16="http://schemas.microsoft.com/office/drawing/2014/main" id="{0C3B13AC-74A1-4468-A326-4112393F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206" y="54012"/>
            <a:ext cx="124632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371600"/>
            <a:r>
              <a:rPr lang="en-US" altLang="en-US" sz="6600" b="1" dirty="0">
                <a:solidFill>
                  <a:srgbClr val="FF0000"/>
                </a:solidFill>
                <a:latin typeface="From Where You Are" pitchFamily="2" charset="0"/>
              </a:rPr>
              <a:t>4. Listen and repeat the words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E985ACC0-1AFF-454F-8764-EED43CF5C3F9}"/>
              </a:ext>
            </a:extLst>
          </p:cNvPr>
          <p:cNvSpPr/>
          <p:nvPr/>
        </p:nvSpPr>
        <p:spPr>
          <a:xfrm>
            <a:off x="3276600" y="1970904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mountain</a:t>
            </a: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F7C693B9-F97A-4036-BF03-DC3E0C29B151}"/>
              </a:ext>
            </a:extLst>
          </p:cNvPr>
          <p:cNvSpPr/>
          <p:nvPr/>
        </p:nvSpPr>
        <p:spPr>
          <a:xfrm>
            <a:off x="9867900" y="7366053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holiday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9A70D8B0-B349-4ACA-9532-6E3666F9BA53}"/>
              </a:ext>
            </a:extLst>
          </p:cNvPr>
          <p:cNvSpPr/>
          <p:nvPr/>
        </p:nvSpPr>
        <p:spPr>
          <a:xfrm>
            <a:off x="3275666" y="3856099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waterfall</a:t>
            </a:r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F1F866D8-0AD2-4894-8D7A-8ACDDD51A3FC}"/>
              </a:ext>
            </a:extLst>
          </p:cNvPr>
          <p:cNvSpPr/>
          <p:nvPr/>
        </p:nvSpPr>
        <p:spPr>
          <a:xfrm>
            <a:off x="3259100" y="7406719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plaster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C61404-596A-4AD6-8D90-8547B49FA8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97631"/>
            <a:ext cx="12573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19">
            <a:extLst>
              <a:ext uri="{FF2B5EF4-FFF2-40B4-BE49-F238E27FC236}">
                <a16:creationId xmlns:a16="http://schemas.microsoft.com/office/drawing/2014/main" id="{CD203BB1-81A6-48A2-A5BE-19DC481532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623" y="6787331"/>
            <a:ext cx="21002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Double Wave 19">
            <a:extLst>
              <a:ext uri="{FF2B5EF4-FFF2-40B4-BE49-F238E27FC236}">
                <a16:creationId xmlns:a16="http://schemas.microsoft.com/office/drawing/2014/main" id="{003640AD-9D34-4A0A-8BA0-364719BBA0CE}"/>
              </a:ext>
            </a:extLst>
          </p:cNvPr>
          <p:cNvSpPr/>
          <p:nvPr/>
        </p:nvSpPr>
        <p:spPr>
          <a:xfrm>
            <a:off x="9867900" y="1970904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wonder</a:t>
            </a:r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9EA8FD02-7CC1-446C-AAD2-E9CB1B458BC8}"/>
              </a:ext>
            </a:extLst>
          </p:cNvPr>
          <p:cNvSpPr/>
          <p:nvPr/>
        </p:nvSpPr>
        <p:spPr>
          <a:xfrm>
            <a:off x="3259101" y="5616500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desert</a:t>
            </a:r>
          </a:p>
        </p:txBody>
      </p:sp>
      <p:sp>
        <p:nvSpPr>
          <p:cNvPr id="24" name="Double Wave 23">
            <a:extLst>
              <a:ext uri="{FF2B5EF4-FFF2-40B4-BE49-F238E27FC236}">
                <a16:creationId xmlns:a16="http://schemas.microsoft.com/office/drawing/2014/main" id="{2714C165-0ED9-487A-AD6F-6774D76796D4}"/>
              </a:ext>
            </a:extLst>
          </p:cNvPr>
          <p:cNvSpPr/>
          <p:nvPr/>
        </p:nvSpPr>
        <p:spPr>
          <a:xfrm>
            <a:off x="9867900" y="5612688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guide</a:t>
            </a:r>
          </a:p>
        </p:txBody>
      </p:sp>
      <p:sp>
        <p:nvSpPr>
          <p:cNvPr id="25" name="Double Wave 24">
            <a:extLst>
              <a:ext uri="{FF2B5EF4-FFF2-40B4-BE49-F238E27FC236}">
                <a16:creationId xmlns:a16="http://schemas.microsoft.com/office/drawing/2014/main" id="{110059FF-BC97-4A0E-9DD8-E951856FF55D}"/>
              </a:ext>
            </a:extLst>
          </p:cNvPr>
          <p:cNvSpPr/>
          <p:nvPr/>
        </p:nvSpPr>
        <p:spPr>
          <a:xfrm>
            <a:off x="9852660" y="3788304"/>
            <a:ext cx="3491393" cy="1197645"/>
          </a:xfrm>
          <a:prstGeom prst="doubleWave">
            <a:avLst/>
          </a:prstGeom>
          <a:solidFill>
            <a:srgbClr val="00B05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Comic Sans MS" panose="030F0702030302020204" pitchFamily="66" charset="0"/>
              </a:rPr>
              <a:t>island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C97CDF9-0A07-4471-9BCA-B42B0984A439}"/>
              </a:ext>
            </a:extLst>
          </p:cNvPr>
          <p:cNvSpPr/>
          <p:nvPr/>
        </p:nvSpPr>
        <p:spPr>
          <a:xfrm>
            <a:off x="4182441" y="495300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5. Listen and repeat. 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C2AC7BB5-1E5B-4C9F-91CE-A9E819F37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956001" y="5572221"/>
            <a:ext cx="3912002" cy="6559760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8BABB858-A151-4B3D-BC9F-EF1876004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1866900"/>
            <a:ext cx="13182600" cy="73501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1.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– Where's my ha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?</a:t>
            </a:r>
            <a:b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</a:b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   – Oh, it's on your hea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2.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Where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o they stay on their holi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ay?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3.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nee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some mea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for my ca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4.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The Sahara is a very ho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eser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  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5.</a:t>
            </a:r>
            <a:r>
              <a:rPr lang="en-US" altLang="en-US" sz="5400" dirty="0">
                <a:solidFill>
                  <a:srgbClr val="333333"/>
                </a:solidFill>
                <a:latin typeface="+mn-lt"/>
              </a:rPr>
              <a:t>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I wan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to explore the islan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d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 by boa</a:t>
            </a: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.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957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81884" y="4330013"/>
            <a:ext cx="13324232" cy="99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11500" u="none" spc="-112" dirty="0">
                <a:solidFill>
                  <a:srgbClr val="424242"/>
                </a:solidFill>
                <a:latin typeface="Gatwick Bold Bold"/>
              </a:rPr>
              <a:t>THANKS!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171319" y="5706176"/>
            <a:ext cx="3912002" cy="6559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94004" y="5328363"/>
            <a:ext cx="4408679" cy="49586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2092622" y="6147998"/>
            <a:ext cx="1850876" cy="6741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39905" y="8239125"/>
            <a:ext cx="4151298" cy="32531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2347" y="-396746"/>
            <a:ext cx="1841192" cy="1844546"/>
          </a:xfrm>
          <a:prstGeom prst="rect">
            <a:avLst/>
          </a:prstGeom>
        </p:spPr>
      </p:pic>
      <p:pic>
        <p:nvPicPr>
          <p:cNvPr id="26" name="Picture 2" descr="Kết quả hình ảnh cho man  clipart">
            <a:extLst>
              <a:ext uri="{FF2B5EF4-FFF2-40B4-BE49-F238E27FC236}">
                <a16:creationId xmlns:a16="http://schemas.microsoft.com/office/drawing/2014/main" id="{AC807AD3-4F26-435B-A416-27135C08B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2" b="96545" l="16734" r="87702">
                        <a14:foregroundMark x1="16734" y1="13455" x2="16734" y2="13455"/>
                        <a14:foregroundMark x1="30645" y1="13818" x2="30645" y2="13818"/>
                        <a14:foregroundMark x1="42137" y1="6182" x2="42137" y2="6182"/>
                        <a14:foregroundMark x1="48790" y1="90000" x2="48790" y2="90000"/>
                        <a14:foregroundMark x1="39516" y1="89636" x2="39516" y2="89636"/>
                        <a14:foregroundMark x1="37702" y1="89091" x2="37702" y2="89091"/>
                        <a14:foregroundMark x1="38105" y1="94000" x2="38105" y2="94000"/>
                        <a14:foregroundMark x1="37702" y1="96000" x2="37702" y2="96000"/>
                        <a14:foregroundMark x1="70565" y1="96727" x2="70565" y2="96727"/>
                        <a14:foregroundMark x1="33669" y1="62545" x2="33669" y2="62545"/>
                        <a14:foregroundMark x1="34274" y1="52364" x2="34274" y2="52364"/>
                        <a14:foregroundMark x1="47379" y1="90545" x2="47379" y2="90545"/>
                        <a14:foregroundMark x1="32056" y1="95818" x2="32056" y2="95818"/>
                        <a14:foregroundMark x1="30040" y1="95818" x2="30040" y2="95818"/>
                        <a14:foregroundMark x1="80444" y1="95636" x2="80444" y2="95636"/>
                        <a14:foregroundMark x1="87702" y1="96364" x2="87702" y2="96364"/>
                        <a14:foregroundMark x1="60887" y1="96545" x2="60887" y2="9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8314"/>
          <a:stretch/>
        </p:blipFill>
        <p:spPr bwMode="auto">
          <a:xfrm>
            <a:off x="3275154" y="2628900"/>
            <a:ext cx="4264309" cy="581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745307C-AE25-4400-8075-9A5546E0F817}"/>
              </a:ext>
            </a:extLst>
          </p:cNvPr>
          <p:cNvSpPr txBox="1"/>
          <p:nvPr/>
        </p:nvSpPr>
        <p:spPr>
          <a:xfrm>
            <a:off x="3307080" y="8572500"/>
            <a:ext cx="3895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This is Tim. </a:t>
            </a:r>
          </a:p>
        </p:txBody>
      </p:sp>
      <p:sp>
        <p:nvSpPr>
          <p:cNvPr id="28" name="Oval Callout 1">
            <a:extLst>
              <a:ext uri="{FF2B5EF4-FFF2-40B4-BE49-F238E27FC236}">
                <a16:creationId xmlns:a16="http://schemas.microsoft.com/office/drawing/2014/main" id="{FBC9210E-1464-46D7-B4BD-1F4ED1E5E28F}"/>
              </a:ext>
            </a:extLst>
          </p:cNvPr>
          <p:cNvSpPr/>
          <p:nvPr/>
        </p:nvSpPr>
        <p:spPr>
          <a:xfrm>
            <a:off x="8082547" y="889082"/>
            <a:ext cx="6930299" cy="3962400"/>
          </a:xfrm>
          <a:prstGeom prst="wedgeEllipseCallout">
            <a:avLst>
              <a:gd name="adj1" fmla="val -68199"/>
              <a:gd name="adj2" fmla="val 2696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I’m going to travel next month.</a:t>
            </a:r>
          </a:p>
        </p:txBody>
      </p:sp>
      <p:sp>
        <p:nvSpPr>
          <p:cNvPr id="29" name="Oval Callout 3">
            <a:extLst>
              <a:ext uri="{FF2B5EF4-FFF2-40B4-BE49-F238E27FC236}">
                <a16:creationId xmlns:a16="http://schemas.microsoft.com/office/drawing/2014/main" id="{B63BF09E-8B99-458A-B7DB-5D53D2FA0393}"/>
              </a:ext>
            </a:extLst>
          </p:cNvPr>
          <p:cNvSpPr/>
          <p:nvPr/>
        </p:nvSpPr>
        <p:spPr>
          <a:xfrm>
            <a:off x="8082547" y="442654"/>
            <a:ext cx="6930299" cy="4446928"/>
          </a:xfrm>
          <a:prstGeom prst="wedgeEllipseCallout">
            <a:avLst>
              <a:gd name="adj1" fmla="val -69095"/>
              <a:gd name="adj2" fmla="val 2755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should I bring???</a:t>
            </a:r>
          </a:p>
        </p:txBody>
      </p:sp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F61C2C2E-615A-4FF1-B2F4-AF9F8572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9000">
                        <a14:foregroundMark x1="46778" y1="75000" x2="46778" y2="75000"/>
                        <a14:foregroundMark x1="73111" y1="30667" x2="73111" y2="30667"/>
                        <a14:foregroundMark x1="70889" y1="69333" x2="70889" y2="69333"/>
                        <a14:foregroundMark x1="94111" y1="44000" x2="94111" y2="44000"/>
                        <a14:foregroundMark x1="87222" y1="66833" x2="87222" y2="66833"/>
                        <a14:foregroundMark x1="32333" y1="34167" x2="32333" y2="34167"/>
                        <a14:foregroundMark x1="26778" y1="67667" x2="26778" y2="67667"/>
                        <a14:foregroundMark x1="13444" y1="48667" x2="13444" y2="48667"/>
                        <a14:foregroundMark x1="10111" y1="66000" x2="10111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9409" flipH="1" flipV="1">
            <a:off x="3124993" y="878424"/>
            <a:ext cx="2935779" cy="19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uitcase clipart">
            <a:extLst>
              <a:ext uri="{FF2B5EF4-FFF2-40B4-BE49-F238E27FC236}">
                <a16:creationId xmlns:a16="http://schemas.microsoft.com/office/drawing/2014/main" id="{3CB9478D-40EB-4206-BF64-7B9DB577E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1" b="90000" l="1196" r="100000">
                        <a14:foregroundMark x1="20435" y1="31630" x2="20435" y2="31630"/>
                        <a14:foregroundMark x1="21848" y1="31630" x2="21848" y2="31630"/>
                        <a14:foregroundMark x1="22717" y1="31087" x2="22717" y2="3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41"/>
          <a:stretch/>
        </p:blipFill>
        <p:spPr bwMode="auto">
          <a:xfrm>
            <a:off x="5546672" y="3414726"/>
            <a:ext cx="6477000" cy="563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BB8BF68-9BEB-4FA7-BA3F-3D3194FDEB22}"/>
              </a:ext>
            </a:extLst>
          </p:cNvPr>
          <p:cNvSpPr/>
          <p:nvPr/>
        </p:nvSpPr>
        <p:spPr>
          <a:xfrm>
            <a:off x="4114800" y="419100"/>
            <a:ext cx="9340745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</a:rPr>
              <a:t>What are in the suitcase?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F74451-2C3F-45BF-A836-668E8CC73ADB}"/>
              </a:ext>
            </a:extLst>
          </p:cNvPr>
          <p:cNvSpPr/>
          <p:nvPr/>
        </p:nvSpPr>
        <p:spPr>
          <a:xfrm>
            <a:off x="15240000" y="8343900"/>
            <a:ext cx="2590800" cy="14016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Open it</a:t>
            </a:r>
          </a:p>
        </p:txBody>
      </p:sp>
      <p:pic>
        <p:nvPicPr>
          <p:cNvPr id="5" name="Countdown timer 2 minutes">
            <a:hlinkClick r:id="" action="ppaction://media"/>
            <a:extLst>
              <a:ext uri="{FF2B5EF4-FFF2-40B4-BE49-F238E27FC236}">
                <a16:creationId xmlns:a16="http://schemas.microsoft.com/office/drawing/2014/main" id="{FB2ADE50-8776-42F7-AC77-509AF56368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908" y="7886700"/>
            <a:ext cx="3657600" cy="205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9B786F-283F-4804-AC63-E889F81D7071}"/>
              </a:ext>
            </a:extLst>
          </p:cNvPr>
          <p:cNvSpPr txBox="1"/>
          <p:nvPr/>
        </p:nvSpPr>
        <p:spPr>
          <a:xfrm>
            <a:off x="4145280" y="1968176"/>
            <a:ext cx="93407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/>
              <a:t>Guess and list in the chat box. </a:t>
            </a:r>
          </a:p>
          <a:p>
            <a:pPr marL="571500" indent="-571500">
              <a:buFontTx/>
              <a:buChar char="-"/>
            </a:pPr>
            <a:r>
              <a:rPr lang="en-US" sz="4400" dirty="0"/>
              <a:t>2 minutes  </a:t>
            </a:r>
          </a:p>
        </p:txBody>
      </p:sp>
    </p:spTree>
    <p:extLst>
      <p:ext uri="{BB962C8B-B14F-4D97-AF65-F5344CB8AC3E}">
        <p14:creationId xmlns:p14="http://schemas.microsoft.com/office/powerpoint/2010/main" val="372252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FAF785-0FFC-4F0A-BB13-28AD486B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44078"/>
            <a:ext cx="3657600" cy="44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389962CF-8B36-4C02-A78B-6E92AEF3686F}"/>
              </a:ext>
            </a:extLst>
          </p:cNvPr>
          <p:cNvSpPr/>
          <p:nvPr/>
        </p:nvSpPr>
        <p:spPr>
          <a:xfrm>
            <a:off x="11582400" y="6667500"/>
            <a:ext cx="44958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plaster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56036E-B4FB-41DD-9DE7-C132972F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51698"/>
            <a:ext cx="4343400" cy="413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AE48F18E-9FE3-49A9-B740-5DEBE4AB4015}"/>
              </a:ext>
            </a:extLst>
          </p:cNvPr>
          <p:cNvSpPr/>
          <p:nvPr/>
        </p:nvSpPr>
        <p:spPr>
          <a:xfrm>
            <a:off x="11277600" y="6667500"/>
            <a:ext cx="51816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ysClr val="windowText" lastClr="000000"/>
                </a:solidFill>
              </a:rPr>
              <a:t>suncream</a:t>
            </a:r>
            <a:endParaRPr lang="en-US" sz="8800" dirty="0">
              <a:solidFill>
                <a:sysClr val="windowText" lastClr="00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160DFF9-C6AD-4862-9F9B-1F3F3E86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1025"/>
            <a:ext cx="6286350" cy="37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40D0733A-D7D9-4707-B5CC-9207D5D384C9}"/>
              </a:ext>
            </a:extLst>
          </p:cNvPr>
          <p:cNvSpPr/>
          <p:nvPr/>
        </p:nvSpPr>
        <p:spPr>
          <a:xfrm>
            <a:off x="10210800" y="6667500"/>
            <a:ext cx="73152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sleeping bag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321D9C3-9D3B-4321-966E-8CC021F8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00" y="708996"/>
            <a:ext cx="36576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DF342840-2490-4164-8CCB-C7A18F6A3216}"/>
              </a:ext>
            </a:extLst>
          </p:cNvPr>
          <p:cNvSpPr/>
          <p:nvPr/>
        </p:nvSpPr>
        <p:spPr>
          <a:xfrm>
            <a:off x="11391900" y="6683295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scissors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0FBBB841-0F8E-4809-9A8E-A74CA1F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45" y="551969"/>
            <a:ext cx="4745355" cy="46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F894E53C-79EB-4023-8BEB-A2AF764F1FD7}"/>
              </a:ext>
            </a:extLst>
          </p:cNvPr>
          <p:cNvSpPr/>
          <p:nvPr/>
        </p:nvSpPr>
        <p:spPr>
          <a:xfrm>
            <a:off x="113919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backpack 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F401139-D984-4D8B-AAD1-CB1BEDCD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7516"/>
            <a:ext cx="4023488" cy="416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19">
            <a:extLst>
              <a:ext uri="{FF2B5EF4-FFF2-40B4-BE49-F238E27FC236}">
                <a16:creationId xmlns:a16="http://schemas.microsoft.com/office/drawing/2014/main" id="{11BDA543-792B-4E4A-B4FD-5B70D73377EF}"/>
              </a:ext>
            </a:extLst>
          </p:cNvPr>
          <p:cNvSpPr/>
          <p:nvPr/>
        </p:nvSpPr>
        <p:spPr>
          <a:xfrm>
            <a:off x="11430000" y="6667500"/>
            <a:ext cx="4953000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ysClr val="windowText" lastClr="000000"/>
                </a:solidFill>
              </a:rPr>
              <a:t>compass</a:t>
            </a:r>
          </a:p>
        </p:txBody>
      </p:sp>
      <p:pic>
        <p:nvPicPr>
          <p:cNvPr id="32" name="Picture 2" descr="Kết quả hình ảnh cho suitcase clipart">
            <a:extLst>
              <a:ext uri="{FF2B5EF4-FFF2-40B4-BE49-F238E27FC236}">
                <a16:creationId xmlns:a16="http://schemas.microsoft.com/office/drawing/2014/main" id="{C024F1A7-1BF5-4622-93E6-E94B1380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99" y="266700"/>
            <a:ext cx="7133152" cy="60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5A75B1C6-30A8-40A5-9E7F-023A8EF3E01E}"/>
              </a:ext>
            </a:extLst>
          </p:cNvPr>
          <p:cNvSpPr/>
          <p:nvPr/>
        </p:nvSpPr>
        <p:spPr>
          <a:xfrm>
            <a:off x="2076375" y="6858000"/>
            <a:ext cx="4724400" cy="1219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Let’s check!</a:t>
            </a:r>
          </a:p>
        </p:txBody>
      </p:sp>
      <p:pic>
        <p:nvPicPr>
          <p:cNvPr id="34" name="Picture 20">
            <a:extLst>
              <a:ext uri="{FF2B5EF4-FFF2-40B4-BE49-F238E27FC236}">
                <a16:creationId xmlns:a16="http://schemas.microsoft.com/office/drawing/2014/main" id="{59452F91-06B1-43E9-8F7F-9A1E7579F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35" name="Picture 21">
            <a:extLst>
              <a:ext uri="{FF2B5EF4-FFF2-40B4-BE49-F238E27FC236}">
                <a16:creationId xmlns:a16="http://schemas.microsoft.com/office/drawing/2014/main" id="{80C2EC37-5E9E-4956-B964-2CD3E93CC2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0988E-6 L 0.50416 -0.014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97531E-6 L 0.49166 0.06019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20988E-6 L 0.50312 0.0896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32099E-6 L 0.53021 0.06127 " pathEditMode="relative" rAng="0" ptsTypes="AA">
                                      <p:cBhvr>
                                        <p:cTn id="54" dur="9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-2.34568E-6 L 0.52977 0.05062 " pathEditMode="relative" rAng="0" ptsTypes="AA">
                                      <p:cBhvr>
                                        <p:cTn id="70" dur="9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0.51371 0.04537 " pathEditMode="relative" rAng="0" ptsTypes="AA">
                                      <p:cBhvr>
                                        <p:cTn id="86" dur="9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86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>
            <a:extLst>
              <a:ext uri="{FF2B5EF4-FFF2-40B4-BE49-F238E27FC236}">
                <a16:creationId xmlns:a16="http://schemas.microsoft.com/office/drawing/2014/main" id="{D6C616E0-ACF2-4CDC-BD14-5680416D1C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90895">
            <a:off x="-2474491" y="5198993"/>
            <a:ext cx="3999135" cy="69826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31D4D00-06D3-4BA2-B919-D7846BB0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99" y="1333632"/>
            <a:ext cx="2754540" cy="33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B3D46F3-7BEC-480F-812D-824AA630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0064"/>
            <a:ext cx="3428999" cy="32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4C85410-0924-4A11-BEF4-236BA698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04966"/>
            <a:ext cx="4655693" cy="27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C118FF1-0E85-4CC5-B19A-E23C1835C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02" y="5686615"/>
            <a:ext cx="2712570" cy="31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F8AA7C4-C5F4-4801-ADF6-D9510070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572" y="5641143"/>
            <a:ext cx="3428999" cy="33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C273804-D5F7-49BE-B6D7-D5D79FC4C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622" y="5681799"/>
            <a:ext cx="3000374" cy="310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DE9356-2479-43FA-8028-B3EEA44BB2B3}"/>
              </a:ext>
            </a:extLst>
          </p:cNvPr>
          <p:cNvSpPr/>
          <p:nvPr/>
        </p:nvSpPr>
        <p:spPr>
          <a:xfrm>
            <a:off x="869999" y="466027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1.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0D6FEB-7DA1-49FF-AA01-28C2B10B2990}"/>
              </a:ext>
            </a:extLst>
          </p:cNvPr>
          <p:cNvSpPr/>
          <p:nvPr/>
        </p:nvSpPr>
        <p:spPr>
          <a:xfrm>
            <a:off x="6794716" y="465078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2.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14F4D9-5540-44FA-84DC-A3BD8AD8574A}"/>
              </a:ext>
            </a:extLst>
          </p:cNvPr>
          <p:cNvSpPr/>
          <p:nvPr/>
        </p:nvSpPr>
        <p:spPr>
          <a:xfrm>
            <a:off x="12796925" y="4617939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3.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9B28F8-488C-40C2-B583-6B0043DE4452}"/>
              </a:ext>
            </a:extLst>
          </p:cNvPr>
          <p:cNvSpPr/>
          <p:nvPr/>
        </p:nvSpPr>
        <p:spPr>
          <a:xfrm>
            <a:off x="482697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4.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6D13E5F-0508-4AD7-99BD-09798D7E0F0C}"/>
              </a:ext>
            </a:extLst>
          </p:cNvPr>
          <p:cNvSpPr/>
          <p:nvPr/>
        </p:nvSpPr>
        <p:spPr>
          <a:xfrm>
            <a:off x="6737399" y="9021692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5.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B21F658-8A5A-4778-A2D3-68544EE71390}"/>
              </a:ext>
            </a:extLst>
          </p:cNvPr>
          <p:cNvSpPr/>
          <p:nvPr/>
        </p:nvSpPr>
        <p:spPr>
          <a:xfrm>
            <a:off x="12796925" y="8985985"/>
            <a:ext cx="4331881" cy="846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6.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D4843-16F3-4645-AAB3-2B014215C52D}"/>
              </a:ext>
            </a:extLst>
          </p:cNvPr>
          <p:cNvSpPr txBox="1"/>
          <p:nvPr/>
        </p:nvSpPr>
        <p:spPr>
          <a:xfrm>
            <a:off x="2088989" y="4675084"/>
            <a:ext cx="2973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D16085-AD52-4B69-A9D7-44C4E3176E14}"/>
              </a:ext>
            </a:extLst>
          </p:cNvPr>
          <p:cNvSpPr txBox="1"/>
          <p:nvPr/>
        </p:nvSpPr>
        <p:spPr>
          <a:xfrm>
            <a:off x="7739184" y="4625544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D51C5A-17CB-41A3-8876-7E3C758CB16A}"/>
              </a:ext>
            </a:extLst>
          </p:cNvPr>
          <p:cNvSpPr txBox="1"/>
          <p:nvPr/>
        </p:nvSpPr>
        <p:spPr>
          <a:xfrm>
            <a:off x="13320298" y="461793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753F6D-9386-46B4-B072-2F415D8861AD}"/>
              </a:ext>
            </a:extLst>
          </p:cNvPr>
          <p:cNvSpPr txBox="1"/>
          <p:nvPr/>
        </p:nvSpPr>
        <p:spPr>
          <a:xfrm>
            <a:off x="1478113" y="8955056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80E02C-AB18-451B-87F6-8B06263D5031}"/>
              </a:ext>
            </a:extLst>
          </p:cNvPr>
          <p:cNvSpPr txBox="1"/>
          <p:nvPr/>
        </p:nvSpPr>
        <p:spPr>
          <a:xfrm>
            <a:off x="7669879" y="9027810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1ECA95-84AF-4421-9D6C-9D8560C2FD1D}"/>
              </a:ext>
            </a:extLst>
          </p:cNvPr>
          <p:cNvSpPr txBox="1"/>
          <p:nvPr/>
        </p:nvSpPr>
        <p:spPr>
          <a:xfrm>
            <a:off x="13961380" y="9010287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C766D117-DB7C-474F-A140-C524D6C2294F}"/>
              </a:ext>
            </a:extLst>
          </p:cNvPr>
          <p:cNvSpPr/>
          <p:nvPr/>
        </p:nvSpPr>
        <p:spPr>
          <a:xfrm>
            <a:off x="4400176" y="230877"/>
            <a:ext cx="9923118" cy="91945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1. Listen and repeat</a:t>
            </a:r>
          </a:p>
        </p:txBody>
      </p:sp>
      <p:pic>
        <p:nvPicPr>
          <p:cNvPr id="19" name="plaster">
            <a:hlinkClick r:id="" action="ppaction://media"/>
            <a:extLst>
              <a:ext uri="{FF2B5EF4-FFF2-40B4-BE49-F238E27FC236}">
                <a16:creationId xmlns:a16="http://schemas.microsoft.com/office/drawing/2014/main" id="{5387310D-5EEB-4080-AAA8-4D025B12D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00176" y="4722648"/>
            <a:ext cx="741499" cy="741499"/>
          </a:xfrm>
          <a:prstGeom prst="rect">
            <a:avLst/>
          </a:prstGeom>
        </p:spPr>
      </p:pic>
      <p:pic>
        <p:nvPicPr>
          <p:cNvPr id="20" name="suncream">
            <a:hlinkClick r:id="" action="ppaction://media"/>
            <a:extLst>
              <a:ext uri="{FF2B5EF4-FFF2-40B4-BE49-F238E27FC236}">
                <a16:creationId xmlns:a16="http://schemas.microsoft.com/office/drawing/2014/main" id="{A3FADBEB-12D9-474E-BCEE-BF200FB3B2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68934" y="4736216"/>
            <a:ext cx="723512" cy="723512"/>
          </a:xfrm>
          <a:prstGeom prst="rect">
            <a:avLst/>
          </a:prstGeom>
        </p:spPr>
      </p:pic>
      <p:pic>
        <p:nvPicPr>
          <p:cNvPr id="21" name="sleeping bag">
            <a:hlinkClick r:id="" action="ppaction://media"/>
            <a:extLst>
              <a:ext uri="{FF2B5EF4-FFF2-40B4-BE49-F238E27FC236}">
                <a16:creationId xmlns:a16="http://schemas.microsoft.com/office/drawing/2014/main" id="{D9C5223D-05BE-4560-BEDD-A90F4C0E83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637006" y="4767775"/>
            <a:ext cx="660394" cy="660394"/>
          </a:xfrm>
          <a:prstGeom prst="rect">
            <a:avLst/>
          </a:prstGeom>
        </p:spPr>
      </p:pic>
      <p:pic>
        <p:nvPicPr>
          <p:cNvPr id="22" name="scissors">
            <a:hlinkClick r:id="" action="ppaction://media"/>
            <a:extLst>
              <a:ext uri="{FF2B5EF4-FFF2-40B4-BE49-F238E27FC236}">
                <a16:creationId xmlns:a16="http://schemas.microsoft.com/office/drawing/2014/main" id="{04E130E8-A7AC-455E-9B87-8ECEAE8143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968182" y="9021692"/>
            <a:ext cx="723512" cy="723512"/>
          </a:xfrm>
          <a:prstGeom prst="rect">
            <a:avLst/>
          </a:prstGeom>
        </p:spPr>
      </p:pic>
      <p:pic>
        <p:nvPicPr>
          <p:cNvPr id="23" name="backpack">
            <a:hlinkClick r:id="" action="ppaction://media"/>
            <a:extLst>
              <a:ext uri="{FF2B5EF4-FFF2-40B4-BE49-F238E27FC236}">
                <a16:creationId xmlns:a16="http://schemas.microsoft.com/office/drawing/2014/main" id="{D6DF9732-37C7-4E12-9D0F-68FEB7B525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88548" y="9089658"/>
            <a:ext cx="769149" cy="769149"/>
          </a:xfrm>
          <a:prstGeom prst="rect">
            <a:avLst/>
          </a:prstGeom>
        </p:spPr>
      </p:pic>
      <p:pic>
        <p:nvPicPr>
          <p:cNvPr id="29" name="compass">
            <a:hlinkClick r:id="" action="ppaction://media"/>
            <a:extLst>
              <a:ext uri="{FF2B5EF4-FFF2-40B4-BE49-F238E27FC236}">
                <a16:creationId xmlns:a16="http://schemas.microsoft.com/office/drawing/2014/main" id="{2D787040-D699-4AB1-BA21-7D35450D57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427763" y="9052028"/>
            <a:ext cx="741499" cy="741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8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2189" y="685801"/>
            <a:ext cx="3762633" cy="7386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371600"/>
            <a:r>
              <a:rPr lang="en-US" sz="4200" dirty="0">
                <a:solidFill>
                  <a:prstClr val="white"/>
                </a:solidFill>
                <a:latin typeface="Calibri"/>
              </a:rPr>
              <a:t>VOCABULARY: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263" y="637636"/>
            <a:ext cx="3238581" cy="2789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26375" y="2194567"/>
            <a:ext cx="5537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/>
              </a:rPr>
              <a:t>Compass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</a:t>
            </a:r>
            <a:r>
              <a:rPr lang="vi-VN" alt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'kʌmpəs</a:t>
            </a:r>
            <a:r>
              <a:rPr lang="en-US" alt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(n):</a:t>
            </a:r>
          </a:p>
        </p:txBody>
      </p:sp>
      <p:sp>
        <p:nvSpPr>
          <p:cNvPr id="6" name="Rectangle 5"/>
          <p:cNvSpPr/>
          <p:nvPr/>
        </p:nvSpPr>
        <p:spPr>
          <a:xfrm>
            <a:off x="8488009" y="2211179"/>
            <a:ext cx="1819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Calibri"/>
              </a:rPr>
              <a:t>La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bàn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104" y="2882870"/>
            <a:ext cx="2919387" cy="34140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72699" y="3750305"/>
            <a:ext cx="5532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/>
              </a:rPr>
              <a:t>Plaster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 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/ˈ</a:t>
            </a:r>
            <a:r>
              <a:rPr lang="en-US" sz="4200" dirty="0" err="1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plɑ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ː.</a:t>
            </a:r>
            <a:r>
              <a:rPr lang="en-US" sz="4200" dirty="0" err="1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stər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(n):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19421" y="3717079"/>
            <a:ext cx="4605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Calibri"/>
              </a:rPr>
              <a:t>Băng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dán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cá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nhân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3982" flipH="1">
            <a:off x="10741508" y="3481724"/>
            <a:ext cx="2805657" cy="35258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87372" y="5400343"/>
            <a:ext cx="5120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/>
              </a:rPr>
              <a:t>Scissors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 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/ˈ</a:t>
            </a:r>
            <a:r>
              <a:rPr lang="en-US" sz="4200" dirty="0" err="1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sɪz.əz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(n):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51704" y="5475510"/>
            <a:ext cx="2545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Calibri"/>
              </a:rPr>
              <a:t>Cái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kéo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C74502-E728-4866-B62A-9AF2E3F4C377}"/>
              </a:ext>
            </a:extLst>
          </p:cNvPr>
          <p:cNvSpPr/>
          <p:nvPr/>
        </p:nvSpPr>
        <p:spPr>
          <a:xfrm>
            <a:off x="2976305" y="7047430"/>
            <a:ext cx="4414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b="1" dirty="0">
                <a:solidFill>
                  <a:srgbClr val="7030A0"/>
                </a:solidFill>
                <a:latin typeface="Calibri"/>
              </a:rPr>
              <a:t>Sleeping bag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(n):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C595BB-1E86-459C-A3E4-0D7B44B91245}"/>
              </a:ext>
            </a:extLst>
          </p:cNvPr>
          <p:cNvSpPr/>
          <p:nvPr/>
        </p:nvSpPr>
        <p:spPr>
          <a:xfrm>
            <a:off x="8451796" y="7012416"/>
            <a:ext cx="2649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Calibri"/>
              </a:rPr>
              <a:t>Túi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ngủ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9618B6-4EE9-4ED9-B72B-C165967E7BC9}"/>
              </a:ext>
            </a:extLst>
          </p:cNvPr>
          <p:cNvSpPr/>
          <p:nvPr/>
        </p:nvSpPr>
        <p:spPr>
          <a:xfrm>
            <a:off x="2987372" y="8579543"/>
            <a:ext cx="6557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4800" b="1" dirty="0" err="1">
                <a:solidFill>
                  <a:srgbClr val="7030A0"/>
                </a:solidFill>
                <a:latin typeface="Calibri"/>
              </a:rPr>
              <a:t>Suncream</a:t>
            </a:r>
            <a:r>
              <a:rPr lang="en-US" sz="4200" b="1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 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/ˈ</a:t>
            </a:r>
            <a:r>
              <a:rPr lang="en-US" sz="4200" dirty="0" err="1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sʌn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ˌ</a:t>
            </a:r>
            <a:r>
              <a:rPr lang="en-US" sz="4200" dirty="0" err="1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kriːm</a:t>
            </a:r>
            <a:r>
              <a:rPr lang="en-US" sz="4200" dirty="0">
                <a:solidFill>
                  <a:srgbClr val="00B0F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/ 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(n):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2D1C25-70DE-4275-B82C-BE6040561899}"/>
              </a:ext>
            </a:extLst>
          </p:cNvPr>
          <p:cNvSpPr/>
          <p:nvPr/>
        </p:nvSpPr>
        <p:spPr>
          <a:xfrm>
            <a:off x="9557579" y="8613146"/>
            <a:ext cx="4451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Calibri"/>
              </a:rPr>
              <a:t>Kem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chống</a:t>
            </a:r>
            <a:r>
              <a:rPr lang="en-US" sz="4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/>
              </a:rPr>
              <a:t>nắng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72AC577-0E73-44EC-A913-72CD5D8331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11076765" y="5300663"/>
            <a:ext cx="3936045" cy="461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mpass">
            <a:hlinkClick r:id="" action="ppaction://media"/>
            <a:extLst>
              <a:ext uri="{FF2B5EF4-FFF2-40B4-BE49-F238E27FC236}">
                <a16:creationId xmlns:a16="http://schemas.microsoft.com/office/drawing/2014/main" id="{A8B9E149-43D1-4F9F-AD8A-7973B7A18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95400" y="837725"/>
            <a:ext cx="609600" cy="609600"/>
          </a:xfrm>
          <a:prstGeom prst="rect">
            <a:avLst/>
          </a:prstGeom>
        </p:spPr>
      </p:pic>
      <p:pic>
        <p:nvPicPr>
          <p:cNvPr id="7" name="plaster">
            <a:hlinkClick r:id="" action="ppaction://media"/>
            <a:extLst>
              <a:ext uri="{FF2B5EF4-FFF2-40B4-BE49-F238E27FC236}">
                <a16:creationId xmlns:a16="http://schemas.microsoft.com/office/drawing/2014/main" id="{36B3980D-F6F5-409C-B6BC-0533819D96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0301" y="2432576"/>
            <a:ext cx="609600" cy="609600"/>
          </a:xfrm>
          <a:prstGeom prst="rect">
            <a:avLst/>
          </a:prstGeom>
        </p:spPr>
      </p:pic>
      <p:pic>
        <p:nvPicPr>
          <p:cNvPr id="20" name="scissor">
            <a:hlinkClick r:id="" action="ppaction://media"/>
            <a:extLst>
              <a:ext uri="{FF2B5EF4-FFF2-40B4-BE49-F238E27FC236}">
                <a16:creationId xmlns:a16="http://schemas.microsoft.com/office/drawing/2014/main" id="{AB03EBEA-FB3D-4F08-9758-15F0A8AE3E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0301" y="4285113"/>
            <a:ext cx="609600" cy="609600"/>
          </a:xfrm>
          <a:prstGeom prst="rect">
            <a:avLst/>
          </a:prstGeom>
        </p:spPr>
      </p:pic>
      <p:pic>
        <p:nvPicPr>
          <p:cNvPr id="21" name="suncream">
            <a:hlinkClick r:id="" action="ppaction://media"/>
            <a:extLst>
              <a:ext uri="{FF2B5EF4-FFF2-40B4-BE49-F238E27FC236}">
                <a16:creationId xmlns:a16="http://schemas.microsoft.com/office/drawing/2014/main" id="{1D40CED6-C918-4B13-A5F4-673704D4D57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80301" y="5815841"/>
            <a:ext cx="609600" cy="609600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645104FE-EF25-4C3F-ACB8-BDBCEE3145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869" y="3800056"/>
            <a:ext cx="5052719" cy="350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eeping bag">
            <a:hlinkClick r:id="" action="ppaction://media"/>
            <a:extLst>
              <a:ext uri="{FF2B5EF4-FFF2-40B4-BE49-F238E27FC236}">
                <a16:creationId xmlns:a16="http://schemas.microsoft.com/office/drawing/2014/main" id="{3FF2677C-9502-F855-3DA4-117C445E217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1095" y="7132731"/>
            <a:ext cx="660394" cy="6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3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B346634-D9BB-43FB-A1DD-82C5669EF97E}"/>
              </a:ext>
            </a:extLst>
          </p:cNvPr>
          <p:cNvSpPr/>
          <p:nvPr/>
        </p:nvSpPr>
        <p:spPr>
          <a:xfrm>
            <a:off x="3796041" y="8551118"/>
            <a:ext cx="1217184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0D8F50-4BF2-4D36-9324-172167C6CAB3}"/>
              </a:ext>
            </a:extLst>
          </p:cNvPr>
          <p:cNvSpPr/>
          <p:nvPr/>
        </p:nvSpPr>
        <p:spPr>
          <a:xfrm>
            <a:off x="4724399" y="7190301"/>
            <a:ext cx="182880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FEECC1-E078-4E08-AC2A-F6A56C91C881}"/>
              </a:ext>
            </a:extLst>
          </p:cNvPr>
          <p:cNvSpPr/>
          <p:nvPr/>
        </p:nvSpPr>
        <p:spPr>
          <a:xfrm>
            <a:off x="10508097" y="7199347"/>
            <a:ext cx="667529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C97AFC-9FDD-4A72-8DB3-CA9B8D9CF88B}"/>
              </a:ext>
            </a:extLst>
          </p:cNvPr>
          <p:cNvSpPr/>
          <p:nvPr/>
        </p:nvSpPr>
        <p:spPr>
          <a:xfrm>
            <a:off x="11175626" y="5829301"/>
            <a:ext cx="5131174" cy="6348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2C1B29-08A6-490B-B512-C914E46CDDBD}"/>
              </a:ext>
            </a:extLst>
          </p:cNvPr>
          <p:cNvSpPr/>
          <p:nvPr/>
        </p:nvSpPr>
        <p:spPr>
          <a:xfrm>
            <a:off x="2581218" y="4497164"/>
            <a:ext cx="2143181" cy="59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49BBBE-6140-4E03-BB96-CB9631D74909}"/>
              </a:ext>
            </a:extLst>
          </p:cNvPr>
          <p:cNvSpPr/>
          <p:nvPr/>
        </p:nvSpPr>
        <p:spPr>
          <a:xfrm>
            <a:off x="3347814" y="3213057"/>
            <a:ext cx="843186" cy="5588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90895">
            <a:off x="-2245891" y="5579993"/>
            <a:ext cx="3999135" cy="698261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72408">
            <a:off x="55459" y="9421489"/>
            <a:ext cx="2230149" cy="79068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559745" y="-598590"/>
            <a:ext cx="3094981" cy="27348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048780">
            <a:off x="16682344" y="-161575"/>
            <a:ext cx="849784" cy="2279908"/>
          </a:xfrm>
          <a:prstGeom prst="rect">
            <a:avLst/>
          </a:prstGeom>
        </p:spPr>
      </p:pic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4A531FA3-EF33-4A63-BEC4-9FB1A907BC19}"/>
              </a:ext>
            </a:extLst>
          </p:cNvPr>
          <p:cNvSpPr/>
          <p:nvPr/>
        </p:nvSpPr>
        <p:spPr>
          <a:xfrm>
            <a:off x="1807491" y="302194"/>
            <a:ext cx="14673017" cy="11075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Complete the sentences. Use the words in 1.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708253-8334-4B91-B8B5-6521498ED697}"/>
              </a:ext>
            </a:extLst>
          </p:cNvPr>
          <p:cNvSpPr txBox="1"/>
          <p:nvPr/>
        </p:nvSpPr>
        <p:spPr>
          <a:xfrm>
            <a:off x="1204633" y="17166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plaster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FA04A3-AA0D-4004-B8C7-D06B849BB299}"/>
              </a:ext>
            </a:extLst>
          </p:cNvPr>
          <p:cNvSpPr txBox="1"/>
          <p:nvPr/>
        </p:nvSpPr>
        <p:spPr>
          <a:xfrm>
            <a:off x="3391751" y="17166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C00000"/>
                </a:solidFill>
              </a:rPr>
              <a:t>suncream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050E3B-02CC-4D4A-8AF7-6ECACFE25D7F}"/>
              </a:ext>
            </a:extLst>
          </p:cNvPr>
          <p:cNvSpPr txBox="1"/>
          <p:nvPr/>
        </p:nvSpPr>
        <p:spPr>
          <a:xfrm>
            <a:off x="6383257" y="17166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398095-CCC6-47F5-8DC9-2B2DF1BDBBB0}"/>
              </a:ext>
            </a:extLst>
          </p:cNvPr>
          <p:cNvSpPr txBox="1"/>
          <p:nvPr/>
        </p:nvSpPr>
        <p:spPr>
          <a:xfrm>
            <a:off x="12573000" y="17166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scissors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D37C9-A0D8-490F-A7C3-EE8FD15EFE2C}"/>
              </a:ext>
            </a:extLst>
          </p:cNvPr>
          <p:cNvSpPr txBox="1"/>
          <p:nvPr/>
        </p:nvSpPr>
        <p:spPr>
          <a:xfrm>
            <a:off x="9848917" y="17628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78D4D6-8DFE-4F1E-BF5C-3D9004F395FB}"/>
              </a:ext>
            </a:extLst>
          </p:cNvPr>
          <p:cNvSpPr txBox="1"/>
          <p:nvPr/>
        </p:nvSpPr>
        <p:spPr>
          <a:xfrm>
            <a:off x="14940186" y="17426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5A5FE-BA33-46ED-AD1F-021FA46CD55B}"/>
              </a:ext>
            </a:extLst>
          </p:cNvPr>
          <p:cNvSpPr txBox="1"/>
          <p:nvPr/>
        </p:nvSpPr>
        <p:spPr>
          <a:xfrm>
            <a:off x="1226120" y="2398052"/>
            <a:ext cx="1630034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We're lost. Please give me the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It's so sunny today. I need to put on some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A ____________ is very useful when you go camping overnight.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I've finished packing. All my things are in my ____________.</a:t>
            </a:r>
          </a:p>
          <a:p>
            <a:pPr fontAlgn="ctr">
              <a:lnSpc>
                <a:spcPct val="20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+mj-lt"/>
              </a:rPr>
              <a:t>My foot hurts. I need to put a ____________ on my foot.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6D9E44-9CAA-4E65-9EA6-CEF5E6917926}"/>
              </a:ext>
            </a:extLst>
          </p:cNvPr>
          <p:cNvSpPr txBox="1"/>
          <p:nvPr/>
        </p:nvSpPr>
        <p:spPr>
          <a:xfrm>
            <a:off x="9143999" y="2951702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compass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D1F7A-CBB1-4BD0-8C78-A044DA0AA207}"/>
              </a:ext>
            </a:extLst>
          </p:cNvPr>
          <p:cNvSpPr txBox="1"/>
          <p:nvPr/>
        </p:nvSpPr>
        <p:spPr>
          <a:xfrm>
            <a:off x="11678396" y="4260192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suncream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BF905F-9949-488E-9E87-7D5680204521}"/>
              </a:ext>
            </a:extLst>
          </p:cNvPr>
          <p:cNvSpPr txBox="1"/>
          <p:nvPr/>
        </p:nvSpPr>
        <p:spPr>
          <a:xfrm>
            <a:off x="2353618" y="5633159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sleeping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BF9F8A-EF44-4ADB-AD0E-30BF2361AA05}"/>
              </a:ext>
            </a:extLst>
          </p:cNvPr>
          <p:cNvSpPr txBox="1"/>
          <p:nvPr/>
        </p:nvSpPr>
        <p:spPr>
          <a:xfrm>
            <a:off x="12286768" y="6953329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backpack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9A7DD3-05D8-4BC0-B000-878582174B87}"/>
              </a:ext>
            </a:extLst>
          </p:cNvPr>
          <p:cNvSpPr txBox="1"/>
          <p:nvPr/>
        </p:nvSpPr>
        <p:spPr>
          <a:xfrm>
            <a:off x="9402121" y="8274903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plaster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2" grpId="0" animBg="1"/>
      <p:bldP spid="40" grpId="0" animBg="1"/>
      <p:bldP spid="39" grpId="0" animBg="1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FCFFA8-D9B2-4AED-9189-A979D2A2CED6}"/>
              </a:ext>
            </a:extLst>
          </p:cNvPr>
          <p:cNvSpPr/>
          <p:nvPr/>
        </p:nvSpPr>
        <p:spPr>
          <a:xfrm>
            <a:off x="915787" y="1638300"/>
            <a:ext cx="16456425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B14B4D5D-5B33-4908-BCF0-DEC6F5BBD361}"/>
              </a:ext>
            </a:extLst>
          </p:cNvPr>
          <p:cNvSpPr/>
          <p:nvPr/>
        </p:nvSpPr>
        <p:spPr>
          <a:xfrm>
            <a:off x="1981200" y="342900"/>
            <a:ext cx="14325600" cy="12192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Put the items in order of usefulness. Why?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FC534E-2B0F-4443-B6C3-2A6C12C41327}"/>
              </a:ext>
            </a:extLst>
          </p:cNvPr>
          <p:cNvSpPr txBox="1"/>
          <p:nvPr/>
        </p:nvSpPr>
        <p:spPr>
          <a:xfrm>
            <a:off x="1204633" y="1869031"/>
            <a:ext cx="214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plaster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04C57-6161-44EB-975A-5AC85945B72F}"/>
              </a:ext>
            </a:extLst>
          </p:cNvPr>
          <p:cNvSpPr txBox="1"/>
          <p:nvPr/>
        </p:nvSpPr>
        <p:spPr>
          <a:xfrm>
            <a:off x="3391751" y="1869030"/>
            <a:ext cx="299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suncream</a:t>
            </a:r>
            <a:r>
              <a:rPr lang="en-US" sz="48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929465-2E43-4132-B295-A770F4BBDBBD}"/>
              </a:ext>
            </a:extLst>
          </p:cNvPr>
          <p:cNvSpPr txBox="1"/>
          <p:nvPr/>
        </p:nvSpPr>
        <p:spPr>
          <a:xfrm>
            <a:off x="6383257" y="1869030"/>
            <a:ext cx="346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sleeping bag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855D7-0961-4F6B-AA20-B5AEAF5945B6}"/>
              </a:ext>
            </a:extLst>
          </p:cNvPr>
          <p:cNvSpPr txBox="1"/>
          <p:nvPr/>
        </p:nvSpPr>
        <p:spPr>
          <a:xfrm>
            <a:off x="12573000" y="1869030"/>
            <a:ext cx="236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scissors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BAC6E8-F88F-42BE-ADE9-5E46BA533D60}"/>
              </a:ext>
            </a:extLst>
          </p:cNvPr>
          <p:cNvSpPr txBox="1"/>
          <p:nvPr/>
        </p:nvSpPr>
        <p:spPr>
          <a:xfrm>
            <a:off x="9848917" y="1915246"/>
            <a:ext cx="265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backpack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99E83-9027-45CC-AD1A-9116E9A22A97}"/>
              </a:ext>
            </a:extLst>
          </p:cNvPr>
          <p:cNvSpPr txBox="1"/>
          <p:nvPr/>
        </p:nvSpPr>
        <p:spPr>
          <a:xfrm>
            <a:off x="14940186" y="1895069"/>
            <a:ext cx="250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compass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289DB8-26A3-4A29-AF5D-646A04CC7C71}"/>
              </a:ext>
            </a:extLst>
          </p:cNvPr>
          <p:cNvSpPr txBox="1"/>
          <p:nvPr/>
        </p:nvSpPr>
        <p:spPr>
          <a:xfrm>
            <a:off x="1184463" y="3240630"/>
            <a:ext cx="86644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1.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2.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3.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dirty="0">
              <a:solidFill>
                <a:srgbClr val="333333"/>
              </a:solidFill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4.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i="0" dirty="0">
                <a:solidFill>
                  <a:srgbClr val="333333"/>
                </a:solidFill>
                <a:effectLst/>
                <a:latin typeface="+mj-lt"/>
              </a:rPr>
              <a:t>5.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1" i="0" dirty="0">
              <a:solidFill>
                <a:srgbClr val="333333"/>
              </a:solidFill>
              <a:effectLst/>
              <a:latin typeface="+mj-lt"/>
            </a:endParaRPr>
          </a:p>
          <a:p>
            <a:pPr fontAlgn="ctr">
              <a:lnSpc>
                <a:spcPct val="150000"/>
              </a:lnSpc>
            </a:pPr>
            <a:r>
              <a:rPr lang="en-US" sz="4400" b="1" dirty="0">
                <a:solidFill>
                  <a:srgbClr val="333333"/>
                </a:solidFill>
                <a:latin typeface="+mj-lt"/>
              </a:rPr>
              <a:t>6. </a:t>
            </a:r>
            <a:r>
              <a:rPr lang="en-US" sz="4400" i="0" dirty="0">
                <a:solidFill>
                  <a:srgbClr val="333333"/>
                </a:solidFill>
                <a:effectLst/>
                <a:latin typeface="+mj-lt"/>
              </a:rPr>
              <a:t>____________________</a:t>
            </a:r>
            <a:endParaRPr lang="en-US" sz="44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CF411A4-B864-4026-B9A2-EFCE888B9AD4}"/>
              </a:ext>
            </a:extLst>
          </p:cNvPr>
          <p:cNvSpPr/>
          <p:nvPr/>
        </p:nvSpPr>
        <p:spPr>
          <a:xfrm>
            <a:off x="8458200" y="3771900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2940E13-84D2-4DA2-9BEE-759BB8892821}"/>
              </a:ext>
            </a:extLst>
          </p:cNvPr>
          <p:cNvSpPr/>
          <p:nvPr/>
        </p:nvSpPr>
        <p:spPr>
          <a:xfrm>
            <a:off x="8458200" y="8893539"/>
            <a:ext cx="1066800" cy="5334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13B31-F829-4136-9396-CD22784C93C8}"/>
              </a:ext>
            </a:extLst>
          </p:cNvPr>
          <p:cNvSpPr txBox="1"/>
          <p:nvPr/>
        </p:nvSpPr>
        <p:spPr>
          <a:xfrm>
            <a:off x="9848917" y="3653879"/>
            <a:ext cx="5104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most useful item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A812E5-BECB-4A15-A3B6-3C5BA7ACE337}"/>
              </a:ext>
            </a:extLst>
          </p:cNvPr>
          <p:cNvSpPr txBox="1"/>
          <p:nvPr/>
        </p:nvSpPr>
        <p:spPr>
          <a:xfrm>
            <a:off x="9848917" y="8724900"/>
            <a:ext cx="5043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The least useful item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untains | Habitats | WWF">
            <a:extLst>
              <a:ext uri="{FF2B5EF4-FFF2-40B4-BE49-F238E27FC236}">
                <a16:creationId xmlns:a16="http://schemas.microsoft.com/office/drawing/2014/main" id="{27D9EA3F-26F2-4176-A85C-EE7CCF9E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241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LSON ISLAND - Đánh giá Khu cắm trại &amp;amp; So sánh giá - Tripadvisor">
            <a:extLst>
              <a:ext uri="{FF2B5EF4-FFF2-40B4-BE49-F238E27FC236}">
                <a16:creationId xmlns:a16="http://schemas.microsoft.com/office/drawing/2014/main" id="{C6D4E9ED-0DB9-4D06-9699-44DC0C67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324100"/>
            <a:ext cx="650918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C96772-8D34-48D9-B179-C94BAE340070}"/>
              </a:ext>
            </a:extLst>
          </p:cNvPr>
          <p:cNvSpPr txBox="1"/>
          <p:nvPr/>
        </p:nvSpPr>
        <p:spPr>
          <a:xfrm>
            <a:off x="7467600" y="495300"/>
            <a:ext cx="3577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What’s it?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15E848-16BA-409A-B896-3C7ABE44D39C}"/>
              </a:ext>
            </a:extLst>
          </p:cNvPr>
          <p:cNvSpPr txBox="1"/>
          <p:nvPr/>
        </p:nvSpPr>
        <p:spPr>
          <a:xfrm>
            <a:off x="3073800" y="6972805"/>
            <a:ext cx="3377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mountain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200D6-512C-4102-9A86-B9D6E0DBA4FD}"/>
              </a:ext>
            </a:extLst>
          </p:cNvPr>
          <p:cNvSpPr txBox="1"/>
          <p:nvPr/>
        </p:nvSpPr>
        <p:spPr>
          <a:xfrm>
            <a:off x="12649200" y="6947237"/>
            <a:ext cx="2190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island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CD43D7-A926-468B-8344-573E79DAC819}"/>
              </a:ext>
            </a:extLst>
          </p:cNvPr>
          <p:cNvSpPr txBox="1"/>
          <p:nvPr/>
        </p:nvSpPr>
        <p:spPr>
          <a:xfrm>
            <a:off x="3073800" y="6947237"/>
            <a:ext cx="337739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moun</a:t>
            </a:r>
            <a:r>
              <a:rPr lang="en-US" sz="6000" b="1" u="sng" dirty="0">
                <a:solidFill>
                  <a:srgbClr val="C00000"/>
                </a:solidFill>
              </a:rPr>
              <a:t>t</a:t>
            </a:r>
            <a:r>
              <a:rPr lang="en-US" sz="6000" dirty="0"/>
              <a:t>ain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29B45-78A7-4BB9-B581-A552A4EDFAFD}"/>
              </a:ext>
            </a:extLst>
          </p:cNvPr>
          <p:cNvSpPr txBox="1"/>
          <p:nvPr/>
        </p:nvSpPr>
        <p:spPr>
          <a:xfrm>
            <a:off x="12649200" y="6939617"/>
            <a:ext cx="2190023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/>
              <a:t>islan</a:t>
            </a:r>
            <a:r>
              <a:rPr lang="en-US" sz="6000" b="1" u="sng" dirty="0">
                <a:solidFill>
                  <a:srgbClr val="C00000"/>
                </a:solidFill>
              </a:rPr>
              <a:t>d</a:t>
            </a:r>
            <a:r>
              <a:rPr lang="en-US" sz="6000" dirty="0"/>
              <a:t> </a:t>
            </a:r>
          </a:p>
        </p:txBody>
      </p:sp>
      <p:pic>
        <p:nvPicPr>
          <p:cNvPr id="4" name="mountain">
            <a:hlinkClick r:id="" action="ppaction://media"/>
            <a:extLst>
              <a:ext uri="{FF2B5EF4-FFF2-40B4-BE49-F238E27FC236}">
                <a16:creationId xmlns:a16="http://schemas.microsoft.com/office/drawing/2014/main" id="{E70BDDC1-3CC4-4766-A4A2-EA577A77D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51199" y="7099468"/>
            <a:ext cx="889000" cy="889000"/>
          </a:xfrm>
          <a:prstGeom prst="rect">
            <a:avLst/>
          </a:prstGeom>
        </p:spPr>
      </p:pic>
      <p:pic>
        <p:nvPicPr>
          <p:cNvPr id="5" name="island">
            <a:hlinkClick r:id="" action="ppaction://media"/>
            <a:extLst>
              <a:ext uri="{FF2B5EF4-FFF2-40B4-BE49-F238E27FC236}">
                <a16:creationId xmlns:a16="http://schemas.microsoft.com/office/drawing/2014/main" id="{340019A7-B88D-4D04-94C2-190289FB1A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87600" y="7036137"/>
            <a:ext cx="919143" cy="9191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BC8915-AC58-4319-8CA3-C4700F761FB7}"/>
              </a:ext>
            </a:extLst>
          </p:cNvPr>
          <p:cNvSpPr txBox="1"/>
          <p:nvPr/>
        </p:nvSpPr>
        <p:spPr>
          <a:xfrm>
            <a:off x="4507066" y="8090237"/>
            <a:ext cx="128592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/t/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2C4DEC-2C8A-4EDE-A363-DA355976104A}"/>
              </a:ext>
            </a:extLst>
          </p:cNvPr>
          <p:cNvSpPr txBox="1"/>
          <p:nvPr/>
        </p:nvSpPr>
        <p:spPr>
          <a:xfrm>
            <a:off x="13832151" y="7955280"/>
            <a:ext cx="143340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/d/ </a:t>
            </a:r>
          </a:p>
        </p:txBody>
      </p:sp>
    </p:spTree>
    <p:extLst>
      <p:ext uri="{BB962C8B-B14F-4D97-AF65-F5344CB8AC3E}">
        <p14:creationId xmlns:p14="http://schemas.microsoft.com/office/powerpoint/2010/main" val="4223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464</Words>
  <Application>Microsoft Office PowerPoint</Application>
  <PresentationFormat>Custom</PresentationFormat>
  <Paragraphs>109</Paragraphs>
  <Slides>14</Slides>
  <Notes>6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Open Sauce</vt:lpstr>
      <vt:lpstr>From Where You Are</vt:lpstr>
      <vt:lpstr>Comic Sans MS</vt:lpstr>
      <vt:lpstr>Calibri Light</vt:lpstr>
      <vt:lpstr>Gatwick Bold Bold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Yến</cp:lastModifiedBy>
  <cp:revision>10</cp:revision>
  <dcterms:created xsi:type="dcterms:W3CDTF">2006-08-16T00:00:00Z</dcterms:created>
  <dcterms:modified xsi:type="dcterms:W3CDTF">2022-11-29T03:07:47Z</dcterms:modified>
  <dc:identifier>DAEv_myVMNw</dc:identifier>
</cp:coreProperties>
</file>