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7"/>
  </p:notesMasterIdLst>
  <p:sldIdLst>
    <p:sldId id="351" r:id="rId2"/>
    <p:sldId id="352" r:id="rId3"/>
    <p:sldId id="350" r:id="rId4"/>
    <p:sldId id="292" r:id="rId5"/>
    <p:sldId id="275" r:id="rId6"/>
    <p:sldId id="293" r:id="rId7"/>
    <p:sldId id="295" r:id="rId8"/>
    <p:sldId id="355" r:id="rId9"/>
    <p:sldId id="371" r:id="rId10"/>
    <p:sldId id="373" r:id="rId11"/>
    <p:sldId id="375" r:id="rId12"/>
    <p:sldId id="354" r:id="rId13"/>
    <p:sldId id="332" r:id="rId14"/>
    <p:sldId id="342" r:id="rId15"/>
    <p:sldId id="324" r:id="rId16"/>
    <p:sldId id="333" r:id="rId17"/>
    <p:sldId id="334" r:id="rId18"/>
    <p:sldId id="377" r:id="rId19"/>
    <p:sldId id="378" r:id="rId20"/>
    <p:sldId id="379" r:id="rId21"/>
    <p:sldId id="380" r:id="rId22"/>
    <p:sldId id="335" r:id="rId23"/>
    <p:sldId id="341" r:id="rId24"/>
    <p:sldId id="356" r:id="rId25"/>
    <p:sldId id="366" r:id="rId26"/>
    <p:sldId id="357" r:id="rId27"/>
    <p:sldId id="358" r:id="rId28"/>
    <p:sldId id="359" r:id="rId29"/>
    <p:sldId id="360" r:id="rId30"/>
    <p:sldId id="361" r:id="rId31"/>
    <p:sldId id="362" r:id="rId32"/>
    <p:sldId id="363" r:id="rId33"/>
    <p:sldId id="364" r:id="rId34"/>
    <p:sldId id="365" r:id="rId35"/>
    <p:sldId id="344"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8"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F5"/>
    <a:srgbClr val="0000F1"/>
    <a:srgbClr val="7F7FF8"/>
    <a:srgbClr val="E1F2FA"/>
    <a:srgbClr val="FEC407"/>
    <a:srgbClr val="FDC308"/>
    <a:srgbClr val="E4B3CC"/>
    <a:srgbClr val="168836"/>
    <a:srgbClr val="C43D70"/>
    <a:srgbClr val="F371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94" y="43"/>
      </p:cViewPr>
      <p:guideLst>
        <p:guide orient="horz" pos="1728"/>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ương vũ lê" userId="cdd86a19a8227eef" providerId="LiveId" clId="{5204055D-6CC7-4FD6-AA21-13636610E9AD}"/>
    <pc:docChg chg="custSel delSld modSld">
      <pc:chgData name="phương vũ lê" userId="cdd86a19a8227eef" providerId="LiveId" clId="{5204055D-6CC7-4FD6-AA21-13636610E9AD}" dt="2023-07-19T09:24:18.579" v="2" actId="27636"/>
      <pc:docMkLst>
        <pc:docMk/>
      </pc:docMkLst>
      <pc:sldChg chg="modSp mod">
        <pc:chgData name="phương vũ lê" userId="cdd86a19a8227eef" providerId="LiveId" clId="{5204055D-6CC7-4FD6-AA21-13636610E9AD}" dt="2023-07-19T09:24:18.579" v="2" actId="27636"/>
        <pc:sldMkLst>
          <pc:docMk/>
          <pc:sldMk cId="1817902467" sldId="364"/>
        </pc:sldMkLst>
        <pc:spChg chg="mod">
          <ac:chgData name="phương vũ lê" userId="cdd86a19a8227eef" providerId="LiveId" clId="{5204055D-6CC7-4FD6-AA21-13636610E9AD}" dt="2023-07-19T09:24:18.579" v="2" actId="27636"/>
          <ac:spMkLst>
            <pc:docMk/>
            <pc:sldMk cId="1817902467" sldId="364"/>
            <ac:spMk id="2" creationId="{00000000-0000-0000-0000-000000000000}"/>
          </ac:spMkLst>
        </pc:spChg>
      </pc:sldChg>
      <pc:sldChg chg="del">
        <pc:chgData name="phương vũ lê" userId="cdd86a19a8227eef" providerId="LiveId" clId="{5204055D-6CC7-4FD6-AA21-13636610E9AD}" dt="2023-02-14T01:57:37.596" v="0" actId="47"/>
        <pc:sldMkLst>
          <pc:docMk/>
          <pc:sldMk cId="2868520629" sldId="3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9C4A62-41CF-4358-87D1-37070D0B03CE}" type="datetimeFigureOut">
              <a:rPr lang="en-US" smtClean="0"/>
              <a:pPr/>
              <a:t>7/19/2023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140811-B04F-45FF-BCEC-810A969B7BE7}" type="slidenum">
              <a:rPr lang="en-US" smtClean="0"/>
              <a:pPr/>
              <a:t>‹#›</a:t>
            </a:fld>
            <a:endParaRPr lang="en-US"/>
          </a:p>
        </p:txBody>
      </p:sp>
    </p:spTree>
    <p:extLst>
      <p:ext uri="{BB962C8B-B14F-4D97-AF65-F5344CB8AC3E}">
        <p14:creationId xmlns:p14="http://schemas.microsoft.com/office/powerpoint/2010/main" val="1743547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140811-B04F-45FF-BCEC-810A969B7BE7}" type="slidenum">
              <a:rPr lang="en-US" smtClean="0"/>
              <a:pPr/>
              <a:t>13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7DB45347-D153-49DB-A749-A1599D7A0A05}" type="slidenum">
              <a:rPr lang="ru-RU" smtClean="0"/>
              <a:pPr/>
              <a:t>34</a:t>
            </a:fld>
            <a:endParaRPr lang="ru-RU"/>
          </a:p>
        </p:txBody>
      </p:sp>
    </p:spTree>
    <p:extLst>
      <p:ext uri="{BB962C8B-B14F-4D97-AF65-F5344CB8AC3E}">
        <p14:creationId xmlns:p14="http://schemas.microsoft.com/office/powerpoint/2010/main" val="3372306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EF673A-195C-472C-8168-4E1B3E629D21}" type="datetimeFigureOut">
              <a:rPr lang="en-US" smtClean="0"/>
              <a:pPr/>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EF673A-195C-472C-8168-4E1B3E629D21}" type="datetimeFigureOut">
              <a:rPr lang="en-US" smtClean="0"/>
              <a:pPr/>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EF673A-195C-472C-8168-4E1B3E629D21}" type="datetimeFigureOut">
              <a:rPr lang="en-US" smtClean="0"/>
              <a:pPr/>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clusion">
    <p:spTree>
      <p:nvGrpSpPr>
        <p:cNvPr id="1" name=""/>
        <p:cNvGrpSpPr/>
        <p:nvPr/>
      </p:nvGrpSpPr>
      <p:grpSpPr>
        <a:xfrm>
          <a:off x="0" y="0"/>
          <a:ext cx="0" cy="0"/>
          <a:chOff x="0" y="0"/>
          <a:chExt cx="0" cy="0"/>
        </a:xfrm>
      </p:grpSpPr>
      <p:sp>
        <p:nvSpPr>
          <p:cNvPr id="3" name="Title"/>
          <p:cNvSpPr>
            <a:spLocks noGrp="1"/>
          </p:cNvSpPr>
          <p:nvPr>
            <p:ph type="title" idx="10" hasCustomPrompt="1"/>
          </p:nvPr>
        </p:nvSpPr>
        <p:spPr>
          <a:xfrm>
            <a:off x="1528063" y="2202720"/>
            <a:ext cx="3358262" cy="461665"/>
          </a:xfrm>
        </p:spPr>
        <p:txBody>
          <a:bodyPr vert="horz" wrap="square" lIns="91440" tIns="45720" rIns="91440" bIns="45720" anchor="t" anchorCtr="0">
            <a:noAutofit/>
          </a:bodyPr>
          <a:lstStyle>
            <a:lvl1pPr marL="0" marR="0" indent="0" algn="l" rtl="0" eaLnBrk="1" fontAlgn="auto" hangingPunct="1">
              <a:lnSpc>
                <a:spcPct val="100000"/>
              </a:lnSpc>
              <a:spcBef>
                <a:spcPts val="0"/>
              </a:spcBef>
              <a:spcAft>
                <a:spcPts val="0"/>
              </a:spcAft>
              <a:buFontTx/>
              <a:buNone/>
              <a:defRPr sz="1800" b="1" i="0" u="none" strike="noStrike" kern="1200" cap="none" spc="0" baseline="0">
                <a:solidFill>
                  <a:schemeClr val="tx1">
                    <a:lumMod val="100000"/>
                  </a:schemeClr>
                </a:solidFill>
                <a:latin typeface="Raleway SemiBold" panose="020B0703030101060003" pitchFamily="34" charset="-52"/>
                <a:ea typeface="Roboto Medium" panose="02000000000000000000" pitchFamily="2" charset="0"/>
                <a:cs typeface="Roboto Medium" panose="02000000000000000000" pitchFamily="2" charset="0"/>
                <a:sym typeface="Roboto" panose="02000000000000000000" pitchFamily="2" charset="0"/>
              </a:defRPr>
            </a:lvl1pPr>
          </a:lstStyle>
          <a:p>
            <a:r>
              <a:rPr lang="en-US"/>
              <a:t>Click to add title</a:t>
            </a:r>
            <a:endParaRPr lang="ru-RU" dirty="0"/>
          </a:p>
        </p:txBody>
      </p:sp>
      <p:sp>
        <p:nvSpPr>
          <p:cNvPr id="4" name="Text 1"/>
          <p:cNvSpPr>
            <a:spLocks noGrp="1"/>
          </p:cNvSpPr>
          <p:nvPr>
            <p:ph type="body" idx="11" hasCustomPrompt="1"/>
          </p:nvPr>
        </p:nvSpPr>
        <p:spPr>
          <a:xfrm>
            <a:off x="1547114" y="2757724"/>
            <a:ext cx="3157235" cy="1557602"/>
          </a:xfrm>
        </p:spPr>
        <p:txBody>
          <a:bodyPr vert="horz" wrap="square" lIns="91440" tIns="45720" rIns="91440" bIns="45720" anchor="t" anchorCtr="0">
            <a:noAutofit/>
          </a:bodyPr>
          <a:lstStyle>
            <a:lvl1pPr marL="0" marR="0" indent="0" algn="l" rtl="0" eaLnBrk="1" fontAlgn="auto" hangingPunct="1">
              <a:lnSpc>
                <a:spcPct val="133000"/>
              </a:lnSpc>
              <a:spcBef>
                <a:spcPts val="0"/>
              </a:spcBef>
              <a:spcAft>
                <a:spcPts val="1238"/>
              </a:spcAft>
              <a:buFontTx/>
              <a:buNone/>
              <a:defRPr sz="1200" b="0" i="0" u="none" strike="noStrike" kern="1200" cap="none" spc="0" baseline="0">
                <a:solidFill>
                  <a:schemeClr val="tx1">
                    <a:lumMod val="75000"/>
                    <a:lumOff val="25000"/>
                  </a:schemeClr>
                </a:solidFill>
                <a:latin typeface="Merriweather" panose="00000500000000000000" pitchFamily="2" charset="-52"/>
                <a:ea typeface="Open Sans" panose="020B0606030504020204" pitchFamily="34" charset="0"/>
                <a:cs typeface="Open Sans" panose="020B0606030504020204" pitchFamily="34" charset="0"/>
                <a:sym typeface="Open Sans" panose="020B0606030504020204" pitchFamily="34" charset="0"/>
              </a:defRPr>
            </a:lvl1pPr>
          </a:lstStyle>
          <a:p>
            <a:pPr lvl="0"/>
            <a:r>
              <a:rPr lang="en-US"/>
              <a:t>Click to add text</a:t>
            </a:r>
            <a:endParaRPr lang="ru-RU" dirty="0"/>
          </a:p>
        </p:txBody>
      </p:sp>
      <p:sp>
        <p:nvSpPr>
          <p:cNvPr id="5" name="Picture 1"/>
          <p:cNvSpPr>
            <a:spLocks noGrp="1"/>
          </p:cNvSpPr>
          <p:nvPr>
            <p:ph type="pic" sz="quarter" idx="12"/>
          </p:nvPr>
        </p:nvSpPr>
        <p:spPr>
          <a:xfrm>
            <a:off x="0" y="0"/>
            <a:ext cx="9144000" cy="6858000"/>
          </a:xfrm>
        </p:spPr>
        <p:txBody>
          <a:bodyPr/>
          <a:lstStyle/>
          <a:p>
            <a:r>
              <a:rPr lang="ru-RU" dirty="0"/>
              <a:t>Вставка рисунка</a:t>
            </a:r>
          </a:p>
        </p:txBody>
      </p:sp>
    </p:spTree>
    <p:custDataLst>
      <p:tags r:id="rId1"/>
    </p:custDataLst>
    <p:extLst>
      <p:ext uri="{BB962C8B-B14F-4D97-AF65-F5344CB8AC3E}">
        <p14:creationId xmlns:p14="http://schemas.microsoft.com/office/powerpoint/2010/main" val="902704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endParaRPr lang="vi-VN"/>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6D9B08A6-0427-48EA-8A42-A8097F8F1A3C}" type="slidenum">
              <a:rPr lang="en-US"/>
              <a:pPr/>
              <a:t>‹#›</a:t>
            </a:fld>
            <a:endParaRPr lang="en-US"/>
          </a:p>
        </p:txBody>
      </p:sp>
    </p:spTree>
    <p:extLst>
      <p:ext uri="{BB962C8B-B14F-4D97-AF65-F5344CB8AC3E}">
        <p14:creationId xmlns:p14="http://schemas.microsoft.com/office/powerpoint/2010/main" val="2319778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E56D514A-7DE3-497E-8999-C71F9095E31E}" type="slidenum">
              <a:rPr lang="en-US"/>
              <a:pPr/>
              <a:t>‹#›</a:t>
            </a:fld>
            <a:endParaRPr lang="en-US"/>
          </a:p>
        </p:txBody>
      </p:sp>
    </p:spTree>
    <p:extLst>
      <p:ext uri="{BB962C8B-B14F-4D97-AF65-F5344CB8AC3E}">
        <p14:creationId xmlns:p14="http://schemas.microsoft.com/office/powerpoint/2010/main" val="2388032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EF673A-195C-472C-8168-4E1B3E629D21}" type="datetimeFigureOut">
              <a:rPr lang="en-US" smtClean="0"/>
              <a:pPr/>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EF673A-195C-472C-8168-4E1B3E629D21}" type="datetimeFigureOut">
              <a:rPr lang="en-US" smtClean="0"/>
              <a:pPr/>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EF673A-195C-472C-8168-4E1B3E629D21}" type="datetimeFigureOut">
              <a:rPr lang="en-US" smtClean="0"/>
              <a:pPr/>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EF673A-195C-472C-8168-4E1B3E629D21}" type="datetimeFigureOut">
              <a:rPr lang="en-US" smtClean="0"/>
              <a:pPr/>
              <a:t>7/19/2023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EF673A-195C-472C-8168-4E1B3E629D21}" type="datetimeFigureOut">
              <a:rPr lang="en-US" smtClean="0"/>
              <a:pPr/>
              <a:t>7/19/2023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EF673A-195C-472C-8168-4E1B3E629D21}" type="datetimeFigureOut">
              <a:rPr lang="en-US" smtClean="0"/>
              <a:pPr/>
              <a:t>7/19/2023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EF673A-195C-472C-8168-4E1B3E629D21}" type="datetimeFigureOut">
              <a:rPr lang="en-US" smtClean="0"/>
              <a:pPr/>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EF673A-195C-472C-8168-4E1B3E629D21}" type="datetimeFigureOut">
              <a:rPr lang="en-US" smtClean="0"/>
              <a:pPr/>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EF673A-195C-472C-8168-4E1B3E629D21}" type="datetimeFigureOut">
              <a:rPr lang="en-US" smtClean="0"/>
              <a:pPr/>
              <a:t>7/19/2023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1E9ED-F6DC-429C-A318-7B2FCA582AC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slide" Target="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18.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ây đèn dầu, biểu tượng một thời hồn quê Việt"/>
          <p:cNvPicPr>
            <a:picLocks noChangeAspect="1" noChangeArrowheads="1"/>
          </p:cNvPicPr>
          <p:nvPr/>
        </p:nvPicPr>
        <p:blipFill>
          <a:blip r:embed="rId2"/>
          <a:srcRect/>
          <a:stretch>
            <a:fillRect/>
          </a:stretch>
        </p:blipFill>
        <p:spPr bwMode="auto">
          <a:xfrm>
            <a:off x="4953000" y="3429000"/>
            <a:ext cx="3733800" cy="2590800"/>
          </a:xfrm>
          <a:prstGeom prst="rect">
            <a:avLst/>
          </a:prstGeom>
          <a:noFill/>
        </p:spPr>
      </p:pic>
      <p:pic>
        <p:nvPicPr>
          <p:cNvPr id="1030" name="Picture 6" descr="BÍ QUYẾT GÂY THƯƠNG NHỚ CƠM NHÀ CỦA MẸ"/>
          <p:cNvPicPr>
            <a:picLocks noChangeAspect="1" noChangeArrowheads="1"/>
          </p:cNvPicPr>
          <p:nvPr/>
        </p:nvPicPr>
        <p:blipFill>
          <a:blip r:embed="rId3"/>
          <a:srcRect/>
          <a:stretch>
            <a:fillRect/>
          </a:stretch>
        </p:blipFill>
        <p:spPr bwMode="auto">
          <a:xfrm>
            <a:off x="2057400" y="304800"/>
            <a:ext cx="5715000" cy="2667000"/>
          </a:xfrm>
          <a:prstGeom prst="rect">
            <a:avLst/>
          </a:prstGeom>
          <a:noFill/>
        </p:spPr>
      </p:pic>
      <p:pic>
        <p:nvPicPr>
          <p:cNvPr id="1032" name="Picture 8" descr="Chiếc quạt của nội!"/>
          <p:cNvPicPr>
            <a:picLocks noChangeAspect="1" noChangeArrowheads="1"/>
          </p:cNvPicPr>
          <p:nvPr/>
        </p:nvPicPr>
        <p:blipFill>
          <a:blip r:embed="rId4"/>
          <a:srcRect/>
          <a:stretch>
            <a:fillRect/>
          </a:stretch>
        </p:blipFill>
        <p:spPr bwMode="auto">
          <a:xfrm>
            <a:off x="228600" y="3429000"/>
            <a:ext cx="4495800" cy="2667000"/>
          </a:xfrm>
          <a:prstGeom prst="rect">
            <a:avLst/>
          </a:prstGeom>
          <a:noFill/>
        </p:spPr>
      </p:pic>
      <p:pic>
        <p:nvPicPr>
          <p:cNvPr id="11" name="Picture 10"/>
          <p:cNvPicPr>
            <a:picLocks noChangeAspect="1"/>
          </p:cNvPicPr>
          <p:nvPr/>
        </p:nvPicPr>
        <p:blipFill>
          <a:blip r:embed="rId5"/>
          <a:stretch>
            <a:fillRect/>
          </a:stretch>
        </p:blipFill>
        <p:spPr>
          <a:xfrm>
            <a:off x="0" y="1371600"/>
            <a:ext cx="908383" cy="1072989"/>
          </a:xfrm>
          <a:prstGeom prst="rect">
            <a:avLst/>
          </a:prstGeom>
        </p:spPr>
      </p:pic>
      <p:sp>
        <p:nvSpPr>
          <p:cNvPr id="12" name="TextBox 11"/>
          <p:cNvSpPr txBox="1"/>
          <p:nvPr/>
        </p:nvSpPr>
        <p:spPr>
          <a:xfrm>
            <a:off x="1066800" y="1295400"/>
            <a:ext cx="6934200" cy="954107"/>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Trước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đây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chưa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thì</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người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nấu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cơm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thắp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sáng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như</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thế</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nào</a:t>
            </a:r>
            <a:r>
              <a:rPr lang="en-US" sz="2800" dirty="0">
                <a:solidFill>
                  <a:srgbClr val="FF0000"/>
                </a:solidFill>
                <a:latin typeface="Times New Roman" pitchFamily="18" charset="0"/>
                <a:cs typeface="Times New Roman" pitchFamily="18" charset="0"/>
              </a:rPr>
              <a:t>?</a:t>
            </a:r>
          </a:p>
        </p:txBody>
      </p:sp>
      <p:sp>
        <p:nvSpPr>
          <p:cNvPr id="13" name="TextBox 12"/>
          <p:cNvSpPr txBox="1"/>
          <p:nvPr/>
        </p:nvSpPr>
        <p:spPr>
          <a:xfrm>
            <a:off x="2743200" y="2971800"/>
            <a:ext cx="2819400" cy="523220"/>
          </a:xfrm>
          <a:prstGeom prst="rect">
            <a:avLst/>
          </a:prstGeom>
          <a:noFill/>
        </p:spPr>
        <p:txBody>
          <a:bodyPr wrap="square" rtlCol="0">
            <a:spAutoFit/>
          </a:bodyPr>
          <a:lstStyle/>
          <a:p>
            <a:r>
              <a:rPr lang="en-US" sz="2800" dirty="0">
                <a:solidFill>
                  <a:srgbClr val="FF0000"/>
                </a:solidFill>
                <a:latin typeface="Times New Roman" pitchFamily="18" charset="0"/>
                <a:cs typeface="Times New Roman" pitchFamily="18" charset="0"/>
              </a:rPr>
              <a:t>NẤU CƠM</a:t>
            </a:r>
          </a:p>
        </p:txBody>
      </p:sp>
      <p:sp>
        <p:nvSpPr>
          <p:cNvPr id="14" name="TextBox 13"/>
          <p:cNvSpPr txBox="1"/>
          <p:nvPr/>
        </p:nvSpPr>
        <p:spPr>
          <a:xfrm>
            <a:off x="1219200" y="6019800"/>
            <a:ext cx="1752600"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Quạt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mát</a:t>
            </a:r>
            <a:endParaRPr lang="en-US" sz="2800" dirty="0">
              <a:solidFill>
                <a:srgbClr val="FF0000"/>
              </a:solidFill>
              <a:latin typeface="Times New Roman" pitchFamily="18" charset="0"/>
              <a:cs typeface="Times New Roman" pitchFamily="18" charset="0"/>
            </a:endParaRPr>
          </a:p>
        </p:txBody>
      </p:sp>
      <p:sp>
        <p:nvSpPr>
          <p:cNvPr id="15" name="TextBox 14"/>
          <p:cNvSpPr txBox="1"/>
          <p:nvPr/>
        </p:nvSpPr>
        <p:spPr>
          <a:xfrm>
            <a:off x="5638800" y="6096000"/>
            <a:ext cx="1752600"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Học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bài</a:t>
            </a:r>
            <a:endParaRPr lang="en-US" sz="28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edge">
                                      <p:cBhvr>
                                        <p:cTn id="7" dur="2000"/>
                                        <p:tgtEl>
                                          <p:spTgt spid="11"/>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edge">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11"/>
                                        </p:tgtEl>
                                        <p:attrNameLst>
                                          <p:attrName>ppt_x</p:attrName>
                                        </p:attrNameLst>
                                      </p:cBhvr>
                                      <p:tavLst>
                                        <p:tav tm="0">
                                          <p:val>
                                            <p:strVal val="ppt_x"/>
                                          </p:val>
                                        </p:tav>
                                        <p:tav tm="100000">
                                          <p:val>
                                            <p:strVal val="ppt_x"/>
                                          </p:val>
                                        </p:tav>
                                      </p:tavLst>
                                    </p:anim>
                                    <p:anim calcmode="lin" valueType="num">
                                      <p:cBhvr additive="base">
                                        <p:cTn id="15" dur="500"/>
                                        <p:tgtEl>
                                          <p:spTgt spid="11"/>
                                        </p:tgtEl>
                                        <p:attrNameLst>
                                          <p:attrName>ppt_y</p:attrName>
                                        </p:attrNameLst>
                                      </p:cBhvr>
                                      <p:tavLst>
                                        <p:tav tm="0">
                                          <p:val>
                                            <p:strVal val="ppt_y"/>
                                          </p:val>
                                        </p:tav>
                                        <p:tav tm="100000">
                                          <p:val>
                                            <p:strVal val="1+ppt_h/2"/>
                                          </p:val>
                                        </p:tav>
                                      </p:tavLst>
                                    </p:anim>
                                    <p:set>
                                      <p:cBhvr>
                                        <p:cTn id="16" dur="1" fill="hold">
                                          <p:stCondLst>
                                            <p:cond delay="499"/>
                                          </p:stCondLst>
                                        </p:cTn>
                                        <p:tgtEl>
                                          <p:spTgt spid="11"/>
                                        </p:tgtEl>
                                        <p:attrNameLst>
                                          <p:attrName>style.visibility</p:attrName>
                                        </p:attrNameLst>
                                      </p:cBhvr>
                                      <p:to>
                                        <p:strVal val="hidden"/>
                                      </p:to>
                                    </p:set>
                                  </p:childTnLst>
                                </p:cTn>
                              </p:par>
                              <p:par>
                                <p:cTn id="17" presetID="2" presetClass="exit" presetSubtype="4" fill="hold" grpId="1" nodeType="with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box(in)">
                                      <p:cBhvr>
                                        <p:cTn id="25" dur="500"/>
                                        <p:tgtEl>
                                          <p:spTgt spid="1030"/>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ox(i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box(in)">
                                      <p:cBhvr>
                                        <p:cTn id="33" dur="500"/>
                                        <p:tgtEl>
                                          <p:spTgt spid="1032"/>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ox(i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1028"/>
                                        </p:tgtEl>
                                        <p:attrNameLst>
                                          <p:attrName>style.visibility</p:attrName>
                                        </p:attrNameLst>
                                      </p:cBhvr>
                                      <p:to>
                                        <p:strVal val="visible"/>
                                      </p:to>
                                    </p:set>
                                    <p:animEffect transition="in" filter="box(in)">
                                      <p:cBhvr>
                                        <p:cTn id="41" dur="500"/>
                                        <p:tgtEl>
                                          <p:spTgt spid="1028"/>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ox(in)">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ext Box 5"/>
          <p:cNvSpPr txBox="1">
            <a:spLocks noChangeArrowheads="1"/>
          </p:cNvSpPr>
          <p:nvPr/>
        </p:nvSpPr>
        <p:spPr bwMode="auto">
          <a:xfrm>
            <a:off x="957263" y="962025"/>
            <a:ext cx="7391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Dựa vào nguyên lý biến đổi năng lượng, người ta phân ra 3 nhóm sau:</a:t>
            </a:r>
          </a:p>
        </p:txBody>
      </p:sp>
      <p:sp>
        <p:nvSpPr>
          <p:cNvPr id="15366" name="Text Box 6"/>
          <p:cNvSpPr txBox="1">
            <a:spLocks noChangeArrowheads="1"/>
          </p:cNvSpPr>
          <p:nvPr/>
        </p:nvSpPr>
        <p:spPr bwMode="auto">
          <a:xfrm>
            <a:off x="647700" y="1800225"/>
            <a:ext cx="8686800" cy="433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spcBef>
                <a:spcPct val="50000"/>
              </a:spcBef>
              <a:buFontTx/>
              <a:buAutoNum type="arabicPeriod"/>
            </a:pPr>
            <a:r>
              <a:rPr lang="en-US" sz="2400" b="1" dirty="0" err="1">
                <a:solidFill>
                  <a:srgbClr val="336600"/>
                </a:solidFill>
              </a:rPr>
              <a:t>Đồ</a:t>
            </a:r>
            <a:r>
              <a:rPr lang="en-US" sz="2400" b="1" dirty="0">
                <a:solidFill>
                  <a:srgbClr val="336600"/>
                </a:solidFill>
              </a:rPr>
              <a:t> </a:t>
            </a:r>
            <a:r>
              <a:rPr lang="en-US" sz="2400" b="1" dirty="0" err="1">
                <a:solidFill>
                  <a:srgbClr val="336600"/>
                </a:solidFill>
              </a:rPr>
              <a:t>dùng</a:t>
            </a:r>
            <a:r>
              <a:rPr lang="en-US" sz="2400" b="1" dirty="0">
                <a:solidFill>
                  <a:srgbClr val="336600"/>
                </a:solidFill>
              </a:rPr>
              <a:t> </a:t>
            </a:r>
            <a:r>
              <a:rPr lang="en-US" sz="2400" b="1" dirty="0" err="1">
                <a:solidFill>
                  <a:srgbClr val="336600"/>
                </a:solidFill>
              </a:rPr>
              <a:t>điện</a:t>
            </a:r>
            <a:r>
              <a:rPr lang="en-US" sz="2400" b="1" dirty="0">
                <a:solidFill>
                  <a:srgbClr val="336600"/>
                </a:solidFill>
              </a:rPr>
              <a:t> </a:t>
            </a:r>
            <a:r>
              <a:rPr lang="en-US" sz="2400" b="1" dirty="0" err="1">
                <a:solidFill>
                  <a:srgbClr val="336600"/>
                </a:solidFill>
              </a:rPr>
              <a:t>loại</a:t>
            </a:r>
            <a:r>
              <a:rPr lang="en-US" sz="2400" b="1" dirty="0">
                <a:solidFill>
                  <a:srgbClr val="336600"/>
                </a:solidFill>
              </a:rPr>
              <a:t> </a:t>
            </a:r>
            <a:r>
              <a:rPr lang="en-US" sz="2400" b="1" dirty="0" err="1">
                <a:solidFill>
                  <a:srgbClr val="336600"/>
                </a:solidFill>
              </a:rPr>
              <a:t>điện</a:t>
            </a:r>
            <a:r>
              <a:rPr lang="en-US" sz="2400" b="1" dirty="0">
                <a:solidFill>
                  <a:srgbClr val="336600"/>
                </a:solidFill>
              </a:rPr>
              <a:t> – </a:t>
            </a:r>
            <a:r>
              <a:rPr lang="en-US" sz="2400" b="1" dirty="0" err="1">
                <a:solidFill>
                  <a:srgbClr val="336600"/>
                </a:solidFill>
              </a:rPr>
              <a:t>quang</a:t>
            </a:r>
            <a:r>
              <a:rPr lang="en-US" sz="2400" b="1" dirty="0">
                <a:solidFill>
                  <a:srgbClr val="336600"/>
                </a:solidFill>
              </a:rPr>
              <a:t>:</a:t>
            </a:r>
          </a:p>
          <a:p>
            <a:pPr>
              <a:spcBef>
                <a:spcPct val="50000"/>
              </a:spcBef>
            </a:pPr>
            <a:r>
              <a:rPr lang="en-US" sz="2400" dirty="0" err="1"/>
              <a:t>Biến</a:t>
            </a:r>
            <a:r>
              <a:rPr lang="en-US" sz="2400" dirty="0"/>
              <a:t> </a:t>
            </a:r>
            <a:r>
              <a:rPr lang="en-US" sz="2400" dirty="0" err="1"/>
              <a:t>đổi</a:t>
            </a:r>
            <a:r>
              <a:rPr lang="en-US" sz="2400" dirty="0"/>
              <a:t> </a:t>
            </a:r>
            <a:r>
              <a:rPr lang="en-US" sz="2400" dirty="0" err="1"/>
              <a:t>điện</a:t>
            </a:r>
            <a:r>
              <a:rPr lang="en-US" sz="2400" dirty="0"/>
              <a:t> </a:t>
            </a:r>
            <a:r>
              <a:rPr lang="en-US" sz="2400" dirty="0" err="1"/>
              <a:t>năng</a:t>
            </a:r>
            <a:r>
              <a:rPr lang="en-US" sz="2400" dirty="0"/>
              <a:t> </a:t>
            </a:r>
            <a:r>
              <a:rPr lang="en-US" sz="2400" dirty="0" err="1"/>
              <a:t>thành</a:t>
            </a:r>
            <a:r>
              <a:rPr lang="en-US" sz="2400" dirty="0"/>
              <a:t> </a:t>
            </a:r>
            <a:r>
              <a:rPr lang="en-US" sz="2400" dirty="0" err="1"/>
              <a:t>quang</a:t>
            </a:r>
            <a:r>
              <a:rPr lang="en-US" sz="2400" dirty="0"/>
              <a:t> </a:t>
            </a:r>
            <a:r>
              <a:rPr lang="en-US" sz="2400" dirty="0" err="1"/>
              <a:t>năng</a:t>
            </a:r>
            <a:r>
              <a:rPr lang="en-US" sz="2400" dirty="0"/>
              <a:t> </a:t>
            </a:r>
            <a:r>
              <a:rPr lang="en-US" sz="2400" dirty="0" err="1"/>
              <a:t>dùng</a:t>
            </a:r>
            <a:r>
              <a:rPr lang="en-US" sz="2400" dirty="0"/>
              <a:t> </a:t>
            </a:r>
            <a:r>
              <a:rPr lang="en-US" sz="2400" dirty="0" err="1"/>
              <a:t>để</a:t>
            </a:r>
            <a:r>
              <a:rPr lang="en-US" sz="2400" dirty="0"/>
              <a:t> </a:t>
            </a:r>
            <a:r>
              <a:rPr lang="en-US" sz="2400" dirty="0" err="1"/>
              <a:t>chiếu</a:t>
            </a:r>
            <a:r>
              <a:rPr lang="en-US" sz="2400" dirty="0"/>
              <a:t> </a:t>
            </a:r>
            <a:r>
              <a:rPr lang="en-US" sz="2400" dirty="0" err="1"/>
              <a:t>sáng</a:t>
            </a:r>
            <a:endParaRPr lang="en-US" sz="2400" dirty="0"/>
          </a:p>
          <a:p>
            <a:pPr>
              <a:spcBef>
                <a:spcPct val="50000"/>
              </a:spcBef>
            </a:pPr>
            <a:r>
              <a:rPr lang="en-US" sz="2400" dirty="0">
                <a:solidFill>
                  <a:srgbClr val="336600"/>
                </a:solidFill>
              </a:rPr>
              <a:t>2.</a:t>
            </a:r>
            <a:r>
              <a:rPr lang="en-US" sz="2400" b="1" dirty="0">
                <a:solidFill>
                  <a:srgbClr val="336600"/>
                </a:solidFill>
              </a:rPr>
              <a:t>Đồ </a:t>
            </a:r>
            <a:r>
              <a:rPr lang="en-US" sz="2400" b="1" dirty="0" err="1">
                <a:solidFill>
                  <a:srgbClr val="336600"/>
                </a:solidFill>
              </a:rPr>
              <a:t>dùng</a:t>
            </a:r>
            <a:r>
              <a:rPr lang="en-US" sz="2400" b="1" dirty="0">
                <a:solidFill>
                  <a:srgbClr val="336600"/>
                </a:solidFill>
              </a:rPr>
              <a:t> </a:t>
            </a:r>
            <a:r>
              <a:rPr lang="en-US" sz="2400" b="1" dirty="0" err="1">
                <a:solidFill>
                  <a:srgbClr val="336600"/>
                </a:solidFill>
              </a:rPr>
              <a:t>điện</a:t>
            </a:r>
            <a:r>
              <a:rPr lang="en-US" sz="2400" b="1" dirty="0">
                <a:solidFill>
                  <a:srgbClr val="336600"/>
                </a:solidFill>
              </a:rPr>
              <a:t> </a:t>
            </a:r>
            <a:r>
              <a:rPr lang="en-US" sz="2400" b="1" dirty="0" err="1">
                <a:solidFill>
                  <a:srgbClr val="336600"/>
                </a:solidFill>
              </a:rPr>
              <a:t>loại</a:t>
            </a:r>
            <a:r>
              <a:rPr lang="en-US" sz="2400" b="1" dirty="0">
                <a:solidFill>
                  <a:srgbClr val="336600"/>
                </a:solidFill>
              </a:rPr>
              <a:t> </a:t>
            </a:r>
            <a:r>
              <a:rPr lang="en-US" sz="2400" b="1" dirty="0" err="1">
                <a:solidFill>
                  <a:srgbClr val="336600"/>
                </a:solidFill>
              </a:rPr>
              <a:t>điện</a:t>
            </a:r>
            <a:r>
              <a:rPr lang="en-US" sz="2400" b="1" dirty="0">
                <a:solidFill>
                  <a:srgbClr val="336600"/>
                </a:solidFill>
              </a:rPr>
              <a:t> – </a:t>
            </a:r>
            <a:r>
              <a:rPr lang="en-US" sz="2400" b="1" dirty="0" err="1">
                <a:solidFill>
                  <a:srgbClr val="336600"/>
                </a:solidFill>
              </a:rPr>
              <a:t>nhiệt</a:t>
            </a:r>
            <a:r>
              <a:rPr lang="en-US" sz="2400" b="1" dirty="0">
                <a:solidFill>
                  <a:srgbClr val="336600"/>
                </a:solidFill>
              </a:rPr>
              <a:t>:</a:t>
            </a:r>
            <a:r>
              <a:rPr lang="en-US" sz="2400" dirty="0"/>
              <a:t> </a:t>
            </a:r>
          </a:p>
          <a:p>
            <a:pPr>
              <a:spcBef>
                <a:spcPct val="50000"/>
              </a:spcBef>
            </a:pPr>
            <a:r>
              <a:rPr lang="en-US" sz="2400" dirty="0" err="1"/>
              <a:t>Biến</a:t>
            </a:r>
            <a:r>
              <a:rPr lang="en-US" sz="2400" dirty="0"/>
              <a:t> </a:t>
            </a:r>
            <a:r>
              <a:rPr lang="en-US" sz="2400" dirty="0" err="1"/>
              <a:t>đổi</a:t>
            </a:r>
            <a:r>
              <a:rPr lang="en-US" sz="2400" dirty="0"/>
              <a:t> </a:t>
            </a:r>
            <a:r>
              <a:rPr lang="en-US" sz="2400" dirty="0" err="1"/>
              <a:t>điện</a:t>
            </a:r>
            <a:r>
              <a:rPr lang="en-US" sz="2400" dirty="0"/>
              <a:t> </a:t>
            </a:r>
            <a:r>
              <a:rPr lang="en-US" sz="2400" dirty="0" err="1"/>
              <a:t>năng</a:t>
            </a:r>
            <a:r>
              <a:rPr lang="en-US" sz="2400" dirty="0"/>
              <a:t> </a:t>
            </a:r>
            <a:r>
              <a:rPr lang="en-US" sz="2400" dirty="0" err="1"/>
              <a:t>thành</a:t>
            </a:r>
            <a:r>
              <a:rPr lang="en-US" sz="2400" dirty="0"/>
              <a:t> </a:t>
            </a:r>
            <a:r>
              <a:rPr lang="en-US" sz="2400" dirty="0" err="1"/>
              <a:t>nhiệt</a:t>
            </a:r>
            <a:r>
              <a:rPr lang="en-US" sz="2400" dirty="0"/>
              <a:t> </a:t>
            </a:r>
            <a:r>
              <a:rPr lang="en-US" sz="2400" dirty="0" err="1"/>
              <a:t>năng</a:t>
            </a:r>
            <a:r>
              <a:rPr lang="en-US" sz="2400" dirty="0"/>
              <a:t>, </a:t>
            </a:r>
            <a:r>
              <a:rPr lang="en-US" sz="2400" dirty="0" err="1"/>
              <a:t>dùng</a:t>
            </a:r>
            <a:r>
              <a:rPr lang="en-US" sz="2400" dirty="0"/>
              <a:t> </a:t>
            </a:r>
            <a:r>
              <a:rPr lang="en-US" sz="2400" dirty="0" err="1"/>
              <a:t>để</a:t>
            </a:r>
            <a:r>
              <a:rPr lang="en-US" sz="2400" dirty="0"/>
              <a:t> </a:t>
            </a:r>
            <a:r>
              <a:rPr lang="en-US" sz="2400" dirty="0" err="1"/>
              <a:t>đốt</a:t>
            </a:r>
            <a:r>
              <a:rPr lang="en-US" sz="2400" dirty="0"/>
              <a:t> </a:t>
            </a:r>
            <a:r>
              <a:rPr lang="en-US" sz="2400" dirty="0" err="1"/>
              <a:t>nóng</a:t>
            </a:r>
            <a:r>
              <a:rPr lang="en-US" sz="2400" dirty="0"/>
              <a:t>, </a:t>
            </a:r>
            <a:r>
              <a:rPr lang="en-US" sz="2400" dirty="0" err="1"/>
              <a:t>sưởi</a:t>
            </a:r>
            <a:r>
              <a:rPr lang="en-US" sz="2400" dirty="0"/>
              <a:t> </a:t>
            </a:r>
            <a:r>
              <a:rPr lang="en-US" sz="2400" dirty="0" err="1"/>
              <a:t>ấm</a:t>
            </a:r>
            <a:r>
              <a:rPr lang="en-US" sz="2400" dirty="0"/>
              <a:t>, </a:t>
            </a:r>
            <a:r>
              <a:rPr lang="en-US" sz="2400" dirty="0" err="1"/>
              <a:t>sấy</a:t>
            </a:r>
            <a:r>
              <a:rPr lang="en-US" sz="2400" dirty="0"/>
              <a:t>, </a:t>
            </a:r>
            <a:r>
              <a:rPr lang="en-US" sz="2400" dirty="0" err="1"/>
              <a:t>nấu</a:t>
            </a:r>
            <a:r>
              <a:rPr lang="en-US" sz="2400" dirty="0"/>
              <a:t> </a:t>
            </a:r>
            <a:r>
              <a:rPr lang="en-US" sz="2400" dirty="0" err="1"/>
              <a:t>cơm</a:t>
            </a:r>
            <a:r>
              <a:rPr lang="en-US" sz="2400" dirty="0"/>
              <a:t>, </a:t>
            </a:r>
            <a:r>
              <a:rPr lang="en-US" sz="2400" dirty="0" err="1"/>
              <a:t>đun</a:t>
            </a:r>
            <a:r>
              <a:rPr lang="en-US" sz="2400" dirty="0"/>
              <a:t> </a:t>
            </a:r>
            <a:r>
              <a:rPr lang="en-US" sz="2400" dirty="0" err="1"/>
              <a:t>nước</a:t>
            </a:r>
            <a:r>
              <a:rPr lang="en-US" sz="2400" dirty="0"/>
              <a:t> </a:t>
            </a:r>
            <a:r>
              <a:rPr lang="en-US" sz="2400" dirty="0" err="1"/>
              <a:t>nóng</a:t>
            </a:r>
            <a:r>
              <a:rPr lang="en-US" sz="2400" dirty="0"/>
              <a:t>…</a:t>
            </a:r>
          </a:p>
          <a:p>
            <a:pPr>
              <a:spcBef>
                <a:spcPct val="50000"/>
              </a:spcBef>
            </a:pPr>
            <a:r>
              <a:rPr lang="en-US" sz="2400" dirty="0">
                <a:solidFill>
                  <a:srgbClr val="336600"/>
                </a:solidFill>
              </a:rPr>
              <a:t>3. </a:t>
            </a:r>
            <a:r>
              <a:rPr lang="en-US" sz="2400" b="1" dirty="0" err="1">
                <a:solidFill>
                  <a:srgbClr val="336600"/>
                </a:solidFill>
              </a:rPr>
              <a:t>Đồ</a:t>
            </a:r>
            <a:r>
              <a:rPr lang="en-US" sz="2400" b="1" dirty="0">
                <a:solidFill>
                  <a:srgbClr val="336600"/>
                </a:solidFill>
              </a:rPr>
              <a:t> </a:t>
            </a:r>
            <a:r>
              <a:rPr lang="en-US" sz="2400" b="1" dirty="0" err="1">
                <a:solidFill>
                  <a:srgbClr val="336600"/>
                </a:solidFill>
              </a:rPr>
              <a:t>dùng</a:t>
            </a:r>
            <a:r>
              <a:rPr lang="en-US" sz="2400" b="1" dirty="0">
                <a:solidFill>
                  <a:srgbClr val="336600"/>
                </a:solidFill>
              </a:rPr>
              <a:t> </a:t>
            </a:r>
            <a:r>
              <a:rPr lang="en-US" sz="2400" b="1" dirty="0" err="1">
                <a:solidFill>
                  <a:srgbClr val="336600"/>
                </a:solidFill>
              </a:rPr>
              <a:t>điện</a:t>
            </a:r>
            <a:r>
              <a:rPr lang="en-US" sz="2400" b="1" dirty="0">
                <a:solidFill>
                  <a:srgbClr val="336600"/>
                </a:solidFill>
              </a:rPr>
              <a:t> </a:t>
            </a:r>
            <a:r>
              <a:rPr lang="en-US" sz="2400" b="1" dirty="0" err="1">
                <a:solidFill>
                  <a:srgbClr val="336600"/>
                </a:solidFill>
              </a:rPr>
              <a:t>loại</a:t>
            </a:r>
            <a:r>
              <a:rPr lang="en-US" sz="2400" b="1" dirty="0">
                <a:solidFill>
                  <a:srgbClr val="336600"/>
                </a:solidFill>
              </a:rPr>
              <a:t> </a:t>
            </a:r>
            <a:r>
              <a:rPr lang="en-US" sz="2400" b="1" dirty="0" err="1">
                <a:solidFill>
                  <a:srgbClr val="336600"/>
                </a:solidFill>
              </a:rPr>
              <a:t>điện</a:t>
            </a:r>
            <a:r>
              <a:rPr lang="en-US" sz="2400" b="1" dirty="0">
                <a:solidFill>
                  <a:srgbClr val="336600"/>
                </a:solidFill>
              </a:rPr>
              <a:t> – </a:t>
            </a:r>
            <a:r>
              <a:rPr lang="en-US" sz="2400" b="1" dirty="0" err="1">
                <a:solidFill>
                  <a:srgbClr val="336600"/>
                </a:solidFill>
              </a:rPr>
              <a:t>cơ</a:t>
            </a:r>
            <a:r>
              <a:rPr lang="en-US" sz="2400" b="1" dirty="0">
                <a:solidFill>
                  <a:schemeClr val="accent2"/>
                </a:solidFill>
              </a:rPr>
              <a:t>:</a:t>
            </a:r>
            <a:r>
              <a:rPr lang="en-US" sz="2400" dirty="0"/>
              <a:t> </a:t>
            </a:r>
          </a:p>
          <a:p>
            <a:pPr>
              <a:spcBef>
                <a:spcPct val="50000"/>
              </a:spcBef>
            </a:pPr>
            <a:r>
              <a:rPr lang="en-US" sz="2400" dirty="0" err="1"/>
              <a:t>Biến</a:t>
            </a:r>
            <a:r>
              <a:rPr lang="en-US" sz="2400" dirty="0"/>
              <a:t> </a:t>
            </a:r>
            <a:r>
              <a:rPr lang="en-US" sz="2400" dirty="0" err="1"/>
              <a:t>đổi</a:t>
            </a:r>
            <a:r>
              <a:rPr lang="en-US" sz="2400" dirty="0"/>
              <a:t> </a:t>
            </a:r>
            <a:r>
              <a:rPr lang="en-US" sz="2400" dirty="0" err="1"/>
              <a:t>điện</a:t>
            </a:r>
            <a:r>
              <a:rPr lang="en-US" sz="2400" dirty="0"/>
              <a:t> </a:t>
            </a:r>
            <a:r>
              <a:rPr lang="en-US" sz="2400" dirty="0" err="1"/>
              <a:t>năng</a:t>
            </a:r>
            <a:r>
              <a:rPr lang="en-US" sz="2400" dirty="0"/>
              <a:t> </a:t>
            </a:r>
            <a:r>
              <a:rPr lang="en-US" sz="2400" dirty="0" err="1"/>
              <a:t>thành</a:t>
            </a:r>
            <a:r>
              <a:rPr lang="en-US" sz="2400" dirty="0"/>
              <a:t> </a:t>
            </a:r>
            <a:r>
              <a:rPr lang="en-US" sz="2400" dirty="0" err="1"/>
              <a:t>cơ</a:t>
            </a:r>
            <a:r>
              <a:rPr lang="en-US" sz="2400" dirty="0"/>
              <a:t> </a:t>
            </a:r>
            <a:r>
              <a:rPr lang="en-US" sz="2400" dirty="0" err="1"/>
              <a:t>năng</a:t>
            </a:r>
            <a:r>
              <a:rPr lang="en-US" sz="2400" dirty="0"/>
              <a:t> </a:t>
            </a:r>
            <a:r>
              <a:rPr lang="en-US" sz="2400" dirty="0" err="1"/>
              <a:t>dùng</a:t>
            </a:r>
            <a:r>
              <a:rPr lang="en-US" sz="2400" dirty="0"/>
              <a:t> </a:t>
            </a:r>
            <a:r>
              <a:rPr lang="en-US" sz="2400" dirty="0" err="1"/>
              <a:t>để</a:t>
            </a:r>
            <a:r>
              <a:rPr lang="en-US" sz="2400" dirty="0"/>
              <a:t> </a:t>
            </a:r>
            <a:r>
              <a:rPr lang="en-US" sz="2400" dirty="0" err="1"/>
              <a:t>dẫn</a:t>
            </a:r>
            <a:r>
              <a:rPr lang="en-US" sz="2400" dirty="0"/>
              <a:t> </a:t>
            </a:r>
            <a:r>
              <a:rPr lang="en-US" sz="2400" dirty="0" err="1"/>
              <a:t>động</a:t>
            </a:r>
            <a:r>
              <a:rPr lang="en-US" sz="2400" dirty="0"/>
              <a:t>, </a:t>
            </a:r>
            <a:r>
              <a:rPr lang="en-US" sz="2400" dirty="0" err="1"/>
              <a:t>làm</a:t>
            </a:r>
            <a:r>
              <a:rPr lang="en-US" sz="2400" dirty="0"/>
              <a:t> quay </a:t>
            </a:r>
            <a:r>
              <a:rPr lang="en-US" sz="2400" dirty="0" err="1"/>
              <a:t>các</a:t>
            </a:r>
            <a:r>
              <a:rPr lang="en-US" sz="2400" dirty="0"/>
              <a:t> </a:t>
            </a:r>
            <a:r>
              <a:rPr lang="en-US" sz="2400" dirty="0" err="1"/>
              <a:t>máy</a:t>
            </a:r>
            <a:r>
              <a:rPr lang="en-US" sz="2400" dirty="0"/>
              <a:t> </a:t>
            </a:r>
            <a:r>
              <a:rPr lang="en-US" sz="2400" dirty="0" err="1"/>
              <a:t>như</a:t>
            </a:r>
            <a:r>
              <a:rPr lang="en-US" sz="2400" dirty="0"/>
              <a:t> </a:t>
            </a:r>
            <a:r>
              <a:rPr lang="en-US" sz="2400" dirty="0" err="1"/>
              <a:t>máy</a:t>
            </a:r>
            <a:r>
              <a:rPr lang="en-US" sz="2400" dirty="0"/>
              <a:t> </a:t>
            </a:r>
            <a:r>
              <a:rPr lang="en-US" sz="2400" dirty="0" err="1"/>
              <a:t>bơm</a:t>
            </a:r>
            <a:r>
              <a:rPr lang="en-US" sz="2400" dirty="0"/>
              <a:t> </a:t>
            </a:r>
            <a:r>
              <a:rPr lang="en-US" sz="2400" dirty="0" err="1"/>
              <a:t>nước</a:t>
            </a:r>
            <a:r>
              <a:rPr lang="en-US" sz="2400" dirty="0"/>
              <a:t>, </a:t>
            </a:r>
            <a:r>
              <a:rPr lang="en-US" sz="2400" dirty="0" err="1"/>
              <a:t>máy</a:t>
            </a:r>
            <a:r>
              <a:rPr lang="en-US" sz="2400" dirty="0"/>
              <a:t> </a:t>
            </a:r>
            <a:r>
              <a:rPr lang="en-US" sz="2400" dirty="0" err="1"/>
              <a:t>xay</a:t>
            </a:r>
            <a:r>
              <a:rPr lang="en-US" sz="2400" dirty="0"/>
              <a:t> </a:t>
            </a:r>
            <a:r>
              <a:rPr lang="en-US" sz="2400" dirty="0" err="1"/>
              <a:t>xát</a:t>
            </a:r>
            <a:r>
              <a:rPr lang="en-US" sz="2400" dirty="0"/>
              <a:t>.</a:t>
            </a:r>
          </a:p>
          <a:p>
            <a:pPr>
              <a:spcBef>
                <a:spcPct val="50000"/>
              </a:spcBef>
            </a:pPr>
            <a:endParaRPr lang="en-US" dirty="0"/>
          </a:p>
        </p:txBody>
      </p:sp>
    </p:spTree>
    <p:extLst>
      <p:ext uri="{BB962C8B-B14F-4D97-AF65-F5344CB8AC3E}">
        <p14:creationId xmlns:p14="http://schemas.microsoft.com/office/powerpoint/2010/main" val="1332389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randombar(horizontal)">
                                      <p:cBhvr>
                                        <p:cTn id="7" dur="500"/>
                                        <p:tgtEl>
                                          <p:spTgt spid="153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15366">
                                            <p:txEl>
                                              <p:pRg st="0" end="0"/>
                                            </p:txEl>
                                          </p:spTgt>
                                        </p:tgtEl>
                                        <p:attrNameLst>
                                          <p:attrName>style.visibility</p:attrName>
                                        </p:attrNameLst>
                                      </p:cBhvr>
                                      <p:to>
                                        <p:strVal val="visible"/>
                                      </p:to>
                                    </p:set>
                                    <p:anim calcmode="discrete" valueType="clr">
                                      <p:cBhvr override="childStyle">
                                        <p:cTn id="12" dur="80"/>
                                        <p:tgtEl>
                                          <p:spTgt spid="1536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5366">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5366">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15366">
                                            <p:txEl>
                                              <p:pRg st="1" end="1"/>
                                            </p:txEl>
                                          </p:spTgt>
                                        </p:tgtEl>
                                        <p:attrNameLst>
                                          <p:attrName>style.visibility</p:attrName>
                                        </p:attrNameLst>
                                      </p:cBhvr>
                                      <p:to>
                                        <p:strVal val="visible"/>
                                      </p:to>
                                    </p:set>
                                    <p:anim calcmode="discrete" valueType="clr">
                                      <p:cBhvr override="childStyle">
                                        <p:cTn id="19" dur="80"/>
                                        <p:tgtEl>
                                          <p:spTgt spid="1536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5366">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15366">
                                            <p:txEl>
                                              <p:pRg st="1" end="1"/>
                                            </p:txEl>
                                          </p:spTgt>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15366">
                                            <p:txEl>
                                              <p:pRg st="2" end="2"/>
                                            </p:txEl>
                                          </p:spTgt>
                                        </p:tgtEl>
                                        <p:attrNameLst>
                                          <p:attrName>style.visibility</p:attrName>
                                        </p:attrNameLst>
                                      </p:cBhvr>
                                      <p:to>
                                        <p:strVal val="visible"/>
                                      </p:to>
                                    </p:set>
                                    <p:anim calcmode="discrete" valueType="clr">
                                      <p:cBhvr override="childStyle">
                                        <p:cTn id="26" dur="80"/>
                                        <p:tgtEl>
                                          <p:spTgt spid="1536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5366">
                                            <p:txEl>
                                              <p:pRg st="2" end="2"/>
                                            </p:txEl>
                                          </p:spTgt>
                                        </p:tgtEl>
                                        <p:attrNameLst>
                                          <p:attrName>fillcolor</p:attrName>
                                        </p:attrNameLst>
                                      </p:cBhvr>
                                      <p:tavLst>
                                        <p:tav tm="0">
                                          <p:val>
                                            <p:clrVal>
                                              <a:schemeClr val="accent2"/>
                                            </p:clrVal>
                                          </p:val>
                                        </p:tav>
                                        <p:tav tm="50000">
                                          <p:val>
                                            <p:clrVal>
                                              <a:schemeClr val="hlink"/>
                                            </p:clrVal>
                                          </p:val>
                                        </p:tav>
                                      </p:tavLst>
                                    </p:anim>
                                    <p:set>
                                      <p:cBhvr>
                                        <p:cTn id="28" dur="80"/>
                                        <p:tgtEl>
                                          <p:spTgt spid="15366">
                                            <p:txEl>
                                              <p:pRg st="2" end="2"/>
                                            </p:txEl>
                                          </p:spTgt>
                                        </p:tgtEl>
                                        <p:attrNameLst>
                                          <p:attrName>fill.type</p:attrName>
                                        </p:attrNameLst>
                                      </p:cBhvr>
                                      <p:to>
                                        <p:strVal val="solid"/>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nodeType="clickEffect">
                                  <p:stCondLst>
                                    <p:cond delay="0"/>
                                  </p:stCondLst>
                                  <p:iterate type="lt">
                                    <p:tmPct val="50000"/>
                                  </p:iterate>
                                  <p:childTnLst>
                                    <p:set>
                                      <p:cBhvr>
                                        <p:cTn id="32" dur="1" fill="hold">
                                          <p:stCondLst>
                                            <p:cond delay="0"/>
                                          </p:stCondLst>
                                        </p:cTn>
                                        <p:tgtEl>
                                          <p:spTgt spid="15366">
                                            <p:txEl>
                                              <p:pRg st="3" end="3"/>
                                            </p:txEl>
                                          </p:spTgt>
                                        </p:tgtEl>
                                        <p:attrNameLst>
                                          <p:attrName>style.visibility</p:attrName>
                                        </p:attrNameLst>
                                      </p:cBhvr>
                                      <p:to>
                                        <p:strVal val="visible"/>
                                      </p:to>
                                    </p:set>
                                    <p:anim calcmode="discrete" valueType="clr">
                                      <p:cBhvr override="childStyle">
                                        <p:cTn id="33" dur="80"/>
                                        <p:tgtEl>
                                          <p:spTgt spid="15366">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5366">
                                            <p:txEl>
                                              <p:pRg st="3" end="3"/>
                                            </p:txEl>
                                          </p:spTgt>
                                        </p:tgtEl>
                                        <p:attrNameLst>
                                          <p:attrName>fillcolor</p:attrName>
                                        </p:attrNameLst>
                                      </p:cBhvr>
                                      <p:tavLst>
                                        <p:tav tm="0">
                                          <p:val>
                                            <p:clrVal>
                                              <a:schemeClr val="accent2"/>
                                            </p:clrVal>
                                          </p:val>
                                        </p:tav>
                                        <p:tav tm="50000">
                                          <p:val>
                                            <p:clrVal>
                                              <a:schemeClr val="hlink"/>
                                            </p:clrVal>
                                          </p:val>
                                        </p:tav>
                                      </p:tavLst>
                                    </p:anim>
                                    <p:set>
                                      <p:cBhvr>
                                        <p:cTn id="35" dur="80"/>
                                        <p:tgtEl>
                                          <p:spTgt spid="15366">
                                            <p:txEl>
                                              <p:pRg st="3" end="3"/>
                                            </p:txEl>
                                          </p:spTgt>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7" presetClass="entr" presetSubtype="0" fill="hold" nodeType="clickEffect">
                                  <p:stCondLst>
                                    <p:cond delay="0"/>
                                  </p:stCondLst>
                                  <p:iterate type="lt">
                                    <p:tmPct val="50000"/>
                                  </p:iterate>
                                  <p:childTnLst>
                                    <p:set>
                                      <p:cBhvr>
                                        <p:cTn id="39" dur="1" fill="hold">
                                          <p:stCondLst>
                                            <p:cond delay="0"/>
                                          </p:stCondLst>
                                        </p:cTn>
                                        <p:tgtEl>
                                          <p:spTgt spid="15366">
                                            <p:txEl>
                                              <p:pRg st="4" end="4"/>
                                            </p:txEl>
                                          </p:spTgt>
                                        </p:tgtEl>
                                        <p:attrNameLst>
                                          <p:attrName>style.visibility</p:attrName>
                                        </p:attrNameLst>
                                      </p:cBhvr>
                                      <p:to>
                                        <p:strVal val="visible"/>
                                      </p:to>
                                    </p:set>
                                    <p:anim calcmode="discrete" valueType="clr">
                                      <p:cBhvr override="childStyle">
                                        <p:cTn id="40" dur="80"/>
                                        <p:tgtEl>
                                          <p:spTgt spid="15366">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15366">
                                            <p:txEl>
                                              <p:pRg st="4" end="4"/>
                                            </p:txEl>
                                          </p:spTgt>
                                        </p:tgtEl>
                                        <p:attrNameLst>
                                          <p:attrName>fillcolor</p:attrName>
                                        </p:attrNameLst>
                                      </p:cBhvr>
                                      <p:tavLst>
                                        <p:tav tm="0">
                                          <p:val>
                                            <p:clrVal>
                                              <a:schemeClr val="accent2"/>
                                            </p:clrVal>
                                          </p:val>
                                        </p:tav>
                                        <p:tav tm="50000">
                                          <p:val>
                                            <p:clrVal>
                                              <a:schemeClr val="hlink"/>
                                            </p:clrVal>
                                          </p:val>
                                        </p:tav>
                                      </p:tavLst>
                                    </p:anim>
                                    <p:set>
                                      <p:cBhvr>
                                        <p:cTn id="42" dur="80"/>
                                        <p:tgtEl>
                                          <p:spTgt spid="15366">
                                            <p:txEl>
                                              <p:pRg st="4" end="4"/>
                                            </p:txEl>
                                          </p:spTgt>
                                        </p:tgtEl>
                                        <p:attrNameLst>
                                          <p:attrName>fill.type</p:attrName>
                                        </p:attrNameLst>
                                      </p:cBhvr>
                                      <p:to>
                                        <p:strVal val="solid"/>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7" presetClass="entr" presetSubtype="0" fill="hold" nodeType="clickEffect">
                                  <p:stCondLst>
                                    <p:cond delay="0"/>
                                  </p:stCondLst>
                                  <p:iterate type="lt">
                                    <p:tmPct val="50000"/>
                                  </p:iterate>
                                  <p:childTnLst>
                                    <p:set>
                                      <p:cBhvr>
                                        <p:cTn id="46" dur="1" fill="hold">
                                          <p:stCondLst>
                                            <p:cond delay="0"/>
                                          </p:stCondLst>
                                        </p:cTn>
                                        <p:tgtEl>
                                          <p:spTgt spid="15366">
                                            <p:txEl>
                                              <p:pRg st="5" end="5"/>
                                            </p:txEl>
                                          </p:spTgt>
                                        </p:tgtEl>
                                        <p:attrNameLst>
                                          <p:attrName>style.visibility</p:attrName>
                                        </p:attrNameLst>
                                      </p:cBhvr>
                                      <p:to>
                                        <p:strVal val="visible"/>
                                      </p:to>
                                    </p:set>
                                    <p:anim calcmode="discrete" valueType="clr">
                                      <p:cBhvr override="childStyle">
                                        <p:cTn id="47" dur="80"/>
                                        <p:tgtEl>
                                          <p:spTgt spid="15366">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15366">
                                            <p:txEl>
                                              <p:pRg st="5" end="5"/>
                                            </p:txEl>
                                          </p:spTgt>
                                        </p:tgtEl>
                                        <p:attrNameLst>
                                          <p:attrName>fillcolor</p:attrName>
                                        </p:attrNameLst>
                                      </p:cBhvr>
                                      <p:tavLst>
                                        <p:tav tm="0">
                                          <p:val>
                                            <p:clrVal>
                                              <a:schemeClr val="accent2"/>
                                            </p:clrVal>
                                          </p:val>
                                        </p:tav>
                                        <p:tav tm="50000">
                                          <p:val>
                                            <p:clrVal>
                                              <a:schemeClr val="hlink"/>
                                            </p:clrVal>
                                          </p:val>
                                        </p:tav>
                                      </p:tavLst>
                                    </p:anim>
                                    <p:set>
                                      <p:cBhvr>
                                        <p:cTn id="49" dur="80"/>
                                        <p:tgtEl>
                                          <p:spTgt spid="15366">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1" name="Text Box 17"/>
          <p:cNvSpPr txBox="1">
            <a:spLocks noChangeArrowheads="1"/>
          </p:cNvSpPr>
          <p:nvPr/>
        </p:nvSpPr>
        <p:spPr bwMode="auto">
          <a:xfrm>
            <a:off x="457200" y="1446213"/>
            <a:ext cx="838200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b="1" dirty="0" err="1">
                <a:solidFill>
                  <a:schemeClr val="tx2"/>
                </a:solidFill>
              </a:rPr>
              <a:t>Dựa</a:t>
            </a:r>
            <a:r>
              <a:rPr lang="en-US" sz="2800" b="1" dirty="0">
                <a:solidFill>
                  <a:schemeClr val="tx2"/>
                </a:solidFill>
              </a:rPr>
              <a:t> </a:t>
            </a:r>
            <a:r>
              <a:rPr lang="en-US" sz="2800" b="1" dirty="0" err="1">
                <a:solidFill>
                  <a:schemeClr val="tx2"/>
                </a:solidFill>
              </a:rPr>
              <a:t>vào</a:t>
            </a:r>
            <a:r>
              <a:rPr lang="en-US" sz="2800" b="1" dirty="0">
                <a:solidFill>
                  <a:schemeClr val="tx2"/>
                </a:solidFill>
              </a:rPr>
              <a:t> </a:t>
            </a:r>
            <a:r>
              <a:rPr lang="en-US" sz="2800" b="1" dirty="0" err="1">
                <a:solidFill>
                  <a:schemeClr val="tx2"/>
                </a:solidFill>
              </a:rPr>
              <a:t>cách</a:t>
            </a:r>
            <a:r>
              <a:rPr lang="en-US" sz="2800" b="1" dirty="0">
                <a:solidFill>
                  <a:schemeClr val="tx2"/>
                </a:solidFill>
              </a:rPr>
              <a:t> </a:t>
            </a:r>
            <a:r>
              <a:rPr lang="en-US" sz="2800" b="1" dirty="0" err="1">
                <a:solidFill>
                  <a:schemeClr val="tx2"/>
                </a:solidFill>
              </a:rPr>
              <a:t>phân</a:t>
            </a:r>
            <a:r>
              <a:rPr lang="en-US" sz="2800" b="1" dirty="0">
                <a:solidFill>
                  <a:schemeClr val="tx2"/>
                </a:solidFill>
              </a:rPr>
              <a:t> </a:t>
            </a:r>
            <a:r>
              <a:rPr lang="en-US" sz="2800" b="1" dirty="0" err="1">
                <a:solidFill>
                  <a:schemeClr val="tx2"/>
                </a:solidFill>
              </a:rPr>
              <a:t>loại</a:t>
            </a:r>
            <a:r>
              <a:rPr lang="en-US" sz="2800" b="1" dirty="0">
                <a:solidFill>
                  <a:schemeClr val="tx2"/>
                </a:solidFill>
              </a:rPr>
              <a:t> </a:t>
            </a:r>
            <a:r>
              <a:rPr lang="en-US" sz="2800" b="1" dirty="0" err="1">
                <a:solidFill>
                  <a:schemeClr val="tx2"/>
                </a:solidFill>
              </a:rPr>
              <a:t>đồ</a:t>
            </a:r>
            <a:r>
              <a:rPr lang="en-US" sz="2800" b="1" dirty="0">
                <a:solidFill>
                  <a:schemeClr val="tx2"/>
                </a:solidFill>
              </a:rPr>
              <a:t> </a:t>
            </a:r>
            <a:r>
              <a:rPr lang="en-US" sz="2800" b="1" dirty="0" err="1">
                <a:solidFill>
                  <a:schemeClr val="tx2"/>
                </a:solidFill>
              </a:rPr>
              <a:t>dùng</a:t>
            </a:r>
            <a:r>
              <a:rPr lang="en-US" sz="2800" b="1" dirty="0">
                <a:solidFill>
                  <a:schemeClr val="tx2"/>
                </a:solidFill>
              </a:rPr>
              <a:t> </a:t>
            </a:r>
            <a:r>
              <a:rPr lang="en-US" sz="2800" b="1" dirty="0" err="1">
                <a:solidFill>
                  <a:schemeClr val="tx2"/>
                </a:solidFill>
              </a:rPr>
              <a:t>điện</a:t>
            </a:r>
            <a:r>
              <a:rPr lang="en-US" sz="2800" b="1" dirty="0">
                <a:solidFill>
                  <a:schemeClr val="tx2"/>
                </a:solidFill>
              </a:rPr>
              <a:t>, </a:t>
            </a:r>
            <a:r>
              <a:rPr lang="en-US" sz="2800" b="1" dirty="0" err="1">
                <a:solidFill>
                  <a:schemeClr val="tx2"/>
                </a:solidFill>
              </a:rPr>
              <a:t>em</a:t>
            </a:r>
            <a:r>
              <a:rPr lang="en-US" sz="2800" b="1" dirty="0">
                <a:solidFill>
                  <a:schemeClr val="tx2"/>
                </a:solidFill>
              </a:rPr>
              <a:t> </a:t>
            </a:r>
            <a:r>
              <a:rPr lang="en-US" sz="2800" b="1" dirty="0" err="1">
                <a:solidFill>
                  <a:schemeClr val="tx2"/>
                </a:solidFill>
              </a:rPr>
              <a:t>hãy</a:t>
            </a:r>
            <a:r>
              <a:rPr lang="en-US" sz="2800" b="1" dirty="0">
                <a:solidFill>
                  <a:schemeClr val="tx2"/>
                </a:solidFill>
              </a:rPr>
              <a:t> </a:t>
            </a:r>
            <a:r>
              <a:rPr lang="en-US" sz="2800" b="1" dirty="0" err="1">
                <a:solidFill>
                  <a:schemeClr val="tx2"/>
                </a:solidFill>
              </a:rPr>
              <a:t>ghi</a:t>
            </a:r>
            <a:r>
              <a:rPr lang="en-US" sz="2800" b="1" dirty="0">
                <a:solidFill>
                  <a:schemeClr val="tx2"/>
                </a:solidFill>
              </a:rPr>
              <a:t> </a:t>
            </a:r>
            <a:r>
              <a:rPr lang="en-US" sz="2800" b="1" dirty="0" err="1">
                <a:solidFill>
                  <a:schemeClr val="tx2"/>
                </a:solidFill>
              </a:rPr>
              <a:t>tên</a:t>
            </a:r>
            <a:r>
              <a:rPr lang="en-US" sz="2800" b="1" dirty="0">
                <a:solidFill>
                  <a:schemeClr val="tx2"/>
                </a:solidFill>
              </a:rPr>
              <a:t> </a:t>
            </a:r>
            <a:r>
              <a:rPr lang="en-US" sz="2800" b="1" dirty="0" err="1">
                <a:solidFill>
                  <a:schemeClr val="tx2"/>
                </a:solidFill>
              </a:rPr>
              <a:t>các</a:t>
            </a:r>
            <a:r>
              <a:rPr lang="en-US" sz="2800" b="1" dirty="0">
                <a:solidFill>
                  <a:schemeClr val="tx2"/>
                </a:solidFill>
              </a:rPr>
              <a:t> </a:t>
            </a:r>
            <a:r>
              <a:rPr lang="en-US" sz="2800" b="1" dirty="0" err="1">
                <a:solidFill>
                  <a:schemeClr val="tx2"/>
                </a:solidFill>
              </a:rPr>
              <a:t>đồ</a:t>
            </a:r>
            <a:r>
              <a:rPr lang="en-US" sz="2800" b="1" dirty="0">
                <a:solidFill>
                  <a:schemeClr val="tx2"/>
                </a:solidFill>
              </a:rPr>
              <a:t> </a:t>
            </a:r>
            <a:r>
              <a:rPr lang="en-US" sz="2800" b="1" dirty="0" err="1">
                <a:solidFill>
                  <a:schemeClr val="tx2"/>
                </a:solidFill>
              </a:rPr>
              <a:t>dùng</a:t>
            </a:r>
            <a:r>
              <a:rPr lang="en-US" sz="2800" b="1" dirty="0">
                <a:solidFill>
                  <a:schemeClr val="tx2"/>
                </a:solidFill>
              </a:rPr>
              <a:t> </a:t>
            </a:r>
            <a:r>
              <a:rPr lang="en-US" sz="2800" b="1" dirty="0" err="1">
                <a:solidFill>
                  <a:schemeClr val="tx2"/>
                </a:solidFill>
              </a:rPr>
              <a:t>điện</a:t>
            </a:r>
            <a:r>
              <a:rPr lang="en-US" sz="2800" b="1" dirty="0">
                <a:solidFill>
                  <a:schemeClr val="tx2"/>
                </a:solidFill>
              </a:rPr>
              <a:t> </a:t>
            </a:r>
            <a:r>
              <a:rPr lang="en-US" sz="2800" b="1" dirty="0" err="1">
                <a:solidFill>
                  <a:schemeClr val="tx2"/>
                </a:solidFill>
              </a:rPr>
              <a:t>gia</a:t>
            </a:r>
            <a:r>
              <a:rPr lang="en-US" sz="2800" b="1" dirty="0">
                <a:solidFill>
                  <a:schemeClr val="tx2"/>
                </a:solidFill>
              </a:rPr>
              <a:t> </a:t>
            </a:r>
            <a:r>
              <a:rPr lang="en-US" sz="2800" b="1" dirty="0" err="1">
                <a:solidFill>
                  <a:schemeClr val="tx2"/>
                </a:solidFill>
              </a:rPr>
              <a:t>đình</a:t>
            </a:r>
            <a:r>
              <a:rPr lang="en-US" sz="2800" b="1" dirty="0">
                <a:solidFill>
                  <a:schemeClr val="tx2"/>
                </a:solidFill>
              </a:rPr>
              <a:t> </a:t>
            </a:r>
            <a:r>
              <a:rPr lang="en-US" sz="2800" b="1" dirty="0" err="1">
                <a:solidFill>
                  <a:schemeClr val="tx2"/>
                </a:solidFill>
              </a:rPr>
              <a:t>trong</a:t>
            </a:r>
            <a:r>
              <a:rPr lang="en-US" sz="2800" b="1" dirty="0">
                <a:solidFill>
                  <a:schemeClr val="tx2"/>
                </a:solidFill>
              </a:rPr>
              <a:t> </a:t>
            </a:r>
            <a:r>
              <a:rPr lang="en-US" sz="2800" b="1" dirty="0" err="1">
                <a:solidFill>
                  <a:schemeClr val="tx2"/>
                </a:solidFill>
              </a:rPr>
              <a:t>hình</a:t>
            </a:r>
            <a:r>
              <a:rPr lang="en-US" sz="2800" b="1" dirty="0">
                <a:solidFill>
                  <a:schemeClr val="tx2"/>
                </a:solidFill>
              </a:rPr>
              <a:t> 10.1 </a:t>
            </a:r>
            <a:r>
              <a:rPr lang="en-US" sz="2800" b="1" dirty="0" err="1">
                <a:solidFill>
                  <a:schemeClr val="tx2"/>
                </a:solidFill>
              </a:rPr>
              <a:t>vào</a:t>
            </a:r>
            <a:r>
              <a:rPr lang="en-US" sz="2800" b="1" dirty="0">
                <a:solidFill>
                  <a:schemeClr val="tx2"/>
                </a:solidFill>
              </a:rPr>
              <a:t> </a:t>
            </a:r>
            <a:r>
              <a:rPr lang="en-US" sz="2800" b="1" dirty="0" err="1">
                <a:solidFill>
                  <a:schemeClr val="tx2"/>
                </a:solidFill>
              </a:rPr>
              <a:t>các</a:t>
            </a:r>
            <a:r>
              <a:rPr lang="en-US" sz="2800" b="1" dirty="0">
                <a:solidFill>
                  <a:schemeClr val="tx2"/>
                </a:solidFill>
              </a:rPr>
              <a:t> </a:t>
            </a:r>
            <a:r>
              <a:rPr lang="en-US" sz="2800" b="1" dirty="0" err="1">
                <a:solidFill>
                  <a:schemeClr val="tx2"/>
                </a:solidFill>
              </a:rPr>
              <a:t>nhóm</a:t>
            </a:r>
            <a:r>
              <a:rPr lang="en-US" sz="2800" b="1" dirty="0">
                <a:solidFill>
                  <a:schemeClr val="tx2"/>
                </a:solidFill>
              </a:rPr>
              <a:t> </a:t>
            </a:r>
            <a:r>
              <a:rPr lang="en-US" sz="2800" b="1" dirty="0" err="1">
                <a:solidFill>
                  <a:schemeClr val="tx2"/>
                </a:solidFill>
              </a:rPr>
              <a:t>trong</a:t>
            </a:r>
            <a:r>
              <a:rPr lang="en-US" sz="2800" b="1" dirty="0">
                <a:solidFill>
                  <a:schemeClr val="tx2"/>
                </a:solidFill>
              </a:rPr>
              <a:t> </a:t>
            </a:r>
            <a:r>
              <a:rPr lang="en-US" sz="2800" b="1" dirty="0" err="1">
                <a:solidFill>
                  <a:schemeClr val="tx2"/>
                </a:solidFill>
              </a:rPr>
              <a:t>bảng</a:t>
            </a:r>
            <a:r>
              <a:rPr lang="en-US" sz="2800" b="1" dirty="0">
                <a:solidFill>
                  <a:schemeClr val="tx2"/>
                </a:solidFill>
              </a:rPr>
              <a:t> </a:t>
            </a:r>
            <a:r>
              <a:rPr lang="en-US" sz="2800" b="1" dirty="0" err="1">
                <a:solidFill>
                  <a:schemeClr val="tx2"/>
                </a:solidFill>
              </a:rPr>
              <a:t>sau</a:t>
            </a:r>
            <a:r>
              <a:rPr lang="en-US" sz="2800" b="1" dirty="0">
                <a:solidFill>
                  <a:schemeClr val="tx2"/>
                </a:solidFill>
              </a:rPr>
              <a:t>:</a:t>
            </a:r>
            <a:endParaRPr lang="en-US" sz="2800" dirty="0">
              <a:solidFill>
                <a:schemeClr val="tx2"/>
              </a:solidFill>
            </a:endParaRPr>
          </a:p>
        </p:txBody>
      </p:sp>
      <p:pic>
        <p:nvPicPr>
          <p:cNvPr id="16424" name="Picture 40" descr="Smiley-10-june">
            <a:hlinkClick r:id="rId2" action="ppaction://hlinksldjump"/>
          </p:cNvPr>
          <p:cNvPicPr>
            <a:picLocks noGrp="1"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391400" y="5334000"/>
            <a:ext cx="857250" cy="857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16479" name="Group 95"/>
          <p:cNvGraphicFramePr>
            <a:graphicFrameLocks noGrp="1"/>
          </p:cNvGraphicFramePr>
          <p:nvPr>
            <p:ph sz="half" idx="1"/>
            <p:extLst>
              <p:ext uri="{D42A27DB-BD31-4B8C-83A1-F6EECF244321}">
                <p14:modId xmlns:p14="http://schemas.microsoft.com/office/powerpoint/2010/main" val="707465124"/>
              </p:ext>
            </p:extLst>
          </p:nvPr>
        </p:nvGraphicFramePr>
        <p:xfrm>
          <a:off x="762000" y="3003550"/>
          <a:ext cx="8153400" cy="3380740"/>
        </p:xfrm>
        <a:graphic>
          <a:graphicData uri="http://schemas.openxmlformats.org/drawingml/2006/table">
            <a:tbl>
              <a:tblPr/>
              <a:tblGrid>
                <a:gridCol w="2438400">
                  <a:extLst>
                    <a:ext uri="{9D8B030D-6E8A-4147-A177-3AD203B41FA5}">
                      <a16:colId xmlns:a16="http://schemas.microsoft.com/office/drawing/2014/main" val="20000"/>
                    </a:ext>
                  </a:extLst>
                </a:gridCol>
                <a:gridCol w="5715000">
                  <a:extLst>
                    <a:ext uri="{9D8B030D-6E8A-4147-A177-3AD203B41FA5}">
                      <a16:colId xmlns:a16="http://schemas.microsoft.com/office/drawing/2014/main" val="20001"/>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2"/>
                          </a:solidFill>
                          <a:effectLst/>
                          <a:latin typeface="Arial" pitchFamily="34" charset="0"/>
                        </a:rPr>
                        <a:t>Nhóm</a:t>
                      </a:r>
                      <a:endParaRPr kumimoji="0" lang="en-US" sz="28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34" charset="0"/>
                        </a:rPr>
                        <a:t>Tên đồ dùng điện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34" charset="0"/>
                        </a:rPr>
                        <a:t>Điện – quang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1111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34" charset="0"/>
                        </a:rPr>
                        <a:t>Điện – nhiệt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11264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pitchFamily="34" charset="0"/>
                        </a:rPr>
                        <a:t>Điện – cơ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bl>
          </a:graphicData>
        </a:graphic>
      </p:graphicFrame>
      <p:sp>
        <p:nvSpPr>
          <p:cNvPr id="16481" name="Text Box 97"/>
          <p:cNvSpPr txBox="1">
            <a:spLocks noChangeArrowheads="1"/>
          </p:cNvSpPr>
          <p:nvPr/>
        </p:nvSpPr>
        <p:spPr bwMode="auto">
          <a:xfrm>
            <a:off x="3276600" y="3352800"/>
            <a:ext cx="556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vi-VN"/>
          </a:p>
        </p:txBody>
      </p:sp>
      <p:sp>
        <p:nvSpPr>
          <p:cNvPr id="16482" name="Text Box 98"/>
          <p:cNvSpPr txBox="1">
            <a:spLocks noChangeArrowheads="1"/>
          </p:cNvSpPr>
          <p:nvPr/>
        </p:nvSpPr>
        <p:spPr bwMode="auto">
          <a:xfrm>
            <a:off x="3276600" y="3733800"/>
            <a:ext cx="548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dirty="0" err="1"/>
              <a:t>Đèn</a:t>
            </a:r>
            <a:r>
              <a:rPr lang="en-US" sz="2400" dirty="0"/>
              <a:t> </a:t>
            </a:r>
            <a:r>
              <a:rPr lang="vi-VN" sz="2400" dirty="0"/>
              <a:t>điện...</a:t>
            </a:r>
            <a:endParaRPr lang="en-US" sz="2400" dirty="0"/>
          </a:p>
        </p:txBody>
      </p:sp>
      <p:sp>
        <p:nvSpPr>
          <p:cNvPr id="16483" name="Text Box 99"/>
          <p:cNvSpPr txBox="1">
            <a:spLocks noChangeArrowheads="1"/>
          </p:cNvSpPr>
          <p:nvPr/>
        </p:nvSpPr>
        <p:spPr bwMode="auto">
          <a:xfrm>
            <a:off x="3276600" y="4183063"/>
            <a:ext cx="5257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dirty="0" err="1"/>
              <a:t>Nồi</a:t>
            </a:r>
            <a:r>
              <a:rPr lang="en-US" sz="2400" dirty="0"/>
              <a:t> </a:t>
            </a:r>
            <a:r>
              <a:rPr lang="en-US" sz="2400" dirty="0" err="1"/>
              <a:t>cơm</a:t>
            </a:r>
            <a:r>
              <a:rPr lang="en-US" sz="2400" dirty="0"/>
              <a:t> </a:t>
            </a:r>
            <a:r>
              <a:rPr lang="en-US" sz="2400" dirty="0" err="1"/>
              <a:t>điện</a:t>
            </a:r>
            <a:r>
              <a:rPr lang="en-US" sz="2400" dirty="0"/>
              <a:t>, </a:t>
            </a:r>
            <a:r>
              <a:rPr lang="en-US" sz="2400" dirty="0" err="1"/>
              <a:t>bàn</a:t>
            </a:r>
            <a:r>
              <a:rPr lang="en-US" sz="2400" dirty="0"/>
              <a:t> </a:t>
            </a:r>
            <a:r>
              <a:rPr lang="en-US" sz="2400" dirty="0" err="1"/>
              <a:t>là</a:t>
            </a:r>
            <a:r>
              <a:rPr lang="en-US" sz="2400" dirty="0"/>
              <a:t> </a:t>
            </a:r>
            <a:r>
              <a:rPr lang="en-US" sz="2400" dirty="0" err="1"/>
              <a:t>điện</a:t>
            </a:r>
            <a:r>
              <a:rPr lang="en-US" sz="2400" dirty="0"/>
              <a:t>,</a:t>
            </a:r>
            <a:r>
              <a:rPr lang="vi-VN" sz="2400" dirty="0"/>
              <a:t>bếp điện,ấm đun nước,maý  sấy tóc...</a:t>
            </a:r>
            <a:endParaRPr lang="en-US" sz="2400" dirty="0"/>
          </a:p>
        </p:txBody>
      </p:sp>
      <p:sp>
        <p:nvSpPr>
          <p:cNvPr id="16484" name="Text Box 100"/>
          <p:cNvSpPr txBox="1">
            <a:spLocks noChangeArrowheads="1"/>
          </p:cNvSpPr>
          <p:nvPr/>
        </p:nvSpPr>
        <p:spPr bwMode="auto">
          <a:xfrm>
            <a:off x="3276600" y="5486400"/>
            <a:ext cx="5562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dirty="0" err="1"/>
              <a:t>Quạt</a:t>
            </a:r>
            <a:r>
              <a:rPr lang="en-US" sz="2400" dirty="0"/>
              <a:t> </a:t>
            </a:r>
            <a:r>
              <a:rPr lang="en-US" sz="2400" dirty="0" err="1"/>
              <a:t>điện</a:t>
            </a:r>
            <a:r>
              <a:rPr lang="en-US" sz="2400" dirty="0"/>
              <a:t>, </a:t>
            </a:r>
            <a:r>
              <a:rPr lang="en-US" sz="2400" dirty="0" err="1"/>
              <a:t>máy</a:t>
            </a:r>
            <a:r>
              <a:rPr lang="en-US" sz="2400" dirty="0"/>
              <a:t> h</a:t>
            </a:r>
            <a:r>
              <a:rPr lang="vi-VN" sz="2400" dirty="0"/>
              <a:t>út bụi</a:t>
            </a:r>
            <a:r>
              <a:rPr lang="en-US" sz="2400" dirty="0"/>
              <a:t>, </a:t>
            </a:r>
            <a:r>
              <a:rPr lang="en-US" sz="2400" dirty="0" err="1"/>
              <a:t>máy</a:t>
            </a:r>
            <a:r>
              <a:rPr lang="en-US" sz="2400" dirty="0"/>
              <a:t> </a:t>
            </a:r>
            <a:r>
              <a:rPr lang="en-US" sz="2400" dirty="0" err="1"/>
              <a:t>xay</a:t>
            </a:r>
            <a:r>
              <a:rPr lang="en-US" sz="2400" dirty="0"/>
              <a:t> </a:t>
            </a:r>
            <a:r>
              <a:rPr lang="en-US" sz="2400" dirty="0" err="1"/>
              <a:t>sinh</a:t>
            </a:r>
            <a:r>
              <a:rPr lang="en-US" sz="2400" dirty="0"/>
              <a:t> </a:t>
            </a:r>
            <a:r>
              <a:rPr lang="en-US" sz="2400" dirty="0" err="1"/>
              <a:t>tố</a:t>
            </a:r>
            <a:r>
              <a:rPr lang="en-US" sz="2400" dirty="0"/>
              <a:t>,</a:t>
            </a:r>
            <a:r>
              <a:rPr lang="vi-VN" sz="2400" dirty="0"/>
              <a:t>máy sấy tóc...</a:t>
            </a:r>
            <a:endParaRPr lang="en-US" sz="2400" dirty="0"/>
          </a:p>
        </p:txBody>
      </p:sp>
    </p:spTree>
    <p:extLst>
      <p:ext uri="{BB962C8B-B14F-4D97-AF65-F5344CB8AC3E}">
        <p14:creationId xmlns:p14="http://schemas.microsoft.com/office/powerpoint/2010/main" val="3522955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482"/>
                                        </p:tgtEl>
                                        <p:attrNameLst>
                                          <p:attrName>style.visibility</p:attrName>
                                        </p:attrNameLst>
                                      </p:cBhvr>
                                      <p:to>
                                        <p:strVal val="visible"/>
                                      </p:to>
                                    </p:set>
                                    <p:anim calcmode="discrete" valueType="clr">
                                      <p:cBhvr override="childStyle">
                                        <p:cTn id="7" dur="80"/>
                                        <p:tgtEl>
                                          <p:spTgt spid="1648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482"/>
                                        </p:tgtEl>
                                        <p:attrNameLst>
                                          <p:attrName>fillcolor</p:attrName>
                                        </p:attrNameLst>
                                      </p:cBhvr>
                                      <p:tavLst>
                                        <p:tav tm="0">
                                          <p:val>
                                            <p:clrVal>
                                              <a:schemeClr val="accent2"/>
                                            </p:clrVal>
                                          </p:val>
                                        </p:tav>
                                        <p:tav tm="50000">
                                          <p:val>
                                            <p:clrVal>
                                              <a:schemeClr val="hlink"/>
                                            </p:clrVal>
                                          </p:val>
                                        </p:tav>
                                      </p:tavLst>
                                    </p:anim>
                                    <p:set>
                                      <p:cBhvr>
                                        <p:cTn id="9" dur="80"/>
                                        <p:tgtEl>
                                          <p:spTgt spid="1648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6483"/>
                                        </p:tgtEl>
                                        <p:attrNameLst>
                                          <p:attrName>style.visibility</p:attrName>
                                        </p:attrNameLst>
                                      </p:cBhvr>
                                      <p:to>
                                        <p:strVal val="visible"/>
                                      </p:to>
                                    </p:set>
                                    <p:anim calcmode="discrete" valueType="clr">
                                      <p:cBhvr override="childStyle">
                                        <p:cTn id="14" dur="80"/>
                                        <p:tgtEl>
                                          <p:spTgt spid="1648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483"/>
                                        </p:tgtEl>
                                        <p:attrNameLst>
                                          <p:attrName>fillcolor</p:attrName>
                                        </p:attrNameLst>
                                      </p:cBhvr>
                                      <p:tavLst>
                                        <p:tav tm="0">
                                          <p:val>
                                            <p:clrVal>
                                              <a:schemeClr val="accent2"/>
                                            </p:clrVal>
                                          </p:val>
                                        </p:tav>
                                        <p:tav tm="50000">
                                          <p:val>
                                            <p:clrVal>
                                              <a:schemeClr val="hlink"/>
                                            </p:clrVal>
                                          </p:val>
                                        </p:tav>
                                      </p:tavLst>
                                    </p:anim>
                                    <p:set>
                                      <p:cBhvr>
                                        <p:cTn id="16" dur="80"/>
                                        <p:tgtEl>
                                          <p:spTgt spid="16483"/>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6484"/>
                                        </p:tgtEl>
                                        <p:attrNameLst>
                                          <p:attrName>style.visibility</p:attrName>
                                        </p:attrNameLst>
                                      </p:cBhvr>
                                      <p:to>
                                        <p:strVal val="visible"/>
                                      </p:to>
                                    </p:set>
                                    <p:anim calcmode="discrete" valueType="clr">
                                      <p:cBhvr override="childStyle">
                                        <p:cTn id="21" dur="80"/>
                                        <p:tgtEl>
                                          <p:spTgt spid="16484"/>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6484"/>
                                        </p:tgtEl>
                                        <p:attrNameLst>
                                          <p:attrName>fillcolor</p:attrName>
                                        </p:attrNameLst>
                                      </p:cBhvr>
                                      <p:tavLst>
                                        <p:tav tm="0">
                                          <p:val>
                                            <p:clrVal>
                                              <a:schemeClr val="accent2"/>
                                            </p:clrVal>
                                          </p:val>
                                        </p:tav>
                                        <p:tav tm="50000">
                                          <p:val>
                                            <p:clrVal>
                                              <a:schemeClr val="hlink"/>
                                            </p:clrVal>
                                          </p:val>
                                        </p:tav>
                                      </p:tavLst>
                                    </p:anim>
                                    <p:set>
                                      <p:cBhvr>
                                        <p:cTn id="23" dur="80"/>
                                        <p:tgtEl>
                                          <p:spTgt spid="1648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2" grpId="0"/>
      <p:bldP spid="16483" grpId="0"/>
      <p:bldP spid="1648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ptagon 4"/>
          <p:cNvSpPr/>
          <p:nvPr/>
        </p:nvSpPr>
        <p:spPr>
          <a:xfrm>
            <a:off x="685800" y="533400"/>
            <a:ext cx="457200" cy="381000"/>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itchFamily="18" charset="0"/>
                <a:cs typeface="Times New Roman" pitchFamily="18" charset="0"/>
              </a:rPr>
              <a:t>?</a:t>
            </a:r>
          </a:p>
        </p:txBody>
      </p:sp>
      <p:sp>
        <p:nvSpPr>
          <p:cNvPr id="6" name="TextBox 5"/>
          <p:cNvSpPr txBox="1"/>
          <p:nvPr/>
        </p:nvSpPr>
        <p:spPr>
          <a:xfrm>
            <a:off x="1447800" y="381000"/>
            <a:ext cx="7010400"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bổ</a:t>
            </a:r>
            <a:r>
              <a:rPr lang="en-US" sz="2400" dirty="0">
                <a:latin typeface="Times New Roman" pitchFamily="18" charset="0"/>
                <a:cs typeface="Times New Roman" pitchFamily="18" charset="0"/>
              </a:rPr>
              <a:t> sung </a:t>
            </a:r>
            <a:r>
              <a:rPr lang="en-US" sz="2400" dirty="0" err="1">
                <a:latin typeface="Times New Roman" pitchFamily="18" charset="0"/>
                <a:cs typeface="Times New Roman" pitchFamily="18" charset="0"/>
              </a:rPr>
              <a:t>thêm</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đình</a:t>
            </a:r>
            <a:r>
              <a:rPr lang="en-US" sz="2400" dirty="0">
                <a:latin typeface="Times New Roman" pitchFamily="18" charset="0"/>
                <a:cs typeface="Times New Roman" pitchFamily="18" charset="0"/>
              </a:rPr>
              <a:t>? </a:t>
            </a:r>
          </a:p>
        </p:txBody>
      </p:sp>
      <p:sp>
        <p:nvSpPr>
          <p:cNvPr id="7" name="TextBox 6"/>
          <p:cNvSpPr txBox="1"/>
          <p:nvPr/>
        </p:nvSpPr>
        <p:spPr>
          <a:xfrm>
            <a:off x="685800" y="1238071"/>
            <a:ext cx="8382000" cy="1200329"/>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rôbot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bụi</a:t>
            </a:r>
            <a:r>
              <a:rPr lang="en-US" sz="2400" dirty="0">
                <a:latin typeface="Times New Roman" panose="02020603050405020304" pitchFamily="18" charset="0"/>
                <a:cs typeface="Times New Roman" panose="02020603050405020304" pitchFamily="18" charset="0"/>
              </a:rPr>
              <a:t>….. </a:t>
            </a:r>
          </a:p>
        </p:txBody>
      </p:sp>
      <p:pic>
        <p:nvPicPr>
          <p:cNvPr id="8" name="Picture 7" descr="5 &lt;strong&gt;Nồi Chiên Không Dầu&lt;/strong&gt; Nào Tốt Nhất Hiện Nay [Update 2020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909459"/>
            <a:ext cx="1828800" cy="2729342"/>
          </a:xfrm>
          <a:prstGeom prst="rect">
            <a:avLst/>
          </a:prstGeom>
        </p:spPr>
      </p:pic>
      <p:pic>
        <p:nvPicPr>
          <p:cNvPr id="9" name="Picture 8" descr="Top 4 &lt;strong&gt;Nồi Chiên Không Dầu&lt;/strong&gt; Perfect Tốt Nhất - Chọn Là Tố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2667000"/>
            <a:ext cx="2743200" cy="3200400"/>
          </a:xfrm>
          <a:prstGeom prst="rect">
            <a:avLst/>
          </a:prstGeom>
        </p:spPr>
      </p:pic>
      <p:pic>
        <p:nvPicPr>
          <p:cNvPr id="10" name="Picture 9" descr="10 Món Ngon Nhất Được Làm Từ &lt;strong&gt;Nồi Chiên Không Dầu&lt;/strong&g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2819400"/>
            <a:ext cx="2219324" cy="2971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xit" presetSubtype="4" fill="hold" grpId="1" nodeType="clickEffect">
                                  <p:stCondLst>
                                    <p:cond delay="0"/>
                                  </p:stCondLst>
                                  <p:childTnLst>
                                    <p:animEffect transition="out" filter="wheel(4)">
                                      <p:cBhvr>
                                        <p:cTn id="14" dur="2000"/>
                                        <p:tgtEl>
                                          <p:spTgt spid="5"/>
                                        </p:tgtEl>
                                      </p:cBhvr>
                                    </p:animEffect>
                                    <p:set>
                                      <p:cBhvr>
                                        <p:cTn id="15" dur="1" fill="hold">
                                          <p:stCondLst>
                                            <p:cond delay="1999"/>
                                          </p:stCondLst>
                                        </p:cTn>
                                        <p:tgtEl>
                                          <p:spTgt spid="5"/>
                                        </p:tgtEl>
                                        <p:attrNameLst>
                                          <p:attrName>style.visibility</p:attrName>
                                        </p:attrNameLst>
                                      </p:cBhvr>
                                      <p:to>
                                        <p:strVal val="hidden"/>
                                      </p:to>
                                    </p:set>
                                  </p:childTnLst>
                                </p:cTn>
                              </p:par>
                              <p:par>
                                <p:cTn id="16" presetID="21" presetClass="exit" presetSubtype="4" fill="hold" grpId="1" nodeType="withEffect">
                                  <p:stCondLst>
                                    <p:cond delay="0"/>
                                  </p:stCondLst>
                                  <p:childTnLst>
                                    <p:animEffect transition="out" filter="wheel(4)">
                                      <p:cBhvr>
                                        <p:cTn id="17" dur="2000"/>
                                        <p:tgtEl>
                                          <p:spTgt spid="6"/>
                                        </p:tgtEl>
                                      </p:cBhvr>
                                    </p:animEffect>
                                    <p:set>
                                      <p:cBhvr>
                                        <p:cTn id="18" dur="1" fill="hold">
                                          <p:stCondLst>
                                            <p:cond delay="19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6" grpId="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7" descr="bb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2293" name="Rectangle 1"/>
          <p:cNvSpPr>
            <a:spLocks noChangeArrowheads="1"/>
          </p:cNvSpPr>
          <p:nvPr/>
        </p:nvSpPr>
        <p:spPr bwMode="auto">
          <a:xfrm>
            <a:off x="169863" y="203200"/>
            <a:ext cx="87455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vi-VN" sz="2400" b="1" u="sng" dirty="0">
                <a:solidFill>
                  <a:srgbClr val="339966"/>
                </a:solidFill>
              </a:rPr>
              <a:t>II .</a:t>
            </a:r>
            <a:r>
              <a:rPr lang="en-US" sz="2400" b="1" u="sng" dirty="0">
                <a:solidFill>
                  <a:srgbClr val="339966"/>
                </a:solidFill>
              </a:rPr>
              <a:t>THÔNG SỐ  KỸ THUẬT CỦA ĐỒ DÙNG ĐIỆN TRONG GIA ĐÌNH</a:t>
            </a:r>
            <a:endParaRPr lang="en-US" altLang="vi-VN" sz="2400" b="1" u="sng" dirty="0">
              <a:solidFill>
                <a:srgbClr val="339966"/>
              </a:solidFill>
            </a:endParaRPr>
          </a:p>
        </p:txBody>
      </p:sp>
      <p:sp>
        <p:nvSpPr>
          <p:cNvPr id="14" name="Rectangle 13"/>
          <p:cNvSpPr/>
          <p:nvPr/>
        </p:nvSpPr>
        <p:spPr>
          <a:xfrm>
            <a:off x="539750" y="990600"/>
            <a:ext cx="8147049" cy="1569660"/>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T</a:t>
            </a:r>
            <a:r>
              <a:rPr lang="vi-VN" sz="2400" dirty="0">
                <a:latin typeface="Times New Roman" panose="02020603050405020304" pitchFamily="18" charset="0"/>
                <a:cs typeface="Times New Roman" panose="02020603050405020304" pitchFamily="18" charset="0"/>
              </a:rPr>
              <a:t>hông số kỹ thuật của đồ dùng điện bao gồm các đại lượng điện định mức chung và các đại lượng điện đặc trưng riêng cho các chức năng của đồ dùng điện được quy định bởi nhà sản xuất</a:t>
            </a:r>
            <a:r>
              <a:rPr lang="en-US" sz="2400" dirty="0">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Thường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ghi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nhãn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đồ</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dùng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điện</a:t>
            </a:r>
            <a:r>
              <a:rPr lang="en-US" sz="2400" dirty="0">
                <a:solidFill>
                  <a:srgbClr val="FF0000"/>
                </a:solidFill>
                <a:latin typeface="Times New Roman" panose="02020603050405020304" pitchFamily="18" charset="0"/>
                <a:cs typeface="Times New Roman" panose="02020603050405020304" pitchFamily="18" charset="0"/>
              </a:rPr>
              <a:t>)</a:t>
            </a:r>
          </a:p>
        </p:txBody>
      </p:sp>
      <p:pic>
        <p:nvPicPr>
          <p:cNvPr id="11266" name="Picture 2" descr="Cách tính lượng điện tiêu thụ để chọn sản phẩm tiết kiệm điện"/>
          <p:cNvPicPr>
            <a:picLocks noChangeAspect="1" noChangeArrowheads="1"/>
          </p:cNvPicPr>
          <p:nvPr/>
        </p:nvPicPr>
        <p:blipFill>
          <a:blip r:embed="rId4"/>
          <a:srcRect/>
          <a:stretch>
            <a:fillRect/>
          </a:stretch>
        </p:blipFill>
        <p:spPr bwMode="auto">
          <a:xfrm>
            <a:off x="762000" y="2667000"/>
            <a:ext cx="6953250" cy="3752850"/>
          </a:xfrm>
          <a:prstGeom prst="rect">
            <a:avLst/>
          </a:prstGeom>
          <a:noFill/>
        </p:spPr>
      </p:pic>
    </p:spTree>
    <p:extLst>
      <p:ext uri="{BB962C8B-B14F-4D97-AF65-F5344CB8AC3E}">
        <p14:creationId xmlns:p14="http://schemas.microsoft.com/office/powerpoint/2010/main" val="3210319559"/>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barn(inVertical)">
                                      <p:cBhvr>
                                        <p:cTn id="7" dur="500"/>
                                        <p:tgtEl>
                                          <p:spTgt spid="1229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266"/>
                                        </p:tgtEl>
                                        <p:attrNameLst>
                                          <p:attrName>style.visibility</p:attrName>
                                        </p:attrNameLst>
                                      </p:cBhvr>
                                      <p:to>
                                        <p:strVal val="visible"/>
                                      </p:to>
                                    </p:set>
                                    <p:anim calcmode="lin" valueType="num">
                                      <p:cBhvr additive="base">
                                        <p:cTn id="16" dur="500" fill="hold"/>
                                        <p:tgtEl>
                                          <p:spTgt spid="11266"/>
                                        </p:tgtEl>
                                        <p:attrNameLst>
                                          <p:attrName>ppt_x</p:attrName>
                                        </p:attrNameLst>
                                      </p:cBhvr>
                                      <p:tavLst>
                                        <p:tav tm="0">
                                          <p:val>
                                            <p:strVal val="#ppt_x"/>
                                          </p:val>
                                        </p:tav>
                                        <p:tav tm="100000">
                                          <p:val>
                                            <p:strVal val="#ppt_x"/>
                                          </p:val>
                                        </p:tav>
                                      </p:tavLst>
                                    </p:anim>
                                    <p:anim calcmode="lin" valueType="num">
                                      <p:cBhvr additive="base">
                                        <p:cTn id="17"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8" presetClass="exit" presetSubtype="16" fill="hold" grpId="1" nodeType="clickEffect">
                                  <p:stCondLst>
                                    <p:cond delay="0"/>
                                  </p:stCondLst>
                                  <p:childTnLst>
                                    <p:animEffect transition="out" filter="diamond(in)">
                                      <p:cBhvr>
                                        <p:cTn id="21" dur="2000"/>
                                        <p:tgtEl>
                                          <p:spTgt spid="14"/>
                                        </p:tgtEl>
                                      </p:cBhvr>
                                    </p:animEffect>
                                    <p:set>
                                      <p:cBhvr>
                                        <p:cTn id="22" dur="1" fill="hold">
                                          <p:stCondLst>
                                            <p:cond delay="1999"/>
                                          </p:stCondLst>
                                        </p:cTn>
                                        <p:tgtEl>
                                          <p:spTgt spid="14"/>
                                        </p:tgtEl>
                                        <p:attrNameLst>
                                          <p:attrName>style.visibility</p:attrName>
                                        </p:attrNameLst>
                                      </p:cBhvr>
                                      <p:to>
                                        <p:strVal val="hidden"/>
                                      </p:to>
                                    </p:set>
                                  </p:childTnLst>
                                </p:cTn>
                              </p:par>
                              <p:par>
                                <p:cTn id="23" presetID="8" presetClass="exit" presetSubtype="16" fill="hold" nodeType="withEffect">
                                  <p:stCondLst>
                                    <p:cond delay="0"/>
                                  </p:stCondLst>
                                  <p:childTnLst>
                                    <p:animEffect transition="out" filter="diamond(in)">
                                      <p:cBhvr>
                                        <p:cTn id="24" dur="2000"/>
                                        <p:tgtEl>
                                          <p:spTgt spid="11266"/>
                                        </p:tgtEl>
                                      </p:cBhvr>
                                    </p:animEffect>
                                    <p:set>
                                      <p:cBhvr>
                                        <p:cTn id="25" dur="1" fill="hold">
                                          <p:stCondLst>
                                            <p:cond delay="1999"/>
                                          </p:stCondLst>
                                        </p:cTn>
                                        <p:tgtEl>
                                          <p:spTgt spid="112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14" grpId="0"/>
      <p:bldP spid="1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589628" y="3327858"/>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3" name="Picture 2"/>
          <p:cNvPicPr>
            <a:picLocks noChangeAspect="1"/>
          </p:cNvPicPr>
          <p:nvPr/>
        </p:nvPicPr>
        <p:blipFill>
          <a:blip r:embed="rId3"/>
          <a:stretch>
            <a:fillRect/>
          </a:stretch>
        </p:blipFill>
        <p:spPr>
          <a:xfrm>
            <a:off x="5029200" y="1295400"/>
            <a:ext cx="3810000" cy="3124200"/>
          </a:xfrm>
          <a:prstGeom prst="rect">
            <a:avLst/>
          </a:prstGeom>
          <a:scene3d>
            <a:camera prst="orthographicFront">
              <a:rot lat="0" lon="21299996" rev="5400000"/>
            </a:camera>
            <a:lightRig rig="threePt" dir="t"/>
          </a:scene3d>
        </p:spPr>
      </p:pic>
      <p:sp>
        <p:nvSpPr>
          <p:cNvPr id="12" name="Rectangle 11"/>
          <p:cNvSpPr/>
          <p:nvPr/>
        </p:nvSpPr>
        <p:spPr>
          <a:xfrm>
            <a:off x="381000" y="2819400"/>
            <a:ext cx="4648200" cy="1938992"/>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mức</a:t>
            </a:r>
            <a:r>
              <a:rPr lang="en-US" sz="2400" dirty="0">
                <a:latin typeface="Times New Roman" panose="02020603050405020304" pitchFamily="18" charset="0"/>
                <a:cs typeface="Times New Roman" panose="02020603050405020304" pitchFamily="18" charset="0"/>
              </a:rPr>
              <a:t>(U):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đơn vị là Vôn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a:t>
            </a:r>
            <a:r>
              <a:rPr lang="vi-VN" sz="2400" dirty="0">
                <a:latin typeface="Times New Roman" panose="02020603050405020304" pitchFamily="18" charset="0"/>
                <a:cs typeface="Times New Roman" panose="02020603050405020304" pitchFamily="18" charset="0"/>
              </a:rPr>
              <a:t> hiệu là V</a:t>
            </a:r>
            <a:br>
              <a:rPr lang="vi-VN"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13" name="Rectangle 12"/>
          <p:cNvSpPr/>
          <p:nvPr/>
        </p:nvSpPr>
        <p:spPr>
          <a:xfrm>
            <a:off x="379666" y="1143000"/>
            <a:ext cx="4954334" cy="1569660"/>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mức</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(P):là công suất thể hiện mức độ tiêu thụ điện năng của đồ dùng điện ứng với điện áp định mức</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đơn vị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Oát</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kí hiệu là</a:t>
            </a:r>
            <a:r>
              <a:rPr lang="en-US" sz="2400" dirty="0">
                <a:latin typeface="Times New Roman" panose="02020603050405020304" pitchFamily="18" charset="0"/>
                <a:cs typeface="Times New Roman" panose="02020603050405020304" pitchFamily="18" charset="0"/>
              </a:rPr>
              <a:t> W</a:t>
            </a:r>
            <a:r>
              <a:rPr lang="vi-VN" sz="2400" dirty="0">
                <a:latin typeface="Times New Roman" panose="02020603050405020304" pitchFamily="18" charset="0"/>
                <a:cs typeface="Times New Roman" panose="02020603050405020304" pitchFamily="18" charset="0"/>
              </a:rPr>
              <a:t> </a:t>
            </a:r>
          </a:p>
        </p:txBody>
      </p:sp>
      <p:sp>
        <p:nvSpPr>
          <p:cNvPr id="9" name="TextBox 8"/>
          <p:cNvSpPr txBox="1"/>
          <p:nvPr/>
        </p:nvSpPr>
        <p:spPr>
          <a:xfrm>
            <a:off x="228600" y="76200"/>
            <a:ext cx="8077200" cy="954107"/>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Đại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lượng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định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mức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chung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đồ</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dùng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thông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thường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gồm</a:t>
            </a:r>
            <a:r>
              <a:rPr lang="en-US" sz="28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405676032"/>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Top Corners Rounded 15">
            <a:extLst>
              <a:ext uri="{FF2B5EF4-FFF2-40B4-BE49-F238E27FC236}">
                <a16:creationId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3" name="Oval 2"/>
          <p:cNvSpPr/>
          <p:nvPr/>
        </p:nvSpPr>
        <p:spPr bwMode="auto">
          <a:xfrm>
            <a:off x="609600" y="281959"/>
            <a:ext cx="914400" cy="884237"/>
          </a:xfrm>
          <a:prstGeom prst="ellipse">
            <a:avLst/>
          </a:prstGeom>
          <a:solidFill>
            <a:srgbClr val="4040F5"/>
          </a:solidFill>
          <a:ln w="9525" cap="flat" cmpd="sng" algn="ctr">
            <a:noFill/>
            <a:prstDash val="solid"/>
            <a:round/>
            <a:headEnd type="none" w="med" len="med"/>
            <a:tailEnd type="none" w="med" len="med"/>
          </a:ln>
        </p:spPr>
        <p:txBody>
          <a:bodyPr/>
          <a:lstStyle/>
          <a:p>
            <a:pPr>
              <a:defRPr/>
            </a:pPr>
            <a:endParaRPr lang="en-US" sz="14200" dirty="0">
              <a:solidFill>
                <a:srgbClr val="0000F1"/>
              </a:solidFill>
              <a:latin typeface="UVN Ke Chuyen1" panose="03030602030607080B05" pitchFamily="66" charset="0"/>
            </a:endParaRPr>
          </a:p>
        </p:txBody>
      </p:sp>
      <p:sp>
        <p:nvSpPr>
          <p:cNvPr id="11269" name="Freeform 15"/>
          <p:cNvSpPr>
            <a:spLocks/>
          </p:cNvSpPr>
          <p:nvPr/>
        </p:nvSpPr>
        <p:spPr bwMode="auto">
          <a:xfrm>
            <a:off x="1049338" y="376238"/>
            <a:ext cx="379412" cy="801687"/>
          </a:xfrm>
          <a:custGeom>
            <a:avLst/>
            <a:gdLst>
              <a:gd name="T0" fmla="*/ 0 w 380990"/>
              <a:gd name="T1" fmla="*/ 0 h 800806"/>
              <a:gd name="T2" fmla="*/ 110311 w 380990"/>
              <a:gd name="T3" fmla="*/ 0 h 800806"/>
              <a:gd name="T4" fmla="*/ 110311 w 380990"/>
              <a:gd name="T5" fmla="*/ 514663 h 800806"/>
              <a:gd name="T6" fmla="*/ 126298 w 380990"/>
              <a:gd name="T7" fmla="*/ 514663 h 800806"/>
              <a:gd name="T8" fmla="*/ 152102 w 380990"/>
              <a:gd name="T9" fmla="*/ 642713 h 800806"/>
              <a:gd name="T10" fmla="*/ 252554 w 380990"/>
              <a:gd name="T11" fmla="*/ 555553 h 800806"/>
              <a:gd name="T12" fmla="*/ 251343 w 380990"/>
              <a:gd name="T13" fmla="*/ 463733 h 800806"/>
              <a:gd name="T14" fmla="*/ 356890 w 380990"/>
              <a:gd name="T15" fmla="*/ 375390 h 800806"/>
              <a:gd name="T16" fmla="*/ 364938 w 380990"/>
              <a:gd name="T17" fmla="*/ 629601 h 800806"/>
              <a:gd name="T18" fmla="*/ 112286 w 380990"/>
              <a:gd name="T19" fmla="*/ 775511 h 800806"/>
              <a:gd name="T20" fmla="*/ 30516 w 380990"/>
              <a:gd name="T21" fmla="*/ 669965 h 800806"/>
              <a:gd name="T22" fmla="*/ 21225 w 380990"/>
              <a:gd name="T23" fmla="*/ 639699 h 800806"/>
              <a:gd name="T24" fmla="*/ 0 w 380990"/>
              <a:gd name="T25" fmla="*/ 639699 h 800806"/>
              <a:gd name="T26" fmla="*/ 0 w 380990"/>
              <a:gd name="T27" fmla="*/ 514663 h 8008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0990" h="800806">
                <a:moveTo>
                  <a:pt x="0" y="0"/>
                </a:moveTo>
                <a:lnTo>
                  <a:pt x="110311" y="0"/>
                </a:lnTo>
                <a:lnTo>
                  <a:pt x="110311" y="514663"/>
                </a:lnTo>
                <a:lnTo>
                  <a:pt x="126298" y="514663"/>
                </a:lnTo>
                <a:cubicBezTo>
                  <a:pt x="126298" y="565089"/>
                  <a:pt x="135863" y="612556"/>
                  <a:pt x="152102" y="642713"/>
                </a:cubicBezTo>
                <a:cubicBezTo>
                  <a:pt x="188541" y="710384"/>
                  <a:pt x="240918" y="664936"/>
                  <a:pt x="252554" y="555553"/>
                </a:cubicBezTo>
                <a:cubicBezTo>
                  <a:pt x="255771" y="525311"/>
                  <a:pt x="255350" y="493385"/>
                  <a:pt x="251343" y="463733"/>
                </a:cubicBezTo>
                <a:lnTo>
                  <a:pt x="356890" y="375390"/>
                </a:lnTo>
                <a:cubicBezTo>
                  <a:pt x="385907" y="453570"/>
                  <a:pt x="388885" y="547639"/>
                  <a:pt x="364938" y="629601"/>
                </a:cubicBezTo>
                <a:cubicBezTo>
                  <a:pt x="322380" y="775263"/>
                  <a:pt x="208870" y="840817"/>
                  <a:pt x="112286" y="775511"/>
                </a:cubicBezTo>
                <a:cubicBezTo>
                  <a:pt x="78116" y="752407"/>
                  <a:pt x="50045" y="715332"/>
                  <a:pt x="30516" y="669965"/>
                </a:cubicBezTo>
                <a:lnTo>
                  <a:pt x="21225" y="639699"/>
                </a:lnTo>
                <a:lnTo>
                  <a:pt x="0" y="639699"/>
                </a:lnTo>
                <a:lnTo>
                  <a:pt x="0" y="514663"/>
                </a:lnTo>
                <a:lnTo>
                  <a:pt x="0" y="0"/>
                </a:ln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6" name="Oval 5"/>
          <p:cNvSpPr/>
          <p:nvPr/>
        </p:nvSpPr>
        <p:spPr bwMode="auto">
          <a:xfrm flipH="1">
            <a:off x="1019175" y="177800"/>
            <a:ext cx="203200" cy="239713"/>
          </a:xfrm>
          <a:prstGeom prst="ellipse">
            <a:avLst/>
          </a:prstGeom>
          <a:solidFill>
            <a:srgbClr val="4040F5"/>
          </a:solidFill>
          <a:ln w="9525" cap="flat" cmpd="sng" algn="ctr">
            <a:noFill/>
            <a:prstDash val="solid"/>
            <a:round/>
            <a:headEnd type="none" w="med" len="med"/>
            <a:tailEnd type="none" w="med" len="med"/>
          </a:ln>
        </p:spPr>
        <p:txBody>
          <a:bodyPr/>
          <a:lstStyle/>
          <a:p>
            <a:pPr>
              <a:defRPr/>
            </a:pPr>
            <a:endParaRPr lang="en-US"/>
          </a:p>
        </p:txBody>
      </p:sp>
      <p:sp>
        <p:nvSpPr>
          <p:cNvPr id="11271" name="Freeform 19"/>
          <p:cNvSpPr>
            <a:spLocks/>
          </p:cNvSpPr>
          <p:nvPr/>
        </p:nvSpPr>
        <p:spPr bwMode="auto">
          <a:xfrm>
            <a:off x="1333500" y="22225"/>
            <a:ext cx="381000" cy="381000"/>
          </a:xfrm>
          <a:custGeom>
            <a:avLst/>
            <a:gdLst>
              <a:gd name="T0" fmla="*/ 190495 w 380990"/>
              <a:gd name="T1" fmla="*/ 0 h 380991"/>
              <a:gd name="T2" fmla="*/ 236214 w 380990"/>
              <a:gd name="T3" fmla="*/ 0 h 380991"/>
              <a:gd name="T4" fmla="*/ 236214 w 380990"/>
              <a:gd name="T5" fmla="*/ 144777 h 380991"/>
              <a:gd name="T6" fmla="*/ 380990 w 380990"/>
              <a:gd name="T7" fmla="*/ 144777 h 380991"/>
              <a:gd name="T8" fmla="*/ 380990 w 380990"/>
              <a:gd name="T9" fmla="*/ 190496 h 380991"/>
              <a:gd name="T10" fmla="*/ 236214 w 380990"/>
              <a:gd name="T11" fmla="*/ 190496 h 380991"/>
              <a:gd name="T12" fmla="*/ 236214 w 380990"/>
              <a:gd name="T13" fmla="*/ 380991 h 380991"/>
              <a:gd name="T14" fmla="*/ 190495 w 380990"/>
              <a:gd name="T15" fmla="*/ 380991 h 380991"/>
              <a:gd name="T16" fmla="*/ 190495 w 380990"/>
              <a:gd name="T17" fmla="*/ 190496 h 380991"/>
              <a:gd name="T18" fmla="*/ 0 w 380990"/>
              <a:gd name="T19" fmla="*/ 190496 h 380991"/>
              <a:gd name="T20" fmla="*/ 0 w 380990"/>
              <a:gd name="T21" fmla="*/ 144777 h 380991"/>
              <a:gd name="T22" fmla="*/ 190495 w 380990"/>
              <a:gd name="T23" fmla="*/ 144777 h 3809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0990" h="380991">
                <a:moveTo>
                  <a:pt x="190495" y="0"/>
                </a:moveTo>
                <a:lnTo>
                  <a:pt x="236214" y="0"/>
                </a:lnTo>
                <a:lnTo>
                  <a:pt x="236214" y="144777"/>
                </a:lnTo>
                <a:lnTo>
                  <a:pt x="380990" y="144777"/>
                </a:lnTo>
                <a:lnTo>
                  <a:pt x="380990" y="190496"/>
                </a:lnTo>
                <a:lnTo>
                  <a:pt x="236214" y="190496"/>
                </a:lnTo>
                <a:lnTo>
                  <a:pt x="236214" y="380991"/>
                </a:lnTo>
                <a:lnTo>
                  <a:pt x="190495" y="380991"/>
                </a:lnTo>
                <a:lnTo>
                  <a:pt x="190495" y="190496"/>
                </a:lnTo>
                <a:lnTo>
                  <a:pt x="0" y="190496"/>
                </a:lnTo>
                <a:lnTo>
                  <a:pt x="0" y="144777"/>
                </a:lnTo>
                <a:lnTo>
                  <a:pt x="190495" y="144777"/>
                </a:lnTo>
                <a:lnTo>
                  <a:pt x="190495" y="0"/>
                </a:lnTo>
                <a:close/>
              </a:path>
            </a:pathLst>
          </a:custGeom>
          <a:solidFill>
            <a:srgbClr val="0000F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4" name="Rectangle 3"/>
          <p:cNvSpPr/>
          <p:nvPr/>
        </p:nvSpPr>
        <p:spPr>
          <a:xfrm>
            <a:off x="457200" y="1752600"/>
            <a:ext cx="561975"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6737" y="2089805"/>
            <a:ext cx="463551" cy="279399"/>
          </a:xfrm>
          <a:prstGeom prst="rect">
            <a:avLst/>
          </a:prstGeom>
          <a:solidFill>
            <a:srgbClr val="E1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7200" y="1066800"/>
            <a:ext cx="8305800" cy="2308324"/>
          </a:xfrm>
          <a:prstGeom prst="rect">
            <a:avLst/>
          </a:prstGeom>
        </p:spPr>
        <p:txBody>
          <a:bodyPr wrap="square">
            <a:spAutoFit/>
          </a:bodyPr>
          <a:lstStyle/>
          <a:p>
            <a:pPr algn="just">
              <a:spcBef>
                <a:spcPct val="50000"/>
              </a:spcBef>
            </a:pPr>
            <a:r>
              <a:rPr lang="vi-VN" sz="3600" dirty="0">
                <a:latin typeface="Times New Roman" panose="02020603050405020304" pitchFamily="18" charset="0"/>
              </a:rPr>
              <a:t>Nguồn điện sinh hoạt của các nước trên thế giới có một số mức điện áp như</a:t>
            </a:r>
            <a:r>
              <a:rPr lang="en-US" sz="3600" dirty="0">
                <a:latin typeface="Times New Roman" panose="02020603050405020304" pitchFamily="18" charset="0"/>
              </a:rPr>
              <a:t>:</a:t>
            </a:r>
            <a:r>
              <a:rPr lang="vi-VN" sz="3600" dirty="0">
                <a:latin typeface="Times New Roman" panose="02020603050405020304" pitchFamily="18" charset="0"/>
              </a:rPr>
              <a:t> 230V</a:t>
            </a:r>
            <a:r>
              <a:rPr lang="en-US" sz="3600" dirty="0">
                <a:latin typeface="Times New Roman" panose="02020603050405020304" pitchFamily="18" charset="0"/>
              </a:rPr>
              <a:t>,</a:t>
            </a:r>
            <a:r>
              <a:rPr lang="vi-VN" sz="3600" dirty="0">
                <a:latin typeface="Times New Roman" panose="02020603050405020304" pitchFamily="18" charset="0"/>
              </a:rPr>
              <a:t> 220</a:t>
            </a:r>
            <a:r>
              <a:rPr lang="en-US" sz="3600" dirty="0">
                <a:latin typeface="Times New Roman" panose="02020603050405020304" pitchFamily="18" charset="0"/>
              </a:rPr>
              <a:t>V,</a:t>
            </a:r>
            <a:r>
              <a:rPr lang="vi-VN" sz="3600" dirty="0">
                <a:latin typeface="Times New Roman" panose="02020603050405020304" pitchFamily="18" charset="0"/>
              </a:rPr>
              <a:t> 120V</a:t>
            </a:r>
            <a:r>
              <a:rPr lang="en-US" sz="3600" dirty="0">
                <a:latin typeface="Times New Roman" panose="02020603050405020304" pitchFamily="18" charset="0"/>
              </a:rPr>
              <a:t>,</a:t>
            </a:r>
            <a:r>
              <a:rPr lang="vi-VN" sz="3600" dirty="0">
                <a:latin typeface="Times New Roman" panose="02020603050405020304" pitchFamily="18" charset="0"/>
              </a:rPr>
              <a:t> 110V</a:t>
            </a:r>
            <a:r>
              <a:rPr lang="en-US" sz="3600" dirty="0">
                <a:latin typeface="Times New Roman" panose="02020603050405020304" pitchFamily="18" charset="0"/>
              </a:rPr>
              <a:t>…</a:t>
            </a:r>
            <a:r>
              <a:rPr lang="vi-VN" sz="3600" dirty="0">
                <a:latin typeface="Times New Roman" panose="02020603050405020304" pitchFamily="18" charset="0"/>
              </a:rPr>
              <a:t> </a:t>
            </a:r>
            <a:r>
              <a:rPr lang="en-US" sz="3600" dirty="0">
                <a:latin typeface="Times New Roman" panose="02020603050405020304" pitchFamily="18" charset="0"/>
              </a:rPr>
              <a:t>Ở</a:t>
            </a:r>
            <a:r>
              <a:rPr lang="vi-VN" sz="3600" dirty="0">
                <a:latin typeface="Times New Roman" panose="02020603050405020304" pitchFamily="18" charset="0"/>
              </a:rPr>
              <a:t> Việt Nam điện áp dùng trong sinh hoạt phổ biến là 220V.</a:t>
            </a:r>
            <a:endParaRPr lang="en-US" sz="3600" dirty="0">
              <a:latin typeface="Times New Roman" panose="02020603050405020304" pitchFamily="18" charset="0"/>
            </a:endParaRPr>
          </a:p>
        </p:txBody>
      </p:sp>
    </p:spTree>
    <p:extLst>
      <p:ext uri="{BB962C8B-B14F-4D97-AF65-F5344CB8AC3E}">
        <p14:creationId xmlns:p14="http://schemas.microsoft.com/office/powerpoint/2010/main" val="3334459569"/>
      </p:ext>
    </p:extLst>
  </p:cSld>
  <p:clrMapOvr>
    <a:masterClrMapping/>
  </p:clrMapOvr>
  <p:transition spd="slow" advClick="0">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4340" name="Freeform 19"/>
          <p:cNvSpPr>
            <a:spLocks/>
          </p:cNvSpPr>
          <p:nvPr/>
        </p:nvSpPr>
        <p:spPr bwMode="auto">
          <a:xfrm rot="5400000">
            <a:off x="969170" y="-1350169"/>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0" name="Rectangle 9"/>
          <p:cNvSpPr/>
          <p:nvPr/>
        </p:nvSpPr>
        <p:spPr>
          <a:xfrm>
            <a:off x="631122" y="1447800"/>
            <a:ext cx="8131877" cy="1277914"/>
          </a:xfrm>
          <a:prstGeom prst="rect">
            <a:avLst/>
          </a:prstGeom>
        </p:spPr>
        <p:txBody>
          <a:bodyPr wrap="square">
            <a:spAutoFit/>
          </a:bodyPr>
          <a:lstStyle/>
          <a:p>
            <a:pPr algn="just">
              <a:lnSpc>
                <a:spcPct val="107000"/>
              </a:lnSpc>
              <a:spcBef>
                <a:spcPct val="0"/>
              </a:spcBef>
            </a:pPr>
            <a:r>
              <a:rPr lang="vi-VN" dirty="0"/>
              <a:t> </a:t>
            </a:r>
            <a:r>
              <a:rPr lang="vi-VN" sz="3600" dirty="0">
                <a:latin typeface="Times New Roman" panose="02020603050405020304" pitchFamily="18" charset="0"/>
                <a:ea typeface="+mj-ea"/>
                <a:cs typeface="Times New Roman" panose="02020603050405020304" pitchFamily="18" charset="0"/>
              </a:rPr>
              <a:t>Dung tích là sức chứa tối đa mà v</a:t>
            </a:r>
            <a:r>
              <a:rPr lang="en-US" sz="3600" dirty="0" err="1">
                <a:latin typeface="Times New Roman" panose="02020603050405020304" pitchFamily="18" charset="0"/>
                <a:ea typeface="+mj-ea"/>
                <a:cs typeface="Times New Roman" panose="02020603050405020304" pitchFamily="18" charset="0"/>
              </a:rPr>
              <a:t>ật</a:t>
            </a:r>
            <a:r>
              <a:rPr lang="vi-VN" sz="3600" dirty="0">
                <a:latin typeface="Times New Roman" panose="02020603050405020304" pitchFamily="18" charset="0"/>
                <a:ea typeface="+mj-ea"/>
                <a:cs typeface="Times New Roman" panose="02020603050405020304" pitchFamily="18" charset="0"/>
              </a:rPr>
              <a:t> có thể chứa được một khối </a:t>
            </a:r>
            <a:r>
              <a:rPr lang="en-US" sz="3600" dirty="0">
                <a:latin typeface="Times New Roman" panose="02020603050405020304" pitchFamily="18" charset="0"/>
                <a:ea typeface="+mj-ea"/>
                <a:cs typeface="Times New Roman" panose="02020603050405020304" pitchFamily="18" charset="0"/>
              </a:rPr>
              <a:t>c</a:t>
            </a:r>
            <a:r>
              <a:rPr lang="vi-VN" sz="3600" dirty="0">
                <a:latin typeface="Times New Roman" panose="02020603050405020304" pitchFamily="18" charset="0"/>
                <a:ea typeface="+mj-ea"/>
                <a:cs typeface="Times New Roman" panose="02020603050405020304" pitchFamily="18" charset="0"/>
              </a:rPr>
              <a:t>hất khác</a:t>
            </a:r>
            <a:endParaRPr lang="en-US" sz="3600" dirty="0">
              <a:latin typeface="Times New Roman" panose="02020603050405020304" pitchFamily="18" charset="0"/>
              <a:ea typeface="+mj-ea"/>
              <a:cs typeface="Times New Roman" panose="02020603050405020304" pitchFamily="18" charset="0"/>
            </a:endParaRPr>
          </a:p>
        </p:txBody>
      </p:sp>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106" y="304800"/>
            <a:ext cx="1629894" cy="923990"/>
          </a:xfrm>
          <a:prstGeom prst="rect">
            <a:avLst/>
          </a:prstGeom>
        </p:spPr>
      </p:pic>
      <p:pic>
        <p:nvPicPr>
          <p:cNvPr id="28674" name="Picture 2" descr="Một số lưu ý khi mua nồi cơm điện 10 lít cho quán ăn, nhà hà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9407" y="2977656"/>
            <a:ext cx="5105400" cy="322131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4495801" y="3519217"/>
            <a:ext cx="1238249" cy="4310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0999236"/>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1600"/>
            <a:ext cx="9207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3"/>
          <p:cNvSpPr txBox="1">
            <a:spLocks/>
          </p:cNvSpPr>
          <p:nvPr/>
        </p:nvSpPr>
        <p:spPr bwMode="auto">
          <a:xfrm>
            <a:off x="1447800" y="59886"/>
            <a:ext cx="2819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b="1" dirty="0" err="1">
                <a:solidFill>
                  <a:srgbClr val="64C5B4"/>
                </a:solidFill>
                <a:cs typeface="Times New Roman" panose="02020603050405020304" pitchFamily="18" charset="0"/>
              </a:rPr>
              <a:t>Thực</a:t>
            </a:r>
            <a:r>
              <a:rPr lang="en-US" altLang="en-US" sz="4000" b="1" dirty="0">
                <a:solidFill>
                  <a:srgbClr val="64C5B4"/>
                </a:solidFill>
                <a:cs typeface="Times New Roman" panose="02020603050405020304" pitchFamily="18" charset="0"/>
              </a:rPr>
              <a:t> </a:t>
            </a:r>
            <a:r>
              <a:rPr lang="en-US" altLang="en-US" sz="4000" b="1" dirty="0" err="1">
                <a:solidFill>
                  <a:srgbClr val="64C5B4"/>
                </a:solidFill>
                <a:cs typeface="Times New Roman" panose="02020603050405020304" pitchFamily="18" charset="0"/>
              </a:rPr>
              <a:t>hành</a:t>
            </a:r>
            <a:endParaRPr lang="en-US" altLang="en-US" sz="4000" b="1" dirty="0">
              <a:solidFill>
                <a:srgbClr val="64C5B4"/>
              </a:solidFill>
              <a:cs typeface="Times New Roman" panose="02020603050405020304" pitchFamily="18" charset="0"/>
            </a:endParaRPr>
          </a:p>
        </p:txBody>
      </p:sp>
      <p:sp>
        <p:nvSpPr>
          <p:cNvPr id="25604" name="Title 13"/>
          <p:cNvSpPr txBox="1">
            <a:spLocks/>
          </p:cNvSpPr>
          <p:nvPr/>
        </p:nvSpPr>
        <p:spPr bwMode="auto">
          <a:xfrm>
            <a:off x="688340" y="914650"/>
            <a:ext cx="776985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en-US" sz="3600" dirty="0" err="1">
                <a:cs typeface="Times New Roman" panose="02020603050405020304" pitchFamily="18" charset="0"/>
              </a:rPr>
              <a:t>Đ</a:t>
            </a:r>
            <a:r>
              <a:rPr lang="en-US" sz="3600" dirty="0" err="1">
                <a:cs typeface="Times New Roman" panose="02020603050405020304" pitchFamily="18" charset="0"/>
              </a:rPr>
              <a:t>ọc</a:t>
            </a:r>
            <a:r>
              <a:rPr lang="en-US" sz="3600" dirty="0">
                <a:cs typeface="Times New Roman" panose="02020603050405020304" pitchFamily="18" charset="0"/>
              </a:rPr>
              <a:t> </a:t>
            </a:r>
            <a:r>
              <a:rPr lang="en-US" sz="3600" dirty="0" err="1">
                <a:cs typeface="Times New Roman" panose="02020603050405020304" pitchFamily="18" charset="0"/>
              </a:rPr>
              <a:t>thông</a:t>
            </a:r>
            <a:r>
              <a:rPr lang="en-US" sz="3600" dirty="0">
                <a:cs typeface="Times New Roman" panose="02020603050405020304" pitchFamily="18" charset="0"/>
              </a:rPr>
              <a:t> </a:t>
            </a:r>
            <a:r>
              <a:rPr lang="en-US" sz="3600" dirty="0" err="1">
                <a:cs typeface="Times New Roman" panose="02020603050405020304" pitchFamily="18" charset="0"/>
              </a:rPr>
              <a:t>số</a:t>
            </a:r>
            <a:r>
              <a:rPr lang="en-US" sz="3600" dirty="0">
                <a:cs typeface="Times New Roman" panose="02020603050405020304" pitchFamily="18" charset="0"/>
              </a:rPr>
              <a:t> </a:t>
            </a:r>
            <a:r>
              <a:rPr lang="en-US" sz="3600" dirty="0" err="1">
                <a:cs typeface="Times New Roman" panose="02020603050405020304" pitchFamily="18" charset="0"/>
              </a:rPr>
              <a:t>kỹ</a:t>
            </a:r>
            <a:r>
              <a:rPr lang="en-US" sz="3600" dirty="0">
                <a:cs typeface="Times New Roman" panose="02020603050405020304" pitchFamily="18" charset="0"/>
              </a:rPr>
              <a:t> </a:t>
            </a:r>
            <a:r>
              <a:rPr lang="en-US" sz="3600" dirty="0" err="1">
                <a:cs typeface="Times New Roman" panose="02020603050405020304" pitchFamily="18" charset="0"/>
              </a:rPr>
              <a:t>thuật</a:t>
            </a:r>
            <a:r>
              <a:rPr lang="en-US" sz="3600" dirty="0">
                <a:cs typeface="Times New Roman" panose="02020603050405020304" pitchFamily="18" charset="0"/>
              </a:rPr>
              <a:t> </a:t>
            </a:r>
            <a:r>
              <a:rPr lang="en-US" sz="3600" dirty="0" err="1">
                <a:cs typeface="Times New Roman" panose="02020603050405020304" pitchFamily="18" charset="0"/>
              </a:rPr>
              <a:t>của</a:t>
            </a:r>
            <a:r>
              <a:rPr lang="en-US" sz="3600" dirty="0">
                <a:cs typeface="Times New Roman" panose="02020603050405020304" pitchFamily="18" charset="0"/>
              </a:rPr>
              <a:t> </a:t>
            </a:r>
            <a:r>
              <a:rPr lang="en-US" sz="3600" dirty="0" err="1">
                <a:cs typeface="Times New Roman" panose="02020603050405020304" pitchFamily="18" charset="0"/>
              </a:rPr>
              <a:t>các</a:t>
            </a:r>
            <a:r>
              <a:rPr lang="en-US" sz="3600" dirty="0">
                <a:cs typeface="Times New Roman" panose="02020603050405020304" pitchFamily="18" charset="0"/>
              </a:rPr>
              <a:t> </a:t>
            </a:r>
            <a:r>
              <a:rPr lang="en-US" sz="3600" dirty="0" err="1">
                <a:cs typeface="Times New Roman" panose="02020603050405020304" pitchFamily="18" charset="0"/>
              </a:rPr>
              <a:t>đồ</a:t>
            </a:r>
            <a:r>
              <a:rPr lang="en-US" sz="3600" dirty="0">
                <a:cs typeface="Times New Roman" panose="02020603050405020304" pitchFamily="18" charset="0"/>
              </a:rPr>
              <a:t> </a:t>
            </a:r>
            <a:r>
              <a:rPr lang="en-US" sz="3600" dirty="0" err="1">
                <a:cs typeface="Times New Roman" panose="02020603050405020304" pitchFamily="18" charset="0"/>
              </a:rPr>
              <a:t>dùng</a:t>
            </a:r>
            <a:r>
              <a:rPr lang="en-US" sz="3600" dirty="0">
                <a:cs typeface="Times New Roman" panose="02020603050405020304" pitchFamily="18" charset="0"/>
              </a:rPr>
              <a:t> </a:t>
            </a:r>
            <a:r>
              <a:rPr lang="en-US" sz="3600" dirty="0" err="1">
                <a:cs typeface="Times New Roman" panose="02020603050405020304" pitchFamily="18" charset="0"/>
              </a:rPr>
              <a:t>điện</a:t>
            </a:r>
            <a:r>
              <a:rPr lang="en-US" sz="3600" dirty="0">
                <a:cs typeface="Times New Roman" panose="02020603050405020304" pitchFamily="18" charset="0"/>
              </a:rPr>
              <a:t> </a:t>
            </a:r>
            <a:r>
              <a:rPr lang="en-US" sz="3600" dirty="0" err="1">
                <a:cs typeface="Times New Roman" panose="02020603050405020304" pitchFamily="18" charset="0"/>
              </a:rPr>
              <a:t>cho</a:t>
            </a:r>
            <a:r>
              <a:rPr lang="en-US" sz="3600" dirty="0">
                <a:cs typeface="Times New Roman" panose="02020603050405020304" pitchFamily="18" charset="0"/>
              </a:rPr>
              <a:t> </a:t>
            </a:r>
            <a:r>
              <a:rPr lang="en-US" sz="3600" dirty="0" err="1">
                <a:cs typeface="Times New Roman" panose="02020603050405020304" pitchFamily="18" charset="0"/>
              </a:rPr>
              <a:t>trên</a:t>
            </a:r>
            <a:r>
              <a:rPr lang="en-US" sz="3600" dirty="0">
                <a:cs typeface="Times New Roman" panose="02020603050405020304" pitchFamily="18" charset="0"/>
              </a:rPr>
              <a:t> </a:t>
            </a:r>
            <a:r>
              <a:rPr lang="en-US" sz="3600" dirty="0" err="1">
                <a:cs typeface="Times New Roman" panose="02020603050405020304" pitchFamily="18" charset="0"/>
              </a:rPr>
              <a:t>hình</a:t>
            </a:r>
            <a:r>
              <a:rPr lang="en-US" sz="3600" dirty="0">
                <a:cs typeface="Times New Roman" panose="02020603050405020304" pitchFamily="18" charset="0"/>
              </a:rPr>
              <a:t> 10.2, </a:t>
            </a:r>
            <a:r>
              <a:rPr lang="en-US" sz="3600" dirty="0" err="1">
                <a:cs typeface="Times New Roman" panose="02020603050405020304" pitchFamily="18" charset="0"/>
              </a:rPr>
              <a:t>cho</a:t>
            </a:r>
            <a:r>
              <a:rPr lang="en-US" sz="3600" dirty="0">
                <a:cs typeface="Times New Roman" panose="02020603050405020304" pitchFamily="18" charset="0"/>
              </a:rPr>
              <a:t> </a:t>
            </a:r>
            <a:r>
              <a:rPr lang="en-US" sz="3600" dirty="0" err="1">
                <a:cs typeface="Times New Roman" panose="02020603050405020304" pitchFamily="18" charset="0"/>
              </a:rPr>
              <a:t>biết</a:t>
            </a:r>
            <a:r>
              <a:rPr lang="en-US" sz="3600" dirty="0">
                <a:cs typeface="Times New Roman" panose="02020603050405020304" pitchFamily="18" charset="0"/>
              </a:rPr>
              <a:t> </a:t>
            </a:r>
            <a:r>
              <a:rPr lang="en-US" sz="3600" dirty="0" err="1">
                <a:cs typeface="Times New Roman" panose="02020603050405020304" pitchFamily="18" charset="0"/>
              </a:rPr>
              <a:t>các</a:t>
            </a:r>
            <a:r>
              <a:rPr lang="en-US" sz="3600" dirty="0">
                <a:cs typeface="Times New Roman" panose="02020603050405020304" pitchFamily="18" charset="0"/>
              </a:rPr>
              <a:t> </a:t>
            </a:r>
            <a:r>
              <a:rPr lang="en-US" sz="3600" dirty="0" err="1">
                <a:cs typeface="Times New Roman" panose="02020603050405020304" pitchFamily="18" charset="0"/>
              </a:rPr>
              <a:t>đại</a:t>
            </a:r>
            <a:r>
              <a:rPr lang="en-US" sz="3600" dirty="0">
                <a:cs typeface="Times New Roman" panose="02020603050405020304" pitchFamily="18" charset="0"/>
              </a:rPr>
              <a:t> </a:t>
            </a:r>
            <a:r>
              <a:rPr lang="en-US" sz="3600" dirty="0" err="1">
                <a:cs typeface="Times New Roman" panose="02020603050405020304" pitchFamily="18" charset="0"/>
              </a:rPr>
              <a:t>lượng</a:t>
            </a:r>
            <a:r>
              <a:rPr lang="en-US" sz="3600" dirty="0">
                <a:cs typeface="Times New Roman" panose="02020603050405020304" pitchFamily="18" charset="0"/>
              </a:rPr>
              <a:t> </a:t>
            </a:r>
            <a:r>
              <a:rPr lang="en-US" sz="3600" dirty="0" err="1">
                <a:cs typeface="Times New Roman" panose="02020603050405020304" pitchFamily="18" charset="0"/>
              </a:rPr>
              <a:t>điện</a:t>
            </a:r>
            <a:r>
              <a:rPr lang="en-US" sz="3600" dirty="0">
                <a:cs typeface="Times New Roman" panose="02020603050405020304" pitchFamily="18" charset="0"/>
              </a:rPr>
              <a:t> </a:t>
            </a:r>
            <a:r>
              <a:rPr lang="en-US" sz="3600" dirty="0" err="1">
                <a:cs typeface="Times New Roman" panose="02020603050405020304" pitchFamily="18" charset="0"/>
              </a:rPr>
              <a:t>định</a:t>
            </a:r>
            <a:r>
              <a:rPr lang="en-US" sz="3600" dirty="0">
                <a:cs typeface="Times New Roman" panose="02020603050405020304" pitchFamily="18" charset="0"/>
              </a:rPr>
              <a:t> </a:t>
            </a:r>
            <a:r>
              <a:rPr lang="en-US" sz="3600" dirty="0" err="1">
                <a:cs typeface="Times New Roman" panose="02020603050405020304" pitchFamily="18" charset="0"/>
              </a:rPr>
              <a:t>mức</a:t>
            </a:r>
            <a:r>
              <a:rPr lang="en-US" sz="3600" dirty="0">
                <a:cs typeface="Times New Roman" panose="02020603050405020304" pitchFamily="18" charset="0"/>
              </a:rPr>
              <a:t> </a:t>
            </a:r>
            <a:r>
              <a:rPr lang="en-US" sz="3600" dirty="0" err="1">
                <a:cs typeface="Times New Roman" panose="02020603050405020304" pitchFamily="18" charset="0"/>
              </a:rPr>
              <a:t>và</a:t>
            </a:r>
            <a:r>
              <a:rPr lang="en-US" sz="3600" dirty="0">
                <a:cs typeface="Times New Roman" panose="02020603050405020304" pitchFamily="18" charset="0"/>
              </a:rPr>
              <a:t> </a:t>
            </a:r>
            <a:r>
              <a:rPr lang="en-US" sz="3600" dirty="0" err="1">
                <a:cs typeface="Times New Roman" panose="02020603050405020304" pitchFamily="18" charset="0"/>
              </a:rPr>
              <a:t>thông</a:t>
            </a:r>
            <a:r>
              <a:rPr lang="en-US" sz="3600" dirty="0">
                <a:cs typeface="Times New Roman" panose="02020603050405020304" pitchFamily="18" charset="0"/>
              </a:rPr>
              <a:t> </a:t>
            </a:r>
            <a:r>
              <a:rPr lang="en-US" sz="3600" dirty="0" err="1">
                <a:cs typeface="Times New Roman" panose="02020603050405020304" pitchFamily="18" charset="0"/>
              </a:rPr>
              <a:t>số</a:t>
            </a:r>
            <a:r>
              <a:rPr lang="en-US" sz="3600" dirty="0">
                <a:cs typeface="Times New Roman" panose="02020603050405020304" pitchFamily="18" charset="0"/>
              </a:rPr>
              <a:t> </a:t>
            </a:r>
            <a:r>
              <a:rPr lang="en-US" sz="3600" dirty="0" err="1">
                <a:cs typeface="Times New Roman" panose="02020603050405020304" pitchFamily="18" charset="0"/>
              </a:rPr>
              <a:t>kỹ</a:t>
            </a:r>
            <a:r>
              <a:rPr lang="en-US" sz="3600" dirty="0">
                <a:cs typeface="Times New Roman" panose="02020603050405020304" pitchFamily="18" charset="0"/>
              </a:rPr>
              <a:t> </a:t>
            </a:r>
            <a:r>
              <a:rPr lang="en-US" sz="3600" dirty="0" err="1">
                <a:cs typeface="Times New Roman" panose="02020603050405020304" pitchFamily="18" charset="0"/>
              </a:rPr>
              <a:t>thuật</a:t>
            </a:r>
            <a:r>
              <a:rPr lang="en-US" sz="3600" dirty="0">
                <a:cs typeface="Times New Roman" panose="02020603050405020304" pitchFamily="18" charset="0"/>
              </a:rPr>
              <a:t> </a:t>
            </a:r>
            <a:r>
              <a:rPr lang="en-US" sz="3600" dirty="0" err="1">
                <a:cs typeface="Times New Roman" panose="02020603050405020304" pitchFamily="18" charset="0"/>
              </a:rPr>
              <a:t>đặc</a:t>
            </a:r>
            <a:r>
              <a:rPr lang="en-US" sz="3600" dirty="0">
                <a:cs typeface="Times New Roman" panose="02020603050405020304" pitchFamily="18" charset="0"/>
              </a:rPr>
              <a:t> </a:t>
            </a:r>
            <a:r>
              <a:rPr lang="en-US" sz="3600" dirty="0" err="1">
                <a:cs typeface="Times New Roman" panose="02020603050405020304" pitchFamily="18" charset="0"/>
              </a:rPr>
              <a:t>trưng</a:t>
            </a:r>
            <a:r>
              <a:rPr lang="en-US" sz="3600" dirty="0">
                <a:cs typeface="Times New Roman" panose="02020603050405020304" pitchFamily="18" charset="0"/>
              </a:rPr>
              <a:t> </a:t>
            </a:r>
            <a:r>
              <a:rPr lang="en-US" sz="3600" dirty="0" err="1">
                <a:cs typeface="Times New Roman" panose="02020603050405020304" pitchFamily="18" charset="0"/>
              </a:rPr>
              <a:t>của</a:t>
            </a:r>
            <a:r>
              <a:rPr lang="en-US" sz="3600" dirty="0">
                <a:cs typeface="Times New Roman" panose="02020603050405020304" pitchFamily="18" charset="0"/>
              </a:rPr>
              <a:t> </a:t>
            </a:r>
            <a:r>
              <a:rPr lang="en-US" sz="3600" dirty="0" err="1">
                <a:cs typeface="Times New Roman" panose="02020603050405020304" pitchFamily="18" charset="0"/>
              </a:rPr>
              <a:t>chúng</a:t>
            </a:r>
            <a:r>
              <a:rPr lang="en-US" sz="3600" dirty="0">
                <a:cs typeface="Times New Roman" panose="02020603050405020304" pitchFamily="18" charset="0"/>
              </a:rPr>
              <a:t>?</a:t>
            </a:r>
          </a:p>
        </p:txBody>
      </p:sp>
      <p:pic>
        <p:nvPicPr>
          <p:cNvPr id="9" name="Content Placeholder 4" descr="Screen Clipping"/>
          <p:cNvPicPr>
            <a:picLocks noChangeAspect="1"/>
          </p:cNvPicPr>
          <p:nvPr/>
        </p:nvPicPr>
        <p:blipFill rotWithShape="1">
          <a:blip r:embed="rId3">
            <a:extLst>
              <a:ext uri="{28A0092B-C50C-407E-A947-70E740481C1C}">
                <a14:useLocalDpi xmlns:a14="http://schemas.microsoft.com/office/drawing/2010/main" val="0"/>
              </a:ext>
            </a:extLst>
          </a:blip>
          <a:srcRect t="11381" b="14541"/>
          <a:stretch/>
        </p:blipFill>
        <p:spPr>
          <a:xfrm>
            <a:off x="688340" y="3560623"/>
            <a:ext cx="7769859" cy="3297381"/>
          </a:xfrm>
          <a:prstGeom prst="rect">
            <a:avLst/>
          </a:prstGeom>
        </p:spPr>
      </p:pic>
    </p:spTree>
    <p:extLst>
      <p:ext uri="{BB962C8B-B14F-4D97-AF65-F5344CB8AC3E}">
        <p14:creationId xmlns:p14="http://schemas.microsoft.com/office/powerpoint/2010/main" val="429027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ext Box 5"/>
          <p:cNvSpPr txBox="1">
            <a:spLocks noChangeArrowheads="1"/>
          </p:cNvSpPr>
          <p:nvPr/>
        </p:nvSpPr>
        <p:spPr bwMode="auto">
          <a:xfrm>
            <a:off x="990600" y="1752600"/>
            <a:ext cx="7620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i="1">
                <a:solidFill>
                  <a:srgbClr val="FF0066"/>
                </a:solidFill>
              </a:rPr>
              <a:t>Trên bóng đèn có ghi 220V / 60W, em hãy giải thích các số liệu đó?</a:t>
            </a:r>
          </a:p>
        </p:txBody>
      </p:sp>
      <p:sp>
        <p:nvSpPr>
          <p:cNvPr id="19462" name="Text Box 6"/>
          <p:cNvSpPr txBox="1">
            <a:spLocks noChangeArrowheads="1"/>
          </p:cNvSpPr>
          <p:nvPr/>
        </p:nvSpPr>
        <p:spPr bwMode="auto">
          <a:xfrm>
            <a:off x="609600" y="4191000"/>
            <a:ext cx="8682038"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solidFill>
                  <a:srgbClr val="0000FF"/>
                </a:solidFill>
              </a:rPr>
              <a:t> </a:t>
            </a:r>
            <a:r>
              <a:rPr lang="en-US" sz="3600">
                <a:solidFill>
                  <a:srgbClr val="0000FF"/>
                </a:solidFill>
              </a:rPr>
              <a:t>220V: Điện áp định mức của bóng đèn.</a:t>
            </a:r>
          </a:p>
          <a:p>
            <a:pPr>
              <a:spcBef>
                <a:spcPct val="50000"/>
              </a:spcBef>
            </a:pPr>
            <a:r>
              <a:rPr lang="en-US" sz="3600">
                <a:solidFill>
                  <a:srgbClr val="0000FF"/>
                </a:solidFill>
              </a:rPr>
              <a:t> 60W: Công suất định mức của bóng đèn</a:t>
            </a:r>
            <a:r>
              <a:rPr lang="en-US" sz="3200"/>
              <a:t>.</a:t>
            </a:r>
          </a:p>
        </p:txBody>
      </p:sp>
      <p:pic>
        <p:nvPicPr>
          <p:cNvPr id="19463" name="Picture 7" descr="Right-04-june"/>
          <p:cNvPicPr>
            <a:picLocks noGrp="1" noChangeAspect="1" noChangeArrowheads="1" noCrop="1"/>
          </p:cNvPicPr>
          <p:nvPr>
            <p:ph/>
          </p:nvPr>
        </p:nvPicPr>
        <p:blipFill>
          <a:blip r:embed="rId2">
            <a:extLst>
              <a:ext uri="{28A0092B-C50C-407E-A947-70E740481C1C}">
                <a14:useLocalDpi xmlns:a14="http://schemas.microsoft.com/office/drawing/2010/main" val="0"/>
              </a:ext>
            </a:extLst>
          </a:blip>
          <a:srcRect/>
          <a:stretch>
            <a:fillRect/>
          </a:stretch>
        </p:blipFill>
        <p:spPr>
          <a:xfrm>
            <a:off x="762000" y="3429000"/>
            <a:ext cx="1676400" cy="41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25364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9461"/>
                                        </p:tgtEl>
                                        <p:attrNameLst>
                                          <p:attrName>style.visibility</p:attrName>
                                        </p:attrNameLst>
                                      </p:cBhvr>
                                      <p:to>
                                        <p:strVal val="visible"/>
                                      </p:to>
                                    </p:set>
                                    <p:anim calcmode="discrete" valueType="clr">
                                      <p:cBhvr override="childStyle">
                                        <p:cTn id="7" dur="80"/>
                                        <p:tgtEl>
                                          <p:spTgt spid="1946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9461"/>
                                        </p:tgtEl>
                                        <p:attrNameLst>
                                          <p:attrName>fillcolor</p:attrName>
                                        </p:attrNameLst>
                                      </p:cBhvr>
                                      <p:tavLst>
                                        <p:tav tm="0">
                                          <p:val>
                                            <p:clrVal>
                                              <a:schemeClr val="accent2"/>
                                            </p:clrVal>
                                          </p:val>
                                        </p:tav>
                                        <p:tav tm="50000">
                                          <p:val>
                                            <p:clrVal>
                                              <a:schemeClr val="hlink"/>
                                            </p:clrVal>
                                          </p:val>
                                        </p:tav>
                                      </p:tavLst>
                                    </p:anim>
                                    <p:set>
                                      <p:cBhvr>
                                        <p:cTn id="9" dur="80"/>
                                        <p:tgtEl>
                                          <p:spTgt spid="1946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iterate type="lt">
                                    <p:tmPct val="5000"/>
                                  </p:iterate>
                                  <p:childTnLst>
                                    <p:set>
                                      <p:cBhvr>
                                        <p:cTn id="13" dur="1" fill="hold">
                                          <p:stCondLst>
                                            <p:cond delay="0"/>
                                          </p:stCondLst>
                                        </p:cTn>
                                        <p:tgtEl>
                                          <p:spTgt spid="19463"/>
                                        </p:tgtEl>
                                        <p:attrNameLst>
                                          <p:attrName>style.visibility</p:attrName>
                                        </p:attrNameLst>
                                      </p:cBhvr>
                                      <p:to>
                                        <p:strVal val="visible"/>
                                      </p:to>
                                    </p:set>
                                    <p:anim calcmode="lin" valueType="num">
                                      <p:cBhvr>
                                        <p:cTn id="14" dur="1000" fill="hold"/>
                                        <p:tgtEl>
                                          <p:spTgt spid="19463"/>
                                        </p:tgtEl>
                                        <p:attrNameLst>
                                          <p:attrName>ppt_w</p:attrName>
                                        </p:attrNameLst>
                                      </p:cBhvr>
                                      <p:tavLst>
                                        <p:tav tm="0">
                                          <p:val>
                                            <p:fltVal val="0"/>
                                          </p:val>
                                        </p:tav>
                                        <p:tav tm="100000">
                                          <p:val>
                                            <p:strVal val="#ppt_w"/>
                                          </p:val>
                                        </p:tav>
                                      </p:tavLst>
                                    </p:anim>
                                    <p:anim calcmode="lin" valueType="num">
                                      <p:cBhvr>
                                        <p:cTn id="15" dur="1000" fill="hold"/>
                                        <p:tgtEl>
                                          <p:spTgt spid="19463"/>
                                        </p:tgtEl>
                                        <p:attrNameLst>
                                          <p:attrName>ppt_h</p:attrName>
                                        </p:attrNameLst>
                                      </p:cBhvr>
                                      <p:tavLst>
                                        <p:tav tm="0">
                                          <p:val>
                                            <p:fltVal val="0"/>
                                          </p:val>
                                        </p:tav>
                                        <p:tav tm="100000">
                                          <p:val>
                                            <p:strVal val="#ppt_h"/>
                                          </p:val>
                                        </p:tav>
                                      </p:tavLst>
                                    </p:anim>
                                    <p:anim calcmode="lin" valueType="num">
                                      <p:cBhvr>
                                        <p:cTn id="16" dur="1000" fill="hold"/>
                                        <p:tgtEl>
                                          <p:spTgt spid="19463"/>
                                        </p:tgtEl>
                                        <p:attrNameLst>
                                          <p:attrName>style.rotation</p:attrName>
                                        </p:attrNameLst>
                                      </p:cBhvr>
                                      <p:tavLst>
                                        <p:tav tm="0">
                                          <p:val>
                                            <p:fltVal val="90"/>
                                          </p:val>
                                        </p:tav>
                                        <p:tav tm="100000">
                                          <p:val>
                                            <p:fltVal val="0"/>
                                          </p:val>
                                        </p:tav>
                                      </p:tavLst>
                                    </p:anim>
                                    <p:animEffect transition="in" filter="fade">
                                      <p:cBhvr>
                                        <p:cTn id="17" dur="1000"/>
                                        <p:tgtEl>
                                          <p:spTgt spid="1946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9462"/>
                                        </p:tgtEl>
                                        <p:attrNameLst>
                                          <p:attrName>style.visibility</p:attrName>
                                        </p:attrNameLst>
                                      </p:cBhvr>
                                      <p:to>
                                        <p:strVal val="visible"/>
                                      </p:to>
                                    </p:set>
                                    <p:anim calcmode="discrete" valueType="clr">
                                      <p:cBhvr override="childStyle">
                                        <p:cTn id="22" dur="80"/>
                                        <p:tgtEl>
                                          <p:spTgt spid="19462"/>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9462"/>
                                        </p:tgtEl>
                                        <p:attrNameLst>
                                          <p:attrName>fillcolor</p:attrName>
                                        </p:attrNameLst>
                                      </p:cBhvr>
                                      <p:tavLst>
                                        <p:tav tm="0">
                                          <p:val>
                                            <p:clrVal>
                                              <a:schemeClr val="accent2"/>
                                            </p:clrVal>
                                          </p:val>
                                        </p:tav>
                                        <p:tav tm="50000">
                                          <p:val>
                                            <p:clrVal>
                                              <a:schemeClr val="hlink"/>
                                            </p:clrVal>
                                          </p:val>
                                        </p:tav>
                                      </p:tavLst>
                                    </p:anim>
                                    <p:set>
                                      <p:cBhvr>
                                        <p:cTn id="24" dur="80"/>
                                        <p:tgtEl>
                                          <p:spTgt spid="194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P spid="1946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Text Box 5"/>
          <p:cNvSpPr txBox="1">
            <a:spLocks noChangeArrowheads="1"/>
          </p:cNvSpPr>
          <p:nvPr/>
        </p:nvSpPr>
        <p:spPr bwMode="auto">
          <a:xfrm>
            <a:off x="838200" y="1143000"/>
            <a:ext cx="6934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i="1">
                <a:solidFill>
                  <a:srgbClr val="FF0066"/>
                </a:solidFill>
              </a:rPr>
              <a:t>Hãy giải thích các số liệu ghi trên bình nước nóng ARISTON</a:t>
            </a:r>
          </a:p>
        </p:txBody>
      </p:sp>
      <p:sp>
        <p:nvSpPr>
          <p:cNvPr id="21510" name="Text Box 6"/>
          <p:cNvSpPr txBox="1">
            <a:spLocks noChangeArrowheads="1"/>
          </p:cNvSpPr>
          <p:nvPr/>
        </p:nvSpPr>
        <p:spPr bwMode="auto">
          <a:xfrm>
            <a:off x="1066800" y="3503613"/>
            <a:ext cx="73914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dirty="0" err="1">
                <a:solidFill>
                  <a:srgbClr val="0000FF"/>
                </a:solidFill>
              </a:rPr>
              <a:t>Công</a:t>
            </a:r>
            <a:r>
              <a:rPr lang="en-US" sz="3200" dirty="0">
                <a:solidFill>
                  <a:srgbClr val="0000FF"/>
                </a:solidFill>
              </a:rPr>
              <a:t> </a:t>
            </a:r>
            <a:r>
              <a:rPr lang="en-US" sz="3200" dirty="0" err="1">
                <a:solidFill>
                  <a:srgbClr val="0000FF"/>
                </a:solidFill>
              </a:rPr>
              <a:t>suất</a:t>
            </a:r>
            <a:r>
              <a:rPr lang="en-US" sz="3200" dirty="0">
                <a:solidFill>
                  <a:srgbClr val="0000FF"/>
                </a:solidFill>
              </a:rPr>
              <a:t> </a:t>
            </a:r>
            <a:r>
              <a:rPr lang="en-US" sz="3200" dirty="0" err="1">
                <a:solidFill>
                  <a:srgbClr val="0000FF"/>
                </a:solidFill>
              </a:rPr>
              <a:t>định</a:t>
            </a:r>
            <a:r>
              <a:rPr lang="en-US" sz="3200" dirty="0">
                <a:solidFill>
                  <a:srgbClr val="0000FF"/>
                </a:solidFill>
              </a:rPr>
              <a:t> </a:t>
            </a:r>
            <a:r>
              <a:rPr lang="en-US" sz="3200" dirty="0" err="1">
                <a:solidFill>
                  <a:srgbClr val="0000FF"/>
                </a:solidFill>
              </a:rPr>
              <a:t>mức</a:t>
            </a:r>
            <a:r>
              <a:rPr lang="en-US" sz="3200" dirty="0">
                <a:solidFill>
                  <a:srgbClr val="0000FF"/>
                </a:solidFill>
              </a:rPr>
              <a:t>: 2000W</a:t>
            </a:r>
          </a:p>
          <a:p>
            <a:pPr>
              <a:spcBef>
                <a:spcPct val="50000"/>
              </a:spcBef>
            </a:pPr>
            <a:r>
              <a:rPr lang="en-US" sz="3200" dirty="0" err="1">
                <a:solidFill>
                  <a:srgbClr val="0000FF"/>
                </a:solidFill>
              </a:rPr>
              <a:t>Điện</a:t>
            </a:r>
            <a:r>
              <a:rPr lang="en-US" sz="3200" dirty="0">
                <a:solidFill>
                  <a:srgbClr val="0000FF"/>
                </a:solidFill>
              </a:rPr>
              <a:t> </a:t>
            </a:r>
            <a:r>
              <a:rPr lang="en-US" sz="3200" dirty="0" err="1">
                <a:solidFill>
                  <a:srgbClr val="0000FF"/>
                </a:solidFill>
              </a:rPr>
              <a:t>áp</a:t>
            </a:r>
            <a:r>
              <a:rPr lang="en-US" sz="3200" dirty="0">
                <a:solidFill>
                  <a:srgbClr val="0000FF"/>
                </a:solidFill>
              </a:rPr>
              <a:t> </a:t>
            </a:r>
            <a:r>
              <a:rPr lang="en-US" sz="3200" dirty="0" err="1">
                <a:solidFill>
                  <a:srgbClr val="0000FF"/>
                </a:solidFill>
              </a:rPr>
              <a:t>định</a:t>
            </a:r>
            <a:r>
              <a:rPr lang="en-US" sz="3200" dirty="0">
                <a:solidFill>
                  <a:srgbClr val="0000FF"/>
                </a:solidFill>
              </a:rPr>
              <a:t> </a:t>
            </a:r>
            <a:r>
              <a:rPr lang="en-US" sz="3200" dirty="0" err="1">
                <a:solidFill>
                  <a:srgbClr val="0000FF"/>
                </a:solidFill>
              </a:rPr>
              <a:t>mức</a:t>
            </a:r>
            <a:r>
              <a:rPr lang="en-US" sz="3200" dirty="0">
                <a:solidFill>
                  <a:srgbClr val="0000FF"/>
                </a:solidFill>
              </a:rPr>
              <a:t>: 220V</a:t>
            </a:r>
          </a:p>
          <a:p>
            <a:pPr>
              <a:spcBef>
                <a:spcPct val="50000"/>
              </a:spcBef>
            </a:pPr>
            <a:r>
              <a:rPr lang="en-US" sz="3200" dirty="0">
                <a:solidFill>
                  <a:srgbClr val="0000FF"/>
                </a:solidFill>
              </a:rPr>
              <a:t>Dung </a:t>
            </a:r>
            <a:r>
              <a:rPr lang="en-US" sz="3200" dirty="0" err="1">
                <a:solidFill>
                  <a:srgbClr val="0000FF"/>
                </a:solidFill>
              </a:rPr>
              <a:t>tích</a:t>
            </a:r>
            <a:r>
              <a:rPr lang="en-US" sz="3200" dirty="0">
                <a:solidFill>
                  <a:srgbClr val="0000FF"/>
                </a:solidFill>
              </a:rPr>
              <a:t> </a:t>
            </a:r>
            <a:r>
              <a:rPr lang="en-US" sz="3200" dirty="0" err="1">
                <a:solidFill>
                  <a:srgbClr val="0000FF"/>
                </a:solidFill>
              </a:rPr>
              <a:t>định</a:t>
            </a:r>
            <a:r>
              <a:rPr lang="en-US" sz="3200" dirty="0">
                <a:solidFill>
                  <a:srgbClr val="0000FF"/>
                </a:solidFill>
              </a:rPr>
              <a:t> </a:t>
            </a:r>
            <a:r>
              <a:rPr lang="en-US" sz="3200" dirty="0" err="1">
                <a:solidFill>
                  <a:srgbClr val="0000FF"/>
                </a:solidFill>
              </a:rPr>
              <a:t>mức</a:t>
            </a:r>
            <a:r>
              <a:rPr lang="en-US" sz="3200" dirty="0">
                <a:solidFill>
                  <a:srgbClr val="0000FF"/>
                </a:solidFill>
              </a:rPr>
              <a:t>: 15L</a:t>
            </a:r>
          </a:p>
          <a:p>
            <a:pPr>
              <a:spcBef>
                <a:spcPct val="50000"/>
              </a:spcBef>
            </a:pPr>
            <a:endParaRPr lang="en-US" sz="3200" dirty="0"/>
          </a:p>
        </p:txBody>
      </p:sp>
      <p:graphicFrame>
        <p:nvGraphicFramePr>
          <p:cNvPr id="21547" name="Group 43"/>
          <p:cNvGraphicFramePr>
            <a:graphicFrameLocks noGrp="1"/>
          </p:cNvGraphicFramePr>
          <p:nvPr>
            <p:ph sz="half" idx="1"/>
            <p:extLst>
              <p:ext uri="{D42A27DB-BD31-4B8C-83A1-F6EECF244321}">
                <p14:modId xmlns:p14="http://schemas.microsoft.com/office/powerpoint/2010/main" val="776890088"/>
              </p:ext>
            </p:extLst>
          </p:nvPr>
        </p:nvGraphicFramePr>
        <p:xfrm>
          <a:off x="5943600" y="2014538"/>
          <a:ext cx="2895600" cy="1493520"/>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tblGrid>
              <a:tr h="423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pitchFamily="34" charset="0"/>
                        </a:rPr>
                        <a:t>ARISTON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hMerge="1">
                  <a:txBody>
                    <a:bodyPr/>
                    <a:lstStyle/>
                    <a:p>
                      <a:endParaRPr lang="vi-VN"/>
                    </a:p>
                  </a:txBody>
                  <a:tcPr/>
                </a:tc>
                <a:extLst>
                  <a:ext uri="{0D108BD9-81ED-4DB2-BD59-A6C34878D82A}">
                    <a16:rowId xmlns:a16="http://schemas.microsoft.com/office/drawing/2014/main" val="10000"/>
                  </a:ext>
                </a:extLst>
              </a:tr>
              <a:tr h="371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W :2000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V : 220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VNI-Zap" pitchFamily="2" charset="0"/>
                        </a:rPr>
                        <a:t>L : 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bl>
          </a:graphicData>
        </a:graphic>
      </p:graphicFrame>
      <p:pic>
        <p:nvPicPr>
          <p:cNvPr id="21541" name="Picture 37" descr="Right-03-june"/>
          <p:cNvPicPr>
            <a:picLocks noGrp="1" noChangeAspect="1" noChangeArrowheads="1" noCrop="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62000" y="3086100"/>
            <a:ext cx="1676400" cy="41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53412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1541"/>
                                        </p:tgtEl>
                                        <p:attrNameLst>
                                          <p:attrName>style.visibility</p:attrName>
                                        </p:attrNameLst>
                                      </p:cBhvr>
                                      <p:to>
                                        <p:strVal val="visible"/>
                                      </p:to>
                                    </p:set>
                                    <p:anim calcmode="lin" valueType="num">
                                      <p:cBhvr>
                                        <p:cTn id="7" dur="1000" fill="hold"/>
                                        <p:tgtEl>
                                          <p:spTgt spid="21541"/>
                                        </p:tgtEl>
                                        <p:attrNameLst>
                                          <p:attrName>ppt_w</p:attrName>
                                        </p:attrNameLst>
                                      </p:cBhvr>
                                      <p:tavLst>
                                        <p:tav tm="0">
                                          <p:val>
                                            <p:fltVal val="0"/>
                                          </p:val>
                                        </p:tav>
                                        <p:tav tm="100000">
                                          <p:val>
                                            <p:strVal val="#ppt_w"/>
                                          </p:val>
                                        </p:tav>
                                      </p:tavLst>
                                    </p:anim>
                                    <p:anim calcmode="lin" valueType="num">
                                      <p:cBhvr>
                                        <p:cTn id="8" dur="1000" fill="hold"/>
                                        <p:tgtEl>
                                          <p:spTgt spid="21541"/>
                                        </p:tgtEl>
                                        <p:attrNameLst>
                                          <p:attrName>ppt_h</p:attrName>
                                        </p:attrNameLst>
                                      </p:cBhvr>
                                      <p:tavLst>
                                        <p:tav tm="0">
                                          <p:val>
                                            <p:fltVal val="0"/>
                                          </p:val>
                                        </p:tav>
                                        <p:tav tm="100000">
                                          <p:val>
                                            <p:strVal val="#ppt_h"/>
                                          </p:val>
                                        </p:tav>
                                      </p:tavLst>
                                    </p:anim>
                                    <p:anim calcmode="lin" valueType="num">
                                      <p:cBhvr>
                                        <p:cTn id="9" dur="1000" fill="hold"/>
                                        <p:tgtEl>
                                          <p:spTgt spid="21541"/>
                                        </p:tgtEl>
                                        <p:attrNameLst>
                                          <p:attrName>style.rotation</p:attrName>
                                        </p:attrNameLst>
                                      </p:cBhvr>
                                      <p:tavLst>
                                        <p:tav tm="0">
                                          <p:val>
                                            <p:fltVal val="90"/>
                                          </p:val>
                                        </p:tav>
                                        <p:tav tm="100000">
                                          <p:val>
                                            <p:fltVal val="0"/>
                                          </p:val>
                                        </p:tav>
                                      </p:tavLst>
                                    </p:anim>
                                    <p:animEffect transition="in" filter="fade">
                                      <p:cBhvr>
                                        <p:cTn id="10" dur="1000"/>
                                        <p:tgtEl>
                                          <p:spTgt spid="2154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21510"/>
                                        </p:tgtEl>
                                        <p:attrNameLst>
                                          <p:attrName>style.visibility</p:attrName>
                                        </p:attrNameLst>
                                      </p:cBhvr>
                                      <p:to>
                                        <p:strVal val="visible"/>
                                      </p:to>
                                    </p:set>
                                    <p:anim calcmode="discrete" valueType="clr">
                                      <p:cBhvr override="childStyle">
                                        <p:cTn id="15" dur="80"/>
                                        <p:tgtEl>
                                          <p:spTgt spid="21510"/>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21510"/>
                                        </p:tgtEl>
                                        <p:attrNameLst>
                                          <p:attrName>fillcolor</p:attrName>
                                        </p:attrNameLst>
                                      </p:cBhvr>
                                      <p:tavLst>
                                        <p:tav tm="0">
                                          <p:val>
                                            <p:clrVal>
                                              <a:schemeClr val="accent2"/>
                                            </p:clrVal>
                                          </p:val>
                                        </p:tav>
                                        <p:tav tm="50000">
                                          <p:val>
                                            <p:clrVal>
                                              <a:schemeClr val="hlink"/>
                                            </p:clrVal>
                                          </p:val>
                                        </p:tav>
                                      </p:tavLst>
                                    </p:anim>
                                    <p:set>
                                      <p:cBhvr>
                                        <p:cTn id="17" dur="80"/>
                                        <p:tgtEl>
                                          <p:spTgt spid="215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609600"/>
            <a:ext cx="7848600" cy="954107"/>
          </a:xfrm>
          <a:prstGeom prst="rect">
            <a:avLst/>
          </a:prstGeom>
          <a:noFill/>
        </p:spPr>
        <p:txBody>
          <a:bodyPr wrap="square" rtlCol="0">
            <a:spAutoFit/>
          </a:bodyPr>
          <a:lstStyle/>
          <a:p>
            <a:r>
              <a:rPr lang="en-US" sz="2800" dirty="0" err="1">
                <a:solidFill>
                  <a:srgbClr val="FF0000"/>
                </a:solidFill>
              </a:rPr>
              <a:t>Còn</a:t>
            </a:r>
            <a:r>
              <a:rPr lang="en-US" sz="2800" dirty="0">
                <a:solidFill>
                  <a:srgbClr val="FF0000"/>
                </a:solidFill>
              </a:rPr>
              <a:t> </a:t>
            </a:r>
            <a:r>
              <a:rPr lang="en-US" sz="2800" dirty="0" err="1">
                <a:solidFill>
                  <a:srgbClr val="FF0000"/>
                </a:solidFill>
              </a:rPr>
              <a:t>hiện</a:t>
            </a:r>
            <a:r>
              <a:rPr lang="en-US" sz="2800" dirty="0">
                <a:solidFill>
                  <a:srgbClr val="FF0000"/>
                </a:solidFill>
              </a:rPr>
              <a:t> nay, </a:t>
            </a:r>
            <a:r>
              <a:rPr lang="en-US" sz="2800" dirty="0" err="1">
                <a:solidFill>
                  <a:srgbClr val="FF0000"/>
                </a:solidFill>
              </a:rPr>
              <a:t>em</a:t>
            </a:r>
            <a:r>
              <a:rPr lang="en-US" sz="2800" dirty="0">
                <a:solidFill>
                  <a:srgbClr val="FF0000"/>
                </a:solidFill>
              </a:rPr>
              <a:t> </a:t>
            </a:r>
            <a:r>
              <a:rPr lang="en-US" sz="2800" dirty="0" err="1">
                <a:solidFill>
                  <a:srgbClr val="FF0000"/>
                </a:solidFill>
              </a:rPr>
              <a:t>hãy</a:t>
            </a:r>
            <a:r>
              <a:rPr lang="en-US" sz="2800" dirty="0">
                <a:solidFill>
                  <a:srgbClr val="FF0000"/>
                </a:solidFill>
              </a:rPr>
              <a:t> </a:t>
            </a:r>
            <a:r>
              <a:rPr lang="en-US" sz="2800" dirty="0" err="1">
                <a:solidFill>
                  <a:srgbClr val="FF0000"/>
                </a:solidFill>
              </a:rPr>
              <a:t>cho</a:t>
            </a:r>
            <a:r>
              <a:rPr lang="en-US" sz="2800" dirty="0">
                <a:solidFill>
                  <a:srgbClr val="FF0000"/>
                </a:solidFill>
              </a:rPr>
              <a:t> </a:t>
            </a:r>
            <a:r>
              <a:rPr lang="en-US" sz="2800" dirty="0" err="1">
                <a:solidFill>
                  <a:srgbClr val="FF0000"/>
                </a:solidFill>
              </a:rPr>
              <a:t>biết</a:t>
            </a:r>
            <a:r>
              <a:rPr lang="en-US" sz="2800" dirty="0">
                <a:solidFill>
                  <a:srgbClr val="FF0000"/>
                </a:solidFill>
              </a:rPr>
              <a:t> </a:t>
            </a:r>
            <a:r>
              <a:rPr lang="en-US" sz="2800" dirty="0" err="1">
                <a:solidFill>
                  <a:srgbClr val="FF0000"/>
                </a:solidFill>
              </a:rPr>
              <a:t>gia</a:t>
            </a:r>
            <a:r>
              <a:rPr lang="en-US" sz="2800" dirty="0">
                <a:solidFill>
                  <a:srgbClr val="FF0000"/>
                </a:solidFill>
              </a:rPr>
              <a:t> </a:t>
            </a:r>
            <a:r>
              <a:rPr lang="en-US" sz="2800" dirty="0" err="1">
                <a:solidFill>
                  <a:srgbClr val="FF0000"/>
                </a:solidFill>
              </a:rPr>
              <a:t>đình</a:t>
            </a:r>
            <a:r>
              <a:rPr lang="en-US" sz="2800" dirty="0">
                <a:solidFill>
                  <a:srgbClr val="FF0000"/>
                </a:solidFill>
              </a:rPr>
              <a:t> </a:t>
            </a:r>
            <a:r>
              <a:rPr lang="en-US" sz="2800" dirty="0" err="1">
                <a:solidFill>
                  <a:srgbClr val="FF0000"/>
                </a:solidFill>
              </a:rPr>
              <a:t>em</a:t>
            </a:r>
            <a:r>
              <a:rPr lang="en-US" sz="2800" dirty="0">
                <a:solidFill>
                  <a:srgbClr val="FF0000"/>
                </a:solidFill>
              </a:rPr>
              <a:t> </a:t>
            </a:r>
            <a:r>
              <a:rPr lang="en-US" sz="2800" dirty="0" err="1">
                <a:solidFill>
                  <a:srgbClr val="FF0000"/>
                </a:solidFill>
              </a:rPr>
              <a:t>nấu</a:t>
            </a:r>
            <a:r>
              <a:rPr lang="en-US" sz="2800" dirty="0">
                <a:solidFill>
                  <a:srgbClr val="FF0000"/>
                </a:solidFill>
              </a:rPr>
              <a:t> </a:t>
            </a:r>
            <a:r>
              <a:rPr lang="en-US" sz="2800" dirty="0" err="1">
                <a:solidFill>
                  <a:srgbClr val="FF0000"/>
                </a:solidFill>
              </a:rPr>
              <a:t>cơm</a:t>
            </a:r>
            <a:r>
              <a:rPr lang="en-US" sz="2800" dirty="0">
                <a:solidFill>
                  <a:srgbClr val="FF0000"/>
                </a:solidFill>
              </a:rPr>
              <a:t>, </a:t>
            </a:r>
            <a:r>
              <a:rPr lang="en-US" sz="2800" dirty="0" err="1">
                <a:solidFill>
                  <a:srgbClr val="FF0000"/>
                </a:solidFill>
              </a:rPr>
              <a:t>làm</a:t>
            </a:r>
            <a:r>
              <a:rPr lang="en-US" sz="2800" dirty="0">
                <a:solidFill>
                  <a:srgbClr val="FF0000"/>
                </a:solidFill>
              </a:rPr>
              <a:t> </a:t>
            </a:r>
            <a:r>
              <a:rPr lang="en-US" sz="2800" dirty="0" err="1">
                <a:solidFill>
                  <a:srgbClr val="FF0000"/>
                </a:solidFill>
              </a:rPr>
              <a:t>mát</a:t>
            </a:r>
            <a:r>
              <a:rPr lang="en-US" sz="2800" dirty="0">
                <a:solidFill>
                  <a:srgbClr val="FF0000"/>
                </a:solidFill>
              </a:rPr>
              <a:t>, </a:t>
            </a:r>
            <a:r>
              <a:rPr lang="en-US" sz="2800" dirty="0" err="1">
                <a:solidFill>
                  <a:srgbClr val="FF0000"/>
                </a:solidFill>
              </a:rPr>
              <a:t>thắp</a:t>
            </a:r>
            <a:r>
              <a:rPr lang="en-US" sz="2800" dirty="0">
                <a:solidFill>
                  <a:srgbClr val="FF0000"/>
                </a:solidFill>
              </a:rPr>
              <a:t> </a:t>
            </a:r>
            <a:r>
              <a:rPr lang="en-US" sz="2800" dirty="0" err="1">
                <a:solidFill>
                  <a:srgbClr val="FF0000"/>
                </a:solidFill>
              </a:rPr>
              <a:t>sáng</a:t>
            </a:r>
            <a:r>
              <a:rPr lang="en-US" sz="2800" dirty="0">
                <a:solidFill>
                  <a:srgbClr val="FF0000"/>
                </a:solidFill>
              </a:rPr>
              <a:t> </a:t>
            </a:r>
            <a:r>
              <a:rPr lang="en-US" sz="2800" dirty="0" err="1">
                <a:solidFill>
                  <a:srgbClr val="FF0000"/>
                </a:solidFill>
              </a:rPr>
              <a:t>bằng</a:t>
            </a:r>
            <a:r>
              <a:rPr lang="en-US" sz="2800" dirty="0">
                <a:solidFill>
                  <a:srgbClr val="FF0000"/>
                </a:solidFill>
              </a:rPr>
              <a:t> </a:t>
            </a:r>
            <a:r>
              <a:rPr lang="en-US" sz="2800" dirty="0" err="1">
                <a:solidFill>
                  <a:srgbClr val="FF0000"/>
                </a:solidFill>
              </a:rPr>
              <a:t>cách</a:t>
            </a:r>
            <a:r>
              <a:rPr lang="en-US" sz="2800" dirty="0">
                <a:solidFill>
                  <a:srgbClr val="FF0000"/>
                </a:solidFill>
              </a:rPr>
              <a:t> </a:t>
            </a:r>
            <a:r>
              <a:rPr lang="en-US" sz="2800" dirty="0" err="1">
                <a:solidFill>
                  <a:srgbClr val="FF0000"/>
                </a:solidFill>
              </a:rPr>
              <a:t>nào</a:t>
            </a:r>
            <a:r>
              <a:rPr lang="en-US" sz="2800" dirty="0">
                <a:solidFill>
                  <a:srgbClr val="FF0000"/>
                </a:solidFill>
              </a:rPr>
              <a:t>?</a:t>
            </a:r>
          </a:p>
        </p:txBody>
      </p:sp>
      <p:pic>
        <p:nvPicPr>
          <p:cNvPr id="33794" name="Picture 2" descr="Mua Nồi Cơm Điện Supor 1.5 Lít CFXB40FC33VN-75 Giá Tốt| Nguyễn Kim"/>
          <p:cNvPicPr>
            <a:picLocks noChangeAspect="1" noChangeArrowheads="1"/>
          </p:cNvPicPr>
          <p:nvPr/>
        </p:nvPicPr>
        <p:blipFill>
          <a:blip r:embed="rId2" cstate="print"/>
          <a:srcRect/>
          <a:stretch>
            <a:fillRect/>
          </a:stretch>
        </p:blipFill>
        <p:spPr bwMode="auto">
          <a:xfrm>
            <a:off x="685800" y="1981200"/>
            <a:ext cx="2075997" cy="1589435"/>
          </a:xfrm>
          <a:prstGeom prst="rect">
            <a:avLst/>
          </a:prstGeom>
          <a:noFill/>
        </p:spPr>
      </p:pic>
      <p:pic>
        <p:nvPicPr>
          <p:cNvPr id="33796" name="Picture 4" descr="Nồi cơm điện Kangaroo 1.2 lít KG822 đỏ - giá tốt"/>
          <p:cNvPicPr>
            <a:picLocks noChangeAspect="1" noChangeArrowheads="1"/>
          </p:cNvPicPr>
          <p:nvPr/>
        </p:nvPicPr>
        <p:blipFill>
          <a:blip r:embed="rId3"/>
          <a:srcRect/>
          <a:stretch>
            <a:fillRect/>
          </a:stretch>
        </p:blipFill>
        <p:spPr bwMode="auto">
          <a:xfrm>
            <a:off x="2971800" y="1676400"/>
            <a:ext cx="2857500" cy="2286000"/>
          </a:xfrm>
          <a:prstGeom prst="rect">
            <a:avLst/>
          </a:prstGeom>
          <a:noFill/>
        </p:spPr>
      </p:pic>
      <p:pic>
        <p:nvPicPr>
          <p:cNvPr id="33798" name="Picture 6" descr="Máy Làm Mát Không Khí - Quạt Điều Hòa DAICHIPRO DCP-5000A - Chính Hãng"/>
          <p:cNvPicPr>
            <a:picLocks noChangeAspect="1" noChangeArrowheads="1"/>
          </p:cNvPicPr>
          <p:nvPr/>
        </p:nvPicPr>
        <p:blipFill>
          <a:blip r:embed="rId4"/>
          <a:srcRect/>
          <a:stretch>
            <a:fillRect/>
          </a:stretch>
        </p:blipFill>
        <p:spPr bwMode="auto">
          <a:xfrm>
            <a:off x="5867400" y="2057400"/>
            <a:ext cx="2743200" cy="2133600"/>
          </a:xfrm>
          <a:prstGeom prst="rect">
            <a:avLst/>
          </a:prstGeom>
          <a:noFill/>
        </p:spPr>
      </p:pic>
      <p:pic>
        <p:nvPicPr>
          <p:cNvPr id="33800" name="Picture 8" descr="Quạt đứng công nghiệp SenKo DCN108"/>
          <p:cNvPicPr>
            <a:picLocks noChangeAspect="1" noChangeArrowheads="1"/>
          </p:cNvPicPr>
          <p:nvPr/>
        </p:nvPicPr>
        <p:blipFill>
          <a:blip r:embed="rId5" cstate="print"/>
          <a:srcRect/>
          <a:stretch>
            <a:fillRect/>
          </a:stretch>
        </p:blipFill>
        <p:spPr bwMode="auto">
          <a:xfrm>
            <a:off x="609600" y="3962400"/>
            <a:ext cx="1978025" cy="1981200"/>
          </a:xfrm>
          <a:prstGeom prst="rect">
            <a:avLst/>
          </a:prstGeom>
          <a:noFill/>
        </p:spPr>
      </p:pic>
      <p:pic>
        <p:nvPicPr>
          <p:cNvPr id="33802" name="Picture 10" descr="Lý do nên thay đèn compact, đèn chữ U bằng đèn led Bulb"/>
          <p:cNvPicPr>
            <a:picLocks noChangeAspect="1" noChangeArrowheads="1"/>
          </p:cNvPicPr>
          <p:nvPr/>
        </p:nvPicPr>
        <p:blipFill>
          <a:blip r:embed="rId6"/>
          <a:srcRect/>
          <a:stretch>
            <a:fillRect/>
          </a:stretch>
        </p:blipFill>
        <p:spPr bwMode="auto">
          <a:xfrm>
            <a:off x="2667000" y="4114800"/>
            <a:ext cx="2286000" cy="1905000"/>
          </a:xfrm>
          <a:prstGeom prst="rect">
            <a:avLst/>
          </a:prstGeom>
          <a:noFill/>
        </p:spPr>
      </p:pic>
      <p:pic>
        <p:nvPicPr>
          <p:cNvPr id="33804" name="Picture 12" descr="Các loại đèn chiếu sáng trong nội thất"/>
          <p:cNvPicPr>
            <a:picLocks noChangeAspect="1" noChangeArrowheads="1"/>
          </p:cNvPicPr>
          <p:nvPr/>
        </p:nvPicPr>
        <p:blipFill>
          <a:blip r:embed="rId7"/>
          <a:srcRect/>
          <a:stretch>
            <a:fillRect/>
          </a:stretch>
        </p:blipFill>
        <p:spPr bwMode="auto">
          <a:xfrm>
            <a:off x="5410200" y="3962400"/>
            <a:ext cx="2743200" cy="2286001"/>
          </a:xfrm>
          <a:prstGeom prst="rect">
            <a:avLst/>
          </a:prstGeom>
          <a:noFill/>
        </p:spPr>
      </p:pic>
      <p:sp>
        <p:nvSpPr>
          <p:cNvPr id="11" name="TextBox 10"/>
          <p:cNvSpPr txBox="1"/>
          <p:nvPr/>
        </p:nvSpPr>
        <p:spPr>
          <a:xfrm>
            <a:off x="381000" y="0"/>
            <a:ext cx="8610600" cy="1384995"/>
          </a:xfrm>
          <a:prstGeom prst="rect">
            <a:avLst/>
          </a:prstGeom>
          <a:noFill/>
        </p:spPr>
        <p:txBody>
          <a:bodyPr wrap="square" rtlCol="0">
            <a:spAutoFit/>
          </a:bodyPr>
          <a:lstStyle/>
          <a:p>
            <a:r>
              <a:rPr lang="en-US" sz="2800" dirty="0" err="1">
                <a:solidFill>
                  <a:srgbClr val="FF0000"/>
                </a:solidFill>
              </a:rPr>
              <a:t>Ngày</a:t>
            </a:r>
            <a:r>
              <a:rPr lang="en-US" sz="2800" dirty="0">
                <a:solidFill>
                  <a:srgbClr val="FF0000"/>
                </a:solidFill>
              </a:rPr>
              <a:t> nay </a:t>
            </a:r>
            <a:r>
              <a:rPr lang="en-US" sz="2800" dirty="0" err="1">
                <a:solidFill>
                  <a:srgbClr val="FF0000"/>
                </a:solidFill>
              </a:rPr>
              <a:t>đồ</a:t>
            </a:r>
            <a:r>
              <a:rPr lang="en-US" sz="2800" dirty="0">
                <a:solidFill>
                  <a:srgbClr val="FF0000"/>
                </a:solidFill>
              </a:rPr>
              <a:t> </a:t>
            </a:r>
            <a:r>
              <a:rPr lang="en-US" sz="2800" dirty="0" err="1">
                <a:solidFill>
                  <a:srgbClr val="FF0000"/>
                </a:solidFill>
              </a:rPr>
              <a:t>dùng</a:t>
            </a:r>
            <a:r>
              <a:rPr lang="en-US" sz="2800" dirty="0">
                <a:solidFill>
                  <a:srgbClr val="FF0000"/>
                </a:solidFill>
              </a:rPr>
              <a:t> </a:t>
            </a:r>
            <a:r>
              <a:rPr lang="en-US" sz="2800" dirty="0" err="1">
                <a:solidFill>
                  <a:srgbClr val="FF0000"/>
                </a:solidFill>
              </a:rPr>
              <a:t>điện</a:t>
            </a:r>
            <a:r>
              <a:rPr lang="en-US" sz="2800" dirty="0">
                <a:solidFill>
                  <a:srgbClr val="FF0000"/>
                </a:solidFill>
              </a:rPr>
              <a:t> </a:t>
            </a:r>
            <a:r>
              <a:rPr lang="en-US" sz="2800" dirty="0" err="1">
                <a:solidFill>
                  <a:srgbClr val="FF0000"/>
                </a:solidFill>
              </a:rPr>
              <a:t>là</a:t>
            </a:r>
            <a:r>
              <a:rPr lang="en-US" sz="2800" dirty="0">
                <a:solidFill>
                  <a:srgbClr val="FF0000"/>
                </a:solidFill>
              </a:rPr>
              <a:t> </a:t>
            </a:r>
            <a:r>
              <a:rPr lang="en-US" sz="2800" dirty="0" err="1">
                <a:solidFill>
                  <a:srgbClr val="FF0000"/>
                </a:solidFill>
              </a:rPr>
              <a:t>những</a:t>
            </a:r>
            <a:r>
              <a:rPr lang="en-US" sz="2800" dirty="0">
                <a:solidFill>
                  <a:srgbClr val="FF0000"/>
                </a:solidFill>
              </a:rPr>
              <a:t> </a:t>
            </a:r>
            <a:r>
              <a:rPr lang="en-US" sz="2800" dirty="0" err="1">
                <a:solidFill>
                  <a:srgbClr val="FF0000"/>
                </a:solidFill>
              </a:rPr>
              <a:t>vật</a:t>
            </a:r>
            <a:r>
              <a:rPr lang="en-US" sz="2800" dirty="0">
                <a:solidFill>
                  <a:srgbClr val="FF0000"/>
                </a:solidFill>
              </a:rPr>
              <a:t> </a:t>
            </a:r>
            <a:r>
              <a:rPr lang="en-US" sz="2800" dirty="0" err="1">
                <a:solidFill>
                  <a:srgbClr val="FF0000"/>
                </a:solidFill>
              </a:rPr>
              <a:t>dụng</a:t>
            </a:r>
            <a:r>
              <a:rPr lang="en-US" sz="2800" dirty="0">
                <a:solidFill>
                  <a:srgbClr val="FF0000"/>
                </a:solidFill>
              </a:rPr>
              <a:t> </a:t>
            </a:r>
            <a:r>
              <a:rPr lang="en-US" sz="2800" dirty="0" err="1">
                <a:solidFill>
                  <a:srgbClr val="FF0000"/>
                </a:solidFill>
              </a:rPr>
              <a:t>không</a:t>
            </a:r>
            <a:r>
              <a:rPr lang="en-US" sz="2800" dirty="0">
                <a:solidFill>
                  <a:srgbClr val="FF0000"/>
                </a:solidFill>
              </a:rPr>
              <a:t> </a:t>
            </a:r>
            <a:r>
              <a:rPr lang="en-US" sz="2800" dirty="0" err="1">
                <a:solidFill>
                  <a:srgbClr val="FF0000"/>
                </a:solidFill>
              </a:rPr>
              <a:t>thể</a:t>
            </a:r>
            <a:r>
              <a:rPr lang="en-US" sz="2800" dirty="0">
                <a:solidFill>
                  <a:srgbClr val="FF0000"/>
                </a:solidFill>
              </a:rPr>
              <a:t> </a:t>
            </a:r>
            <a:r>
              <a:rPr lang="en-US" sz="2800" dirty="0" err="1">
                <a:solidFill>
                  <a:srgbClr val="FF0000"/>
                </a:solidFill>
              </a:rPr>
              <a:t>thiếu</a:t>
            </a:r>
            <a:r>
              <a:rPr lang="en-US" sz="2800" dirty="0">
                <a:solidFill>
                  <a:srgbClr val="FF0000"/>
                </a:solidFill>
              </a:rPr>
              <a:t> </a:t>
            </a:r>
            <a:r>
              <a:rPr lang="en-US" sz="2800" dirty="0" err="1">
                <a:solidFill>
                  <a:srgbClr val="FF0000"/>
                </a:solidFill>
              </a:rPr>
              <a:t>của</a:t>
            </a:r>
            <a:r>
              <a:rPr lang="en-US" sz="2800" dirty="0">
                <a:solidFill>
                  <a:srgbClr val="FF0000"/>
                </a:solidFill>
              </a:rPr>
              <a:t> </a:t>
            </a:r>
            <a:r>
              <a:rPr lang="en-US" sz="2800" dirty="0" err="1">
                <a:solidFill>
                  <a:srgbClr val="FF0000"/>
                </a:solidFill>
              </a:rPr>
              <a:t>mỗi</a:t>
            </a:r>
            <a:r>
              <a:rPr lang="en-US" sz="2800" dirty="0">
                <a:solidFill>
                  <a:srgbClr val="FF0000"/>
                </a:solidFill>
              </a:rPr>
              <a:t> </a:t>
            </a:r>
            <a:r>
              <a:rPr lang="en-US" sz="2800" dirty="0" err="1">
                <a:solidFill>
                  <a:srgbClr val="FF0000"/>
                </a:solidFill>
              </a:rPr>
              <a:t>gia</a:t>
            </a:r>
            <a:r>
              <a:rPr lang="en-US" sz="2800" dirty="0">
                <a:solidFill>
                  <a:srgbClr val="FF0000"/>
                </a:solidFill>
              </a:rPr>
              <a:t> </a:t>
            </a:r>
            <a:r>
              <a:rPr lang="en-US" sz="2800" dirty="0" err="1">
                <a:solidFill>
                  <a:srgbClr val="FF0000"/>
                </a:solidFill>
              </a:rPr>
              <a:t>đình</a:t>
            </a:r>
            <a:r>
              <a:rPr lang="en-US" sz="2800" dirty="0">
                <a:solidFill>
                  <a:srgbClr val="FF0000"/>
                </a:solidFill>
              </a:rPr>
              <a:t>.  </a:t>
            </a:r>
            <a:r>
              <a:rPr lang="en-US" sz="2800" dirty="0" err="1">
                <a:solidFill>
                  <a:srgbClr val="FF0000"/>
                </a:solidFill>
              </a:rPr>
              <a:t>Đồ</a:t>
            </a:r>
            <a:r>
              <a:rPr lang="en-US" sz="2800" dirty="0">
                <a:solidFill>
                  <a:srgbClr val="FF0000"/>
                </a:solidFill>
              </a:rPr>
              <a:t> </a:t>
            </a:r>
            <a:r>
              <a:rPr lang="en-US" sz="2800" dirty="0" err="1">
                <a:solidFill>
                  <a:srgbClr val="FF0000"/>
                </a:solidFill>
              </a:rPr>
              <a:t>dùng</a:t>
            </a:r>
            <a:r>
              <a:rPr lang="en-US" sz="2800" dirty="0">
                <a:solidFill>
                  <a:srgbClr val="FF0000"/>
                </a:solidFill>
              </a:rPr>
              <a:t> </a:t>
            </a:r>
            <a:r>
              <a:rPr lang="en-US" sz="2800" dirty="0" err="1">
                <a:solidFill>
                  <a:srgbClr val="FF0000"/>
                </a:solidFill>
              </a:rPr>
              <a:t>điện</a:t>
            </a:r>
            <a:r>
              <a:rPr lang="en-US" sz="2800" dirty="0">
                <a:solidFill>
                  <a:srgbClr val="FF0000"/>
                </a:solidFill>
              </a:rPr>
              <a:t> </a:t>
            </a:r>
            <a:r>
              <a:rPr lang="en-US" sz="2800" dirty="0" err="1">
                <a:solidFill>
                  <a:srgbClr val="FF0000"/>
                </a:solidFill>
              </a:rPr>
              <a:t>ngày</a:t>
            </a:r>
            <a:r>
              <a:rPr lang="en-US" sz="2800" dirty="0">
                <a:solidFill>
                  <a:srgbClr val="FF0000"/>
                </a:solidFill>
              </a:rPr>
              <a:t> </a:t>
            </a:r>
            <a:r>
              <a:rPr lang="en-US" sz="2800" dirty="0" err="1">
                <a:solidFill>
                  <a:srgbClr val="FF0000"/>
                </a:solidFill>
              </a:rPr>
              <a:t>càng</a:t>
            </a:r>
            <a:r>
              <a:rPr lang="en-US" sz="2800" dirty="0">
                <a:solidFill>
                  <a:srgbClr val="FF0000"/>
                </a:solidFill>
              </a:rPr>
              <a:t> </a:t>
            </a:r>
            <a:r>
              <a:rPr lang="en-US" sz="2800" dirty="0" err="1">
                <a:solidFill>
                  <a:srgbClr val="FF0000"/>
                </a:solidFill>
              </a:rPr>
              <a:t>đa</a:t>
            </a:r>
            <a:r>
              <a:rPr lang="en-US" sz="2800" dirty="0">
                <a:solidFill>
                  <a:srgbClr val="FF0000"/>
                </a:solidFill>
              </a:rPr>
              <a:t> </a:t>
            </a:r>
            <a:r>
              <a:rPr lang="en-US" sz="2800" dirty="0" err="1">
                <a:solidFill>
                  <a:srgbClr val="FF0000"/>
                </a:solidFill>
              </a:rPr>
              <a:t>dạng</a:t>
            </a:r>
            <a:r>
              <a:rPr lang="en-US" sz="2800" dirty="0">
                <a:solidFill>
                  <a:srgbClr val="FF0000"/>
                </a:solidFill>
              </a:rPr>
              <a:t> </a:t>
            </a:r>
            <a:r>
              <a:rPr lang="en-US" sz="2800" dirty="0" err="1">
                <a:solidFill>
                  <a:srgbClr val="FF0000"/>
                </a:solidFill>
              </a:rPr>
              <a:t>phong</a:t>
            </a:r>
            <a:r>
              <a:rPr lang="en-US" sz="2800" dirty="0">
                <a:solidFill>
                  <a:srgbClr val="FF0000"/>
                </a:solidFill>
              </a:rPr>
              <a:t> </a:t>
            </a:r>
            <a:r>
              <a:rPr lang="en-US" sz="2800" dirty="0" err="1">
                <a:solidFill>
                  <a:srgbClr val="FF0000"/>
                </a:solidFill>
              </a:rPr>
              <a:t>phú</a:t>
            </a:r>
            <a:r>
              <a:rPr lang="en-US" sz="2800" dirty="0">
                <a:solidFill>
                  <a:srgbClr val="FF0000"/>
                </a:solidFill>
              </a:rPr>
              <a:t> </a:t>
            </a:r>
            <a:r>
              <a:rPr lang="en-US" sz="2800" dirty="0" err="1">
                <a:solidFill>
                  <a:srgbClr val="FF0000"/>
                </a:solidFill>
              </a:rPr>
              <a:t>đáp</a:t>
            </a:r>
            <a:r>
              <a:rPr lang="en-US" sz="2800" dirty="0">
                <a:solidFill>
                  <a:srgbClr val="FF0000"/>
                </a:solidFill>
              </a:rPr>
              <a:t> </a:t>
            </a:r>
            <a:r>
              <a:rPr lang="en-US" sz="2800" dirty="0" err="1">
                <a:solidFill>
                  <a:srgbClr val="FF0000"/>
                </a:solidFill>
              </a:rPr>
              <a:t>ứng</a:t>
            </a:r>
            <a:r>
              <a:rPr lang="en-US" sz="2800" dirty="0">
                <a:solidFill>
                  <a:srgbClr val="FF0000"/>
                </a:solidFill>
              </a:rPr>
              <a:t> </a:t>
            </a:r>
            <a:r>
              <a:rPr lang="en-US" sz="2800" dirty="0" err="1">
                <a:solidFill>
                  <a:srgbClr val="FF0000"/>
                </a:solidFill>
              </a:rPr>
              <a:t>nhu</a:t>
            </a:r>
            <a:r>
              <a:rPr lang="en-US" sz="2800" dirty="0">
                <a:solidFill>
                  <a:srgbClr val="FF0000"/>
                </a:solidFill>
              </a:rPr>
              <a:t> </a:t>
            </a:r>
            <a:r>
              <a:rPr lang="en-US" sz="2800" dirty="0" err="1">
                <a:solidFill>
                  <a:srgbClr val="FF0000"/>
                </a:solidFill>
              </a:rPr>
              <a:t>cầu</a:t>
            </a:r>
            <a:r>
              <a:rPr lang="en-US" sz="2800" dirty="0">
                <a:solidFill>
                  <a:srgbClr val="FF0000"/>
                </a:solidFill>
              </a:rPr>
              <a:t> </a:t>
            </a:r>
            <a:r>
              <a:rPr lang="en-US" sz="2800" dirty="0" err="1">
                <a:solidFill>
                  <a:srgbClr val="FF0000"/>
                </a:solidFill>
              </a:rPr>
              <a:t>ngày</a:t>
            </a:r>
            <a:r>
              <a:rPr lang="en-US" sz="2800" dirty="0">
                <a:solidFill>
                  <a:srgbClr val="FF0000"/>
                </a:solidFill>
              </a:rPr>
              <a:t> </a:t>
            </a:r>
            <a:r>
              <a:rPr lang="en-US" sz="2800" dirty="0" err="1">
                <a:solidFill>
                  <a:srgbClr val="FF0000"/>
                </a:solidFill>
              </a:rPr>
              <a:t>càng</a:t>
            </a:r>
            <a:r>
              <a:rPr lang="en-US" sz="2800" dirty="0">
                <a:solidFill>
                  <a:srgbClr val="FF0000"/>
                </a:solidFill>
              </a:rPr>
              <a:t> </a:t>
            </a:r>
            <a:r>
              <a:rPr lang="en-US" sz="2800" dirty="0" err="1">
                <a:solidFill>
                  <a:srgbClr val="FF0000"/>
                </a:solidFill>
              </a:rPr>
              <a:t>cao</a:t>
            </a:r>
            <a:r>
              <a:rPr lang="en-US" sz="2800" dirty="0">
                <a:solidFill>
                  <a:srgbClr val="FF0000"/>
                </a:solidFill>
              </a:rPr>
              <a:t> </a:t>
            </a:r>
            <a:r>
              <a:rPr lang="en-US" sz="2800" dirty="0" err="1">
                <a:solidFill>
                  <a:srgbClr val="FF0000"/>
                </a:solidFill>
              </a:rPr>
              <a:t>của</a:t>
            </a:r>
            <a:r>
              <a:rPr lang="en-US" sz="2800" dirty="0">
                <a:solidFill>
                  <a:srgbClr val="FF0000"/>
                </a:solidFill>
              </a:rPr>
              <a:t> con </a:t>
            </a:r>
            <a:r>
              <a:rPr lang="en-US" sz="2800" dirty="0" err="1">
                <a:solidFill>
                  <a:srgbClr val="FF0000"/>
                </a:solidFill>
              </a:rPr>
              <a:t>người</a:t>
            </a:r>
            <a:r>
              <a:rPr lang="en-US" sz="2800" dirty="0">
                <a:solidFill>
                  <a:srgbClr val="FF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3794"/>
                                        </p:tgtEl>
                                        <p:attrNameLst>
                                          <p:attrName>style.visibility</p:attrName>
                                        </p:attrNameLst>
                                      </p:cBhvr>
                                      <p:to>
                                        <p:strVal val="visible"/>
                                      </p:to>
                                    </p:set>
                                    <p:animEffect transition="in" filter="blinds(horizontal)">
                                      <p:cBhvr>
                                        <p:cTn id="17" dur="500"/>
                                        <p:tgtEl>
                                          <p:spTgt spid="33794"/>
                                        </p:tgtEl>
                                      </p:cBhvr>
                                    </p:animEffect>
                                  </p:childTnLst>
                                </p:cTn>
                              </p:par>
                              <p:par>
                                <p:cTn id="18" presetID="3" presetClass="entr" presetSubtype="10" fill="hold" nodeType="withEffect">
                                  <p:stCondLst>
                                    <p:cond delay="0"/>
                                  </p:stCondLst>
                                  <p:childTnLst>
                                    <p:set>
                                      <p:cBhvr>
                                        <p:cTn id="19" dur="1" fill="hold">
                                          <p:stCondLst>
                                            <p:cond delay="0"/>
                                          </p:stCondLst>
                                        </p:cTn>
                                        <p:tgtEl>
                                          <p:spTgt spid="33796"/>
                                        </p:tgtEl>
                                        <p:attrNameLst>
                                          <p:attrName>style.visibility</p:attrName>
                                        </p:attrNameLst>
                                      </p:cBhvr>
                                      <p:to>
                                        <p:strVal val="visible"/>
                                      </p:to>
                                    </p:set>
                                    <p:animEffect transition="in" filter="blinds(horizontal)">
                                      <p:cBhvr>
                                        <p:cTn id="20" dur="500"/>
                                        <p:tgtEl>
                                          <p:spTgt spid="33796"/>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3798"/>
                                        </p:tgtEl>
                                        <p:attrNameLst>
                                          <p:attrName>style.visibility</p:attrName>
                                        </p:attrNameLst>
                                      </p:cBhvr>
                                      <p:to>
                                        <p:strVal val="visible"/>
                                      </p:to>
                                    </p:set>
                                    <p:animEffect transition="in" filter="blinds(horizontal)">
                                      <p:cBhvr>
                                        <p:cTn id="25" dur="500"/>
                                        <p:tgtEl>
                                          <p:spTgt spid="33798"/>
                                        </p:tgtEl>
                                      </p:cBhvr>
                                    </p:animEffect>
                                  </p:childTnLst>
                                </p:cTn>
                              </p:par>
                              <p:par>
                                <p:cTn id="26" presetID="3" presetClass="entr" presetSubtype="10" fill="hold" nodeType="withEffect">
                                  <p:stCondLst>
                                    <p:cond delay="0"/>
                                  </p:stCondLst>
                                  <p:childTnLst>
                                    <p:set>
                                      <p:cBhvr>
                                        <p:cTn id="27" dur="1" fill="hold">
                                          <p:stCondLst>
                                            <p:cond delay="0"/>
                                          </p:stCondLst>
                                        </p:cTn>
                                        <p:tgtEl>
                                          <p:spTgt spid="33800"/>
                                        </p:tgtEl>
                                        <p:attrNameLst>
                                          <p:attrName>style.visibility</p:attrName>
                                        </p:attrNameLst>
                                      </p:cBhvr>
                                      <p:to>
                                        <p:strVal val="visible"/>
                                      </p:to>
                                    </p:set>
                                    <p:animEffect transition="in" filter="blinds(horizontal)">
                                      <p:cBhvr>
                                        <p:cTn id="28" dur="500"/>
                                        <p:tgtEl>
                                          <p:spTgt spid="33800"/>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33804"/>
                                        </p:tgtEl>
                                        <p:attrNameLst>
                                          <p:attrName>style.visibility</p:attrName>
                                        </p:attrNameLst>
                                      </p:cBhvr>
                                      <p:to>
                                        <p:strVal val="visible"/>
                                      </p:to>
                                    </p:set>
                                    <p:animEffect transition="in" filter="box(in)">
                                      <p:cBhvr>
                                        <p:cTn id="33" dur="500"/>
                                        <p:tgtEl>
                                          <p:spTgt spid="33804"/>
                                        </p:tgtEl>
                                      </p:cBhvr>
                                    </p:animEffect>
                                  </p:childTnLst>
                                </p:cTn>
                              </p:par>
                              <p:par>
                                <p:cTn id="34" presetID="4" presetClass="entr" presetSubtype="16" fill="hold" nodeType="withEffect">
                                  <p:stCondLst>
                                    <p:cond delay="0"/>
                                  </p:stCondLst>
                                  <p:childTnLst>
                                    <p:set>
                                      <p:cBhvr>
                                        <p:cTn id="35" dur="1" fill="hold">
                                          <p:stCondLst>
                                            <p:cond delay="0"/>
                                          </p:stCondLst>
                                        </p:cTn>
                                        <p:tgtEl>
                                          <p:spTgt spid="33802"/>
                                        </p:tgtEl>
                                        <p:attrNameLst>
                                          <p:attrName>style.visibility</p:attrName>
                                        </p:attrNameLst>
                                      </p:cBhvr>
                                      <p:to>
                                        <p:strVal val="visible"/>
                                      </p:to>
                                    </p:set>
                                    <p:animEffect transition="in" filter="box(in)">
                                      <p:cBhvr>
                                        <p:cTn id="36" dur="500"/>
                                        <p:tgtEl>
                                          <p:spTgt spid="33802"/>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heckerboard(across)">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838200" y="1143000"/>
            <a:ext cx="6629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dirty="0">
                <a:solidFill>
                  <a:srgbClr val="CC3300"/>
                </a:solidFill>
              </a:rPr>
              <a:t>Ý </a:t>
            </a:r>
            <a:r>
              <a:rPr lang="en-US" sz="3200" dirty="0" err="1">
                <a:solidFill>
                  <a:srgbClr val="CC3300"/>
                </a:solidFill>
              </a:rPr>
              <a:t>nghĩa</a:t>
            </a:r>
            <a:r>
              <a:rPr lang="en-US" sz="3200" dirty="0">
                <a:solidFill>
                  <a:srgbClr val="CC3300"/>
                </a:solidFill>
              </a:rPr>
              <a:t> </a:t>
            </a:r>
            <a:r>
              <a:rPr lang="en-US" sz="3200" dirty="0" err="1">
                <a:solidFill>
                  <a:srgbClr val="CC3300"/>
                </a:solidFill>
              </a:rPr>
              <a:t>của</a:t>
            </a:r>
            <a:r>
              <a:rPr lang="en-US" sz="3200" dirty="0">
                <a:solidFill>
                  <a:srgbClr val="CC3300"/>
                </a:solidFill>
              </a:rPr>
              <a:t> </a:t>
            </a:r>
            <a:r>
              <a:rPr lang="en-US" sz="3200" dirty="0" err="1">
                <a:solidFill>
                  <a:srgbClr val="CC3300"/>
                </a:solidFill>
              </a:rPr>
              <a:t>số</a:t>
            </a:r>
            <a:r>
              <a:rPr lang="en-US" sz="3200" dirty="0">
                <a:solidFill>
                  <a:srgbClr val="CC3300"/>
                </a:solidFill>
              </a:rPr>
              <a:t> </a:t>
            </a:r>
            <a:r>
              <a:rPr lang="en-US" sz="3200" dirty="0" err="1">
                <a:solidFill>
                  <a:srgbClr val="CC3300"/>
                </a:solidFill>
              </a:rPr>
              <a:t>liệu</a:t>
            </a:r>
            <a:r>
              <a:rPr lang="en-US" sz="3200" dirty="0">
                <a:solidFill>
                  <a:srgbClr val="CC3300"/>
                </a:solidFill>
              </a:rPr>
              <a:t> </a:t>
            </a:r>
            <a:r>
              <a:rPr lang="en-US" sz="3200" dirty="0" err="1">
                <a:solidFill>
                  <a:srgbClr val="CC3300"/>
                </a:solidFill>
              </a:rPr>
              <a:t>kĩ</a:t>
            </a:r>
            <a:r>
              <a:rPr lang="en-US" sz="3200" dirty="0">
                <a:solidFill>
                  <a:srgbClr val="CC3300"/>
                </a:solidFill>
              </a:rPr>
              <a:t> </a:t>
            </a:r>
            <a:r>
              <a:rPr lang="en-US" sz="3200" dirty="0" err="1">
                <a:solidFill>
                  <a:srgbClr val="CC3300"/>
                </a:solidFill>
              </a:rPr>
              <a:t>thuật</a:t>
            </a:r>
            <a:r>
              <a:rPr lang="en-US" sz="3200" dirty="0">
                <a:solidFill>
                  <a:srgbClr val="CC3300"/>
                </a:solidFill>
              </a:rPr>
              <a:t>:</a:t>
            </a:r>
          </a:p>
        </p:txBody>
      </p:sp>
      <p:sp>
        <p:nvSpPr>
          <p:cNvPr id="24582" name="Text Box 6"/>
          <p:cNvSpPr txBox="1">
            <a:spLocks noChangeArrowheads="1"/>
          </p:cNvSpPr>
          <p:nvPr/>
        </p:nvSpPr>
        <p:spPr bwMode="auto">
          <a:xfrm>
            <a:off x="1066800" y="1981200"/>
            <a:ext cx="7848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000">
                <a:solidFill>
                  <a:srgbClr val="0000FF"/>
                </a:solidFill>
                <a:latin typeface="Times New Roman" pitchFamily="18" charset="0"/>
              </a:rPr>
              <a:t>Các số liệu kĩ thuật giúp ta lựa chọn đồ dùng điện phù hợp và sử dụng đúng yêu cầu kĩ thuật</a:t>
            </a:r>
          </a:p>
        </p:txBody>
      </p:sp>
    </p:spTree>
    <p:extLst>
      <p:ext uri="{BB962C8B-B14F-4D97-AF65-F5344CB8AC3E}">
        <p14:creationId xmlns:p14="http://schemas.microsoft.com/office/powerpoint/2010/main" val="3189585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p:cTn id="7" dur="500" fill="hold"/>
                                        <p:tgtEl>
                                          <p:spTgt spid="24580"/>
                                        </p:tgtEl>
                                        <p:attrNameLst>
                                          <p:attrName>ppt_w</p:attrName>
                                        </p:attrNameLst>
                                      </p:cBhvr>
                                      <p:tavLst>
                                        <p:tav tm="0">
                                          <p:val>
                                            <p:fltVal val="0"/>
                                          </p:val>
                                        </p:tav>
                                        <p:tav tm="100000">
                                          <p:val>
                                            <p:strVal val="#ppt_w"/>
                                          </p:val>
                                        </p:tav>
                                      </p:tavLst>
                                    </p:anim>
                                    <p:anim calcmode="lin" valueType="num">
                                      <p:cBhvr>
                                        <p:cTn id="8" dur="500" fill="hold"/>
                                        <p:tgtEl>
                                          <p:spTgt spid="24580"/>
                                        </p:tgtEl>
                                        <p:attrNameLst>
                                          <p:attrName>ppt_h</p:attrName>
                                        </p:attrNameLst>
                                      </p:cBhvr>
                                      <p:tavLst>
                                        <p:tav tm="0">
                                          <p:val>
                                            <p:fltVal val="0"/>
                                          </p:val>
                                        </p:tav>
                                        <p:tav tm="100000">
                                          <p:val>
                                            <p:strVal val="#ppt_h"/>
                                          </p:val>
                                        </p:tav>
                                      </p:tavLst>
                                    </p:anim>
                                    <p:animEffect transition="in" filter="fade">
                                      <p:cBhvr>
                                        <p:cTn id="9" dur="500"/>
                                        <p:tgtEl>
                                          <p:spTgt spid="2458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4582"/>
                                        </p:tgtEl>
                                        <p:attrNameLst>
                                          <p:attrName>style.visibility</p:attrName>
                                        </p:attrNameLst>
                                      </p:cBhvr>
                                      <p:to>
                                        <p:strVal val="visible"/>
                                      </p:to>
                                    </p:set>
                                    <p:anim calcmode="discrete" valueType="clr">
                                      <p:cBhvr override="childStyle">
                                        <p:cTn id="14" dur="80"/>
                                        <p:tgtEl>
                                          <p:spTgt spid="2458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4582"/>
                                        </p:tgtEl>
                                        <p:attrNameLst>
                                          <p:attrName>fillcolor</p:attrName>
                                        </p:attrNameLst>
                                      </p:cBhvr>
                                      <p:tavLst>
                                        <p:tav tm="0">
                                          <p:val>
                                            <p:clrVal>
                                              <a:schemeClr val="accent2"/>
                                            </p:clrVal>
                                          </p:val>
                                        </p:tav>
                                        <p:tav tm="50000">
                                          <p:val>
                                            <p:clrVal>
                                              <a:schemeClr val="hlink"/>
                                            </p:clrVal>
                                          </p:val>
                                        </p:tav>
                                      </p:tavLst>
                                    </p:anim>
                                    <p:set>
                                      <p:cBhvr>
                                        <p:cTn id="16" dur="80"/>
                                        <p:tgtEl>
                                          <p:spTgt spid="2458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P spid="2458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Text Box 5"/>
          <p:cNvSpPr txBox="1">
            <a:spLocks noChangeArrowheads="1"/>
          </p:cNvSpPr>
          <p:nvPr/>
        </p:nvSpPr>
        <p:spPr bwMode="auto">
          <a:xfrm>
            <a:off x="914400" y="1752600"/>
            <a:ext cx="82296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i="1">
                <a:latin typeface="Times New Roman" pitchFamily="18" charset="0"/>
              </a:rPr>
              <a:t>Nhà em sử dụng nguồn có điện áp 220V, em cần mua 1 bóng đèn cho bàn học, trong 3 bóng 220V – 40W, 110V – 40W và 220V – 300W, em chọn mua bóng nào? Tại sao?</a:t>
            </a:r>
          </a:p>
        </p:txBody>
      </p:sp>
      <p:sp>
        <p:nvSpPr>
          <p:cNvPr id="33798" name="Text Box 6"/>
          <p:cNvSpPr txBox="1">
            <a:spLocks noChangeArrowheads="1"/>
          </p:cNvSpPr>
          <p:nvPr/>
        </p:nvSpPr>
        <p:spPr bwMode="auto">
          <a:xfrm>
            <a:off x="900113" y="4233863"/>
            <a:ext cx="80010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solidFill>
                  <a:srgbClr val="0000FF"/>
                </a:solidFill>
                <a:latin typeface="Times New Roman" pitchFamily="18" charset="0"/>
              </a:rPr>
              <a:t>Chọn bóng đèn 220V – 40W vì điện áp định mức của bóng đèn 220V phù hợp với nguồn điện trong gia đình và công suất định mức 40W phù hợp với yêu cầu công suất đèn bàn học.</a:t>
            </a:r>
          </a:p>
        </p:txBody>
      </p:sp>
      <p:pic>
        <p:nvPicPr>
          <p:cNvPr id="33799" name="Picture 7" descr="Right-04-june"/>
          <p:cNvPicPr>
            <a:picLocks noGrp="1" noChangeAspect="1" noChangeArrowheads="1" noCrop="1"/>
          </p:cNvPicPr>
          <p:nvPr>
            <p:ph/>
          </p:nvPr>
        </p:nvPicPr>
        <p:blipFill>
          <a:blip r:embed="rId2">
            <a:extLst>
              <a:ext uri="{28A0092B-C50C-407E-A947-70E740481C1C}">
                <a14:useLocalDpi xmlns:a14="http://schemas.microsoft.com/office/drawing/2010/main" val="0"/>
              </a:ext>
            </a:extLst>
          </a:blip>
          <a:srcRect/>
          <a:stretch>
            <a:fillRect/>
          </a:stretch>
        </p:blipFill>
        <p:spPr>
          <a:xfrm>
            <a:off x="762000" y="3886200"/>
            <a:ext cx="1752600" cy="438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289456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3797"/>
                                        </p:tgtEl>
                                        <p:attrNameLst>
                                          <p:attrName>style.visibility</p:attrName>
                                        </p:attrNameLst>
                                      </p:cBhvr>
                                      <p:to>
                                        <p:strVal val="visible"/>
                                      </p:to>
                                    </p:set>
                                    <p:anim calcmode="discrete" valueType="clr">
                                      <p:cBhvr override="childStyle">
                                        <p:cTn id="7" dur="80"/>
                                        <p:tgtEl>
                                          <p:spTgt spid="3379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3797"/>
                                        </p:tgtEl>
                                        <p:attrNameLst>
                                          <p:attrName>fillcolor</p:attrName>
                                        </p:attrNameLst>
                                      </p:cBhvr>
                                      <p:tavLst>
                                        <p:tav tm="0">
                                          <p:val>
                                            <p:clrVal>
                                              <a:schemeClr val="accent2"/>
                                            </p:clrVal>
                                          </p:val>
                                        </p:tav>
                                        <p:tav tm="50000">
                                          <p:val>
                                            <p:clrVal>
                                              <a:schemeClr val="hlink"/>
                                            </p:clrVal>
                                          </p:val>
                                        </p:tav>
                                      </p:tavLst>
                                    </p:anim>
                                    <p:set>
                                      <p:cBhvr>
                                        <p:cTn id="9" dur="80"/>
                                        <p:tgtEl>
                                          <p:spTgt spid="33797"/>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iterate type="lt">
                                    <p:tmPct val="5000"/>
                                  </p:iterate>
                                  <p:childTnLst>
                                    <p:set>
                                      <p:cBhvr>
                                        <p:cTn id="13" dur="1" fill="hold">
                                          <p:stCondLst>
                                            <p:cond delay="0"/>
                                          </p:stCondLst>
                                        </p:cTn>
                                        <p:tgtEl>
                                          <p:spTgt spid="33799"/>
                                        </p:tgtEl>
                                        <p:attrNameLst>
                                          <p:attrName>style.visibility</p:attrName>
                                        </p:attrNameLst>
                                      </p:cBhvr>
                                      <p:to>
                                        <p:strVal val="visible"/>
                                      </p:to>
                                    </p:set>
                                    <p:anim calcmode="lin" valueType="num">
                                      <p:cBhvr>
                                        <p:cTn id="14" dur="1000" fill="hold"/>
                                        <p:tgtEl>
                                          <p:spTgt spid="33799"/>
                                        </p:tgtEl>
                                        <p:attrNameLst>
                                          <p:attrName>ppt_w</p:attrName>
                                        </p:attrNameLst>
                                      </p:cBhvr>
                                      <p:tavLst>
                                        <p:tav tm="0">
                                          <p:val>
                                            <p:fltVal val="0"/>
                                          </p:val>
                                        </p:tav>
                                        <p:tav tm="100000">
                                          <p:val>
                                            <p:strVal val="#ppt_w"/>
                                          </p:val>
                                        </p:tav>
                                      </p:tavLst>
                                    </p:anim>
                                    <p:anim calcmode="lin" valueType="num">
                                      <p:cBhvr>
                                        <p:cTn id="15" dur="1000" fill="hold"/>
                                        <p:tgtEl>
                                          <p:spTgt spid="33799"/>
                                        </p:tgtEl>
                                        <p:attrNameLst>
                                          <p:attrName>ppt_h</p:attrName>
                                        </p:attrNameLst>
                                      </p:cBhvr>
                                      <p:tavLst>
                                        <p:tav tm="0">
                                          <p:val>
                                            <p:fltVal val="0"/>
                                          </p:val>
                                        </p:tav>
                                        <p:tav tm="100000">
                                          <p:val>
                                            <p:strVal val="#ppt_h"/>
                                          </p:val>
                                        </p:tav>
                                      </p:tavLst>
                                    </p:anim>
                                    <p:anim calcmode="lin" valueType="num">
                                      <p:cBhvr>
                                        <p:cTn id="16" dur="1000" fill="hold"/>
                                        <p:tgtEl>
                                          <p:spTgt spid="33799"/>
                                        </p:tgtEl>
                                        <p:attrNameLst>
                                          <p:attrName>style.rotation</p:attrName>
                                        </p:attrNameLst>
                                      </p:cBhvr>
                                      <p:tavLst>
                                        <p:tav tm="0">
                                          <p:val>
                                            <p:fltVal val="90"/>
                                          </p:val>
                                        </p:tav>
                                        <p:tav tm="100000">
                                          <p:val>
                                            <p:fltVal val="0"/>
                                          </p:val>
                                        </p:tav>
                                      </p:tavLst>
                                    </p:anim>
                                    <p:animEffect transition="in" filter="fade">
                                      <p:cBhvr>
                                        <p:cTn id="17" dur="1000"/>
                                        <p:tgtEl>
                                          <p:spTgt spid="3379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33798"/>
                                        </p:tgtEl>
                                        <p:attrNameLst>
                                          <p:attrName>style.visibility</p:attrName>
                                        </p:attrNameLst>
                                      </p:cBhvr>
                                      <p:to>
                                        <p:strVal val="visible"/>
                                      </p:to>
                                    </p:set>
                                    <p:anim calcmode="discrete" valueType="clr">
                                      <p:cBhvr override="childStyle">
                                        <p:cTn id="22" dur="80"/>
                                        <p:tgtEl>
                                          <p:spTgt spid="33798"/>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33798"/>
                                        </p:tgtEl>
                                        <p:attrNameLst>
                                          <p:attrName>fillcolor</p:attrName>
                                        </p:attrNameLst>
                                      </p:cBhvr>
                                      <p:tavLst>
                                        <p:tav tm="0">
                                          <p:val>
                                            <p:clrVal>
                                              <a:schemeClr val="accent2"/>
                                            </p:clrVal>
                                          </p:val>
                                        </p:tav>
                                        <p:tav tm="50000">
                                          <p:val>
                                            <p:clrVal>
                                              <a:schemeClr val="hlink"/>
                                            </p:clrVal>
                                          </p:val>
                                        </p:tav>
                                      </p:tavLst>
                                    </p:anim>
                                    <p:set>
                                      <p:cBhvr>
                                        <p:cTn id="24" dur="80"/>
                                        <p:tgtEl>
                                          <p:spTgt spid="3379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p:bldP spid="3379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Top Corners Rounded 15">
            <a:extLst>
              <a:ext uri="{FF2B5EF4-FFF2-40B4-BE49-F238E27FC236}">
                <a16:creationId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3" name="Oval 2"/>
          <p:cNvSpPr/>
          <p:nvPr/>
        </p:nvSpPr>
        <p:spPr bwMode="auto">
          <a:xfrm>
            <a:off x="609600" y="334963"/>
            <a:ext cx="914400" cy="884237"/>
          </a:xfrm>
          <a:prstGeom prst="ellipse">
            <a:avLst/>
          </a:prstGeom>
          <a:solidFill>
            <a:srgbClr val="0000F1"/>
          </a:solidFill>
          <a:ln w="9525" cap="flat" cmpd="sng" algn="ctr">
            <a:noFill/>
            <a:prstDash val="solid"/>
            <a:round/>
            <a:headEnd type="none" w="med" len="med"/>
            <a:tailEnd type="none" w="med" len="med"/>
          </a:ln>
        </p:spPr>
        <p:txBody>
          <a:bodyPr/>
          <a:lstStyle/>
          <a:p>
            <a:pPr>
              <a:defRPr/>
            </a:pPr>
            <a:endParaRPr lang="en-US" sz="14200" dirty="0">
              <a:solidFill>
                <a:schemeClr val="bg1"/>
              </a:solidFill>
              <a:latin typeface="UVN Ke Chuyen1" panose="03030602030607080B05" pitchFamily="66" charset="0"/>
            </a:endParaRPr>
          </a:p>
        </p:txBody>
      </p:sp>
      <p:sp>
        <p:nvSpPr>
          <p:cNvPr id="11269" name="Freeform 15"/>
          <p:cNvSpPr>
            <a:spLocks/>
          </p:cNvSpPr>
          <p:nvPr/>
        </p:nvSpPr>
        <p:spPr bwMode="auto">
          <a:xfrm>
            <a:off x="1049338" y="376238"/>
            <a:ext cx="379412" cy="801687"/>
          </a:xfrm>
          <a:custGeom>
            <a:avLst/>
            <a:gdLst>
              <a:gd name="T0" fmla="*/ 0 w 380990"/>
              <a:gd name="T1" fmla="*/ 0 h 800806"/>
              <a:gd name="T2" fmla="*/ 110311 w 380990"/>
              <a:gd name="T3" fmla="*/ 0 h 800806"/>
              <a:gd name="T4" fmla="*/ 110311 w 380990"/>
              <a:gd name="T5" fmla="*/ 514663 h 800806"/>
              <a:gd name="T6" fmla="*/ 126298 w 380990"/>
              <a:gd name="T7" fmla="*/ 514663 h 800806"/>
              <a:gd name="T8" fmla="*/ 152102 w 380990"/>
              <a:gd name="T9" fmla="*/ 642713 h 800806"/>
              <a:gd name="T10" fmla="*/ 252554 w 380990"/>
              <a:gd name="T11" fmla="*/ 555553 h 800806"/>
              <a:gd name="T12" fmla="*/ 251343 w 380990"/>
              <a:gd name="T13" fmla="*/ 463733 h 800806"/>
              <a:gd name="T14" fmla="*/ 356890 w 380990"/>
              <a:gd name="T15" fmla="*/ 375390 h 800806"/>
              <a:gd name="T16" fmla="*/ 364938 w 380990"/>
              <a:gd name="T17" fmla="*/ 629601 h 800806"/>
              <a:gd name="T18" fmla="*/ 112286 w 380990"/>
              <a:gd name="T19" fmla="*/ 775511 h 800806"/>
              <a:gd name="T20" fmla="*/ 30516 w 380990"/>
              <a:gd name="T21" fmla="*/ 669965 h 800806"/>
              <a:gd name="T22" fmla="*/ 21225 w 380990"/>
              <a:gd name="T23" fmla="*/ 639699 h 800806"/>
              <a:gd name="T24" fmla="*/ 0 w 380990"/>
              <a:gd name="T25" fmla="*/ 639699 h 800806"/>
              <a:gd name="T26" fmla="*/ 0 w 380990"/>
              <a:gd name="T27" fmla="*/ 514663 h 8008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0990" h="800806">
                <a:moveTo>
                  <a:pt x="0" y="0"/>
                </a:moveTo>
                <a:lnTo>
                  <a:pt x="110311" y="0"/>
                </a:lnTo>
                <a:lnTo>
                  <a:pt x="110311" y="514663"/>
                </a:lnTo>
                <a:lnTo>
                  <a:pt x="126298" y="514663"/>
                </a:lnTo>
                <a:cubicBezTo>
                  <a:pt x="126298" y="565089"/>
                  <a:pt x="135863" y="612556"/>
                  <a:pt x="152102" y="642713"/>
                </a:cubicBezTo>
                <a:cubicBezTo>
                  <a:pt x="188541" y="710384"/>
                  <a:pt x="240918" y="664936"/>
                  <a:pt x="252554" y="555553"/>
                </a:cubicBezTo>
                <a:cubicBezTo>
                  <a:pt x="255771" y="525311"/>
                  <a:pt x="255350" y="493385"/>
                  <a:pt x="251343" y="463733"/>
                </a:cubicBezTo>
                <a:lnTo>
                  <a:pt x="356890" y="375390"/>
                </a:lnTo>
                <a:cubicBezTo>
                  <a:pt x="385907" y="453570"/>
                  <a:pt x="388885" y="547639"/>
                  <a:pt x="364938" y="629601"/>
                </a:cubicBezTo>
                <a:cubicBezTo>
                  <a:pt x="322380" y="775263"/>
                  <a:pt x="208870" y="840817"/>
                  <a:pt x="112286" y="775511"/>
                </a:cubicBezTo>
                <a:cubicBezTo>
                  <a:pt x="78116" y="752407"/>
                  <a:pt x="50045" y="715332"/>
                  <a:pt x="30516" y="669965"/>
                </a:cubicBezTo>
                <a:lnTo>
                  <a:pt x="21225" y="639699"/>
                </a:lnTo>
                <a:lnTo>
                  <a:pt x="0" y="639699"/>
                </a:lnTo>
                <a:lnTo>
                  <a:pt x="0" y="514663"/>
                </a:lnTo>
                <a:lnTo>
                  <a:pt x="0" y="0"/>
                </a:ln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6" name="Oval 5"/>
          <p:cNvSpPr/>
          <p:nvPr/>
        </p:nvSpPr>
        <p:spPr bwMode="auto">
          <a:xfrm flipH="1">
            <a:off x="1019175" y="177800"/>
            <a:ext cx="203200" cy="239713"/>
          </a:xfrm>
          <a:prstGeom prst="ellipse">
            <a:avLst/>
          </a:prstGeom>
          <a:solidFill>
            <a:schemeClr val="accent5">
              <a:lumMod val="50000"/>
            </a:schemeClr>
          </a:solidFill>
          <a:ln w="9525" cap="flat" cmpd="sng" algn="ctr">
            <a:noFill/>
            <a:prstDash val="solid"/>
            <a:round/>
            <a:headEnd type="none" w="med" len="med"/>
            <a:tailEnd type="none" w="med" len="med"/>
          </a:ln>
        </p:spPr>
        <p:txBody>
          <a:bodyPr/>
          <a:lstStyle/>
          <a:p>
            <a:pPr>
              <a:defRPr/>
            </a:pPr>
            <a:endParaRPr lang="en-US"/>
          </a:p>
        </p:txBody>
      </p:sp>
      <p:sp>
        <p:nvSpPr>
          <p:cNvPr id="11271" name="Freeform 19"/>
          <p:cNvSpPr>
            <a:spLocks/>
          </p:cNvSpPr>
          <p:nvPr/>
        </p:nvSpPr>
        <p:spPr bwMode="auto">
          <a:xfrm>
            <a:off x="1333500" y="22225"/>
            <a:ext cx="381000" cy="381000"/>
          </a:xfrm>
          <a:custGeom>
            <a:avLst/>
            <a:gdLst>
              <a:gd name="T0" fmla="*/ 190495 w 380990"/>
              <a:gd name="T1" fmla="*/ 0 h 380991"/>
              <a:gd name="T2" fmla="*/ 236214 w 380990"/>
              <a:gd name="T3" fmla="*/ 0 h 380991"/>
              <a:gd name="T4" fmla="*/ 236214 w 380990"/>
              <a:gd name="T5" fmla="*/ 144777 h 380991"/>
              <a:gd name="T6" fmla="*/ 380990 w 380990"/>
              <a:gd name="T7" fmla="*/ 144777 h 380991"/>
              <a:gd name="T8" fmla="*/ 380990 w 380990"/>
              <a:gd name="T9" fmla="*/ 190496 h 380991"/>
              <a:gd name="T10" fmla="*/ 236214 w 380990"/>
              <a:gd name="T11" fmla="*/ 190496 h 380991"/>
              <a:gd name="T12" fmla="*/ 236214 w 380990"/>
              <a:gd name="T13" fmla="*/ 380991 h 380991"/>
              <a:gd name="T14" fmla="*/ 190495 w 380990"/>
              <a:gd name="T15" fmla="*/ 380991 h 380991"/>
              <a:gd name="T16" fmla="*/ 190495 w 380990"/>
              <a:gd name="T17" fmla="*/ 190496 h 380991"/>
              <a:gd name="T18" fmla="*/ 0 w 380990"/>
              <a:gd name="T19" fmla="*/ 190496 h 380991"/>
              <a:gd name="T20" fmla="*/ 0 w 380990"/>
              <a:gd name="T21" fmla="*/ 144777 h 380991"/>
              <a:gd name="T22" fmla="*/ 190495 w 380990"/>
              <a:gd name="T23" fmla="*/ 144777 h 3809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0990" h="380991">
                <a:moveTo>
                  <a:pt x="190495" y="0"/>
                </a:moveTo>
                <a:lnTo>
                  <a:pt x="236214" y="0"/>
                </a:lnTo>
                <a:lnTo>
                  <a:pt x="236214" y="144777"/>
                </a:lnTo>
                <a:lnTo>
                  <a:pt x="380990" y="144777"/>
                </a:lnTo>
                <a:lnTo>
                  <a:pt x="380990" y="190496"/>
                </a:lnTo>
                <a:lnTo>
                  <a:pt x="236214" y="190496"/>
                </a:lnTo>
                <a:lnTo>
                  <a:pt x="236214" y="380991"/>
                </a:lnTo>
                <a:lnTo>
                  <a:pt x="190495" y="380991"/>
                </a:lnTo>
                <a:lnTo>
                  <a:pt x="190495" y="190496"/>
                </a:lnTo>
                <a:lnTo>
                  <a:pt x="0" y="190496"/>
                </a:lnTo>
                <a:lnTo>
                  <a:pt x="0" y="144777"/>
                </a:lnTo>
                <a:lnTo>
                  <a:pt x="190495" y="144777"/>
                </a:lnTo>
                <a:lnTo>
                  <a:pt x="190495" y="0"/>
                </a:lnTo>
                <a:close/>
              </a:path>
            </a:pathLst>
          </a:custGeom>
          <a:solidFill>
            <a:srgbClr val="0000F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4" name="Rectangle 3"/>
          <p:cNvSpPr/>
          <p:nvPr/>
        </p:nvSpPr>
        <p:spPr>
          <a:xfrm>
            <a:off x="457200" y="1752600"/>
            <a:ext cx="561975"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6737" y="2089805"/>
            <a:ext cx="463551" cy="279399"/>
          </a:xfrm>
          <a:prstGeom prst="rect">
            <a:avLst/>
          </a:prstGeom>
          <a:solidFill>
            <a:srgbClr val="E1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28354" y="435024"/>
            <a:ext cx="7110845" cy="2862322"/>
          </a:xfrm>
          <a:prstGeom prst="rect">
            <a:avLst/>
          </a:prstGeom>
        </p:spPr>
        <p:txBody>
          <a:bodyPr wrap="square">
            <a:spAutoFit/>
          </a:bodyPr>
          <a:lstStyle/>
          <a:p>
            <a:pPr algn="just"/>
            <a:r>
              <a:rPr lang="en-US" sz="3600" dirty="0">
                <a:latin typeface="Times New Roman" panose="02020603050405020304" pitchFamily="18" charset="0"/>
              </a:rPr>
              <a:t>N</a:t>
            </a:r>
            <a:r>
              <a:rPr lang="vi-VN" sz="3600" dirty="0">
                <a:latin typeface="Times New Roman" panose="02020603050405020304" pitchFamily="18" charset="0"/>
              </a:rPr>
              <a:t>goài các thông số kỹ thuật trên một số đồ dùng điện còn có thêm nhãn năng lượng để xác nhận hoặc </a:t>
            </a:r>
            <a:r>
              <a:rPr lang="en-US" sz="3600" dirty="0">
                <a:latin typeface="Times New Roman" panose="02020603050405020304" pitchFamily="18" charset="0"/>
              </a:rPr>
              <a:t>s</a:t>
            </a:r>
            <a:r>
              <a:rPr lang="vi-VN" sz="3600" dirty="0">
                <a:latin typeface="Times New Roman" panose="02020603050405020304" pitchFamily="18" charset="0"/>
              </a:rPr>
              <a:t>o sánh khả năng tiết kiệm năng lượng của đồ dùng điện đó</a:t>
            </a:r>
            <a:r>
              <a:rPr lang="en-US" sz="3600" dirty="0">
                <a:latin typeface="Times New Roman" panose="02020603050405020304" pitchFamily="18" charset="0"/>
              </a:rPr>
              <a:t>.</a:t>
            </a:r>
          </a:p>
        </p:txBody>
      </p:sp>
      <p:pic>
        <p:nvPicPr>
          <p:cNvPr id="9" name="Picture 8"/>
          <p:cNvPicPr>
            <a:picLocks noChangeAspect="1"/>
          </p:cNvPicPr>
          <p:nvPr/>
        </p:nvPicPr>
        <p:blipFill>
          <a:blip r:embed="rId2"/>
          <a:stretch>
            <a:fillRect/>
          </a:stretch>
        </p:blipFill>
        <p:spPr>
          <a:xfrm>
            <a:off x="5427526" y="3590127"/>
            <a:ext cx="3124200" cy="3059707"/>
          </a:xfrm>
          <a:prstGeom prst="rect">
            <a:avLst/>
          </a:prstGeom>
        </p:spPr>
      </p:pic>
      <p:pic>
        <p:nvPicPr>
          <p:cNvPr id="29700" name="Picture 4" descr="Thủ tục dán nhãn năng lượng cho nồi cơm điệ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892" y="3396164"/>
            <a:ext cx="2819400" cy="341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065787"/>
      </p:ext>
    </p:extLst>
  </p:cSld>
  <p:clrMapOvr>
    <a:masterClrMapping/>
  </p:clrMapOvr>
  <p:transition spd="slow" advClick="0">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700"/>
                                        </p:tgtEl>
                                        <p:attrNameLst>
                                          <p:attrName>style.visibility</p:attrName>
                                        </p:attrNameLst>
                                      </p:cBhvr>
                                      <p:to>
                                        <p:strVal val="visible"/>
                                      </p:to>
                                    </p:set>
                                    <p:anim calcmode="lin" valueType="num">
                                      <p:cBhvr additive="base">
                                        <p:cTn id="7" dur="500" fill="hold"/>
                                        <p:tgtEl>
                                          <p:spTgt spid="29700"/>
                                        </p:tgtEl>
                                        <p:attrNameLst>
                                          <p:attrName>ppt_x</p:attrName>
                                        </p:attrNameLst>
                                      </p:cBhvr>
                                      <p:tavLst>
                                        <p:tav tm="0">
                                          <p:val>
                                            <p:strVal val="#ppt_x"/>
                                          </p:val>
                                        </p:tav>
                                        <p:tav tm="100000">
                                          <p:val>
                                            <p:strVal val="#ppt_x"/>
                                          </p:val>
                                        </p:tav>
                                      </p:tavLst>
                                    </p:anim>
                                    <p:anim calcmode="lin" valueType="num">
                                      <p:cBhvr additive="base">
                                        <p:cTn id="8" dur="500" fill="hold"/>
                                        <p:tgtEl>
                                          <p:spTgt spid="297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20484" name="Freeform 19"/>
          <p:cNvSpPr>
            <a:spLocks/>
          </p:cNvSpPr>
          <p:nvPr/>
        </p:nvSpPr>
        <p:spPr bwMode="auto">
          <a:xfrm rot="5400000">
            <a:off x="831058" y="-816554"/>
            <a:ext cx="7053263" cy="8658225"/>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20485" name="Rectangle 1"/>
          <p:cNvSpPr>
            <a:spLocks noChangeArrowheads="1"/>
          </p:cNvSpPr>
          <p:nvPr/>
        </p:nvSpPr>
        <p:spPr bwMode="auto">
          <a:xfrm>
            <a:off x="990600" y="1617662"/>
            <a:ext cx="7829550" cy="1811337"/>
          </a:xfrm>
          <a:prstGeom prst="rect">
            <a:avLst/>
          </a:pr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algn="just"/>
            <a:r>
              <a:rPr lang="en-US" sz="3600" dirty="0">
                <a:latin typeface="Times New Roman" panose="02020603050405020304" pitchFamily="18" charset="0"/>
              </a:rPr>
              <a:t>1. </a:t>
            </a:r>
            <a:r>
              <a:rPr lang="en-US" sz="3600" dirty="0" err="1">
                <a:latin typeface="Times New Roman" panose="02020603050405020304" pitchFamily="18" charset="0"/>
              </a:rPr>
              <a:t>Kể</a:t>
            </a:r>
            <a:r>
              <a:rPr lang="en-US" sz="3600" dirty="0">
                <a:latin typeface="Times New Roman" panose="02020603050405020304" pitchFamily="18" charset="0"/>
              </a:rPr>
              <a:t> </a:t>
            </a:r>
            <a:r>
              <a:rPr lang="en-US" sz="3600" dirty="0" err="1">
                <a:latin typeface="Times New Roman" panose="02020603050405020304" pitchFamily="18" charset="0"/>
              </a:rPr>
              <a:t>tên</a:t>
            </a:r>
            <a:r>
              <a:rPr lang="en-US" sz="3600" dirty="0">
                <a:latin typeface="Times New Roman" panose="02020603050405020304" pitchFamily="18" charset="0"/>
              </a:rPr>
              <a:t> </a:t>
            </a:r>
            <a:r>
              <a:rPr lang="en-US" sz="3600" dirty="0" err="1">
                <a:latin typeface="Times New Roman" panose="02020603050405020304" pitchFamily="18" charset="0"/>
              </a:rPr>
              <a:t>một</a:t>
            </a:r>
            <a:r>
              <a:rPr lang="en-US" sz="3600" dirty="0">
                <a:latin typeface="Times New Roman" panose="02020603050405020304" pitchFamily="18" charset="0"/>
              </a:rPr>
              <a:t> </a:t>
            </a:r>
            <a:r>
              <a:rPr lang="en-US" sz="3600" dirty="0" err="1">
                <a:latin typeface="Times New Roman" panose="02020603050405020304" pitchFamily="18" charset="0"/>
              </a:rPr>
              <a:t>số</a:t>
            </a:r>
            <a:r>
              <a:rPr lang="en-US" sz="3600" dirty="0">
                <a:latin typeface="Times New Roman" panose="02020603050405020304" pitchFamily="18" charset="0"/>
              </a:rPr>
              <a:t> </a:t>
            </a:r>
            <a:r>
              <a:rPr lang="en-US" sz="3600" dirty="0" err="1">
                <a:latin typeface="Times New Roman" panose="02020603050405020304" pitchFamily="18" charset="0"/>
              </a:rPr>
              <a:t>đồ</a:t>
            </a:r>
            <a:r>
              <a:rPr lang="en-US" sz="3600" dirty="0">
                <a:latin typeface="Times New Roman" panose="02020603050405020304" pitchFamily="18" charset="0"/>
              </a:rPr>
              <a:t> </a:t>
            </a:r>
            <a:r>
              <a:rPr lang="en-US" sz="3600" dirty="0" err="1">
                <a:latin typeface="Times New Roman" panose="02020603050405020304" pitchFamily="18" charset="0"/>
              </a:rPr>
              <a:t>dùng</a:t>
            </a:r>
            <a:r>
              <a:rPr lang="en-US" sz="3600" dirty="0">
                <a:latin typeface="Times New Roman" panose="02020603050405020304" pitchFamily="18" charset="0"/>
              </a:rPr>
              <a:t> </a:t>
            </a:r>
            <a:r>
              <a:rPr lang="en-US" sz="3600" dirty="0" err="1">
                <a:latin typeface="Times New Roman" panose="02020603050405020304" pitchFamily="18" charset="0"/>
              </a:rPr>
              <a:t>điện</a:t>
            </a:r>
            <a:r>
              <a:rPr lang="en-US" sz="3600" dirty="0">
                <a:latin typeface="Times New Roman" panose="02020603050405020304" pitchFamily="18" charset="0"/>
              </a:rPr>
              <a:t> </a:t>
            </a:r>
            <a:r>
              <a:rPr lang="en-US" sz="3600" dirty="0" err="1">
                <a:latin typeface="Times New Roman" panose="02020603050405020304" pitchFamily="18" charset="0"/>
              </a:rPr>
              <a:t>có</a:t>
            </a:r>
            <a:r>
              <a:rPr lang="en-US" sz="3600" dirty="0">
                <a:latin typeface="Times New Roman" panose="02020603050405020304" pitchFamily="18" charset="0"/>
              </a:rPr>
              <a:t> </a:t>
            </a:r>
            <a:r>
              <a:rPr lang="en-US" sz="3600" dirty="0" err="1">
                <a:latin typeface="Times New Roman" panose="02020603050405020304" pitchFamily="18" charset="0"/>
              </a:rPr>
              <a:t>trong</a:t>
            </a:r>
            <a:r>
              <a:rPr lang="en-US" sz="3600" dirty="0">
                <a:latin typeface="Times New Roman" panose="02020603050405020304" pitchFamily="18" charset="0"/>
              </a:rPr>
              <a:t> </a:t>
            </a:r>
            <a:r>
              <a:rPr lang="en-US" sz="3600" dirty="0" err="1">
                <a:latin typeface="Times New Roman" panose="02020603050405020304" pitchFamily="18" charset="0"/>
              </a:rPr>
              <a:t>gia</a:t>
            </a:r>
            <a:r>
              <a:rPr lang="en-US" sz="3600" dirty="0">
                <a:latin typeface="Times New Roman" panose="02020603050405020304" pitchFamily="18" charset="0"/>
              </a:rPr>
              <a:t> </a:t>
            </a:r>
            <a:r>
              <a:rPr lang="en-US" sz="3600" dirty="0" err="1">
                <a:latin typeface="Times New Roman" panose="02020603050405020304" pitchFamily="18" charset="0"/>
              </a:rPr>
              <a:t>đình</a:t>
            </a:r>
            <a:r>
              <a:rPr lang="en-US" sz="3600" dirty="0">
                <a:latin typeface="Times New Roman" panose="02020603050405020304" pitchFamily="18" charset="0"/>
              </a:rPr>
              <a:t> </a:t>
            </a:r>
            <a:r>
              <a:rPr lang="en-US" sz="3600" dirty="0" err="1">
                <a:latin typeface="Times New Roman" panose="02020603050405020304" pitchFamily="18" charset="0"/>
              </a:rPr>
              <a:t>em</a:t>
            </a:r>
            <a:r>
              <a:rPr lang="en-US" sz="3600" dirty="0">
                <a:latin typeface="Times New Roman" panose="02020603050405020304" pitchFamily="18" charset="0"/>
              </a:rPr>
              <a:t>. Cho </a:t>
            </a:r>
            <a:r>
              <a:rPr lang="en-US" sz="3600" dirty="0" err="1">
                <a:latin typeface="Times New Roman" panose="02020603050405020304" pitchFamily="18" charset="0"/>
              </a:rPr>
              <a:t>biết</a:t>
            </a:r>
            <a:r>
              <a:rPr lang="en-US" sz="3600" dirty="0">
                <a:latin typeface="Times New Roman" panose="02020603050405020304" pitchFamily="18" charset="0"/>
              </a:rPr>
              <a:t> </a:t>
            </a:r>
            <a:r>
              <a:rPr lang="en-US" sz="3600" dirty="0" err="1">
                <a:latin typeface="Times New Roman" panose="02020603050405020304" pitchFamily="18" charset="0"/>
              </a:rPr>
              <a:t>một</a:t>
            </a:r>
            <a:r>
              <a:rPr lang="en-US" sz="3600" dirty="0">
                <a:latin typeface="Times New Roman" panose="02020603050405020304" pitchFamily="18" charset="0"/>
              </a:rPr>
              <a:t> </a:t>
            </a:r>
            <a:r>
              <a:rPr lang="en-US" sz="3600" dirty="0" err="1">
                <a:latin typeface="Times New Roman" panose="02020603050405020304" pitchFamily="18" charset="0"/>
              </a:rPr>
              <a:t>số</a:t>
            </a:r>
            <a:r>
              <a:rPr lang="en-US" sz="3600" dirty="0">
                <a:latin typeface="Times New Roman" panose="02020603050405020304" pitchFamily="18" charset="0"/>
              </a:rPr>
              <a:t> </a:t>
            </a:r>
            <a:r>
              <a:rPr lang="en-US" sz="3600" dirty="0" err="1">
                <a:latin typeface="Times New Roman" panose="02020603050405020304" pitchFamily="18" charset="0"/>
              </a:rPr>
              <a:t>thông</a:t>
            </a:r>
            <a:r>
              <a:rPr lang="en-US" sz="3600" dirty="0">
                <a:latin typeface="Times New Roman" panose="02020603050405020304" pitchFamily="18" charset="0"/>
              </a:rPr>
              <a:t> </a:t>
            </a:r>
            <a:r>
              <a:rPr lang="en-US" sz="3600" dirty="0" err="1">
                <a:latin typeface="Times New Roman" panose="02020603050405020304" pitchFamily="18" charset="0"/>
              </a:rPr>
              <a:t>số</a:t>
            </a:r>
            <a:r>
              <a:rPr lang="en-US" sz="3600" dirty="0">
                <a:latin typeface="Times New Roman" panose="02020603050405020304" pitchFamily="18" charset="0"/>
              </a:rPr>
              <a:t> </a:t>
            </a:r>
            <a:r>
              <a:rPr lang="en-US" sz="3600" dirty="0" err="1">
                <a:latin typeface="Times New Roman" panose="02020603050405020304" pitchFamily="18" charset="0"/>
              </a:rPr>
              <a:t>kỹ</a:t>
            </a:r>
            <a:r>
              <a:rPr lang="en-US" sz="3600" dirty="0">
                <a:latin typeface="Times New Roman" panose="02020603050405020304" pitchFamily="18" charset="0"/>
              </a:rPr>
              <a:t> </a:t>
            </a:r>
            <a:r>
              <a:rPr lang="en-US" sz="3600" dirty="0" err="1">
                <a:latin typeface="Times New Roman" panose="02020603050405020304" pitchFamily="18" charset="0"/>
              </a:rPr>
              <a:t>thuật</a:t>
            </a:r>
            <a:r>
              <a:rPr lang="en-US" sz="3600" dirty="0">
                <a:latin typeface="Times New Roman" panose="02020603050405020304" pitchFamily="18" charset="0"/>
              </a:rPr>
              <a:t> </a:t>
            </a:r>
            <a:r>
              <a:rPr lang="en-US" sz="3600" dirty="0" err="1">
                <a:latin typeface="Times New Roman" panose="02020603050405020304" pitchFamily="18" charset="0"/>
              </a:rPr>
              <a:t>ghi</a:t>
            </a:r>
            <a:r>
              <a:rPr lang="en-US" sz="3600" dirty="0">
                <a:latin typeface="Times New Roman" panose="02020603050405020304" pitchFamily="18" charset="0"/>
              </a:rPr>
              <a:t> </a:t>
            </a:r>
            <a:r>
              <a:rPr lang="en-US" sz="3600" dirty="0" err="1">
                <a:latin typeface="Times New Roman" panose="02020603050405020304" pitchFamily="18" charset="0"/>
              </a:rPr>
              <a:t>trên</a:t>
            </a:r>
            <a:r>
              <a:rPr lang="en-US" sz="3600" dirty="0">
                <a:latin typeface="Times New Roman" panose="02020603050405020304" pitchFamily="18" charset="0"/>
              </a:rPr>
              <a:t> </a:t>
            </a:r>
            <a:r>
              <a:rPr lang="en-US" sz="3600" dirty="0" err="1">
                <a:latin typeface="Times New Roman" panose="02020603050405020304" pitchFamily="18" charset="0"/>
              </a:rPr>
              <a:t>những</a:t>
            </a:r>
            <a:r>
              <a:rPr lang="en-US" sz="3600" dirty="0">
                <a:latin typeface="Times New Roman" panose="02020603050405020304" pitchFamily="18" charset="0"/>
              </a:rPr>
              <a:t> </a:t>
            </a:r>
            <a:r>
              <a:rPr lang="en-US" sz="3600" dirty="0" err="1">
                <a:latin typeface="Times New Roman" panose="02020603050405020304" pitchFamily="18" charset="0"/>
              </a:rPr>
              <a:t>đồ</a:t>
            </a:r>
            <a:r>
              <a:rPr lang="en-US" sz="3600" dirty="0">
                <a:latin typeface="Times New Roman" panose="02020603050405020304" pitchFamily="18" charset="0"/>
              </a:rPr>
              <a:t> </a:t>
            </a:r>
            <a:r>
              <a:rPr lang="en-US" sz="3600" dirty="0" err="1">
                <a:latin typeface="Times New Roman" panose="02020603050405020304" pitchFamily="18" charset="0"/>
              </a:rPr>
              <a:t>dùng</a:t>
            </a:r>
            <a:r>
              <a:rPr lang="en-US" sz="3600" dirty="0">
                <a:latin typeface="Times New Roman" panose="02020603050405020304" pitchFamily="18" charset="0"/>
              </a:rPr>
              <a:t> </a:t>
            </a:r>
            <a:r>
              <a:rPr lang="en-US" sz="3600" dirty="0" err="1">
                <a:latin typeface="Times New Roman" panose="02020603050405020304" pitchFamily="18" charset="0"/>
              </a:rPr>
              <a:t>điện</a:t>
            </a:r>
            <a:r>
              <a:rPr lang="en-US" sz="3600" dirty="0">
                <a:latin typeface="Times New Roman" panose="02020603050405020304" pitchFamily="18" charset="0"/>
              </a:rPr>
              <a:t> </a:t>
            </a:r>
            <a:r>
              <a:rPr lang="en-US" sz="3600" dirty="0" err="1">
                <a:latin typeface="Times New Roman" panose="02020603050405020304" pitchFamily="18" charset="0"/>
              </a:rPr>
              <a:t>đó</a:t>
            </a:r>
            <a:r>
              <a:rPr lang="en-US" sz="3600" dirty="0">
                <a:latin typeface="Times New Roman" panose="02020603050405020304" pitchFamily="18" charset="0"/>
              </a:rPr>
              <a:t>.</a:t>
            </a:r>
          </a:p>
          <a:p>
            <a:endParaRPr lang="en-US" altLang="en-US" dirty="0"/>
          </a:p>
        </p:txBody>
      </p:sp>
      <p:pic>
        <p:nvPicPr>
          <p:cNvPr id="20486" name="Picture 1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7900" y="381000"/>
            <a:ext cx="8191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13"/>
          <p:cNvSpPr>
            <a:spLocks noChangeArrowheads="1"/>
          </p:cNvSpPr>
          <p:nvPr/>
        </p:nvSpPr>
        <p:spPr bwMode="auto">
          <a:xfrm>
            <a:off x="2057400" y="533400"/>
            <a:ext cx="3276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4000" b="1" dirty="0" err="1">
                <a:solidFill>
                  <a:srgbClr val="3DB043"/>
                </a:solidFill>
                <a:cs typeface="Times New Roman" panose="02020603050405020304" pitchFamily="18" charset="0"/>
              </a:rPr>
              <a:t>Vận</a:t>
            </a:r>
            <a:r>
              <a:rPr lang="en-US" altLang="en-US" sz="4000" b="1" dirty="0">
                <a:solidFill>
                  <a:srgbClr val="3DB043"/>
                </a:solidFill>
                <a:cs typeface="Times New Roman" panose="02020603050405020304" pitchFamily="18" charset="0"/>
              </a:rPr>
              <a:t> </a:t>
            </a:r>
            <a:r>
              <a:rPr lang="en-US" altLang="en-US" sz="4000" b="1" dirty="0" err="1">
                <a:solidFill>
                  <a:srgbClr val="3DB043"/>
                </a:solidFill>
                <a:cs typeface="Times New Roman" panose="02020603050405020304" pitchFamily="18" charset="0"/>
              </a:rPr>
              <a:t>dụng</a:t>
            </a:r>
            <a:endParaRPr lang="en-US" altLang="en-US" sz="4000" b="1" dirty="0">
              <a:solidFill>
                <a:srgbClr val="3DB043"/>
              </a:solidFill>
              <a:cs typeface="Times New Roman" panose="02020603050405020304" pitchFamily="18" charset="0"/>
            </a:endParaRPr>
          </a:p>
        </p:txBody>
      </p:sp>
      <p:sp>
        <p:nvSpPr>
          <p:cNvPr id="10" name="Rectangle 1"/>
          <p:cNvSpPr>
            <a:spLocks noChangeArrowheads="1"/>
          </p:cNvSpPr>
          <p:nvPr/>
        </p:nvSpPr>
        <p:spPr bwMode="auto">
          <a:xfrm>
            <a:off x="969818" y="4156365"/>
            <a:ext cx="7829550" cy="2320635"/>
          </a:xfrm>
          <a:prstGeom prst="rect">
            <a:avLst/>
          </a:pr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algn="just"/>
            <a:r>
              <a:rPr lang="en-US" sz="3600" dirty="0">
                <a:latin typeface="Times New Roman" panose="02020603050405020304" pitchFamily="18" charset="0"/>
              </a:rPr>
              <a:t>2. </a:t>
            </a:r>
            <a:r>
              <a:rPr lang="en-US" sz="3600" dirty="0" err="1">
                <a:latin typeface="Times New Roman" panose="02020603050405020304" pitchFamily="18" charset="0"/>
              </a:rPr>
              <a:t>Tìm</a:t>
            </a:r>
            <a:r>
              <a:rPr lang="en-US" sz="3600" dirty="0">
                <a:latin typeface="Times New Roman" panose="02020603050405020304" pitchFamily="18" charset="0"/>
              </a:rPr>
              <a:t> </a:t>
            </a:r>
            <a:r>
              <a:rPr lang="en-US" sz="3600" dirty="0" err="1">
                <a:latin typeface="Times New Roman" panose="02020603050405020304" pitchFamily="18" charset="0"/>
              </a:rPr>
              <a:t>hiểu</a:t>
            </a:r>
            <a:r>
              <a:rPr lang="en-US" sz="3600" dirty="0">
                <a:latin typeface="Times New Roman" panose="02020603050405020304" pitchFamily="18" charset="0"/>
              </a:rPr>
              <a:t> ý </a:t>
            </a:r>
            <a:r>
              <a:rPr lang="en-US" sz="3600" dirty="0" err="1">
                <a:latin typeface="Times New Roman" panose="02020603050405020304" pitchFamily="18" charset="0"/>
              </a:rPr>
              <a:t>nghĩa</a:t>
            </a:r>
            <a:r>
              <a:rPr lang="en-US" sz="3600" dirty="0">
                <a:latin typeface="Times New Roman" panose="02020603050405020304" pitchFamily="18" charset="0"/>
              </a:rPr>
              <a:t> </a:t>
            </a:r>
            <a:r>
              <a:rPr lang="en-US" sz="3600" dirty="0" err="1">
                <a:latin typeface="Times New Roman" panose="02020603050405020304" pitchFamily="18" charset="0"/>
              </a:rPr>
              <a:t>của</a:t>
            </a:r>
            <a:r>
              <a:rPr lang="en-US" sz="3600" dirty="0">
                <a:latin typeface="Times New Roman" panose="02020603050405020304" pitchFamily="18" charset="0"/>
              </a:rPr>
              <a:t> </a:t>
            </a:r>
            <a:r>
              <a:rPr lang="en-US" sz="3600" dirty="0" err="1">
                <a:latin typeface="Times New Roman" panose="02020603050405020304" pitchFamily="18" charset="0"/>
              </a:rPr>
              <a:t>các</a:t>
            </a:r>
            <a:r>
              <a:rPr lang="en-US" sz="3600" dirty="0">
                <a:latin typeface="Times New Roman" panose="02020603050405020304" pitchFamily="18" charset="0"/>
              </a:rPr>
              <a:t> </a:t>
            </a:r>
            <a:r>
              <a:rPr lang="en-US" sz="3600" dirty="0" err="1">
                <a:latin typeface="Times New Roman" panose="02020603050405020304" pitchFamily="18" charset="0"/>
              </a:rPr>
              <a:t>nhãn</a:t>
            </a:r>
            <a:r>
              <a:rPr lang="en-US" sz="3600" dirty="0">
                <a:latin typeface="Times New Roman" panose="02020603050405020304" pitchFamily="18" charset="0"/>
              </a:rPr>
              <a:t> </a:t>
            </a:r>
            <a:r>
              <a:rPr lang="en-US" sz="3600" dirty="0" err="1">
                <a:latin typeface="Times New Roman" panose="02020603050405020304" pitchFamily="18" charset="0"/>
              </a:rPr>
              <a:t>năng</a:t>
            </a:r>
            <a:r>
              <a:rPr lang="en-US" sz="3600" dirty="0">
                <a:latin typeface="Times New Roman" panose="02020603050405020304" pitchFamily="18" charset="0"/>
              </a:rPr>
              <a:t> </a:t>
            </a:r>
            <a:r>
              <a:rPr lang="en-US" sz="3600" dirty="0" err="1">
                <a:latin typeface="Times New Roman" panose="02020603050405020304" pitchFamily="18" charset="0"/>
              </a:rPr>
              <a:t>lượng</a:t>
            </a:r>
            <a:r>
              <a:rPr lang="en-US" sz="3600" dirty="0">
                <a:latin typeface="Times New Roman" panose="02020603050405020304" pitchFamily="18" charset="0"/>
              </a:rPr>
              <a:t> </a:t>
            </a:r>
            <a:r>
              <a:rPr lang="en-US" sz="3600" dirty="0" err="1">
                <a:latin typeface="Times New Roman" panose="02020603050405020304" pitchFamily="18" charset="0"/>
              </a:rPr>
              <a:t>và</a:t>
            </a:r>
            <a:r>
              <a:rPr lang="en-US" sz="3600" dirty="0">
                <a:latin typeface="Times New Roman" panose="02020603050405020304" pitchFamily="18" charset="0"/>
              </a:rPr>
              <a:t> </a:t>
            </a:r>
            <a:r>
              <a:rPr lang="en-US" sz="3600" dirty="0" err="1">
                <a:latin typeface="Times New Roman" panose="02020603050405020304" pitchFamily="18" charset="0"/>
              </a:rPr>
              <a:t>cách</a:t>
            </a:r>
            <a:r>
              <a:rPr lang="en-US" sz="3600" dirty="0">
                <a:latin typeface="Times New Roman" panose="02020603050405020304" pitchFamily="18" charset="0"/>
              </a:rPr>
              <a:t> </a:t>
            </a:r>
            <a:r>
              <a:rPr lang="en-US" sz="3600" dirty="0" err="1">
                <a:latin typeface="Times New Roman" panose="02020603050405020304" pitchFamily="18" charset="0"/>
              </a:rPr>
              <a:t>lựa</a:t>
            </a:r>
            <a:r>
              <a:rPr lang="en-US" sz="3600" dirty="0">
                <a:latin typeface="Times New Roman" panose="02020603050405020304" pitchFamily="18" charset="0"/>
              </a:rPr>
              <a:t> </a:t>
            </a:r>
            <a:r>
              <a:rPr lang="en-US" sz="3600" dirty="0" err="1">
                <a:latin typeface="Times New Roman" panose="02020603050405020304" pitchFamily="18" charset="0"/>
              </a:rPr>
              <a:t>chọn</a:t>
            </a:r>
            <a:r>
              <a:rPr lang="en-US" sz="3600" dirty="0">
                <a:latin typeface="Times New Roman" panose="02020603050405020304" pitchFamily="18" charset="0"/>
              </a:rPr>
              <a:t> </a:t>
            </a:r>
            <a:r>
              <a:rPr lang="en-US" sz="3600" dirty="0" err="1">
                <a:latin typeface="Times New Roman" panose="02020603050405020304" pitchFamily="18" charset="0"/>
              </a:rPr>
              <a:t>đồ</a:t>
            </a:r>
            <a:r>
              <a:rPr lang="en-US" sz="3600" dirty="0">
                <a:latin typeface="Times New Roman" panose="02020603050405020304" pitchFamily="18" charset="0"/>
              </a:rPr>
              <a:t> </a:t>
            </a:r>
            <a:r>
              <a:rPr lang="en-US" sz="3600" dirty="0" err="1">
                <a:latin typeface="Times New Roman" panose="02020603050405020304" pitchFamily="18" charset="0"/>
              </a:rPr>
              <a:t>dùng</a:t>
            </a:r>
            <a:r>
              <a:rPr lang="en-US" sz="3600" dirty="0">
                <a:latin typeface="Times New Roman" panose="02020603050405020304" pitchFamily="18" charset="0"/>
              </a:rPr>
              <a:t> </a:t>
            </a:r>
            <a:r>
              <a:rPr lang="en-US" sz="3600" dirty="0" err="1">
                <a:latin typeface="Times New Roman" panose="02020603050405020304" pitchFamily="18" charset="0"/>
              </a:rPr>
              <a:t>điện</a:t>
            </a:r>
            <a:r>
              <a:rPr lang="en-US" sz="3600" dirty="0">
                <a:latin typeface="Times New Roman" panose="02020603050405020304" pitchFamily="18" charset="0"/>
              </a:rPr>
              <a:t> </a:t>
            </a:r>
            <a:r>
              <a:rPr lang="en-US" sz="3600" dirty="0" err="1">
                <a:latin typeface="Times New Roman" panose="02020603050405020304" pitchFamily="18" charset="0"/>
              </a:rPr>
              <a:t>sao</a:t>
            </a:r>
            <a:r>
              <a:rPr lang="en-US" sz="3600" dirty="0">
                <a:latin typeface="Times New Roman" panose="02020603050405020304" pitchFamily="18" charset="0"/>
              </a:rPr>
              <a:t> </a:t>
            </a:r>
            <a:r>
              <a:rPr lang="en-US" sz="3600" dirty="0" err="1">
                <a:latin typeface="Times New Roman" panose="02020603050405020304" pitchFamily="18" charset="0"/>
              </a:rPr>
              <a:t>cho</a:t>
            </a:r>
            <a:r>
              <a:rPr lang="en-US" sz="3600" dirty="0">
                <a:latin typeface="Times New Roman" panose="02020603050405020304" pitchFamily="18" charset="0"/>
              </a:rPr>
              <a:t> </a:t>
            </a:r>
            <a:r>
              <a:rPr lang="en-US" sz="3600" dirty="0" err="1">
                <a:latin typeface="Times New Roman" panose="02020603050405020304" pitchFamily="18" charset="0"/>
              </a:rPr>
              <a:t>tiết</a:t>
            </a:r>
            <a:r>
              <a:rPr lang="en-US" sz="3600" dirty="0">
                <a:latin typeface="Times New Roman" panose="02020603050405020304" pitchFamily="18" charset="0"/>
              </a:rPr>
              <a:t> </a:t>
            </a:r>
            <a:r>
              <a:rPr lang="en-US" sz="3600" dirty="0" err="1">
                <a:latin typeface="Times New Roman" panose="02020603050405020304" pitchFamily="18" charset="0"/>
              </a:rPr>
              <a:t>kiệm</a:t>
            </a:r>
            <a:r>
              <a:rPr lang="en-US" sz="3600" dirty="0">
                <a:latin typeface="Times New Roman" panose="02020603050405020304" pitchFamily="18" charset="0"/>
              </a:rPr>
              <a:t> </a:t>
            </a:r>
            <a:r>
              <a:rPr lang="en-US" sz="3600" dirty="0" err="1">
                <a:latin typeface="Times New Roman" panose="02020603050405020304" pitchFamily="18" charset="0"/>
              </a:rPr>
              <a:t>điện</a:t>
            </a:r>
            <a:r>
              <a:rPr lang="en-US" sz="3600" dirty="0">
                <a:latin typeface="Times New Roman" panose="02020603050405020304" pitchFamily="18" charset="0"/>
              </a:rPr>
              <a:t> </a:t>
            </a:r>
            <a:r>
              <a:rPr lang="en-US" sz="3600" dirty="0" err="1">
                <a:latin typeface="Times New Roman" panose="02020603050405020304" pitchFamily="18" charset="0"/>
              </a:rPr>
              <a:t>năng</a:t>
            </a:r>
            <a:r>
              <a:rPr lang="en-US" sz="3600" dirty="0">
                <a:latin typeface="Times New Roman" panose="02020603050405020304" pitchFamily="18" charset="0"/>
              </a:rPr>
              <a:t> </a:t>
            </a:r>
            <a:r>
              <a:rPr lang="en-US" sz="3600" dirty="0" err="1">
                <a:latin typeface="Times New Roman" panose="02020603050405020304" pitchFamily="18" charset="0"/>
              </a:rPr>
              <a:t>dựa</a:t>
            </a:r>
            <a:r>
              <a:rPr lang="en-US" sz="3600" dirty="0">
                <a:latin typeface="Times New Roman" panose="02020603050405020304" pitchFamily="18" charset="0"/>
              </a:rPr>
              <a:t> </a:t>
            </a:r>
            <a:r>
              <a:rPr lang="en-US" sz="3600" dirty="0" err="1">
                <a:latin typeface="Times New Roman" panose="02020603050405020304" pitchFamily="18" charset="0"/>
              </a:rPr>
              <a:t>trên</a:t>
            </a:r>
            <a:r>
              <a:rPr lang="en-US" sz="3600" dirty="0">
                <a:latin typeface="Times New Roman" panose="02020603050405020304" pitchFamily="18" charset="0"/>
              </a:rPr>
              <a:t> </a:t>
            </a:r>
            <a:r>
              <a:rPr lang="en-US" sz="3600" dirty="0" err="1">
                <a:latin typeface="Times New Roman" panose="02020603050405020304" pitchFamily="18" charset="0"/>
              </a:rPr>
              <a:t>nhãn</a:t>
            </a:r>
            <a:r>
              <a:rPr lang="en-US" sz="3600" dirty="0">
                <a:latin typeface="Times New Roman" panose="02020603050405020304" pitchFamily="18" charset="0"/>
              </a:rPr>
              <a:t> </a:t>
            </a:r>
            <a:r>
              <a:rPr lang="en-US" sz="3600" dirty="0" err="1">
                <a:latin typeface="Times New Roman" panose="02020603050405020304" pitchFamily="18" charset="0"/>
              </a:rPr>
              <a:t>năng</a:t>
            </a:r>
            <a:r>
              <a:rPr lang="en-US" sz="3600" dirty="0">
                <a:latin typeface="Times New Roman" panose="02020603050405020304" pitchFamily="18" charset="0"/>
              </a:rPr>
              <a:t> </a:t>
            </a:r>
            <a:r>
              <a:rPr lang="en-US" sz="3600" dirty="0" err="1">
                <a:latin typeface="Times New Roman" panose="02020603050405020304" pitchFamily="18" charset="0"/>
              </a:rPr>
              <a:t>lượng</a:t>
            </a:r>
            <a:r>
              <a:rPr lang="en-US" sz="3600" dirty="0">
                <a:latin typeface="Times New Roman" panose="02020603050405020304" pitchFamily="18" charset="0"/>
              </a:rPr>
              <a:t>.</a:t>
            </a:r>
          </a:p>
          <a:p>
            <a:endParaRPr lang="en-US" altLang="en-US" sz="3600" dirty="0"/>
          </a:p>
        </p:txBody>
      </p:sp>
    </p:spTree>
    <p:extLst>
      <p:ext uri="{BB962C8B-B14F-4D97-AF65-F5344CB8AC3E}">
        <p14:creationId xmlns:p14="http://schemas.microsoft.com/office/powerpoint/2010/main" val="3701500852"/>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fade">
                                      <p:cBhvr>
                                        <p:cTn id="7" dur="500"/>
                                        <p:tgtEl>
                                          <p:spTgt spid="204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5"/>
                                        </p:tgtEl>
                                        <p:attrNameLst>
                                          <p:attrName>style.visibility</p:attrName>
                                        </p:attrNameLst>
                                      </p:cBhvr>
                                      <p:to>
                                        <p:strVal val="visible"/>
                                      </p:to>
                                    </p:set>
                                    <p:animEffect transition="in" filter="fade">
                                      <p:cBhvr>
                                        <p:cTn id="12" dur="500"/>
                                        <p:tgtEl>
                                          <p:spTgt spid="204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973183"/>
          </a:xfrm>
        </p:spPr>
        <p:txBody>
          <a:bodyPr>
            <a:normAutofit fontScale="92500" lnSpcReduction="20000"/>
          </a:bodyPr>
          <a:lstStyle/>
          <a:p>
            <a:pPr marL="0" indent="0">
              <a:buNone/>
            </a:pPr>
            <a:r>
              <a:rPr lang="en-US" dirty="0">
                <a:solidFill>
                  <a:srgbClr val="4040F5"/>
                </a:solidFill>
                <a:latin typeface="Times New Roman" panose="02020603050405020304" pitchFamily="18" charset="0"/>
                <a:cs typeface="Times New Roman" panose="02020603050405020304" pitchFamily="18" charset="0"/>
              </a:rPr>
              <a:t>III. Lựa chọn và sử dụng đồ dùng điện trong gia đình</a:t>
            </a:r>
          </a:p>
          <a:p>
            <a:pPr marL="0" indent="0">
              <a:buNone/>
            </a:pPr>
            <a:r>
              <a:rPr lang="en-US" dirty="0">
                <a:solidFill>
                  <a:srgbClr val="4040F5"/>
                </a:solidFill>
                <a:latin typeface="Times New Roman" panose="02020603050405020304" pitchFamily="18" charset="0"/>
                <a:cs typeface="Times New Roman" panose="02020603050405020304" pitchFamily="18" charset="0"/>
              </a:rPr>
              <a:t>1. Lựa chọn đồ dùng điện trong </a:t>
            </a:r>
            <a:r>
              <a:rPr lang="en-US" dirty="0" err="1">
                <a:solidFill>
                  <a:srgbClr val="4040F5"/>
                </a:solidFill>
                <a:latin typeface="Times New Roman" panose="02020603050405020304" pitchFamily="18" charset="0"/>
                <a:cs typeface="Times New Roman" panose="02020603050405020304" pitchFamily="18" charset="0"/>
              </a:rPr>
              <a:t>gia</a:t>
            </a:r>
            <a:r>
              <a:rPr lang="en-US" dirty="0">
                <a:solidFill>
                  <a:srgbClr val="4040F5"/>
                </a:solidFill>
                <a:latin typeface="Times New Roman" panose="02020603050405020304" pitchFamily="18" charset="0"/>
                <a:cs typeface="Times New Roman" panose="02020603050405020304" pitchFamily="18" charset="0"/>
              </a:rPr>
              <a:t> </a:t>
            </a:r>
            <a:r>
              <a:rPr lang="en-US" dirty="0" err="1">
                <a:solidFill>
                  <a:srgbClr val="4040F5"/>
                </a:solidFill>
                <a:latin typeface="Times New Roman" panose="02020603050405020304" pitchFamily="18" charset="0"/>
                <a:cs typeface="Times New Roman" panose="02020603050405020304" pitchFamily="18" charset="0"/>
              </a:rPr>
              <a:t>đình</a:t>
            </a:r>
            <a:endParaRPr lang="vi-VN" b="1" dirty="0">
              <a:solidFill>
                <a:srgbClr val="4040F5"/>
              </a:solidFill>
              <a:latin typeface="Times New Roman" panose="02020603050405020304" pitchFamily="18" charset="0"/>
              <a:cs typeface="Times New Roman" panose="02020603050405020304" pitchFamily="18" charset="0"/>
            </a:endParaRPr>
          </a:p>
        </p:txBody>
      </p:sp>
      <p:sp>
        <p:nvSpPr>
          <p:cNvPr id="5" name="Content Placeholder 2"/>
          <p:cNvSpPr txBox="1">
            <a:spLocks/>
          </p:cNvSpPr>
          <p:nvPr/>
        </p:nvSpPr>
        <p:spPr>
          <a:xfrm>
            <a:off x="457200" y="2209800"/>
            <a:ext cx="8453302" cy="384048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loại có thông số kĩ thuật và tính năng phù hợp với nhu cầu sử dụng của gia đình.</a:t>
            </a:r>
          </a:p>
          <a:p>
            <a:pPr marL="0" indent="0">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loại có khả năng tiết kiệm điện (có dán nhãn tiết kiệm năng lượng).</a:t>
            </a:r>
          </a:p>
          <a:p>
            <a:pPr marL="0" indent="0">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các thương hiệu và cửa hàng uy tín để đảm bảo mua được những đồ dùng điện có chất lượng tốt, độ bền cao, an toàn và dịch vụ bảo hành chu đáo.</a:t>
            </a:r>
          </a:p>
          <a:p>
            <a:pPr marL="0" indent="0">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loại có giá phù hợp với điều kiện tài chính của gia đình.</a:t>
            </a:r>
          </a:p>
          <a:p>
            <a:pPr marL="0" indent="0">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các đồ dùng điện thân thiện với môi trường, sử dụng năng lượng từ tự nhiên như năng lượng mặt trời, năng lượng gió,...</a:t>
            </a:r>
          </a:p>
          <a:p>
            <a:pPr marL="0" indent="0">
              <a:buFont typeface="Arial" panose="020B0604020202020204" pitchFamily="34" charset="0"/>
              <a:buNone/>
            </a:pPr>
            <a:endParaRPr lang="vi-VN" b="1" dirty="0">
              <a:latin typeface="Times New Roman" panose="02020603050405020304" pitchFamily="18" charset="0"/>
              <a:cs typeface="Times New Roman" panose="02020603050405020304" pitchFamily="18" charset="0"/>
            </a:endParaRPr>
          </a:p>
        </p:txBody>
      </p:sp>
      <p:sp>
        <p:nvSpPr>
          <p:cNvPr id="10" name="Content Placeholder 2"/>
          <p:cNvSpPr txBox="1">
            <a:spLocks/>
          </p:cNvSpPr>
          <p:nvPr/>
        </p:nvSpPr>
        <p:spPr>
          <a:xfrm>
            <a:off x="0" y="914400"/>
            <a:ext cx="8763000" cy="1447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latin typeface="Times New Roman" panose="02020603050405020304" pitchFamily="18" charset="0"/>
                <a:cs typeface="Times New Roman" panose="02020603050405020304" pitchFamily="18" charset="0"/>
              </a:rPr>
              <a:t>Thảo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luận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nhóm</a:t>
            </a:r>
            <a:r>
              <a:rPr lang="en-US" b="1" dirty="0">
                <a:latin typeface="Times New Roman" panose="02020603050405020304" pitchFamily="18" charset="0"/>
                <a:cs typeface="Times New Roman" panose="02020603050405020304" pitchFamily="18" charset="0"/>
                <a:sym typeface="Wingdings" panose="05000000000000000000" pitchFamily="2" charset="2"/>
              </a:rPr>
              <a:t>(2 </a:t>
            </a:r>
            <a:r>
              <a:rPr lang="en-US" b="1" dirty="0" err="1">
                <a:latin typeface="Times New Roman" panose="02020603050405020304" pitchFamily="18" charset="0"/>
                <a:cs typeface="Times New Roman" panose="02020603050405020304" pitchFamily="18" charset="0"/>
                <a:sym typeface="Wingdings" panose="05000000000000000000" pitchFamily="2" charset="2"/>
              </a:rPr>
              <a:t>phút</a:t>
            </a:r>
            <a:r>
              <a:rPr lang="en-US" b="1" dirty="0">
                <a:latin typeface="Times New Roman" panose="02020603050405020304" pitchFamily="18" charset="0"/>
                <a:cs typeface="Times New Roman" panose="02020603050405020304" pitchFamily="18" charset="0"/>
                <a:sym typeface="Wingdings" panose="05000000000000000000" pitchFamily="2" charset="2"/>
              </a:rPr>
              <a:t>): </a:t>
            </a:r>
            <a:r>
              <a:rPr lang="en-US"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dirty="0">
                <a:solidFill>
                  <a:srgbClr val="FF0000"/>
                </a:solidFill>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xếp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ưu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lưu</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sao</a:t>
            </a:r>
            <a:r>
              <a:rPr lang="en-US" dirty="0">
                <a:latin typeface="Times New Roman" panose="02020603050405020304" pitchFamily="18" charset="0"/>
                <a:cs typeface="Times New Roman" panose="02020603050405020304" pitchFamily="18" charset="0"/>
              </a:rPr>
              <a:t>?</a:t>
            </a:r>
            <a:endParaRPr lang="vi-VN"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b="1" dirty="0">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56964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xit" presetSubtype="10" fill="hold" grpId="1" nodeType="clickEffect">
                                  <p:stCondLst>
                                    <p:cond delay="0"/>
                                  </p:stCondLst>
                                  <p:childTnLst>
                                    <p:animEffect transition="out" filter="checkerboard(across)">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5" presetClass="exit" presetSubtype="10" fill="hold" grpId="1" nodeType="withEffect">
                                  <p:stCondLst>
                                    <p:cond delay="0"/>
                                  </p:stCondLst>
                                  <p:childTnLst>
                                    <p:animEffect transition="out" filter="checkerboard(across)">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0" grpId="0"/>
      <p:bldP spid="10"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457200"/>
            <a:ext cx="8686800" cy="5334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loại có thông số kĩ thuật và tính năng phù hợp với nhu cầu sử dụng của gia đình.</a:t>
            </a:r>
          </a:p>
          <a:p>
            <a:pPr marL="0" indent="0">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loại có khả năng tiết kiệm điện (có dán nhãn tiết kiệm năng lượng).</a:t>
            </a:r>
          </a:p>
          <a:p>
            <a:pPr marL="0" indent="0">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các thương hiệu và cửa hàng uy tín để đảm bảo mua được những đồ dùng điện có chất lượng tốt, độ bền cao, an toàn và dịch vụ bảo hành chu đáo.</a:t>
            </a:r>
          </a:p>
          <a:p>
            <a:pPr marL="0" indent="0">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loại có giá phù hợp với điều kiện tài chính của gia đình.</a:t>
            </a:r>
          </a:p>
          <a:p>
            <a:pPr marL="0" indent="0">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các đồ dùng điện thân thiện với môi trường, sử dụng năng lượng từ tự nhiên như năng lượng mặt trời, năng lượng gió,...</a:t>
            </a:r>
          </a:p>
          <a:p>
            <a:pPr marL="0" indent="0">
              <a:buFont typeface="Arial" panose="020B0604020202020204" pitchFamily="34" charset="0"/>
              <a:buNone/>
            </a:pPr>
            <a:endParaRPr lang="vi-VN"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heckerboard(across)">
                                      <p:cBhvr>
                                        <p:cTn id="10" dur="500"/>
                                        <p:tgtEl>
                                          <p:spTgt spid="4">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checkerboard(across)">
                                      <p:cBhvr>
                                        <p:cTn id="13" dur="500"/>
                                        <p:tgtEl>
                                          <p:spTgt spid="4">
                                            <p:txEl>
                                              <p:pRg st="2" end="2"/>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checkerboard(across)">
                                      <p:cBhvr>
                                        <p:cTn id="16" dur="500"/>
                                        <p:tgtEl>
                                          <p:spTgt spid="4">
                                            <p:txEl>
                                              <p:pRg st="3" end="3"/>
                                            </p:tx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checkerboard(across)">
                                      <p:cBhvr>
                                        <p:cTn id="19" dur="500"/>
                                        <p:tgtEl>
                                          <p:spTgt spid="4">
                                            <p:txEl>
                                              <p:pRg st="4" end="4"/>
                                            </p:txEl>
                                          </p:spTgt>
                                        </p:tgtEl>
                                      </p:cBhvr>
                                    </p:animEffect>
                                  </p:childTnLst>
                                </p:cTn>
                              </p:par>
                              <p:par>
                                <p:cTn id="20" presetID="5" presetClass="exit" presetSubtype="10" fill="hold" grpId="1" nodeType="withEffect">
                                  <p:stCondLst>
                                    <p:cond delay="0"/>
                                  </p:stCondLst>
                                  <p:childTnLst>
                                    <p:animEffect transition="out" filter="checkerboard(across)">
                                      <p:cBhvr>
                                        <p:cTn id="21" dur="500"/>
                                        <p:tgtEl>
                                          <p:spTgt spid="4">
                                            <p:txEl>
                                              <p:pRg st="0" end="0"/>
                                            </p:txEl>
                                          </p:spTgt>
                                        </p:tgtEl>
                                      </p:cBhvr>
                                    </p:animEffect>
                                    <p:set>
                                      <p:cBhvr>
                                        <p:cTn id="22" dur="1" fill="hold">
                                          <p:stCondLst>
                                            <p:cond delay="499"/>
                                          </p:stCondLst>
                                        </p:cTn>
                                        <p:tgtEl>
                                          <p:spTgt spid="4">
                                            <p:txEl>
                                              <p:pRg st="0" end="0"/>
                                            </p:txEl>
                                          </p:spTgt>
                                        </p:tgtEl>
                                        <p:attrNameLst>
                                          <p:attrName>style.visibility</p:attrName>
                                        </p:attrNameLst>
                                      </p:cBhvr>
                                      <p:to>
                                        <p:strVal val="hidden"/>
                                      </p:to>
                                    </p:set>
                                  </p:childTnLst>
                                </p:cTn>
                              </p:par>
                              <p:par>
                                <p:cTn id="23" presetID="5" presetClass="exit" presetSubtype="10" fill="hold" grpId="1" nodeType="withEffect">
                                  <p:stCondLst>
                                    <p:cond delay="0"/>
                                  </p:stCondLst>
                                  <p:childTnLst>
                                    <p:animEffect transition="out" filter="checkerboard(across)">
                                      <p:cBhvr>
                                        <p:cTn id="24" dur="500"/>
                                        <p:tgtEl>
                                          <p:spTgt spid="4">
                                            <p:txEl>
                                              <p:pRg st="1" end="1"/>
                                            </p:txEl>
                                          </p:spTgt>
                                        </p:tgtEl>
                                      </p:cBhvr>
                                    </p:animEffect>
                                    <p:set>
                                      <p:cBhvr>
                                        <p:cTn id="25" dur="1" fill="hold">
                                          <p:stCondLst>
                                            <p:cond delay="499"/>
                                          </p:stCondLst>
                                        </p:cTn>
                                        <p:tgtEl>
                                          <p:spTgt spid="4">
                                            <p:txEl>
                                              <p:pRg st="1" end="1"/>
                                            </p:txEl>
                                          </p:spTgt>
                                        </p:tgtEl>
                                        <p:attrNameLst>
                                          <p:attrName>style.visibility</p:attrName>
                                        </p:attrNameLst>
                                      </p:cBhvr>
                                      <p:to>
                                        <p:strVal val="hidden"/>
                                      </p:to>
                                    </p:set>
                                  </p:childTnLst>
                                </p:cTn>
                              </p:par>
                              <p:par>
                                <p:cTn id="26" presetID="5" presetClass="exit" presetSubtype="10" fill="hold" grpId="1" nodeType="withEffect">
                                  <p:stCondLst>
                                    <p:cond delay="0"/>
                                  </p:stCondLst>
                                  <p:childTnLst>
                                    <p:animEffect transition="out" filter="checkerboard(across)">
                                      <p:cBhvr>
                                        <p:cTn id="27" dur="500"/>
                                        <p:tgtEl>
                                          <p:spTgt spid="4">
                                            <p:txEl>
                                              <p:pRg st="2" end="2"/>
                                            </p:txEl>
                                          </p:spTgt>
                                        </p:tgtEl>
                                      </p:cBhvr>
                                    </p:animEffect>
                                    <p:set>
                                      <p:cBhvr>
                                        <p:cTn id="28" dur="1" fill="hold">
                                          <p:stCondLst>
                                            <p:cond delay="499"/>
                                          </p:stCondLst>
                                        </p:cTn>
                                        <p:tgtEl>
                                          <p:spTgt spid="4">
                                            <p:txEl>
                                              <p:pRg st="2" end="2"/>
                                            </p:txEl>
                                          </p:spTgt>
                                        </p:tgtEl>
                                        <p:attrNameLst>
                                          <p:attrName>style.visibility</p:attrName>
                                        </p:attrNameLst>
                                      </p:cBhvr>
                                      <p:to>
                                        <p:strVal val="hidden"/>
                                      </p:to>
                                    </p:set>
                                  </p:childTnLst>
                                </p:cTn>
                              </p:par>
                              <p:par>
                                <p:cTn id="29" presetID="5" presetClass="exit" presetSubtype="10" fill="hold" grpId="1" nodeType="withEffect">
                                  <p:stCondLst>
                                    <p:cond delay="0"/>
                                  </p:stCondLst>
                                  <p:childTnLst>
                                    <p:animEffect transition="out" filter="checkerboard(across)">
                                      <p:cBhvr>
                                        <p:cTn id="30" dur="500"/>
                                        <p:tgtEl>
                                          <p:spTgt spid="4">
                                            <p:txEl>
                                              <p:pRg st="3" end="3"/>
                                            </p:txEl>
                                          </p:spTgt>
                                        </p:tgtEl>
                                      </p:cBhvr>
                                    </p:animEffect>
                                    <p:set>
                                      <p:cBhvr>
                                        <p:cTn id="31" dur="1" fill="hold">
                                          <p:stCondLst>
                                            <p:cond delay="499"/>
                                          </p:stCondLst>
                                        </p:cTn>
                                        <p:tgtEl>
                                          <p:spTgt spid="4">
                                            <p:txEl>
                                              <p:pRg st="3" end="3"/>
                                            </p:txEl>
                                          </p:spTgt>
                                        </p:tgtEl>
                                        <p:attrNameLst>
                                          <p:attrName>style.visibility</p:attrName>
                                        </p:attrNameLst>
                                      </p:cBhvr>
                                      <p:to>
                                        <p:strVal val="hidden"/>
                                      </p:to>
                                    </p:set>
                                  </p:childTnLst>
                                </p:cTn>
                              </p:par>
                              <p:par>
                                <p:cTn id="32" presetID="5" presetClass="exit" presetSubtype="10" fill="hold" grpId="1" nodeType="withEffect">
                                  <p:stCondLst>
                                    <p:cond delay="0"/>
                                  </p:stCondLst>
                                  <p:childTnLst>
                                    <p:animEffect transition="out" filter="checkerboard(across)">
                                      <p:cBhvr>
                                        <p:cTn id="33" dur="500"/>
                                        <p:tgtEl>
                                          <p:spTgt spid="4">
                                            <p:txEl>
                                              <p:pRg st="4" end="4"/>
                                            </p:txEl>
                                          </p:spTgt>
                                        </p:tgtEl>
                                      </p:cBhvr>
                                    </p:animEffect>
                                    <p:set>
                                      <p:cBhvr>
                                        <p:cTn id="34" dur="1" fill="hold">
                                          <p:stCondLst>
                                            <p:cond delay="499"/>
                                          </p:stCondLst>
                                        </p:cTn>
                                        <p:tgtEl>
                                          <p:spTgt spid="4">
                                            <p:txEl>
                                              <p:pRg st="4" end="4"/>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Effect transition="in" filter="box(in)">
                                      <p:cBhvr>
                                        <p:cTn id="39" dur="500"/>
                                        <p:tgtEl>
                                          <p:spTgt spid="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1" end="1"/>
                                            </p:txEl>
                                          </p:spTgt>
                                        </p:tgtEl>
                                        <p:attrNameLst>
                                          <p:attrName>style.visibility</p:attrName>
                                        </p:attrNameLst>
                                      </p:cBhvr>
                                      <p:to>
                                        <p:strVal val="visible"/>
                                      </p:to>
                                    </p:set>
                                    <p:anim calcmode="lin" valueType="num">
                                      <p:cBhvr additive="base">
                                        <p:cTn id="4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0" presetClass="entr" presetSubtype="0" fill="hold" nodeType="clickEffect">
                                  <p:stCondLst>
                                    <p:cond delay="0"/>
                                  </p:stCondLst>
                                  <p:childTnLst>
                                    <p:set>
                                      <p:cBhvr>
                                        <p:cTn id="49" dur="1" fill="hold">
                                          <p:stCondLst>
                                            <p:cond delay="0"/>
                                          </p:stCondLst>
                                        </p:cTn>
                                        <p:tgtEl>
                                          <p:spTgt spid="4">
                                            <p:txEl>
                                              <p:pRg st="2" end="2"/>
                                            </p:txEl>
                                          </p:spTgt>
                                        </p:tgtEl>
                                        <p:attrNameLst>
                                          <p:attrName>style.visibility</p:attrName>
                                        </p:attrNameLst>
                                      </p:cBhvr>
                                      <p:to>
                                        <p:strVal val="visible"/>
                                      </p:to>
                                    </p:set>
                                    <p:animEffect transition="in" filter="wedge">
                                      <p:cBhvr>
                                        <p:cTn id="50" dur="2000"/>
                                        <p:tgtEl>
                                          <p:spTgt spid="4">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anim calcmode="lin" valueType="num">
                                      <p:cBhvr additive="base">
                                        <p:cTn id="5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nodeType="clickEffect">
                                  <p:stCondLst>
                                    <p:cond delay="0"/>
                                  </p:stCondLst>
                                  <p:childTnLst>
                                    <p:set>
                                      <p:cBhvr>
                                        <p:cTn id="60" dur="1" fill="hold">
                                          <p:stCondLst>
                                            <p:cond delay="0"/>
                                          </p:stCondLst>
                                        </p:cTn>
                                        <p:tgtEl>
                                          <p:spTgt spid="4">
                                            <p:txEl>
                                              <p:pRg st="4" end="4"/>
                                            </p:txEl>
                                          </p:spTgt>
                                        </p:tgtEl>
                                        <p:attrNameLst>
                                          <p:attrName>style.visibility</p:attrName>
                                        </p:attrNameLst>
                                      </p:cBhvr>
                                      <p:to>
                                        <p:strVal val="visible"/>
                                      </p:to>
                                    </p:set>
                                    <p:animEffect transition="in" filter="checkerboard(across)">
                                      <p:cBhvr>
                                        <p:cTn id="61"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4" grpId="1"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548641"/>
            <a:ext cx="7886700" cy="914399"/>
          </a:xfrm>
        </p:spPr>
        <p:txBody>
          <a:bodyPr>
            <a:normAutofit fontScale="85000" lnSpcReduction="20000"/>
          </a:bodyPr>
          <a:lstStyle/>
          <a:p>
            <a:pPr marL="0" indent="0">
              <a:buNone/>
            </a:pPr>
            <a:r>
              <a:rPr lang="en-US" dirty="0">
                <a:solidFill>
                  <a:srgbClr val="00B0F0"/>
                </a:solidFill>
                <a:latin typeface="Times New Roman" panose="02020603050405020304" pitchFamily="18" charset="0"/>
                <a:cs typeface="Times New Roman" panose="02020603050405020304" pitchFamily="18" charset="0"/>
              </a:rPr>
              <a:t>III. Lựa chọn và sử dụng đồ dùng điện trong gia đình</a:t>
            </a:r>
          </a:p>
          <a:p>
            <a:pPr marL="0" indent="0">
              <a:buNone/>
            </a:pPr>
            <a:r>
              <a:rPr lang="en-US" dirty="0">
                <a:solidFill>
                  <a:srgbClr val="C00000"/>
                </a:solidFill>
                <a:latin typeface="Times New Roman" panose="02020603050405020304" pitchFamily="18" charset="0"/>
                <a:cs typeface="Times New Roman" panose="02020603050405020304" pitchFamily="18" charset="0"/>
              </a:rPr>
              <a:t>1. Lựa chọn đồ dùng điện trong gia đình</a:t>
            </a:r>
            <a:endParaRPr lang="vi-VN" b="1" dirty="0">
              <a:solidFill>
                <a:srgbClr val="C00000"/>
              </a:solidFill>
              <a:latin typeface="Times New Roman" panose="02020603050405020304" pitchFamily="18" charset="0"/>
              <a:cs typeface="Times New Roman" panose="02020603050405020304" pitchFamily="18" charset="0"/>
            </a:endParaRPr>
          </a:p>
          <a:p>
            <a:pPr marL="0" indent="0">
              <a:buNone/>
            </a:pPr>
            <a:endParaRPr lang="vi-VN" dirty="0"/>
          </a:p>
        </p:txBody>
      </p:sp>
      <p:sp>
        <p:nvSpPr>
          <p:cNvPr id="4" name="Rounded Rectangular Callout 3"/>
          <p:cNvSpPr/>
          <p:nvPr/>
        </p:nvSpPr>
        <p:spPr>
          <a:xfrm>
            <a:off x="2618290" y="2069877"/>
            <a:ext cx="4827538" cy="1943316"/>
          </a:xfrm>
          <a:prstGeom prst="wedgeRoundRectCallout">
            <a:avLst>
              <a:gd name="adj1" fmla="val -56276"/>
              <a:gd name="adj2" fmla="val 98576"/>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600" b="1" i="1" dirty="0">
                <a:latin typeface="Times New Roman" pitchFamily="18" charset="0"/>
                <a:cs typeface="Times New Roman" pitchFamily="18" charset="0"/>
              </a:rPr>
              <a:t>THẢO LUẬN(2P)</a:t>
            </a:r>
          </a:p>
          <a:p>
            <a:pPr algn="ctr"/>
            <a:r>
              <a:rPr lang="en-US" sz="3200" dirty="0">
                <a:latin typeface="Times New Roman" panose="02020603050405020304" pitchFamily="18" charset="0"/>
                <a:cs typeface="Times New Roman" panose="02020603050405020304" pitchFamily="18" charset="0"/>
              </a:rPr>
              <a:t>Các biện pháp đảm bảo an toàn đối với người sử dụng điện </a:t>
            </a:r>
            <a:endParaRPr lang="en-US" sz="3200" b="1" i="1" dirty="0">
              <a:latin typeface="Times New Roman" pitchFamily="18" charset="0"/>
              <a:cs typeface="Times New Roman"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194" y="1996285"/>
            <a:ext cx="1867848" cy="249289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7625" y="4791076"/>
            <a:ext cx="1657350" cy="2066925"/>
          </a:xfrm>
          <a:prstGeom prst="rect">
            <a:avLst/>
          </a:prstGeom>
        </p:spPr>
      </p:pic>
      <p:sp>
        <p:nvSpPr>
          <p:cNvPr id="9" name="Title 1"/>
          <p:cNvSpPr>
            <a:spLocks noGrp="1"/>
          </p:cNvSpPr>
          <p:nvPr>
            <p:ph type="title"/>
          </p:nvPr>
        </p:nvSpPr>
        <p:spPr>
          <a:xfrm>
            <a:off x="2099043" y="82528"/>
            <a:ext cx="5537018" cy="392521"/>
          </a:xfrm>
        </p:spPr>
        <p:txBody>
          <a:bodyPr>
            <a:normAutofit fontScale="90000"/>
          </a:bodyPr>
          <a:lstStyle/>
          <a:p>
            <a:pPr algn="ctr"/>
            <a:r>
              <a:rPr lang="en-US" sz="2400" dirty="0">
                <a:solidFill>
                  <a:srgbClr val="FF0000"/>
                </a:solidFill>
                <a:latin typeface="Times New Roman" panose="02020603050405020304" pitchFamily="18" charset="0"/>
                <a:cs typeface="Times New Roman" panose="02020603050405020304" pitchFamily="18" charset="0"/>
              </a:rPr>
              <a:t>BÀI 10: ĐỒ DÙNG ĐIỆN TRONG GIA ĐÌNH (t2)</a:t>
            </a:r>
            <a:endParaRPr lang="vi-VN" sz="2400" dirty="0"/>
          </a:p>
        </p:txBody>
      </p:sp>
      <p:sp>
        <p:nvSpPr>
          <p:cNvPr id="10" name="Content Placeholder 2"/>
          <p:cNvSpPr txBox="1">
            <a:spLocks/>
          </p:cNvSpPr>
          <p:nvPr/>
        </p:nvSpPr>
        <p:spPr>
          <a:xfrm>
            <a:off x="628650" y="1463040"/>
            <a:ext cx="7886700" cy="43107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C00000"/>
                </a:solidFill>
                <a:latin typeface="Times New Roman" panose="02020603050405020304" pitchFamily="18" charset="0"/>
                <a:cs typeface="Times New Roman" panose="02020603050405020304" pitchFamily="18" charset="0"/>
              </a:rPr>
              <a:t>2. An </a:t>
            </a:r>
            <a:r>
              <a:rPr lang="en-US" dirty="0" err="1">
                <a:solidFill>
                  <a:srgbClr val="C00000"/>
                </a:solidFill>
                <a:latin typeface="Times New Roman" panose="02020603050405020304" pitchFamily="18" charset="0"/>
                <a:cs typeface="Times New Roman" panose="02020603050405020304" pitchFamily="18" charset="0"/>
              </a:rPr>
              <a:t>toàn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khi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sử</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dụng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đồ</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dùng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điện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trong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gia</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đình</a:t>
            </a:r>
            <a:r>
              <a:rPr lang="en-US" dirty="0">
                <a:solidFill>
                  <a:srgbClr val="C00000"/>
                </a:solidFill>
                <a:latin typeface="Times New Roman" panose="02020603050405020304" pitchFamily="18" charset="0"/>
                <a:cs typeface="Times New Roman" panose="02020603050405020304" pitchFamily="18" charset="0"/>
              </a:rPr>
              <a:t>: https://youtu.be/e6JbP1OImiQ</a:t>
            </a:r>
            <a:endParaRPr lang="vi-VN" b="1" dirty="0">
              <a:solidFill>
                <a:srgbClr val="C00000"/>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vi-VN" dirty="0"/>
          </a:p>
        </p:txBody>
      </p:sp>
    </p:spTree>
    <p:extLst>
      <p:ext uri="{BB962C8B-B14F-4D97-AF65-F5344CB8AC3E}">
        <p14:creationId xmlns:p14="http://schemas.microsoft.com/office/powerpoint/2010/main" val="364245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LIP STEM 2017] An toàn điện trong nhà - A01">
            <a:hlinkClick r:id="" action="ppaction://media"/>
            <a:extLst>
              <a:ext uri="{FF2B5EF4-FFF2-40B4-BE49-F238E27FC236}">
                <a16:creationId xmlns:a16="http://schemas.microsoft.com/office/drawing/2014/main" id="{113DAE02-4AF6-4E0C-81F9-5881682CB02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57957" y="643468"/>
            <a:ext cx="7428087" cy="5571065"/>
          </a:xfrm>
          <a:prstGeom prst="rect">
            <a:avLst/>
          </a:prstGeom>
          <a:ln>
            <a:noFill/>
          </a:ln>
          <a:effectLst>
            <a:softEdge rad="112500"/>
          </a:effectLst>
        </p:spPr>
      </p:pic>
    </p:spTree>
    <p:extLst>
      <p:ext uri="{BB962C8B-B14F-4D97-AF65-F5344CB8AC3E}">
        <p14:creationId xmlns:p14="http://schemas.microsoft.com/office/powerpoint/2010/main" val="44789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548641"/>
            <a:ext cx="7886700" cy="914399"/>
          </a:xfrm>
        </p:spPr>
        <p:txBody>
          <a:bodyPr>
            <a:normAutofit fontScale="85000" lnSpcReduction="20000"/>
          </a:bodyPr>
          <a:lstStyle/>
          <a:p>
            <a:pPr marL="0" indent="0">
              <a:buNone/>
            </a:pPr>
            <a:r>
              <a:rPr lang="en-US" dirty="0">
                <a:solidFill>
                  <a:srgbClr val="00B0F0"/>
                </a:solidFill>
                <a:latin typeface="Times New Roman" panose="02020603050405020304" pitchFamily="18" charset="0"/>
                <a:cs typeface="Times New Roman" panose="02020603050405020304" pitchFamily="18" charset="0"/>
              </a:rPr>
              <a:t>III. Lựa chọn và sử dụng đồ dùng điện trong gia đình</a:t>
            </a:r>
          </a:p>
          <a:p>
            <a:pPr marL="0" indent="0">
              <a:buNone/>
            </a:pPr>
            <a:r>
              <a:rPr lang="en-US" dirty="0">
                <a:solidFill>
                  <a:srgbClr val="C00000"/>
                </a:solidFill>
                <a:latin typeface="Times New Roman" panose="02020603050405020304" pitchFamily="18" charset="0"/>
                <a:cs typeface="Times New Roman" panose="02020603050405020304" pitchFamily="18" charset="0"/>
              </a:rPr>
              <a:t>1. Lựa chọn đồ dùng điện trong gia đình</a:t>
            </a:r>
            <a:endParaRPr lang="vi-VN" b="1" dirty="0">
              <a:solidFill>
                <a:srgbClr val="C00000"/>
              </a:solidFill>
              <a:latin typeface="Times New Roman" panose="02020603050405020304" pitchFamily="18" charset="0"/>
              <a:cs typeface="Times New Roman" panose="02020603050405020304" pitchFamily="18" charset="0"/>
            </a:endParaRPr>
          </a:p>
          <a:p>
            <a:pPr marL="0" indent="0">
              <a:buNone/>
            </a:pPr>
            <a:endParaRPr lang="vi-VN" dirty="0"/>
          </a:p>
        </p:txBody>
      </p:sp>
      <p:sp>
        <p:nvSpPr>
          <p:cNvPr id="6" name="Rounded Rectangular Callout 5"/>
          <p:cNvSpPr/>
          <p:nvPr/>
        </p:nvSpPr>
        <p:spPr>
          <a:xfrm>
            <a:off x="628651" y="1894114"/>
            <a:ext cx="6830828" cy="4180678"/>
          </a:xfrm>
          <a:prstGeom prst="wedgeRoundRectCallout">
            <a:avLst>
              <a:gd name="adj1" fmla="val 40245"/>
              <a:gd name="adj2" fmla="val 63386"/>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000" dirty="0">
                <a:latin typeface="Times New Roman" panose="02020603050405020304" pitchFamily="18" charset="0"/>
                <a:cs typeface="Times New Roman" panose="02020603050405020304" pitchFamily="18" charset="0"/>
              </a:rPr>
              <a:t>- Không chạm vào chỗ đang có điện như ổ cắm điện, dây điện trần hay những nơi hở điện. Đảm bảo tốt việc cách điện giữa dây dẫn và đồ dùng điện.</a:t>
            </a:r>
            <a:endParaRPr lang="vi-VN"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Không cắm phích điện, đóng cầu dao, bật công tắc điện hay sử dụng đồ điện khi tay </a:t>
            </a:r>
            <a:r>
              <a:rPr lang="en-US" sz="2000" dirty="0" err="1">
                <a:latin typeface="Times New Roman" panose="02020603050405020304" pitchFamily="18" charset="0"/>
                <a:cs typeface="Times New Roman" panose="02020603050405020304" pitchFamily="18" charset="0"/>
              </a:rPr>
              <a:t>hoặc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bị ướt</a:t>
            </a:r>
            <a:endParaRPr lang="vi-VN"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Không được vừa sử dụng vừa nạp điện. Khi nạp đầy cần rút nguồn tránh cháy nổ</a:t>
            </a:r>
            <a:endParaRPr lang="vi-VN"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Không tiếp xúc trực tiếp với những bộ phận của thiết bị điện có nhiệt độ cao hoặc đang vận hành (ví dụ như mặt bàn là hay cánh quạt đang hoạt động).</a:t>
            </a:r>
            <a:endParaRPr lang="vi-VN"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Thường xuyên kiểm tra (Hình 10.4), sửa chữa hoặc thay thế ngay nếu đồ dùng điện bị hư hỏng, để tránh cháy nổ, hở điện gây điện giật.</a:t>
            </a:r>
            <a:endParaRPr lang="vi-VN"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Khi sửa chữa đồ điện phải ngắt nguồn, sử dụng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cụ bảo vệ an toàn điện, treo biển hoặc cử người giám sát nguồn điện</a:t>
            </a:r>
            <a:endParaRPr lang="vi-VN"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Các đồ dùng điện khi không sử dụng nữa, phải xử lí đúng cách để tránh tác hại ảnh hưởng đến môi trường và sức </a:t>
            </a:r>
            <a:r>
              <a:rPr lang="en-US" sz="2000" dirty="0" err="1">
                <a:latin typeface="Times New Roman" panose="02020603050405020304" pitchFamily="18" charset="0"/>
                <a:cs typeface="Times New Roman" panose="02020603050405020304" pitchFamily="18" charset="0"/>
              </a:rPr>
              <a:t>khoẻ</a:t>
            </a:r>
            <a:r>
              <a:rPr lang="en-US" sz="2000" dirty="0">
                <a:latin typeface="Times New Roman" panose="02020603050405020304" pitchFamily="18" charset="0"/>
                <a:cs typeface="Times New Roman" panose="02020603050405020304" pitchFamily="18" charset="0"/>
              </a:rPr>
              <a:t> con người</a:t>
            </a:r>
            <a:endParaRPr lang="vi-VN" sz="20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7625" y="4791076"/>
            <a:ext cx="1657350" cy="2066925"/>
          </a:xfrm>
          <a:prstGeom prst="rect">
            <a:avLst/>
          </a:prstGeom>
        </p:spPr>
      </p:pic>
      <p:sp>
        <p:nvSpPr>
          <p:cNvPr id="9" name="Title 1"/>
          <p:cNvSpPr>
            <a:spLocks noGrp="1"/>
          </p:cNvSpPr>
          <p:nvPr>
            <p:ph type="title"/>
          </p:nvPr>
        </p:nvSpPr>
        <p:spPr>
          <a:xfrm>
            <a:off x="2099043" y="82528"/>
            <a:ext cx="5537018" cy="392521"/>
          </a:xfrm>
        </p:spPr>
        <p:txBody>
          <a:bodyPr>
            <a:normAutofit fontScale="90000"/>
          </a:bodyPr>
          <a:lstStyle/>
          <a:p>
            <a:pPr algn="ctr"/>
            <a:r>
              <a:rPr lang="en-US" sz="2400" dirty="0">
                <a:solidFill>
                  <a:srgbClr val="FF0000"/>
                </a:solidFill>
                <a:latin typeface="Times New Roman" panose="02020603050405020304" pitchFamily="18" charset="0"/>
                <a:cs typeface="Times New Roman" panose="02020603050405020304" pitchFamily="18" charset="0"/>
              </a:rPr>
              <a:t>BÀI 10: ĐỒ DÙNG ĐIỆN TRONG GIA ĐÌNH (t2)</a:t>
            </a:r>
            <a:endParaRPr lang="vi-VN" sz="2400" dirty="0"/>
          </a:p>
        </p:txBody>
      </p:sp>
      <p:sp>
        <p:nvSpPr>
          <p:cNvPr id="10" name="Content Placeholder 2"/>
          <p:cNvSpPr txBox="1">
            <a:spLocks/>
          </p:cNvSpPr>
          <p:nvPr/>
        </p:nvSpPr>
        <p:spPr>
          <a:xfrm>
            <a:off x="628650" y="1463040"/>
            <a:ext cx="7886700" cy="43107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C00000"/>
                </a:solidFill>
                <a:latin typeface="Times New Roman" panose="02020603050405020304" pitchFamily="18" charset="0"/>
                <a:cs typeface="Times New Roman" panose="02020603050405020304" pitchFamily="18" charset="0"/>
              </a:rPr>
              <a:t>2. An </a:t>
            </a:r>
            <a:r>
              <a:rPr lang="en-US" dirty="0" err="1">
                <a:solidFill>
                  <a:srgbClr val="C00000"/>
                </a:solidFill>
                <a:latin typeface="Times New Roman" panose="02020603050405020304" pitchFamily="18" charset="0"/>
                <a:cs typeface="Times New Roman" panose="02020603050405020304" pitchFamily="18" charset="0"/>
              </a:rPr>
              <a:t>toàn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khi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sử</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dụng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đồ</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dùng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điện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trong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gia</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đình</a:t>
            </a:r>
            <a:endParaRPr lang="vi-VN" dirty="0"/>
          </a:p>
        </p:txBody>
      </p:sp>
    </p:spTree>
    <p:extLst>
      <p:ext uri="{BB962C8B-B14F-4D97-AF65-F5344CB8AC3E}">
        <p14:creationId xmlns:p14="http://schemas.microsoft.com/office/powerpoint/2010/main" val="364023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noChangeArrowheads="1"/>
          </p:cNvSpPr>
          <p:nvPr>
            <p:ph idx="1"/>
          </p:nvPr>
        </p:nvSpPr>
        <p:spPr bwMode="auto">
          <a:xfrm>
            <a:off x="5804808" y="7792"/>
            <a:ext cx="3113858" cy="3138261"/>
          </a:xfrm>
          <a:prstGeom prst="cloudCallout">
            <a:avLst>
              <a:gd name="adj1" fmla="val -41190"/>
              <a:gd name="adj2" fmla="val 66713"/>
            </a:avLst>
          </a:prstGeom>
          <a:ln>
            <a:headEnd/>
            <a:tailEnd/>
          </a:ln>
        </p:spPr>
        <p:style>
          <a:lnRef idx="1">
            <a:schemeClr val="accent3"/>
          </a:lnRef>
          <a:fillRef idx="2">
            <a:schemeClr val="accent3"/>
          </a:fillRef>
          <a:effectRef idx="1">
            <a:schemeClr val="accent3"/>
          </a:effectRef>
          <a:fontRef idx="minor">
            <a:schemeClr val="dk1"/>
          </a:fontRef>
        </p:style>
        <p:txBody>
          <a:bodyPr anchor="ctr">
            <a:normAutofit fontScale="77500" lnSpcReduction="20000"/>
          </a:bodyPr>
          <a:lstStyle/>
          <a:p>
            <a:pPr marL="0" indent="0">
              <a:buNone/>
            </a:pPr>
            <a:r>
              <a:rPr lang="en-US" dirty="0">
                <a:latin typeface="Times New Roman" panose="02020603050405020304" pitchFamily="18" charset="0"/>
                <a:cs typeface="Times New Roman" panose="02020603050405020304" pitchFamily="18" charset="0"/>
              </a:rPr>
              <a:t> Nêu các biện pháp đảm bảo an toàn đối với đồ dùng điện ?</a:t>
            </a:r>
            <a:endParaRPr lang="vi-VN" dirty="0">
              <a:latin typeface="Times New Roman" panose="02020603050405020304" pitchFamily="18" charset="0"/>
              <a:cs typeface="Times New Roman" panose="02020603050405020304" pitchFamily="18" charset="0"/>
            </a:endParaRPr>
          </a:p>
          <a:p>
            <a:pPr marL="0" indent="0" algn="ctr">
              <a:buNone/>
            </a:pPr>
            <a:endParaRPr lang="vi-VN" sz="3200" b="1" dirty="0">
              <a:latin typeface="Times New Roman"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5802" y="3726232"/>
            <a:ext cx="3263858" cy="3061448"/>
          </a:xfrm>
          <a:prstGeom prst="rect">
            <a:avLst/>
          </a:prstGeom>
        </p:spPr>
      </p:pic>
      <p:sp>
        <p:nvSpPr>
          <p:cNvPr id="6" name="TextBox 5"/>
          <p:cNvSpPr txBox="1"/>
          <p:nvPr/>
        </p:nvSpPr>
        <p:spPr>
          <a:xfrm>
            <a:off x="287865" y="1347397"/>
            <a:ext cx="5289047" cy="6001643"/>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Đặt đồ dùng điện trên bề mặt ổn định hoặc cố định chắc chắn để tránh rơi, đổ trong quá trình vận hành.</a:t>
            </a:r>
            <a:endParaRPr lang="vi-VN"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Hạn chế cắm chung nhiều đồ dùng điện có công suất lớn trên cùng một ổ cắm</a:t>
            </a:r>
            <a:endParaRPr lang="vi-VN"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Vận hành đồ dùng điện theo đúng quy trình hướng dẫn.</a:t>
            </a:r>
            <a:endParaRPr lang="vi-VN"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Nên sử dụng đúng chức năng của đồ dùng điện.</a:t>
            </a:r>
            <a:endParaRPr lang="vi-VN"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Tránh đặt đồ dùng điện ở nơi ẩm ướt hoặc gần các nguồn nhiệt (nơi nấu ăn, nơi ánh nắng mặt trời, khu vực dễ cháy nổ,...).</a:t>
            </a:r>
            <a:endParaRPr lang="vi-VN"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Ngắt điện hoặc rút phích cắm điện khỏi ổ cắm khi không sử dụng hoặc trước khi làm vệ sinh.</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536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19800"/>
          </a:xfrm>
        </p:spPr>
        <p:txBody>
          <a:bodyPr>
            <a:normAutofit lnSpcReduction="10000"/>
          </a:bodyPr>
          <a:lstStyle/>
          <a:p>
            <a:pPr marL="0" indent="0" algn="ctr">
              <a:buNone/>
            </a:pPr>
            <a:r>
              <a:rPr lang="en-US" sz="4000" dirty="0">
                <a:solidFill>
                  <a:srgbClr val="FF0000"/>
                </a:solidFill>
                <a:latin typeface="Times New Roman" panose="02020603050405020304" pitchFamily="18" charset="0"/>
                <a:cs typeface="Times New Roman" panose="02020603050405020304" pitchFamily="18" charset="0"/>
              </a:rPr>
              <a:t>CHƯƠNG IV: ĐỒ DÙNG ĐIỆN TRONG GIA ĐÌNH</a:t>
            </a:r>
          </a:p>
          <a:p>
            <a:pPr marL="0" indent="0" algn="ctr">
              <a:buNone/>
            </a:pPr>
            <a:endParaRPr lang="en-US" sz="4000" dirty="0">
              <a:solidFill>
                <a:srgbClr val="FF0000"/>
              </a:solidFill>
              <a:latin typeface="Times New Roman" panose="02020603050405020304" pitchFamily="18" charset="0"/>
              <a:cs typeface="Times New Roman" panose="02020603050405020304" pitchFamily="18" charset="0"/>
            </a:endParaRPr>
          </a:p>
          <a:p>
            <a:pPr marL="0" indent="0" algn="ctr">
              <a:buNone/>
            </a:pPr>
            <a:endParaRPr lang="en-US" sz="4000" dirty="0">
              <a:solidFill>
                <a:srgbClr val="FF0000"/>
              </a:solidFill>
              <a:latin typeface="Times New Roman" panose="02020603050405020304" pitchFamily="18" charset="0"/>
              <a:cs typeface="Times New Roman" panose="02020603050405020304" pitchFamily="18" charset="0"/>
            </a:endParaRPr>
          </a:p>
          <a:p>
            <a:pPr marL="0" indent="0" algn="ctr">
              <a:buNone/>
            </a:pPr>
            <a:endParaRPr lang="en-US" sz="4000" dirty="0">
              <a:solidFill>
                <a:srgbClr val="FF0000"/>
              </a:solidFill>
              <a:latin typeface="Times New Roman" panose="02020603050405020304" pitchFamily="18" charset="0"/>
              <a:cs typeface="Times New Roman" panose="02020603050405020304" pitchFamily="18" charset="0"/>
            </a:endParaRPr>
          </a:p>
          <a:p>
            <a:pPr marL="0" indent="0" algn="ctr">
              <a:buNone/>
            </a:pPr>
            <a:endParaRPr lang="en-US" sz="4000" dirty="0">
              <a:solidFill>
                <a:srgbClr val="FF0000"/>
              </a:solidFill>
              <a:latin typeface="Times New Roman" panose="02020603050405020304" pitchFamily="18" charset="0"/>
              <a:cs typeface="Times New Roman" panose="02020603050405020304" pitchFamily="18" charset="0"/>
            </a:endParaRPr>
          </a:p>
          <a:p>
            <a:pPr marL="0" indent="0" algn="ctr">
              <a:buNone/>
            </a:pPr>
            <a:endParaRPr lang="en-US" sz="4000" dirty="0">
              <a:solidFill>
                <a:srgbClr val="FF0000"/>
              </a:solidFill>
              <a:latin typeface="Times New Roman" panose="02020603050405020304" pitchFamily="18" charset="0"/>
              <a:cs typeface="Times New Roman" panose="02020603050405020304" pitchFamily="18" charset="0"/>
            </a:endParaRPr>
          </a:p>
          <a:p>
            <a:pPr marL="0" indent="0" algn="ctr">
              <a:buNone/>
            </a:pPr>
            <a:r>
              <a:rPr lang="en-US" sz="3600">
                <a:solidFill>
                  <a:srgbClr val="FF0000"/>
                </a:solidFill>
                <a:latin typeface="Times New Roman" panose="02020603050405020304" pitchFamily="18" charset="0"/>
                <a:cs typeface="Times New Roman" panose="02020603050405020304" pitchFamily="18" charset="0"/>
              </a:rPr>
              <a:t>TIẾT 22 - </a:t>
            </a:r>
            <a:r>
              <a:rPr lang="en-US" sz="3600" dirty="0">
                <a:solidFill>
                  <a:srgbClr val="FF0000"/>
                </a:solidFill>
                <a:latin typeface="Times New Roman" panose="02020603050405020304" pitchFamily="18" charset="0"/>
                <a:cs typeface="Times New Roman" panose="02020603050405020304" pitchFamily="18" charset="0"/>
              </a:rPr>
              <a:t>BÀI 10: KHÁI QUÁT VỀ ĐỒ DÙNG ĐIỆN TRONG GIA ĐÌNH</a:t>
            </a:r>
          </a:p>
          <a:p>
            <a:pPr marL="0" indent="0" algn="ctr">
              <a:buNone/>
            </a:pP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4" name="Picture 3" descr="Screen Clipping"/>
          <p:cNvPicPr>
            <a:picLocks noChangeAspect="1"/>
          </p:cNvPicPr>
          <p:nvPr/>
        </p:nvPicPr>
        <p:blipFill rotWithShape="1">
          <a:blip r:embed="rId2">
            <a:extLst>
              <a:ext uri="{28A0092B-C50C-407E-A947-70E740481C1C}">
                <a14:useLocalDpi xmlns:a14="http://schemas.microsoft.com/office/drawing/2010/main" val="0"/>
              </a:ext>
            </a:extLst>
          </a:blip>
          <a:srcRect b="10545"/>
          <a:stretch/>
        </p:blipFill>
        <p:spPr>
          <a:xfrm>
            <a:off x="651821" y="1558632"/>
            <a:ext cx="8228441" cy="3318168"/>
          </a:xfrm>
          <a:prstGeom prst="rect">
            <a:avLst/>
          </a:prstGeom>
        </p:spPr>
      </p:pic>
    </p:spTree>
    <p:extLst>
      <p:ext uri="{BB962C8B-B14F-4D97-AF65-F5344CB8AC3E}">
        <p14:creationId xmlns:p14="http://schemas.microsoft.com/office/powerpoint/2010/main" val="323012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arn(inVertical)">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3" y="1"/>
            <a:ext cx="1850027" cy="1325563"/>
          </a:xfrm>
        </p:spPr>
        <p:txBody>
          <a:bodyPr>
            <a:normAutofit fontScale="90000"/>
          </a:bodyPr>
          <a:lstStyle/>
          <a:p>
            <a:r>
              <a:rPr lang="vi-VN" u="sng" dirty="0">
                <a:solidFill>
                  <a:srgbClr val="FF0000"/>
                </a:solidFill>
              </a:rPr>
              <a:t>Vận dụng</a:t>
            </a:r>
            <a:endParaRPr lang="vi-VN" dirty="0"/>
          </a:p>
        </p:txBody>
      </p:sp>
      <p:pic>
        <p:nvPicPr>
          <p:cNvPr id="4" name="2 Minute Timer with Music for Kids Countdown Videos H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7240090" y="5259487"/>
            <a:ext cx="1655717" cy="1539649"/>
          </a:xfrm>
        </p:spPr>
      </p:pic>
      <p:sp>
        <p:nvSpPr>
          <p:cNvPr id="6" name="TextBox 5"/>
          <p:cNvSpPr txBox="1"/>
          <p:nvPr/>
        </p:nvSpPr>
        <p:spPr>
          <a:xfrm>
            <a:off x="1062991" y="189675"/>
            <a:ext cx="8445137" cy="1323439"/>
          </a:xfrm>
          <a:prstGeom prst="rect">
            <a:avLst/>
          </a:prstGeom>
          <a:noFill/>
        </p:spPr>
        <p:txBody>
          <a:bodyPr wrap="square" rtlCol="0">
            <a:spAutoFit/>
          </a:bodyPr>
          <a:lstStyle/>
          <a:p>
            <a:pPr algn="ctr">
              <a:lnSpc>
                <a:spcPct val="200000"/>
              </a:lnSpc>
            </a:pPr>
            <a:r>
              <a:rPr lang="en-US" sz="4000" b="1" dirty="0">
                <a:solidFill>
                  <a:srgbClr val="7030A0"/>
                </a:solidFill>
                <a:latin typeface="Times New Roman" panose="02020603050405020304" pitchFamily="18" charset="0"/>
                <a:cs typeface="Times New Roman" panose="02020603050405020304" pitchFamily="18" charset="0"/>
              </a:rPr>
              <a:t>TRÒ </a:t>
            </a:r>
            <a:r>
              <a:rPr lang="en-US" sz="4000" b="1" dirty="0" err="1">
                <a:solidFill>
                  <a:srgbClr val="7030A0"/>
                </a:solidFill>
                <a:latin typeface="Times New Roman" panose="02020603050405020304" pitchFamily="18" charset="0"/>
                <a:cs typeface="Times New Roman" panose="02020603050405020304" pitchFamily="18" charset="0"/>
              </a:rPr>
              <a:t>CHƠI:Ai</a:t>
            </a:r>
            <a:r>
              <a:rPr lang="en-US" sz="4000" b="1" dirty="0">
                <a:solidFill>
                  <a:srgbClr val="7030A0"/>
                </a:solidFill>
                <a:latin typeface="Times New Roman" panose="02020603050405020304" pitchFamily="18" charset="0"/>
                <a:cs typeface="Times New Roman" panose="02020603050405020304" pitchFamily="18" charset="0"/>
              </a:rPr>
              <a:t> nhanh tay </a:t>
            </a:r>
            <a:r>
              <a:rPr lang="en-US" sz="4000" b="1" dirty="0" err="1">
                <a:solidFill>
                  <a:srgbClr val="7030A0"/>
                </a:solidFill>
                <a:latin typeface="Times New Roman" panose="02020603050405020304" pitchFamily="18" charset="0"/>
                <a:cs typeface="Times New Roman" panose="02020603050405020304" pitchFamily="18" charset="0"/>
              </a:rPr>
              <a:t>hơn</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nào</a:t>
            </a:r>
            <a:endParaRPr lang="en-US" sz="4000" b="1" dirty="0">
              <a:solidFill>
                <a:srgbClr val="7030A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38267" y="1841035"/>
            <a:ext cx="8445137" cy="3539430"/>
          </a:xfrm>
          <a:prstGeom prst="rect">
            <a:avLst/>
          </a:prstGeom>
          <a:noFill/>
        </p:spPr>
        <p:txBody>
          <a:bodyPr wrap="square" rtlCol="0">
            <a:spAutoFit/>
          </a:bodyPr>
          <a:lstStyle/>
          <a:p>
            <a:pPr>
              <a:lnSpc>
                <a:spcPct val="200000"/>
              </a:lnSpc>
            </a:pPr>
            <a:r>
              <a:rPr lang="en-US" sz="2800" dirty="0" err="1">
                <a:solidFill>
                  <a:schemeClr val="accent6"/>
                </a:solidFill>
                <a:latin typeface="Times New Roman" panose="02020603050405020304" pitchFamily="18" charset="0"/>
                <a:cs typeface="Times New Roman" panose="02020603050405020304" pitchFamily="18" charset="0"/>
              </a:rPr>
              <a:t>Luật</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chơi:Trong</a:t>
            </a:r>
            <a:r>
              <a:rPr lang="en-US" sz="2800" dirty="0">
                <a:solidFill>
                  <a:schemeClr val="accent6"/>
                </a:solidFill>
                <a:latin typeface="Times New Roman" panose="02020603050405020304" pitchFamily="18" charset="0"/>
                <a:cs typeface="Times New Roman" panose="02020603050405020304" pitchFamily="18" charset="0"/>
              </a:rPr>
              <a:t> 2 phút mỗi thành viên trong nhóm chuyền phấn chạy nhanh lên bảng kể tên các đồ dùng điện trong </a:t>
            </a:r>
            <a:r>
              <a:rPr lang="en-US" sz="2800" dirty="0" err="1">
                <a:solidFill>
                  <a:schemeClr val="accent6"/>
                </a:solidFill>
                <a:latin typeface="Times New Roman" panose="02020603050405020304" pitchFamily="18" charset="0"/>
                <a:cs typeface="Times New Roman" panose="02020603050405020304" pitchFamily="18" charset="0"/>
              </a:rPr>
              <a:t>gia</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đình</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và</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công</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dụng</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của</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nó</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sau</a:t>
            </a:r>
            <a:r>
              <a:rPr lang="en-US" sz="2800" dirty="0">
                <a:solidFill>
                  <a:schemeClr val="accent6"/>
                </a:solidFill>
                <a:latin typeface="Times New Roman" panose="02020603050405020304" pitchFamily="18" charset="0"/>
                <a:cs typeface="Times New Roman" panose="02020603050405020304" pitchFamily="18" charset="0"/>
              </a:rPr>
              <a:t> 2 phút đội nào </a:t>
            </a:r>
            <a:r>
              <a:rPr lang="en-US" sz="2800" dirty="0" err="1">
                <a:solidFill>
                  <a:schemeClr val="accent6"/>
                </a:solidFill>
                <a:latin typeface="Times New Roman" panose="02020603050405020304" pitchFamily="18" charset="0"/>
                <a:cs typeface="Times New Roman" panose="02020603050405020304" pitchFamily="18" charset="0"/>
              </a:rPr>
              <a:t>kể</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đúng</a:t>
            </a:r>
            <a:r>
              <a:rPr lang="en-US" sz="2800" dirty="0">
                <a:solidFill>
                  <a:schemeClr val="accent6"/>
                </a:solidFill>
                <a:latin typeface="Times New Roman" panose="02020603050405020304" pitchFamily="18" charset="0"/>
                <a:cs typeface="Times New Roman" panose="02020603050405020304" pitchFamily="18" charset="0"/>
              </a:rPr>
              <a:t>, nhiều nhất đội đó giành chiến thắng</a:t>
            </a:r>
            <a:endParaRPr lang="vi-VN" sz="2800"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92373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 y="116932"/>
            <a:ext cx="3128009" cy="1325563"/>
          </a:xfrm>
        </p:spPr>
        <p:txBody>
          <a:bodyPr>
            <a:normAutofit/>
          </a:bodyPr>
          <a:lstStyle/>
          <a:p>
            <a:r>
              <a:rPr lang="vi-VN" u="sng" dirty="0">
                <a:solidFill>
                  <a:srgbClr val="FF0000"/>
                </a:solidFill>
              </a:rPr>
              <a:t>Vận dụng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55799279"/>
              </p:ext>
            </p:extLst>
          </p:nvPr>
        </p:nvGraphicFramePr>
        <p:xfrm>
          <a:off x="618852" y="2682287"/>
          <a:ext cx="8208373" cy="4397272"/>
        </p:xfrm>
        <a:graphic>
          <a:graphicData uri="http://schemas.openxmlformats.org/drawingml/2006/table">
            <a:tbl>
              <a:tblPr firstRow="1" firstCol="1" bandRow="1">
                <a:tableStyleId>{5C22544A-7EE6-4342-B048-85BDC9FD1C3A}</a:tableStyleId>
              </a:tblPr>
              <a:tblGrid>
                <a:gridCol w="643414">
                  <a:extLst>
                    <a:ext uri="{9D8B030D-6E8A-4147-A177-3AD203B41FA5}">
                      <a16:colId xmlns:a16="http://schemas.microsoft.com/office/drawing/2014/main" val="556566226"/>
                    </a:ext>
                  </a:extLst>
                </a:gridCol>
                <a:gridCol w="3198560">
                  <a:extLst>
                    <a:ext uri="{9D8B030D-6E8A-4147-A177-3AD203B41FA5}">
                      <a16:colId xmlns:a16="http://schemas.microsoft.com/office/drawing/2014/main" val="2483753510"/>
                    </a:ext>
                  </a:extLst>
                </a:gridCol>
                <a:gridCol w="812640">
                  <a:extLst>
                    <a:ext uri="{9D8B030D-6E8A-4147-A177-3AD203B41FA5}">
                      <a16:colId xmlns:a16="http://schemas.microsoft.com/office/drawing/2014/main" val="2195101360"/>
                    </a:ext>
                  </a:extLst>
                </a:gridCol>
                <a:gridCol w="812640">
                  <a:extLst>
                    <a:ext uri="{9D8B030D-6E8A-4147-A177-3AD203B41FA5}">
                      <a16:colId xmlns:a16="http://schemas.microsoft.com/office/drawing/2014/main" val="2041618125"/>
                    </a:ext>
                  </a:extLst>
                </a:gridCol>
                <a:gridCol w="2741119">
                  <a:extLst>
                    <a:ext uri="{9D8B030D-6E8A-4147-A177-3AD203B41FA5}">
                      <a16:colId xmlns:a16="http://schemas.microsoft.com/office/drawing/2014/main" val="4262358540"/>
                    </a:ext>
                  </a:extLst>
                </a:gridCol>
              </a:tblGrid>
              <a:tr h="638739">
                <a:tc rowSpan="2">
                  <a:txBody>
                    <a:bodyPr/>
                    <a:lstStyle/>
                    <a:p>
                      <a:pPr marL="88900">
                        <a:lnSpc>
                          <a:spcPct val="107000"/>
                        </a:lnSpc>
                        <a:spcAft>
                          <a:spcPts val="0"/>
                        </a:spcAft>
                      </a:pPr>
                      <a:r>
                        <a:rPr lang="en-US" sz="2800">
                          <a:effectLst/>
                          <a:latin typeface="Times New Roman" panose="02020603050405020304" pitchFamily="18" charset="0"/>
                          <a:cs typeface="Times New Roman" panose="02020603050405020304" pitchFamily="18" charset="0"/>
                        </a:rPr>
                        <a:t>STT</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tc>
                <a:tc rowSpan="2">
                  <a:txBody>
                    <a:bodyPr/>
                    <a:lstStyle/>
                    <a:p>
                      <a:pPr algn="ctr">
                        <a:lnSpc>
                          <a:spcPct val="107000"/>
                        </a:lnSpc>
                        <a:spcAft>
                          <a:spcPts val="0"/>
                        </a:spcAft>
                      </a:pPr>
                      <a:r>
                        <a:rPr lang="en-US" sz="2800" dirty="0" err="1">
                          <a:effectLst/>
                          <a:latin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huống</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tc>
                <a:tc gridSpan="2">
                  <a:txBody>
                    <a:bodyPr/>
                    <a:lstStyle/>
                    <a:p>
                      <a:pPr algn="ctr">
                        <a:lnSpc>
                          <a:spcPct val="107000"/>
                        </a:lnSpc>
                        <a:spcAft>
                          <a:spcPts val="0"/>
                        </a:spcAft>
                      </a:pPr>
                      <a:r>
                        <a:rPr lang="en-US" sz="2800">
                          <a:effectLst/>
                          <a:latin typeface="Times New Roman" panose="02020603050405020304" pitchFamily="18" charset="0"/>
                          <a:cs typeface="Times New Roman" panose="02020603050405020304" pitchFamily="18" charset="0"/>
                        </a:rPr>
                        <a:t>An toàn</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tc>
                <a:tc hMerge="1">
                  <a:txBody>
                    <a:bodyPr/>
                    <a:lstStyle/>
                    <a:p>
                      <a:endParaRPr lang="vi-VN"/>
                    </a:p>
                  </a:txBody>
                  <a:tcPr/>
                </a:tc>
                <a:tc rowSpan="2">
                  <a:txBody>
                    <a:bodyPr/>
                    <a:lstStyle/>
                    <a:p>
                      <a:pPr algn="ctr">
                        <a:lnSpc>
                          <a:spcPct val="107000"/>
                        </a:lnSpc>
                        <a:spcAft>
                          <a:spcPts val="0"/>
                        </a:spcAft>
                      </a:pPr>
                      <a:r>
                        <a:rPr lang="en-US" sz="2800" dirty="0">
                          <a:effectLst/>
                          <a:latin typeface="Times New Roman" panose="02020603050405020304" pitchFamily="18" charset="0"/>
                          <a:cs typeface="Times New Roman" panose="02020603050405020304" pitchFamily="18" charset="0"/>
                        </a:rPr>
                        <a:t>Giải thích</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tc>
                <a:extLst>
                  <a:ext uri="{0D108BD9-81ED-4DB2-BD59-A6C34878D82A}">
                    <a16:rowId xmlns:a16="http://schemas.microsoft.com/office/drawing/2014/main" val="4027030288"/>
                  </a:ext>
                </a:extLst>
              </a:tr>
              <a:tr h="592775">
                <a:tc vMerge="1">
                  <a:txBody>
                    <a:bodyPr/>
                    <a:lstStyle/>
                    <a:p>
                      <a:endParaRPr lang="vi-VN"/>
                    </a:p>
                  </a:txBody>
                  <a:tcPr/>
                </a:tc>
                <a:tc vMerge="1">
                  <a:txBody>
                    <a:bodyPr/>
                    <a:lstStyle/>
                    <a:p>
                      <a:endParaRPr lang="vi-VN"/>
                    </a:p>
                  </a:txBody>
                  <a:tcPr/>
                </a:tc>
                <a:tc>
                  <a:txBody>
                    <a:bodyPr/>
                    <a:lstStyle/>
                    <a:p>
                      <a:pPr marL="152400">
                        <a:lnSpc>
                          <a:spcPct val="107000"/>
                        </a:lnSpc>
                        <a:spcAft>
                          <a:spcPts val="0"/>
                        </a:spcAft>
                      </a:pPr>
                      <a:r>
                        <a:rPr lang="en-US" sz="2800" dirty="0">
                          <a:effectLst/>
                          <a:latin typeface="Times New Roman" panose="02020603050405020304" pitchFamily="18" charset="0"/>
                          <a:cs typeface="Times New Roman" panose="02020603050405020304" pitchFamily="18" charset="0"/>
                        </a:rPr>
                        <a:t>Có</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tc>
                <a:tc>
                  <a:txBody>
                    <a:bodyPr/>
                    <a:lstStyle/>
                    <a:p>
                      <a:pPr>
                        <a:lnSpc>
                          <a:spcPct val="107000"/>
                        </a:lnSpc>
                        <a:spcAft>
                          <a:spcPts val="0"/>
                        </a:spcAft>
                      </a:pPr>
                      <a:r>
                        <a:rPr lang="en-US" sz="2800">
                          <a:effectLst/>
                          <a:latin typeface="Times New Roman" panose="02020603050405020304" pitchFamily="18" charset="0"/>
                          <a:cs typeface="Times New Roman" panose="02020603050405020304" pitchFamily="18" charset="0"/>
                        </a:rPr>
                        <a:t>Không</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tc>
                <a:tc vMerge="1">
                  <a:txBody>
                    <a:bodyPr/>
                    <a:lstStyle/>
                    <a:p>
                      <a:endParaRPr lang="vi-VN"/>
                    </a:p>
                  </a:txBody>
                  <a:tcPr/>
                </a:tc>
                <a:extLst>
                  <a:ext uri="{0D108BD9-81ED-4DB2-BD59-A6C34878D82A}">
                    <a16:rowId xmlns:a16="http://schemas.microsoft.com/office/drawing/2014/main" val="677870754"/>
                  </a:ext>
                </a:extLst>
              </a:tr>
              <a:tr h="638739">
                <a:tc>
                  <a:txBody>
                    <a:bodyPr/>
                    <a:lstStyle/>
                    <a:p>
                      <a:pPr marL="190500">
                        <a:lnSpc>
                          <a:spcPct val="107000"/>
                        </a:lnSpc>
                        <a:spcAft>
                          <a:spcPts val="0"/>
                        </a:spcAft>
                      </a:pPr>
                      <a:r>
                        <a:rPr lang="en-US" sz="2800">
                          <a:effectLst/>
                          <a:latin typeface="Times New Roman" panose="02020603050405020304" pitchFamily="18" charset="0"/>
                          <a:cs typeface="Times New Roman" panose="02020603050405020304" pitchFamily="18" charset="0"/>
                        </a:rPr>
                        <a:t>1</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tc>
                <a:tc>
                  <a:txBody>
                    <a:bodyPr/>
                    <a:lstStyle/>
                    <a:p>
                      <a:pPr>
                        <a:lnSpc>
                          <a:spcPct val="107000"/>
                        </a:lnSpc>
                        <a:spcAft>
                          <a:spcPts val="0"/>
                        </a:spcAft>
                      </a:pPr>
                      <a:r>
                        <a:rPr lang="en-US" sz="2800" dirty="0">
                          <a:effectLst/>
                          <a:latin typeface="Times New Roman" panose="02020603050405020304" pitchFamily="18" charset="0"/>
                          <a:cs typeface="Times New Roman" panose="02020603050405020304" pitchFamily="18" charset="0"/>
                        </a:rPr>
                        <a:t>Sấy tóc trong phòng tắm</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extLst>
                  <a:ext uri="{0D108BD9-81ED-4DB2-BD59-A6C34878D82A}">
                    <a16:rowId xmlns:a16="http://schemas.microsoft.com/office/drawing/2014/main" val="1240350764"/>
                  </a:ext>
                </a:extLst>
              </a:tr>
              <a:tr h="1111534">
                <a:tc>
                  <a:txBody>
                    <a:bodyPr/>
                    <a:lstStyle/>
                    <a:p>
                      <a:pPr marL="190500">
                        <a:lnSpc>
                          <a:spcPct val="107000"/>
                        </a:lnSpc>
                        <a:spcAft>
                          <a:spcPts val="0"/>
                        </a:spcAft>
                      </a:pPr>
                      <a:r>
                        <a:rPr lang="en-US" sz="2800">
                          <a:effectLst/>
                          <a:latin typeface="Times New Roman" panose="02020603050405020304" pitchFamily="18" charset="0"/>
                          <a:cs typeface="Times New Roman" panose="02020603050405020304" pitchFamily="18" charset="0"/>
                        </a:rPr>
                        <a:t>2</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tc>
                <a:tc>
                  <a:txBody>
                    <a:bodyPr/>
                    <a:lstStyle/>
                    <a:p>
                      <a:pPr>
                        <a:lnSpc>
                          <a:spcPct val="107000"/>
                        </a:lnSpc>
                        <a:spcAft>
                          <a:spcPts val="0"/>
                        </a:spcAft>
                      </a:pPr>
                      <a:r>
                        <a:rPr lang="en-US" sz="2800">
                          <a:effectLst/>
                          <a:latin typeface="Times New Roman" panose="02020603050405020304" pitchFamily="18" charset="0"/>
                          <a:cs typeface="Times New Roman" panose="02020603050405020304" pitchFamily="18" charset="0"/>
                        </a:rPr>
                        <a:t>Đun nồi nước đầy trên bếp điện</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extLst>
                  <a:ext uri="{0D108BD9-81ED-4DB2-BD59-A6C34878D82A}">
                    <a16:rowId xmlns:a16="http://schemas.microsoft.com/office/drawing/2014/main" val="4009101637"/>
                  </a:ext>
                </a:extLst>
              </a:tr>
              <a:tr h="654589">
                <a:tc>
                  <a:txBody>
                    <a:bodyPr/>
                    <a:lstStyle/>
                    <a:p>
                      <a:pPr marL="190500">
                        <a:lnSpc>
                          <a:spcPct val="107000"/>
                        </a:lnSpc>
                        <a:spcAft>
                          <a:spcPts val="0"/>
                        </a:spcAft>
                      </a:pPr>
                      <a:r>
                        <a:rPr lang="en-US" sz="2800">
                          <a:effectLst/>
                          <a:latin typeface="Times New Roman" panose="02020603050405020304" pitchFamily="18" charset="0"/>
                          <a:cs typeface="Times New Roman" panose="02020603050405020304" pitchFamily="18" charset="0"/>
                        </a:rPr>
                        <a:t>3</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tc>
                <a:tc>
                  <a:txBody>
                    <a:bodyPr/>
                    <a:lstStyle/>
                    <a:p>
                      <a:pPr>
                        <a:lnSpc>
                          <a:spcPct val="107000"/>
                        </a:lnSpc>
                        <a:spcAft>
                          <a:spcPts val="0"/>
                        </a:spcAft>
                      </a:pP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ổ </a:t>
                      </a:r>
                      <a:r>
                        <a:rPr lang="en-US" sz="2800" dirty="0" err="1">
                          <a:effectLst/>
                          <a:latin typeface="Times New Roman" panose="02020603050405020304" pitchFamily="18" charset="0"/>
                          <a:cs typeface="Times New Roman" panose="02020603050405020304" pitchFamily="18" charset="0"/>
                        </a:rPr>
                        <a:t>cắm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ngủ</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a:lnSpc>
                          <a:spcPct val="107000"/>
                        </a:lnSpc>
                        <a:spcAft>
                          <a:spcPts val="800"/>
                        </a:spcAft>
                      </a:pPr>
                      <a:r>
                        <a:rPr lang="en-US" sz="2800" dirty="0">
                          <a:effectLst/>
                          <a:latin typeface="Times New Roman" panose="02020603050405020304" pitchFamily="18" charset="0"/>
                          <a:cs typeface="Times New Roman" panose="02020603050405020304" pitchFamily="18" charset="0"/>
                        </a:rPr>
                        <a:t> </a:t>
                      </a: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extLst>
                  <a:ext uri="{0D108BD9-81ED-4DB2-BD59-A6C34878D82A}">
                    <a16:rowId xmlns:a16="http://schemas.microsoft.com/office/drawing/2014/main" val="1943072141"/>
                  </a:ext>
                </a:extLst>
              </a:tr>
            </a:tbl>
          </a:graphicData>
        </a:graphic>
      </p:graphicFrame>
      <p:sp>
        <p:nvSpPr>
          <p:cNvPr id="5" name="Rectangle 1"/>
          <p:cNvSpPr>
            <a:spLocks noChangeArrowheads="1"/>
          </p:cNvSpPr>
          <p:nvPr/>
        </p:nvSpPr>
        <p:spPr bwMode="auto">
          <a:xfrm>
            <a:off x="422909" y="1174181"/>
            <a:ext cx="8404316" cy="200054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63575" algn="l"/>
              </a:tabLst>
              <a:defRPr>
                <a:solidFill>
                  <a:schemeClr val="tx1"/>
                </a:solidFill>
                <a:latin typeface="Arial" panose="020B0604020202020204" pitchFamily="34" charset="0"/>
              </a:defRPr>
            </a:lvl1pPr>
            <a:lvl2pPr eaLnBrk="0" fontAlgn="base" hangingPunct="0">
              <a:spcBef>
                <a:spcPct val="0"/>
              </a:spcBef>
              <a:spcAft>
                <a:spcPct val="0"/>
              </a:spcAft>
              <a:tabLst>
                <a:tab pos="663575" algn="l"/>
              </a:tabLst>
              <a:defRPr>
                <a:solidFill>
                  <a:schemeClr val="tx1"/>
                </a:solidFill>
                <a:latin typeface="Arial" panose="020B0604020202020204" pitchFamily="34" charset="0"/>
              </a:defRPr>
            </a:lvl2pPr>
            <a:lvl3pPr eaLnBrk="0" fontAlgn="base" hangingPunct="0">
              <a:spcBef>
                <a:spcPct val="0"/>
              </a:spcBef>
              <a:spcAft>
                <a:spcPct val="0"/>
              </a:spcAft>
              <a:tabLst>
                <a:tab pos="663575" algn="l"/>
              </a:tabLst>
              <a:defRPr>
                <a:solidFill>
                  <a:schemeClr val="tx1"/>
                </a:solidFill>
                <a:latin typeface="Arial" panose="020B0604020202020204" pitchFamily="34" charset="0"/>
              </a:defRPr>
            </a:lvl3pPr>
            <a:lvl4pPr eaLnBrk="0" fontAlgn="base" hangingPunct="0">
              <a:spcBef>
                <a:spcPct val="0"/>
              </a:spcBef>
              <a:spcAft>
                <a:spcPct val="0"/>
              </a:spcAft>
              <a:tabLst>
                <a:tab pos="663575" algn="l"/>
              </a:tabLst>
              <a:defRPr>
                <a:solidFill>
                  <a:schemeClr val="tx1"/>
                </a:solidFill>
                <a:latin typeface="Arial" panose="020B0604020202020204" pitchFamily="34" charset="0"/>
              </a:defRPr>
            </a:lvl4pPr>
            <a:lvl5pPr eaLnBrk="0" fontAlgn="base" hangingPunct="0">
              <a:spcBef>
                <a:spcPct val="0"/>
              </a:spcBef>
              <a:spcAft>
                <a:spcPct val="0"/>
              </a:spcAft>
              <a:tabLst>
                <a:tab pos="663575" algn="l"/>
              </a:tabLst>
              <a:defRPr>
                <a:solidFill>
                  <a:schemeClr val="tx1"/>
                </a:solidFill>
                <a:latin typeface="Arial" panose="020B0604020202020204" pitchFamily="34" charset="0"/>
              </a:defRPr>
            </a:lvl5pPr>
            <a:lvl6pPr eaLnBrk="0" fontAlgn="base" hangingPunct="0">
              <a:spcBef>
                <a:spcPct val="0"/>
              </a:spcBef>
              <a:spcAft>
                <a:spcPct val="0"/>
              </a:spcAft>
              <a:tabLst>
                <a:tab pos="663575" algn="l"/>
              </a:tabLst>
              <a:defRPr>
                <a:solidFill>
                  <a:schemeClr val="tx1"/>
                </a:solidFill>
                <a:latin typeface="Arial" panose="020B0604020202020204" pitchFamily="34" charset="0"/>
              </a:defRPr>
            </a:lvl6pPr>
            <a:lvl7pPr eaLnBrk="0" fontAlgn="base" hangingPunct="0">
              <a:spcBef>
                <a:spcPct val="0"/>
              </a:spcBef>
              <a:spcAft>
                <a:spcPct val="0"/>
              </a:spcAft>
              <a:tabLst>
                <a:tab pos="663575" algn="l"/>
              </a:tabLst>
              <a:defRPr>
                <a:solidFill>
                  <a:schemeClr val="tx1"/>
                </a:solidFill>
                <a:latin typeface="Arial" panose="020B0604020202020204" pitchFamily="34" charset="0"/>
              </a:defRPr>
            </a:lvl7pPr>
            <a:lvl8pPr eaLnBrk="0" fontAlgn="base" hangingPunct="0">
              <a:spcBef>
                <a:spcPct val="0"/>
              </a:spcBef>
              <a:spcAft>
                <a:spcPct val="0"/>
              </a:spcAft>
              <a:tabLst>
                <a:tab pos="663575" algn="l"/>
              </a:tabLst>
              <a:defRPr>
                <a:solidFill>
                  <a:schemeClr val="tx1"/>
                </a:solidFill>
                <a:latin typeface="Arial" panose="020B0604020202020204" pitchFamily="34" charset="0"/>
              </a:defRPr>
            </a:lvl8pPr>
            <a:lvl9pPr eaLnBrk="0" fontAlgn="base" hangingPunct="0">
              <a:spcBef>
                <a:spcPct val="0"/>
              </a:spcBef>
              <a:spcAft>
                <a:spcPct val="0"/>
              </a:spcAft>
              <a:tabLst>
                <a:tab pos="6635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63575" algn="l"/>
              </a:tabLst>
            </a:pPr>
            <a:r>
              <a:rPr lang="vi-VN" altLang="vi-VN" sz="3200" dirty="0">
                <a:latin typeface="+mj-lt"/>
                <a:ea typeface="Times New Roman" panose="02020603050405020304" pitchFamily="18" charset="0"/>
              </a:rPr>
              <a:t>*</a:t>
            </a:r>
            <a:r>
              <a:rPr kumimoji="0" lang="vi-VN" altLang="vi-VN" sz="3200" b="0" i="0" u="none" strike="noStrike" cap="none" normalizeH="0" baseline="0" dirty="0">
                <a:ln>
                  <a:noFill/>
                </a:ln>
                <a:solidFill>
                  <a:schemeClr val="tx1"/>
                </a:solidFill>
                <a:effectLst/>
                <a:latin typeface="+mj-lt"/>
                <a:ea typeface="Times New Roman" panose="02020603050405020304" pitchFamily="18" charset="0"/>
              </a:rPr>
              <a:t> Các tình huống sau có đảm bảo an toàn khi sử dụng đồ dùng điện trong gia đình không? </a:t>
            </a:r>
            <a:r>
              <a:rPr kumimoji="0" lang="en-US"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Hãy giải thích </a:t>
            </a:r>
            <a:endParaRPr kumimoji="0" lang="vi-VN" altLang="vi-VN"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63575" algn="l"/>
              </a:tabLst>
            </a:pPr>
            <a:endParaRPr kumimoji="0" lang="vi-VN" altLang="vi-VN" sz="28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1388340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9235" y="1"/>
            <a:ext cx="5004707" cy="653143"/>
          </a:xfrm>
        </p:spPr>
        <p:txBody>
          <a:bodyPr>
            <a:normAutofit fontScale="90000"/>
          </a:bodyPr>
          <a:lstStyle/>
          <a:p>
            <a:r>
              <a:rPr lang="en-US" sz="4000" dirty="0">
                <a:solidFill>
                  <a:srgbClr val="FF0000"/>
                </a:solidFill>
                <a:latin typeface="Times New Roman" panose="02020603050405020304" pitchFamily="18" charset="0"/>
                <a:cs typeface="Times New Roman" panose="02020603050405020304" pitchFamily="18" charset="0"/>
              </a:rPr>
              <a:t>KẾT NỐI NGHỀ NGHIỆP</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0213" y="653142"/>
            <a:ext cx="3295558" cy="2759392"/>
          </a:xfrm>
        </p:spPr>
        <p:txBody>
          <a:bodyPr>
            <a:normAutofit fontScale="32500" lnSpcReduction="20000"/>
          </a:bodyPr>
          <a:lstStyle/>
          <a:p>
            <a:pPr marL="0" indent="0">
              <a:lnSpc>
                <a:spcPct val="120000"/>
              </a:lnSpc>
              <a:buNone/>
            </a:pPr>
            <a:r>
              <a:rPr lang="en-US" sz="9000" dirty="0">
                <a:latin typeface="Times New Roman" panose="02020603050405020304" pitchFamily="18" charset="0"/>
                <a:cs typeface="Times New Roman" panose="02020603050405020304" pitchFamily="18" charset="0"/>
              </a:rPr>
              <a:t>NGHỀ ĐIỆN DÂN DỤNG </a:t>
            </a:r>
            <a:r>
              <a:rPr lang="en-US" sz="9000" dirty="0" err="1">
                <a:latin typeface="Times New Roman" panose="02020603050405020304" pitchFamily="18" charset="0"/>
                <a:cs typeface="Times New Roman" panose="02020603050405020304" pitchFamily="18" charset="0"/>
              </a:rPr>
              <a:t>gắn</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liền</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với</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lắp</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đặt</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bảo</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trì</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sửa</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chữa</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hệ</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thống</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điện</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và</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các</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đồ</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điện</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trong</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nhà</a:t>
            </a:r>
            <a:endParaRPr lang="vi-VN" sz="9000" dirty="0">
              <a:latin typeface="Times New Roman" panose="02020603050405020304" pitchFamily="18" charset="0"/>
              <a:cs typeface="Times New Roman" panose="02020603050405020304" pitchFamily="18" charset="0"/>
            </a:endParaRPr>
          </a:p>
          <a:p>
            <a:pPr marL="0" indent="0">
              <a:buNone/>
            </a:pPr>
            <a:endParaRPr lang="vi-VN"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0290" y="653143"/>
            <a:ext cx="2795656" cy="275939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1607" y="653142"/>
            <a:ext cx="2691357" cy="275939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6365" y="3527997"/>
            <a:ext cx="2779024" cy="317738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66" y="3076359"/>
            <a:ext cx="3371850" cy="362902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6465" y="3527997"/>
            <a:ext cx="2356499" cy="3177387"/>
          </a:xfrm>
          <a:prstGeom prst="rect">
            <a:avLst/>
          </a:prstGeom>
        </p:spPr>
      </p:pic>
    </p:spTree>
    <p:extLst>
      <p:ext uri="{BB962C8B-B14F-4D97-AF65-F5344CB8AC3E}">
        <p14:creationId xmlns:p14="http://schemas.microsoft.com/office/powerpoint/2010/main" val="121718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82" y="169183"/>
            <a:ext cx="2793818" cy="1325563"/>
          </a:xfrm>
        </p:spPr>
        <p:txBody>
          <a:bodyPr>
            <a:normAutofit/>
          </a:bodyPr>
          <a:lstStyle/>
          <a:p>
            <a:r>
              <a:rPr lang="vi-VN" dirty="0">
                <a:solidFill>
                  <a:srgbClr val="FF0000"/>
                </a:solidFill>
              </a:rPr>
              <a:t>DẶN DÒ</a:t>
            </a:r>
          </a:p>
        </p:txBody>
      </p:sp>
      <p:sp>
        <p:nvSpPr>
          <p:cNvPr id="3" name="Content Placeholder 2"/>
          <p:cNvSpPr>
            <a:spLocks noGrp="1"/>
          </p:cNvSpPr>
          <p:nvPr>
            <p:ph idx="1"/>
          </p:nvPr>
        </p:nvSpPr>
        <p:spPr>
          <a:xfrm>
            <a:off x="305344" y="1172482"/>
            <a:ext cx="8688433" cy="5685518"/>
          </a:xfrm>
        </p:spPr>
        <p:txBody>
          <a:bodyPr>
            <a:normAutofit fontScale="92500" lnSpcReduction="20000"/>
          </a:bodyPr>
          <a:lstStyle/>
          <a:p>
            <a:pPr marL="0" indent="0">
              <a:buNone/>
            </a:pPr>
            <a:r>
              <a:rPr lang="en-US" dirty="0">
                <a:latin typeface="Times New Roman" panose="02020603050405020304" pitchFamily="18" charset="0"/>
                <a:cs typeface="Times New Roman" panose="02020603050405020304" pitchFamily="18" charset="0"/>
              </a:rPr>
              <a:t>1. Các tình huống trên đều có nguy cơ mất an toàn về điện</a:t>
            </a:r>
            <a:endParaRPr lang="vi-VN"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-Sử dụng máy sấy tóc trong phòng tắm có nhiều hơi nước nguy cơ bị điện giật cao, sàn ướt trơn trượt làm giảm khả năng chủ động để thoát khỏi tình huống bị điện giật.</a:t>
            </a:r>
            <a:endParaRPr lang="vi-VN"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Đun nồi nước đầy trên bếp điện, khi nước sôi dễ bị trào nước vào bếp điện gây cháy chập hỏng bếp và có nguy cơ mất an toàn cho người xung quanh</a:t>
            </a:r>
            <a:endParaRPr lang="vi-VN"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Để ổ cắm điện trên giường ngủ dễ gây hở điện tại vị trí cắm điện gây giật điện đối với người trên giường hoặc xảy ra cháy chập dễ bén lửa vào chăn, ga…</a:t>
            </a:r>
          </a:p>
          <a:p>
            <a:pPr marL="0" indent="0">
              <a:buNone/>
            </a:pPr>
            <a:r>
              <a:rPr lang="en-US" dirty="0">
                <a:latin typeface="Times New Roman" panose="02020603050405020304" pitchFamily="18" charset="0"/>
                <a:cs typeface="Times New Roman" panose="02020603050405020304" pitchFamily="18" charset="0"/>
              </a:rPr>
              <a:t>2.HỌC BÀI CŨ</a:t>
            </a:r>
          </a:p>
          <a:p>
            <a:pPr marL="0" indent="0">
              <a:buNone/>
            </a:pPr>
            <a:r>
              <a:rPr lang="en-US" dirty="0">
                <a:latin typeface="Times New Roman" panose="02020603050405020304" pitchFamily="18" charset="0"/>
                <a:cs typeface="Times New Roman" panose="02020603050405020304" pitchFamily="18" charset="0"/>
              </a:rPr>
              <a:t>3.CHUẨN BỊ NỘI DUNG BÀI 11</a:t>
            </a:r>
            <a:endParaRPr lang="vi-VN" dirty="0">
              <a:latin typeface="Times New Roman" panose="02020603050405020304" pitchFamily="18" charset="0"/>
              <a:cs typeface="Times New Roman" panose="02020603050405020304" pitchFamily="18" charset="0"/>
            </a:endParaRPr>
          </a:p>
          <a:p>
            <a:pPr marL="0" indent="0">
              <a:buNone/>
            </a:pPr>
            <a:endParaRPr lang="vi-VN" dirty="0"/>
          </a:p>
        </p:txBody>
      </p:sp>
    </p:spTree>
    <p:extLst>
      <p:ext uri="{BB962C8B-B14F-4D97-AF65-F5344CB8AC3E}">
        <p14:creationId xmlns:p14="http://schemas.microsoft.com/office/powerpoint/2010/main" val="1817902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1732" y="330201"/>
            <a:ext cx="5579269" cy="4946469"/>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02966370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76400" y="1905000"/>
            <a:ext cx="5566130" cy="1066892"/>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267200" y="3124200"/>
            <a:ext cx="609600" cy="60960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524000" y="3338945"/>
            <a:ext cx="609600" cy="60960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496291" y="4315598"/>
            <a:ext cx="609600" cy="609600"/>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86691" y="1281545"/>
            <a:ext cx="609600" cy="609600"/>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048000" y="1233147"/>
            <a:ext cx="609600" cy="60960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410200" y="928347"/>
            <a:ext cx="609600" cy="609600"/>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722985" y="1295400"/>
            <a:ext cx="609600" cy="609600"/>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620000" y="2770909"/>
            <a:ext cx="609600" cy="609600"/>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242530" y="4191000"/>
            <a:ext cx="609600" cy="609600"/>
          </a:xfrm>
          <a:prstGeom prst="rect">
            <a:avLst/>
          </a:prstGeom>
        </p:spPr>
      </p:pic>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082279" y="4925198"/>
            <a:ext cx="609600" cy="609600"/>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643879" y="5229998"/>
            <a:ext cx="609600" cy="609600"/>
          </a:xfrm>
          <a:prstGeom prst="rect">
            <a:avLst/>
          </a:prstGeom>
        </p:spPr>
      </p:pic>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043612" y="5396345"/>
            <a:ext cx="609600" cy="609600"/>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43345" y="5929652"/>
            <a:ext cx="609600" cy="609600"/>
          </a:xfrm>
          <a:prstGeom prst="rect">
            <a:avLst/>
          </a:prstGeom>
        </p:spPr>
      </p:pic>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77091" y="3581400"/>
            <a:ext cx="609600" cy="609600"/>
          </a:xfrm>
          <a:prstGeom prst="rect">
            <a:avLst/>
          </a:prstGeom>
        </p:spPr>
      </p:pic>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58981" y="2514600"/>
            <a:ext cx="609600" cy="609600"/>
          </a:xfrm>
          <a:prstGeom prst="rect">
            <a:avLst/>
          </a:prstGeom>
        </p:spPr>
      </p:pic>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06053" y="866002"/>
            <a:ext cx="609600" cy="609600"/>
          </a:xfrm>
          <a:prstGeom prst="rect">
            <a:avLst/>
          </a:prstGeom>
        </p:spPr>
      </p:pic>
      <p:pic>
        <p:nvPicPr>
          <p:cNvPr id="19" name="Picture 18"/>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119746" y="401829"/>
            <a:ext cx="609600" cy="609600"/>
          </a:xfrm>
          <a:prstGeom prst="rect">
            <a:avLst/>
          </a:prstGeom>
        </p:spPr>
      </p:pic>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399659" y="471147"/>
            <a:ext cx="609600" cy="609600"/>
          </a:xfrm>
          <a:prstGeom prst="rect">
            <a:avLst/>
          </a:prstGeom>
        </p:spPr>
      </p:pic>
      <p:pic>
        <p:nvPicPr>
          <p:cNvPr id="21" name="Picture 20"/>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800600" y="5340834"/>
            <a:ext cx="609600" cy="609600"/>
          </a:xfrm>
          <a:prstGeom prst="rect">
            <a:avLst/>
          </a:prstGeom>
        </p:spPr>
      </p:pic>
      <p:pic>
        <p:nvPicPr>
          <p:cNvPr id="22" name="Picture 21"/>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324734" y="5839598"/>
            <a:ext cx="609600" cy="609600"/>
          </a:xfrm>
          <a:prstGeom prst="rect">
            <a:avLst/>
          </a:prstGeom>
        </p:spPr>
      </p:pic>
      <p:pic>
        <p:nvPicPr>
          <p:cNvPr id="23" name="Picture 2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848868" y="5527778"/>
            <a:ext cx="609600" cy="609600"/>
          </a:xfrm>
          <a:prstGeom prst="rect">
            <a:avLst/>
          </a:prstGeom>
        </p:spPr>
      </p:pic>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153668" y="1108270"/>
            <a:ext cx="609600" cy="609600"/>
          </a:xfrm>
          <a:prstGeom prst="rect">
            <a:avLst/>
          </a:prstGeom>
        </p:spPr>
      </p:pic>
      <p:pic>
        <p:nvPicPr>
          <p:cNvPr id="25" name="Picture 2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290366" y="2881745"/>
            <a:ext cx="609600" cy="609600"/>
          </a:xfrm>
          <a:prstGeom prst="rect">
            <a:avLst/>
          </a:prstGeom>
        </p:spPr>
      </p:pic>
    </p:spTree>
    <p:extLst>
      <p:ext uri="{BB962C8B-B14F-4D97-AF65-F5344CB8AC3E}">
        <p14:creationId xmlns:p14="http://schemas.microsoft.com/office/powerpoint/2010/main" val="344703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repeatCount="indefinite"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repeatCount="indefinite"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repeatCount="indefinite"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par>
                                <p:cTn id="29" presetID="31" presetClass="entr" presetSubtype="0" repeatCount="indefinite"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par>
                                <p:cTn id="35" presetID="31" presetClass="entr" presetSubtype="0" repeatCount="indefinite"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par>
                                <p:cTn id="41" presetID="31" presetClass="entr" presetSubtype="0" repeatCount="indefinite"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style.rotation</p:attrName>
                                        </p:attrNameLst>
                                      </p:cBhvr>
                                      <p:tavLst>
                                        <p:tav tm="0">
                                          <p:val>
                                            <p:fltVal val="90"/>
                                          </p:val>
                                        </p:tav>
                                        <p:tav tm="100000">
                                          <p:val>
                                            <p:fltVal val="0"/>
                                          </p:val>
                                        </p:tav>
                                      </p:tavLst>
                                    </p:anim>
                                    <p:animEffect transition="in" filter="fade">
                                      <p:cBhvr>
                                        <p:cTn id="46" dur="1000"/>
                                        <p:tgtEl>
                                          <p:spTgt spid="9"/>
                                        </p:tgtEl>
                                      </p:cBhvr>
                                    </p:animEffect>
                                  </p:childTnLst>
                                </p:cTn>
                              </p:par>
                              <p:par>
                                <p:cTn id="47" presetID="31" presetClass="entr" presetSubtype="0" repeatCount="indefinite"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90"/>
                                          </p:val>
                                        </p:tav>
                                        <p:tav tm="100000">
                                          <p:val>
                                            <p:fltVal val="0"/>
                                          </p:val>
                                        </p:tav>
                                      </p:tavLst>
                                    </p:anim>
                                    <p:animEffect transition="in" filter="fade">
                                      <p:cBhvr>
                                        <p:cTn id="52" dur="1000"/>
                                        <p:tgtEl>
                                          <p:spTgt spid="10"/>
                                        </p:tgtEl>
                                      </p:cBhvr>
                                    </p:animEffect>
                                  </p:childTnLst>
                                </p:cTn>
                              </p:par>
                              <p:par>
                                <p:cTn id="53" presetID="31" presetClass="entr" presetSubtype="0" repeatCount="indefinite"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ppt_w</p:attrName>
                                        </p:attrNameLst>
                                      </p:cBhvr>
                                      <p:tavLst>
                                        <p:tav tm="0">
                                          <p:val>
                                            <p:fltVal val="0"/>
                                          </p:val>
                                        </p:tav>
                                        <p:tav tm="100000">
                                          <p:val>
                                            <p:strVal val="#ppt_w"/>
                                          </p:val>
                                        </p:tav>
                                      </p:tavLst>
                                    </p:anim>
                                    <p:anim calcmode="lin" valueType="num">
                                      <p:cBhvr>
                                        <p:cTn id="56" dur="1000" fill="hold"/>
                                        <p:tgtEl>
                                          <p:spTgt spid="11"/>
                                        </p:tgtEl>
                                        <p:attrNameLst>
                                          <p:attrName>ppt_h</p:attrName>
                                        </p:attrNameLst>
                                      </p:cBhvr>
                                      <p:tavLst>
                                        <p:tav tm="0">
                                          <p:val>
                                            <p:fltVal val="0"/>
                                          </p:val>
                                        </p:tav>
                                        <p:tav tm="100000">
                                          <p:val>
                                            <p:strVal val="#ppt_h"/>
                                          </p:val>
                                        </p:tav>
                                      </p:tavLst>
                                    </p:anim>
                                    <p:anim calcmode="lin" valueType="num">
                                      <p:cBhvr>
                                        <p:cTn id="57" dur="1000" fill="hold"/>
                                        <p:tgtEl>
                                          <p:spTgt spid="11"/>
                                        </p:tgtEl>
                                        <p:attrNameLst>
                                          <p:attrName>style.rotation</p:attrName>
                                        </p:attrNameLst>
                                      </p:cBhvr>
                                      <p:tavLst>
                                        <p:tav tm="0">
                                          <p:val>
                                            <p:fltVal val="90"/>
                                          </p:val>
                                        </p:tav>
                                        <p:tav tm="100000">
                                          <p:val>
                                            <p:fltVal val="0"/>
                                          </p:val>
                                        </p:tav>
                                      </p:tavLst>
                                    </p:anim>
                                    <p:animEffect transition="in" filter="fade">
                                      <p:cBhvr>
                                        <p:cTn id="58" dur="1000"/>
                                        <p:tgtEl>
                                          <p:spTgt spid="11"/>
                                        </p:tgtEl>
                                      </p:cBhvr>
                                    </p:animEffect>
                                  </p:childTnLst>
                                </p:cTn>
                              </p:par>
                              <p:par>
                                <p:cTn id="59" presetID="31" presetClass="entr" presetSubtype="0" repeatCount="indefinite"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1000" fill="hold"/>
                                        <p:tgtEl>
                                          <p:spTgt spid="12"/>
                                        </p:tgtEl>
                                        <p:attrNameLst>
                                          <p:attrName>ppt_w</p:attrName>
                                        </p:attrNameLst>
                                      </p:cBhvr>
                                      <p:tavLst>
                                        <p:tav tm="0">
                                          <p:val>
                                            <p:fltVal val="0"/>
                                          </p:val>
                                        </p:tav>
                                        <p:tav tm="100000">
                                          <p:val>
                                            <p:strVal val="#ppt_w"/>
                                          </p:val>
                                        </p:tav>
                                      </p:tavLst>
                                    </p:anim>
                                    <p:anim calcmode="lin" valueType="num">
                                      <p:cBhvr>
                                        <p:cTn id="62" dur="1000" fill="hold"/>
                                        <p:tgtEl>
                                          <p:spTgt spid="12"/>
                                        </p:tgtEl>
                                        <p:attrNameLst>
                                          <p:attrName>ppt_h</p:attrName>
                                        </p:attrNameLst>
                                      </p:cBhvr>
                                      <p:tavLst>
                                        <p:tav tm="0">
                                          <p:val>
                                            <p:fltVal val="0"/>
                                          </p:val>
                                        </p:tav>
                                        <p:tav tm="100000">
                                          <p:val>
                                            <p:strVal val="#ppt_h"/>
                                          </p:val>
                                        </p:tav>
                                      </p:tavLst>
                                    </p:anim>
                                    <p:anim calcmode="lin" valueType="num">
                                      <p:cBhvr>
                                        <p:cTn id="63" dur="1000" fill="hold"/>
                                        <p:tgtEl>
                                          <p:spTgt spid="12"/>
                                        </p:tgtEl>
                                        <p:attrNameLst>
                                          <p:attrName>style.rotation</p:attrName>
                                        </p:attrNameLst>
                                      </p:cBhvr>
                                      <p:tavLst>
                                        <p:tav tm="0">
                                          <p:val>
                                            <p:fltVal val="90"/>
                                          </p:val>
                                        </p:tav>
                                        <p:tav tm="100000">
                                          <p:val>
                                            <p:fltVal val="0"/>
                                          </p:val>
                                        </p:tav>
                                      </p:tavLst>
                                    </p:anim>
                                    <p:animEffect transition="in" filter="fade">
                                      <p:cBhvr>
                                        <p:cTn id="64" dur="1000"/>
                                        <p:tgtEl>
                                          <p:spTgt spid="12"/>
                                        </p:tgtEl>
                                      </p:cBhvr>
                                    </p:animEffect>
                                  </p:childTnLst>
                                </p:cTn>
                              </p:par>
                              <p:par>
                                <p:cTn id="65" presetID="31" presetClass="entr" presetSubtype="0" repeatCount="indefinite"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1000" fill="hold"/>
                                        <p:tgtEl>
                                          <p:spTgt spid="13"/>
                                        </p:tgtEl>
                                        <p:attrNameLst>
                                          <p:attrName>ppt_w</p:attrName>
                                        </p:attrNameLst>
                                      </p:cBhvr>
                                      <p:tavLst>
                                        <p:tav tm="0">
                                          <p:val>
                                            <p:fltVal val="0"/>
                                          </p:val>
                                        </p:tav>
                                        <p:tav tm="100000">
                                          <p:val>
                                            <p:strVal val="#ppt_w"/>
                                          </p:val>
                                        </p:tav>
                                      </p:tavLst>
                                    </p:anim>
                                    <p:anim calcmode="lin" valueType="num">
                                      <p:cBhvr>
                                        <p:cTn id="68" dur="1000" fill="hold"/>
                                        <p:tgtEl>
                                          <p:spTgt spid="13"/>
                                        </p:tgtEl>
                                        <p:attrNameLst>
                                          <p:attrName>ppt_h</p:attrName>
                                        </p:attrNameLst>
                                      </p:cBhvr>
                                      <p:tavLst>
                                        <p:tav tm="0">
                                          <p:val>
                                            <p:fltVal val="0"/>
                                          </p:val>
                                        </p:tav>
                                        <p:tav tm="100000">
                                          <p:val>
                                            <p:strVal val="#ppt_h"/>
                                          </p:val>
                                        </p:tav>
                                      </p:tavLst>
                                    </p:anim>
                                    <p:anim calcmode="lin" valueType="num">
                                      <p:cBhvr>
                                        <p:cTn id="69" dur="1000" fill="hold"/>
                                        <p:tgtEl>
                                          <p:spTgt spid="13"/>
                                        </p:tgtEl>
                                        <p:attrNameLst>
                                          <p:attrName>style.rotation</p:attrName>
                                        </p:attrNameLst>
                                      </p:cBhvr>
                                      <p:tavLst>
                                        <p:tav tm="0">
                                          <p:val>
                                            <p:fltVal val="90"/>
                                          </p:val>
                                        </p:tav>
                                        <p:tav tm="100000">
                                          <p:val>
                                            <p:fltVal val="0"/>
                                          </p:val>
                                        </p:tav>
                                      </p:tavLst>
                                    </p:anim>
                                    <p:animEffect transition="in" filter="fade">
                                      <p:cBhvr>
                                        <p:cTn id="70" dur="1000"/>
                                        <p:tgtEl>
                                          <p:spTgt spid="13"/>
                                        </p:tgtEl>
                                      </p:cBhvr>
                                    </p:animEffect>
                                  </p:childTnLst>
                                </p:cTn>
                              </p:par>
                              <p:par>
                                <p:cTn id="71" presetID="31" presetClass="entr" presetSubtype="0" repeatCount="indefinite"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p:cTn id="73" dur="1000" fill="hold"/>
                                        <p:tgtEl>
                                          <p:spTgt spid="14"/>
                                        </p:tgtEl>
                                        <p:attrNameLst>
                                          <p:attrName>ppt_w</p:attrName>
                                        </p:attrNameLst>
                                      </p:cBhvr>
                                      <p:tavLst>
                                        <p:tav tm="0">
                                          <p:val>
                                            <p:fltVal val="0"/>
                                          </p:val>
                                        </p:tav>
                                        <p:tav tm="100000">
                                          <p:val>
                                            <p:strVal val="#ppt_w"/>
                                          </p:val>
                                        </p:tav>
                                      </p:tavLst>
                                    </p:anim>
                                    <p:anim calcmode="lin" valueType="num">
                                      <p:cBhvr>
                                        <p:cTn id="74" dur="1000" fill="hold"/>
                                        <p:tgtEl>
                                          <p:spTgt spid="14"/>
                                        </p:tgtEl>
                                        <p:attrNameLst>
                                          <p:attrName>ppt_h</p:attrName>
                                        </p:attrNameLst>
                                      </p:cBhvr>
                                      <p:tavLst>
                                        <p:tav tm="0">
                                          <p:val>
                                            <p:fltVal val="0"/>
                                          </p:val>
                                        </p:tav>
                                        <p:tav tm="100000">
                                          <p:val>
                                            <p:strVal val="#ppt_h"/>
                                          </p:val>
                                        </p:tav>
                                      </p:tavLst>
                                    </p:anim>
                                    <p:anim calcmode="lin" valueType="num">
                                      <p:cBhvr>
                                        <p:cTn id="75" dur="1000" fill="hold"/>
                                        <p:tgtEl>
                                          <p:spTgt spid="14"/>
                                        </p:tgtEl>
                                        <p:attrNameLst>
                                          <p:attrName>style.rotation</p:attrName>
                                        </p:attrNameLst>
                                      </p:cBhvr>
                                      <p:tavLst>
                                        <p:tav tm="0">
                                          <p:val>
                                            <p:fltVal val="90"/>
                                          </p:val>
                                        </p:tav>
                                        <p:tav tm="100000">
                                          <p:val>
                                            <p:fltVal val="0"/>
                                          </p:val>
                                        </p:tav>
                                      </p:tavLst>
                                    </p:anim>
                                    <p:animEffect transition="in" filter="fade">
                                      <p:cBhvr>
                                        <p:cTn id="76" dur="1000"/>
                                        <p:tgtEl>
                                          <p:spTgt spid="14"/>
                                        </p:tgtEl>
                                      </p:cBhvr>
                                    </p:animEffect>
                                  </p:childTnLst>
                                </p:cTn>
                              </p:par>
                              <p:par>
                                <p:cTn id="77" presetID="31" presetClass="entr" presetSubtype="0" repeatCount="indefinite" fill="hold" nodeType="with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1000" fill="hold"/>
                                        <p:tgtEl>
                                          <p:spTgt spid="15"/>
                                        </p:tgtEl>
                                        <p:attrNameLst>
                                          <p:attrName>ppt_w</p:attrName>
                                        </p:attrNameLst>
                                      </p:cBhvr>
                                      <p:tavLst>
                                        <p:tav tm="0">
                                          <p:val>
                                            <p:fltVal val="0"/>
                                          </p:val>
                                        </p:tav>
                                        <p:tav tm="100000">
                                          <p:val>
                                            <p:strVal val="#ppt_w"/>
                                          </p:val>
                                        </p:tav>
                                      </p:tavLst>
                                    </p:anim>
                                    <p:anim calcmode="lin" valueType="num">
                                      <p:cBhvr>
                                        <p:cTn id="80" dur="1000" fill="hold"/>
                                        <p:tgtEl>
                                          <p:spTgt spid="15"/>
                                        </p:tgtEl>
                                        <p:attrNameLst>
                                          <p:attrName>ppt_h</p:attrName>
                                        </p:attrNameLst>
                                      </p:cBhvr>
                                      <p:tavLst>
                                        <p:tav tm="0">
                                          <p:val>
                                            <p:fltVal val="0"/>
                                          </p:val>
                                        </p:tav>
                                        <p:tav tm="100000">
                                          <p:val>
                                            <p:strVal val="#ppt_h"/>
                                          </p:val>
                                        </p:tav>
                                      </p:tavLst>
                                    </p:anim>
                                    <p:anim calcmode="lin" valueType="num">
                                      <p:cBhvr>
                                        <p:cTn id="81" dur="1000" fill="hold"/>
                                        <p:tgtEl>
                                          <p:spTgt spid="15"/>
                                        </p:tgtEl>
                                        <p:attrNameLst>
                                          <p:attrName>style.rotation</p:attrName>
                                        </p:attrNameLst>
                                      </p:cBhvr>
                                      <p:tavLst>
                                        <p:tav tm="0">
                                          <p:val>
                                            <p:fltVal val="90"/>
                                          </p:val>
                                        </p:tav>
                                        <p:tav tm="100000">
                                          <p:val>
                                            <p:fltVal val="0"/>
                                          </p:val>
                                        </p:tav>
                                      </p:tavLst>
                                    </p:anim>
                                    <p:animEffect transition="in" filter="fade">
                                      <p:cBhvr>
                                        <p:cTn id="82" dur="1000"/>
                                        <p:tgtEl>
                                          <p:spTgt spid="15"/>
                                        </p:tgtEl>
                                      </p:cBhvr>
                                    </p:animEffect>
                                  </p:childTnLst>
                                </p:cTn>
                              </p:par>
                              <p:par>
                                <p:cTn id="83" presetID="31" presetClass="entr" presetSubtype="0" repeatCount="indefinite" fill="hold" nodeType="with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p:cTn id="85" dur="1000" fill="hold"/>
                                        <p:tgtEl>
                                          <p:spTgt spid="16"/>
                                        </p:tgtEl>
                                        <p:attrNameLst>
                                          <p:attrName>ppt_w</p:attrName>
                                        </p:attrNameLst>
                                      </p:cBhvr>
                                      <p:tavLst>
                                        <p:tav tm="0">
                                          <p:val>
                                            <p:fltVal val="0"/>
                                          </p:val>
                                        </p:tav>
                                        <p:tav tm="100000">
                                          <p:val>
                                            <p:strVal val="#ppt_w"/>
                                          </p:val>
                                        </p:tav>
                                      </p:tavLst>
                                    </p:anim>
                                    <p:anim calcmode="lin" valueType="num">
                                      <p:cBhvr>
                                        <p:cTn id="86" dur="1000" fill="hold"/>
                                        <p:tgtEl>
                                          <p:spTgt spid="16"/>
                                        </p:tgtEl>
                                        <p:attrNameLst>
                                          <p:attrName>ppt_h</p:attrName>
                                        </p:attrNameLst>
                                      </p:cBhvr>
                                      <p:tavLst>
                                        <p:tav tm="0">
                                          <p:val>
                                            <p:fltVal val="0"/>
                                          </p:val>
                                        </p:tav>
                                        <p:tav tm="100000">
                                          <p:val>
                                            <p:strVal val="#ppt_h"/>
                                          </p:val>
                                        </p:tav>
                                      </p:tavLst>
                                    </p:anim>
                                    <p:anim calcmode="lin" valueType="num">
                                      <p:cBhvr>
                                        <p:cTn id="87" dur="1000" fill="hold"/>
                                        <p:tgtEl>
                                          <p:spTgt spid="16"/>
                                        </p:tgtEl>
                                        <p:attrNameLst>
                                          <p:attrName>style.rotation</p:attrName>
                                        </p:attrNameLst>
                                      </p:cBhvr>
                                      <p:tavLst>
                                        <p:tav tm="0">
                                          <p:val>
                                            <p:fltVal val="90"/>
                                          </p:val>
                                        </p:tav>
                                        <p:tav tm="100000">
                                          <p:val>
                                            <p:fltVal val="0"/>
                                          </p:val>
                                        </p:tav>
                                      </p:tavLst>
                                    </p:anim>
                                    <p:animEffect transition="in" filter="fade">
                                      <p:cBhvr>
                                        <p:cTn id="88" dur="1000"/>
                                        <p:tgtEl>
                                          <p:spTgt spid="16"/>
                                        </p:tgtEl>
                                      </p:cBhvr>
                                    </p:animEffect>
                                  </p:childTnLst>
                                </p:cTn>
                              </p:par>
                              <p:par>
                                <p:cTn id="89" presetID="31" presetClass="entr" presetSubtype="0" repeatCount="indefinite" fill="hold" nodeType="withEffect">
                                  <p:stCondLst>
                                    <p:cond delay="0"/>
                                  </p:stCondLst>
                                  <p:childTnLst>
                                    <p:set>
                                      <p:cBhvr>
                                        <p:cTn id="90" dur="1" fill="hold">
                                          <p:stCondLst>
                                            <p:cond delay="0"/>
                                          </p:stCondLst>
                                        </p:cTn>
                                        <p:tgtEl>
                                          <p:spTgt spid="17"/>
                                        </p:tgtEl>
                                        <p:attrNameLst>
                                          <p:attrName>style.visibility</p:attrName>
                                        </p:attrNameLst>
                                      </p:cBhvr>
                                      <p:to>
                                        <p:strVal val="visible"/>
                                      </p:to>
                                    </p:set>
                                    <p:anim calcmode="lin" valueType="num">
                                      <p:cBhvr>
                                        <p:cTn id="91" dur="1000" fill="hold"/>
                                        <p:tgtEl>
                                          <p:spTgt spid="17"/>
                                        </p:tgtEl>
                                        <p:attrNameLst>
                                          <p:attrName>ppt_w</p:attrName>
                                        </p:attrNameLst>
                                      </p:cBhvr>
                                      <p:tavLst>
                                        <p:tav tm="0">
                                          <p:val>
                                            <p:fltVal val="0"/>
                                          </p:val>
                                        </p:tav>
                                        <p:tav tm="100000">
                                          <p:val>
                                            <p:strVal val="#ppt_w"/>
                                          </p:val>
                                        </p:tav>
                                      </p:tavLst>
                                    </p:anim>
                                    <p:anim calcmode="lin" valueType="num">
                                      <p:cBhvr>
                                        <p:cTn id="92" dur="1000" fill="hold"/>
                                        <p:tgtEl>
                                          <p:spTgt spid="17"/>
                                        </p:tgtEl>
                                        <p:attrNameLst>
                                          <p:attrName>ppt_h</p:attrName>
                                        </p:attrNameLst>
                                      </p:cBhvr>
                                      <p:tavLst>
                                        <p:tav tm="0">
                                          <p:val>
                                            <p:fltVal val="0"/>
                                          </p:val>
                                        </p:tav>
                                        <p:tav tm="100000">
                                          <p:val>
                                            <p:strVal val="#ppt_h"/>
                                          </p:val>
                                        </p:tav>
                                      </p:tavLst>
                                    </p:anim>
                                    <p:anim calcmode="lin" valueType="num">
                                      <p:cBhvr>
                                        <p:cTn id="93" dur="1000" fill="hold"/>
                                        <p:tgtEl>
                                          <p:spTgt spid="17"/>
                                        </p:tgtEl>
                                        <p:attrNameLst>
                                          <p:attrName>style.rotation</p:attrName>
                                        </p:attrNameLst>
                                      </p:cBhvr>
                                      <p:tavLst>
                                        <p:tav tm="0">
                                          <p:val>
                                            <p:fltVal val="90"/>
                                          </p:val>
                                        </p:tav>
                                        <p:tav tm="100000">
                                          <p:val>
                                            <p:fltVal val="0"/>
                                          </p:val>
                                        </p:tav>
                                      </p:tavLst>
                                    </p:anim>
                                    <p:animEffect transition="in" filter="fade">
                                      <p:cBhvr>
                                        <p:cTn id="94" dur="1000"/>
                                        <p:tgtEl>
                                          <p:spTgt spid="17"/>
                                        </p:tgtEl>
                                      </p:cBhvr>
                                    </p:animEffect>
                                  </p:childTnLst>
                                </p:cTn>
                              </p:par>
                              <p:par>
                                <p:cTn id="95" presetID="31" presetClass="entr" presetSubtype="0" repeatCount="indefinite" fill="hold" nodeType="withEffect">
                                  <p:stCondLst>
                                    <p:cond delay="0"/>
                                  </p:stCondLst>
                                  <p:childTnLst>
                                    <p:set>
                                      <p:cBhvr>
                                        <p:cTn id="96" dur="1" fill="hold">
                                          <p:stCondLst>
                                            <p:cond delay="0"/>
                                          </p:stCondLst>
                                        </p:cTn>
                                        <p:tgtEl>
                                          <p:spTgt spid="18"/>
                                        </p:tgtEl>
                                        <p:attrNameLst>
                                          <p:attrName>style.visibility</p:attrName>
                                        </p:attrNameLst>
                                      </p:cBhvr>
                                      <p:to>
                                        <p:strVal val="visible"/>
                                      </p:to>
                                    </p:set>
                                    <p:anim calcmode="lin" valueType="num">
                                      <p:cBhvr>
                                        <p:cTn id="97" dur="1000" fill="hold"/>
                                        <p:tgtEl>
                                          <p:spTgt spid="18"/>
                                        </p:tgtEl>
                                        <p:attrNameLst>
                                          <p:attrName>ppt_w</p:attrName>
                                        </p:attrNameLst>
                                      </p:cBhvr>
                                      <p:tavLst>
                                        <p:tav tm="0">
                                          <p:val>
                                            <p:fltVal val="0"/>
                                          </p:val>
                                        </p:tav>
                                        <p:tav tm="100000">
                                          <p:val>
                                            <p:strVal val="#ppt_w"/>
                                          </p:val>
                                        </p:tav>
                                      </p:tavLst>
                                    </p:anim>
                                    <p:anim calcmode="lin" valueType="num">
                                      <p:cBhvr>
                                        <p:cTn id="98" dur="1000" fill="hold"/>
                                        <p:tgtEl>
                                          <p:spTgt spid="18"/>
                                        </p:tgtEl>
                                        <p:attrNameLst>
                                          <p:attrName>ppt_h</p:attrName>
                                        </p:attrNameLst>
                                      </p:cBhvr>
                                      <p:tavLst>
                                        <p:tav tm="0">
                                          <p:val>
                                            <p:fltVal val="0"/>
                                          </p:val>
                                        </p:tav>
                                        <p:tav tm="100000">
                                          <p:val>
                                            <p:strVal val="#ppt_h"/>
                                          </p:val>
                                        </p:tav>
                                      </p:tavLst>
                                    </p:anim>
                                    <p:anim calcmode="lin" valueType="num">
                                      <p:cBhvr>
                                        <p:cTn id="99" dur="1000" fill="hold"/>
                                        <p:tgtEl>
                                          <p:spTgt spid="18"/>
                                        </p:tgtEl>
                                        <p:attrNameLst>
                                          <p:attrName>style.rotation</p:attrName>
                                        </p:attrNameLst>
                                      </p:cBhvr>
                                      <p:tavLst>
                                        <p:tav tm="0">
                                          <p:val>
                                            <p:fltVal val="90"/>
                                          </p:val>
                                        </p:tav>
                                        <p:tav tm="100000">
                                          <p:val>
                                            <p:fltVal val="0"/>
                                          </p:val>
                                        </p:tav>
                                      </p:tavLst>
                                    </p:anim>
                                    <p:animEffect transition="in" filter="fade">
                                      <p:cBhvr>
                                        <p:cTn id="100" dur="1000"/>
                                        <p:tgtEl>
                                          <p:spTgt spid="18"/>
                                        </p:tgtEl>
                                      </p:cBhvr>
                                    </p:animEffect>
                                  </p:childTnLst>
                                </p:cTn>
                              </p:par>
                              <p:par>
                                <p:cTn id="101" presetID="31" presetClass="entr" presetSubtype="0" repeatCount="indefinite" fill="hold" nodeType="withEffect">
                                  <p:stCondLst>
                                    <p:cond delay="0"/>
                                  </p:stCondLst>
                                  <p:childTnLst>
                                    <p:set>
                                      <p:cBhvr>
                                        <p:cTn id="102" dur="1" fill="hold">
                                          <p:stCondLst>
                                            <p:cond delay="0"/>
                                          </p:stCondLst>
                                        </p:cTn>
                                        <p:tgtEl>
                                          <p:spTgt spid="19"/>
                                        </p:tgtEl>
                                        <p:attrNameLst>
                                          <p:attrName>style.visibility</p:attrName>
                                        </p:attrNameLst>
                                      </p:cBhvr>
                                      <p:to>
                                        <p:strVal val="visible"/>
                                      </p:to>
                                    </p:set>
                                    <p:anim calcmode="lin" valueType="num">
                                      <p:cBhvr>
                                        <p:cTn id="103" dur="1000" fill="hold"/>
                                        <p:tgtEl>
                                          <p:spTgt spid="19"/>
                                        </p:tgtEl>
                                        <p:attrNameLst>
                                          <p:attrName>ppt_w</p:attrName>
                                        </p:attrNameLst>
                                      </p:cBhvr>
                                      <p:tavLst>
                                        <p:tav tm="0">
                                          <p:val>
                                            <p:fltVal val="0"/>
                                          </p:val>
                                        </p:tav>
                                        <p:tav tm="100000">
                                          <p:val>
                                            <p:strVal val="#ppt_w"/>
                                          </p:val>
                                        </p:tav>
                                      </p:tavLst>
                                    </p:anim>
                                    <p:anim calcmode="lin" valueType="num">
                                      <p:cBhvr>
                                        <p:cTn id="104" dur="1000" fill="hold"/>
                                        <p:tgtEl>
                                          <p:spTgt spid="19"/>
                                        </p:tgtEl>
                                        <p:attrNameLst>
                                          <p:attrName>ppt_h</p:attrName>
                                        </p:attrNameLst>
                                      </p:cBhvr>
                                      <p:tavLst>
                                        <p:tav tm="0">
                                          <p:val>
                                            <p:fltVal val="0"/>
                                          </p:val>
                                        </p:tav>
                                        <p:tav tm="100000">
                                          <p:val>
                                            <p:strVal val="#ppt_h"/>
                                          </p:val>
                                        </p:tav>
                                      </p:tavLst>
                                    </p:anim>
                                    <p:anim calcmode="lin" valueType="num">
                                      <p:cBhvr>
                                        <p:cTn id="105" dur="1000" fill="hold"/>
                                        <p:tgtEl>
                                          <p:spTgt spid="19"/>
                                        </p:tgtEl>
                                        <p:attrNameLst>
                                          <p:attrName>style.rotation</p:attrName>
                                        </p:attrNameLst>
                                      </p:cBhvr>
                                      <p:tavLst>
                                        <p:tav tm="0">
                                          <p:val>
                                            <p:fltVal val="90"/>
                                          </p:val>
                                        </p:tav>
                                        <p:tav tm="100000">
                                          <p:val>
                                            <p:fltVal val="0"/>
                                          </p:val>
                                        </p:tav>
                                      </p:tavLst>
                                    </p:anim>
                                    <p:animEffect transition="in" filter="fade">
                                      <p:cBhvr>
                                        <p:cTn id="106" dur="1000"/>
                                        <p:tgtEl>
                                          <p:spTgt spid="19"/>
                                        </p:tgtEl>
                                      </p:cBhvr>
                                    </p:animEffect>
                                  </p:childTnLst>
                                </p:cTn>
                              </p:par>
                              <p:par>
                                <p:cTn id="107" presetID="31" presetClass="entr" presetSubtype="0" repeatCount="indefinite" fill="hold" nodeType="withEffect">
                                  <p:stCondLst>
                                    <p:cond delay="0"/>
                                  </p:stCondLst>
                                  <p:childTnLst>
                                    <p:set>
                                      <p:cBhvr>
                                        <p:cTn id="108" dur="1" fill="hold">
                                          <p:stCondLst>
                                            <p:cond delay="0"/>
                                          </p:stCondLst>
                                        </p:cTn>
                                        <p:tgtEl>
                                          <p:spTgt spid="20"/>
                                        </p:tgtEl>
                                        <p:attrNameLst>
                                          <p:attrName>style.visibility</p:attrName>
                                        </p:attrNameLst>
                                      </p:cBhvr>
                                      <p:to>
                                        <p:strVal val="visible"/>
                                      </p:to>
                                    </p:set>
                                    <p:anim calcmode="lin" valueType="num">
                                      <p:cBhvr>
                                        <p:cTn id="109" dur="1000" fill="hold"/>
                                        <p:tgtEl>
                                          <p:spTgt spid="20"/>
                                        </p:tgtEl>
                                        <p:attrNameLst>
                                          <p:attrName>ppt_w</p:attrName>
                                        </p:attrNameLst>
                                      </p:cBhvr>
                                      <p:tavLst>
                                        <p:tav tm="0">
                                          <p:val>
                                            <p:fltVal val="0"/>
                                          </p:val>
                                        </p:tav>
                                        <p:tav tm="100000">
                                          <p:val>
                                            <p:strVal val="#ppt_w"/>
                                          </p:val>
                                        </p:tav>
                                      </p:tavLst>
                                    </p:anim>
                                    <p:anim calcmode="lin" valueType="num">
                                      <p:cBhvr>
                                        <p:cTn id="110" dur="1000" fill="hold"/>
                                        <p:tgtEl>
                                          <p:spTgt spid="20"/>
                                        </p:tgtEl>
                                        <p:attrNameLst>
                                          <p:attrName>ppt_h</p:attrName>
                                        </p:attrNameLst>
                                      </p:cBhvr>
                                      <p:tavLst>
                                        <p:tav tm="0">
                                          <p:val>
                                            <p:fltVal val="0"/>
                                          </p:val>
                                        </p:tav>
                                        <p:tav tm="100000">
                                          <p:val>
                                            <p:strVal val="#ppt_h"/>
                                          </p:val>
                                        </p:tav>
                                      </p:tavLst>
                                    </p:anim>
                                    <p:anim calcmode="lin" valueType="num">
                                      <p:cBhvr>
                                        <p:cTn id="111" dur="1000" fill="hold"/>
                                        <p:tgtEl>
                                          <p:spTgt spid="20"/>
                                        </p:tgtEl>
                                        <p:attrNameLst>
                                          <p:attrName>style.rotation</p:attrName>
                                        </p:attrNameLst>
                                      </p:cBhvr>
                                      <p:tavLst>
                                        <p:tav tm="0">
                                          <p:val>
                                            <p:fltVal val="90"/>
                                          </p:val>
                                        </p:tav>
                                        <p:tav tm="100000">
                                          <p:val>
                                            <p:fltVal val="0"/>
                                          </p:val>
                                        </p:tav>
                                      </p:tavLst>
                                    </p:anim>
                                    <p:animEffect transition="in" filter="fade">
                                      <p:cBhvr>
                                        <p:cTn id="112" dur="1000"/>
                                        <p:tgtEl>
                                          <p:spTgt spid="20"/>
                                        </p:tgtEl>
                                      </p:cBhvr>
                                    </p:animEffect>
                                  </p:childTnLst>
                                </p:cTn>
                              </p:par>
                              <p:par>
                                <p:cTn id="113" presetID="31" presetClass="entr" presetSubtype="0" repeatCount="indefinite" fill="hold" nodeType="withEffect">
                                  <p:stCondLst>
                                    <p:cond delay="0"/>
                                  </p:stCondLst>
                                  <p:childTnLst>
                                    <p:set>
                                      <p:cBhvr>
                                        <p:cTn id="114" dur="1" fill="hold">
                                          <p:stCondLst>
                                            <p:cond delay="0"/>
                                          </p:stCondLst>
                                        </p:cTn>
                                        <p:tgtEl>
                                          <p:spTgt spid="21"/>
                                        </p:tgtEl>
                                        <p:attrNameLst>
                                          <p:attrName>style.visibility</p:attrName>
                                        </p:attrNameLst>
                                      </p:cBhvr>
                                      <p:to>
                                        <p:strVal val="visible"/>
                                      </p:to>
                                    </p:set>
                                    <p:anim calcmode="lin" valueType="num">
                                      <p:cBhvr>
                                        <p:cTn id="115" dur="1000" fill="hold"/>
                                        <p:tgtEl>
                                          <p:spTgt spid="21"/>
                                        </p:tgtEl>
                                        <p:attrNameLst>
                                          <p:attrName>ppt_w</p:attrName>
                                        </p:attrNameLst>
                                      </p:cBhvr>
                                      <p:tavLst>
                                        <p:tav tm="0">
                                          <p:val>
                                            <p:fltVal val="0"/>
                                          </p:val>
                                        </p:tav>
                                        <p:tav tm="100000">
                                          <p:val>
                                            <p:strVal val="#ppt_w"/>
                                          </p:val>
                                        </p:tav>
                                      </p:tavLst>
                                    </p:anim>
                                    <p:anim calcmode="lin" valueType="num">
                                      <p:cBhvr>
                                        <p:cTn id="116" dur="1000" fill="hold"/>
                                        <p:tgtEl>
                                          <p:spTgt spid="21"/>
                                        </p:tgtEl>
                                        <p:attrNameLst>
                                          <p:attrName>ppt_h</p:attrName>
                                        </p:attrNameLst>
                                      </p:cBhvr>
                                      <p:tavLst>
                                        <p:tav tm="0">
                                          <p:val>
                                            <p:fltVal val="0"/>
                                          </p:val>
                                        </p:tav>
                                        <p:tav tm="100000">
                                          <p:val>
                                            <p:strVal val="#ppt_h"/>
                                          </p:val>
                                        </p:tav>
                                      </p:tavLst>
                                    </p:anim>
                                    <p:anim calcmode="lin" valueType="num">
                                      <p:cBhvr>
                                        <p:cTn id="117" dur="1000" fill="hold"/>
                                        <p:tgtEl>
                                          <p:spTgt spid="21"/>
                                        </p:tgtEl>
                                        <p:attrNameLst>
                                          <p:attrName>style.rotation</p:attrName>
                                        </p:attrNameLst>
                                      </p:cBhvr>
                                      <p:tavLst>
                                        <p:tav tm="0">
                                          <p:val>
                                            <p:fltVal val="90"/>
                                          </p:val>
                                        </p:tav>
                                        <p:tav tm="100000">
                                          <p:val>
                                            <p:fltVal val="0"/>
                                          </p:val>
                                        </p:tav>
                                      </p:tavLst>
                                    </p:anim>
                                    <p:animEffect transition="in" filter="fade">
                                      <p:cBhvr>
                                        <p:cTn id="118" dur="1000"/>
                                        <p:tgtEl>
                                          <p:spTgt spid="21"/>
                                        </p:tgtEl>
                                      </p:cBhvr>
                                    </p:animEffect>
                                  </p:childTnLst>
                                </p:cTn>
                              </p:par>
                              <p:par>
                                <p:cTn id="119" presetID="31" presetClass="entr" presetSubtype="0" repeatCount="indefinite" fill="hold" nodeType="withEffect">
                                  <p:stCondLst>
                                    <p:cond delay="0"/>
                                  </p:stCondLst>
                                  <p:childTnLst>
                                    <p:set>
                                      <p:cBhvr>
                                        <p:cTn id="120" dur="1" fill="hold">
                                          <p:stCondLst>
                                            <p:cond delay="0"/>
                                          </p:stCondLst>
                                        </p:cTn>
                                        <p:tgtEl>
                                          <p:spTgt spid="22"/>
                                        </p:tgtEl>
                                        <p:attrNameLst>
                                          <p:attrName>style.visibility</p:attrName>
                                        </p:attrNameLst>
                                      </p:cBhvr>
                                      <p:to>
                                        <p:strVal val="visible"/>
                                      </p:to>
                                    </p:set>
                                    <p:anim calcmode="lin" valueType="num">
                                      <p:cBhvr>
                                        <p:cTn id="121" dur="1000" fill="hold"/>
                                        <p:tgtEl>
                                          <p:spTgt spid="22"/>
                                        </p:tgtEl>
                                        <p:attrNameLst>
                                          <p:attrName>ppt_w</p:attrName>
                                        </p:attrNameLst>
                                      </p:cBhvr>
                                      <p:tavLst>
                                        <p:tav tm="0">
                                          <p:val>
                                            <p:fltVal val="0"/>
                                          </p:val>
                                        </p:tav>
                                        <p:tav tm="100000">
                                          <p:val>
                                            <p:strVal val="#ppt_w"/>
                                          </p:val>
                                        </p:tav>
                                      </p:tavLst>
                                    </p:anim>
                                    <p:anim calcmode="lin" valueType="num">
                                      <p:cBhvr>
                                        <p:cTn id="122" dur="1000" fill="hold"/>
                                        <p:tgtEl>
                                          <p:spTgt spid="22"/>
                                        </p:tgtEl>
                                        <p:attrNameLst>
                                          <p:attrName>ppt_h</p:attrName>
                                        </p:attrNameLst>
                                      </p:cBhvr>
                                      <p:tavLst>
                                        <p:tav tm="0">
                                          <p:val>
                                            <p:fltVal val="0"/>
                                          </p:val>
                                        </p:tav>
                                        <p:tav tm="100000">
                                          <p:val>
                                            <p:strVal val="#ppt_h"/>
                                          </p:val>
                                        </p:tav>
                                      </p:tavLst>
                                    </p:anim>
                                    <p:anim calcmode="lin" valueType="num">
                                      <p:cBhvr>
                                        <p:cTn id="123" dur="1000" fill="hold"/>
                                        <p:tgtEl>
                                          <p:spTgt spid="22"/>
                                        </p:tgtEl>
                                        <p:attrNameLst>
                                          <p:attrName>style.rotation</p:attrName>
                                        </p:attrNameLst>
                                      </p:cBhvr>
                                      <p:tavLst>
                                        <p:tav tm="0">
                                          <p:val>
                                            <p:fltVal val="90"/>
                                          </p:val>
                                        </p:tav>
                                        <p:tav tm="100000">
                                          <p:val>
                                            <p:fltVal val="0"/>
                                          </p:val>
                                        </p:tav>
                                      </p:tavLst>
                                    </p:anim>
                                    <p:animEffect transition="in" filter="fade">
                                      <p:cBhvr>
                                        <p:cTn id="124" dur="1000"/>
                                        <p:tgtEl>
                                          <p:spTgt spid="22"/>
                                        </p:tgtEl>
                                      </p:cBhvr>
                                    </p:animEffect>
                                  </p:childTnLst>
                                </p:cTn>
                              </p:par>
                              <p:par>
                                <p:cTn id="125" presetID="31" presetClass="entr" presetSubtype="0" repeatCount="indefinite" fill="hold" nodeType="withEffect">
                                  <p:stCondLst>
                                    <p:cond delay="0"/>
                                  </p:stCondLst>
                                  <p:childTnLst>
                                    <p:set>
                                      <p:cBhvr>
                                        <p:cTn id="126" dur="1" fill="hold">
                                          <p:stCondLst>
                                            <p:cond delay="0"/>
                                          </p:stCondLst>
                                        </p:cTn>
                                        <p:tgtEl>
                                          <p:spTgt spid="23"/>
                                        </p:tgtEl>
                                        <p:attrNameLst>
                                          <p:attrName>style.visibility</p:attrName>
                                        </p:attrNameLst>
                                      </p:cBhvr>
                                      <p:to>
                                        <p:strVal val="visible"/>
                                      </p:to>
                                    </p:set>
                                    <p:anim calcmode="lin" valueType="num">
                                      <p:cBhvr>
                                        <p:cTn id="127" dur="1000" fill="hold"/>
                                        <p:tgtEl>
                                          <p:spTgt spid="23"/>
                                        </p:tgtEl>
                                        <p:attrNameLst>
                                          <p:attrName>ppt_w</p:attrName>
                                        </p:attrNameLst>
                                      </p:cBhvr>
                                      <p:tavLst>
                                        <p:tav tm="0">
                                          <p:val>
                                            <p:fltVal val="0"/>
                                          </p:val>
                                        </p:tav>
                                        <p:tav tm="100000">
                                          <p:val>
                                            <p:strVal val="#ppt_w"/>
                                          </p:val>
                                        </p:tav>
                                      </p:tavLst>
                                    </p:anim>
                                    <p:anim calcmode="lin" valueType="num">
                                      <p:cBhvr>
                                        <p:cTn id="128" dur="1000" fill="hold"/>
                                        <p:tgtEl>
                                          <p:spTgt spid="23"/>
                                        </p:tgtEl>
                                        <p:attrNameLst>
                                          <p:attrName>ppt_h</p:attrName>
                                        </p:attrNameLst>
                                      </p:cBhvr>
                                      <p:tavLst>
                                        <p:tav tm="0">
                                          <p:val>
                                            <p:fltVal val="0"/>
                                          </p:val>
                                        </p:tav>
                                        <p:tav tm="100000">
                                          <p:val>
                                            <p:strVal val="#ppt_h"/>
                                          </p:val>
                                        </p:tav>
                                      </p:tavLst>
                                    </p:anim>
                                    <p:anim calcmode="lin" valueType="num">
                                      <p:cBhvr>
                                        <p:cTn id="129" dur="1000" fill="hold"/>
                                        <p:tgtEl>
                                          <p:spTgt spid="23"/>
                                        </p:tgtEl>
                                        <p:attrNameLst>
                                          <p:attrName>style.rotation</p:attrName>
                                        </p:attrNameLst>
                                      </p:cBhvr>
                                      <p:tavLst>
                                        <p:tav tm="0">
                                          <p:val>
                                            <p:fltVal val="90"/>
                                          </p:val>
                                        </p:tav>
                                        <p:tav tm="100000">
                                          <p:val>
                                            <p:fltVal val="0"/>
                                          </p:val>
                                        </p:tav>
                                      </p:tavLst>
                                    </p:anim>
                                    <p:animEffect transition="in" filter="fade">
                                      <p:cBhvr>
                                        <p:cTn id="130" dur="1000"/>
                                        <p:tgtEl>
                                          <p:spTgt spid="23"/>
                                        </p:tgtEl>
                                      </p:cBhvr>
                                    </p:animEffect>
                                  </p:childTnLst>
                                </p:cTn>
                              </p:par>
                              <p:par>
                                <p:cTn id="131" presetID="31" presetClass="entr" presetSubtype="0" repeatCount="indefinite" fill="hold" nodeType="withEffect">
                                  <p:stCondLst>
                                    <p:cond delay="0"/>
                                  </p:stCondLst>
                                  <p:childTnLst>
                                    <p:set>
                                      <p:cBhvr>
                                        <p:cTn id="132" dur="1" fill="hold">
                                          <p:stCondLst>
                                            <p:cond delay="0"/>
                                          </p:stCondLst>
                                        </p:cTn>
                                        <p:tgtEl>
                                          <p:spTgt spid="24"/>
                                        </p:tgtEl>
                                        <p:attrNameLst>
                                          <p:attrName>style.visibility</p:attrName>
                                        </p:attrNameLst>
                                      </p:cBhvr>
                                      <p:to>
                                        <p:strVal val="visible"/>
                                      </p:to>
                                    </p:set>
                                    <p:anim calcmode="lin" valueType="num">
                                      <p:cBhvr>
                                        <p:cTn id="133" dur="1000" fill="hold"/>
                                        <p:tgtEl>
                                          <p:spTgt spid="24"/>
                                        </p:tgtEl>
                                        <p:attrNameLst>
                                          <p:attrName>ppt_w</p:attrName>
                                        </p:attrNameLst>
                                      </p:cBhvr>
                                      <p:tavLst>
                                        <p:tav tm="0">
                                          <p:val>
                                            <p:fltVal val="0"/>
                                          </p:val>
                                        </p:tav>
                                        <p:tav tm="100000">
                                          <p:val>
                                            <p:strVal val="#ppt_w"/>
                                          </p:val>
                                        </p:tav>
                                      </p:tavLst>
                                    </p:anim>
                                    <p:anim calcmode="lin" valueType="num">
                                      <p:cBhvr>
                                        <p:cTn id="134" dur="1000" fill="hold"/>
                                        <p:tgtEl>
                                          <p:spTgt spid="24"/>
                                        </p:tgtEl>
                                        <p:attrNameLst>
                                          <p:attrName>ppt_h</p:attrName>
                                        </p:attrNameLst>
                                      </p:cBhvr>
                                      <p:tavLst>
                                        <p:tav tm="0">
                                          <p:val>
                                            <p:fltVal val="0"/>
                                          </p:val>
                                        </p:tav>
                                        <p:tav tm="100000">
                                          <p:val>
                                            <p:strVal val="#ppt_h"/>
                                          </p:val>
                                        </p:tav>
                                      </p:tavLst>
                                    </p:anim>
                                    <p:anim calcmode="lin" valueType="num">
                                      <p:cBhvr>
                                        <p:cTn id="135" dur="1000" fill="hold"/>
                                        <p:tgtEl>
                                          <p:spTgt spid="24"/>
                                        </p:tgtEl>
                                        <p:attrNameLst>
                                          <p:attrName>style.rotation</p:attrName>
                                        </p:attrNameLst>
                                      </p:cBhvr>
                                      <p:tavLst>
                                        <p:tav tm="0">
                                          <p:val>
                                            <p:fltVal val="90"/>
                                          </p:val>
                                        </p:tav>
                                        <p:tav tm="100000">
                                          <p:val>
                                            <p:fltVal val="0"/>
                                          </p:val>
                                        </p:tav>
                                      </p:tavLst>
                                    </p:anim>
                                    <p:animEffect transition="in" filter="fade">
                                      <p:cBhvr>
                                        <p:cTn id="136" dur="1000"/>
                                        <p:tgtEl>
                                          <p:spTgt spid="24"/>
                                        </p:tgtEl>
                                      </p:cBhvr>
                                    </p:animEffect>
                                  </p:childTnLst>
                                </p:cTn>
                              </p:par>
                              <p:par>
                                <p:cTn id="137" presetID="31" presetClass="entr" presetSubtype="0" repeatCount="indefinite" fill="hold" nodeType="withEffect">
                                  <p:stCondLst>
                                    <p:cond delay="0"/>
                                  </p:stCondLst>
                                  <p:childTnLst>
                                    <p:set>
                                      <p:cBhvr>
                                        <p:cTn id="138" dur="1" fill="hold">
                                          <p:stCondLst>
                                            <p:cond delay="0"/>
                                          </p:stCondLst>
                                        </p:cTn>
                                        <p:tgtEl>
                                          <p:spTgt spid="25"/>
                                        </p:tgtEl>
                                        <p:attrNameLst>
                                          <p:attrName>style.visibility</p:attrName>
                                        </p:attrNameLst>
                                      </p:cBhvr>
                                      <p:to>
                                        <p:strVal val="visible"/>
                                      </p:to>
                                    </p:set>
                                    <p:anim calcmode="lin" valueType="num">
                                      <p:cBhvr>
                                        <p:cTn id="139" dur="1000" fill="hold"/>
                                        <p:tgtEl>
                                          <p:spTgt spid="25"/>
                                        </p:tgtEl>
                                        <p:attrNameLst>
                                          <p:attrName>ppt_w</p:attrName>
                                        </p:attrNameLst>
                                      </p:cBhvr>
                                      <p:tavLst>
                                        <p:tav tm="0">
                                          <p:val>
                                            <p:fltVal val="0"/>
                                          </p:val>
                                        </p:tav>
                                        <p:tav tm="100000">
                                          <p:val>
                                            <p:strVal val="#ppt_w"/>
                                          </p:val>
                                        </p:tav>
                                      </p:tavLst>
                                    </p:anim>
                                    <p:anim calcmode="lin" valueType="num">
                                      <p:cBhvr>
                                        <p:cTn id="140" dur="1000" fill="hold"/>
                                        <p:tgtEl>
                                          <p:spTgt spid="25"/>
                                        </p:tgtEl>
                                        <p:attrNameLst>
                                          <p:attrName>ppt_h</p:attrName>
                                        </p:attrNameLst>
                                      </p:cBhvr>
                                      <p:tavLst>
                                        <p:tav tm="0">
                                          <p:val>
                                            <p:fltVal val="0"/>
                                          </p:val>
                                        </p:tav>
                                        <p:tav tm="100000">
                                          <p:val>
                                            <p:strVal val="#ppt_h"/>
                                          </p:val>
                                        </p:tav>
                                      </p:tavLst>
                                    </p:anim>
                                    <p:anim calcmode="lin" valueType="num">
                                      <p:cBhvr>
                                        <p:cTn id="141" dur="1000" fill="hold"/>
                                        <p:tgtEl>
                                          <p:spTgt spid="25"/>
                                        </p:tgtEl>
                                        <p:attrNameLst>
                                          <p:attrName>style.rotation</p:attrName>
                                        </p:attrNameLst>
                                      </p:cBhvr>
                                      <p:tavLst>
                                        <p:tav tm="0">
                                          <p:val>
                                            <p:fltVal val="90"/>
                                          </p:val>
                                        </p:tav>
                                        <p:tav tm="100000">
                                          <p:val>
                                            <p:fltVal val="0"/>
                                          </p:val>
                                        </p:tav>
                                      </p:tavLst>
                                    </p:anim>
                                    <p:animEffect transition="in" filter="fade">
                                      <p:cBhvr>
                                        <p:cTn id="14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6"/>
          <p:cNvSpPr>
            <a:spLocks noChangeArrowheads="1"/>
          </p:cNvSpPr>
          <p:nvPr/>
        </p:nvSpPr>
        <p:spPr bwMode="auto">
          <a:xfrm>
            <a:off x="0" y="-323850"/>
            <a:ext cx="184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vi-VN" altLang="vi-VN" sz="3600">
              <a:latin typeface=".VnAristote" panose="020B7200000000000000" pitchFamily="34" charset="0"/>
            </a:endParaRPr>
          </a:p>
        </p:txBody>
      </p:sp>
      <p:sp>
        <p:nvSpPr>
          <p:cNvPr id="5126" name="Rectangle 8"/>
          <p:cNvSpPr>
            <a:spLocks noChangeArrowheads="1"/>
          </p:cNvSpPr>
          <p:nvPr/>
        </p:nvSpPr>
        <p:spPr bwMode="auto">
          <a:xfrm>
            <a:off x="1371600" y="563563"/>
            <a:ext cx="6324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altLang="vi-VN" dirty="0">
                <a:solidFill>
                  <a:schemeClr val="accent2"/>
                </a:solidFill>
              </a:rPr>
              <a:t>           </a:t>
            </a:r>
            <a:r>
              <a:rPr lang="en-US" altLang="vi-VN" sz="4000" b="1" dirty="0">
                <a:solidFill>
                  <a:srgbClr val="FF912B"/>
                </a:solidFill>
                <a:ea typeface="+mj-ea"/>
                <a:cs typeface="Times New Roman" panose="02020603050405020304" pitchFamily="18" charset="0"/>
              </a:rPr>
              <a:t>MỤC TIÊU BÀI HỌC</a:t>
            </a:r>
          </a:p>
        </p:txBody>
      </p:sp>
      <p:sp>
        <p:nvSpPr>
          <p:cNvPr id="11" name="Text Box 11"/>
          <p:cNvSpPr txBox="1">
            <a:spLocks noChangeArrowheads="1"/>
          </p:cNvSpPr>
          <p:nvPr/>
        </p:nvSpPr>
        <p:spPr bwMode="auto">
          <a:xfrm>
            <a:off x="457200" y="2024948"/>
            <a:ext cx="8153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vi-VN" sz="3600" dirty="0">
                <a:cs typeface="Times New Roman" panose="02020603050405020304" pitchFamily="18" charset="0"/>
              </a:rPr>
              <a:t>- </a:t>
            </a:r>
            <a:r>
              <a:rPr lang="en-US" sz="3600" dirty="0" err="1">
                <a:cs typeface="Times New Roman" panose="02020603050405020304" pitchFamily="18" charset="0"/>
              </a:rPr>
              <a:t>Kể</a:t>
            </a:r>
            <a:r>
              <a:rPr lang="en-US" sz="3600" dirty="0">
                <a:cs typeface="Times New Roman" panose="02020603050405020304" pitchFamily="18" charset="0"/>
              </a:rPr>
              <a:t> </a:t>
            </a:r>
            <a:r>
              <a:rPr lang="en-US" sz="3600" dirty="0" err="1">
                <a:cs typeface="Times New Roman" panose="02020603050405020304" pitchFamily="18" charset="0"/>
              </a:rPr>
              <a:t>được</a:t>
            </a:r>
            <a:r>
              <a:rPr lang="en-US" sz="3600" dirty="0">
                <a:cs typeface="Times New Roman" panose="02020603050405020304" pitchFamily="18" charset="0"/>
              </a:rPr>
              <a:t> </a:t>
            </a:r>
            <a:r>
              <a:rPr lang="en-US" sz="3600" dirty="0" err="1">
                <a:cs typeface="Times New Roman" panose="02020603050405020304" pitchFamily="18" charset="0"/>
              </a:rPr>
              <a:t>tên</a:t>
            </a:r>
            <a:r>
              <a:rPr lang="en-US" sz="3600" dirty="0">
                <a:cs typeface="Times New Roman" panose="02020603050405020304" pitchFamily="18" charset="0"/>
              </a:rPr>
              <a:t> </a:t>
            </a:r>
            <a:r>
              <a:rPr lang="en-US" sz="3600" dirty="0" err="1">
                <a:cs typeface="Times New Roman" panose="02020603050405020304" pitchFamily="18" charset="0"/>
              </a:rPr>
              <a:t>và</a:t>
            </a:r>
            <a:r>
              <a:rPr lang="en-US" sz="3600" dirty="0">
                <a:cs typeface="Times New Roman" panose="02020603050405020304" pitchFamily="18" charset="0"/>
              </a:rPr>
              <a:t> </a:t>
            </a:r>
            <a:r>
              <a:rPr lang="en-US" sz="3600" dirty="0" err="1">
                <a:cs typeface="Times New Roman" panose="02020603050405020304" pitchFamily="18" charset="0"/>
              </a:rPr>
              <a:t>công</a:t>
            </a:r>
            <a:r>
              <a:rPr lang="en-US" sz="3600" dirty="0">
                <a:cs typeface="Times New Roman" panose="02020603050405020304" pitchFamily="18" charset="0"/>
              </a:rPr>
              <a:t> </a:t>
            </a:r>
            <a:r>
              <a:rPr lang="en-US" sz="3600" dirty="0" err="1">
                <a:cs typeface="Times New Roman" panose="02020603050405020304" pitchFamily="18" charset="0"/>
              </a:rPr>
              <a:t>dụng</a:t>
            </a:r>
            <a:r>
              <a:rPr lang="en-US" sz="3600" dirty="0">
                <a:cs typeface="Times New Roman" panose="02020603050405020304" pitchFamily="18" charset="0"/>
              </a:rPr>
              <a:t> </a:t>
            </a:r>
            <a:r>
              <a:rPr lang="en-US" sz="3600" dirty="0" err="1">
                <a:cs typeface="Times New Roman" panose="02020603050405020304" pitchFamily="18" charset="0"/>
              </a:rPr>
              <a:t>một</a:t>
            </a:r>
            <a:r>
              <a:rPr lang="en-US" sz="3600" dirty="0">
                <a:cs typeface="Times New Roman" panose="02020603050405020304" pitchFamily="18" charset="0"/>
              </a:rPr>
              <a:t> </a:t>
            </a:r>
            <a:r>
              <a:rPr lang="en-US" sz="3600" dirty="0" err="1">
                <a:cs typeface="Times New Roman" panose="02020603050405020304" pitchFamily="18" charset="0"/>
              </a:rPr>
              <a:t>số</a:t>
            </a:r>
            <a:r>
              <a:rPr lang="en-US" sz="3600" dirty="0">
                <a:cs typeface="Times New Roman" panose="02020603050405020304" pitchFamily="18" charset="0"/>
              </a:rPr>
              <a:t> </a:t>
            </a:r>
            <a:r>
              <a:rPr lang="en-US" sz="3600" dirty="0" err="1">
                <a:cs typeface="Times New Roman" panose="02020603050405020304" pitchFamily="18" charset="0"/>
              </a:rPr>
              <a:t>đồ</a:t>
            </a:r>
            <a:r>
              <a:rPr lang="en-US" sz="3600" dirty="0">
                <a:cs typeface="Times New Roman" panose="02020603050405020304" pitchFamily="18" charset="0"/>
              </a:rPr>
              <a:t> </a:t>
            </a:r>
            <a:r>
              <a:rPr lang="en-US" sz="3600" dirty="0" err="1">
                <a:cs typeface="Times New Roman" panose="02020603050405020304" pitchFamily="18" charset="0"/>
              </a:rPr>
              <a:t>dùng</a:t>
            </a:r>
            <a:r>
              <a:rPr lang="en-US" sz="3600" dirty="0">
                <a:cs typeface="Times New Roman" panose="02020603050405020304" pitchFamily="18" charset="0"/>
              </a:rPr>
              <a:t> </a:t>
            </a:r>
            <a:r>
              <a:rPr lang="en-US" sz="3600" dirty="0" err="1">
                <a:cs typeface="Times New Roman" panose="02020603050405020304" pitchFamily="18" charset="0"/>
              </a:rPr>
              <a:t>điện</a:t>
            </a:r>
            <a:r>
              <a:rPr lang="en-US" sz="3600" dirty="0">
                <a:cs typeface="Times New Roman" panose="02020603050405020304" pitchFamily="18" charset="0"/>
              </a:rPr>
              <a:t> </a:t>
            </a:r>
            <a:r>
              <a:rPr lang="en-US" sz="3600" dirty="0" err="1">
                <a:cs typeface="Times New Roman" panose="02020603050405020304" pitchFamily="18" charset="0"/>
              </a:rPr>
              <a:t>trong</a:t>
            </a:r>
            <a:r>
              <a:rPr lang="en-US" sz="3600" dirty="0">
                <a:cs typeface="Times New Roman" panose="02020603050405020304" pitchFamily="18" charset="0"/>
              </a:rPr>
              <a:t> </a:t>
            </a:r>
            <a:r>
              <a:rPr lang="en-US" sz="3600" dirty="0" err="1">
                <a:cs typeface="Times New Roman" panose="02020603050405020304" pitchFamily="18" charset="0"/>
              </a:rPr>
              <a:t>gia</a:t>
            </a:r>
            <a:r>
              <a:rPr lang="en-US" sz="3600" dirty="0">
                <a:cs typeface="Times New Roman" panose="02020603050405020304" pitchFamily="18" charset="0"/>
              </a:rPr>
              <a:t> </a:t>
            </a:r>
            <a:r>
              <a:rPr lang="en-US" sz="3600" dirty="0" err="1">
                <a:cs typeface="Times New Roman" panose="02020603050405020304" pitchFamily="18" charset="0"/>
              </a:rPr>
              <a:t>đình</a:t>
            </a:r>
            <a:r>
              <a:rPr lang="en-US" sz="3600" dirty="0">
                <a:cs typeface="Times New Roman" panose="02020603050405020304" pitchFamily="18" charset="0"/>
              </a:rPr>
              <a:t>.</a:t>
            </a:r>
          </a:p>
        </p:txBody>
      </p:sp>
      <p:sp>
        <p:nvSpPr>
          <p:cNvPr id="12" name="Text Box 11"/>
          <p:cNvSpPr txBox="1">
            <a:spLocks noChangeArrowheads="1"/>
          </p:cNvSpPr>
          <p:nvPr/>
        </p:nvSpPr>
        <p:spPr bwMode="auto">
          <a:xfrm>
            <a:off x="495300" y="3472018"/>
            <a:ext cx="81534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vi-VN" sz="3600" dirty="0"/>
              <a:t>- </a:t>
            </a:r>
            <a:r>
              <a:rPr lang="en-US" sz="3600" dirty="0" err="1"/>
              <a:t>Nêu</a:t>
            </a:r>
            <a:r>
              <a:rPr lang="en-US" sz="3600" dirty="0"/>
              <a:t> </a:t>
            </a:r>
            <a:r>
              <a:rPr lang="en-US" sz="3600" dirty="0" err="1"/>
              <a:t>được</a:t>
            </a:r>
            <a:r>
              <a:rPr lang="en-US" sz="3600" dirty="0"/>
              <a:t> </a:t>
            </a:r>
            <a:r>
              <a:rPr lang="en-US" sz="3600" dirty="0" err="1"/>
              <a:t>các</a:t>
            </a:r>
            <a:r>
              <a:rPr lang="en-US" sz="3600" dirty="0"/>
              <a:t> </a:t>
            </a:r>
            <a:r>
              <a:rPr lang="en-US" sz="3600" dirty="0" err="1"/>
              <a:t>lựa</a:t>
            </a:r>
            <a:r>
              <a:rPr lang="en-US" sz="3600" dirty="0"/>
              <a:t> </a:t>
            </a:r>
            <a:r>
              <a:rPr lang="en-US" sz="3600" dirty="0" err="1"/>
              <a:t>chọn</a:t>
            </a:r>
            <a:r>
              <a:rPr lang="en-US" sz="3600" dirty="0"/>
              <a:t> </a:t>
            </a:r>
            <a:r>
              <a:rPr lang="en-US" sz="3600" dirty="0" err="1"/>
              <a:t>và</a:t>
            </a:r>
            <a:r>
              <a:rPr lang="en-US" sz="3600" dirty="0"/>
              <a:t> </a:t>
            </a:r>
            <a:r>
              <a:rPr lang="en-US" sz="3600" dirty="0" err="1"/>
              <a:t>một</a:t>
            </a:r>
            <a:r>
              <a:rPr lang="en-US" sz="3600" dirty="0"/>
              <a:t> </a:t>
            </a:r>
            <a:r>
              <a:rPr lang="en-US" sz="3600" dirty="0" err="1"/>
              <a:t>số</a:t>
            </a:r>
            <a:r>
              <a:rPr lang="en-US" sz="3600" dirty="0"/>
              <a:t> </a:t>
            </a:r>
            <a:r>
              <a:rPr lang="en-US" sz="3600" dirty="0" err="1"/>
              <a:t>lưu</a:t>
            </a:r>
            <a:r>
              <a:rPr lang="en-US" sz="3600" dirty="0"/>
              <a:t> ý </a:t>
            </a:r>
            <a:r>
              <a:rPr lang="en-US" sz="3600" dirty="0" err="1"/>
              <a:t>khi</a:t>
            </a:r>
            <a:r>
              <a:rPr lang="en-US" sz="3600" dirty="0"/>
              <a:t> </a:t>
            </a:r>
            <a:r>
              <a:rPr lang="en-US" sz="3600" dirty="0" err="1"/>
              <a:t>sử</a:t>
            </a:r>
            <a:r>
              <a:rPr lang="en-US" sz="3600" dirty="0"/>
              <a:t> </a:t>
            </a:r>
            <a:r>
              <a:rPr lang="en-US" sz="3600" dirty="0" err="1"/>
              <a:t>dụng</a:t>
            </a:r>
            <a:r>
              <a:rPr lang="en-US" sz="3600" dirty="0"/>
              <a:t> </a:t>
            </a:r>
            <a:r>
              <a:rPr lang="en-US" sz="3600" dirty="0" err="1"/>
              <a:t>đồ</a:t>
            </a:r>
            <a:r>
              <a:rPr lang="en-US" sz="3600" dirty="0"/>
              <a:t> </a:t>
            </a:r>
            <a:r>
              <a:rPr lang="en-US" sz="3600" dirty="0" err="1"/>
              <a:t>dùng</a:t>
            </a:r>
            <a:r>
              <a:rPr lang="en-US" sz="3600" dirty="0"/>
              <a:t> </a:t>
            </a:r>
            <a:r>
              <a:rPr lang="en-US" sz="3600" dirty="0" err="1"/>
              <a:t>điện</a:t>
            </a:r>
            <a:r>
              <a:rPr lang="en-US" sz="3600" dirty="0"/>
              <a:t> </a:t>
            </a:r>
            <a:r>
              <a:rPr lang="en-US" sz="3600" dirty="0" err="1"/>
              <a:t>trong</a:t>
            </a:r>
            <a:r>
              <a:rPr lang="en-US" sz="3600" dirty="0"/>
              <a:t> </a:t>
            </a:r>
            <a:r>
              <a:rPr lang="en-US" sz="3600" dirty="0" err="1"/>
              <a:t>gia</a:t>
            </a:r>
            <a:r>
              <a:rPr lang="en-US" sz="3600" dirty="0"/>
              <a:t> </a:t>
            </a:r>
            <a:r>
              <a:rPr lang="en-US" sz="3600" dirty="0" err="1"/>
              <a:t>đình</a:t>
            </a:r>
            <a:r>
              <a:rPr lang="en-US" sz="3600" dirty="0"/>
              <a:t> an </a:t>
            </a:r>
            <a:r>
              <a:rPr lang="en-US" sz="3600" dirty="0" err="1"/>
              <a:t>toàn</a:t>
            </a:r>
            <a:r>
              <a:rPr lang="en-US" sz="3600" dirty="0"/>
              <a:t> </a:t>
            </a:r>
            <a:r>
              <a:rPr lang="en-US" sz="3600" dirty="0" err="1"/>
              <a:t>và</a:t>
            </a:r>
            <a:r>
              <a:rPr lang="en-US" sz="3600" dirty="0"/>
              <a:t> </a:t>
            </a:r>
            <a:r>
              <a:rPr lang="en-US" sz="3600" dirty="0" err="1"/>
              <a:t>tiết</a:t>
            </a:r>
            <a:r>
              <a:rPr lang="en-US" sz="3600" dirty="0"/>
              <a:t> </a:t>
            </a:r>
            <a:r>
              <a:rPr lang="en-US" sz="3600" dirty="0" err="1"/>
              <a:t>kiệm</a:t>
            </a:r>
            <a:r>
              <a:rPr lang="en-US" sz="3600" dirty="0"/>
              <a:t>.</a:t>
            </a:r>
          </a:p>
        </p:txBody>
      </p:sp>
    </p:spTree>
    <p:extLst>
      <p:ext uri="{BB962C8B-B14F-4D97-AF65-F5344CB8AC3E}">
        <p14:creationId xmlns:p14="http://schemas.microsoft.com/office/powerpoint/2010/main" val="3298768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additive="base">
                                        <p:cTn id="7" dur="1750" fill="hold"/>
                                        <p:tgtEl>
                                          <p:spTgt spid="5126"/>
                                        </p:tgtEl>
                                        <p:attrNameLst>
                                          <p:attrName>ppt_x</p:attrName>
                                        </p:attrNameLst>
                                      </p:cBhvr>
                                      <p:tavLst>
                                        <p:tav tm="0">
                                          <p:val>
                                            <p:strVal val="0-#ppt_w/2"/>
                                          </p:val>
                                        </p:tav>
                                        <p:tav tm="100000">
                                          <p:val>
                                            <p:strVal val="#ppt_x"/>
                                          </p:val>
                                        </p:tav>
                                      </p:tavLst>
                                    </p:anim>
                                    <p:anim calcmode="lin" valueType="num">
                                      <p:cBhvr additive="base">
                                        <p:cTn id="8" dur="1750" fill="hold"/>
                                        <p:tgtEl>
                                          <p:spTgt spid="51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amond(in)">
                                      <p:cBhvr>
                                        <p:cTn id="13" dur="2000"/>
                                        <p:tgtEl>
                                          <p:spTgt spid="1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amond(in)">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77091" y="1676400"/>
            <a:ext cx="8229600" cy="2971800"/>
          </a:xfrm>
        </p:spPr>
        <p:txBody>
          <a:bodyPr>
            <a:noAutofit/>
          </a:bodyPr>
          <a:lstStyle/>
          <a:p>
            <a:pPr algn="l"/>
            <a:r>
              <a:rPr lang="en-US" sz="3200" dirty="0">
                <a:solidFill>
                  <a:srgbClr val="0070C0"/>
                </a:solidFill>
              </a:rPr>
              <a:t> </a:t>
            </a:r>
            <a:br>
              <a:rPr lang="en-US" sz="3200" dirty="0">
                <a:solidFill>
                  <a:srgbClr val="0070C0"/>
                </a:solidFill>
              </a:rPr>
            </a:br>
            <a:br>
              <a:rPr lang="en-US" sz="3200" dirty="0">
                <a:solidFill>
                  <a:srgbClr val="0070C0"/>
                </a:solidFill>
              </a:rPr>
            </a:br>
            <a:br>
              <a:rPr lang="en-US" sz="3200" dirty="0">
                <a:solidFill>
                  <a:srgbClr val="0070C0"/>
                </a:solidFill>
              </a:rPr>
            </a:br>
            <a:br>
              <a:rPr lang="en-US" sz="3200" dirty="0">
                <a:solidFill>
                  <a:srgbClr val="0070C0"/>
                </a:solidFill>
              </a:rPr>
            </a:br>
            <a:r>
              <a:rPr lang="en-US" sz="3600" dirty="0">
                <a:latin typeface="Times New Roman" panose="02020603050405020304" pitchFamily="18" charset="0"/>
                <a:cs typeface="Times New Roman" panose="02020603050405020304" pitchFamily="18" charset="0"/>
              </a:rPr>
              <a:t>-</a:t>
            </a:r>
            <a:r>
              <a:rPr lang="en-US" sz="3600" dirty="0">
                <a:solidFill>
                  <a:srgbClr val="0070C0"/>
                </a:solidFill>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Đồ dùng điện giúp nâng cao tiện ích trong gia đình như thế nào? </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Làm thế nào sử dụng đồ dùng điện trong gia đình an toàn hiệu quả?</a:t>
            </a:r>
            <a:br>
              <a:rPr lang="vi-VN" sz="3600" dirty="0">
                <a:latin typeface="Times New Roman" panose="02020603050405020304" pitchFamily="18" charset="0"/>
                <a:cs typeface="Times New Roman" panose="02020603050405020304" pitchFamily="18" charset="0"/>
              </a:rPr>
            </a:br>
            <a:br>
              <a:rPr lang="vi-VN" dirty="0"/>
            </a:br>
            <a:br>
              <a:rPr lang="en-US" dirty="0"/>
            </a:br>
            <a:endParaRPr lang="en-US" sz="3200" dirty="0">
              <a:solidFill>
                <a:srgbClr val="0070C0"/>
              </a:solidFill>
            </a:endParaRPr>
          </a:p>
        </p:txBody>
      </p:sp>
      <p:pic>
        <p:nvPicPr>
          <p:cNvPr id="8" name="Picture 7"/>
          <p:cNvPicPr>
            <a:picLocks noChangeAspect="1"/>
          </p:cNvPicPr>
          <p:nvPr/>
        </p:nvPicPr>
        <p:blipFill>
          <a:blip r:embed="rId2"/>
          <a:stretch>
            <a:fillRect/>
          </a:stretch>
        </p:blipFill>
        <p:spPr>
          <a:xfrm>
            <a:off x="457200" y="309643"/>
            <a:ext cx="908383" cy="1072989"/>
          </a:xfrm>
          <a:prstGeom prst="rect">
            <a:avLst/>
          </a:prstGeom>
        </p:spPr>
      </p:pic>
      <p:pic>
        <p:nvPicPr>
          <p:cNvPr id="9" name="Picture 8"/>
          <p:cNvPicPr>
            <a:picLocks noChangeAspect="1"/>
          </p:cNvPicPr>
          <p:nvPr/>
        </p:nvPicPr>
        <p:blipFill>
          <a:blip r:embed="rId3"/>
          <a:stretch>
            <a:fillRect/>
          </a:stretch>
        </p:blipFill>
        <p:spPr>
          <a:xfrm>
            <a:off x="7696200" y="171946"/>
            <a:ext cx="838200" cy="894853"/>
          </a:xfrm>
          <a:prstGeom prst="rect">
            <a:avLst/>
          </a:prstGeom>
        </p:spPr>
      </p:pic>
    </p:spTree>
    <p:extLst>
      <p:ext uri="{BB962C8B-B14F-4D97-AF65-F5344CB8AC3E}">
        <p14:creationId xmlns:p14="http://schemas.microsoft.com/office/powerpoint/2010/main" val="879652517"/>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2293" name="Rectangle 1"/>
          <p:cNvSpPr>
            <a:spLocks noChangeArrowheads="1"/>
          </p:cNvSpPr>
          <p:nvPr/>
        </p:nvSpPr>
        <p:spPr bwMode="auto">
          <a:xfrm>
            <a:off x="169863" y="0"/>
            <a:ext cx="680538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vi-VN" sz="4000" b="1" u="sng" dirty="0">
                <a:solidFill>
                  <a:srgbClr val="339966"/>
                </a:solidFill>
              </a:rPr>
              <a:t>I</a:t>
            </a:r>
            <a:r>
              <a:rPr lang="en-US" sz="4000" b="1" u="sng" dirty="0">
                <a:solidFill>
                  <a:srgbClr val="339966"/>
                </a:solidFill>
              </a:rPr>
              <a:t>. </a:t>
            </a:r>
            <a:r>
              <a:rPr lang="en-US" sz="4000" b="1" u="sng" dirty="0" err="1">
                <a:solidFill>
                  <a:srgbClr val="339966"/>
                </a:solidFill>
              </a:rPr>
              <a:t>Đồ</a:t>
            </a:r>
            <a:r>
              <a:rPr lang="en-US" sz="4000" b="1" u="sng" dirty="0">
                <a:solidFill>
                  <a:srgbClr val="339966"/>
                </a:solidFill>
              </a:rPr>
              <a:t> </a:t>
            </a:r>
            <a:r>
              <a:rPr lang="en-US" sz="4000" b="1" u="sng" dirty="0" err="1">
                <a:solidFill>
                  <a:srgbClr val="339966"/>
                </a:solidFill>
              </a:rPr>
              <a:t>dùng</a:t>
            </a:r>
            <a:r>
              <a:rPr lang="en-US" sz="4000" b="1" u="sng" dirty="0">
                <a:solidFill>
                  <a:srgbClr val="339966"/>
                </a:solidFill>
              </a:rPr>
              <a:t> </a:t>
            </a:r>
            <a:r>
              <a:rPr lang="en-US" sz="4000" b="1" u="sng" dirty="0" err="1">
                <a:solidFill>
                  <a:srgbClr val="339966"/>
                </a:solidFill>
              </a:rPr>
              <a:t>điện</a:t>
            </a:r>
            <a:r>
              <a:rPr lang="en-US" sz="4000" b="1" u="sng" dirty="0">
                <a:solidFill>
                  <a:srgbClr val="339966"/>
                </a:solidFill>
              </a:rPr>
              <a:t> </a:t>
            </a:r>
            <a:r>
              <a:rPr lang="en-US" sz="4000" b="1" u="sng" dirty="0" err="1">
                <a:solidFill>
                  <a:srgbClr val="339966"/>
                </a:solidFill>
              </a:rPr>
              <a:t>trong</a:t>
            </a:r>
            <a:r>
              <a:rPr lang="en-US" sz="4000" b="1" u="sng" dirty="0">
                <a:solidFill>
                  <a:srgbClr val="339966"/>
                </a:solidFill>
              </a:rPr>
              <a:t> </a:t>
            </a:r>
            <a:r>
              <a:rPr lang="en-US" sz="4000" b="1" u="sng" dirty="0" err="1">
                <a:solidFill>
                  <a:srgbClr val="339966"/>
                </a:solidFill>
              </a:rPr>
              <a:t>gia</a:t>
            </a:r>
            <a:r>
              <a:rPr lang="en-US" sz="4000" b="1" u="sng" dirty="0">
                <a:solidFill>
                  <a:srgbClr val="339966"/>
                </a:solidFill>
              </a:rPr>
              <a:t> </a:t>
            </a:r>
            <a:r>
              <a:rPr lang="en-US" sz="4000" b="1" u="sng" dirty="0" err="1">
                <a:solidFill>
                  <a:srgbClr val="339966"/>
                </a:solidFill>
              </a:rPr>
              <a:t>đình</a:t>
            </a:r>
            <a:endParaRPr lang="en-US" altLang="vi-VN" sz="4000" b="1" u="sng" dirty="0">
              <a:solidFill>
                <a:srgbClr val="339966"/>
              </a:solidFill>
            </a:endParaRPr>
          </a:p>
        </p:txBody>
      </p:sp>
      <p:sp>
        <p:nvSpPr>
          <p:cNvPr id="14" name="Rectangle 13"/>
          <p:cNvSpPr/>
          <p:nvPr/>
        </p:nvSpPr>
        <p:spPr>
          <a:xfrm>
            <a:off x="169863" y="685800"/>
            <a:ext cx="8761270" cy="1384995"/>
          </a:xfrm>
          <a:prstGeom prst="rect">
            <a:avLst/>
          </a:prstGeom>
        </p:spPr>
        <p:txBody>
          <a:bodyPr wrap="square">
            <a:spAutoFit/>
          </a:bodyPr>
          <a:lstStyle/>
          <a:p>
            <a:r>
              <a:rPr lang="vi-VN" sz="2800" dirty="0">
                <a:latin typeface="Times New Roman" panose="02020603050405020304" pitchFamily="18" charset="0"/>
                <a:cs typeface="Times New Roman" panose="02020603050405020304" pitchFamily="18" charset="0"/>
              </a:rPr>
              <a:t>Đồ dùng điện trong gia đình là các sản phẩm công nghệ hoạt động bằng năng lượng điện  phục vụ sinh hoạt trong gia đình</a:t>
            </a:r>
            <a:r>
              <a:rPr lang="en-US" sz="2800" dirty="0">
                <a:latin typeface="Times New Roman" panose="02020603050405020304" pitchFamily="18"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19" name="Picture 1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057400"/>
            <a:ext cx="8419957" cy="4648200"/>
          </a:xfrm>
          <a:prstGeom prst="rect">
            <a:avLst/>
          </a:prstGeom>
        </p:spPr>
      </p:pic>
    </p:spTree>
    <p:extLst>
      <p:ext uri="{BB962C8B-B14F-4D97-AF65-F5344CB8AC3E}">
        <p14:creationId xmlns:p14="http://schemas.microsoft.com/office/powerpoint/2010/main" val="1621017758"/>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barn(inVertical)">
                                      <p:cBhvr>
                                        <p:cTn id="7" dur="500"/>
                                        <p:tgtEl>
                                          <p:spTgt spid="1229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4340" name="Freeform 19"/>
          <p:cNvSpPr>
            <a:spLocks/>
          </p:cNvSpPr>
          <p:nvPr/>
        </p:nvSpPr>
        <p:spPr bwMode="auto">
          <a:xfrm rot="5400000">
            <a:off x="1039661" y="-1350168"/>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0" name="Rectangle 9"/>
          <p:cNvSpPr/>
          <p:nvPr/>
        </p:nvSpPr>
        <p:spPr>
          <a:xfrm>
            <a:off x="748385" y="894520"/>
            <a:ext cx="8131877" cy="1754326"/>
          </a:xfrm>
          <a:prstGeom prst="rect">
            <a:avLst/>
          </a:prstGeom>
        </p:spPr>
        <p:txBody>
          <a:bodyPr wrap="square">
            <a:spAutoFit/>
          </a:bodyPr>
          <a:lstStyle/>
          <a:p>
            <a:pPr algn="just"/>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Nêu</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tên</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gọi</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và</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cho</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biết</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công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dụng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của</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những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đồ</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dùng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điện</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trong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hình</a:t>
            </a:r>
            <a:r>
              <a:rPr lang="en-US" sz="3600" dirty="0">
                <a:latin typeface="Times New Roman" panose="02020603050405020304" pitchFamily="18" charset="0"/>
                <a:ea typeface="+mj-ea"/>
                <a:cs typeface="Times New Roman" panose="02020603050405020304" pitchFamily="18" charset="0"/>
              </a:rPr>
              <a:t> 10.1</a:t>
            </a:r>
            <a:br>
              <a:rPr lang="en-US" sz="3600" dirty="0">
                <a:latin typeface="Times New Roman" panose="02020603050405020304" pitchFamily="18" charset="0"/>
                <a:ea typeface="+mj-ea"/>
                <a:cs typeface="Times New Roman" panose="02020603050405020304" pitchFamily="18" charset="0"/>
              </a:rPr>
            </a:br>
            <a:r>
              <a:rPr lang="en-US" sz="3600" dirty="0">
                <a:solidFill>
                  <a:srgbClr val="0070C0"/>
                </a:solidFill>
                <a:latin typeface="Times New Roman" panose="02020603050405020304" pitchFamily="18" charset="0"/>
                <a:ea typeface="+mj-ea"/>
                <a:cs typeface="Times New Roman" panose="02020603050405020304" pitchFamily="18" charset="0"/>
              </a:rPr>
              <a:t> </a:t>
            </a:r>
          </a:p>
        </p:txBody>
      </p:sp>
      <p:pic>
        <p:nvPicPr>
          <p:cNvPr id="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75810"/>
            <a:ext cx="84137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3"/>
          <p:cNvSpPr txBox="1">
            <a:spLocks/>
          </p:cNvSpPr>
          <p:nvPr/>
        </p:nvSpPr>
        <p:spPr>
          <a:xfrm>
            <a:off x="1792288" y="155160"/>
            <a:ext cx="2627312" cy="707886"/>
          </a:xfrm>
          <a:prstGeom prst="rect">
            <a:avLst/>
          </a:prstGeom>
        </p:spPr>
        <p:txBody>
          <a:bodyPr wrap="square">
            <a:spAutoFit/>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panose="020B0604020202020204" pitchFamily="34" charset="0"/>
              </a:defRPr>
            </a:lvl2pPr>
            <a:lvl3pPr algn="l" rtl="0" eaLnBrk="0" fontAlgn="base" hangingPunct="0">
              <a:spcBef>
                <a:spcPct val="0"/>
              </a:spcBef>
              <a:spcAft>
                <a:spcPct val="0"/>
              </a:spcAft>
              <a:defRPr sz="3800">
                <a:solidFill>
                  <a:schemeClr val="tx2"/>
                </a:solidFill>
                <a:latin typeface="Arial" panose="020B0604020202020204" pitchFamily="34" charset="0"/>
              </a:defRPr>
            </a:lvl3pPr>
            <a:lvl4pPr algn="l" rtl="0" eaLnBrk="0" fontAlgn="base" hangingPunct="0">
              <a:spcBef>
                <a:spcPct val="0"/>
              </a:spcBef>
              <a:spcAft>
                <a:spcPct val="0"/>
              </a:spcAft>
              <a:defRPr sz="3800">
                <a:solidFill>
                  <a:schemeClr val="tx2"/>
                </a:solidFill>
                <a:latin typeface="Arial" panose="020B0604020202020204" pitchFamily="34" charset="0"/>
              </a:defRPr>
            </a:lvl4pPr>
            <a:lvl5pPr algn="l" rtl="0" eaLnBrk="0" fontAlgn="base" hangingPunct="0">
              <a:spcBef>
                <a:spcPct val="0"/>
              </a:spcBef>
              <a:spcAft>
                <a:spcPct val="0"/>
              </a:spcAft>
              <a:defRPr sz="3800">
                <a:solidFill>
                  <a:schemeClr val="tx2"/>
                </a:solidFill>
                <a:latin typeface="Arial" panose="020B0604020202020204" pitchFamily="34" charset="0"/>
              </a:defRPr>
            </a:lvl5pPr>
            <a:lvl6pPr marL="457200" algn="l" rtl="0" fontAlgn="base">
              <a:spcBef>
                <a:spcPct val="0"/>
              </a:spcBef>
              <a:spcAft>
                <a:spcPct val="0"/>
              </a:spcAft>
              <a:defRPr sz="3800">
                <a:solidFill>
                  <a:schemeClr val="tx2"/>
                </a:solidFill>
                <a:latin typeface="Arial" panose="020B0604020202020204" pitchFamily="34" charset="0"/>
              </a:defRPr>
            </a:lvl6pPr>
            <a:lvl7pPr marL="914400" algn="l" rtl="0" fontAlgn="base">
              <a:spcBef>
                <a:spcPct val="0"/>
              </a:spcBef>
              <a:spcAft>
                <a:spcPct val="0"/>
              </a:spcAft>
              <a:defRPr sz="3800">
                <a:solidFill>
                  <a:schemeClr val="tx2"/>
                </a:solidFill>
                <a:latin typeface="Arial" panose="020B0604020202020204" pitchFamily="34" charset="0"/>
              </a:defRPr>
            </a:lvl7pPr>
            <a:lvl8pPr marL="1371600" algn="l" rtl="0" fontAlgn="base">
              <a:spcBef>
                <a:spcPct val="0"/>
              </a:spcBef>
              <a:spcAft>
                <a:spcPct val="0"/>
              </a:spcAft>
              <a:defRPr sz="3800">
                <a:solidFill>
                  <a:schemeClr val="tx2"/>
                </a:solidFill>
                <a:latin typeface="Arial" panose="020B0604020202020204" pitchFamily="34" charset="0"/>
              </a:defRPr>
            </a:lvl8pPr>
            <a:lvl9pPr marL="1828800" algn="l" rtl="0" fontAlgn="base">
              <a:spcBef>
                <a:spcPct val="0"/>
              </a:spcBef>
              <a:spcAft>
                <a:spcPct val="0"/>
              </a:spcAft>
              <a:defRPr sz="3800">
                <a:solidFill>
                  <a:schemeClr val="tx2"/>
                </a:solidFill>
                <a:latin typeface="Arial" panose="020B0604020202020204" pitchFamily="34" charset="0"/>
              </a:defRPr>
            </a:lvl9pPr>
          </a:lstStyle>
          <a:p>
            <a:pPr>
              <a:defRPr/>
            </a:pPr>
            <a:r>
              <a:rPr lang="en-US" sz="4000" b="1" kern="0" dirty="0" err="1">
                <a:solidFill>
                  <a:srgbClr val="FDC308"/>
                </a:solidFill>
                <a:latin typeface="Times New Roman" panose="02020603050405020304" pitchFamily="18" charset="0"/>
                <a:cs typeface="Times New Roman" panose="02020603050405020304" pitchFamily="18" charset="0"/>
              </a:rPr>
              <a:t>Khám</a:t>
            </a:r>
            <a:r>
              <a:rPr lang="en-US" sz="4000" b="1" kern="0" dirty="0">
                <a:solidFill>
                  <a:srgbClr val="FDC308"/>
                </a:solidFill>
                <a:latin typeface="Times New Roman" panose="02020603050405020304" pitchFamily="18" charset="0"/>
                <a:cs typeface="Times New Roman" panose="02020603050405020304" pitchFamily="18" charset="0"/>
              </a:rPr>
              <a:t> </a:t>
            </a:r>
            <a:r>
              <a:rPr lang="en-US" sz="4000" b="1" kern="0" dirty="0" err="1">
                <a:solidFill>
                  <a:srgbClr val="FDC308"/>
                </a:solidFill>
                <a:latin typeface="Times New Roman" panose="02020603050405020304" pitchFamily="18" charset="0"/>
                <a:cs typeface="Times New Roman" panose="02020603050405020304" pitchFamily="18" charset="0"/>
              </a:rPr>
              <a:t>phá</a:t>
            </a:r>
            <a:endParaRPr lang="en-US" sz="4000" b="1" kern="0" dirty="0">
              <a:solidFill>
                <a:srgbClr val="FDC308"/>
              </a:solidFill>
              <a:latin typeface="Times New Roman" panose="02020603050405020304" pitchFamily="18" charset="0"/>
              <a:cs typeface="Times New Roman" panose="02020603050405020304" pitchFamily="18" charset="0"/>
            </a:endParaRPr>
          </a:p>
        </p:txBody>
      </p:sp>
      <p:pic>
        <p:nvPicPr>
          <p:cNvPr id="16" name="Picture 15" descr="Screen Clipping"/>
          <p:cNvPicPr>
            <a:picLocks noChangeAspect="1"/>
          </p:cNvPicPr>
          <p:nvPr/>
        </p:nvPicPr>
        <p:blipFill rotWithShape="1">
          <a:blip r:embed="rId3">
            <a:extLst>
              <a:ext uri="{28A0092B-C50C-407E-A947-70E740481C1C}">
                <a14:useLocalDpi xmlns:a14="http://schemas.microsoft.com/office/drawing/2010/main" val="0"/>
              </a:ext>
            </a:extLst>
          </a:blip>
          <a:srcRect b="10545"/>
          <a:stretch/>
        </p:blipFill>
        <p:spPr>
          <a:xfrm>
            <a:off x="651821" y="2209800"/>
            <a:ext cx="8228441" cy="4525081"/>
          </a:xfrm>
          <a:prstGeom prst="rect">
            <a:avLst/>
          </a:prstGeom>
        </p:spPr>
      </p:pic>
    </p:spTree>
    <p:extLst>
      <p:ext uri="{BB962C8B-B14F-4D97-AF65-F5344CB8AC3E}">
        <p14:creationId xmlns:p14="http://schemas.microsoft.com/office/powerpoint/2010/main" val="1002537900"/>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04800" y="1682880"/>
          <a:ext cx="8610600" cy="4717923"/>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4648200">
                  <a:extLst>
                    <a:ext uri="{9D8B030D-6E8A-4147-A177-3AD203B41FA5}">
                      <a16:colId xmlns:a16="http://schemas.microsoft.com/office/drawing/2014/main" val="20002"/>
                    </a:ext>
                  </a:extLst>
                </a:gridCol>
              </a:tblGrid>
              <a:tr h="450979">
                <a:tc>
                  <a:txBody>
                    <a:bodyPr/>
                    <a:lstStyle/>
                    <a:p>
                      <a:r>
                        <a:rPr lang="en-US" sz="1800" dirty="0" err="1">
                          <a:latin typeface="Times New Roman" pitchFamily="18" charset="0"/>
                          <a:cs typeface="Times New Roman" pitchFamily="18" charset="0"/>
                        </a:rPr>
                        <a:t>Đồ</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dùng</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điện</a:t>
                      </a:r>
                      <a:endParaRPr lang="en-US" sz="1800" dirty="0">
                        <a:latin typeface="Times New Roman" pitchFamily="18" charset="0"/>
                        <a:cs typeface="Times New Roman" pitchFamily="18" charset="0"/>
                      </a:endParaRPr>
                    </a:p>
                  </a:txBody>
                  <a:tcPr/>
                </a:tc>
                <a:tc>
                  <a:txBody>
                    <a:bodyPr/>
                    <a:lstStyle/>
                    <a:p>
                      <a:r>
                        <a:rPr lang="en-US" sz="2400" dirty="0" err="1">
                          <a:latin typeface="Times New Roman" pitchFamily="18" charset="0"/>
                          <a:cs typeface="Times New Roman" pitchFamily="18" charset="0"/>
                        </a:rPr>
                        <a:t>Tên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gọi</a:t>
                      </a:r>
                      <a:endParaRPr lang="en-US" sz="2400" dirty="0">
                        <a:latin typeface="Times New Roman" pitchFamily="18" charset="0"/>
                        <a:cs typeface="Times New Roman" pitchFamily="18" charset="0"/>
                      </a:endParaRPr>
                    </a:p>
                  </a:txBody>
                  <a:tcPr/>
                </a:tc>
                <a:tc>
                  <a:txBody>
                    <a:bodyPr/>
                    <a:lstStyle/>
                    <a:p>
                      <a:r>
                        <a:rPr lang="en-US" sz="2400" dirty="0" err="1">
                          <a:latin typeface="Times New Roman" pitchFamily="18" charset="0"/>
                          <a:cs typeface="Times New Roman" pitchFamily="18" charset="0"/>
                        </a:rPr>
                        <a:t>Công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dụng</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501521">
                <a:tc>
                  <a:txBody>
                    <a:bodyPr/>
                    <a:lstStyle/>
                    <a:p>
                      <a:pPr algn="ctr"/>
                      <a:r>
                        <a:rPr lang="en-US" sz="2400" dirty="0">
                          <a:latin typeface="Times New Roman" pitchFamily="18" charset="0"/>
                          <a:cs typeface="Times New Roman" pitchFamily="18" charset="0"/>
                        </a:rPr>
                        <a:t>a.</a:t>
                      </a: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508001">
                <a:tc>
                  <a:txBody>
                    <a:bodyPr/>
                    <a:lstStyle/>
                    <a:p>
                      <a:pPr algn="ctr"/>
                      <a:r>
                        <a:rPr lang="en-US" sz="2400" dirty="0">
                          <a:latin typeface="Times New Roman" pitchFamily="18" charset="0"/>
                          <a:cs typeface="Times New Roman" pitchFamily="18" charset="0"/>
                        </a:rPr>
                        <a:t>b.</a:t>
                      </a: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508001">
                <a:tc>
                  <a:txBody>
                    <a:bodyPr/>
                    <a:lstStyle/>
                    <a:p>
                      <a:pPr algn="ctr"/>
                      <a:r>
                        <a:rPr lang="en-US" sz="2400" dirty="0">
                          <a:latin typeface="Times New Roman" pitchFamily="18" charset="0"/>
                          <a:cs typeface="Times New Roman" pitchFamily="18" charset="0"/>
                        </a:rPr>
                        <a:t>c.</a:t>
                      </a: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381000">
                <a:tc>
                  <a:txBody>
                    <a:bodyPr/>
                    <a:lstStyle/>
                    <a:p>
                      <a:pPr algn="ctr"/>
                      <a:r>
                        <a:rPr lang="en-US" sz="2400" dirty="0">
                          <a:latin typeface="Times New Roman" pitchFamily="18" charset="0"/>
                          <a:cs typeface="Times New Roman" pitchFamily="18" charset="0"/>
                        </a:rPr>
                        <a:t>d.</a:t>
                      </a: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393701">
                <a:tc>
                  <a:txBody>
                    <a:bodyPr/>
                    <a:lstStyle/>
                    <a:p>
                      <a:pPr algn="ctr"/>
                      <a:r>
                        <a:rPr lang="en-US" sz="2400" dirty="0">
                          <a:latin typeface="Times New Roman" pitchFamily="18" charset="0"/>
                          <a:cs typeface="Times New Roman" pitchFamily="18" charset="0"/>
                        </a:rPr>
                        <a:t>e.</a:t>
                      </a: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r h="381000">
                <a:tc>
                  <a:txBody>
                    <a:bodyPr/>
                    <a:lstStyle/>
                    <a:p>
                      <a:pPr algn="ctr"/>
                      <a:r>
                        <a:rPr lang="en-US" sz="2400" dirty="0">
                          <a:latin typeface="Times New Roman" pitchFamily="18" charset="0"/>
                          <a:cs typeface="Times New Roman" pitchFamily="18" charset="0"/>
                        </a:rPr>
                        <a:t>g</a:t>
                      </a: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6"/>
                  </a:ext>
                </a:extLst>
              </a:tr>
              <a:tr h="381000">
                <a:tc>
                  <a:txBody>
                    <a:bodyPr/>
                    <a:lstStyle/>
                    <a:p>
                      <a:pPr algn="ctr"/>
                      <a:r>
                        <a:rPr lang="en-US" sz="2400" dirty="0">
                          <a:latin typeface="Times New Roman" pitchFamily="18" charset="0"/>
                          <a:cs typeface="Times New Roman" pitchFamily="18" charset="0"/>
                        </a:rPr>
                        <a:t>h</a:t>
                      </a: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7"/>
                  </a:ext>
                </a:extLst>
              </a:tr>
              <a:tr h="381000">
                <a:tc>
                  <a:txBody>
                    <a:bodyPr/>
                    <a:lstStyle/>
                    <a:p>
                      <a:pPr algn="ctr"/>
                      <a:r>
                        <a:rPr lang="en-US" sz="2400" dirty="0" err="1">
                          <a:latin typeface="Times New Roman" pitchFamily="18" charset="0"/>
                          <a:cs typeface="Times New Roman" pitchFamily="18" charset="0"/>
                        </a:rPr>
                        <a:t>i</a:t>
                      </a:r>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8"/>
                  </a:ext>
                </a:extLst>
              </a:tr>
              <a:tr h="381000">
                <a:tc>
                  <a:txBody>
                    <a:bodyPr/>
                    <a:lstStyle/>
                    <a:p>
                      <a:pPr algn="ctr"/>
                      <a:r>
                        <a:rPr lang="en-US" sz="2400" dirty="0">
                          <a:latin typeface="Times New Roman" pitchFamily="18" charset="0"/>
                          <a:cs typeface="Times New Roman" pitchFamily="18" charset="0"/>
                        </a:rPr>
                        <a:t>k</a:t>
                      </a: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9"/>
                  </a:ext>
                </a:extLst>
              </a:tr>
            </a:tbl>
          </a:graphicData>
        </a:graphic>
      </p:graphicFrame>
      <p:sp>
        <p:nvSpPr>
          <p:cNvPr id="3" name="Rectangle 2"/>
          <p:cNvSpPr/>
          <p:nvPr/>
        </p:nvSpPr>
        <p:spPr>
          <a:xfrm>
            <a:off x="783523" y="0"/>
            <a:ext cx="8131877" cy="1754326"/>
          </a:xfrm>
          <a:prstGeom prst="rect">
            <a:avLst/>
          </a:prstGeom>
        </p:spPr>
        <p:txBody>
          <a:bodyPr wrap="square">
            <a:spAutoFit/>
          </a:bodyPr>
          <a:lstStyle/>
          <a:p>
            <a:pPr algn="just"/>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Nêu</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tên</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gọi</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và</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cho</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biết</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công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dụng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của</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những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đồ</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dùng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điện</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trong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hình</a:t>
            </a:r>
            <a:r>
              <a:rPr lang="en-US" sz="3600" dirty="0">
                <a:latin typeface="Times New Roman" panose="02020603050405020304" pitchFamily="18" charset="0"/>
                <a:ea typeface="+mj-ea"/>
                <a:cs typeface="Times New Roman" panose="02020603050405020304" pitchFamily="18" charset="0"/>
              </a:rPr>
              <a:t> 10.1</a:t>
            </a:r>
            <a:br>
              <a:rPr lang="en-US" sz="3600" dirty="0">
                <a:latin typeface="Times New Roman" panose="02020603050405020304" pitchFamily="18" charset="0"/>
                <a:ea typeface="+mj-ea"/>
                <a:cs typeface="Times New Roman" panose="02020603050405020304" pitchFamily="18" charset="0"/>
              </a:rPr>
            </a:br>
            <a:r>
              <a:rPr lang="en-US" sz="3600" dirty="0">
                <a:solidFill>
                  <a:srgbClr val="0070C0"/>
                </a:solidFill>
                <a:latin typeface="Times New Roman" panose="02020603050405020304" pitchFamily="18" charset="0"/>
                <a:ea typeface="+mj-ea"/>
                <a:cs typeface="Times New Roman" panose="02020603050405020304" pitchFamily="18" charset="0"/>
              </a:rPr>
              <a:t> </a:t>
            </a:r>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0650"/>
            <a:ext cx="4572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bongden2311"/>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0"/>
            <a:ext cx="2133600" cy="2057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0" name="Picture 6" descr="nồi cơm điện"/>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2057400"/>
            <a:ext cx="2185988" cy="2185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3" name="Picture 9" descr="quạt máy"/>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8575" y="4343400"/>
            <a:ext cx="2819400" cy="2514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6" name="Text Box 12"/>
          <p:cNvSpPr txBox="1">
            <a:spLocks noChangeArrowheads="1"/>
          </p:cNvSpPr>
          <p:nvPr/>
        </p:nvSpPr>
        <p:spPr bwMode="auto">
          <a:xfrm>
            <a:off x="2338388" y="609600"/>
            <a:ext cx="51054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Năng lượng đầu vào của bóng đèn:</a:t>
            </a:r>
          </a:p>
          <a:p>
            <a:pPr>
              <a:spcBef>
                <a:spcPct val="50000"/>
              </a:spcBef>
            </a:pPr>
            <a:r>
              <a:rPr lang="en-US" sz="2400"/>
              <a:t>Năng lượng đầu ra của bóng đèn:</a:t>
            </a:r>
          </a:p>
        </p:txBody>
      </p:sp>
      <p:sp>
        <p:nvSpPr>
          <p:cNvPr id="11277" name="Text Box 13"/>
          <p:cNvSpPr txBox="1">
            <a:spLocks noChangeArrowheads="1"/>
          </p:cNvSpPr>
          <p:nvPr/>
        </p:nvSpPr>
        <p:spPr bwMode="auto">
          <a:xfrm>
            <a:off x="2276475" y="2957513"/>
            <a:ext cx="5562600"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Năng lượng đầu vào của nồi cơm điện:</a:t>
            </a:r>
          </a:p>
          <a:p>
            <a:pPr>
              <a:spcBef>
                <a:spcPct val="50000"/>
              </a:spcBef>
            </a:pPr>
            <a:r>
              <a:rPr lang="en-US" sz="2400"/>
              <a:t>Năng lượng đầu ra của nồi cơm điện:</a:t>
            </a:r>
          </a:p>
        </p:txBody>
      </p:sp>
      <p:sp>
        <p:nvSpPr>
          <p:cNvPr id="11278" name="Text Box 14"/>
          <p:cNvSpPr txBox="1">
            <a:spLocks noChangeArrowheads="1"/>
          </p:cNvSpPr>
          <p:nvPr/>
        </p:nvSpPr>
        <p:spPr bwMode="auto">
          <a:xfrm>
            <a:off x="2147888" y="5072063"/>
            <a:ext cx="5105400"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Năng lượng đầu vào của quạt điện:</a:t>
            </a:r>
          </a:p>
          <a:p>
            <a:pPr>
              <a:spcBef>
                <a:spcPct val="50000"/>
              </a:spcBef>
            </a:pPr>
            <a:r>
              <a:rPr lang="en-US" sz="2400"/>
              <a:t>Năng lượng đầu ra của quạt điện:</a:t>
            </a:r>
          </a:p>
        </p:txBody>
      </p:sp>
      <p:sp>
        <p:nvSpPr>
          <p:cNvPr id="11280" name="Text Box 16"/>
          <p:cNvSpPr txBox="1">
            <a:spLocks noChangeArrowheads="1"/>
          </p:cNvSpPr>
          <p:nvPr/>
        </p:nvSpPr>
        <p:spPr bwMode="auto">
          <a:xfrm>
            <a:off x="7281863" y="600075"/>
            <a:ext cx="1633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solidFill>
                  <a:srgbClr val="990000"/>
                </a:solidFill>
              </a:rPr>
              <a:t>Điện năng</a:t>
            </a:r>
          </a:p>
        </p:txBody>
      </p:sp>
      <p:sp>
        <p:nvSpPr>
          <p:cNvPr id="11281" name="Text Box 17"/>
          <p:cNvSpPr txBox="1">
            <a:spLocks noChangeArrowheads="1"/>
          </p:cNvSpPr>
          <p:nvPr/>
        </p:nvSpPr>
        <p:spPr bwMode="auto">
          <a:xfrm>
            <a:off x="7162800" y="1157288"/>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solidFill>
                  <a:srgbClr val="990000"/>
                </a:solidFill>
              </a:rPr>
              <a:t>Quang năng</a:t>
            </a:r>
          </a:p>
        </p:txBody>
      </p:sp>
      <p:sp>
        <p:nvSpPr>
          <p:cNvPr id="11282" name="Text Box 18"/>
          <p:cNvSpPr txBox="1">
            <a:spLocks noChangeArrowheads="1"/>
          </p:cNvSpPr>
          <p:nvPr/>
        </p:nvSpPr>
        <p:spPr bwMode="auto">
          <a:xfrm>
            <a:off x="7443788" y="3505200"/>
            <a:ext cx="1857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solidFill>
                  <a:srgbClr val="990000"/>
                </a:solidFill>
              </a:rPr>
              <a:t>Nhiệt năng</a:t>
            </a:r>
          </a:p>
        </p:txBody>
      </p:sp>
      <p:sp>
        <p:nvSpPr>
          <p:cNvPr id="11283" name="Text Box 19"/>
          <p:cNvSpPr txBox="1">
            <a:spLocks noChangeArrowheads="1"/>
          </p:cNvSpPr>
          <p:nvPr/>
        </p:nvSpPr>
        <p:spPr bwMode="auto">
          <a:xfrm>
            <a:off x="7210425" y="5105400"/>
            <a:ext cx="1633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solidFill>
                  <a:srgbClr val="990000"/>
                </a:solidFill>
              </a:rPr>
              <a:t>Điện năng</a:t>
            </a:r>
          </a:p>
        </p:txBody>
      </p:sp>
      <p:sp>
        <p:nvSpPr>
          <p:cNvPr id="11284" name="Text Box 20"/>
          <p:cNvSpPr txBox="1">
            <a:spLocks noChangeArrowheads="1"/>
          </p:cNvSpPr>
          <p:nvPr/>
        </p:nvSpPr>
        <p:spPr bwMode="auto">
          <a:xfrm>
            <a:off x="7239000" y="5614988"/>
            <a:ext cx="1633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solidFill>
                  <a:srgbClr val="990000"/>
                </a:solidFill>
              </a:rPr>
              <a:t>Cơ năng</a:t>
            </a:r>
          </a:p>
        </p:txBody>
      </p:sp>
      <p:sp>
        <p:nvSpPr>
          <p:cNvPr id="11285" name="Text Box 21"/>
          <p:cNvSpPr txBox="1">
            <a:spLocks noChangeArrowheads="1"/>
          </p:cNvSpPr>
          <p:nvPr/>
        </p:nvSpPr>
        <p:spPr bwMode="auto">
          <a:xfrm>
            <a:off x="7596188" y="2971800"/>
            <a:ext cx="1633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solidFill>
                  <a:srgbClr val="990000"/>
                </a:solidFill>
              </a:rPr>
              <a:t>Điện năng</a:t>
            </a:r>
          </a:p>
        </p:txBody>
      </p:sp>
      <p:grpSp>
        <p:nvGrpSpPr>
          <p:cNvPr id="11294" name="Group 30"/>
          <p:cNvGrpSpPr>
            <a:grpSpLocks/>
          </p:cNvGrpSpPr>
          <p:nvPr/>
        </p:nvGrpSpPr>
        <p:grpSpPr bwMode="auto">
          <a:xfrm>
            <a:off x="2819400" y="2133600"/>
            <a:ext cx="5486400" cy="381000"/>
            <a:chOff x="2208" y="1344"/>
            <a:chExt cx="3264" cy="240"/>
          </a:xfrm>
        </p:grpSpPr>
        <p:sp>
          <p:nvSpPr>
            <p:cNvPr id="11292" name="AutoShape 28" descr="Woven mat"/>
            <p:cNvSpPr>
              <a:spLocks noChangeArrowheads="1"/>
            </p:cNvSpPr>
            <p:nvPr/>
          </p:nvSpPr>
          <p:spPr bwMode="auto">
            <a:xfrm>
              <a:off x="3888" y="1344"/>
              <a:ext cx="1584" cy="24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1293" name="AutoShape 29" descr="Woven mat"/>
            <p:cNvSpPr>
              <a:spLocks noChangeArrowheads="1"/>
            </p:cNvSpPr>
            <p:nvPr/>
          </p:nvSpPr>
          <p:spPr bwMode="auto">
            <a:xfrm rot="10800000">
              <a:off x="2208" y="1344"/>
              <a:ext cx="1584" cy="24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grpSp>
        <p:nvGrpSpPr>
          <p:cNvPr id="11295" name="Group 31"/>
          <p:cNvGrpSpPr>
            <a:grpSpLocks/>
          </p:cNvGrpSpPr>
          <p:nvPr/>
        </p:nvGrpSpPr>
        <p:grpSpPr bwMode="auto">
          <a:xfrm>
            <a:off x="2771775" y="4352925"/>
            <a:ext cx="5486400" cy="381000"/>
            <a:chOff x="2208" y="1344"/>
            <a:chExt cx="3264" cy="240"/>
          </a:xfrm>
        </p:grpSpPr>
        <p:sp>
          <p:nvSpPr>
            <p:cNvPr id="11296" name="AutoShape 32" descr="Woven mat"/>
            <p:cNvSpPr>
              <a:spLocks noChangeArrowheads="1"/>
            </p:cNvSpPr>
            <p:nvPr/>
          </p:nvSpPr>
          <p:spPr bwMode="auto">
            <a:xfrm>
              <a:off x="3888" y="1344"/>
              <a:ext cx="1584" cy="24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1297" name="AutoShape 33" descr="Woven mat"/>
            <p:cNvSpPr>
              <a:spLocks noChangeArrowheads="1"/>
            </p:cNvSpPr>
            <p:nvPr/>
          </p:nvSpPr>
          <p:spPr bwMode="auto">
            <a:xfrm rot="10800000">
              <a:off x="2208" y="1344"/>
              <a:ext cx="1584" cy="24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spTree>
    <p:extLst>
      <p:ext uri="{BB962C8B-B14F-4D97-AF65-F5344CB8AC3E}">
        <p14:creationId xmlns:p14="http://schemas.microsoft.com/office/powerpoint/2010/main" val="422403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280"/>
                                        </p:tgtEl>
                                        <p:attrNameLst>
                                          <p:attrName>style.visibility</p:attrName>
                                        </p:attrNameLst>
                                      </p:cBhvr>
                                      <p:to>
                                        <p:strVal val="visible"/>
                                      </p:to>
                                    </p:set>
                                    <p:anim calcmode="discrete" valueType="clr">
                                      <p:cBhvr override="childStyle">
                                        <p:cTn id="7" dur="80"/>
                                        <p:tgtEl>
                                          <p:spTgt spid="1128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280"/>
                                        </p:tgtEl>
                                        <p:attrNameLst>
                                          <p:attrName>fillcolor</p:attrName>
                                        </p:attrNameLst>
                                      </p:cBhvr>
                                      <p:tavLst>
                                        <p:tav tm="0">
                                          <p:val>
                                            <p:clrVal>
                                              <a:schemeClr val="accent2"/>
                                            </p:clrVal>
                                          </p:val>
                                        </p:tav>
                                        <p:tav tm="50000">
                                          <p:val>
                                            <p:clrVal>
                                              <a:schemeClr val="hlink"/>
                                            </p:clrVal>
                                          </p:val>
                                        </p:tav>
                                      </p:tavLst>
                                    </p:anim>
                                    <p:set>
                                      <p:cBhvr>
                                        <p:cTn id="9" dur="80"/>
                                        <p:tgtEl>
                                          <p:spTgt spid="11280"/>
                                        </p:tgtEl>
                                        <p:attrNameLst>
                                          <p:attrName>fill.type</p:attrName>
                                        </p:attrNameLst>
                                      </p:cBhvr>
                                      <p:to>
                                        <p:strVal val="solid"/>
                                      </p:to>
                                    </p:se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11281"/>
                                        </p:tgtEl>
                                        <p:attrNameLst>
                                          <p:attrName>style.visibility</p:attrName>
                                        </p:attrNameLst>
                                      </p:cBhvr>
                                      <p:to>
                                        <p:strVal val="visible"/>
                                      </p:to>
                                    </p:set>
                                    <p:anim calcmode="discrete" valueType="clr">
                                      <p:cBhvr override="childStyle">
                                        <p:cTn id="12" dur="80"/>
                                        <p:tgtEl>
                                          <p:spTgt spid="1128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281"/>
                                        </p:tgtEl>
                                        <p:attrNameLst>
                                          <p:attrName>fillcolor</p:attrName>
                                        </p:attrNameLst>
                                      </p:cBhvr>
                                      <p:tavLst>
                                        <p:tav tm="0">
                                          <p:val>
                                            <p:clrVal>
                                              <a:schemeClr val="accent2"/>
                                            </p:clrVal>
                                          </p:val>
                                        </p:tav>
                                        <p:tav tm="50000">
                                          <p:val>
                                            <p:clrVal>
                                              <a:schemeClr val="hlink"/>
                                            </p:clrVal>
                                          </p:val>
                                        </p:tav>
                                      </p:tavLst>
                                    </p:anim>
                                    <p:set>
                                      <p:cBhvr>
                                        <p:cTn id="14" dur="80"/>
                                        <p:tgtEl>
                                          <p:spTgt spid="11281"/>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1285"/>
                                        </p:tgtEl>
                                        <p:attrNameLst>
                                          <p:attrName>style.visibility</p:attrName>
                                        </p:attrNameLst>
                                      </p:cBhvr>
                                      <p:to>
                                        <p:strVal val="visible"/>
                                      </p:to>
                                    </p:set>
                                    <p:anim calcmode="discrete" valueType="clr">
                                      <p:cBhvr override="childStyle">
                                        <p:cTn id="19" dur="80"/>
                                        <p:tgtEl>
                                          <p:spTgt spid="1128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1285"/>
                                        </p:tgtEl>
                                        <p:attrNameLst>
                                          <p:attrName>fillcolor</p:attrName>
                                        </p:attrNameLst>
                                      </p:cBhvr>
                                      <p:tavLst>
                                        <p:tav tm="0">
                                          <p:val>
                                            <p:clrVal>
                                              <a:schemeClr val="accent2"/>
                                            </p:clrVal>
                                          </p:val>
                                        </p:tav>
                                        <p:tav tm="50000">
                                          <p:val>
                                            <p:clrVal>
                                              <a:schemeClr val="hlink"/>
                                            </p:clrVal>
                                          </p:val>
                                        </p:tav>
                                      </p:tavLst>
                                    </p:anim>
                                    <p:set>
                                      <p:cBhvr>
                                        <p:cTn id="21" dur="80"/>
                                        <p:tgtEl>
                                          <p:spTgt spid="11285"/>
                                        </p:tgtEl>
                                        <p:attrNameLst>
                                          <p:attrName>fill.type</p:attrName>
                                        </p:attrNameLst>
                                      </p:cBhvr>
                                      <p:to>
                                        <p:strVal val="solid"/>
                                      </p:to>
                                    </p:set>
                                  </p:childTnLst>
                                </p:cTn>
                              </p:par>
                              <p:par>
                                <p:cTn id="22" presetID="27" presetClass="entr" presetSubtype="0" fill="hold" grpId="0" nodeType="withEffect">
                                  <p:stCondLst>
                                    <p:cond delay="0"/>
                                  </p:stCondLst>
                                  <p:iterate type="lt">
                                    <p:tmPct val="50000"/>
                                  </p:iterate>
                                  <p:childTnLst>
                                    <p:set>
                                      <p:cBhvr>
                                        <p:cTn id="23" dur="1" fill="hold">
                                          <p:stCondLst>
                                            <p:cond delay="0"/>
                                          </p:stCondLst>
                                        </p:cTn>
                                        <p:tgtEl>
                                          <p:spTgt spid="11282"/>
                                        </p:tgtEl>
                                        <p:attrNameLst>
                                          <p:attrName>style.visibility</p:attrName>
                                        </p:attrNameLst>
                                      </p:cBhvr>
                                      <p:to>
                                        <p:strVal val="visible"/>
                                      </p:to>
                                    </p:set>
                                    <p:anim calcmode="discrete" valueType="clr">
                                      <p:cBhvr override="childStyle">
                                        <p:cTn id="24" dur="80"/>
                                        <p:tgtEl>
                                          <p:spTgt spid="11282"/>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1282"/>
                                        </p:tgtEl>
                                        <p:attrNameLst>
                                          <p:attrName>fillcolor</p:attrName>
                                        </p:attrNameLst>
                                      </p:cBhvr>
                                      <p:tavLst>
                                        <p:tav tm="0">
                                          <p:val>
                                            <p:clrVal>
                                              <a:schemeClr val="accent2"/>
                                            </p:clrVal>
                                          </p:val>
                                        </p:tav>
                                        <p:tav tm="50000">
                                          <p:val>
                                            <p:clrVal>
                                              <a:schemeClr val="hlink"/>
                                            </p:clrVal>
                                          </p:val>
                                        </p:tav>
                                      </p:tavLst>
                                    </p:anim>
                                    <p:set>
                                      <p:cBhvr>
                                        <p:cTn id="26" dur="80"/>
                                        <p:tgtEl>
                                          <p:spTgt spid="11282"/>
                                        </p:tgtEl>
                                        <p:attrNameLst>
                                          <p:attrName>fill.type</p:attrName>
                                        </p:attrNameLst>
                                      </p:cBhvr>
                                      <p:to>
                                        <p:strVal val="solid"/>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11283"/>
                                        </p:tgtEl>
                                        <p:attrNameLst>
                                          <p:attrName>style.visibility</p:attrName>
                                        </p:attrNameLst>
                                      </p:cBhvr>
                                      <p:to>
                                        <p:strVal val="visible"/>
                                      </p:to>
                                    </p:set>
                                    <p:anim calcmode="discrete" valueType="clr">
                                      <p:cBhvr override="childStyle">
                                        <p:cTn id="31" dur="80"/>
                                        <p:tgtEl>
                                          <p:spTgt spid="11283"/>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1283"/>
                                        </p:tgtEl>
                                        <p:attrNameLst>
                                          <p:attrName>fillcolor</p:attrName>
                                        </p:attrNameLst>
                                      </p:cBhvr>
                                      <p:tavLst>
                                        <p:tav tm="0">
                                          <p:val>
                                            <p:clrVal>
                                              <a:schemeClr val="accent2"/>
                                            </p:clrVal>
                                          </p:val>
                                        </p:tav>
                                        <p:tav tm="50000">
                                          <p:val>
                                            <p:clrVal>
                                              <a:schemeClr val="hlink"/>
                                            </p:clrVal>
                                          </p:val>
                                        </p:tav>
                                      </p:tavLst>
                                    </p:anim>
                                    <p:set>
                                      <p:cBhvr>
                                        <p:cTn id="33" dur="80"/>
                                        <p:tgtEl>
                                          <p:spTgt spid="11283"/>
                                        </p:tgtEl>
                                        <p:attrNameLst>
                                          <p:attrName>fill.type</p:attrName>
                                        </p:attrNameLst>
                                      </p:cBhvr>
                                      <p:to>
                                        <p:strVal val="solid"/>
                                      </p:to>
                                    </p:set>
                                  </p:childTnLst>
                                </p:cTn>
                              </p:par>
                              <p:par>
                                <p:cTn id="34" presetID="27" presetClass="entr" presetSubtype="0" fill="hold" grpId="0" nodeType="withEffect">
                                  <p:stCondLst>
                                    <p:cond delay="0"/>
                                  </p:stCondLst>
                                  <p:iterate type="lt">
                                    <p:tmPct val="50000"/>
                                  </p:iterate>
                                  <p:childTnLst>
                                    <p:set>
                                      <p:cBhvr>
                                        <p:cTn id="35" dur="1" fill="hold">
                                          <p:stCondLst>
                                            <p:cond delay="0"/>
                                          </p:stCondLst>
                                        </p:cTn>
                                        <p:tgtEl>
                                          <p:spTgt spid="11284"/>
                                        </p:tgtEl>
                                        <p:attrNameLst>
                                          <p:attrName>style.visibility</p:attrName>
                                        </p:attrNameLst>
                                      </p:cBhvr>
                                      <p:to>
                                        <p:strVal val="visible"/>
                                      </p:to>
                                    </p:set>
                                    <p:anim calcmode="discrete" valueType="clr">
                                      <p:cBhvr override="childStyle">
                                        <p:cTn id="36" dur="80"/>
                                        <p:tgtEl>
                                          <p:spTgt spid="11284"/>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11284"/>
                                        </p:tgtEl>
                                        <p:attrNameLst>
                                          <p:attrName>fillcolor</p:attrName>
                                        </p:attrNameLst>
                                      </p:cBhvr>
                                      <p:tavLst>
                                        <p:tav tm="0">
                                          <p:val>
                                            <p:clrVal>
                                              <a:schemeClr val="accent2"/>
                                            </p:clrVal>
                                          </p:val>
                                        </p:tav>
                                        <p:tav tm="50000">
                                          <p:val>
                                            <p:clrVal>
                                              <a:schemeClr val="hlink"/>
                                            </p:clrVal>
                                          </p:val>
                                        </p:tav>
                                      </p:tavLst>
                                    </p:anim>
                                    <p:set>
                                      <p:cBhvr>
                                        <p:cTn id="38" dur="80"/>
                                        <p:tgtEl>
                                          <p:spTgt spid="1128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0" grpId="0"/>
      <p:bldP spid="11281" grpId="0"/>
      <p:bldP spid="11282" grpId="0"/>
      <p:bldP spid="11283" grpId="0"/>
      <p:bldP spid="11284" grpId="0"/>
      <p:bldP spid="11285"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Lời cảm ơn"/>
  <p:tag name="ISPRING_SLIDE_INDENT_LEVEL" val="0"/>
  <p:tag name="ISPRING_SLIDE_ID_2" val="{D9B5FC51-A86F-447A-A522-91E7AD81DFBF}"/>
  <p:tag name="GENSWF_ADVANCE_TIME" val="16.3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964</TotalTime>
  <Words>2219</Words>
  <Application>Microsoft Office PowerPoint</Application>
  <PresentationFormat>On-screen Show (4:3)</PresentationFormat>
  <Paragraphs>167</Paragraphs>
  <Slides>35</Slides>
  <Notes>2</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.VnAristote</vt:lpstr>
      <vt:lpstr>Arial</vt:lpstr>
      <vt:lpstr>Calibri</vt:lpstr>
      <vt:lpstr>Lato Light</vt:lpstr>
      <vt:lpstr>Merriweather</vt:lpstr>
      <vt:lpstr>Raleway SemiBold</vt:lpstr>
      <vt:lpstr>Times New Roman</vt:lpstr>
      <vt:lpstr>UVN Ke Chuyen1</vt:lpstr>
      <vt:lpstr>VNI-Zap</vt:lpstr>
      <vt:lpstr>Office Theme</vt:lpstr>
      <vt:lpstr>PowerPoint Presentation</vt:lpstr>
      <vt:lpstr>PowerPoint Presentation</vt:lpstr>
      <vt:lpstr>PowerPoint Presentation</vt:lpstr>
      <vt:lpstr>PowerPoint Presentation</vt:lpstr>
      <vt:lpstr>     - Đồ dùng điện giúp nâng cao tiện ích trong gia đình như thế nào?  - Làm thế nào sử dụng đồ dùng điện trong gia đình an toàn hiệu quả?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10: ĐỒ DÙNG ĐIỆN TRONG GIA ĐÌNH (t2)</vt:lpstr>
      <vt:lpstr>PowerPoint Presentation</vt:lpstr>
      <vt:lpstr>BÀI 10: ĐỒ DÙNG ĐIỆN TRONG GIA ĐÌNH (t2)</vt:lpstr>
      <vt:lpstr>PowerPoint Presentation</vt:lpstr>
      <vt:lpstr>Vận dụng</vt:lpstr>
      <vt:lpstr>Vận dụng</vt:lpstr>
      <vt:lpstr>KẾT NỐI NGHỀ NGHIỆP</vt:lpstr>
      <vt:lpstr>DẶN DÒ</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TẬP  THỰC HÀNH</dc:title>
  <dc:creator>mymy</dc:creator>
  <cp:lastModifiedBy>phương vũ lê</cp:lastModifiedBy>
  <cp:revision>140</cp:revision>
  <dcterms:created xsi:type="dcterms:W3CDTF">2013-08-28T08:21:51Z</dcterms:created>
  <dcterms:modified xsi:type="dcterms:W3CDTF">2023-07-19T09:24:20Z</dcterms:modified>
</cp:coreProperties>
</file>