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5" r:id="rId2"/>
  </p:sldMasterIdLst>
  <p:notesMasterIdLst>
    <p:notesMasterId r:id="rId15"/>
  </p:notesMasterIdLst>
  <p:sldIdLst>
    <p:sldId id="300" r:id="rId3"/>
    <p:sldId id="301" r:id="rId4"/>
    <p:sldId id="325" r:id="rId5"/>
    <p:sldId id="331" r:id="rId6"/>
    <p:sldId id="289" r:id="rId7"/>
    <p:sldId id="306" r:id="rId8"/>
    <p:sldId id="309" r:id="rId9"/>
    <p:sldId id="329" r:id="rId10"/>
    <p:sldId id="332" r:id="rId11"/>
    <p:sldId id="326" r:id="rId12"/>
    <p:sldId id="284" r:id="rId13"/>
    <p:sldId id="312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CA"/>
    <a:srgbClr val="000099"/>
    <a:srgbClr val="FFCC00"/>
    <a:srgbClr val="8879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93474" autoAdjust="0"/>
  </p:normalViewPr>
  <p:slideViewPr>
    <p:cSldViewPr snapToGrid="0">
      <p:cViewPr varScale="1">
        <p:scale>
          <a:sx n="60" d="100"/>
          <a:sy n="60" d="100"/>
        </p:scale>
        <p:origin x="413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B1069-D336-4495-B4E5-9F0292362EC8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EF130-B28B-4A7A-8240-55737B2C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5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4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26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E971B-ABD5-4CD7-B35F-60A5B180DF0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65568-E8E4-4E9A-8DA0-31DD551F65E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AF354-1B1E-4F7D-8F84-63666E25E70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C1955BA-E07F-4335-AE72-EA948D28FA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486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CCDAF8-A144-4A4C-B6D2-2B3272DFA5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8E59D-4255-437F-808B-3CB02149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AF5418-A2A1-4D5C-9E7A-F2A108F2F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44ECF8D-27B7-4176-9FB7-862DCF6675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723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575F6D"/>
                </a:solidFill>
              </a:rPr>
              <a:pPr/>
              <a:t>5/15/2023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5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>
                <a:solidFill>
                  <a:srgbClr val="575F6D"/>
                </a:solidFill>
              </a:rPr>
              <a:pPr/>
              <a:t>5/15/2023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095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FF39D"/>
                </a:solidFill>
              </a:rPr>
              <a:pPr/>
              <a:t>5/15/2023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734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575F6D"/>
                </a:solidFill>
              </a:rPr>
              <a:pPr/>
              <a:t>5/15/2023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59199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575F6D"/>
                </a:solidFill>
              </a:rPr>
              <a:pPr/>
              <a:t>5/15/2023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450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00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>
                <a:solidFill>
                  <a:srgbClr val="575F6D"/>
                </a:solidFill>
              </a:rPr>
              <a:pPr/>
              <a:t>5/15/2023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9795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575F6D"/>
                </a:solidFill>
              </a:rPr>
              <a:pPr/>
              <a:t>5/15/2023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362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>
                <a:solidFill>
                  <a:srgbClr val="575F6D"/>
                </a:solidFill>
              </a:rPr>
              <a:pPr/>
              <a:t>5/15/2023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871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>
                <a:solidFill>
                  <a:srgbClr val="575F6D"/>
                </a:solidFill>
              </a:rPr>
              <a:pPr/>
              <a:t>5/15/2023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989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575F6D"/>
                </a:solidFill>
              </a:rPr>
              <a:pPr/>
              <a:t>5/15/2023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969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575F6D"/>
                </a:solidFill>
              </a:rPr>
              <a:pPr/>
              <a:t>5/15/2023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7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1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8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0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2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3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0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64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000DC-0174-4858-92BF-191060A02E51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A80FE-9C95-49B5-AD3E-2B57C2B15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9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85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858" r:id="rId13"/>
    <p:sldLayoutId id="21474838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575F6D"/>
                </a:solidFill>
              </a:rPr>
              <a:pPr/>
              <a:t>5/15/2023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1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&#7897;t%20s&#7889;%20bi&#7879;n%20ph&#225;p%20ti&#7871;t%20ki&#7879;m%20&#273;i&#7879;n,%20s&#7917;%20d&#7909;ng%20&#273;i&#7879;n%20an%20to&#224;n%20v&#224;%20hi&#7879;u%20qu&#7843;%20trong%20sinh%20ho&#7841;t%20gia%20&#273;&#236;nh.mp4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5%20ph&#250;t%20&#273;&#7871;m%20ng&#432;&#7907;c%20nh&#7841;c%20vui%20v&#7867;%20h&#224;o%20h&#7913;ng%20cho%20ho&#7841;t%20&#273;&#7897;ng%20nh&#243;m.mp4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5%20ph&#250;t%20&#273;&#7871;m%20ng&#432;&#7907;c%20nh&#7841;c%20vui%20v&#7867;%20h&#224;o%20h&#7913;ng%20cho%20ho&#7841;t%20&#273;&#7897;ng%20nh&#243;m.mp4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2" descr="stock-vector-wild-animal-and-banner-502362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5"/>
            <a:ext cx="12293600" cy="6915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152400"/>
            <a:ext cx="111760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sz="2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0" y="6477000"/>
            <a:ext cx="62992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10871" y="3967033"/>
            <a:ext cx="784752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14: DỰ ÁN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AN TOÀN VÀ TIẾT KIỆM ĐIỆN NĂNG TRONG GIA ĐÌNH</a:t>
            </a:r>
          </a:p>
        </p:txBody>
      </p:sp>
    </p:spTree>
    <p:extLst>
      <p:ext uri="{BB962C8B-B14F-4D97-AF65-F5344CB8AC3E}">
        <p14:creationId xmlns:p14="http://schemas.microsoft.com/office/powerpoint/2010/main" val="2164701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7C029A-1EFA-46D1-804B-E7F9F65BD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335" y="0"/>
            <a:ext cx="6918665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11D25C-1972-4513-93C3-48C682AAA698}"/>
              </a:ext>
            </a:extLst>
          </p:cNvPr>
          <p:cNvSpPr txBox="1"/>
          <p:nvPr/>
        </p:nvSpPr>
        <p:spPr>
          <a:xfrm>
            <a:off x="307973" y="370377"/>
            <a:ext cx="46635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5437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45014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51645" y="1540885"/>
            <a:ext cx="11088709" cy="335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Xem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lại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nội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dung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bài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học</a:t>
            </a:r>
            <a:endParaRPr lang="en-US" altLang="en-US" sz="4400" b="1" dirty="0">
              <a:solidFill>
                <a:prstClr val="black"/>
              </a:solidFill>
              <a:latin typeface="Times New Roman" pitchFamily="18" charset="0"/>
            </a:endParaRPr>
          </a:p>
          <a:p>
            <a:pPr marL="457200" indent="-457200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HS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tổng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hợp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và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hoàn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thiện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sản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phẩm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của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nhóm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chuẩn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bị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tiết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sau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lên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trình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bày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dự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prstClr val="black"/>
                </a:solidFill>
                <a:latin typeface="Times New Roman" pitchFamily="18" charset="0"/>
              </a:rPr>
              <a:t>án</a:t>
            </a:r>
            <a:r>
              <a:rPr lang="en-US" altLang="en-US" sz="4400" b="1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8046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stock-vector-animal-in-the-jungle-592066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38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3048001" y="6491288"/>
            <a:ext cx="6320367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60" name="Rectangle 1"/>
          <p:cNvSpPr>
            <a:spLocks noChangeArrowheads="1"/>
          </p:cNvSpPr>
          <p:nvPr/>
        </p:nvSpPr>
        <p:spPr bwMode="auto">
          <a:xfrm>
            <a:off x="1280584" y="1040908"/>
            <a:ext cx="9855200" cy="2957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vi-V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GIỜ HỌC KẾT THÚC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vi-V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vi-V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XIN CẢM ƠN 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vi-V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 THẦY CÔ GIÁO VÀ 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vi-V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 EM HỌC SINH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vi-V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707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12192000" cy="9144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n-US" sz="4400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NỘI DUNG CHÍNH</a:t>
            </a:r>
            <a:r>
              <a:rPr lang="en-US" sz="5000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1382184" y="1066800"/>
            <a:ext cx="10443633" cy="4724400"/>
            <a:chOff x="653" y="957"/>
            <a:chExt cx="4934" cy="2739"/>
          </a:xfrm>
        </p:grpSpPr>
        <p:grpSp>
          <p:nvGrpSpPr>
            <p:cNvPr id="8207" name="Group 3"/>
            <p:cNvGrpSpPr>
              <a:grpSpLocks/>
            </p:cNvGrpSpPr>
            <p:nvPr/>
          </p:nvGrpSpPr>
          <p:grpSpPr bwMode="auto">
            <a:xfrm>
              <a:off x="653" y="1182"/>
              <a:ext cx="1020" cy="2271"/>
              <a:chOff x="677" y="998"/>
              <a:chExt cx="939" cy="2271"/>
            </a:xfrm>
          </p:grpSpPr>
          <p:sp>
            <p:nvSpPr>
              <p:cNvPr id="8217" name="Freeform 4"/>
              <p:cNvSpPr>
                <a:spLocks/>
              </p:cNvSpPr>
              <p:nvPr/>
            </p:nvSpPr>
            <p:spPr bwMode="gray">
              <a:xfrm flipV="1">
                <a:off x="683" y="2087"/>
                <a:ext cx="933" cy="1182"/>
              </a:xfrm>
              <a:custGeom>
                <a:avLst/>
                <a:gdLst>
                  <a:gd name="T0" fmla="*/ 118 w 933"/>
                  <a:gd name="T1" fmla="*/ 1044 h 1182"/>
                  <a:gd name="T2" fmla="*/ 128 w 933"/>
                  <a:gd name="T3" fmla="*/ 340 h 1182"/>
                  <a:gd name="T4" fmla="*/ 264 w 933"/>
                  <a:gd name="T5" fmla="*/ 210 h 1182"/>
                  <a:gd name="T6" fmla="*/ 720 w 933"/>
                  <a:gd name="T7" fmla="*/ 202 h 1182"/>
                  <a:gd name="T8" fmla="*/ 720 w 933"/>
                  <a:gd name="T9" fmla="*/ 320 h 1182"/>
                  <a:gd name="T10" fmla="*/ 933 w 933"/>
                  <a:gd name="T11" fmla="*/ 153 h 1182"/>
                  <a:gd name="T12" fmla="*/ 712 w 933"/>
                  <a:gd name="T13" fmla="*/ 0 h 1182"/>
                  <a:gd name="T14" fmla="*/ 714 w 933"/>
                  <a:gd name="T15" fmla="*/ 92 h 1182"/>
                  <a:gd name="T16" fmla="*/ 234 w 933"/>
                  <a:gd name="T17" fmla="*/ 94 h 1182"/>
                  <a:gd name="T18" fmla="*/ 0 w 933"/>
                  <a:gd name="T19" fmla="*/ 298 h 1182"/>
                  <a:gd name="T20" fmla="*/ 0 w 933"/>
                  <a:gd name="T21" fmla="*/ 1058 h 1182"/>
                  <a:gd name="T22" fmla="*/ 118 w 933"/>
                  <a:gd name="T23" fmla="*/ 1044 h 118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933"/>
                  <a:gd name="T37" fmla="*/ 0 h 1182"/>
                  <a:gd name="T38" fmla="*/ 933 w 933"/>
                  <a:gd name="T39" fmla="*/ 1182 h 118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933" h="1182">
                    <a:moveTo>
                      <a:pt x="118" y="1044"/>
                    </a:moveTo>
                    <a:lnTo>
                      <a:pt x="128" y="340"/>
                    </a:lnTo>
                    <a:cubicBezTo>
                      <a:pt x="134" y="214"/>
                      <a:pt x="182" y="212"/>
                      <a:pt x="264" y="210"/>
                    </a:cubicBezTo>
                    <a:lnTo>
                      <a:pt x="720" y="202"/>
                    </a:lnTo>
                    <a:lnTo>
                      <a:pt x="720" y="320"/>
                    </a:lnTo>
                    <a:lnTo>
                      <a:pt x="933" y="153"/>
                    </a:lnTo>
                    <a:lnTo>
                      <a:pt x="712" y="0"/>
                    </a:lnTo>
                    <a:lnTo>
                      <a:pt x="714" y="92"/>
                    </a:lnTo>
                    <a:cubicBezTo>
                      <a:pt x="714" y="92"/>
                      <a:pt x="406" y="94"/>
                      <a:pt x="234" y="94"/>
                    </a:cubicBezTo>
                    <a:cubicBezTo>
                      <a:pt x="60" y="96"/>
                      <a:pt x="2" y="156"/>
                      <a:pt x="0" y="298"/>
                    </a:cubicBezTo>
                    <a:lnTo>
                      <a:pt x="0" y="1058"/>
                    </a:lnTo>
                    <a:cubicBezTo>
                      <a:pt x="20" y="1182"/>
                      <a:pt x="93" y="1170"/>
                      <a:pt x="118" y="104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9" name="Freeform 6"/>
              <p:cNvSpPr>
                <a:spLocks/>
              </p:cNvSpPr>
              <p:nvPr/>
            </p:nvSpPr>
            <p:spPr bwMode="gray">
              <a:xfrm>
                <a:off x="677" y="998"/>
                <a:ext cx="933" cy="1182"/>
              </a:xfrm>
              <a:custGeom>
                <a:avLst/>
                <a:gdLst>
                  <a:gd name="T0" fmla="*/ 118 w 933"/>
                  <a:gd name="T1" fmla="*/ 1044 h 1182"/>
                  <a:gd name="T2" fmla="*/ 128 w 933"/>
                  <a:gd name="T3" fmla="*/ 340 h 1182"/>
                  <a:gd name="T4" fmla="*/ 264 w 933"/>
                  <a:gd name="T5" fmla="*/ 210 h 1182"/>
                  <a:gd name="T6" fmla="*/ 720 w 933"/>
                  <a:gd name="T7" fmla="*/ 202 h 1182"/>
                  <a:gd name="T8" fmla="*/ 720 w 933"/>
                  <a:gd name="T9" fmla="*/ 320 h 1182"/>
                  <a:gd name="T10" fmla="*/ 933 w 933"/>
                  <a:gd name="T11" fmla="*/ 153 h 1182"/>
                  <a:gd name="T12" fmla="*/ 712 w 933"/>
                  <a:gd name="T13" fmla="*/ 0 h 1182"/>
                  <a:gd name="T14" fmla="*/ 714 w 933"/>
                  <a:gd name="T15" fmla="*/ 92 h 1182"/>
                  <a:gd name="T16" fmla="*/ 234 w 933"/>
                  <a:gd name="T17" fmla="*/ 94 h 1182"/>
                  <a:gd name="T18" fmla="*/ 0 w 933"/>
                  <a:gd name="T19" fmla="*/ 298 h 1182"/>
                  <a:gd name="T20" fmla="*/ 0 w 933"/>
                  <a:gd name="T21" fmla="*/ 1058 h 1182"/>
                  <a:gd name="T22" fmla="*/ 118 w 933"/>
                  <a:gd name="T23" fmla="*/ 1044 h 118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933"/>
                  <a:gd name="T37" fmla="*/ 0 h 1182"/>
                  <a:gd name="T38" fmla="*/ 933 w 933"/>
                  <a:gd name="T39" fmla="*/ 1182 h 118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933" h="1182">
                    <a:moveTo>
                      <a:pt x="118" y="1044"/>
                    </a:moveTo>
                    <a:lnTo>
                      <a:pt x="128" y="340"/>
                    </a:lnTo>
                    <a:cubicBezTo>
                      <a:pt x="134" y="214"/>
                      <a:pt x="182" y="212"/>
                      <a:pt x="264" y="210"/>
                    </a:cubicBezTo>
                    <a:lnTo>
                      <a:pt x="720" y="202"/>
                    </a:lnTo>
                    <a:lnTo>
                      <a:pt x="720" y="320"/>
                    </a:lnTo>
                    <a:lnTo>
                      <a:pt x="933" y="153"/>
                    </a:lnTo>
                    <a:lnTo>
                      <a:pt x="712" y="0"/>
                    </a:lnTo>
                    <a:lnTo>
                      <a:pt x="714" y="92"/>
                    </a:lnTo>
                    <a:cubicBezTo>
                      <a:pt x="714" y="92"/>
                      <a:pt x="406" y="94"/>
                      <a:pt x="234" y="94"/>
                    </a:cubicBezTo>
                    <a:cubicBezTo>
                      <a:pt x="60" y="96"/>
                      <a:pt x="2" y="156"/>
                      <a:pt x="0" y="298"/>
                    </a:cubicBezTo>
                    <a:lnTo>
                      <a:pt x="0" y="1058"/>
                    </a:lnTo>
                    <a:cubicBezTo>
                      <a:pt x="20" y="1182"/>
                      <a:pt x="93" y="1170"/>
                      <a:pt x="118" y="104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AutoShape 9"/>
            <p:cNvSpPr>
              <a:spLocks noChangeArrowheads="1"/>
            </p:cNvSpPr>
            <p:nvPr/>
          </p:nvSpPr>
          <p:spPr bwMode="ltGray">
            <a:xfrm>
              <a:off x="2171" y="2868"/>
              <a:ext cx="3416" cy="828"/>
            </a:xfrm>
            <a:prstGeom prst="roundRect">
              <a:avLst>
                <a:gd name="adj" fmla="val 11505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  <a:alpha val="0"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utoShape 11"/>
            <p:cNvSpPr>
              <a:spLocks noChangeArrowheads="1"/>
            </p:cNvSpPr>
            <p:nvPr/>
          </p:nvSpPr>
          <p:spPr bwMode="gray">
            <a:xfrm>
              <a:off x="2101" y="967"/>
              <a:ext cx="3438" cy="822"/>
            </a:xfrm>
            <a:prstGeom prst="roundRect">
              <a:avLst>
                <a:gd name="adj" fmla="val 11505"/>
              </a:avLst>
            </a:prstGeom>
            <a:gradFill rotWithShape="1">
              <a:gsLst>
                <a:gs pos="0">
                  <a:schemeClr val="hlink">
                    <a:alpha val="80000"/>
                  </a:schemeClr>
                </a:gs>
                <a:gs pos="100000">
                  <a:schemeClr val="hlink">
                    <a:gamma/>
                    <a:shade val="46275"/>
                    <a:invGamma/>
                    <a:alpha val="0"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13"/>
            <p:cNvSpPr>
              <a:spLocks noChangeArrowheads="1"/>
            </p:cNvSpPr>
            <p:nvPr/>
          </p:nvSpPr>
          <p:spPr bwMode="gray">
            <a:xfrm>
              <a:off x="1664" y="957"/>
              <a:ext cx="1026" cy="818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4"/>
            <p:cNvSpPr>
              <a:spLocks/>
            </p:cNvSpPr>
            <p:nvPr/>
          </p:nvSpPr>
          <p:spPr bwMode="gray">
            <a:xfrm>
              <a:off x="1774" y="998"/>
              <a:ext cx="511" cy="409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8627"/>
                    <a:invGamma/>
                  </a:schemeClr>
                </a:gs>
                <a:gs pos="5000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7"/>
            <p:cNvSpPr>
              <a:spLocks noChangeArrowheads="1"/>
            </p:cNvSpPr>
            <p:nvPr/>
          </p:nvSpPr>
          <p:spPr bwMode="gray">
            <a:xfrm>
              <a:off x="1680" y="2862"/>
              <a:ext cx="1026" cy="818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gray">
            <a:xfrm>
              <a:off x="1810" y="2897"/>
              <a:ext cx="511" cy="409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" name="AutoShape 10"/>
          <p:cNvSpPr>
            <a:spLocks noChangeArrowheads="1"/>
          </p:cNvSpPr>
          <p:nvPr/>
        </p:nvSpPr>
        <p:spPr bwMode="gray">
          <a:xfrm>
            <a:off x="5710767" y="4910138"/>
            <a:ext cx="501651" cy="347662"/>
          </a:xfrm>
          <a:prstGeom prst="rightArrow">
            <a:avLst>
              <a:gd name="adj1" fmla="val 50000"/>
              <a:gd name="adj2" fmla="val 45091"/>
            </a:avLst>
          </a:prstGeom>
          <a:solidFill>
            <a:srgbClr val="FE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altLang="en-US">
              <a:latin typeface="Arial" charset="0"/>
            </a:endParaRPr>
          </a:p>
        </p:txBody>
      </p:sp>
      <p:sp>
        <p:nvSpPr>
          <p:cNvPr id="20" name="AutoShape 12"/>
          <p:cNvSpPr>
            <a:spLocks noChangeArrowheads="1"/>
          </p:cNvSpPr>
          <p:nvPr/>
        </p:nvSpPr>
        <p:spPr bwMode="gray">
          <a:xfrm>
            <a:off x="5683252" y="1600200"/>
            <a:ext cx="501649" cy="344488"/>
          </a:xfrm>
          <a:prstGeom prst="rightArrow">
            <a:avLst>
              <a:gd name="adj1" fmla="val 50000"/>
              <a:gd name="adj2" fmla="val 45507"/>
            </a:avLst>
          </a:prstGeom>
          <a:solidFill>
            <a:srgbClr val="FE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altLang="en-US">
              <a:latin typeface="Arial" charset="0"/>
            </a:endParaRPr>
          </a:p>
        </p:txBody>
      </p:sp>
      <p:pic>
        <p:nvPicPr>
          <p:cNvPr id="21" name="Picture 19" descr="YG_circl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34" y="2438400"/>
            <a:ext cx="2510367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20"/>
          <p:cNvSpPr txBox="1">
            <a:spLocks noChangeArrowheads="1"/>
          </p:cNvSpPr>
          <p:nvPr/>
        </p:nvSpPr>
        <p:spPr bwMode="black">
          <a:xfrm>
            <a:off x="5588000" y="1241407"/>
            <a:ext cx="621876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just"/>
            <a:r>
              <a:rPr lang="en-US" altLang="en-US" b="1" dirty="0"/>
              <a:t> GIỚI THIỆU, LẬP KẾ HOẠCH DỰ ÁN</a:t>
            </a:r>
            <a:endParaRPr lang="en-US" altLang="en-US" dirty="0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black">
          <a:xfrm>
            <a:off x="5710767" y="4775478"/>
            <a:ext cx="6096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/>
            <a:r>
              <a:rPr lang="en-US" altLang="en-US" sz="2700" b="1" dirty="0"/>
              <a:t> HỌC SINH THỰC HIỆN DỰ ÁN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gray">
          <a:xfrm>
            <a:off x="371683" y="3159628"/>
            <a:ext cx="20976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vi-VN" altLang="en-US" b="1" dirty="0">
                <a:cs typeface="Times New Roman" pitchFamily="18" charset="0"/>
              </a:rPr>
              <a:t>Bài 14</a:t>
            </a:r>
            <a:endParaRPr lang="en-US" altLang="en-US" b="1" dirty="0">
              <a:cs typeface="Times New Roman" pitchFamily="18" charset="0"/>
            </a:endParaRP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white">
          <a:xfrm>
            <a:off x="3556001" y="1371601"/>
            <a:ext cx="2230967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800" b="1">
                <a:solidFill>
                  <a:srgbClr val="FEFFFF"/>
                </a:solidFill>
                <a:latin typeface="Arial" charset="0"/>
              </a:rPr>
              <a:t>I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white">
          <a:xfrm>
            <a:off x="3556001" y="4662488"/>
            <a:ext cx="2230967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800" b="1">
                <a:solidFill>
                  <a:srgbClr val="FEFFFF"/>
                </a:solidFill>
                <a:latin typeface="Arial" charset="0"/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138822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 animBg="1"/>
      <p:bldP spid="20" grpId="0" animBg="1"/>
      <p:bldP spid="22" grpId="0"/>
      <p:bldP spid="24" grpId="0"/>
      <p:bldP spid="26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uble Wave 2">
            <a:extLst>
              <a:ext uri="{FF2B5EF4-FFF2-40B4-BE49-F238E27FC236}">
                <a16:creationId xmlns:a16="http://schemas.microsoft.com/office/drawing/2014/main" id="{D4792773-59B6-4471-A8CE-F6F9AFD47F5C}"/>
              </a:ext>
            </a:extLst>
          </p:cNvPr>
          <p:cNvSpPr/>
          <p:nvPr/>
        </p:nvSpPr>
        <p:spPr>
          <a:xfrm>
            <a:off x="4719782" y="2081927"/>
            <a:ext cx="2198149" cy="2195439"/>
          </a:xfrm>
          <a:prstGeom prst="doubleWav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4943220-AFF9-41B9-9EB7-57D6091C5C34}"/>
              </a:ext>
            </a:extLst>
          </p:cNvPr>
          <p:cNvSpPr/>
          <p:nvPr/>
        </p:nvSpPr>
        <p:spPr>
          <a:xfrm>
            <a:off x="5955901" y="144469"/>
            <a:ext cx="3631444" cy="196142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chùi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D55BD48-5FD7-4850-A6FF-4054C0BDDA00}"/>
              </a:ext>
            </a:extLst>
          </p:cNvPr>
          <p:cNvSpPr/>
          <p:nvPr/>
        </p:nvSpPr>
        <p:spPr>
          <a:xfrm>
            <a:off x="6917931" y="4996874"/>
            <a:ext cx="5146208" cy="171665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DA0D07E-FDCE-43A1-8442-E224B7A3952E}"/>
              </a:ext>
            </a:extLst>
          </p:cNvPr>
          <p:cNvSpPr/>
          <p:nvPr/>
        </p:nvSpPr>
        <p:spPr>
          <a:xfrm>
            <a:off x="683492" y="0"/>
            <a:ext cx="3426692" cy="234603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84A6DD-0A8A-419A-B67C-346D9C8968EA}"/>
              </a:ext>
            </a:extLst>
          </p:cNvPr>
          <p:cNvSpPr/>
          <p:nvPr/>
        </p:nvSpPr>
        <p:spPr>
          <a:xfrm>
            <a:off x="101600" y="2576946"/>
            <a:ext cx="3315855" cy="241992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ổ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0E3C9E7-69BC-4D5B-92A3-28CA485B91AF}"/>
              </a:ext>
            </a:extLst>
          </p:cNvPr>
          <p:cNvSpPr/>
          <p:nvPr/>
        </p:nvSpPr>
        <p:spPr>
          <a:xfrm>
            <a:off x="2041236" y="4627418"/>
            <a:ext cx="4054764" cy="21954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quạt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8D9BE7-3A70-4B9C-BACD-FB08F3EBD5DB}"/>
              </a:ext>
            </a:extLst>
          </p:cNvPr>
          <p:cNvSpPr/>
          <p:nvPr/>
        </p:nvSpPr>
        <p:spPr>
          <a:xfrm>
            <a:off x="7841673" y="2207491"/>
            <a:ext cx="4248726" cy="23133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B9A27E8-E932-4C1C-9A34-21E35DCB1DFD}"/>
              </a:ext>
            </a:extLst>
          </p:cNvPr>
          <p:cNvCxnSpPr>
            <a:cxnSpLocks/>
            <a:stCxn id="3" idx="1"/>
            <a:endCxn id="12" idx="5"/>
          </p:cNvCxnSpPr>
          <p:nvPr/>
        </p:nvCxnSpPr>
        <p:spPr>
          <a:xfrm flipH="1" flipV="1">
            <a:off x="3608357" y="2002466"/>
            <a:ext cx="1111425" cy="1177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5D86799-31A3-4BD2-8F36-D1944A7066BA}"/>
              </a:ext>
            </a:extLst>
          </p:cNvPr>
          <p:cNvCxnSpPr>
            <a:cxnSpLocks/>
            <a:stCxn id="3" idx="1"/>
            <a:endCxn id="13" idx="6"/>
          </p:cNvCxnSpPr>
          <p:nvPr/>
        </p:nvCxnSpPr>
        <p:spPr>
          <a:xfrm flipH="1">
            <a:off x="3417455" y="3179647"/>
            <a:ext cx="1302327" cy="607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EC7E041-413A-49F2-967E-B3613EBE9EC1}"/>
              </a:ext>
            </a:extLst>
          </p:cNvPr>
          <p:cNvCxnSpPr>
            <a:cxnSpLocks/>
            <a:stCxn id="3" idx="1"/>
            <a:endCxn id="14" idx="0"/>
          </p:cNvCxnSpPr>
          <p:nvPr/>
        </p:nvCxnSpPr>
        <p:spPr>
          <a:xfrm flipH="1">
            <a:off x="4068618" y="3179647"/>
            <a:ext cx="651164" cy="14477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9A3A96F-8406-4011-B28C-224A516272EE}"/>
              </a:ext>
            </a:extLst>
          </p:cNvPr>
          <p:cNvCxnSpPr>
            <a:cxnSpLocks/>
            <a:stCxn id="3" idx="3"/>
            <a:endCxn id="10" idx="4"/>
          </p:cNvCxnSpPr>
          <p:nvPr/>
        </p:nvCxnSpPr>
        <p:spPr>
          <a:xfrm flipV="1">
            <a:off x="6917931" y="2105891"/>
            <a:ext cx="853692" cy="10737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1B13D2C-E046-4943-B392-89BE825AEDFF}"/>
              </a:ext>
            </a:extLst>
          </p:cNvPr>
          <p:cNvCxnSpPr>
            <a:cxnSpLocks/>
            <a:stCxn id="3" idx="3"/>
            <a:endCxn id="15" idx="2"/>
          </p:cNvCxnSpPr>
          <p:nvPr/>
        </p:nvCxnSpPr>
        <p:spPr>
          <a:xfrm>
            <a:off x="6917931" y="3179647"/>
            <a:ext cx="923742" cy="184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A89EF67-9549-4DB2-97A4-BF6ADCAA0B1D}"/>
              </a:ext>
            </a:extLst>
          </p:cNvPr>
          <p:cNvCxnSpPr>
            <a:cxnSpLocks/>
            <a:stCxn id="3" idx="3"/>
            <a:endCxn id="11" idx="1"/>
          </p:cNvCxnSpPr>
          <p:nvPr/>
        </p:nvCxnSpPr>
        <p:spPr>
          <a:xfrm>
            <a:off x="6917931" y="3179647"/>
            <a:ext cx="753645" cy="20686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9" name="Star: 5 Points 48">
            <a:hlinkClick r:id="rId2" action="ppaction://hlinkfile"/>
            <a:extLst>
              <a:ext uri="{FF2B5EF4-FFF2-40B4-BE49-F238E27FC236}">
                <a16:creationId xmlns:a16="http://schemas.microsoft.com/office/drawing/2014/main" id="{47A58456-678A-40A7-95C2-D8ADD6CC7BB1}"/>
              </a:ext>
            </a:extLst>
          </p:cNvPr>
          <p:cNvSpPr/>
          <p:nvPr/>
        </p:nvSpPr>
        <p:spPr>
          <a:xfrm>
            <a:off x="596463" y="5521657"/>
            <a:ext cx="949910" cy="7764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6A40393E-7967-4916-8738-01DF0FF3D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94" y="1226936"/>
            <a:ext cx="4688654" cy="5579499"/>
          </a:xfrm>
          <a:prstGeom prst="rect">
            <a:avLst/>
          </a:prstGeom>
        </p:spPr>
      </p:pic>
      <p:pic>
        <p:nvPicPr>
          <p:cNvPr id="5" name="Picture 4" descr="A page of a book with writing&#10;&#10;Description automatically generated with low confidence">
            <a:extLst>
              <a:ext uri="{FF2B5EF4-FFF2-40B4-BE49-F238E27FC236}">
                <a16:creationId xmlns:a16="http://schemas.microsoft.com/office/drawing/2014/main" id="{70990676-8CDE-4E83-B916-A39CAA46F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550" y="2157275"/>
            <a:ext cx="5440166" cy="4527150"/>
          </a:xfrm>
          <a:prstGeom prst="rect">
            <a:avLst/>
          </a:prstGeom>
        </p:spPr>
      </p:pic>
      <p:sp>
        <p:nvSpPr>
          <p:cNvPr id="6" name="AutoShape 5">
            <a:extLst>
              <a:ext uri="{FF2B5EF4-FFF2-40B4-BE49-F238E27FC236}">
                <a16:creationId xmlns:a16="http://schemas.microsoft.com/office/drawing/2014/main" id="{2BED16CA-10B2-4BC9-A8A4-26C751CBB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3270" y="-60973"/>
            <a:ext cx="3844031" cy="2218248"/>
          </a:xfrm>
          <a:prstGeom prst="cloudCallout">
            <a:avLst>
              <a:gd name="adj1" fmla="val -102664"/>
              <a:gd name="adj2" fmla="val 26860"/>
            </a:avLst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 b="1" dirty="0" err="1">
                <a:solidFill>
                  <a:srgbClr val="FF0066"/>
                </a:solidFill>
                <a:latin typeface=".VnTime" panose="020B7200000000000000" pitchFamily="34" charset="0"/>
              </a:rPr>
              <a:t>Chóng</a:t>
            </a:r>
            <a:r>
              <a:rPr lang="en-US" altLang="en-US" sz="2800" b="1" dirty="0">
                <a:solidFill>
                  <a:srgbClr val="FF0066"/>
                </a:solidFill>
                <a:latin typeface=".VnTime" panose="020B7200000000000000" pitchFamily="34" charset="0"/>
              </a:rPr>
              <a:t> ta </a:t>
            </a:r>
            <a:r>
              <a:rPr lang="en-US" altLang="en-US" sz="2800" b="1" dirty="0" err="1">
                <a:solidFill>
                  <a:srgbClr val="FF0066"/>
                </a:solidFill>
                <a:latin typeface=".VnTime" panose="020B7200000000000000" pitchFamily="34" charset="0"/>
              </a:rPr>
              <a:t>dïng</a:t>
            </a:r>
            <a:r>
              <a:rPr lang="en-US" altLang="en-US" sz="2800" b="1" dirty="0">
                <a:solidFill>
                  <a:srgbClr val="FF0066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.VnTime" panose="020B7200000000000000" pitchFamily="34" charset="0"/>
              </a:rPr>
              <a:t>c«ng</a:t>
            </a:r>
            <a:r>
              <a:rPr lang="en-US" altLang="en-US" sz="2800" b="1" dirty="0">
                <a:solidFill>
                  <a:srgbClr val="FF0066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.VnTime" panose="020B7200000000000000" pitchFamily="34" charset="0"/>
              </a:rPr>
              <a:t>thøc</a:t>
            </a:r>
            <a:r>
              <a:rPr lang="en-US" altLang="en-US" sz="2800" b="1" dirty="0">
                <a:solidFill>
                  <a:srgbClr val="FF0066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.VnTime" panose="020B7200000000000000" pitchFamily="34" charset="0"/>
              </a:rPr>
              <a:t>nµo</a:t>
            </a:r>
            <a:r>
              <a:rPr lang="en-US" altLang="en-US" sz="2800" b="1" dirty="0">
                <a:solidFill>
                  <a:srgbClr val="FF0066"/>
                </a:solidFill>
                <a:latin typeface=".VnTime" panose="020B7200000000000000" pitchFamily="34" charset="0"/>
              </a:rPr>
              <a:t> ®Ó </a:t>
            </a:r>
            <a:r>
              <a:rPr lang="en-US" altLang="en-US" sz="2800" b="1" dirty="0" err="1">
                <a:solidFill>
                  <a:srgbClr val="FF0066"/>
                </a:solidFill>
                <a:latin typeface=".VnTime" panose="020B7200000000000000" pitchFamily="34" charset="0"/>
              </a:rPr>
              <a:t>tÝnh</a:t>
            </a:r>
            <a:r>
              <a:rPr lang="en-US" altLang="en-US" sz="2800" b="1" dirty="0">
                <a:solidFill>
                  <a:srgbClr val="FF0066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.VnTime" panose="020B7200000000000000" pitchFamily="34" charset="0"/>
              </a:rPr>
              <a:t>to¸n</a:t>
            </a:r>
            <a:r>
              <a:rPr lang="en-US" altLang="en-US" sz="2800" b="1" dirty="0">
                <a:solidFill>
                  <a:srgbClr val="FF0066"/>
                </a:solidFill>
                <a:latin typeface=".VnTime" panose="020B7200000000000000" pitchFamily="34" charset="0"/>
              </a:rPr>
              <a:t> ®</a:t>
            </a:r>
            <a:r>
              <a:rPr lang="en-US" altLang="en-US" sz="2800" b="1" dirty="0" err="1">
                <a:solidFill>
                  <a:srgbClr val="FF0066"/>
                </a:solidFill>
                <a:latin typeface=".VnTime" panose="020B7200000000000000" pitchFamily="34" charset="0"/>
              </a:rPr>
              <a:t>iÖn</a:t>
            </a:r>
            <a:r>
              <a:rPr lang="en-US" altLang="en-US" sz="2800" b="1" dirty="0">
                <a:solidFill>
                  <a:srgbClr val="FF0066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>
                <a:solidFill>
                  <a:srgbClr val="FF0066"/>
                </a:solidFill>
                <a:latin typeface=".VnTime" panose="020B7200000000000000" pitchFamily="34" charset="0"/>
              </a:rPr>
              <a:t>n¨ng</a:t>
            </a:r>
            <a:r>
              <a:rPr lang="en-US" altLang="en-US" sz="2800" b="1" dirty="0">
                <a:solidFill>
                  <a:srgbClr val="FF0066"/>
                </a:solidFill>
                <a:latin typeface=".VnTime" panose="020B7200000000000000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009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2" name="Text Box 10">
            <a:extLst>
              <a:ext uri="{FF2B5EF4-FFF2-40B4-BE49-F238E27FC236}">
                <a16:creationId xmlns:a16="http://schemas.microsoft.com/office/drawing/2014/main" id="{08A53F9C-DAD4-41DA-A82B-44DCFF339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782" y="1496627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A=P.t</a:t>
            </a:r>
          </a:p>
        </p:txBody>
      </p:sp>
      <p:sp>
        <p:nvSpPr>
          <p:cNvPr id="44045" name="Text Box 13">
            <a:extLst>
              <a:ext uri="{FF2B5EF4-FFF2-40B4-BE49-F238E27FC236}">
                <a16:creationId xmlns:a16="http://schemas.microsoft.com/office/drawing/2014/main" id="{99E9D27F-088A-4D92-B41A-9DE5E0943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522" y="2298069"/>
            <a:ext cx="4191000" cy="25304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t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: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Thêi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gian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lµm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viÖc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</a:p>
          <a:p>
            <a:pPr algn="just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P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: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C«ng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suÊt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®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iÖn</a:t>
            </a:r>
            <a:endParaRPr lang="en-US" altLang="en-US" sz="3200" dirty="0">
              <a:solidFill>
                <a:srgbClr val="3333FF"/>
              </a:solidFill>
              <a:latin typeface=".VnTime" panose="020B7200000000000000" pitchFamily="34" charset="0"/>
            </a:endParaRPr>
          </a:p>
          <a:p>
            <a:pPr algn="just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A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: §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iÖn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n¨ng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tiªu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thô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trong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thêi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gian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t </a:t>
            </a:r>
          </a:p>
        </p:txBody>
      </p:sp>
      <p:sp>
        <p:nvSpPr>
          <p:cNvPr id="44047" name="Text Box 15">
            <a:extLst>
              <a:ext uri="{FF2B5EF4-FFF2-40B4-BE49-F238E27FC236}">
                <a16:creationId xmlns:a16="http://schemas.microsoft.com/office/drawing/2014/main" id="{989FF293-F9D6-4E83-9428-0BB32ED60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9722" y="2298069"/>
            <a:ext cx="68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dirty="0">
                <a:solidFill>
                  <a:srgbClr val="FF0000"/>
                </a:solidFill>
                <a:latin typeface=".VnTime" panose="020B7200000000000000" pitchFamily="34" charset="0"/>
              </a:rPr>
              <a:t>(h)</a:t>
            </a:r>
          </a:p>
        </p:txBody>
      </p:sp>
      <p:sp>
        <p:nvSpPr>
          <p:cNvPr id="44048" name="Text Box 16">
            <a:extLst>
              <a:ext uri="{FF2B5EF4-FFF2-40B4-BE49-F238E27FC236}">
                <a16:creationId xmlns:a16="http://schemas.microsoft.com/office/drawing/2014/main" id="{D203BDFA-FA22-462B-9FF9-6F677FCD2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8222" y="3099511"/>
            <a:ext cx="914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dirty="0">
                <a:solidFill>
                  <a:srgbClr val="FF0000"/>
                </a:solidFill>
                <a:latin typeface=".VnTime" panose="020B7200000000000000" pitchFamily="34" charset="0"/>
              </a:rPr>
              <a:t>(W)</a:t>
            </a:r>
          </a:p>
        </p:txBody>
      </p:sp>
      <p:sp>
        <p:nvSpPr>
          <p:cNvPr id="44049" name="Text Box 17">
            <a:extLst>
              <a:ext uri="{FF2B5EF4-FFF2-40B4-BE49-F238E27FC236}">
                <a16:creationId xmlns:a16="http://schemas.microsoft.com/office/drawing/2014/main" id="{71DFB5CC-D383-4344-B3F0-794B69697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5196" y="4221161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dirty="0">
                <a:solidFill>
                  <a:srgbClr val="FF0000"/>
                </a:solidFill>
                <a:latin typeface=".VnTime" panose="020B7200000000000000" pitchFamily="34" charset="0"/>
              </a:rPr>
              <a:t>(</a:t>
            </a:r>
            <a:r>
              <a:rPr lang="en-US" altLang="en-US" sz="3200" dirty="0" err="1">
                <a:solidFill>
                  <a:srgbClr val="FF0000"/>
                </a:solidFill>
                <a:latin typeface=".VnTime" panose="020B7200000000000000" pitchFamily="34" charset="0"/>
              </a:rPr>
              <a:t>Wh</a:t>
            </a:r>
            <a:r>
              <a:rPr lang="en-US" altLang="en-US" sz="3200" dirty="0">
                <a:solidFill>
                  <a:srgbClr val="FF0000"/>
                </a:solidFill>
                <a:latin typeface=".VnTime" panose="020B7200000000000000" pitchFamily="34" charset="0"/>
              </a:rPr>
              <a:t>)</a:t>
            </a:r>
          </a:p>
        </p:txBody>
      </p:sp>
      <p:sp>
        <p:nvSpPr>
          <p:cNvPr id="44050" name="Text Box 18">
            <a:extLst>
              <a:ext uri="{FF2B5EF4-FFF2-40B4-BE49-F238E27FC236}">
                <a16:creationId xmlns:a16="http://schemas.microsoft.com/office/drawing/2014/main" id="{56B43B2C-D588-42A6-9278-30405D137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782" y="5458454"/>
            <a:ext cx="3505200" cy="5794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dirty="0">
                <a:solidFill>
                  <a:srgbClr val="FF0000"/>
                </a:solidFill>
                <a:latin typeface=".VnTime" panose="020B7200000000000000" pitchFamily="34" charset="0"/>
              </a:rPr>
              <a:t>1 kWh = 1000 </a:t>
            </a:r>
            <a:r>
              <a:rPr lang="en-US" altLang="en-US" sz="3200" dirty="0" err="1">
                <a:solidFill>
                  <a:srgbClr val="FF0000"/>
                </a:solidFill>
                <a:latin typeface=".VnTime" panose="020B7200000000000000" pitchFamily="34" charset="0"/>
              </a:rPr>
              <a:t>Wh</a:t>
            </a:r>
            <a:endParaRPr lang="en-US" altLang="en-US" sz="3200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2C6F5DB5-75E5-4D0E-A463-2266F5503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595" y="343840"/>
            <a:ext cx="638304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§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iÖn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n¨ng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tiªu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thô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cña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®å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dïng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®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iÖn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®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ư­îc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tÝnh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như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­ </a:t>
            </a:r>
            <a:r>
              <a:rPr lang="en-US" altLang="en-US" sz="3200" dirty="0" err="1">
                <a:solidFill>
                  <a:srgbClr val="3333FF"/>
                </a:solidFill>
                <a:latin typeface=".VnTime" panose="020B7200000000000000" pitchFamily="34" charset="0"/>
              </a:rPr>
              <a:t>sau</a:t>
            </a:r>
            <a:r>
              <a:rPr lang="en-US" altLang="en-US" sz="3200" dirty="0">
                <a:solidFill>
                  <a:srgbClr val="3333FF"/>
                </a:solidFill>
                <a:latin typeface=".VnTime" panose="020B7200000000000000" pitchFamily="34" charset="0"/>
              </a:rPr>
              <a:t>:</a:t>
            </a:r>
            <a:endParaRPr lang="en-US" altLang="en-US" sz="3200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pic>
        <p:nvPicPr>
          <p:cNvPr id="3" name="Picture 2" descr="Diagram&#10;&#10;Description automatically generated with low confidence">
            <a:extLst>
              <a:ext uri="{FF2B5EF4-FFF2-40B4-BE49-F238E27FC236}">
                <a16:creationId xmlns:a16="http://schemas.microsoft.com/office/drawing/2014/main" id="{6F6B28FA-33EA-4F27-BFFB-36EFDF5F11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386" y="933990"/>
            <a:ext cx="5844467" cy="581303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2" grpId="0"/>
      <p:bldP spid="44045" grpId="0" animBg="1"/>
      <p:bldP spid="44047" grpId="0"/>
      <p:bldP spid="44048" grpId="0"/>
      <p:bldP spid="44049" grpId="0"/>
      <p:bldP spid="44050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7" name="Text Box 13">
            <a:extLst>
              <a:ext uri="{FF2B5EF4-FFF2-40B4-BE49-F238E27FC236}">
                <a16:creationId xmlns:a16="http://schemas.microsoft.com/office/drawing/2014/main" id="{FBF95470-67CA-45F1-9A1C-43C7917AE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34" y="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Arial" panose="020B0604020202020204" pitchFamily="34" charset="0"/>
              </a:rPr>
              <a:t>Ví</a:t>
            </a:r>
            <a:r>
              <a:rPr lang="en-US" altLang="en-US" sz="28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Arial" panose="020B0604020202020204" pitchFamily="34" charset="0"/>
              </a:rPr>
              <a:t>dụ</a:t>
            </a:r>
            <a:r>
              <a:rPr lang="en-US" altLang="en-US" sz="28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1</a:t>
            </a:r>
          </a:p>
        </p:txBody>
      </p:sp>
      <p:sp>
        <p:nvSpPr>
          <p:cNvPr id="62478" name="Text Box 14">
            <a:extLst>
              <a:ext uri="{FF2B5EF4-FFF2-40B4-BE49-F238E27FC236}">
                <a16:creationId xmlns:a16="http://schemas.microsoft.com/office/drawing/2014/main" id="{3C860380-036C-4AC7-9A76-01F0AEB14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974" y="519113"/>
            <a:ext cx="970181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TÝnh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®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iÖn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n¨ng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tiªu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thô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cña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qu¹t 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trÇn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 </a:t>
            </a: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220V- 80W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trong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1 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th¸ng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mçi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ngµy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dïng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4h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.</a:t>
            </a:r>
          </a:p>
        </p:txBody>
      </p:sp>
      <p:sp>
        <p:nvSpPr>
          <p:cNvPr id="62479" name="Text Box 15">
            <a:extLst>
              <a:ext uri="{FF2B5EF4-FFF2-40B4-BE49-F238E27FC236}">
                <a16:creationId xmlns:a16="http://schemas.microsoft.com/office/drawing/2014/main" id="{C52C2592-4B72-416B-944F-813193884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642" y="1526750"/>
            <a:ext cx="11144435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u="sng" dirty="0">
                <a:solidFill>
                  <a:srgbClr val="000000"/>
                </a:solidFill>
                <a:latin typeface=".VnTime" panose="020B7200000000000000" pitchFamily="34" charset="0"/>
              </a:rPr>
              <a:t>HD:</a:t>
            </a: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</a:p>
          <a:p>
            <a:pPr marL="457200" indent="-457200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en-US" altLang="en-US" sz="3200" b="1" dirty="0" err="1">
                <a:solidFill>
                  <a:srgbClr val="000000"/>
                </a:solidFill>
                <a:latin typeface=".VnTime" panose="020B7200000000000000" pitchFamily="34" charset="0"/>
              </a:rPr>
              <a:t>C«ng</a:t>
            </a: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.VnTime" panose="020B7200000000000000" pitchFamily="34" charset="0"/>
              </a:rPr>
              <a:t>suÊt</a:t>
            </a: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: </a:t>
            </a: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P 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= 80 (W)</a:t>
            </a:r>
            <a:endParaRPr lang="en-US" altLang="en-US" sz="3200" b="1" dirty="0">
              <a:solidFill>
                <a:srgbClr val="000000"/>
              </a:solidFill>
              <a:latin typeface=".VnTime" panose="020B7200000000000000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- </a:t>
            </a:r>
            <a:r>
              <a:rPr lang="en-US" altLang="en-US" sz="3200" b="1" dirty="0" err="1">
                <a:solidFill>
                  <a:srgbClr val="000000"/>
                </a:solidFill>
                <a:latin typeface=".VnTime" panose="020B7200000000000000" pitchFamily="34" charset="0"/>
              </a:rPr>
              <a:t>Thêi</a:t>
            </a: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.VnTime" panose="020B7200000000000000" pitchFamily="34" charset="0"/>
              </a:rPr>
              <a:t>gian</a:t>
            </a: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: </a:t>
            </a: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t 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= 4  (h)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A1= P.t </a:t>
            </a:r>
            <a:r>
              <a:rPr lang="en-US" alt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80.4=320 (</a:t>
            </a:r>
            <a:r>
              <a:rPr lang="en-US" altLang="en-US" sz="32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</a:t>
            </a:r>
            <a:r>
              <a:rPr lang="en-US" alt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 §</a:t>
            </a:r>
            <a:r>
              <a:rPr lang="en-US" altLang="en-US" sz="3200" b="1" dirty="0" err="1">
                <a:solidFill>
                  <a:srgbClr val="000000"/>
                </a:solidFill>
                <a:latin typeface=".VnTime" panose="020B7200000000000000" pitchFamily="34" charset="0"/>
              </a:rPr>
              <a:t>iÖn</a:t>
            </a: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.VnTime" panose="020B7200000000000000" pitchFamily="34" charset="0"/>
              </a:rPr>
              <a:t>n¨ng</a:t>
            </a: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.VnTime" panose="020B7200000000000000" pitchFamily="34" charset="0"/>
              </a:rPr>
              <a:t>tiªu</a:t>
            </a: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.VnTime" panose="020B7200000000000000" pitchFamily="34" charset="0"/>
              </a:rPr>
              <a:t>thô</a:t>
            </a: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.VnTime" panose="020B7200000000000000" pitchFamily="34" charset="0"/>
              </a:rPr>
              <a:t>trong</a:t>
            </a: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.VnTime" panose="020B7200000000000000" pitchFamily="34" charset="0"/>
              </a:rPr>
              <a:t>th¸ng</a:t>
            </a:r>
            <a:r>
              <a:rPr lang="en-US" altLang="en-US" sz="3200" b="1" dirty="0">
                <a:solidFill>
                  <a:srgbClr val="00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(30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en-US" altLang="en-US" sz="32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A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= </a:t>
            </a: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A1.30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= 320.30 = 9600 (</a:t>
            </a:r>
            <a:r>
              <a:rPr lang="en-US" altLang="en-US" sz="3200" b="1" dirty="0" err="1">
                <a:solidFill>
                  <a:srgbClr val="0033CC"/>
                </a:solidFill>
                <a:latin typeface=".VnTime" panose="020B7200000000000000" pitchFamily="34" charset="0"/>
              </a:rPr>
              <a:t>Wh</a:t>
            </a: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0033CC"/>
                </a:solidFill>
                <a:latin typeface=".VnTime" panose="020B7200000000000000" pitchFamily="34" charset="0"/>
              </a:rPr>
              <a:t>                                 = 9,6 (kWh)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7" grpId="0"/>
      <p:bldP spid="62478" grpId="0"/>
      <p:bldP spid="624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6" name="Group 2">
            <a:extLst>
              <a:ext uri="{FF2B5EF4-FFF2-40B4-BE49-F238E27FC236}">
                <a16:creationId xmlns:a16="http://schemas.microsoft.com/office/drawing/2014/main" id="{35DA7304-79AE-4B81-AAA9-13D4E7E76A50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46450648"/>
              </p:ext>
            </p:extLst>
          </p:nvPr>
        </p:nvGraphicFramePr>
        <p:xfrm>
          <a:off x="1155762" y="427039"/>
          <a:ext cx="10687050" cy="436562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33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4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Tªn</a:t>
                      </a: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®å </a:t>
                      </a: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dïng</a:t>
                      </a: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®</a:t>
                      </a: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iÖn</a:t>
                      </a: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C«ng</a:t>
                      </a: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suÊt</a:t>
                      </a: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®</a:t>
                      </a: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iÖn</a:t>
                      </a: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P(W)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Sè</a:t>
                      </a: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lư­îng</a:t>
                      </a: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Thêi gian sö dông trong ngµy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Tiªu thô ®iÖn n¨ng trong ngµy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A(Wh)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Qu¹t trÇn</a:t>
                      </a: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Bãng huúnh quang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512" name="Text Box 32">
            <a:extLst>
              <a:ext uri="{FF2B5EF4-FFF2-40B4-BE49-F238E27FC236}">
                <a16:creationId xmlns:a16="http://schemas.microsoft.com/office/drawing/2014/main" id="{341355DE-D41A-42E7-928F-4C6B54E2C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30764"/>
            <a:ext cx="7239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>
                <a:solidFill>
                  <a:srgbClr val="3333FF"/>
                </a:solidFill>
                <a:latin typeface="Arial" panose="020B0604020202020204" pitchFamily="34" charset="0"/>
              </a:rPr>
              <a:t>- </a:t>
            </a:r>
            <a:r>
              <a:rPr lang="en-US" altLang="en-US" sz="3200" b="1">
                <a:solidFill>
                  <a:srgbClr val="3333FF"/>
                </a:solidFill>
                <a:latin typeface=".VnTime" panose="020B7200000000000000" pitchFamily="34" charset="0"/>
              </a:rPr>
              <a:t>§iÖn n¨ng tiªu trong 1 ngµy:</a:t>
            </a:r>
            <a:r>
              <a:rPr lang="en-US" altLang="en-US" sz="320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endParaRPr lang="en-US" altLang="en-US" sz="32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0513" name="Text Box 35">
            <a:extLst>
              <a:ext uri="{FF2B5EF4-FFF2-40B4-BE49-F238E27FC236}">
                <a16:creationId xmlns:a16="http://schemas.microsoft.com/office/drawing/2014/main" id="{9C5241FF-806C-4221-8FF9-28055A110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86400"/>
            <a:ext cx="716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>
                <a:solidFill>
                  <a:srgbClr val="3333FF"/>
                </a:solidFill>
                <a:latin typeface="Arial" panose="020B0604020202020204" pitchFamily="34" charset="0"/>
              </a:rPr>
              <a:t>-</a:t>
            </a:r>
            <a:r>
              <a:rPr lang="en-US" altLang="en-US" sz="320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200" b="1">
                <a:solidFill>
                  <a:srgbClr val="3333FF"/>
                </a:solidFill>
                <a:latin typeface=".VnTime" panose="020B7200000000000000" pitchFamily="34" charset="0"/>
              </a:rPr>
              <a:t>§iÖn n¨ng tiªu thô trong 1 th¸ng:</a:t>
            </a:r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7620" name="Text Box 36">
            <a:extLst>
              <a:ext uri="{FF2B5EF4-FFF2-40B4-BE49-F238E27FC236}">
                <a16:creationId xmlns:a16="http://schemas.microsoft.com/office/drawing/2014/main" id="{9C749A47-C13B-435E-AB1A-2AD148238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6244" y="2978944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.VnTimeH" panose="020B7200000000000000" pitchFamily="34" charset="0"/>
              </a:rPr>
              <a:t>640</a:t>
            </a:r>
          </a:p>
        </p:txBody>
      </p:sp>
      <p:sp>
        <p:nvSpPr>
          <p:cNvPr id="67621" name="Text Box 37">
            <a:extLst>
              <a:ext uri="{FF2B5EF4-FFF2-40B4-BE49-F238E27FC236}">
                <a16:creationId xmlns:a16="http://schemas.microsoft.com/office/drawing/2014/main" id="{169B460A-3480-45C3-AF79-C558BE190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4738" y="3893851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.VnTimeH" panose="020B7200000000000000" pitchFamily="34" charset="0"/>
              </a:rPr>
              <a:t>360</a:t>
            </a:r>
          </a:p>
        </p:txBody>
      </p:sp>
      <p:sp>
        <p:nvSpPr>
          <p:cNvPr id="67622" name="Text Box 38">
            <a:extLst>
              <a:ext uri="{FF2B5EF4-FFF2-40B4-BE49-F238E27FC236}">
                <a16:creationId xmlns:a16="http://schemas.microsoft.com/office/drawing/2014/main" id="{3E911E79-A26B-41EC-8A52-185BF1034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406" y="4901626"/>
            <a:ext cx="2209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.VnTimeH" panose="020B7200000000000000" pitchFamily="34" charset="0"/>
              </a:rPr>
              <a:t>1000 (</a:t>
            </a:r>
            <a:r>
              <a:rPr lang="en-US" altLang="en-US" sz="3200" b="1" dirty="0" err="1">
                <a:solidFill>
                  <a:srgbClr val="FF0000"/>
                </a:solidFill>
                <a:latin typeface=".VnTimeH" panose="020B7200000000000000" pitchFamily="34" charset="0"/>
              </a:rPr>
              <a:t>W</a:t>
            </a:r>
            <a:r>
              <a:rPr lang="en-US" altLang="en-US" sz="3200" b="1" dirty="0" err="1">
                <a:solidFill>
                  <a:srgbClr val="FF0000"/>
                </a:solidFill>
                <a:latin typeface=".VnTime" panose="020B7200000000000000" pitchFamily="34" charset="0"/>
              </a:rPr>
              <a:t>h</a:t>
            </a: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)</a:t>
            </a:r>
            <a:endParaRPr lang="en-US" altLang="en-US" sz="3200" b="1" dirty="0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sp>
        <p:nvSpPr>
          <p:cNvPr id="67623" name="Text Box 39">
            <a:extLst>
              <a:ext uri="{FF2B5EF4-FFF2-40B4-BE49-F238E27FC236}">
                <a16:creationId xmlns:a16="http://schemas.microsoft.com/office/drawing/2014/main" id="{D7639479-913A-46EF-B173-DB1320ADE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486400"/>
            <a:ext cx="43752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.VnTimeH" panose="020B7200000000000000" pitchFamily="34" charset="0"/>
              </a:rPr>
              <a:t>1000 x 30 = 30 000(</a:t>
            </a:r>
            <a:r>
              <a:rPr lang="en-US" altLang="en-US" sz="3200" b="1" dirty="0" err="1">
                <a:solidFill>
                  <a:srgbClr val="FF0000"/>
                </a:solidFill>
                <a:latin typeface=".VnTimeH" panose="020B7200000000000000" pitchFamily="34" charset="0"/>
              </a:rPr>
              <a:t>W</a:t>
            </a:r>
            <a:r>
              <a:rPr lang="en-US" altLang="en-US" sz="3200" b="1" dirty="0" err="1">
                <a:solidFill>
                  <a:srgbClr val="FF0000"/>
                </a:solidFill>
                <a:latin typeface=".VnTime" panose="020B7200000000000000" pitchFamily="34" charset="0"/>
              </a:rPr>
              <a:t>h</a:t>
            </a: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)</a:t>
            </a:r>
            <a:endParaRPr lang="en-US" altLang="en-US" sz="3200" b="1" dirty="0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sp>
        <p:nvSpPr>
          <p:cNvPr id="67624" name="Text Box 40">
            <a:extLst>
              <a:ext uri="{FF2B5EF4-FFF2-40B4-BE49-F238E27FC236}">
                <a16:creationId xmlns:a16="http://schemas.microsoft.com/office/drawing/2014/main" id="{1B15996C-2A84-460C-B877-A23344339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6019799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.VnTimeH" panose="020B7200000000000000" pitchFamily="34" charset="0"/>
              </a:rPr>
              <a:t>= 30 (</a:t>
            </a: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k</a:t>
            </a:r>
            <a:r>
              <a:rPr lang="en-US" altLang="en-US" sz="3200" b="1" dirty="0">
                <a:solidFill>
                  <a:srgbClr val="FF0000"/>
                </a:solidFill>
                <a:latin typeface=".VnTimeH" panose="020B7200000000000000" pitchFamily="34" charset="0"/>
              </a:rPr>
              <a:t>W</a:t>
            </a:r>
            <a:r>
              <a:rPr lang="en-US" altLang="en-US" sz="3200" b="1" dirty="0">
                <a:solidFill>
                  <a:srgbClr val="FF0000"/>
                </a:solidFill>
                <a:latin typeface=".VnTime" panose="020B7200000000000000" pitchFamily="34" charset="0"/>
              </a:rPr>
              <a:t>h)</a:t>
            </a:r>
            <a:endParaRPr lang="en-US" altLang="en-US" sz="3200" b="1" dirty="0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922F9D-7B8D-43AE-AFDE-714EDA3E53F7}"/>
              </a:ext>
            </a:extLst>
          </p:cNvPr>
          <p:cNvSpPr txBox="1"/>
          <p:nvPr/>
        </p:nvSpPr>
        <p:spPr>
          <a:xfrm>
            <a:off x="0" y="-98849"/>
            <a:ext cx="1857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7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7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20" grpId="0"/>
      <p:bldP spid="67621" grpId="0"/>
      <p:bldP spid="67622" grpId="0"/>
      <p:bldP spid="67623" grpId="0"/>
      <p:bldP spid="676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3">
            <a:extLst>
              <a:ext uri="{FF2B5EF4-FFF2-40B4-BE49-F238E27FC236}">
                <a16:creationId xmlns:a16="http://schemas.microsoft.com/office/drawing/2014/main" id="{A676FB05-6DD0-403C-AA15-D587D5869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41"/>
            <a:ext cx="52478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 err="1">
                <a:solidFill>
                  <a:srgbClr val="FF0000"/>
                </a:solidFill>
                <a:cs typeface="Times New Roman" pitchFamily="18" charset="0"/>
              </a:rPr>
              <a:t>Hoạt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cs typeface="Times New Roman" pitchFamily="18" charset="0"/>
              </a:rPr>
              <a:t>động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cs typeface="Times New Roman" pitchFamily="18" charset="0"/>
              </a:rPr>
              <a:t>cá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cs typeface="Times New Roman" pitchFamily="18" charset="0"/>
              </a:rPr>
              <a:t>nhân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 (5 </a:t>
            </a:r>
            <a:r>
              <a:rPr lang="en-US" b="1" dirty="0" err="1">
                <a:solidFill>
                  <a:srgbClr val="FF0000"/>
                </a:solidFill>
                <a:cs typeface="Times New Roman" pitchFamily="18" charset="0"/>
              </a:rPr>
              <a:t>phút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)</a:t>
            </a:r>
            <a:endParaRPr lang="en-US" b="1" dirty="0">
              <a:cs typeface="Times New Roman" pitchFamily="18" charset="0"/>
            </a:endParaRPr>
          </a:p>
          <a:p>
            <a:r>
              <a:rPr lang="en-US" b="1" dirty="0" err="1">
                <a:cs typeface="Times New Roman" pitchFamily="18" charset="0"/>
              </a:rPr>
              <a:t>Học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sinh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thực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hiện</a:t>
            </a:r>
            <a:r>
              <a:rPr lang="en-US" b="1" dirty="0">
                <a:cs typeface="Times New Roman" pitchFamily="18" charset="0"/>
              </a:rPr>
              <a:t> </a:t>
            </a:r>
          </a:p>
          <a:p>
            <a:r>
              <a:rPr lang="en-US" b="1" dirty="0" err="1">
                <a:cs typeface="Times New Roman" pitchFamily="18" charset="0"/>
              </a:rPr>
              <a:t>phiếu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học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tập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số</a:t>
            </a:r>
            <a:r>
              <a:rPr lang="en-US" b="1" dirty="0">
                <a:cs typeface="Times New Roman" pitchFamily="18" charset="0"/>
              </a:rPr>
              <a:t> 2.</a:t>
            </a:r>
          </a:p>
        </p:txBody>
      </p:sp>
      <p:pic>
        <p:nvPicPr>
          <p:cNvPr id="3" name="Picture 2" descr="Diagram&#10;&#10;Description automatically generated with low confidence">
            <a:extLst>
              <a:ext uri="{FF2B5EF4-FFF2-40B4-BE49-F238E27FC236}">
                <a16:creationId xmlns:a16="http://schemas.microsoft.com/office/drawing/2014/main" id="{4D642BF6-2FFC-419E-9D74-6E93C0103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3525"/>
            <a:ext cx="4448175" cy="5235929"/>
          </a:xfrm>
          <a:prstGeom prst="rect">
            <a:avLst/>
          </a:prstGeom>
        </p:spPr>
      </p:pic>
      <p:graphicFrame>
        <p:nvGraphicFramePr>
          <p:cNvPr id="9" name="Group 906">
            <a:extLst>
              <a:ext uri="{FF2B5EF4-FFF2-40B4-BE49-F238E27FC236}">
                <a16:creationId xmlns:a16="http://schemas.microsoft.com/office/drawing/2014/main" id="{DCDEDC2C-C153-41FC-833D-41C050ABF8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971688"/>
              </p:ext>
            </p:extLst>
          </p:nvPr>
        </p:nvGraphicFramePr>
        <p:xfrm>
          <a:off x="4649066" y="520070"/>
          <a:ext cx="7428634" cy="6645150"/>
        </p:xfrm>
        <a:graphic>
          <a:graphicData uri="http://schemas.openxmlformats.org/drawingml/2006/table">
            <a:tbl>
              <a:tblPr/>
              <a:tblGrid>
                <a:gridCol w="683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3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5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STT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Tªn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®å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dïng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C«ng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suÊt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®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iÖn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P(W)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0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Ìn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sîi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®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èt</a:t>
                      </a:r>
                      <a:endParaRPr kumimoji="0" lang="en-US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2" marB="45722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9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Ìn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huúnh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quang</a:t>
                      </a:r>
                      <a:endParaRPr kumimoji="0" lang="en-US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2" marB="45722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0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Qu¹t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bµn</a:t>
                      </a:r>
                      <a:endParaRPr kumimoji="0" lang="en-US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2" marB="45722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65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0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Qu¹t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trÇn</a:t>
                      </a:r>
                      <a:endParaRPr kumimoji="0" lang="en-US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2" marB="45722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0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Tñ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l¹nh</a:t>
                      </a:r>
                    </a:p>
                  </a:txBody>
                  <a:tcPr marT="45722" marB="45722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120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0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Tivi</a:t>
                      </a:r>
                      <a:endParaRPr kumimoji="0" lang="en-US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2" marB="45722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60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BÕp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®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iÖn</a:t>
                      </a:r>
                      <a:endParaRPr kumimoji="0" lang="en-US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2" marB="45722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1000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29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Nåi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c¬m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®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iÖn</a:t>
                      </a:r>
                      <a:endParaRPr kumimoji="0" lang="en-US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22" marB="45722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630</a:t>
                      </a:r>
                    </a:p>
                  </a:txBody>
                  <a:tcPr marT="45722" marB="45722" anchor="ctr" horzOverflow="overflow">
                    <a:lnL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1445974-F785-433E-A8AC-6FCD8E480579}"/>
              </a:ext>
            </a:extLst>
          </p:cNvPr>
          <p:cNvSpPr txBox="1"/>
          <p:nvPr/>
        </p:nvSpPr>
        <p:spPr>
          <a:xfrm>
            <a:off x="4696691" y="18841"/>
            <a:ext cx="94547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SỐ ĐỒ DÙNG VÀ CÔNG SUẤT TRONG GIA ĐÌNH</a:t>
            </a:r>
          </a:p>
        </p:txBody>
      </p:sp>
      <p:sp>
        <p:nvSpPr>
          <p:cNvPr id="5" name="Star: 5 Points 4">
            <a:hlinkClick r:id="rId3" action="ppaction://hlinkfile"/>
            <a:extLst>
              <a:ext uri="{FF2B5EF4-FFF2-40B4-BE49-F238E27FC236}">
                <a16:creationId xmlns:a16="http://schemas.microsoft.com/office/drawing/2014/main" id="{0B9FEEB3-5BF0-4D0A-9F52-70C669AEDCB6}"/>
              </a:ext>
            </a:extLst>
          </p:cNvPr>
          <p:cNvSpPr/>
          <p:nvPr/>
        </p:nvSpPr>
        <p:spPr>
          <a:xfrm>
            <a:off x="3114675" y="711338"/>
            <a:ext cx="676275" cy="56197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8AE83A-20FB-4DB0-8ACE-A2DEF870F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467811"/>
              </p:ext>
            </p:extLst>
          </p:nvPr>
        </p:nvGraphicFramePr>
        <p:xfrm>
          <a:off x="357730" y="1529939"/>
          <a:ext cx="11476540" cy="4990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0464">
                  <a:extLst>
                    <a:ext uri="{9D8B030D-6E8A-4147-A177-3AD203B41FA5}">
                      <a16:colId xmlns:a16="http://schemas.microsoft.com/office/drawing/2014/main" val="3926205322"/>
                    </a:ext>
                  </a:extLst>
                </a:gridCol>
                <a:gridCol w="7217546">
                  <a:extLst>
                    <a:ext uri="{9D8B030D-6E8A-4147-A177-3AD203B41FA5}">
                      <a16:colId xmlns:a16="http://schemas.microsoft.com/office/drawing/2014/main" val="478626427"/>
                    </a:ext>
                  </a:extLst>
                </a:gridCol>
                <a:gridCol w="2308530">
                  <a:extLst>
                    <a:ext uri="{9D8B030D-6E8A-4147-A177-3AD203B41FA5}">
                      <a16:colId xmlns:a16="http://schemas.microsoft.com/office/drawing/2014/main" val="3696402113"/>
                    </a:ext>
                  </a:extLst>
                </a:gridCol>
              </a:tblGrid>
              <a:tr h="2450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 trí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877079"/>
                  </a:ext>
                </a:extLst>
              </a:tr>
              <a:tr h="79158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trưởng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góp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……………………..............</a:t>
                      </a: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988753"/>
                  </a:ext>
                </a:extLst>
              </a:tr>
              <a:tr h="6701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 kí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……………………………………………….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……………………………………………..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</a:t>
                      </a: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521507"/>
                  </a:ext>
                </a:extLst>
              </a:tr>
              <a:tr h="6701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 viên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………………………………………………..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</a:t>
                      </a: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994006"/>
                  </a:ext>
                </a:extLst>
              </a:tr>
              <a:tr h="6701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 viên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………………………………………………..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</a:t>
                      </a:r>
                    </a:p>
                  </a:txBody>
                  <a:tcPr marL="47056" marR="47056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369797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0DDEABD-943B-48B3-83D8-6D9BBA5D7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02" y="215817"/>
            <a:ext cx="483869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 SƠ CỦA NHÓM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  nhóm:………………………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 sách và vị trí nhân sự: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tar: 5 Points 3">
            <a:hlinkClick r:id="rId2" action="ppaction://hlinkfile"/>
            <a:extLst>
              <a:ext uri="{FF2B5EF4-FFF2-40B4-BE49-F238E27FC236}">
                <a16:creationId xmlns:a16="http://schemas.microsoft.com/office/drawing/2014/main" id="{26AA7581-5804-4109-B087-F53AFCA8EA87}"/>
              </a:ext>
            </a:extLst>
          </p:cNvPr>
          <p:cNvSpPr/>
          <p:nvPr/>
        </p:nvSpPr>
        <p:spPr>
          <a:xfrm>
            <a:off x="8247355" y="5573326"/>
            <a:ext cx="1065321" cy="7901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2DF14D-4943-4CCA-9E41-8E6934C0B2BD}"/>
              </a:ext>
            </a:extLst>
          </p:cNvPr>
          <p:cNvSpPr txBox="1"/>
          <p:nvPr/>
        </p:nvSpPr>
        <p:spPr>
          <a:xfrm>
            <a:off x="82859" y="2753"/>
            <a:ext cx="71701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9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21889311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2903</TotalTime>
  <Words>671</Words>
  <Application>Microsoft Office PowerPoint</Application>
  <PresentationFormat>Widescreen</PresentationFormat>
  <Paragraphs>123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.VnTime</vt:lpstr>
      <vt:lpstr>.VnTimeH</vt:lpstr>
      <vt:lpstr>Arial</vt:lpstr>
      <vt:lpstr>Calibri</vt:lpstr>
      <vt:lpstr>Calibri Light</vt:lpstr>
      <vt:lpstr>Century Schoolbook</vt:lpstr>
      <vt:lpstr>Georgia</vt:lpstr>
      <vt:lpstr>Times New Roman</vt:lpstr>
      <vt:lpstr>Wingdings</vt:lpstr>
      <vt:lpstr>Wingdings 2</vt:lpstr>
      <vt:lpstr>Office Theme</vt:lpstr>
      <vt:lpstr>3_Oriel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 NGOC</dc:creator>
  <cp:lastModifiedBy>phương vũ lê</cp:lastModifiedBy>
  <cp:revision>195</cp:revision>
  <dcterms:created xsi:type="dcterms:W3CDTF">2021-07-03T06:57:28Z</dcterms:created>
  <dcterms:modified xsi:type="dcterms:W3CDTF">2023-05-15T03:57:53Z</dcterms:modified>
</cp:coreProperties>
</file>