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67" r:id="rId3"/>
    <p:sldId id="268" r:id="rId4"/>
    <p:sldId id="269" r:id="rId5"/>
    <p:sldId id="271" r:id="rId6"/>
    <p:sldId id="284" r:id="rId7"/>
    <p:sldId id="273" r:id="rId8"/>
    <p:sldId id="274" r:id="rId9"/>
    <p:sldId id="261" r:id="rId10"/>
    <p:sldId id="278" r:id="rId11"/>
    <p:sldId id="279" r:id="rId12"/>
    <p:sldId id="276" r:id="rId13"/>
    <p:sldId id="277" r:id="rId14"/>
    <p:sldId id="262" r:id="rId15"/>
    <p:sldId id="280" r:id="rId16"/>
    <p:sldId id="285" r:id="rId17"/>
    <p:sldId id="286" r:id="rId18"/>
    <p:sldId id="264" r:id="rId19"/>
    <p:sldId id="266" r:id="rId20"/>
    <p:sldId id="265" r:id="rId21"/>
    <p:sldId id="281" r:id="rId22"/>
    <p:sldId id="282" r:id="rId23"/>
    <p:sldId id="28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4660"/>
  </p:normalViewPr>
  <p:slideViewPr>
    <p:cSldViewPr>
      <p:cViewPr varScale="1">
        <p:scale>
          <a:sx n="87" d="100"/>
          <a:sy n="87" d="100"/>
        </p:scale>
        <p:origin x="124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BC5148-FB05-4EB7-83CE-4494E754828F}"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C441F-D689-4E55-9C9B-AF0F5B7EAE0D}" type="slidenum">
              <a:rPr lang="en-US" smtClean="0"/>
              <a:t>‹#›</a:t>
            </a:fld>
            <a:endParaRPr lang="en-US"/>
          </a:p>
        </p:txBody>
      </p:sp>
    </p:spTree>
    <p:extLst>
      <p:ext uri="{BB962C8B-B14F-4D97-AF65-F5344CB8AC3E}">
        <p14:creationId xmlns:p14="http://schemas.microsoft.com/office/powerpoint/2010/main" val="3890138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C5148-FB05-4EB7-83CE-4494E754828F}"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C441F-D689-4E55-9C9B-AF0F5B7EAE0D}" type="slidenum">
              <a:rPr lang="en-US" smtClean="0"/>
              <a:t>‹#›</a:t>
            </a:fld>
            <a:endParaRPr lang="en-US"/>
          </a:p>
        </p:txBody>
      </p:sp>
    </p:spTree>
    <p:extLst>
      <p:ext uri="{BB962C8B-B14F-4D97-AF65-F5344CB8AC3E}">
        <p14:creationId xmlns:p14="http://schemas.microsoft.com/office/powerpoint/2010/main" val="3401970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C5148-FB05-4EB7-83CE-4494E754828F}"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C441F-D689-4E55-9C9B-AF0F5B7EAE0D}" type="slidenum">
              <a:rPr lang="en-US" smtClean="0"/>
              <a:t>‹#›</a:t>
            </a:fld>
            <a:endParaRPr lang="en-US"/>
          </a:p>
        </p:txBody>
      </p:sp>
    </p:spTree>
    <p:extLst>
      <p:ext uri="{BB962C8B-B14F-4D97-AF65-F5344CB8AC3E}">
        <p14:creationId xmlns:p14="http://schemas.microsoft.com/office/powerpoint/2010/main" val="2059914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C5148-FB05-4EB7-83CE-4494E754828F}"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C441F-D689-4E55-9C9B-AF0F5B7EAE0D}" type="slidenum">
              <a:rPr lang="en-US" smtClean="0"/>
              <a:t>‹#›</a:t>
            </a:fld>
            <a:endParaRPr lang="en-US"/>
          </a:p>
        </p:txBody>
      </p:sp>
    </p:spTree>
    <p:extLst>
      <p:ext uri="{BB962C8B-B14F-4D97-AF65-F5344CB8AC3E}">
        <p14:creationId xmlns:p14="http://schemas.microsoft.com/office/powerpoint/2010/main" val="563455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BC5148-FB05-4EB7-83CE-4494E754828F}"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C441F-D689-4E55-9C9B-AF0F5B7EAE0D}" type="slidenum">
              <a:rPr lang="en-US" smtClean="0"/>
              <a:t>‹#›</a:t>
            </a:fld>
            <a:endParaRPr lang="en-US"/>
          </a:p>
        </p:txBody>
      </p:sp>
    </p:spTree>
    <p:extLst>
      <p:ext uri="{BB962C8B-B14F-4D97-AF65-F5344CB8AC3E}">
        <p14:creationId xmlns:p14="http://schemas.microsoft.com/office/powerpoint/2010/main" val="13335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BC5148-FB05-4EB7-83CE-4494E754828F}"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C441F-D689-4E55-9C9B-AF0F5B7EAE0D}" type="slidenum">
              <a:rPr lang="en-US" smtClean="0"/>
              <a:t>‹#›</a:t>
            </a:fld>
            <a:endParaRPr lang="en-US"/>
          </a:p>
        </p:txBody>
      </p:sp>
    </p:spTree>
    <p:extLst>
      <p:ext uri="{BB962C8B-B14F-4D97-AF65-F5344CB8AC3E}">
        <p14:creationId xmlns:p14="http://schemas.microsoft.com/office/powerpoint/2010/main" val="33426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BC5148-FB05-4EB7-83CE-4494E754828F}" type="datetimeFigureOut">
              <a:rPr lang="en-US" smtClean="0"/>
              <a:t>12/15/2021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8C441F-D689-4E55-9C9B-AF0F5B7EAE0D}" type="slidenum">
              <a:rPr lang="en-US" smtClean="0"/>
              <a:t>‹#›</a:t>
            </a:fld>
            <a:endParaRPr lang="en-US"/>
          </a:p>
        </p:txBody>
      </p:sp>
    </p:spTree>
    <p:extLst>
      <p:ext uri="{BB962C8B-B14F-4D97-AF65-F5344CB8AC3E}">
        <p14:creationId xmlns:p14="http://schemas.microsoft.com/office/powerpoint/2010/main" val="61474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BC5148-FB05-4EB7-83CE-4494E754828F}" type="datetimeFigureOut">
              <a:rPr lang="en-US" smtClean="0"/>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8C441F-D689-4E55-9C9B-AF0F5B7EAE0D}" type="slidenum">
              <a:rPr lang="en-US" smtClean="0"/>
              <a:t>‹#›</a:t>
            </a:fld>
            <a:endParaRPr lang="en-US"/>
          </a:p>
        </p:txBody>
      </p:sp>
    </p:spTree>
    <p:extLst>
      <p:ext uri="{BB962C8B-B14F-4D97-AF65-F5344CB8AC3E}">
        <p14:creationId xmlns:p14="http://schemas.microsoft.com/office/powerpoint/2010/main" val="3306765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C5148-FB05-4EB7-83CE-4494E754828F}" type="datetimeFigureOut">
              <a:rPr lang="en-US" smtClean="0"/>
              <a:t>12/15/2021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8C441F-D689-4E55-9C9B-AF0F5B7EAE0D}" type="slidenum">
              <a:rPr lang="en-US" smtClean="0"/>
              <a:t>‹#›</a:t>
            </a:fld>
            <a:endParaRPr lang="en-US"/>
          </a:p>
        </p:txBody>
      </p:sp>
    </p:spTree>
    <p:extLst>
      <p:ext uri="{BB962C8B-B14F-4D97-AF65-F5344CB8AC3E}">
        <p14:creationId xmlns:p14="http://schemas.microsoft.com/office/powerpoint/2010/main" val="4255001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C5148-FB05-4EB7-83CE-4494E754828F}"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C441F-D689-4E55-9C9B-AF0F5B7EAE0D}" type="slidenum">
              <a:rPr lang="en-US" smtClean="0"/>
              <a:t>‹#›</a:t>
            </a:fld>
            <a:endParaRPr lang="en-US"/>
          </a:p>
        </p:txBody>
      </p:sp>
    </p:spTree>
    <p:extLst>
      <p:ext uri="{BB962C8B-B14F-4D97-AF65-F5344CB8AC3E}">
        <p14:creationId xmlns:p14="http://schemas.microsoft.com/office/powerpoint/2010/main" val="3737690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C5148-FB05-4EB7-83CE-4494E754828F}"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C441F-D689-4E55-9C9B-AF0F5B7EAE0D}" type="slidenum">
              <a:rPr lang="en-US" smtClean="0"/>
              <a:t>‹#›</a:t>
            </a:fld>
            <a:endParaRPr lang="en-US"/>
          </a:p>
        </p:txBody>
      </p:sp>
    </p:spTree>
    <p:extLst>
      <p:ext uri="{BB962C8B-B14F-4D97-AF65-F5344CB8AC3E}">
        <p14:creationId xmlns:p14="http://schemas.microsoft.com/office/powerpoint/2010/main" val="95412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C5148-FB05-4EB7-83CE-4494E754828F}" type="datetimeFigureOut">
              <a:rPr lang="en-US" smtClean="0"/>
              <a:t>12/15/2021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C441F-D689-4E55-9C9B-AF0F5B7EAE0D}" type="slidenum">
              <a:rPr lang="en-US" smtClean="0"/>
              <a:t>‹#›</a:t>
            </a:fld>
            <a:endParaRPr lang="en-US"/>
          </a:p>
        </p:txBody>
      </p:sp>
    </p:spTree>
    <p:extLst>
      <p:ext uri="{BB962C8B-B14F-4D97-AF65-F5344CB8AC3E}">
        <p14:creationId xmlns:p14="http://schemas.microsoft.com/office/powerpoint/2010/main" val="2305580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LOW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5768975"/>
            <a:ext cx="8382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
            <a:ext cx="2209800"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934200" y="2"/>
            <a:ext cx="2209800"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FLOATSTA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524002"/>
            <a:ext cx="16954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descr="MAT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1" y="6021390"/>
            <a:ext cx="10588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9" descr="BAR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6126" y="5943600"/>
            <a:ext cx="57261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0" descr="N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752602"/>
            <a:ext cx="8382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WordArt 11"/>
          <p:cNvSpPr>
            <a:spLocks noChangeArrowheads="1" noChangeShapeType="1" noTextEdit="1"/>
          </p:cNvSpPr>
          <p:nvPr/>
        </p:nvSpPr>
        <p:spPr bwMode="auto">
          <a:xfrm>
            <a:off x="1828800" y="533400"/>
            <a:ext cx="54102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TRƯỜNG </a:t>
            </a:r>
            <a:r>
              <a:rPr lang="vi-VN" sz="3600" kern="10" dirty="0"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THCS</a:t>
            </a:r>
            <a:r>
              <a:rPr lang="en-US" sz="3600" kern="10" dirty="0"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 </a:t>
            </a:r>
            <a:r>
              <a:rPr lang="en-US" sz="3600" kern="10" dirty="0" err="1"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Ngô</a:t>
            </a:r>
            <a:r>
              <a:rPr lang="en-US" sz="3600" kern="10" dirty="0"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 </a:t>
            </a:r>
            <a:r>
              <a:rPr lang="en-US" sz="3600" kern="10" dirty="0" err="1"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Gia</a:t>
            </a:r>
            <a:r>
              <a:rPr lang="en-US" sz="3600" kern="10" dirty="0"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 </a:t>
            </a:r>
            <a:r>
              <a:rPr lang="en-US" sz="3600" kern="10" dirty="0" err="1"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Tự</a:t>
            </a:r>
            <a:endPar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endParaRPr>
          </a:p>
        </p:txBody>
      </p:sp>
      <p:sp>
        <p:nvSpPr>
          <p:cNvPr id="3082" name="Text Box 12"/>
          <p:cNvSpPr txBox="1">
            <a:spLocks noChangeArrowheads="1"/>
          </p:cNvSpPr>
          <p:nvPr/>
        </p:nvSpPr>
        <p:spPr bwMode="auto">
          <a:xfrm>
            <a:off x="3810000" y="5334002"/>
            <a:ext cx="487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vi-VN" b="1">
              <a:latin typeface=".VnTime" pitchFamily="34" charset="0"/>
            </a:endParaRPr>
          </a:p>
        </p:txBody>
      </p:sp>
      <p:sp>
        <p:nvSpPr>
          <p:cNvPr id="3083" name="TextBox 14"/>
          <p:cNvSpPr txBox="1">
            <a:spLocks noChangeArrowheads="1"/>
          </p:cNvSpPr>
          <p:nvPr/>
        </p:nvSpPr>
        <p:spPr bwMode="auto">
          <a:xfrm>
            <a:off x="808038" y="5334001"/>
            <a:ext cx="7680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vi-VN" sz="3200" b="1" dirty="0">
                <a:solidFill>
                  <a:srgbClr val="FF0000"/>
                </a:solidFill>
                <a:latin typeface="Times New Roman" pitchFamily="18" charset="0"/>
                <a:cs typeface="Times New Roman" pitchFamily="18" charset="0"/>
              </a:rPr>
              <a:t>G</a:t>
            </a:r>
            <a:r>
              <a:rPr lang="en-US" sz="3200" b="1" dirty="0">
                <a:solidFill>
                  <a:srgbClr val="FF0000"/>
                </a:solidFill>
                <a:latin typeface="Times New Roman" pitchFamily="18" charset="0"/>
                <a:cs typeface="Times New Roman" pitchFamily="18" charset="0"/>
              </a:rPr>
              <a:t>VTH</a:t>
            </a:r>
            <a:r>
              <a:rPr lang="vi-VN" sz="3200" b="1" dirty="0" smtClean="0">
                <a:solidFill>
                  <a:srgbClr val="FF0000"/>
                </a:solidFill>
                <a:latin typeface="Times New Roman" pitchFamily="18" charset="0"/>
                <a:cs typeface="Times New Roman" pitchFamily="18" charset="0"/>
              </a:rPr>
              <a:t>:</a:t>
            </a:r>
            <a:endParaRPr lang="vi-VN" sz="3200" b="1" dirty="0">
              <a:solidFill>
                <a:srgbClr val="FF0000"/>
              </a:solidFill>
              <a:latin typeface="Times New Roman" pitchFamily="18" charset="0"/>
              <a:cs typeface="Times New Roman" pitchFamily="18" charset="0"/>
            </a:endParaRPr>
          </a:p>
        </p:txBody>
      </p:sp>
      <p:sp>
        <p:nvSpPr>
          <p:cNvPr id="16" name="Rectangle 15"/>
          <p:cNvSpPr/>
          <p:nvPr/>
        </p:nvSpPr>
        <p:spPr>
          <a:xfrm>
            <a:off x="884238" y="1981200"/>
            <a:ext cx="7282764" cy="923330"/>
          </a:xfrm>
          <a:prstGeom prst="rect">
            <a:avLst/>
          </a:prstGeom>
          <a:noFill/>
        </p:spPr>
        <p:txBody>
          <a:bodyPr wrap="none">
            <a:spAutoFit/>
          </a:bodyPr>
          <a:lstStyle/>
          <a:p>
            <a:pPr algn="ctr" eaLnBrk="0" hangingPunct="0">
              <a:defRPr/>
            </a:pPr>
            <a:r>
              <a:rPr lang="en-US" sz="5400" b="1" spc="300" dirty="0">
                <a:ln w="11430" cmpd="sng">
                  <a:solidFill>
                    <a:schemeClr val="accent1">
                      <a:tint val="10000"/>
                    </a:schemeClr>
                  </a:solidFill>
                  <a:prstDash val="solid"/>
                  <a:miter lim="800000"/>
                </a:ln>
                <a:solidFill>
                  <a:srgbClr val="000099"/>
                </a:solidFill>
                <a:effectLst>
                  <a:glow rad="45500">
                    <a:schemeClr val="accent1">
                      <a:satMod val="220000"/>
                      <a:alpha val="35000"/>
                    </a:schemeClr>
                  </a:glow>
                </a:effectLst>
                <a:latin typeface="Times New Roman" pitchFamily="18" charset="0"/>
                <a:cs typeface="Times New Roman" pitchFamily="18" charset="0"/>
              </a:rPr>
              <a:t>BÀI GIẢNG GDCD 8</a:t>
            </a:r>
          </a:p>
        </p:txBody>
      </p:sp>
      <p:sp>
        <p:nvSpPr>
          <p:cNvPr id="2" name="Rectangle 1"/>
          <p:cNvSpPr/>
          <p:nvPr/>
        </p:nvSpPr>
        <p:spPr bwMode="auto">
          <a:xfrm>
            <a:off x="285750" y="2904531"/>
            <a:ext cx="8305800" cy="2048469"/>
          </a:xfrm>
          <a:prstGeom prst="rect">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lstStyle/>
          <a:p>
            <a:pPr algn="ctr"/>
            <a:r>
              <a:rPr lang="en-US" sz="4800" b="1" dirty="0" err="1">
                <a:solidFill>
                  <a:schemeClr val="tx1"/>
                </a:solidFill>
                <a:latin typeface="Times New Roman" panose="02020603050405020304" pitchFamily="18" charset="0"/>
                <a:cs typeface="Times New Roman" panose="02020603050405020304" pitchFamily="18" charset="0"/>
              </a:rPr>
              <a:t>BÀI</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smtClean="0">
                <a:solidFill>
                  <a:schemeClr val="tx1"/>
                </a:solidFill>
                <a:latin typeface="Times New Roman" panose="02020603050405020304" pitchFamily="18" charset="0"/>
                <a:cs typeface="Times New Roman" panose="02020603050405020304" pitchFamily="18" charset="0"/>
              </a:rPr>
              <a:t>10: </a:t>
            </a:r>
          </a:p>
          <a:p>
            <a:pPr algn="ctr"/>
            <a:r>
              <a:rPr lang="en-US" sz="6000" b="1" dirty="0" err="1" smtClean="0">
                <a:solidFill>
                  <a:srgbClr val="FF0000"/>
                </a:solidFill>
                <a:latin typeface="Times New Roman" panose="02020603050405020304" pitchFamily="18" charset="0"/>
                <a:cs typeface="Times New Roman" panose="02020603050405020304" pitchFamily="18" charset="0"/>
              </a:rPr>
              <a:t>TỰ</a:t>
            </a:r>
            <a:r>
              <a:rPr lang="en-US" sz="6000" b="1" dirty="0" smtClean="0">
                <a:solidFill>
                  <a:srgbClr val="FF0000"/>
                </a:solidFill>
                <a:latin typeface="Times New Roman" panose="02020603050405020304" pitchFamily="18" charset="0"/>
                <a:cs typeface="Times New Roman" panose="02020603050405020304" pitchFamily="18" charset="0"/>
              </a:rPr>
              <a:t> </a:t>
            </a:r>
            <a:r>
              <a:rPr lang="en-US" sz="6000" b="1" dirty="0" err="1" smtClean="0">
                <a:solidFill>
                  <a:srgbClr val="FF0000"/>
                </a:solidFill>
                <a:latin typeface="Times New Roman" panose="02020603050405020304" pitchFamily="18" charset="0"/>
                <a:cs typeface="Times New Roman" panose="02020603050405020304" pitchFamily="18" charset="0"/>
              </a:rPr>
              <a:t>LẬP</a:t>
            </a:r>
            <a:endParaRPr lang="en-US" sz="60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554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5624945"/>
            <a:ext cx="7848600" cy="102523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4000" b="1" dirty="0" err="1" smtClean="0">
                <a:solidFill>
                  <a:srgbClr val="FF0000"/>
                </a:solidFill>
                <a:latin typeface="Times New Roman" pitchFamily="18" charset="0"/>
                <a:cs typeface="Times New Roman" pitchFamily="18" charset="0"/>
              </a:rPr>
              <a:t>Giải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thích</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vì</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sao</a:t>
            </a:r>
            <a:r>
              <a:rPr lang="en-US" sz="4000" b="1" dirty="0" smtClean="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sp>
        <p:nvSpPr>
          <p:cNvPr id="6" name="Right Arrow 5"/>
          <p:cNvSpPr/>
          <p:nvPr/>
        </p:nvSpPr>
        <p:spPr>
          <a:xfrm>
            <a:off x="1524000" y="5922955"/>
            <a:ext cx="978408" cy="484632"/>
          </a:xfrm>
          <a:prstGeom prst="rightArrow">
            <a:avLst/>
          </a:prstGeom>
          <a:solidFill>
            <a:srgbClr val="00B05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rgbClr val="00B05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38"/>
            <a:ext cx="8915400" cy="5534797"/>
          </a:xfrm>
          <a:prstGeom prst="rect">
            <a:avLst/>
          </a:prstGeom>
        </p:spPr>
      </p:pic>
      <p:sp>
        <p:nvSpPr>
          <p:cNvPr id="16" name="Rectangle 15"/>
          <p:cNvSpPr/>
          <p:nvPr/>
        </p:nvSpPr>
        <p:spPr>
          <a:xfrm>
            <a:off x="7924800" y="3733800"/>
            <a:ext cx="630382" cy="5334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smtClean="0"/>
              <a:t>s</a:t>
            </a:r>
            <a:endParaRPr lang="en-US" sz="4000" dirty="0"/>
          </a:p>
        </p:txBody>
      </p:sp>
      <p:sp>
        <p:nvSpPr>
          <p:cNvPr id="18" name="Rectangle 17"/>
          <p:cNvSpPr/>
          <p:nvPr/>
        </p:nvSpPr>
        <p:spPr>
          <a:xfrm>
            <a:off x="7827818" y="4648200"/>
            <a:ext cx="630382"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a:solidFill>
                  <a:srgbClr val="FF0000"/>
                </a:solidFill>
                <a:latin typeface="Times New Roman" pitchFamily="18" charset="0"/>
                <a:cs typeface="Times New Roman" pitchFamily="18" charset="0"/>
              </a:rPr>
              <a:t>Đ</a:t>
            </a:r>
          </a:p>
        </p:txBody>
      </p:sp>
      <p:sp>
        <p:nvSpPr>
          <p:cNvPr id="19" name="Rectangle 18"/>
          <p:cNvSpPr/>
          <p:nvPr/>
        </p:nvSpPr>
        <p:spPr>
          <a:xfrm>
            <a:off x="8181109" y="2968336"/>
            <a:ext cx="630382" cy="533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Đ</a:t>
            </a:r>
          </a:p>
        </p:txBody>
      </p:sp>
      <p:sp>
        <p:nvSpPr>
          <p:cNvPr id="20" name="Rectangle 19"/>
          <p:cNvSpPr/>
          <p:nvPr/>
        </p:nvSpPr>
        <p:spPr>
          <a:xfrm>
            <a:off x="5867400" y="2296436"/>
            <a:ext cx="630382"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smtClean="0"/>
              <a:t>s</a:t>
            </a:r>
            <a:endParaRPr lang="en-US" sz="3600" dirty="0"/>
          </a:p>
        </p:txBody>
      </p:sp>
      <p:sp>
        <p:nvSpPr>
          <p:cNvPr id="21" name="Rectangle 20"/>
          <p:cNvSpPr/>
          <p:nvPr/>
        </p:nvSpPr>
        <p:spPr>
          <a:xfrm>
            <a:off x="6705600" y="1676400"/>
            <a:ext cx="630382" cy="533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smtClean="0"/>
              <a:t>s</a:t>
            </a:r>
            <a:endParaRPr lang="en-US" sz="3600" dirty="0"/>
          </a:p>
        </p:txBody>
      </p:sp>
      <p:sp>
        <p:nvSpPr>
          <p:cNvPr id="22" name="Rectangle 21"/>
          <p:cNvSpPr/>
          <p:nvPr/>
        </p:nvSpPr>
        <p:spPr>
          <a:xfrm>
            <a:off x="8046027" y="990600"/>
            <a:ext cx="630382" cy="533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smtClean="0">
                <a:latin typeface="Times New Roman" pitchFamily="18" charset="0"/>
                <a:cs typeface="Times New Roman" pitchFamily="18" charset="0"/>
              </a:rPr>
              <a:t>s</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48300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20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8" grpId="0" animBg="1"/>
      <p:bldP spid="19"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6868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624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763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152400"/>
            <a:ext cx="8534400" cy="1219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dirty="0" err="1" smtClean="0">
                <a:latin typeface="Times New Roman" pitchFamily="18" charset="0"/>
                <a:cs typeface="Times New Roman" pitchFamily="18" charset="0"/>
              </a:rPr>
              <a:t>Kể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việc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tự</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lập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cuộc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sống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hằng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ngày</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06103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553200"/>
          </a:xfrm>
        </p:spPr>
        <p:txBody>
          <a:bodyPr>
            <a:normAutofit/>
          </a:bodyPr>
          <a:lstStyle/>
          <a:p>
            <a:pPr marL="0" indent="0">
              <a:buNone/>
            </a:pPr>
            <a:endParaRPr lang="en-US" sz="3600" dirty="0" smtClean="0">
              <a:latin typeface="+mj-lt"/>
            </a:endParaRPr>
          </a:p>
          <a:p>
            <a:pPr marL="0" indent="0">
              <a:buNone/>
            </a:pPr>
            <a:r>
              <a:rPr lang="vi-VN" sz="3600" dirty="0" smtClean="0">
                <a:latin typeface="+mj-lt"/>
              </a:rPr>
              <a:t>Tự </a:t>
            </a:r>
            <a:r>
              <a:rPr lang="vi-VN" sz="3600" dirty="0">
                <a:latin typeface="+mj-lt"/>
              </a:rPr>
              <a:t>lập phải xuất phát từ trong những hành động, việc làm từ nhỏ nhất. Nghĩa </a:t>
            </a:r>
            <a:r>
              <a:rPr lang="vi-VN" sz="3600" dirty="0" smtClean="0">
                <a:latin typeface="+mj-lt"/>
              </a:rPr>
              <a:t>là </a:t>
            </a:r>
            <a:r>
              <a:rPr lang="vi-VN" sz="3600" dirty="0">
                <a:latin typeface="+mj-lt"/>
              </a:rPr>
              <a:t>phải tự làm </a:t>
            </a:r>
            <a:r>
              <a:rPr lang="en-US" sz="3600" dirty="0" err="1" smtClean="0">
                <a:latin typeface="Times New Roman" pitchFamily="18" charset="0"/>
                <a:cs typeface="Times New Roman" pitchFamily="18" charset="0"/>
              </a:rPr>
              <a:t>được</a:t>
            </a:r>
            <a:r>
              <a:rPr lang="en-US" sz="3600" dirty="0" smtClean="0">
                <a:latin typeface="+mj-lt"/>
              </a:rPr>
              <a:t> </a:t>
            </a:r>
            <a:r>
              <a:rPr lang="vi-VN" sz="3600" dirty="0" smtClean="0">
                <a:latin typeface="+mj-lt"/>
              </a:rPr>
              <a:t>mọi việ</a:t>
            </a:r>
            <a:r>
              <a:rPr lang="en-US" sz="3600" dirty="0" smtClean="0">
                <a:latin typeface="+mj-lt"/>
              </a:rPr>
              <a:t>c</a:t>
            </a:r>
            <a:r>
              <a:rPr lang="vi-VN" sz="3600" dirty="0" smtClean="0">
                <a:latin typeface="+mj-lt"/>
              </a:rPr>
              <a:t>, </a:t>
            </a:r>
            <a:r>
              <a:rPr lang="vi-VN" sz="3600" dirty="0">
                <a:latin typeface="+mj-lt"/>
              </a:rPr>
              <a:t>không được dựa dẫm vào ai. Đói bụng phải tự mình nấu cơm ăn, quần áo dơ thì phải tự mình giặt chứ không phải </a:t>
            </a:r>
            <a:r>
              <a:rPr lang="en-US" sz="3600" dirty="0" err="1" smtClean="0">
                <a:latin typeface="Times New Roman" pitchFamily="18" charset="0"/>
                <a:cs typeface="Times New Roman" pitchFamily="18" charset="0"/>
              </a:rPr>
              <a:t>chờ</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đợi</a:t>
            </a:r>
            <a:r>
              <a:rPr lang="en-US" sz="3600" dirty="0" smtClean="0">
                <a:latin typeface="Times New Roman" pitchFamily="18" charset="0"/>
                <a:cs typeface="Times New Roman" pitchFamily="18" charset="0"/>
              </a:rPr>
              <a:t> ở </a:t>
            </a:r>
            <a:r>
              <a:rPr lang="vi-VN" sz="3600" dirty="0" smtClean="0">
                <a:latin typeface="+mj-lt"/>
              </a:rPr>
              <a:t>cha </a:t>
            </a:r>
            <a:r>
              <a:rPr lang="vi-VN" sz="3600" dirty="0">
                <a:latin typeface="+mj-lt"/>
              </a:rPr>
              <a:t>mẹ. Tự </a:t>
            </a:r>
            <a:r>
              <a:rPr lang="vi-VN" sz="3600" dirty="0" smtClean="0">
                <a:latin typeface="+mj-lt"/>
              </a:rPr>
              <a:t>lập </a:t>
            </a:r>
            <a:r>
              <a:rPr lang="vi-VN" sz="3600" dirty="0">
                <a:latin typeface="+mj-lt"/>
              </a:rPr>
              <a:t>sẽ </a:t>
            </a:r>
            <a:r>
              <a:rPr lang="en-US" sz="3600" dirty="0" err="1" smtClean="0">
                <a:latin typeface="Times New Roman" pitchFamily="18" charset="0"/>
                <a:cs typeface="Times New Roman" pitchFamily="18" charset="0"/>
              </a:rPr>
              <a:t>giúp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chúng</a:t>
            </a:r>
            <a:r>
              <a:rPr lang="en-US" sz="3600" dirty="0" smtClean="0">
                <a:latin typeface="Times New Roman" pitchFamily="18" charset="0"/>
                <a:cs typeface="Times New Roman" pitchFamily="18" charset="0"/>
              </a:rPr>
              <a:t> ta </a:t>
            </a:r>
            <a:r>
              <a:rPr lang="vi-VN" sz="3600" dirty="0" smtClean="0">
                <a:latin typeface="+mj-lt"/>
              </a:rPr>
              <a:t>có </a:t>
            </a:r>
            <a:r>
              <a:rPr lang="vi-VN" sz="3600" dirty="0">
                <a:latin typeface="+mj-lt"/>
              </a:rPr>
              <a:t>thể chăm lo và phát triển kỹ năng để thích nghi với cuộc sống, có thêm nhiều kinh nghiệm thực tế để vượt qua khó khăn, vững bước vào đời…</a:t>
            </a:r>
            <a:endParaRPr lang="en-US" sz="3600" dirty="0">
              <a:latin typeface="+mj-lt"/>
            </a:endParaRPr>
          </a:p>
        </p:txBody>
      </p:sp>
    </p:spTree>
    <p:extLst>
      <p:ext uri="{BB962C8B-B14F-4D97-AF65-F5344CB8AC3E}">
        <p14:creationId xmlns:p14="http://schemas.microsoft.com/office/powerpoint/2010/main" val="3970632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00800"/>
          </a:xfrm>
        </p:spPr>
        <p:txBody>
          <a:bodyPr>
            <a:normAutofit lnSpcReduction="10000"/>
          </a:bodyPr>
          <a:lstStyle/>
          <a:p>
            <a:pPr marL="0" indent="0">
              <a:buNone/>
            </a:pPr>
            <a:r>
              <a:rPr lang="en-US" sz="3300" b="1" dirty="0" smtClean="0">
                <a:latin typeface="Times New Roman" pitchFamily="18" charset="0"/>
                <a:cs typeface="Times New Roman" pitchFamily="18" charset="0"/>
              </a:rPr>
              <a:t>?/ </a:t>
            </a:r>
            <a:r>
              <a:rPr lang="en-US" sz="3300" b="1" dirty="0" err="1">
                <a:latin typeface="Times New Roman" pitchFamily="18" charset="0"/>
                <a:cs typeface="Times New Roman" pitchFamily="18" charset="0"/>
              </a:rPr>
              <a:t>T</a:t>
            </a:r>
            <a:r>
              <a:rPr lang="en-US" sz="3300" b="1" dirty="0" err="1" smtClean="0">
                <a:latin typeface="Times New Roman" pitchFamily="18" charset="0"/>
                <a:cs typeface="Times New Roman" pitchFamily="18" charset="0"/>
              </a:rPr>
              <a:t>ìm</a:t>
            </a:r>
            <a:r>
              <a:rPr lang="en-US" sz="3300" b="1" dirty="0" smtClean="0">
                <a:latin typeface="Times New Roman" pitchFamily="18" charset="0"/>
                <a:cs typeface="Times New Roman" pitchFamily="18" charset="0"/>
              </a:rPr>
              <a:t> </a:t>
            </a:r>
            <a:r>
              <a:rPr lang="en-US" sz="3300" b="1" dirty="0" err="1">
                <a:latin typeface="Times New Roman" pitchFamily="18" charset="0"/>
                <a:cs typeface="Times New Roman" pitchFamily="18" charset="0"/>
              </a:rPr>
              <a:t>biểu</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hiện</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của</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tính</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tự</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lập</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và</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trái</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với</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tự</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lập</a:t>
            </a:r>
            <a:r>
              <a:rPr lang="en-US" sz="3300" b="1" dirty="0">
                <a:latin typeface="Times New Roman" pitchFamily="18" charset="0"/>
                <a:cs typeface="Times New Roman" pitchFamily="18" charset="0"/>
              </a:rPr>
              <a:t>?</a:t>
            </a:r>
          </a:p>
          <a:p>
            <a:r>
              <a:rPr lang="en-US" sz="3300" b="1" dirty="0" smtClean="0">
                <a:solidFill>
                  <a:srgbClr val="FF0000"/>
                </a:solidFill>
                <a:latin typeface="Times New Roman" pitchFamily="18" charset="0"/>
                <a:cs typeface="Times New Roman" pitchFamily="18" charset="0"/>
              </a:rPr>
              <a:t>TỰ LẬP:</a:t>
            </a:r>
          </a:p>
          <a:p>
            <a:pPr marL="0" indent="0">
              <a:buNone/>
            </a:pP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Tự</a:t>
            </a:r>
            <a:r>
              <a:rPr lang="en-US" sz="3300" dirty="0" smtClean="0">
                <a:latin typeface="Times New Roman" pitchFamily="18" charset="0"/>
                <a:cs typeface="Times New Roman" pitchFamily="18" charset="0"/>
              </a:rPr>
              <a:t> </a:t>
            </a:r>
            <a:r>
              <a:rPr lang="en-US" sz="3300" dirty="0">
                <a:latin typeface="Times New Roman" pitchFamily="18" charset="0"/>
                <a:cs typeface="Times New Roman" pitchFamily="18" charset="0"/>
              </a:rPr>
              <a:t>tin, </a:t>
            </a:r>
            <a:r>
              <a:rPr lang="en-US" sz="3300" dirty="0" err="1">
                <a:latin typeface="Times New Roman" pitchFamily="18" charset="0"/>
                <a:cs typeface="Times New Roman" pitchFamily="18" charset="0"/>
              </a:rPr>
              <a:t>bản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lĩnh</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kiên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trì</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chịu</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khó</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dám</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đương</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đầu</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với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khó</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khăn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không</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sợ</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gian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khổ</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không</a:t>
            </a:r>
            <a:r>
              <a:rPr lang="en-US" sz="3300" dirty="0">
                <a:latin typeface="Times New Roman" pitchFamily="18" charset="0"/>
                <a:cs typeface="Times New Roman" pitchFamily="18" charset="0"/>
              </a:rPr>
              <a:t> ỉ </a:t>
            </a:r>
            <a:r>
              <a:rPr lang="en-US" sz="3300" dirty="0" err="1">
                <a:latin typeface="Times New Roman" pitchFamily="18" charset="0"/>
                <a:cs typeface="Times New Roman" pitchFamily="18" charset="0"/>
              </a:rPr>
              <a:t>lại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không</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dựa</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dẫm</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có</a:t>
            </a:r>
            <a:r>
              <a:rPr lang="en-US" sz="3300" dirty="0">
                <a:latin typeface="Times New Roman" pitchFamily="18" charset="0"/>
                <a:cs typeface="Times New Roman" pitchFamily="18" charset="0"/>
              </a:rPr>
              <a:t> ý </a:t>
            </a:r>
            <a:r>
              <a:rPr lang="en-US" sz="3300" dirty="0" err="1">
                <a:latin typeface="Times New Roman" pitchFamily="18" charset="0"/>
                <a:cs typeface="Times New Roman" pitchFamily="18" charset="0"/>
              </a:rPr>
              <a:t>chí</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vươn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lên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trong</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học</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tập</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và</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cuộc</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sống</a:t>
            </a:r>
            <a:endParaRPr lang="en-US" sz="3300" dirty="0" smtClean="0">
              <a:latin typeface="Times New Roman" pitchFamily="18" charset="0"/>
              <a:cs typeface="Times New Roman" pitchFamily="18" charset="0"/>
            </a:endParaRPr>
          </a:p>
          <a:p>
            <a:r>
              <a:rPr lang="en-US" sz="3300" b="1" dirty="0" smtClean="0">
                <a:solidFill>
                  <a:srgbClr val="FF0000"/>
                </a:solidFill>
                <a:latin typeface="Times New Roman" pitchFamily="18" charset="0"/>
                <a:cs typeface="Times New Roman" pitchFamily="18" charset="0"/>
              </a:rPr>
              <a:t>KHÔNG TỰ LẬP:</a:t>
            </a:r>
            <a:r>
              <a:rPr lang="en-US" sz="3300" dirty="0">
                <a:latin typeface="Times New Roman" pitchFamily="18" charset="0"/>
                <a:cs typeface="Times New Roman" pitchFamily="18" charset="0"/>
              </a:rPr>
              <a:t> </a:t>
            </a:r>
            <a:endParaRPr lang="en-US" sz="3300" dirty="0" smtClean="0">
              <a:latin typeface="Times New Roman" pitchFamily="18" charset="0"/>
              <a:cs typeface="Times New Roman" pitchFamily="18" charset="0"/>
            </a:endParaRPr>
          </a:p>
          <a:p>
            <a:pPr marL="0" indent="0">
              <a:buNone/>
            </a:pP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Thiếu</a:t>
            </a:r>
            <a:r>
              <a:rPr lang="en-US" sz="3300" dirty="0" smtClean="0">
                <a:latin typeface="Times New Roman" pitchFamily="18" charset="0"/>
                <a:cs typeface="Times New Roman" pitchFamily="18" charset="0"/>
              </a:rPr>
              <a:t> </a:t>
            </a:r>
            <a:r>
              <a:rPr lang="en-US" sz="3300" dirty="0" err="1">
                <a:latin typeface="Times New Roman" pitchFamily="18" charset="0"/>
                <a:cs typeface="Times New Roman" pitchFamily="18" charset="0"/>
              </a:rPr>
              <a:t>tự</a:t>
            </a:r>
            <a:r>
              <a:rPr lang="en-US" sz="3300" dirty="0">
                <a:latin typeface="Times New Roman" pitchFamily="18" charset="0"/>
                <a:cs typeface="Times New Roman" pitchFamily="18" charset="0"/>
              </a:rPr>
              <a:t> tin, ỉ </a:t>
            </a:r>
            <a:r>
              <a:rPr lang="en-US" sz="3300" dirty="0" err="1">
                <a:latin typeface="Times New Roman" pitchFamily="18" charset="0"/>
                <a:cs typeface="Times New Roman" pitchFamily="18" charset="0"/>
              </a:rPr>
              <a:t>lại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dựa</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dẫm</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thích</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nhờ</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vả</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người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khác</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không</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có</a:t>
            </a:r>
            <a:r>
              <a:rPr lang="en-US" sz="3300" dirty="0">
                <a:latin typeface="Times New Roman" pitchFamily="18" charset="0"/>
                <a:cs typeface="Times New Roman" pitchFamily="18" charset="0"/>
              </a:rPr>
              <a:t> ý </a:t>
            </a:r>
            <a:r>
              <a:rPr lang="en-US" sz="3300" dirty="0" err="1">
                <a:latin typeface="Times New Roman" pitchFamily="18" charset="0"/>
                <a:cs typeface="Times New Roman" pitchFamily="18" charset="0"/>
              </a:rPr>
              <a:t>chí</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không</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nổ</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lực</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không</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cố</a:t>
            </a:r>
            <a:r>
              <a:rPr lang="en-US" sz="3300" dirty="0">
                <a:latin typeface="Times New Roman" pitchFamily="18" charset="0"/>
                <a:cs typeface="Times New Roman" pitchFamily="18" charset="0"/>
              </a:rPr>
              <a:t> </a:t>
            </a:r>
            <a:r>
              <a:rPr lang="en-US" sz="3300" dirty="0" err="1" smtClean="0">
                <a:latin typeface="Times New Roman" pitchFamily="18" charset="0"/>
                <a:cs typeface="Times New Roman" pitchFamily="18" charset="0"/>
              </a:rPr>
              <a:t>gắng</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không</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chịu</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khó</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không</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kiên</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trì</a:t>
            </a:r>
            <a:r>
              <a:rPr lang="en-US" sz="3300" dirty="0" smtClean="0">
                <a:latin typeface="Times New Roman" pitchFamily="18" charset="0"/>
                <a:cs typeface="Times New Roman" pitchFamily="18" charset="0"/>
              </a:rPr>
              <a:t>.</a:t>
            </a:r>
          </a:p>
          <a:p>
            <a:pPr marL="0" indent="0">
              <a:buNone/>
            </a:pP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Trước</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khó</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khăn</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thì</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chùn</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bước</a:t>
            </a:r>
            <a:r>
              <a:rPr lang="en-US" sz="3300" dirty="0" smtClean="0">
                <a:latin typeface="Times New Roman" pitchFamily="18" charset="0"/>
                <a:cs typeface="Times New Roman" pitchFamily="18" charset="0"/>
              </a:rPr>
              <a:t>, lo </a:t>
            </a:r>
            <a:r>
              <a:rPr lang="en-US" sz="3300" dirty="0" err="1" smtClean="0">
                <a:latin typeface="Times New Roman" pitchFamily="18" charset="0"/>
                <a:cs typeface="Times New Roman" pitchFamily="18" charset="0"/>
              </a:rPr>
              <a:t>sợ</a:t>
            </a:r>
            <a:r>
              <a:rPr lang="en-US" sz="3300" dirty="0" smtClean="0">
                <a:latin typeface="Times New Roman" pitchFamily="18" charset="0"/>
                <a:cs typeface="Times New Roman" pitchFamily="18" charset="0"/>
              </a:rPr>
              <a:t>…</a:t>
            </a:r>
            <a:endParaRPr lang="en-US" sz="3300" dirty="0">
              <a:latin typeface="Times New Roman" pitchFamily="18" charset="0"/>
              <a:cs typeface="Times New Roman" pitchFamily="18" charset="0"/>
            </a:endParaRPr>
          </a:p>
          <a:p>
            <a:endParaRPr lang="en-US" sz="3300" dirty="0">
              <a:latin typeface="Times New Roman" pitchFamily="18" charset="0"/>
              <a:cs typeface="Times New Roman" pitchFamily="18" charset="0"/>
            </a:endParaRPr>
          </a:p>
        </p:txBody>
      </p:sp>
    </p:spTree>
    <p:extLst>
      <p:ext uri="{BB962C8B-B14F-4D97-AF65-F5344CB8AC3E}">
        <p14:creationId xmlns:p14="http://schemas.microsoft.com/office/powerpoint/2010/main" val="404365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62999"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loud Callout 2"/>
          <p:cNvSpPr/>
          <p:nvPr/>
        </p:nvSpPr>
        <p:spPr>
          <a:xfrm>
            <a:off x="8001000" y="227076"/>
            <a:ext cx="914400" cy="612648"/>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Flowchart: Process 3"/>
          <p:cNvSpPr/>
          <p:nvPr/>
        </p:nvSpPr>
        <p:spPr>
          <a:xfrm>
            <a:off x="277090" y="227076"/>
            <a:ext cx="7723909" cy="992124"/>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err="1" smtClean="0">
                <a:latin typeface="Times New Roman" pitchFamily="18" charset="0"/>
                <a:cs typeface="Times New Roman" pitchFamily="18" charset="0"/>
              </a:rPr>
              <a:t>MỘT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SỐ</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TÍNH</a:t>
            </a:r>
            <a:r>
              <a:rPr lang="en-US" sz="3200" b="1" dirty="0" smtClean="0">
                <a:latin typeface="Times New Roman" pitchFamily="18" charset="0"/>
                <a:cs typeface="Times New Roman" pitchFamily="18" charset="0"/>
              </a:rPr>
              <a:t> </a:t>
            </a:r>
          </a:p>
          <a:p>
            <a:pPr algn="ctr"/>
            <a:r>
              <a:rPr lang="en-US" sz="3200" b="1" dirty="0" err="1" smtClean="0">
                <a:latin typeface="Times New Roman" pitchFamily="18" charset="0"/>
                <a:cs typeface="Times New Roman" pitchFamily="18" charset="0"/>
              </a:rPr>
              <a:t>TỰ</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LẬP</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97113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8000" r="-2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marL="0" indent="0">
              <a:buNone/>
            </a:pPr>
            <a:r>
              <a:rPr lang="en-US" sz="3600" b="1" dirty="0">
                <a:solidFill>
                  <a:srgbClr val="FFFF00"/>
                </a:solidFill>
                <a:latin typeface="Times New Roman" pitchFamily="18" charset="0"/>
                <a:cs typeface="Times New Roman" pitchFamily="18" charset="0"/>
              </a:rPr>
              <a:t>b) </a:t>
            </a:r>
            <a:r>
              <a:rPr lang="en-US" sz="3600" b="1" dirty="0" err="1">
                <a:solidFill>
                  <a:srgbClr val="FFFF00"/>
                </a:solidFill>
                <a:latin typeface="Times New Roman" pitchFamily="18" charset="0"/>
                <a:cs typeface="Times New Roman" pitchFamily="18" charset="0"/>
              </a:rPr>
              <a:t>Biểu</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hiện</a:t>
            </a:r>
            <a:r>
              <a:rPr lang="en-US" sz="3600" b="1" dirty="0">
                <a:solidFill>
                  <a:srgbClr val="FFFF00"/>
                </a:solidFill>
                <a:latin typeface="Times New Roman" pitchFamily="18" charset="0"/>
                <a:cs typeface="Times New Roman" pitchFamily="18" charset="0"/>
              </a:rPr>
              <a:t>:       </a:t>
            </a:r>
            <a:endParaRPr lang="en-US" sz="3600" b="1" dirty="0" smtClean="0">
              <a:solidFill>
                <a:srgbClr val="FFFF00"/>
              </a:solidFill>
              <a:latin typeface="Times New Roman" pitchFamily="18" charset="0"/>
              <a:cs typeface="Times New Roman" pitchFamily="18" charset="0"/>
            </a:endParaRPr>
          </a:p>
          <a:p>
            <a:pPr marL="0" indent="0">
              <a:buNone/>
            </a:pPr>
            <a:r>
              <a:rPr lang="en-US" sz="3600" dirty="0" smtClean="0">
                <a:solidFill>
                  <a:schemeClr val="bg2"/>
                </a:solidFill>
                <a:latin typeface="Times New Roman" pitchFamily="18" charset="0"/>
                <a:cs typeface="Times New Roman" pitchFamily="18" charset="0"/>
              </a:rPr>
              <a:t>- </a:t>
            </a:r>
            <a:r>
              <a:rPr lang="en-US" sz="3600" dirty="0" err="1" smtClean="0">
                <a:solidFill>
                  <a:schemeClr val="bg2"/>
                </a:solidFill>
                <a:latin typeface="Times New Roman" pitchFamily="18" charset="0"/>
                <a:cs typeface="Times New Roman" pitchFamily="18" charset="0"/>
              </a:rPr>
              <a:t>Sự</a:t>
            </a:r>
            <a:r>
              <a:rPr lang="en-US" sz="3600" dirty="0" smtClean="0">
                <a:solidFill>
                  <a:schemeClr val="bg2"/>
                </a:solidFill>
                <a:latin typeface="Times New Roman" pitchFamily="18" charset="0"/>
                <a:cs typeface="Times New Roman" pitchFamily="18" charset="0"/>
              </a:rPr>
              <a:t> </a:t>
            </a:r>
            <a:r>
              <a:rPr lang="en-US" sz="3600" b="1" dirty="0" err="1">
                <a:solidFill>
                  <a:schemeClr val="bg2"/>
                </a:solidFill>
                <a:latin typeface="Times New Roman" pitchFamily="18" charset="0"/>
                <a:cs typeface="Times New Roman" pitchFamily="18" charset="0"/>
              </a:rPr>
              <a:t>tự</a:t>
            </a:r>
            <a:r>
              <a:rPr lang="en-US" sz="3600" b="1" dirty="0">
                <a:solidFill>
                  <a:schemeClr val="bg2"/>
                </a:solidFill>
                <a:latin typeface="Times New Roman" pitchFamily="18" charset="0"/>
                <a:cs typeface="Times New Roman" pitchFamily="18" charset="0"/>
              </a:rPr>
              <a:t> tin </a:t>
            </a:r>
            <a:r>
              <a:rPr lang="en-US" sz="3600" dirty="0" err="1">
                <a:solidFill>
                  <a:schemeClr val="bg2"/>
                </a:solidFill>
                <a:latin typeface="Times New Roman" pitchFamily="18" charset="0"/>
                <a:cs typeface="Times New Roman" pitchFamily="18" charset="0"/>
              </a:rPr>
              <a:t>bản</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lĩnh</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cá</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nhân</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trước</a:t>
            </a:r>
            <a:r>
              <a:rPr lang="en-US" sz="3600" dirty="0">
                <a:solidFill>
                  <a:schemeClr val="bg2"/>
                </a:solidFill>
                <a:latin typeface="Times New Roman" pitchFamily="18" charset="0"/>
                <a:cs typeface="Times New Roman" pitchFamily="18" charset="0"/>
              </a:rPr>
              <a:t> </a:t>
            </a:r>
            <a:r>
              <a:rPr lang="en-US" sz="3600" b="1" dirty="0" err="1">
                <a:solidFill>
                  <a:schemeClr val="bg2"/>
                </a:solidFill>
                <a:latin typeface="Times New Roman" pitchFamily="18" charset="0"/>
                <a:cs typeface="Times New Roman" pitchFamily="18" charset="0"/>
              </a:rPr>
              <a:t>thử</a:t>
            </a:r>
            <a:r>
              <a:rPr lang="en-US" sz="3600" b="1" dirty="0">
                <a:solidFill>
                  <a:schemeClr val="bg2"/>
                </a:solidFill>
                <a:latin typeface="Times New Roman" pitchFamily="18" charset="0"/>
                <a:cs typeface="Times New Roman" pitchFamily="18" charset="0"/>
              </a:rPr>
              <a:t> </a:t>
            </a:r>
            <a:r>
              <a:rPr lang="en-US" sz="3600" b="1" dirty="0" err="1">
                <a:solidFill>
                  <a:schemeClr val="bg2"/>
                </a:solidFill>
                <a:latin typeface="Times New Roman" pitchFamily="18" charset="0"/>
                <a:cs typeface="Times New Roman" pitchFamily="18" charset="0"/>
              </a:rPr>
              <a:t>thách</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khó</a:t>
            </a:r>
            <a:r>
              <a:rPr lang="en-US" sz="3600" dirty="0">
                <a:solidFill>
                  <a:schemeClr val="bg2"/>
                </a:solidFill>
                <a:latin typeface="Times New Roman" pitchFamily="18" charset="0"/>
                <a:cs typeface="Times New Roman" pitchFamily="18" charset="0"/>
              </a:rPr>
              <a:t> </a:t>
            </a:r>
            <a:r>
              <a:rPr lang="en-US" sz="3600" dirty="0" err="1" smtClean="0">
                <a:solidFill>
                  <a:schemeClr val="bg2"/>
                </a:solidFill>
                <a:latin typeface="Times New Roman" pitchFamily="18" charset="0"/>
                <a:cs typeface="Times New Roman" pitchFamily="18" charset="0"/>
              </a:rPr>
              <a:t>khăn</a:t>
            </a:r>
            <a:r>
              <a:rPr lang="en-US" sz="3600" dirty="0" smtClean="0">
                <a:solidFill>
                  <a:schemeClr val="bg2"/>
                </a:solidFill>
                <a:latin typeface="Times New Roman" pitchFamily="18" charset="0"/>
                <a:cs typeface="Times New Roman" pitchFamily="18" charset="0"/>
              </a:rPr>
              <a:t>;</a:t>
            </a:r>
          </a:p>
          <a:p>
            <a:pPr marL="0" indent="0">
              <a:buNone/>
            </a:pPr>
            <a:r>
              <a:rPr lang="en-US" sz="3600" dirty="0" smtClean="0">
                <a:solidFill>
                  <a:schemeClr val="bg2"/>
                </a:solidFill>
                <a:latin typeface="Times New Roman" pitchFamily="18" charset="0"/>
                <a:cs typeface="Times New Roman" pitchFamily="18" charset="0"/>
              </a:rPr>
              <a:t>- </a:t>
            </a:r>
            <a:r>
              <a:rPr lang="en-US" sz="3600" dirty="0" err="1" smtClean="0">
                <a:solidFill>
                  <a:schemeClr val="bg2"/>
                </a:solidFill>
                <a:latin typeface="Times New Roman" pitchFamily="18" charset="0"/>
                <a:cs typeface="Times New Roman" pitchFamily="18" charset="0"/>
              </a:rPr>
              <a:t>Có</a:t>
            </a:r>
            <a:r>
              <a:rPr lang="en-US" sz="3600" dirty="0" smtClean="0">
                <a:solidFill>
                  <a:schemeClr val="bg2"/>
                </a:solidFill>
                <a:latin typeface="Times New Roman" pitchFamily="18" charset="0"/>
                <a:cs typeface="Times New Roman" pitchFamily="18" charset="0"/>
              </a:rPr>
              <a:t> </a:t>
            </a:r>
            <a:r>
              <a:rPr lang="en-US" sz="3600" b="1" dirty="0">
                <a:solidFill>
                  <a:schemeClr val="bg2"/>
                </a:solidFill>
                <a:latin typeface="Times New Roman" pitchFamily="18" charset="0"/>
                <a:cs typeface="Times New Roman" pitchFamily="18" charset="0"/>
              </a:rPr>
              <a:t>ý </a:t>
            </a:r>
            <a:r>
              <a:rPr lang="en-US" sz="3600" b="1" dirty="0" err="1">
                <a:solidFill>
                  <a:schemeClr val="bg2"/>
                </a:solidFill>
                <a:latin typeface="Times New Roman" pitchFamily="18" charset="0"/>
                <a:cs typeface="Times New Roman" pitchFamily="18" charset="0"/>
              </a:rPr>
              <a:t>chí</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nỗ</a:t>
            </a:r>
            <a:r>
              <a:rPr lang="en-US" sz="3600"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lực</a:t>
            </a:r>
            <a:r>
              <a:rPr lang="en-US" sz="3600" dirty="0">
                <a:solidFill>
                  <a:schemeClr val="bg2"/>
                </a:solidFill>
                <a:latin typeface="Times New Roman" pitchFamily="18" charset="0"/>
                <a:cs typeface="Times New Roman" pitchFamily="18" charset="0"/>
              </a:rPr>
              <a:t> </a:t>
            </a:r>
            <a:r>
              <a:rPr lang="en-US" sz="3600" b="1" dirty="0" err="1">
                <a:solidFill>
                  <a:schemeClr val="bg2"/>
                </a:solidFill>
                <a:latin typeface="Times New Roman" pitchFamily="18" charset="0"/>
                <a:cs typeface="Times New Roman" pitchFamily="18" charset="0"/>
              </a:rPr>
              <a:t>vươn</a:t>
            </a:r>
            <a:r>
              <a:rPr lang="en-US" sz="3600" b="1" dirty="0">
                <a:solidFill>
                  <a:schemeClr val="bg2"/>
                </a:solidFill>
                <a:latin typeface="Times New Roman" pitchFamily="18" charset="0"/>
                <a:cs typeface="Times New Roman" pitchFamily="18" charset="0"/>
              </a:rPr>
              <a:t> </a:t>
            </a:r>
            <a:r>
              <a:rPr lang="en-US" sz="3600" b="1" dirty="0" err="1">
                <a:solidFill>
                  <a:schemeClr val="bg2"/>
                </a:solidFill>
                <a:latin typeface="Times New Roman" pitchFamily="18" charset="0"/>
                <a:cs typeface="Times New Roman" pitchFamily="18" charset="0"/>
              </a:rPr>
              <a:t>lên</a:t>
            </a:r>
            <a:r>
              <a:rPr lang="en-US" sz="3600" b="1" dirty="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trong</a:t>
            </a:r>
            <a:r>
              <a:rPr lang="en-US" sz="3600" dirty="0">
                <a:solidFill>
                  <a:schemeClr val="bg2"/>
                </a:solidFill>
                <a:latin typeface="Times New Roman" pitchFamily="18" charset="0"/>
                <a:cs typeface="Times New Roman" pitchFamily="18" charset="0"/>
              </a:rPr>
              <a:t> </a:t>
            </a:r>
            <a:r>
              <a:rPr lang="en-US" sz="3600" dirty="0" err="1" smtClean="0">
                <a:solidFill>
                  <a:schemeClr val="bg2"/>
                </a:solidFill>
                <a:latin typeface="Times New Roman" pitchFamily="18" charset="0"/>
                <a:cs typeface="Times New Roman" pitchFamily="18" charset="0"/>
              </a:rPr>
              <a:t>cuộc</a:t>
            </a:r>
            <a:r>
              <a:rPr lang="en-US" sz="3600" dirty="0" smtClean="0">
                <a:solidFill>
                  <a:schemeClr val="bg2"/>
                </a:solidFill>
                <a:latin typeface="Times New Roman" pitchFamily="18" charset="0"/>
                <a:cs typeface="Times New Roman" pitchFamily="18" charset="0"/>
              </a:rPr>
              <a:t> </a:t>
            </a:r>
            <a:r>
              <a:rPr lang="en-US" sz="3600" dirty="0" err="1">
                <a:solidFill>
                  <a:schemeClr val="bg2"/>
                </a:solidFill>
                <a:latin typeface="Times New Roman" pitchFamily="18" charset="0"/>
                <a:cs typeface="Times New Roman" pitchFamily="18" charset="0"/>
              </a:rPr>
              <a:t>sống</a:t>
            </a:r>
            <a:r>
              <a:rPr lang="en-US" sz="3600" dirty="0">
                <a:solidFill>
                  <a:schemeClr val="bg2"/>
                </a:solidFill>
                <a:latin typeface="Times New Roman" pitchFamily="18" charset="0"/>
                <a:cs typeface="Times New Roman" pitchFamily="18" charset="0"/>
              </a:rPr>
              <a:t>.</a:t>
            </a:r>
          </a:p>
          <a:p>
            <a:endParaRPr lang="en-US" sz="36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585963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28600" y="381000"/>
            <a:ext cx="8686800" cy="51816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tấm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gương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người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tính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tự</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lập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biết</a:t>
            </a:r>
            <a:r>
              <a:rPr lang="en-US" sz="3600" dirty="0" smtClean="0">
                <a:latin typeface="Times New Roman" pitchFamily="18" charset="0"/>
                <a:cs typeface="Times New Roman" pitchFamily="18" charset="0"/>
              </a:rPr>
              <a:t>?</a:t>
            </a:r>
          </a:p>
          <a:p>
            <a:pPr algn="ct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Tính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tự</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lập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điều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gì</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mỗi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người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chúng</a:t>
            </a:r>
            <a:r>
              <a:rPr lang="en-US" sz="3600" dirty="0" smtClean="0">
                <a:latin typeface="Times New Roman" pitchFamily="18" charset="0"/>
                <a:cs typeface="Times New Roman" pitchFamily="18" charset="0"/>
              </a:rPr>
              <a:t> ta?</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520724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5410200" cy="6781800"/>
          </a:xfrm>
        </p:spPr>
        <p:txBody>
          <a:bodyPr>
            <a:normAutofit/>
          </a:bodyPr>
          <a:lstStyle/>
          <a:p>
            <a:pPr marL="0" indent="0" algn="ctr">
              <a:buNone/>
            </a:pPr>
            <a:r>
              <a:rPr lang="en-US" sz="3600" b="1" dirty="0" smtClean="0">
                <a:latin typeface="Times New Roman" pitchFamily="18" charset="0"/>
                <a:cs typeface="Times New Roman" pitchFamily="18" charset="0"/>
              </a:rPr>
              <a:t>T</a:t>
            </a:r>
            <a:r>
              <a:rPr lang="vi-VN" sz="3600" b="1" dirty="0" smtClean="0">
                <a:latin typeface="Times New Roman" pitchFamily="18" charset="0"/>
                <a:cs typeface="Times New Roman" pitchFamily="18" charset="0"/>
              </a:rPr>
              <a:t>ự lo liệu cuộc sống khi mới 16 tuổi</a:t>
            </a:r>
            <a:r>
              <a:rPr lang="vi-VN" sz="3600" dirty="0" smtClean="0">
                <a:latin typeface="Times New Roman" pitchFamily="18" charset="0"/>
                <a:cs typeface="Times New Roman" pitchFamily="18" charset="0"/>
              </a:rPr>
              <a:t/>
            </a:r>
            <a:br>
              <a:rPr lang="vi-VN" sz="3600" dirty="0" smtClean="0">
                <a:latin typeface="Times New Roman" pitchFamily="18" charset="0"/>
                <a:cs typeface="Times New Roman" pitchFamily="18" charset="0"/>
              </a:rPr>
            </a:br>
            <a:r>
              <a:rPr lang="vi-VN" sz="3600" dirty="0" smtClean="0">
                <a:latin typeface="Times New Roman" pitchFamily="18" charset="0"/>
                <a:cs typeface="Times New Roman" pitchFamily="18" charset="0"/>
              </a:rPr>
              <a:t>Lâm Nguyễn Trinh Anh năm nay mới 18 tuổi nhưng đã có 3 năm sống tự lập và không còn phụ thuộc tài chính vào bố mẹ. Trinh Anh hiện là học viên Trường trung cấp Múa TP.HCM và là học sinh lớp 12 tại Trung tâm Giáo dục thường xuyên Q.Tân Phú, TP.HCM.</a:t>
            </a:r>
            <a:endParaRPr lang="en-US" sz="36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0"/>
            <a:ext cx="3657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268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8000" r="-2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marL="0" indent="0">
              <a:buNone/>
            </a:pPr>
            <a:r>
              <a:rPr lang="en-US" sz="4000" b="1" dirty="0">
                <a:solidFill>
                  <a:srgbClr val="FFFF00"/>
                </a:solidFill>
                <a:latin typeface="Times New Roman" pitchFamily="18" charset="0"/>
                <a:cs typeface="Times New Roman" pitchFamily="18" charset="0"/>
              </a:rPr>
              <a:t>2. Ý </a:t>
            </a:r>
            <a:r>
              <a:rPr lang="en-US" sz="4000" b="1" dirty="0" err="1">
                <a:solidFill>
                  <a:srgbClr val="FFFF00"/>
                </a:solidFill>
                <a:latin typeface="Times New Roman" pitchFamily="18" charset="0"/>
                <a:cs typeface="Times New Roman" pitchFamily="18" charset="0"/>
              </a:rPr>
              <a:t>nghĩa</a:t>
            </a:r>
            <a:r>
              <a:rPr lang="en-US" sz="4000" b="1" dirty="0">
                <a:solidFill>
                  <a:srgbClr val="FFFF00"/>
                </a:solidFill>
                <a:latin typeface="Times New Roman" pitchFamily="18" charset="0"/>
                <a:cs typeface="Times New Roman" pitchFamily="18" charset="0"/>
              </a:rPr>
              <a:t> :</a:t>
            </a:r>
            <a:endParaRPr lang="en-US" sz="4000" dirty="0">
              <a:solidFill>
                <a:srgbClr val="FFFF00"/>
              </a:solidFill>
              <a:latin typeface="Times New Roman" pitchFamily="18" charset="0"/>
              <a:cs typeface="Times New Roman" pitchFamily="18" charset="0"/>
            </a:endParaRPr>
          </a:p>
          <a:p>
            <a:pPr marL="0" indent="0">
              <a:buNone/>
            </a:pPr>
            <a:r>
              <a:rPr lang="en-US" sz="4000" b="1" i="1" dirty="0" err="1">
                <a:solidFill>
                  <a:schemeClr val="bg2"/>
                </a:solidFill>
                <a:latin typeface="Times New Roman" pitchFamily="18" charset="0"/>
                <a:cs typeface="Times New Roman" pitchFamily="18" charset="0"/>
              </a:rPr>
              <a:t>Người</a:t>
            </a:r>
            <a:r>
              <a:rPr lang="en-US" sz="4000" b="1" i="1" dirty="0">
                <a:solidFill>
                  <a:schemeClr val="bg2"/>
                </a:solidFill>
                <a:latin typeface="Times New Roman" pitchFamily="18" charset="0"/>
                <a:cs typeface="Times New Roman" pitchFamily="18" charset="0"/>
              </a:rPr>
              <a:t> </a:t>
            </a:r>
            <a:r>
              <a:rPr lang="en-US" sz="4000" b="1" i="1" dirty="0" err="1">
                <a:solidFill>
                  <a:schemeClr val="bg2"/>
                </a:solidFill>
                <a:latin typeface="Times New Roman" pitchFamily="18" charset="0"/>
                <a:cs typeface="Times New Roman" pitchFamily="18" charset="0"/>
              </a:rPr>
              <a:t>có</a:t>
            </a:r>
            <a:r>
              <a:rPr lang="en-US" sz="4000" b="1" i="1" dirty="0">
                <a:solidFill>
                  <a:schemeClr val="bg2"/>
                </a:solidFill>
                <a:latin typeface="Times New Roman" pitchFamily="18" charset="0"/>
                <a:cs typeface="Times New Roman" pitchFamily="18" charset="0"/>
              </a:rPr>
              <a:t> </a:t>
            </a:r>
            <a:r>
              <a:rPr lang="en-US" sz="4000" b="1" i="1" dirty="0" err="1">
                <a:solidFill>
                  <a:schemeClr val="bg2"/>
                </a:solidFill>
                <a:latin typeface="Times New Roman" pitchFamily="18" charset="0"/>
                <a:cs typeface="Times New Roman" pitchFamily="18" charset="0"/>
              </a:rPr>
              <a:t>tính</a:t>
            </a:r>
            <a:r>
              <a:rPr lang="en-US" sz="4000" b="1" i="1" dirty="0">
                <a:solidFill>
                  <a:schemeClr val="bg2"/>
                </a:solidFill>
                <a:latin typeface="Times New Roman" pitchFamily="18" charset="0"/>
                <a:cs typeface="Times New Roman" pitchFamily="18" charset="0"/>
              </a:rPr>
              <a:t> </a:t>
            </a:r>
            <a:r>
              <a:rPr lang="en-US" sz="4000" b="1" i="1" dirty="0" err="1">
                <a:solidFill>
                  <a:schemeClr val="bg2"/>
                </a:solidFill>
                <a:latin typeface="Times New Roman" pitchFamily="18" charset="0"/>
                <a:cs typeface="Times New Roman" pitchFamily="18" charset="0"/>
              </a:rPr>
              <a:t>tự</a:t>
            </a:r>
            <a:r>
              <a:rPr lang="en-US" sz="4000" b="1" i="1" dirty="0">
                <a:solidFill>
                  <a:schemeClr val="bg2"/>
                </a:solidFill>
                <a:latin typeface="Times New Roman" pitchFamily="18" charset="0"/>
                <a:cs typeface="Times New Roman" pitchFamily="18" charset="0"/>
              </a:rPr>
              <a:t> </a:t>
            </a:r>
            <a:r>
              <a:rPr lang="en-US" sz="4000" b="1" i="1" dirty="0" err="1">
                <a:solidFill>
                  <a:schemeClr val="bg2"/>
                </a:solidFill>
                <a:latin typeface="Times New Roman" pitchFamily="18" charset="0"/>
                <a:cs typeface="Times New Roman" pitchFamily="18" charset="0"/>
              </a:rPr>
              <a:t>lập</a:t>
            </a:r>
            <a:r>
              <a:rPr lang="en-US" sz="4000" b="1" i="1" dirty="0">
                <a:solidFill>
                  <a:schemeClr val="bg2"/>
                </a:solidFill>
                <a:latin typeface="Times New Roman" pitchFamily="18" charset="0"/>
                <a:cs typeface="Times New Roman" pitchFamily="18" charset="0"/>
              </a:rPr>
              <a:t>:  </a:t>
            </a:r>
            <a:endParaRPr lang="en-US" sz="4000" b="1" i="1" dirty="0" smtClean="0">
              <a:solidFill>
                <a:schemeClr val="bg2"/>
              </a:solidFill>
              <a:latin typeface="Times New Roman" pitchFamily="18" charset="0"/>
              <a:cs typeface="Times New Roman" pitchFamily="18" charset="0"/>
            </a:endParaRPr>
          </a:p>
          <a:p>
            <a:pPr marL="0" indent="0">
              <a:buNone/>
            </a:pPr>
            <a:r>
              <a:rPr lang="en-US" sz="4000" dirty="0" err="1" smtClean="0">
                <a:solidFill>
                  <a:schemeClr val="bg2"/>
                </a:solidFill>
                <a:latin typeface="Times New Roman" pitchFamily="18" charset="0"/>
                <a:cs typeface="Times New Roman" pitchFamily="18" charset="0"/>
              </a:rPr>
              <a:t>Sẽ</a:t>
            </a:r>
            <a:r>
              <a:rPr lang="en-US" sz="4000" dirty="0" smtClean="0">
                <a:solidFill>
                  <a:schemeClr val="bg2"/>
                </a:solidFill>
                <a:latin typeface="Times New Roman" pitchFamily="18" charset="0"/>
                <a:cs typeface="Times New Roman" pitchFamily="18" charset="0"/>
              </a:rPr>
              <a:t> </a:t>
            </a:r>
            <a:r>
              <a:rPr lang="en-US" sz="4000" b="1" dirty="0" err="1">
                <a:solidFill>
                  <a:schemeClr val="bg2"/>
                </a:solidFill>
                <a:latin typeface="Times New Roman" pitchFamily="18" charset="0"/>
                <a:cs typeface="Times New Roman" pitchFamily="18" charset="0"/>
              </a:rPr>
              <a:t>thành</a:t>
            </a:r>
            <a:r>
              <a:rPr lang="en-US" sz="4000" b="1" dirty="0">
                <a:solidFill>
                  <a:schemeClr val="bg2"/>
                </a:solidFill>
                <a:latin typeface="Times New Roman" pitchFamily="18" charset="0"/>
                <a:cs typeface="Times New Roman" pitchFamily="18" charset="0"/>
              </a:rPr>
              <a:t> </a:t>
            </a:r>
            <a:r>
              <a:rPr lang="en-US" sz="4000" b="1" dirty="0" err="1">
                <a:solidFill>
                  <a:schemeClr val="bg2"/>
                </a:solidFill>
                <a:latin typeface="Times New Roman" pitchFamily="18" charset="0"/>
                <a:cs typeface="Times New Roman" pitchFamily="18" charset="0"/>
              </a:rPr>
              <a:t>công</a:t>
            </a:r>
            <a:r>
              <a:rPr lang="en-US" sz="4000" b="1" dirty="0">
                <a:solidFill>
                  <a:schemeClr val="bg2"/>
                </a:solidFill>
                <a:latin typeface="Times New Roman" pitchFamily="18" charset="0"/>
                <a:cs typeface="Times New Roman" pitchFamily="18" charset="0"/>
              </a:rPr>
              <a:t> </a:t>
            </a:r>
            <a:r>
              <a:rPr lang="en-US" sz="4000" dirty="0" err="1">
                <a:solidFill>
                  <a:schemeClr val="bg2"/>
                </a:solidFill>
                <a:latin typeface="Times New Roman" pitchFamily="18" charset="0"/>
                <a:cs typeface="Times New Roman" pitchFamily="18" charset="0"/>
              </a:rPr>
              <a:t>trong</a:t>
            </a:r>
            <a:r>
              <a:rPr lang="en-US" sz="4000" dirty="0">
                <a:solidFill>
                  <a:schemeClr val="bg2"/>
                </a:solidFill>
                <a:latin typeface="Times New Roman" pitchFamily="18" charset="0"/>
                <a:cs typeface="Times New Roman" pitchFamily="18" charset="0"/>
              </a:rPr>
              <a:t> </a:t>
            </a:r>
            <a:r>
              <a:rPr lang="en-US" sz="4000" dirty="0" err="1">
                <a:solidFill>
                  <a:schemeClr val="bg2"/>
                </a:solidFill>
                <a:latin typeface="Times New Roman" pitchFamily="18" charset="0"/>
                <a:cs typeface="Times New Roman" pitchFamily="18" charset="0"/>
              </a:rPr>
              <a:t>cuộc</a:t>
            </a:r>
            <a:r>
              <a:rPr lang="en-US" sz="4000" dirty="0">
                <a:solidFill>
                  <a:schemeClr val="bg2"/>
                </a:solidFill>
                <a:latin typeface="Times New Roman" pitchFamily="18" charset="0"/>
                <a:cs typeface="Times New Roman" pitchFamily="18" charset="0"/>
              </a:rPr>
              <a:t> </a:t>
            </a:r>
            <a:r>
              <a:rPr lang="en-US" sz="4000" dirty="0" err="1" smtClean="0">
                <a:solidFill>
                  <a:schemeClr val="bg2"/>
                </a:solidFill>
                <a:latin typeface="Times New Roman" pitchFamily="18" charset="0"/>
                <a:cs typeface="Times New Roman" pitchFamily="18" charset="0"/>
              </a:rPr>
              <a:t>sống</a:t>
            </a:r>
            <a:r>
              <a:rPr lang="en-US" sz="4000" dirty="0" smtClean="0">
                <a:solidFill>
                  <a:schemeClr val="bg2"/>
                </a:solidFill>
                <a:latin typeface="Times New Roman" pitchFamily="18" charset="0"/>
                <a:cs typeface="Times New Roman" pitchFamily="18" charset="0"/>
              </a:rPr>
              <a:t>;</a:t>
            </a:r>
          </a:p>
          <a:p>
            <a:pPr marL="0" indent="0">
              <a:buNone/>
            </a:pPr>
            <a:r>
              <a:rPr lang="en-US" sz="4000" dirty="0" err="1" smtClean="0">
                <a:solidFill>
                  <a:schemeClr val="bg2"/>
                </a:solidFill>
                <a:latin typeface="Times New Roman" pitchFamily="18" charset="0"/>
                <a:cs typeface="Times New Roman" pitchFamily="18" charset="0"/>
              </a:rPr>
              <a:t>Được</a:t>
            </a:r>
            <a:r>
              <a:rPr lang="en-US" sz="4000" dirty="0" smtClean="0">
                <a:solidFill>
                  <a:schemeClr val="bg2"/>
                </a:solidFill>
                <a:latin typeface="Times New Roman" pitchFamily="18" charset="0"/>
                <a:cs typeface="Times New Roman" pitchFamily="18" charset="0"/>
              </a:rPr>
              <a:t> </a:t>
            </a:r>
            <a:r>
              <a:rPr lang="en-US" sz="4000" dirty="0" err="1">
                <a:solidFill>
                  <a:schemeClr val="bg2"/>
                </a:solidFill>
                <a:latin typeface="Times New Roman" pitchFamily="18" charset="0"/>
                <a:cs typeface="Times New Roman" pitchFamily="18" charset="0"/>
              </a:rPr>
              <a:t>mọi</a:t>
            </a:r>
            <a:r>
              <a:rPr lang="en-US" sz="4000" dirty="0">
                <a:solidFill>
                  <a:schemeClr val="bg2"/>
                </a:solidFill>
                <a:latin typeface="Times New Roman" pitchFamily="18" charset="0"/>
                <a:cs typeface="Times New Roman" pitchFamily="18" charset="0"/>
              </a:rPr>
              <a:t> </a:t>
            </a:r>
            <a:r>
              <a:rPr lang="en-US" sz="4000" dirty="0" err="1">
                <a:solidFill>
                  <a:schemeClr val="bg2"/>
                </a:solidFill>
                <a:latin typeface="Times New Roman" pitchFamily="18" charset="0"/>
                <a:cs typeface="Times New Roman" pitchFamily="18" charset="0"/>
              </a:rPr>
              <a:t>người</a:t>
            </a:r>
            <a:r>
              <a:rPr lang="en-US" sz="4000" dirty="0">
                <a:solidFill>
                  <a:schemeClr val="bg2"/>
                </a:solidFill>
                <a:latin typeface="Times New Roman" pitchFamily="18" charset="0"/>
                <a:cs typeface="Times New Roman" pitchFamily="18" charset="0"/>
              </a:rPr>
              <a:t> </a:t>
            </a:r>
            <a:r>
              <a:rPr lang="en-US" sz="4000" b="1" dirty="0" err="1">
                <a:solidFill>
                  <a:schemeClr val="bg2"/>
                </a:solidFill>
                <a:latin typeface="Times New Roman" pitchFamily="18" charset="0"/>
                <a:cs typeface="Times New Roman" pitchFamily="18" charset="0"/>
              </a:rPr>
              <a:t>kính</a:t>
            </a:r>
            <a:r>
              <a:rPr lang="en-US" sz="4000" b="1" dirty="0">
                <a:solidFill>
                  <a:schemeClr val="bg2"/>
                </a:solidFill>
                <a:latin typeface="Times New Roman" pitchFamily="18" charset="0"/>
                <a:cs typeface="Times New Roman" pitchFamily="18" charset="0"/>
              </a:rPr>
              <a:t> </a:t>
            </a:r>
            <a:r>
              <a:rPr lang="en-US" sz="4000" b="1" dirty="0" err="1">
                <a:solidFill>
                  <a:schemeClr val="bg2"/>
                </a:solidFill>
                <a:latin typeface="Times New Roman" pitchFamily="18" charset="0"/>
                <a:cs typeface="Times New Roman" pitchFamily="18" charset="0"/>
              </a:rPr>
              <a:t>trọng</a:t>
            </a:r>
            <a:r>
              <a:rPr lang="en-US" sz="4000" b="1" dirty="0" smtClean="0">
                <a:solidFill>
                  <a:schemeClr val="bg2"/>
                </a:solidFill>
                <a:latin typeface="Times New Roman" pitchFamily="18" charset="0"/>
                <a:cs typeface="Times New Roman" pitchFamily="18" charset="0"/>
              </a:rPr>
              <a:t>.</a:t>
            </a:r>
          </a:p>
          <a:p>
            <a:pPr marL="0" indent="0">
              <a:buNone/>
            </a:pPr>
            <a:endParaRPr lang="en-US" sz="4000" b="1" dirty="0">
              <a:solidFill>
                <a:srgbClr val="FF0000"/>
              </a:solidFill>
              <a:latin typeface="Times New Roman" pitchFamily="18" charset="0"/>
              <a:cs typeface="Times New Roman" pitchFamily="18" charset="0"/>
            </a:endParaRPr>
          </a:p>
          <a:p>
            <a:pPr marL="0" indent="0">
              <a:buNone/>
            </a:pPr>
            <a:r>
              <a:rPr lang="en-US" sz="4000" b="1" dirty="0">
                <a:solidFill>
                  <a:srgbClr val="FFFF00"/>
                </a:solidFill>
                <a:latin typeface="Times New Roman" pitchFamily="18" charset="0"/>
                <a:cs typeface="Times New Roman" pitchFamily="18" charset="0"/>
              </a:rPr>
              <a:t>3. </a:t>
            </a:r>
            <a:r>
              <a:rPr lang="en-US" sz="4000" b="1" dirty="0" err="1">
                <a:solidFill>
                  <a:srgbClr val="FFFF00"/>
                </a:solidFill>
                <a:latin typeface="Times New Roman" pitchFamily="18" charset="0"/>
                <a:cs typeface="Times New Roman" pitchFamily="18" charset="0"/>
              </a:rPr>
              <a:t>Học</a:t>
            </a:r>
            <a:r>
              <a:rPr lang="en-US" sz="4000" b="1" dirty="0">
                <a:solidFill>
                  <a:srgbClr val="FFFF00"/>
                </a:solidFill>
                <a:latin typeface="Times New Roman" pitchFamily="18" charset="0"/>
                <a:cs typeface="Times New Roman" pitchFamily="18" charset="0"/>
              </a:rPr>
              <a:t> </a:t>
            </a:r>
            <a:r>
              <a:rPr lang="en-US" sz="4000" b="1" dirty="0" err="1">
                <a:solidFill>
                  <a:srgbClr val="FFFF00"/>
                </a:solidFill>
                <a:latin typeface="Times New Roman" pitchFamily="18" charset="0"/>
                <a:cs typeface="Times New Roman" pitchFamily="18" charset="0"/>
              </a:rPr>
              <a:t>sinh</a:t>
            </a:r>
            <a:r>
              <a:rPr lang="en-US" sz="4000" b="1" dirty="0">
                <a:solidFill>
                  <a:srgbClr val="FFFF00"/>
                </a:solidFill>
                <a:latin typeface="Times New Roman" pitchFamily="18" charset="0"/>
                <a:cs typeface="Times New Roman" pitchFamily="18" charset="0"/>
              </a:rPr>
              <a:t> </a:t>
            </a:r>
            <a:r>
              <a:rPr lang="en-US" sz="4000" b="1" dirty="0" err="1">
                <a:solidFill>
                  <a:srgbClr val="FFFF00"/>
                </a:solidFill>
                <a:latin typeface="Times New Roman" pitchFamily="18" charset="0"/>
                <a:cs typeface="Times New Roman" pitchFamily="18" charset="0"/>
              </a:rPr>
              <a:t>cần</a:t>
            </a:r>
            <a:r>
              <a:rPr lang="en-US" sz="4000" b="1" dirty="0">
                <a:solidFill>
                  <a:srgbClr val="FFFF00"/>
                </a:solidFill>
                <a:latin typeface="Times New Roman" pitchFamily="18" charset="0"/>
                <a:cs typeface="Times New Roman" pitchFamily="18" charset="0"/>
              </a:rPr>
              <a:t> </a:t>
            </a:r>
            <a:r>
              <a:rPr lang="en-US" sz="4000" b="1" dirty="0" err="1">
                <a:solidFill>
                  <a:srgbClr val="FFFF00"/>
                </a:solidFill>
                <a:latin typeface="Times New Roman" pitchFamily="18" charset="0"/>
                <a:cs typeface="Times New Roman" pitchFamily="18" charset="0"/>
              </a:rPr>
              <a:t>rèn</a:t>
            </a:r>
            <a:r>
              <a:rPr lang="en-US" sz="4000" b="1" dirty="0">
                <a:solidFill>
                  <a:srgbClr val="FFFF00"/>
                </a:solidFill>
                <a:latin typeface="Times New Roman" pitchFamily="18" charset="0"/>
                <a:cs typeface="Times New Roman" pitchFamily="18" charset="0"/>
              </a:rPr>
              <a:t> </a:t>
            </a:r>
            <a:r>
              <a:rPr lang="en-US" sz="4000" b="1" dirty="0" err="1">
                <a:solidFill>
                  <a:srgbClr val="FFFF00"/>
                </a:solidFill>
                <a:latin typeface="Times New Roman" pitchFamily="18" charset="0"/>
                <a:cs typeface="Times New Roman" pitchFamily="18" charset="0"/>
              </a:rPr>
              <a:t>luyện</a:t>
            </a:r>
            <a:r>
              <a:rPr lang="en-US" sz="4000" b="1" dirty="0">
                <a:solidFill>
                  <a:srgbClr val="FFFF00"/>
                </a:solidFill>
                <a:latin typeface="Times New Roman" pitchFamily="18" charset="0"/>
                <a:cs typeface="Times New Roman" pitchFamily="18" charset="0"/>
              </a:rPr>
              <a:t> </a:t>
            </a:r>
            <a:r>
              <a:rPr lang="en-US" sz="4000" b="1" dirty="0" err="1">
                <a:solidFill>
                  <a:srgbClr val="FFFF00"/>
                </a:solidFill>
                <a:latin typeface="Times New Roman" pitchFamily="18" charset="0"/>
                <a:cs typeface="Times New Roman" pitchFamily="18" charset="0"/>
              </a:rPr>
              <a:t>tính</a:t>
            </a:r>
            <a:r>
              <a:rPr lang="en-US" sz="4000" b="1" dirty="0">
                <a:solidFill>
                  <a:srgbClr val="FFFF00"/>
                </a:solidFill>
                <a:latin typeface="Times New Roman" pitchFamily="18" charset="0"/>
                <a:cs typeface="Times New Roman" pitchFamily="18" charset="0"/>
              </a:rPr>
              <a:t> </a:t>
            </a:r>
            <a:r>
              <a:rPr lang="en-US" sz="4000" b="1" dirty="0" err="1">
                <a:solidFill>
                  <a:srgbClr val="FFFF00"/>
                </a:solidFill>
                <a:latin typeface="Times New Roman" pitchFamily="18" charset="0"/>
                <a:cs typeface="Times New Roman" pitchFamily="18" charset="0"/>
              </a:rPr>
              <a:t>tự</a:t>
            </a:r>
            <a:r>
              <a:rPr lang="en-US" sz="4000" b="1" dirty="0">
                <a:solidFill>
                  <a:srgbClr val="FFFF00"/>
                </a:solidFill>
                <a:latin typeface="Times New Roman" pitchFamily="18" charset="0"/>
                <a:cs typeface="Times New Roman" pitchFamily="18" charset="0"/>
              </a:rPr>
              <a:t> </a:t>
            </a:r>
            <a:r>
              <a:rPr lang="en-US" sz="4000" b="1" dirty="0" err="1">
                <a:solidFill>
                  <a:srgbClr val="FFFF00"/>
                </a:solidFill>
                <a:latin typeface="Times New Roman" pitchFamily="18" charset="0"/>
                <a:cs typeface="Times New Roman" pitchFamily="18" charset="0"/>
              </a:rPr>
              <a:t>lập</a:t>
            </a:r>
            <a:r>
              <a:rPr lang="en-US" sz="4000" b="1" dirty="0">
                <a:solidFill>
                  <a:srgbClr val="FFFF00"/>
                </a:solidFill>
                <a:latin typeface="Times New Roman" pitchFamily="18" charset="0"/>
                <a:cs typeface="Times New Roman" pitchFamily="18" charset="0"/>
              </a:rPr>
              <a:t> </a:t>
            </a:r>
            <a:r>
              <a:rPr lang="en-US" sz="4000" dirty="0" err="1">
                <a:solidFill>
                  <a:schemeClr val="bg2"/>
                </a:solidFill>
                <a:latin typeface="Times New Roman" pitchFamily="18" charset="0"/>
                <a:cs typeface="Times New Roman" pitchFamily="18" charset="0"/>
              </a:rPr>
              <a:t>trong</a:t>
            </a:r>
            <a:r>
              <a:rPr lang="en-US" sz="4000" dirty="0">
                <a:solidFill>
                  <a:schemeClr val="bg2"/>
                </a:solidFill>
                <a:latin typeface="Times New Roman" pitchFamily="18" charset="0"/>
                <a:cs typeface="Times New Roman" pitchFamily="18" charset="0"/>
              </a:rPr>
              <a:t> </a:t>
            </a:r>
            <a:r>
              <a:rPr lang="en-US" sz="4000" b="1" dirty="0" err="1">
                <a:solidFill>
                  <a:schemeClr val="bg2"/>
                </a:solidFill>
                <a:latin typeface="Times New Roman" pitchFamily="18" charset="0"/>
                <a:cs typeface="Times New Roman" pitchFamily="18" charset="0"/>
              </a:rPr>
              <a:t>học</a:t>
            </a:r>
            <a:r>
              <a:rPr lang="en-US" sz="4000" b="1" dirty="0">
                <a:solidFill>
                  <a:schemeClr val="bg2"/>
                </a:solidFill>
                <a:latin typeface="Times New Roman" pitchFamily="18" charset="0"/>
                <a:cs typeface="Times New Roman" pitchFamily="18" charset="0"/>
              </a:rPr>
              <a:t> </a:t>
            </a:r>
            <a:r>
              <a:rPr lang="en-US" sz="4000" b="1" dirty="0" err="1">
                <a:solidFill>
                  <a:schemeClr val="bg2"/>
                </a:solidFill>
                <a:latin typeface="Times New Roman" pitchFamily="18" charset="0"/>
                <a:cs typeface="Times New Roman" pitchFamily="18" charset="0"/>
              </a:rPr>
              <a:t>tập</a:t>
            </a:r>
            <a:r>
              <a:rPr lang="en-US" sz="4000" dirty="0">
                <a:solidFill>
                  <a:schemeClr val="bg2"/>
                </a:solidFill>
                <a:latin typeface="Times New Roman" pitchFamily="18" charset="0"/>
                <a:cs typeface="Times New Roman" pitchFamily="18" charset="0"/>
              </a:rPr>
              <a:t>, </a:t>
            </a:r>
            <a:r>
              <a:rPr lang="en-US" sz="4000" dirty="0" err="1">
                <a:solidFill>
                  <a:schemeClr val="bg2"/>
                </a:solidFill>
                <a:latin typeface="Times New Roman" pitchFamily="18" charset="0"/>
                <a:cs typeface="Times New Roman" pitchFamily="18" charset="0"/>
              </a:rPr>
              <a:t>công</a:t>
            </a:r>
            <a:r>
              <a:rPr lang="en-US" sz="4000" dirty="0">
                <a:solidFill>
                  <a:schemeClr val="bg2"/>
                </a:solidFill>
                <a:latin typeface="Times New Roman" pitchFamily="18" charset="0"/>
                <a:cs typeface="Times New Roman" pitchFamily="18" charset="0"/>
              </a:rPr>
              <a:t> </a:t>
            </a:r>
            <a:r>
              <a:rPr lang="en-US" sz="4000" dirty="0" err="1">
                <a:solidFill>
                  <a:schemeClr val="bg2"/>
                </a:solidFill>
                <a:latin typeface="Times New Roman" pitchFamily="18" charset="0"/>
                <a:cs typeface="Times New Roman" pitchFamily="18" charset="0"/>
              </a:rPr>
              <a:t>việc</a:t>
            </a:r>
            <a:r>
              <a:rPr lang="en-US" sz="4000" dirty="0">
                <a:solidFill>
                  <a:schemeClr val="bg2"/>
                </a:solidFill>
                <a:latin typeface="Times New Roman" pitchFamily="18" charset="0"/>
                <a:cs typeface="Times New Roman" pitchFamily="18" charset="0"/>
              </a:rPr>
              <a:t> </a:t>
            </a:r>
            <a:r>
              <a:rPr lang="en-US" sz="4000" dirty="0" err="1">
                <a:solidFill>
                  <a:schemeClr val="bg2"/>
                </a:solidFill>
                <a:latin typeface="Times New Roman" pitchFamily="18" charset="0"/>
                <a:cs typeface="Times New Roman" pitchFamily="18" charset="0"/>
              </a:rPr>
              <a:t>và</a:t>
            </a:r>
            <a:r>
              <a:rPr lang="en-US" sz="4000" dirty="0">
                <a:solidFill>
                  <a:schemeClr val="bg2"/>
                </a:solidFill>
                <a:latin typeface="Times New Roman" pitchFamily="18" charset="0"/>
                <a:cs typeface="Times New Roman" pitchFamily="18" charset="0"/>
              </a:rPr>
              <a:t> </a:t>
            </a:r>
            <a:r>
              <a:rPr lang="en-US" sz="4000" b="1" dirty="0" err="1">
                <a:solidFill>
                  <a:schemeClr val="bg2"/>
                </a:solidFill>
                <a:latin typeface="Times New Roman" pitchFamily="18" charset="0"/>
                <a:cs typeface="Times New Roman" pitchFamily="18" charset="0"/>
              </a:rPr>
              <a:t>sinh</a:t>
            </a:r>
            <a:r>
              <a:rPr lang="en-US" sz="4000" b="1" dirty="0">
                <a:solidFill>
                  <a:schemeClr val="bg2"/>
                </a:solidFill>
                <a:latin typeface="Times New Roman" pitchFamily="18" charset="0"/>
                <a:cs typeface="Times New Roman" pitchFamily="18" charset="0"/>
              </a:rPr>
              <a:t> </a:t>
            </a:r>
            <a:r>
              <a:rPr lang="en-US" sz="4000" b="1" dirty="0" err="1">
                <a:solidFill>
                  <a:schemeClr val="bg2"/>
                </a:solidFill>
                <a:latin typeface="Times New Roman" pitchFamily="18" charset="0"/>
                <a:cs typeface="Times New Roman" pitchFamily="18" charset="0"/>
              </a:rPr>
              <a:t>hoạt</a:t>
            </a:r>
            <a:r>
              <a:rPr lang="en-US" sz="4000" b="1" dirty="0">
                <a:solidFill>
                  <a:schemeClr val="bg2"/>
                </a:solidFill>
                <a:latin typeface="Times New Roman" pitchFamily="18" charset="0"/>
                <a:cs typeface="Times New Roman" pitchFamily="18" charset="0"/>
              </a:rPr>
              <a:t> </a:t>
            </a:r>
            <a:r>
              <a:rPr lang="en-US" sz="4000" dirty="0" err="1">
                <a:solidFill>
                  <a:schemeClr val="bg2"/>
                </a:solidFill>
                <a:latin typeface="Times New Roman" pitchFamily="18" charset="0"/>
                <a:cs typeface="Times New Roman" pitchFamily="18" charset="0"/>
              </a:rPr>
              <a:t>hàng</a:t>
            </a:r>
            <a:r>
              <a:rPr lang="en-US" sz="4000" dirty="0">
                <a:solidFill>
                  <a:schemeClr val="bg2"/>
                </a:solidFill>
                <a:latin typeface="Times New Roman" pitchFamily="18" charset="0"/>
                <a:cs typeface="Times New Roman" pitchFamily="18" charset="0"/>
              </a:rPr>
              <a:t> </a:t>
            </a:r>
            <a:r>
              <a:rPr lang="en-US" sz="4000" dirty="0" err="1">
                <a:solidFill>
                  <a:schemeClr val="bg2"/>
                </a:solidFill>
                <a:latin typeface="Times New Roman" pitchFamily="18" charset="0"/>
                <a:cs typeface="Times New Roman" pitchFamily="18" charset="0"/>
              </a:rPr>
              <a:t>ngày</a:t>
            </a:r>
            <a:r>
              <a:rPr lang="en-US" sz="4000" dirty="0" smtClean="0">
                <a:solidFill>
                  <a:schemeClr val="bg2"/>
                </a:solidFill>
                <a:latin typeface="Times New Roman" pitchFamily="18" charset="0"/>
                <a:cs typeface="Times New Roman" pitchFamily="18" charset="0"/>
              </a:rPr>
              <a:t>. </a:t>
            </a:r>
            <a:r>
              <a:rPr lang="en-US" sz="4000" b="1" dirty="0" smtClean="0">
                <a:solidFill>
                  <a:schemeClr val="accent6">
                    <a:lumMod val="60000"/>
                    <a:lumOff val="40000"/>
                  </a:schemeClr>
                </a:solidFill>
                <a:latin typeface="Times New Roman" pitchFamily="18" charset="0"/>
                <a:cs typeface="Times New Roman" pitchFamily="18" charset="0"/>
              </a:rPr>
              <a:t>(</a:t>
            </a:r>
            <a:r>
              <a:rPr lang="en-US" sz="4000" b="1" dirty="0" err="1" smtClean="0">
                <a:solidFill>
                  <a:schemeClr val="accent6">
                    <a:lumMod val="60000"/>
                    <a:lumOff val="40000"/>
                  </a:schemeClr>
                </a:solidFill>
                <a:latin typeface="Times New Roman" pitchFamily="18" charset="0"/>
                <a:cs typeface="Times New Roman" pitchFamily="18" charset="0"/>
              </a:rPr>
              <a:t>Hướng</a:t>
            </a:r>
            <a:r>
              <a:rPr lang="en-US" sz="4000" b="1" dirty="0" smtClean="0">
                <a:solidFill>
                  <a:schemeClr val="accent6">
                    <a:lumMod val="60000"/>
                    <a:lumOff val="40000"/>
                  </a:schemeClr>
                </a:solidFill>
                <a:latin typeface="Times New Roman" pitchFamily="18" charset="0"/>
                <a:cs typeface="Times New Roman" pitchFamily="18" charset="0"/>
              </a:rPr>
              <a:t> </a:t>
            </a:r>
            <a:r>
              <a:rPr lang="en-US" sz="4000" b="1" dirty="0" err="1" smtClean="0">
                <a:solidFill>
                  <a:schemeClr val="accent6">
                    <a:lumMod val="60000"/>
                    <a:lumOff val="40000"/>
                  </a:schemeClr>
                </a:solidFill>
                <a:latin typeface="Times New Roman" pitchFamily="18" charset="0"/>
                <a:cs typeface="Times New Roman" pitchFamily="18" charset="0"/>
              </a:rPr>
              <a:t>dẫn</a:t>
            </a:r>
            <a:r>
              <a:rPr lang="en-US" sz="4000" b="1" dirty="0" smtClean="0">
                <a:solidFill>
                  <a:schemeClr val="accent6">
                    <a:lumMod val="60000"/>
                    <a:lumOff val="40000"/>
                  </a:schemeClr>
                </a:solidFill>
                <a:latin typeface="Times New Roman" pitchFamily="18" charset="0"/>
                <a:cs typeface="Times New Roman" pitchFamily="18" charset="0"/>
              </a:rPr>
              <a:t> HS </a:t>
            </a:r>
            <a:r>
              <a:rPr lang="en-US" sz="4000" b="1" dirty="0" err="1" smtClean="0">
                <a:solidFill>
                  <a:schemeClr val="accent6">
                    <a:lumMod val="60000"/>
                    <a:lumOff val="40000"/>
                  </a:schemeClr>
                </a:solidFill>
                <a:latin typeface="Times New Roman" pitchFamily="18" charset="0"/>
                <a:cs typeface="Times New Roman" pitchFamily="18" charset="0"/>
              </a:rPr>
              <a:t>thực</a:t>
            </a:r>
            <a:r>
              <a:rPr lang="en-US" sz="4000" b="1" dirty="0" smtClean="0">
                <a:solidFill>
                  <a:schemeClr val="accent6">
                    <a:lumMod val="60000"/>
                    <a:lumOff val="40000"/>
                  </a:schemeClr>
                </a:solidFill>
                <a:latin typeface="Times New Roman" pitchFamily="18" charset="0"/>
                <a:cs typeface="Times New Roman" pitchFamily="18" charset="0"/>
              </a:rPr>
              <a:t> </a:t>
            </a:r>
            <a:r>
              <a:rPr lang="en-US" sz="4000" b="1" dirty="0" err="1" smtClean="0">
                <a:solidFill>
                  <a:schemeClr val="accent6">
                    <a:lumMod val="60000"/>
                    <a:lumOff val="40000"/>
                  </a:schemeClr>
                </a:solidFill>
                <a:latin typeface="Times New Roman" pitchFamily="18" charset="0"/>
                <a:cs typeface="Times New Roman" pitchFamily="18" charset="0"/>
              </a:rPr>
              <a:t>hành</a:t>
            </a:r>
            <a:r>
              <a:rPr lang="en-US" sz="4000" b="1" dirty="0" smtClean="0">
                <a:solidFill>
                  <a:schemeClr val="accent6">
                    <a:lumMod val="60000"/>
                    <a:lumOff val="40000"/>
                  </a:schemeClr>
                </a:solidFill>
                <a:latin typeface="Times New Roman" pitchFamily="18" charset="0"/>
                <a:cs typeface="Times New Roman" pitchFamily="18" charset="0"/>
              </a:rPr>
              <a:t>)</a:t>
            </a:r>
            <a:endParaRPr lang="en-US" sz="4000" b="1" dirty="0">
              <a:solidFill>
                <a:schemeClr val="accent6">
                  <a:lumMod val="60000"/>
                  <a:lumOff val="40000"/>
                </a:schemeClr>
              </a:solidFill>
              <a:latin typeface="Times New Roman" pitchFamily="18" charset="0"/>
              <a:cs typeface="Times New Roman" pitchFamily="18" charset="0"/>
            </a:endParaRPr>
          </a:p>
          <a:p>
            <a:pPr marL="0" indent="0">
              <a:buNone/>
            </a:pPr>
            <a:endParaRPr lang="en-US" sz="4000" dirty="0"/>
          </a:p>
          <a:p>
            <a:endParaRPr lang="en-US" sz="4000" dirty="0"/>
          </a:p>
        </p:txBody>
      </p:sp>
    </p:spTree>
    <p:extLst>
      <p:ext uri="{BB962C8B-B14F-4D97-AF65-F5344CB8AC3E}">
        <p14:creationId xmlns:p14="http://schemas.microsoft.com/office/powerpoint/2010/main" val="230964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lstStyle/>
          <a:p>
            <a:pPr marL="0" indent="0" algn="ctr">
              <a:buNone/>
            </a:pP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tính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tự</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lập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ngay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từ</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còn</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nhỏ</a:t>
            </a:r>
            <a:endParaRPr lang="en-US" sz="3600" b="1" dirty="0" smtClean="0">
              <a:solidFill>
                <a:srgbClr val="FF0000"/>
              </a:solidFill>
              <a:latin typeface="Times New Roman" pitchFamily="18" charset="0"/>
              <a:cs typeface="Times New Roman" pitchFamily="18" charset="0"/>
            </a:endParaRPr>
          </a:p>
          <a:p>
            <a:pPr marL="0" indent="0">
              <a:buNone/>
            </a:pPr>
            <a:r>
              <a:rPr lang="vi-VN" sz="3600" dirty="0">
                <a:latin typeface="Times New Roman" pitchFamily="18" charset="0"/>
                <a:cs typeface="Times New Roman" pitchFamily="18" charset="0"/>
              </a:rPr>
              <a:t>Nguyễn Tuấn Anh, học sinh lớp 9 Trường THCS Bồng Lĩnh, huyện Vũ Quang, tỉnh Hà Tĩnh là người rất thích đọc các câu chuyện về Bác Hồ và học tập theo những đức tính tốt đẹp của Người. Em được rèn luyện và trưởng thành từ các phong trào của Đội TNTP Hồ Chí Minh, thực hiện theo 5 điều Bác dạy, xứng đáng là cháu ngoan Bác Hồ.</a:t>
            </a:r>
          </a:p>
          <a:p>
            <a:pPr marL="0" indent="0">
              <a:buNone/>
            </a:pPr>
            <a:endParaRPr lang="en-US" dirty="0"/>
          </a:p>
          <a:p>
            <a:endParaRPr lang="en-US" dirty="0"/>
          </a:p>
        </p:txBody>
      </p:sp>
    </p:spTree>
    <p:extLst>
      <p:ext uri="{BB962C8B-B14F-4D97-AF65-F5344CB8AC3E}">
        <p14:creationId xmlns:p14="http://schemas.microsoft.com/office/powerpoint/2010/main" val="3252808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4724400" cy="6553200"/>
          </a:xfrm>
        </p:spPr>
        <p:txBody>
          <a:bodyPr>
            <a:noAutofit/>
          </a:bodyPr>
          <a:lstStyle/>
          <a:p>
            <a:pPr marL="0" indent="0">
              <a:buNone/>
            </a:pPr>
            <a:r>
              <a:rPr lang="vi-VN" sz="3000" b="1" dirty="0">
                <a:latin typeface="+mj-lt"/>
              </a:rPr>
              <a:t>Lâm Thành Vĩ</a:t>
            </a:r>
            <a:r>
              <a:rPr lang="vi-VN" sz="3000" dirty="0">
                <a:latin typeface="+mj-lt"/>
              </a:rPr>
              <a:t>, </a:t>
            </a:r>
            <a:r>
              <a:rPr lang="vi-VN" sz="3000" dirty="0" smtClean="0">
                <a:latin typeface="+mj-lt"/>
              </a:rPr>
              <a:t>Trường </a:t>
            </a:r>
            <a:r>
              <a:rPr lang="vi-VN" sz="3000" dirty="0">
                <a:latin typeface="+mj-lt"/>
              </a:rPr>
              <a:t>THPT chuyên Thoại Ngọc Hầu, An Giang. 3 năm liền Vĩ đều là học sinh giỏi. Điều đặc biệt là Vĩ giỏi đều các môn</a:t>
            </a:r>
            <a:r>
              <a:rPr lang="vi-VN" sz="3000" dirty="0" smtClean="0">
                <a:latin typeface="+mj-lt"/>
              </a:rPr>
              <a:t>.</a:t>
            </a:r>
            <a:r>
              <a:rPr lang="vi-VN" sz="3000" dirty="0">
                <a:latin typeface="+mj-lt"/>
              </a:rPr>
              <a:t> Từ năm lớp 10, Vĩ đã chủ động xin ba mẹ cho đi làm thêm ở một quán cà phê</a:t>
            </a:r>
            <a:r>
              <a:rPr lang="vi-VN" sz="3000" dirty="0" smtClean="0">
                <a:latin typeface="+mj-lt"/>
              </a:rPr>
              <a:t>.</a:t>
            </a:r>
            <a:r>
              <a:rPr lang="vi-VN" sz="3000" dirty="0">
                <a:latin typeface="+mj-lt"/>
              </a:rPr>
              <a:t> Theo Vĩ, tinh thần tự lập trong mỗi người rất quan trọng. Nó không chỉ giúp bạn trẻ tự chủ, bản lĩnh trong cuộc sống, mà còn là cách để bớt đi gánh nặng cho ba mẹ.</a:t>
            </a:r>
            <a:endParaRPr lang="en-US" sz="30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0"/>
            <a:ext cx="43434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0218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dirty="0" err="1" smtClean="0">
                <a:solidFill>
                  <a:srgbClr val="FF0000"/>
                </a:solidFill>
                <a:latin typeface="Times New Roman" pitchFamily="18" charset="0"/>
                <a:cs typeface="Times New Roman" pitchFamily="18" charset="0"/>
              </a:rPr>
              <a:t>LUYỆN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TẬP</a:t>
            </a:r>
            <a:r>
              <a:rPr lang="en-US" b="1" dirty="0" smtClean="0">
                <a:solidFill>
                  <a:srgbClr val="FF0000"/>
                </a:solidFill>
                <a:latin typeface="Times New Roman" pitchFamily="18" charset="0"/>
                <a:cs typeface="Times New Roman" pitchFamily="18" charset="0"/>
              </a:rPr>
              <a:t> - </a:t>
            </a:r>
            <a:r>
              <a:rPr lang="en-US" b="1" dirty="0" err="1" smtClean="0">
                <a:solidFill>
                  <a:srgbClr val="FF0000"/>
                </a:solidFill>
                <a:latin typeface="Times New Roman" pitchFamily="18" charset="0"/>
                <a:cs typeface="Times New Roman" pitchFamily="18" charset="0"/>
              </a:rPr>
              <a:t>VẬN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DỤNG</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990600"/>
            <a:ext cx="8686800" cy="5791200"/>
          </a:xfrm>
        </p:spPr>
        <p:txBody>
          <a:bodyPr/>
          <a:lstStyle/>
          <a:p>
            <a:pPr marL="0" indent="0">
              <a:buNone/>
            </a:pPr>
            <a:r>
              <a:rPr lang="en-US" b="1" dirty="0" smtClean="0">
                <a:solidFill>
                  <a:schemeClr val="tx2"/>
                </a:solidFill>
                <a:latin typeface="Times New Roman" pitchFamily="18" charset="0"/>
                <a:cs typeface="Times New Roman" pitchFamily="18" charset="0"/>
              </a:rPr>
              <a:t>1/ </a:t>
            </a:r>
            <a:r>
              <a:rPr lang="en-US" b="1" dirty="0" err="1" smtClean="0">
                <a:solidFill>
                  <a:schemeClr val="tx2"/>
                </a:solidFill>
                <a:latin typeface="Times New Roman" pitchFamily="18" charset="0"/>
                <a:cs typeface="Times New Roman" pitchFamily="18" charset="0"/>
              </a:rPr>
              <a:t>Ca</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dao</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tục</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ngữ</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về</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tự</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lập</a:t>
            </a:r>
            <a:r>
              <a:rPr lang="en-US" b="1" dirty="0" smtClean="0">
                <a:solidFill>
                  <a:schemeClr val="tx2"/>
                </a:solidFill>
                <a:latin typeface="Times New Roman" pitchFamily="18" charset="0"/>
                <a:cs typeface="Times New Roman" pitchFamily="18" charset="0"/>
              </a:rPr>
              <a:t>:</a:t>
            </a:r>
          </a:p>
          <a:p>
            <a:pPr>
              <a:buFontTx/>
              <a:buChar char="-"/>
            </a:pPr>
            <a:r>
              <a:rPr lang="en-US" dirty="0" err="1" smtClean="0">
                <a:latin typeface="Times New Roman" pitchFamily="18" charset="0"/>
                <a:cs typeface="Times New Roman" pitchFamily="18" charset="0"/>
              </a:rPr>
              <a:t>Thân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thân</a:t>
            </a:r>
            <a:endParaRPr lang="en-US" dirty="0" smtClean="0">
              <a:latin typeface="Times New Roman" pitchFamily="18" charset="0"/>
              <a:cs typeface="Times New Roman" pitchFamily="18" charset="0"/>
            </a:endParaRPr>
          </a:p>
          <a:p>
            <a:pPr>
              <a:buFontTx/>
              <a:buChar char="-"/>
            </a:pP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nên</a:t>
            </a:r>
            <a:endParaRPr lang="en-US" dirty="0" smtClean="0">
              <a:latin typeface="Times New Roman" pitchFamily="18" charset="0"/>
              <a:cs typeface="Times New Roman" pitchFamily="18" charset="0"/>
            </a:endParaRPr>
          </a:p>
          <a:p>
            <a:pPr>
              <a:buFontTx/>
              <a:buChar char="-"/>
            </a:pPr>
            <a:r>
              <a:rPr lang="en-US" dirty="0" err="1" smtClean="0">
                <a:latin typeface="Times New Roman" pitchFamily="18" charset="0"/>
                <a:cs typeface="Times New Roman" pitchFamily="18" charset="0"/>
              </a:rPr>
              <a:t>Tự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endParaRPr lang="en-US" dirty="0" smtClean="0">
              <a:latin typeface="Times New Roman" pitchFamily="18" charset="0"/>
              <a:cs typeface="Times New Roman" pitchFamily="18" charset="0"/>
            </a:endParaRPr>
          </a:p>
          <a:p>
            <a:pPr>
              <a:buFontTx/>
              <a:buChar char="-"/>
            </a:pPr>
            <a:r>
              <a:rPr lang="en-US" dirty="0" err="1" smtClean="0">
                <a:latin typeface="Times New Roman" pitchFamily="18" charset="0"/>
                <a:cs typeface="Times New Roman" pitchFamily="18" charset="0"/>
              </a:rPr>
              <a:t>Tự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endParaRPr lang="en-US" dirty="0" smtClean="0">
              <a:latin typeface="Times New Roman" pitchFamily="18" charset="0"/>
              <a:cs typeface="Times New Roman" pitchFamily="18" charset="0"/>
            </a:endParaRPr>
          </a:p>
          <a:p>
            <a:pPr>
              <a:buFontTx/>
              <a:buChar char="-"/>
            </a:pP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ăn</a:t>
            </a:r>
            <a:endParaRPr lang="en-US" dirty="0" smtClean="0">
              <a:latin typeface="Times New Roman" pitchFamily="18" charset="0"/>
              <a:cs typeface="Times New Roman" pitchFamily="18" charset="0"/>
            </a:endParaRPr>
          </a:p>
          <a:p>
            <a:pPr marL="0" indent="0">
              <a:buNone/>
            </a:pP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dưng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dễ</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hồ</a:t>
            </a:r>
            <a:endParaRPr lang="en-US" dirty="0" smtClean="0">
              <a:latin typeface="Times New Roman" pitchFamily="18" charset="0"/>
              <a:cs typeface="Times New Roman" pitchFamily="18" charset="0"/>
            </a:endParaRPr>
          </a:p>
          <a:p>
            <a:pPr marL="0" indent="0">
              <a:buNone/>
            </a:pPr>
            <a:r>
              <a:rPr lang="en-US" dirty="0" err="1" smtClean="0">
                <a:latin typeface="Times New Roman" pitchFamily="18" charset="0"/>
                <a:cs typeface="Times New Roman" pitchFamily="18" charset="0"/>
              </a:rPr>
              <a:t>Tay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dựng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ngoan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6594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855"/>
            <a:ext cx="8229600" cy="976745"/>
          </a:xfrm>
        </p:spPr>
        <p:txBody>
          <a:bodyPr/>
          <a:lstStyle/>
          <a:p>
            <a:r>
              <a:rPr lang="en-US" b="1" dirty="0" err="1" smtClean="0">
                <a:solidFill>
                  <a:srgbClr val="FF0000"/>
                </a:solidFill>
                <a:latin typeface="Times New Roman" pitchFamily="18" charset="0"/>
                <a:cs typeface="Times New Roman" pitchFamily="18" charset="0"/>
              </a:rPr>
              <a:t>BÀI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TẬP</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VỀ</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NHÀ</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990600"/>
            <a:ext cx="8610600" cy="5638800"/>
          </a:xfrm>
        </p:spPr>
        <p:txBody>
          <a:bodyPr>
            <a:normAutofit lnSpcReduction="10000"/>
          </a:bodyPr>
          <a:lstStyle/>
          <a:p>
            <a:pPr marL="0" indent="0">
              <a:buNone/>
            </a:pPr>
            <a:r>
              <a:rPr lang="nl-NL" sz="3600" b="1" dirty="0">
                <a:solidFill>
                  <a:srgbClr val="FF0000"/>
                </a:solidFill>
                <a:latin typeface="Times New Roman" pitchFamily="18" charset="0"/>
                <a:cs typeface="Times New Roman" pitchFamily="18" charset="0"/>
              </a:rPr>
              <a:t>1. </a:t>
            </a:r>
            <a:r>
              <a:rPr lang="nl-NL" sz="3600" dirty="0">
                <a:latin typeface="Times New Roman" pitchFamily="18" charset="0"/>
                <a:cs typeface="Times New Roman" pitchFamily="18" charset="0"/>
              </a:rPr>
              <a:t>Ngược lại với tự lập là gì? Tác hại?</a:t>
            </a:r>
            <a:endParaRPr lang="en-US" sz="3600" dirty="0">
              <a:latin typeface="Times New Roman" pitchFamily="18" charset="0"/>
              <a:cs typeface="Times New Roman" pitchFamily="18" charset="0"/>
            </a:endParaRPr>
          </a:p>
          <a:p>
            <a:pPr marL="0" indent="0">
              <a:buNone/>
            </a:pPr>
            <a:r>
              <a:rPr lang="nl-NL" sz="3600" b="1" dirty="0">
                <a:solidFill>
                  <a:srgbClr val="FF0000"/>
                </a:solidFill>
                <a:latin typeface="Times New Roman" pitchFamily="18" charset="0"/>
                <a:cs typeface="Times New Roman" pitchFamily="18" charset="0"/>
              </a:rPr>
              <a:t>2</a:t>
            </a:r>
            <a:r>
              <a:rPr lang="nl-NL" sz="3600" dirty="0">
                <a:latin typeface="Times New Roman" pitchFamily="18" charset="0"/>
                <a:cs typeface="Times New Roman" pitchFamily="18" charset="0"/>
              </a:rPr>
              <a:t>. Bản thân em rèn luyện tính tự lập như thế nào? Tự lập có ý nghĩa gì đối với bản thân em?</a:t>
            </a:r>
            <a:endParaRPr lang="en-US" sz="3600" dirty="0">
              <a:latin typeface="Times New Roman" pitchFamily="18" charset="0"/>
              <a:cs typeface="Times New Roman" pitchFamily="18" charset="0"/>
            </a:endParaRPr>
          </a:p>
          <a:p>
            <a:pPr marL="0" indent="0">
              <a:buNone/>
            </a:pPr>
            <a:r>
              <a:rPr lang="nl-NL" sz="3600" b="1" dirty="0">
                <a:solidFill>
                  <a:srgbClr val="FF0000"/>
                </a:solidFill>
                <a:latin typeface="Times New Roman" pitchFamily="18" charset="0"/>
                <a:cs typeface="Times New Roman" pitchFamily="18" charset="0"/>
              </a:rPr>
              <a:t>3. </a:t>
            </a:r>
            <a:r>
              <a:rPr lang="nl-NL" sz="3600" dirty="0">
                <a:latin typeface="Times New Roman" pitchFamily="18" charset="0"/>
                <a:cs typeface="Times New Roman" pitchFamily="18" charset="0"/>
              </a:rPr>
              <a:t>Hiện nay rất nhiều học sinh được ba mẹ cưng chiều nên vẫn chưa ý thức được việc rèn luyện tính tự lập. Nêu một số biểu hiện chưa thể hiện tính tự tập của học sinh mà em biết? Hậu quả của những biểu hiện đó?</a:t>
            </a:r>
            <a:endParaRPr lang="en-US" sz="3600" dirty="0">
              <a:latin typeface="Times New Roman" pitchFamily="18" charset="0"/>
              <a:cs typeface="Times New Roman" pitchFamily="18" charset="0"/>
            </a:endParaRPr>
          </a:p>
          <a:p>
            <a:pPr marL="0" indent="0">
              <a:buNone/>
            </a:pPr>
            <a:r>
              <a:rPr lang="nl-NL" sz="3600" b="1" dirty="0">
                <a:solidFill>
                  <a:srgbClr val="FF0000"/>
                </a:solidFill>
                <a:latin typeface="Times New Roman" pitchFamily="18" charset="0"/>
                <a:cs typeface="Times New Roman" pitchFamily="18" charset="0"/>
              </a:rPr>
              <a:t>4. </a:t>
            </a:r>
            <a:r>
              <a:rPr lang="nl-NL" sz="3600" dirty="0">
                <a:latin typeface="Times New Roman" pitchFamily="18" charset="0"/>
                <a:cs typeface="Times New Roman" pitchFamily="18" charset="0"/>
              </a:rPr>
              <a:t>Ca dao, tục ngữ về tính tự lập?</a:t>
            </a:r>
            <a:endParaRPr lang="en-US" sz="36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881442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latin typeface="Times New Roman" pitchFamily="18" charset="0"/>
                <a:cs typeface="Times New Roman" pitchFamily="18" charset="0"/>
              </a:rPr>
              <a:t>DẶN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DÒ</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4000" dirty="0" smtClean="0">
                <a:latin typeface="Times New Roman" pitchFamily="18" charset="0"/>
                <a:cs typeface="Times New Roman" pitchFamily="18" charset="0"/>
              </a:rPr>
              <a:t>1/ </a:t>
            </a:r>
            <a:r>
              <a:rPr lang="en-US" sz="4000" dirty="0" err="1" smtClean="0">
                <a:latin typeface="Times New Roman" pitchFamily="18" charset="0"/>
                <a:cs typeface="Times New Roman" pitchFamily="18" charset="0"/>
              </a:rPr>
              <a:t>Làm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tập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đầy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đủ</a:t>
            </a:r>
            <a:endParaRPr lang="en-US"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2/ </a:t>
            </a:r>
            <a:r>
              <a:rPr lang="en-US" sz="4000" dirty="0" err="1" smtClean="0">
                <a:latin typeface="Times New Roman" pitchFamily="18" charset="0"/>
                <a:cs typeface="Times New Roman" pitchFamily="18" charset="0"/>
              </a:rPr>
              <a:t>Học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bài</a:t>
            </a:r>
            <a:endParaRPr lang="en-US" sz="4000" dirty="0" smtClean="0">
              <a:latin typeface="Times New Roman" pitchFamily="18" charset="0"/>
              <a:cs typeface="Times New Roman" pitchFamily="18" charset="0"/>
            </a:endParaRPr>
          </a:p>
          <a:p>
            <a:r>
              <a:rPr lang="en-US" sz="4000" dirty="0">
                <a:latin typeface="Times New Roman" pitchFamily="18" charset="0"/>
                <a:cs typeface="Times New Roman" pitchFamily="18" charset="0"/>
              </a:rPr>
              <a:t>3</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Xem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trước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bài</a:t>
            </a:r>
            <a:r>
              <a:rPr lang="en-US" sz="4000" dirty="0" smtClean="0">
                <a:latin typeface="Times New Roman" pitchFamily="18" charset="0"/>
                <a:cs typeface="Times New Roman" pitchFamily="18" charset="0"/>
              </a:rPr>
              <a:t> 11: Lao </a:t>
            </a:r>
            <a:r>
              <a:rPr lang="en-US" sz="4000" dirty="0" err="1" smtClean="0">
                <a:latin typeface="Times New Roman" pitchFamily="18" charset="0"/>
                <a:cs typeface="Times New Roman" pitchFamily="18" charset="0"/>
              </a:rPr>
              <a:t>động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tự</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giác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sáng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tạo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tiết</a:t>
            </a:r>
            <a:r>
              <a:rPr lang="en-US" sz="4000" dirty="0" smtClean="0">
                <a:latin typeface="Times New Roman" pitchFamily="18" charset="0"/>
                <a:cs typeface="Times New Roman" pitchFamily="18" charset="0"/>
              </a:rPr>
              <a:t> 1)</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918469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37073" cy="6629400"/>
          </a:xfrm>
        </p:spPr>
        <p:txBody>
          <a:bodyPr>
            <a:normAutofit/>
          </a:bodyPr>
          <a:lstStyle/>
          <a:p>
            <a:pPr marL="0" indent="0">
              <a:buNone/>
            </a:pPr>
            <a:r>
              <a:rPr lang="vi-VN" dirty="0" smtClean="0">
                <a:latin typeface="+mj-lt"/>
              </a:rPr>
              <a:t>Nguyễn </a:t>
            </a:r>
            <a:r>
              <a:rPr lang="vi-VN" dirty="0">
                <a:latin typeface="+mj-lt"/>
              </a:rPr>
              <a:t>Tuấn Anh, học sinh lớp 9 Trường THCS Bồng Lĩnh, huyện Vũ Quang, tỉnh Hà Tĩnh, một trong những gương mặt được vinh danh Giải thưởng Kim Đồng năm học 2018-2019 tại Điện Biên vừa qua là một chàng trai rắn rỏi, mạnh mẽ và tự lập từ rất sớm.</a:t>
            </a:r>
          </a:p>
          <a:p>
            <a:pPr marL="0" indent="0">
              <a:buNone/>
            </a:pPr>
            <a:r>
              <a:rPr lang="vi-VN" dirty="0">
                <a:latin typeface="+mj-lt"/>
              </a:rPr>
              <a:t>Sinh ra trong gia đình nông thôn ở mảnh đất Hà Tĩnh kiên cường, một mình phải đi học xa nhà, nên Tuấn Anh đã sớm rèn luyện cho mình đức tính tự lập, chủ động trong mọi việc. Em cho biết, để trưởng thành như vậy, một phần từ giáo dục gia đình, một phần qua các câu chuyện về Bác Hồ, em khâm phục và tự nhắc bản thân mình cần luôn cố gắng. </a:t>
            </a:r>
          </a:p>
          <a:p>
            <a:endParaRPr lang="en-US" dirty="0"/>
          </a:p>
        </p:txBody>
      </p:sp>
    </p:spTree>
    <p:extLst>
      <p:ext uri="{BB962C8B-B14F-4D97-AF65-F5344CB8AC3E}">
        <p14:creationId xmlns:p14="http://schemas.microsoft.com/office/powerpoint/2010/main" val="2279129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p:spPr>
        <p:txBody>
          <a:bodyPr>
            <a:normAutofit fontScale="92500" lnSpcReduction="10000"/>
          </a:bodyPr>
          <a:lstStyle/>
          <a:p>
            <a:pPr marL="0" indent="0">
              <a:buNone/>
            </a:pPr>
            <a:r>
              <a:rPr lang="vi-VN" dirty="0">
                <a:latin typeface="+mj-lt"/>
              </a:rPr>
              <a:t>Từ khi còn nhỏ, Tuấn Anh thường đọc các câu chuyện về Bác Hồ và các anh hùng liệt sĩ nhỏ tuổi như anh Kim Đồng, chị Võ Thị Sáu, anh Vừ A Dính…Trong những câu chuyện về Bác, để lại ấn tượng trong em nhiều nhất là “Lời Bác dặn trước lúc đi xa”. Tuấn Anh đã rất xúc động khi những phút cuối cùng của cuộc đời, Bác vẫn luôn giữ trong mình một tinh thần yêu nước, Người muốn nghe những câu dân ca ở khắp vùng miền. Trong mọi thời gian, hoàn cảnh, Người luôn đặt tình yêu quê hương đất nước lên hàng đầu.</a:t>
            </a:r>
          </a:p>
          <a:p>
            <a:pPr marL="0" indent="0">
              <a:buNone/>
            </a:pPr>
            <a:r>
              <a:rPr lang="vi-VN" dirty="0">
                <a:latin typeface="+mj-lt"/>
              </a:rPr>
              <a:t>Bác Hồ là tấm gương về nhiều đức tính cao đẹp, trong đó Tuấn Anh đã học theo Bác ở </a:t>
            </a:r>
            <a:r>
              <a:rPr lang="vi-VN" b="1" dirty="0">
                <a:solidFill>
                  <a:srgbClr val="FF0000"/>
                </a:solidFill>
                <a:latin typeface="+mj-lt"/>
              </a:rPr>
              <a:t>đức tính can đảm, quyết tâm và tự lập</a:t>
            </a:r>
            <a:r>
              <a:rPr lang="vi-VN" dirty="0">
                <a:latin typeface="+mj-lt"/>
              </a:rPr>
              <a:t>. “Khi Bác ra đi ở Bến Nhà rồng bằng hai bàn tay trắng và khi ở nơi đất khách quê người, Bác vẫn sắp xếp thời gian vừa đi làm vừa học”</a:t>
            </a:r>
          </a:p>
        </p:txBody>
      </p:sp>
    </p:spTree>
    <p:extLst>
      <p:ext uri="{BB962C8B-B14F-4D97-AF65-F5344CB8AC3E}">
        <p14:creationId xmlns:p14="http://schemas.microsoft.com/office/powerpoint/2010/main" val="3741683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76200"/>
            <a:ext cx="5562600" cy="6705600"/>
          </a:xfrm>
        </p:spPr>
        <p:txBody>
          <a:bodyPr/>
          <a:lstStyle/>
          <a:p>
            <a:pPr marL="0" indent="0">
              <a:buNone/>
            </a:pPr>
            <a:r>
              <a:rPr lang="vi-VN" sz="3000" dirty="0">
                <a:latin typeface="+mj-lt"/>
              </a:rPr>
              <a:t>Hiện nay, Tuấn Anh đang trọ học cách xa nhà hơn 50 km và phải tự làm mọi việc trong sinh hoạt hằng ngày. Tuy phải xa gia đình và thiếu sự chăm sóc hằng ngày của bố mẹ trong “miếng ăn giấc ngủ”, nhưng cũng giúp em rèn luyện tính tự lập rất tốt. Em chia sẻ “tự lập” có thể được thực hiện ở nhiều việc đơn giản mà tuổi nhỏ có thể tự làm được như: nấu ăn, dọn nhà, tự học, giúp đỡ những người xung quanh…</a:t>
            </a:r>
            <a:endParaRPr lang="en-US" sz="3000" dirty="0">
              <a:latin typeface="+mj-lt"/>
            </a:endParaRP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52400"/>
            <a:ext cx="31242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495800" y="5257800"/>
            <a:ext cx="4495800" cy="1295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400" dirty="0">
                <a:latin typeface="+mj-lt"/>
              </a:rPr>
              <a:t>Nguyễn Tuấn Anh nhận Giải thưởng Kim Đồng năm học 2018-2019 tại tỉnh Điện Biên</a:t>
            </a:r>
            <a:endParaRPr lang="en-US" sz="2400" dirty="0">
              <a:latin typeface="+mj-lt"/>
            </a:endParaRPr>
          </a:p>
        </p:txBody>
      </p:sp>
    </p:spTree>
    <p:extLst>
      <p:ext uri="{BB962C8B-B14F-4D97-AF65-F5344CB8AC3E}">
        <p14:creationId xmlns:p14="http://schemas.microsoft.com/office/powerpoint/2010/main" val="3794146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endParaRPr lang="en-US" sz="3600" dirty="0" smtClean="0">
              <a:latin typeface="Times New Roman" pitchFamily="18" charset="0"/>
              <a:cs typeface="Times New Roman" pitchFamily="18" charset="0"/>
            </a:endParaRPr>
          </a:p>
          <a:p>
            <a:r>
              <a:rPr lang="en-US" sz="3600" b="1" dirty="0" err="1" smtClean="0">
                <a:latin typeface="Times New Roman" pitchFamily="18" charset="0"/>
                <a:cs typeface="Times New Roman" pitchFamily="18" charset="0"/>
              </a:rPr>
              <a:t>CÂU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HỎI</a:t>
            </a:r>
            <a:r>
              <a:rPr lang="en-US" sz="3600" b="1" dirty="0" smtClean="0">
                <a:latin typeface="Times New Roman" pitchFamily="18" charset="0"/>
                <a:cs typeface="Times New Roman" pitchFamily="18" charset="0"/>
              </a:rPr>
              <a:t> CHO </a:t>
            </a:r>
            <a:r>
              <a:rPr lang="en-US" sz="3600" b="1" dirty="0" err="1" smtClean="0">
                <a:latin typeface="Times New Roman" pitchFamily="18" charset="0"/>
                <a:cs typeface="Times New Roman" pitchFamily="18" charset="0"/>
              </a:rPr>
              <a:t>PHẦN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TRUYỆN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ĐỌC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ĐÓ</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MỖI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NGƯỜI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TỰ</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ĐƯA</a:t>
            </a:r>
            <a:r>
              <a:rPr lang="en-US" sz="3600" b="1" dirty="0" smtClean="0">
                <a:latin typeface="Times New Roman" pitchFamily="18" charset="0"/>
                <a:cs typeface="Times New Roman" pitchFamily="18" charset="0"/>
              </a:rPr>
              <a:t> RA </a:t>
            </a:r>
            <a:r>
              <a:rPr lang="en-US" sz="3600" b="1" dirty="0" err="1" smtClean="0">
                <a:latin typeface="Times New Roman" pitchFamily="18" charset="0"/>
                <a:cs typeface="Times New Roman" pitchFamily="18" charset="0"/>
              </a:rPr>
              <a:t>NHÉ</a:t>
            </a:r>
            <a:endParaRPr lang="en-US" sz="3600" b="1" dirty="0" smtClean="0">
              <a:latin typeface="Times New Roman" pitchFamily="18" charset="0"/>
              <a:cs typeface="Times New Roman" pitchFamily="18" charset="0"/>
            </a:endParaRPr>
          </a:p>
          <a:p>
            <a:r>
              <a:rPr lang="en-US" sz="3600" dirty="0" err="1" smtClean="0">
                <a:solidFill>
                  <a:srgbClr val="FF0000"/>
                </a:solidFill>
                <a:latin typeface="Times New Roman" pitchFamily="18" charset="0"/>
                <a:cs typeface="Times New Roman" pitchFamily="18" charset="0"/>
              </a:rPr>
              <a:t>CÓ</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THỂ</a:t>
            </a:r>
            <a:r>
              <a:rPr lang="en-US" sz="3600" dirty="0" smtClean="0">
                <a:solidFill>
                  <a:srgbClr val="FF0000"/>
                </a:solidFill>
                <a:latin typeface="Times New Roman" pitchFamily="18" charset="0"/>
                <a:cs typeface="Times New Roman" pitchFamily="18" charset="0"/>
              </a:rPr>
              <a:t> CHO HS </a:t>
            </a:r>
            <a:r>
              <a:rPr lang="en-US" sz="3600" dirty="0" err="1" smtClean="0">
                <a:solidFill>
                  <a:srgbClr val="FF0000"/>
                </a:solidFill>
                <a:latin typeface="Times New Roman" pitchFamily="18" charset="0"/>
                <a:cs typeface="Times New Roman" pitchFamily="18" charset="0"/>
              </a:rPr>
              <a:t>TÌM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HIỂU</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THÊM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VỀ</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TÍNH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TỰ</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LẬP</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BÁC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HỒ</a:t>
            </a:r>
            <a:r>
              <a:rPr lang="en-US" sz="3600" dirty="0" smtClean="0">
                <a:solidFill>
                  <a:srgbClr val="FF0000"/>
                </a:solidFill>
                <a:latin typeface="Times New Roman" pitchFamily="18" charset="0"/>
                <a:cs typeface="Times New Roman" pitchFamily="18" charset="0"/>
              </a:rPr>
              <a:t> QUA </a:t>
            </a:r>
            <a:r>
              <a:rPr lang="en-US" sz="3600" dirty="0" err="1" smtClean="0">
                <a:solidFill>
                  <a:srgbClr val="FF0000"/>
                </a:solidFill>
                <a:latin typeface="Times New Roman" pitchFamily="18" charset="0"/>
                <a:cs typeface="Times New Roman" pitchFamily="18" charset="0"/>
              </a:rPr>
              <a:t>BÀI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THƠ</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NGƯỜI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TÌM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HÌNH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CỦA</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NƯỚC</a:t>
            </a:r>
            <a:r>
              <a:rPr lang="en-US" sz="3600" dirty="0" smtClean="0">
                <a:solidFill>
                  <a:srgbClr val="FF0000"/>
                </a:solidFill>
                <a:latin typeface="Times New Roman" pitchFamily="18" charset="0"/>
                <a:cs typeface="Times New Roman" pitchFamily="18" charset="0"/>
              </a:rPr>
              <a:t> </a:t>
            </a:r>
            <a:r>
              <a:rPr lang="en-US" sz="3600" dirty="0" smtClean="0">
                <a:solidFill>
                  <a:srgbClr val="00B050"/>
                </a:solidFill>
                <a:latin typeface="Times New Roman" pitchFamily="18" charset="0"/>
                <a:cs typeface="Times New Roman" pitchFamily="18" charset="0"/>
              </a:rPr>
              <a:t>(</a:t>
            </a:r>
            <a:r>
              <a:rPr lang="en-US" sz="3600" dirty="0" err="1" smtClean="0">
                <a:solidFill>
                  <a:srgbClr val="00B050"/>
                </a:solidFill>
                <a:latin typeface="Times New Roman" pitchFamily="18" charset="0"/>
                <a:cs typeface="Times New Roman" pitchFamily="18" charset="0"/>
              </a:rPr>
              <a:t>HOẶC</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CÓ</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THỂ</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XÓA</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ĐI</a:t>
            </a:r>
            <a:r>
              <a:rPr lang="en-US" sz="3600" dirty="0" smtClean="0">
                <a:solidFill>
                  <a:srgbClr val="00B050"/>
                </a:solidFill>
                <a:latin typeface="Times New Roman" pitchFamily="18" charset="0"/>
                <a:cs typeface="Times New Roman" pitchFamily="18" charset="0"/>
              </a:rPr>
              <a:t> </a:t>
            </a:r>
            <a:r>
              <a:rPr lang="en-US" sz="3600" dirty="0" err="1" smtClean="0">
                <a:solidFill>
                  <a:srgbClr val="00B050"/>
                </a:solidFill>
                <a:latin typeface="Times New Roman" pitchFamily="18" charset="0"/>
                <a:cs typeface="Times New Roman" pitchFamily="18" charset="0"/>
              </a:rPr>
              <a:t>NHA</a:t>
            </a:r>
            <a:r>
              <a:rPr lang="en-US" sz="3600" dirty="0" smtClean="0">
                <a:solidFill>
                  <a:srgbClr val="00B050"/>
                </a:solidFill>
                <a:latin typeface="Times New Roman" pitchFamily="18" charset="0"/>
                <a:cs typeface="Times New Roman" pitchFamily="18" charset="0"/>
              </a:rPr>
              <a:t>)</a:t>
            </a:r>
            <a:endParaRPr lang="en-US" sz="36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507840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636"/>
            <a:ext cx="8229600" cy="727364"/>
          </a:xfrm>
        </p:spPr>
        <p:txBody>
          <a:bodyPr>
            <a:noAutofit/>
          </a:bodyPr>
          <a:lstStyle/>
          <a:p>
            <a:r>
              <a:rPr lang="en-US" sz="3000" b="1" dirty="0" smtClean="0"/>
              <a:t/>
            </a:r>
            <a:br>
              <a:rPr lang="en-US" sz="3000" b="1" dirty="0" smtClean="0"/>
            </a:br>
            <a:r>
              <a:rPr lang="vi-VN" sz="3000" b="1" dirty="0" smtClean="0">
                <a:solidFill>
                  <a:srgbClr val="FF0000"/>
                </a:solidFill>
              </a:rPr>
              <a:t>Người </a:t>
            </a:r>
            <a:r>
              <a:rPr lang="vi-VN" sz="3000" b="1" dirty="0">
                <a:solidFill>
                  <a:srgbClr val="FF0000"/>
                </a:solidFill>
              </a:rPr>
              <a:t>đi tìm hình của nước</a:t>
            </a:r>
            <a:r>
              <a:rPr lang="vi-VN" sz="3000" dirty="0"/>
              <a:t/>
            </a:r>
            <a:br>
              <a:rPr lang="vi-VN" sz="3000" dirty="0"/>
            </a:br>
            <a:r>
              <a:rPr lang="vi-VN" sz="3000" b="1" i="1" dirty="0"/>
              <a:t>Chế Lan Viên</a:t>
            </a:r>
            <a:r>
              <a:rPr lang="vi-VN" sz="3000" dirty="0"/>
              <a:t/>
            </a:r>
            <a:br>
              <a:rPr lang="vi-VN" sz="3000" dirty="0"/>
            </a:br>
            <a:endParaRPr lang="en-US" sz="3000" dirty="0"/>
          </a:p>
        </p:txBody>
      </p:sp>
      <p:sp>
        <p:nvSpPr>
          <p:cNvPr id="3" name="Content Placeholder 2"/>
          <p:cNvSpPr>
            <a:spLocks noGrp="1"/>
          </p:cNvSpPr>
          <p:nvPr>
            <p:ph sz="half" idx="1"/>
          </p:nvPr>
        </p:nvSpPr>
        <p:spPr>
          <a:xfrm>
            <a:off x="152400" y="1143000"/>
            <a:ext cx="4724400" cy="5715000"/>
          </a:xfrm>
        </p:spPr>
        <p:txBody>
          <a:bodyPr>
            <a:normAutofit/>
          </a:bodyPr>
          <a:lstStyle/>
          <a:p>
            <a:pPr marL="0" indent="0">
              <a:buNone/>
            </a:pPr>
            <a:r>
              <a:rPr lang="en-US" sz="3200" dirty="0" smtClean="0">
                <a:solidFill>
                  <a:schemeClr val="tx2"/>
                </a:solidFill>
                <a:latin typeface="Times New Roman" pitchFamily="18" charset="0"/>
                <a:cs typeface="Times New Roman" pitchFamily="18" charset="0"/>
              </a:rPr>
              <a:t>- </a:t>
            </a:r>
            <a:r>
              <a:rPr lang="vi-VN" sz="3200" dirty="0" smtClean="0">
                <a:solidFill>
                  <a:schemeClr val="tx2"/>
                </a:solidFill>
                <a:latin typeface="Times New Roman" pitchFamily="18" charset="0"/>
                <a:cs typeface="Times New Roman" pitchFamily="18" charset="0"/>
              </a:rPr>
              <a:t>Đất </a:t>
            </a:r>
            <a:r>
              <a:rPr lang="vi-VN" sz="3200" dirty="0">
                <a:solidFill>
                  <a:schemeClr val="tx2"/>
                </a:solidFill>
                <a:latin typeface="Times New Roman" pitchFamily="18" charset="0"/>
                <a:cs typeface="Times New Roman" pitchFamily="18" charset="0"/>
              </a:rPr>
              <a:t>nước đẹp vô cùng. Nhưng Bác phải ra đi</a:t>
            </a:r>
            <a:br>
              <a:rPr lang="vi-VN" sz="3200" dirty="0">
                <a:solidFill>
                  <a:schemeClr val="tx2"/>
                </a:solidFill>
                <a:latin typeface="Times New Roman" pitchFamily="18" charset="0"/>
                <a:cs typeface="Times New Roman" pitchFamily="18" charset="0"/>
              </a:rPr>
            </a:br>
            <a:r>
              <a:rPr lang="vi-VN" sz="3200" dirty="0">
                <a:solidFill>
                  <a:schemeClr val="tx2"/>
                </a:solidFill>
                <a:latin typeface="Times New Roman" pitchFamily="18" charset="0"/>
                <a:cs typeface="Times New Roman" pitchFamily="18" charset="0"/>
              </a:rPr>
              <a:t>Cho tôi làm sóng dưới con tàu đưa tiễn Bác!</a:t>
            </a:r>
            <a:br>
              <a:rPr lang="vi-VN" sz="3200" dirty="0">
                <a:solidFill>
                  <a:schemeClr val="tx2"/>
                </a:solidFill>
                <a:latin typeface="Times New Roman" pitchFamily="18" charset="0"/>
                <a:cs typeface="Times New Roman" pitchFamily="18" charset="0"/>
              </a:rPr>
            </a:br>
            <a:r>
              <a:rPr lang="vi-VN" sz="3200" dirty="0">
                <a:solidFill>
                  <a:schemeClr val="tx2"/>
                </a:solidFill>
                <a:latin typeface="Times New Roman" pitchFamily="18" charset="0"/>
                <a:cs typeface="Times New Roman" pitchFamily="18" charset="0"/>
              </a:rPr>
              <a:t>Khi bờ bãi dần lui, làng xóm khuất,</a:t>
            </a:r>
            <a:br>
              <a:rPr lang="vi-VN" sz="3200" dirty="0">
                <a:solidFill>
                  <a:schemeClr val="tx2"/>
                </a:solidFill>
                <a:latin typeface="Times New Roman" pitchFamily="18" charset="0"/>
                <a:cs typeface="Times New Roman" pitchFamily="18" charset="0"/>
              </a:rPr>
            </a:br>
            <a:r>
              <a:rPr lang="vi-VN" sz="3200" dirty="0">
                <a:solidFill>
                  <a:schemeClr val="tx2"/>
                </a:solidFill>
                <a:latin typeface="Times New Roman" pitchFamily="18" charset="0"/>
                <a:cs typeface="Times New Roman" pitchFamily="18" charset="0"/>
              </a:rPr>
              <a:t>Bốn phía nhìn không một bóng hàng tre.</a:t>
            </a:r>
          </a:p>
          <a:p>
            <a:endParaRPr lang="en-US" sz="3200" dirty="0">
              <a:solidFill>
                <a:schemeClr val="tx2"/>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4883727" y="1143000"/>
            <a:ext cx="4260273" cy="5334000"/>
          </a:xfrm>
        </p:spPr>
        <p:txBody>
          <a:bodyPr>
            <a:normAutofit/>
          </a:bodyPr>
          <a:lstStyle/>
          <a:p>
            <a:pPr>
              <a:buFontTx/>
              <a:buChar char="-"/>
            </a:pPr>
            <a:r>
              <a:rPr lang="vi-VN" sz="3200" dirty="0" smtClean="0">
                <a:latin typeface="Times New Roman" pitchFamily="18" charset="0"/>
                <a:cs typeface="Times New Roman" pitchFamily="18" charset="0"/>
              </a:rPr>
              <a:t>Đêm </a:t>
            </a:r>
            <a:r>
              <a:rPr lang="vi-VN" sz="3200" dirty="0">
                <a:latin typeface="Times New Roman" pitchFamily="18" charset="0"/>
                <a:cs typeface="Times New Roman" pitchFamily="18" charset="0"/>
              </a:rPr>
              <a:t>xa nước đầu tiên, ai nỡ ngủ?</a:t>
            </a:r>
            <a:br>
              <a:rPr lang="vi-VN" sz="3200" dirty="0">
                <a:latin typeface="Times New Roman" pitchFamily="18" charset="0"/>
                <a:cs typeface="Times New Roman" pitchFamily="18" charset="0"/>
              </a:rPr>
            </a:br>
            <a:r>
              <a:rPr lang="vi-VN" sz="3200" dirty="0">
                <a:latin typeface="Times New Roman" pitchFamily="18" charset="0"/>
                <a:cs typeface="Times New Roman" pitchFamily="18" charset="0"/>
              </a:rPr>
              <a:t>Sóng vỗ dưới thân tàu đâu phải sóng quê hương!</a:t>
            </a:r>
            <a:br>
              <a:rPr lang="vi-VN" sz="3200" dirty="0">
                <a:latin typeface="Times New Roman" pitchFamily="18" charset="0"/>
                <a:cs typeface="Times New Roman" pitchFamily="18" charset="0"/>
              </a:rPr>
            </a:br>
            <a:r>
              <a:rPr lang="vi-VN" sz="3200" dirty="0">
                <a:latin typeface="Times New Roman" pitchFamily="18" charset="0"/>
                <a:cs typeface="Times New Roman" pitchFamily="18" charset="0"/>
              </a:rPr>
              <a:t>Trời từ đây chẳng xanh màu xứ sở,</a:t>
            </a:r>
            <a:br>
              <a:rPr lang="vi-VN" sz="3200" dirty="0">
                <a:latin typeface="Times New Roman" pitchFamily="18" charset="0"/>
                <a:cs typeface="Times New Roman" pitchFamily="18" charset="0"/>
              </a:rPr>
            </a:br>
            <a:r>
              <a:rPr lang="vi-VN" sz="3200" dirty="0">
                <a:latin typeface="Times New Roman" pitchFamily="18" charset="0"/>
                <a:cs typeface="Times New Roman" pitchFamily="18" charset="0"/>
              </a:rPr>
              <a:t>Xa nước rồi, càng hiểu nước đau thương</a:t>
            </a:r>
            <a:r>
              <a:rPr lang="vi-VN"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pPr>
              <a:buFontTx/>
              <a:buChar char="-"/>
            </a:pPr>
            <a:r>
              <a:rPr lang="en-US"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cxnSp>
        <p:nvCxnSpPr>
          <p:cNvPr id="6" name="Straight Connector 5"/>
          <p:cNvCxnSpPr/>
          <p:nvPr/>
        </p:nvCxnSpPr>
        <p:spPr>
          <a:xfrm>
            <a:off x="4876800" y="914400"/>
            <a:ext cx="0" cy="5943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948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52400"/>
            <a:ext cx="5029200" cy="6553200"/>
          </a:xfrm>
        </p:spPr>
        <p:txBody>
          <a:bodyPr>
            <a:normAutofit lnSpcReduction="10000"/>
          </a:bodyPr>
          <a:lstStyle/>
          <a:p>
            <a:pPr marL="0" indent="0">
              <a:buNone/>
            </a:pPr>
            <a:r>
              <a:rPr lang="en-US" dirty="0" smtClean="0">
                <a:solidFill>
                  <a:srgbClr val="00B050"/>
                </a:solidFill>
                <a:latin typeface="+mj-lt"/>
              </a:rPr>
              <a:t>- </a:t>
            </a:r>
            <a:r>
              <a:rPr lang="vi-VN" dirty="0" smtClean="0">
                <a:solidFill>
                  <a:srgbClr val="00B050"/>
                </a:solidFill>
                <a:latin typeface="+mj-lt"/>
              </a:rPr>
              <a:t>Có </a:t>
            </a:r>
            <a:r>
              <a:rPr lang="vi-VN" dirty="0">
                <a:solidFill>
                  <a:srgbClr val="00B050"/>
                </a:solidFill>
                <a:latin typeface="+mj-lt"/>
              </a:rPr>
              <a:t>nhớ chǎng, hỡi gió rét thành Ba Lê?</a:t>
            </a:r>
            <a:br>
              <a:rPr lang="vi-VN" dirty="0">
                <a:solidFill>
                  <a:srgbClr val="00B050"/>
                </a:solidFill>
                <a:latin typeface="+mj-lt"/>
              </a:rPr>
            </a:br>
            <a:r>
              <a:rPr lang="vi-VN" dirty="0">
                <a:solidFill>
                  <a:srgbClr val="00B050"/>
                </a:solidFill>
                <a:latin typeface="+mj-lt"/>
              </a:rPr>
              <a:t>Một viên gạch hồng, Bác chống lại cả một mùa bǎng giá</a:t>
            </a:r>
            <a:br>
              <a:rPr lang="vi-VN" dirty="0">
                <a:solidFill>
                  <a:srgbClr val="00B050"/>
                </a:solidFill>
                <a:latin typeface="+mj-lt"/>
              </a:rPr>
            </a:br>
            <a:r>
              <a:rPr lang="vi-VN" dirty="0">
                <a:solidFill>
                  <a:srgbClr val="00B050"/>
                </a:solidFill>
                <a:latin typeface="+mj-lt"/>
              </a:rPr>
              <a:t>Và sương mù thành Luân Đôn, ngươi có nhớ</a:t>
            </a:r>
            <a:br>
              <a:rPr lang="vi-VN" dirty="0">
                <a:solidFill>
                  <a:srgbClr val="00B050"/>
                </a:solidFill>
                <a:latin typeface="+mj-lt"/>
              </a:rPr>
            </a:br>
            <a:r>
              <a:rPr lang="vi-VN" dirty="0">
                <a:solidFill>
                  <a:srgbClr val="00B050"/>
                </a:solidFill>
                <a:latin typeface="+mj-lt"/>
              </a:rPr>
              <a:t>Giọt mồ hôi Người nhỏ giữa đêm khuya?</a:t>
            </a:r>
          </a:p>
          <a:p>
            <a:pPr marL="0" indent="0">
              <a:buNone/>
            </a:pPr>
            <a:r>
              <a:rPr lang="en-US" dirty="0" smtClean="0">
                <a:solidFill>
                  <a:srgbClr val="00B050"/>
                </a:solidFill>
                <a:latin typeface="+mj-lt"/>
              </a:rPr>
              <a:t>- </a:t>
            </a:r>
            <a:r>
              <a:rPr lang="vi-VN" dirty="0" smtClean="0">
                <a:solidFill>
                  <a:srgbClr val="00B050"/>
                </a:solidFill>
                <a:latin typeface="+mj-lt"/>
              </a:rPr>
              <a:t>Đời </a:t>
            </a:r>
            <a:r>
              <a:rPr lang="vi-VN" dirty="0">
                <a:solidFill>
                  <a:srgbClr val="00B050"/>
                </a:solidFill>
                <a:latin typeface="+mj-lt"/>
              </a:rPr>
              <a:t>bồi tàu lênh đênh theo sóng bể</a:t>
            </a:r>
            <a:br>
              <a:rPr lang="vi-VN" dirty="0">
                <a:solidFill>
                  <a:srgbClr val="00B050"/>
                </a:solidFill>
                <a:latin typeface="+mj-lt"/>
              </a:rPr>
            </a:br>
            <a:r>
              <a:rPr lang="vi-VN" dirty="0">
                <a:solidFill>
                  <a:srgbClr val="00B050"/>
                </a:solidFill>
                <a:latin typeface="+mj-lt"/>
              </a:rPr>
              <a:t>Người đi hỏi khắp bóng cờ châu Mỹ, châu Phi,</a:t>
            </a:r>
            <a:br>
              <a:rPr lang="vi-VN" dirty="0">
                <a:solidFill>
                  <a:srgbClr val="00B050"/>
                </a:solidFill>
                <a:latin typeface="+mj-lt"/>
              </a:rPr>
            </a:br>
            <a:r>
              <a:rPr lang="vi-VN" dirty="0">
                <a:solidFill>
                  <a:srgbClr val="00B050"/>
                </a:solidFill>
                <a:latin typeface="+mj-lt"/>
              </a:rPr>
              <a:t>Những đất tự do, những trời nô lệ,</a:t>
            </a:r>
            <a:br>
              <a:rPr lang="vi-VN" dirty="0">
                <a:solidFill>
                  <a:srgbClr val="00B050"/>
                </a:solidFill>
                <a:latin typeface="+mj-lt"/>
              </a:rPr>
            </a:br>
            <a:r>
              <a:rPr lang="vi-VN" dirty="0">
                <a:solidFill>
                  <a:srgbClr val="00B050"/>
                </a:solidFill>
                <a:latin typeface="+mj-lt"/>
              </a:rPr>
              <a:t>Những con đường cách mạng đang tìm </a:t>
            </a:r>
          </a:p>
          <a:p>
            <a:endParaRPr lang="en-US" dirty="0">
              <a:latin typeface="+mj-lt"/>
            </a:endParaRPr>
          </a:p>
        </p:txBody>
      </p:sp>
      <p:sp>
        <p:nvSpPr>
          <p:cNvPr id="4" name="Content Placeholder 3"/>
          <p:cNvSpPr>
            <a:spLocks noGrp="1"/>
          </p:cNvSpPr>
          <p:nvPr>
            <p:ph sz="half" idx="2"/>
          </p:nvPr>
        </p:nvSpPr>
        <p:spPr>
          <a:xfrm>
            <a:off x="5105400" y="228600"/>
            <a:ext cx="3886200" cy="6096000"/>
          </a:xfrm>
        </p:spPr>
        <p:txBody>
          <a:bodyPr>
            <a:noAutofit/>
          </a:bodyPr>
          <a:lstStyle/>
          <a:p>
            <a:pPr marL="457200" lvl="1" indent="0">
              <a:buNone/>
            </a:pPr>
            <a:r>
              <a:rPr lang="en-US" sz="3200" dirty="0" smtClean="0">
                <a:solidFill>
                  <a:schemeClr val="tx2"/>
                </a:solidFill>
                <a:latin typeface="+mj-lt"/>
              </a:rPr>
              <a:t>- </a:t>
            </a:r>
            <a:r>
              <a:rPr lang="vi-VN" sz="3200" dirty="0" smtClean="0">
                <a:solidFill>
                  <a:schemeClr val="tx2"/>
                </a:solidFill>
                <a:latin typeface="+mj-lt"/>
              </a:rPr>
              <a:t>Đêm </a:t>
            </a:r>
            <a:r>
              <a:rPr lang="vi-VN" sz="3200" dirty="0">
                <a:solidFill>
                  <a:schemeClr val="tx2"/>
                </a:solidFill>
                <a:latin typeface="+mj-lt"/>
              </a:rPr>
              <a:t>mơ nước, ngày thấy hình của nước</a:t>
            </a:r>
            <a:br>
              <a:rPr lang="vi-VN" sz="3200" dirty="0">
                <a:solidFill>
                  <a:schemeClr val="tx2"/>
                </a:solidFill>
                <a:latin typeface="+mj-lt"/>
              </a:rPr>
            </a:br>
            <a:r>
              <a:rPr lang="vi-VN" sz="3200" dirty="0">
                <a:solidFill>
                  <a:schemeClr val="tx2"/>
                </a:solidFill>
                <a:latin typeface="+mj-lt"/>
              </a:rPr>
              <a:t>Cây cỏ trong chiêm bao xanh sắc biếc quê nhà</a:t>
            </a:r>
            <a:br>
              <a:rPr lang="vi-VN" sz="3200" dirty="0">
                <a:solidFill>
                  <a:schemeClr val="tx2"/>
                </a:solidFill>
                <a:latin typeface="+mj-lt"/>
              </a:rPr>
            </a:br>
            <a:r>
              <a:rPr lang="en-US" sz="3200" dirty="0">
                <a:solidFill>
                  <a:schemeClr val="tx2"/>
                </a:solidFill>
                <a:latin typeface="+mj-lt"/>
              </a:rPr>
              <a:t>Ă</a:t>
            </a:r>
            <a:r>
              <a:rPr lang="vi-VN" sz="3200" dirty="0" smtClean="0">
                <a:solidFill>
                  <a:schemeClr val="tx2"/>
                </a:solidFill>
                <a:latin typeface="+mj-lt"/>
              </a:rPr>
              <a:t>n </a:t>
            </a:r>
            <a:r>
              <a:rPr lang="vi-VN" sz="3200" dirty="0">
                <a:solidFill>
                  <a:schemeClr val="tx2"/>
                </a:solidFill>
                <a:latin typeface="+mj-lt"/>
              </a:rPr>
              <a:t>một miếng ngon cũng đắng lòng vì Tổ quốc</a:t>
            </a:r>
            <a:br>
              <a:rPr lang="vi-VN" sz="3200" dirty="0">
                <a:solidFill>
                  <a:schemeClr val="tx2"/>
                </a:solidFill>
                <a:latin typeface="+mj-lt"/>
              </a:rPr>
            </a:br>
            <a:r>
              <a:rPr lang="vi-VN" sz="3200" dirty="0">
                <a:solidFill>
                  <a:schemeClr val="tx2"/>
                </a:solidFill>
                <a:latin typeface="+mj-lt"/>
              </a:rPr>
              <a:t>Chẳng yên lòng khi ngắm một nhành hoa.</a:t>
            </a:r>
            <a:endParaRPr lang="en-US" sz="3200" dirty="0">
              <a:solidFill>
                <a:schemeClr val="tx2"/>
              </a:solidFill>
              <a:latin typeface="+mj-lt"/>
            </a:endParaRPr>
          </a:p>
        </p:txBody>
      </p:sp>
      <p:cxnSp>
        <p:nvCxnSpPr>
          <p:cNvPr id="6" name="Straight Connector 5"/>
          <p:cNvCxnSpPr/>
          <p:nvPr/>
        </p:nvCxnSpPr>
        <p:spPr>
          <a:xfrm>
            <a:off x="5334000" y="457200"/>
            <a:ext cx="0" cy="6172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503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8000" r="-2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Times New Roman" pitchFamily="18" charset="0"/>
                <a:cs typeface="Times New Roman" pitchFamily="18" charset="0"/>
              </a:rPr>
              <a:t>II. NỘI DUNG BÀI HỌC</a:t>
            </a:r>
            <a:endParaRPr lang="en-US"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600200"/>
            <a:ext cx="8763000" cy="4953000"/>
          </a:xfrm>
        </p:spPr>
        <p:txBody>
          <a:bodyPr>
            <a:normAutofit/>
          </a:bodyPr>
          <a:lstStyle/>
          <a:p>
            <a:pPr marL="0" indent="0">
              <a:buNone/>
            </a:pPr>
            <a:r>
              <a:rPr lang="en-US" sz="3600" b="1" dirty="0">
                <a:solidFill>
                  <a:schemeClr val="bg1"/>
                </a:solidFill>
                <a:latin typeface="Times New Roman" pitchFamily="18" charset="0"/>
                <a:cs typeface="Times New Roman" pitchFamily="18" charset="0"/>
              </a:rPr>
              <a:t>1. </a:t>
            </a:r>
            <a:r>
              <a:rPr lang="en-US" sz="3600" b="1" dirty="0" err="1">
                <a:solidFill>
                  <a:schemeClr val="bg1"/>
                </a:solidFill>
                <a:latin typeface="Times New Roman" pitchFamily="18" charset="0"/>
                <a:cs typeface="Times New Roman" pitchFamily="18" charset="0"/>
              </a:rPr>
              <a:t>Thế</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nào</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là</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tự</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lập</a:t>
            </a:r>
            <a:r>
              <a:rPr lang="en-US" sz="3600" b="1" dirty="0">
                <a:solidFill>
                  <a:schemeClr val="bg1"/>
                </a:solidFill>
                <a:latin typeface="Times New Roman" pitchFamily="18" charset="0"/>
                <a:cs typeface="Times New Roman" pitchFamily="18" charset="0"/>
              </a:rPr>
              <a:t> ?</a:t>
            </a:r>
          </a:p>
          <a:p>
            <a:pPr marL="514350" indent="-514350">
              <a:buAutoNum type="alphaLcParenR"/>
            </a:pPr>
            <a:r>
              <a:rPr lang="en-US" sz="3600" b="1" dirty="0" err="1" smtClean="0">
                <a:solidFill>
                  <a:schemeClr val="bg1"/>
                </a:solidFill>
                <a:latin typeface="Times New Roman" pitchFamily="18" charset="0"/>
                <a:cs typeface="Times New Roman" pitchFamily="18" charset="0"/>
              </a:rPr>
              <a:t>Tự</a:t>
            </a:r>
            <a:r>
              <a:rPr lang="en-US" sz="3600" b="1" dirty="0" smtClean="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lập</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là</a:t>
            </a:r>
            <a:r>
              <a:rPr lang="en-US" sz="3600" b="1" dirty="0">
                <a:solidFill>
                  <a:schemeClr val="bg1"/>
                </a:solidFill>
                <a:latin typeface="Times New Roman" pitchFamily="18" charset="0"/>
                <a:cs typeface="Times New Roman" pitchFamily="18" charset="0"/>
              </a:rPr>
              <a:t> </a:t>
            </a:r>
            <a:r>
              <a:rPr lang="en-US" sz="3600" b="1" dirty="0" smtClean="0">
                <a:solidFill>
                  <a:schemeClr val="bg1"/>
                </a:solidFill>
                <a:latin typeface="Times New Roman" pitchFamily="18" charset="0"/>
                <a:cs typeface="Times New Roman" pitchFamily="18" charset="0"/>
              </a:rPr>
              <a:t>:</a:t>
            </a:r>
          </a:p>
          <a:p>
            <a:pPr marL="0" indent="0">
              <a:buNone/>
            </a:pP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Tự</a:t>
            </a:r>
            <a:r>
              <a:rPr lang="en-US" sz="3600" dirty="0" smtClean="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làm</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lấy</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tự</a:t>
            </a:r>
            <a:r>
              <a:rPr lang="en-US" sz="3600"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giải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quyết</a:t>
            </a:r>
            <a:r>
              <a:rPr lang="en-US" sz="3600" b="1"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lấy</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công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việc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tự</a:t>
            </a:r>
            <a:r>
              <a:rPr lang="en-US" sz="3600"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tạo</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dựng</a:t>
            </a:r>
            <a:r>
              <a:rPr lang="en-US" sz="3600" b="1"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cho</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cuộc</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sống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của</a:t>
            </a:r>
            <a:r>
              <a:rPr lang="en-US" sz="3600" dirty="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mình</a:t>
            </a:r>
            <a:endParaRPr lang="en-US" sz="3600" dirty="0" smtClean="0">
              <a:solidFill>
                <a:schemeClr val="bg1"/>
              </a:solidFill>
              <a:latin typeface="Times New Roman" pitchFamily="18" charset="0"/>
              <a:cs typeface="Times New Roman" pitchFamily="18" charset="0"/>
            </a:endParaRPr>
          </a:p>
          <a:p>
            <a:pPr marL="0" indent="0">
              <a:buNone/>
            </a:pP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Không</a:t>
            </a:r>
            <a:r>
              <a:rPr lang="en-US" sz="3600" dirty="0" smtClean="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trông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chờ</a:t>
            </a:r>
            <a:r>
              <a:rPr lang="en-US" sz="3600"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dựa</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dẫm</a:t>
            </a:r>
            <a:r>
              <a:rPr lang="en-US" sz="3600" b="1"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vào</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người</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khác</a:t>
            </a:r>
            <a:endParaRPr lang="en-US" sz="3600" dirty="0">
              <a:solidFill>
                <a:schemeClr val="bg1"/>
              </a:solidFill>
              <a:latin typeface="Times New Roman" pitchFamily="18" charset="0"/>
              <a:cs typeface="Times New Roman" pitchFamily="18" charset="0"/>
            </a:endParaRPr>
          </a:p>
          <a:p>
            <a:endParaRPr lang="en-US" sz="3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244937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2006</TotalTime>
  <Words>1312</Words>
  <Application>Microsoft Office PowerPoint</Application>
  <PresentationFormat>On-screen Show (4:3)</PresentationFormat>
  <Paragraphs>78</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.VnTime</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 Người đi tìm hình của nước Chế Lan Viên </vt:lpstr>
      <vt:lpstr>PowerPoint Presentation</vt:lpstr>
      <vt:lpstr>II. 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 VẬN DỤNG</vt:lpstr>
      <vt:lpstr>BÀI TẬP VỀ NHÀ</vt:lpstr>
      <vt:lpstr>DẶN DÒ</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GIẢNG GDCD 8</dc:title>
  <dc:creator>Admin</dc:creator>
  <cp:lastModifiedBy>H2</cp:lastModifiedBy>
  <cp:revision>43</cp:revision>
  <dcterms:created xsi:type="dcterms:W3CDTF">2019-10-23T01:21:49Z</dcterms:created>
  <dcterms:modified xsi:type="dcterms:W3CDTF">2021-12-15T03:51:27Z</dcterms:modified>
</cp:coreProperties>
</file>