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audio1.wav" ContentType="audio/x-wav"/>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0" r:id="rId3"/>
    <p:sldMasterId id="2147483736" r:id="rId4"/>
    <p:sldMasterId id="2147483742" r:id="rId5"/>
    <p:sldMasterId id="2147483763" r:id="rId6"/>
    <p:sldMasterId id="2147483785" r:id="rId7"/>
    <p:sldMasterId id="2147483797" r:id="rId8"/>
    <p:sldMasterId id="2147483821" r:id="rId9"/>
  </p:sldMasterIdLst>
  <p:notesMasterIdLst>
    <p:notesMasterId r:id="rId48"/>
  </p:notesMasterIdLst>
  <p:sldIdLst>
    <p:sldId id="435" r:id="rId10"/>
    <p:sldId id="436" r:id="rId11"/>
    <p:sldId id="383" r:id="rId12"/>
    <p:sldId id="382" r:id="rId13"/>
    <p:sldId id="384" r:id="rId14"/>
    <p:sldId id="442" r:id="rId15"/>
    <p:sldId id="443" r:id="rId16"/>
    <p:sldId id="444" r:id="rId17"/>
    <p:sldId id="445" r:id="rId18"/>
    <p:sldId id="446" r:id="rId19"/>
    <p:sldId id="447" r:id="rId20"/>
    <p:sldId id="458" r:id="rId21"/>
    <p:sldId id="459" r:id="rId22"/>
    <p:sldId id="460" r:id="rId23"/>
    <p:sldId id="461" r:id="rId24"/>
    <p:sldId id="462" r:id="rId25"/>
    <p:sldId id="476" r:id="rId26"/>
    <p:sldId id="477" r:id="rId27"/>
    <p:sldId id="478" r:id="rId28"/>
    <p:sldId id="479" r:id="rId29"/>
    <p:sldId id="480" r:id="rId30"/>
    <p:sldId id="469" r:id="rId31"/>
    <p:sldId id="482" r:id="rId32"/>
    <p:sldId id="484" r:id="rId33"/>
    <p:sldId id="471" r:id="rId34"/>
    <p:sldId id="472" r:id="rId35"/>
    <p:sldId id="485" r:id="rId36"/>
    <p:sldId id="486" r:id="rId37"/>
    <p:sldId id="490" r:id="rId38"/>
    <p:sldId id="491" r:id="rId39"/>
    <p:sldId id="457" r:id="rId40"/>
    <p:sldId id="506" r:id="rId41"/>
    <p:sldId id="507" r:id="rId42"/>
    <p:sldId id="508" r:id="rId43"/>
    <p:sldId id="509" r:id="rId44"/>
    <p:sldId id="510" r:id="rId45"/>
    <p:sldId id="511" r:id="rId46"/>
    <p:sldId id="51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DBEEF4"/>
    <a:srgbClr val="FFFFFF"/>
    <a:srgbClr val="008080"/>
    <a:srgbClr val="F2F2F2"/>
    <a:srgbClr val="000000"/>
    <a:srgbClr val="FFCCFF"/>
    <a:srgbClr val="FFCCCC"/>
    <a:srgbClr val="CCE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2" d="100"/>
          <a:sy n="62" d="100"/>
        </p:scale>
        <p:origin x="-82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en-US" sz="2400" b="0" i="1" dirty="0" err="1">
              <a:latin typeface="Times New Roman" panose="02020603050405020304" pitchFamily="18" charset="0"/>
              <a:cs typeface="Times New Roman" panose="02020603050405020304" pitchFamily="18" charset="0"/>
            </a:rPr>
            <a:t>Là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loại</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hủy</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diệt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hàng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loạt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mà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năng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lượng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của</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nó</a:t>
          </a:r>
          <a:r>
            <a:rPr lang="en-US" sz="2400" b="0" i="1" dirty="0">
              <a:latin typeface="Times New Roman" panose="02020603050405020304" pitchFamily="18" charset="0"/>
              <a:cs typeface="Times New Roman" panose="02020603050405020304" pitchFamily="18" charset="0"/>
            </a:rPr>
            <a:t> do </a:t>
          </a:r>
          <a:r>
            <a:rPr lang="en-US" sz="2400" b="0" i="1" dirty="0" err="1">
              <a:latin typeface="Times New Roman" panose="02020603050405020304" pitchFamily="18" charset="0"/>
              <a:cs typeface="Times New Roman" panose="02020603050405020304" pitchFamily="18" charset="0"/>
            </a:rPr>
            <a:t>các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phản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ứng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phân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hạch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gây</a:t>
          </a:r>
          <a:r>
            <a:rPr lang="en-US" sz="2400" b="0" i="1" dirty="0">
              <a:latin typeface="Times New Roman" panose="02020603050405020304" pitchFamily="18" charset="0"/>
              <a:cs typeface="Times New Roman" panose="02020603050405020304" pitchFamily="18" charset="0"/>
            </a:rPr>
            <a:t> ra.   </a:t>
          </a:r>
          <a:endParaRPr lang="en-BZ" sz="2400" b="0" i="1" dirty="0">
            <a:latin typeface="Times New Roman" panose="02020603050405020304" pitchFamily="18" charset="0"/>
            <a:cs typeface="Times New Roman" panose="02020603050405020304" pitchFamily="18" charset="0"/>
          </a:endParaRPr>
        </a:p>
      </dgm:t>
    </dgm:pt>
    <dgm:pt modelId="{47127400-5C4B-4CF6-86A9-F6B8922BDBEC}" type="parTrans" cxnId="{7819C5AA-9124-4C3B-82E0-9AB5525BC161}">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D4AFC63F-7423-48C5-8BE5-41C804778995}" type="sibTrans" cxnId="{7819C5AA-9124-4C3B-82E0-9AB5525BC161}">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F65D7CF4-2C75-4D83-A104-F871BAD15DD1}">
      <dgm:prSet custT="1"/>
      <dgm:spPr/>
      <dgm:t>
        <a:bodyPr/>
        <a:lstStyle/>
        <a:p>
          <a:pPr algn="just"/>
          <a:r>
            <a:rPr lang="en-US" sz="2400" b="0" i="1" dirty="0" err="1">
              <a:latin typeface="Times New Roman" panose="02020603050405020304" pitchFamily="18" charset="0"/>
              <a:cs typeface="Times New Roman" panose="02020603050405020304" pitchFamily="18" charset="0"/>
            </a:rPr>
            <a:t>Một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nhỏ</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nhất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cũng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có</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sức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công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phá</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lớn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hơn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bất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kỳ</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quy</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ước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nào</a:t>
          </a:r>
          <a:r>
            <a:rPr lang="en-US" sz="2400" b="0" i="1" dirty="0">
              <a:latin typeface="Times New Roman" panose="02020603050405020304" pitchFamily="18" charset="0"/>
              <a:cs typeface="Times New Roman" panose="02020603050405020304" pitchFamily="18" charset="0"/>
            </a:rPr>
            <a:t>.</a:t>
          </a:r>
          <a:endParaRPr lang="en-BZ" sz="2400" b="0" i="1" dirty="0">
            <a:latin typeface="Times New Roman" panose="02020603050405020304" pitchFamily="18" charset="0"/>
            <a:cs typeface="Times New Roman" panose="02020603050405020304" pitchFamily="18" charset="0"/>
          </a:endParaRPr>
        </a:p>
      </dgm:t>
    </dgm:pt>
    <dgm:pt modelId="{12E7212F-F322-492C-B1AA-10A0E82146D3}" type="parTrans" cxnId="{F8114723-9C76-407B-8CD0-12609734284A}">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DCF8496B-2E4E-46EA-962D-57BCDCE91AFC}" type="sibTrans" cxnId="{F8114723-9C76-407B-8CD0-12609734284A}">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A6E33B5C-3349-44FD-AE8B-090E4058AB25}">
      <dgm:prSet custT="1"/>
      <dgm:spPr/>
      <dgm:t>
        <a:bodyPr/>
        <a:lstStyle/>
        <a:p>
          <a:pPr algn="just"/>
          <a:r>
            <a:rPr lang="en-US" sz="2400" b="0" i="1" dirty="0" err="1">
              <a:latin typeface="Times New Roman" panose="02020603050405020304" pitchFamily="18" charset="0"/>
              <a:cs typeface="Times New Roman" panose="02020603050405020304" pitchFamily="18" charset="0"/>
            </a:rPr>
            <a:t>Chiến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tranh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hay </a:t>
          </a:r>
          <a:r>
            <a:rPr lang="en-US" sz="2400" b="0" i="1" dirty="0" err="1">
              <a:latin typeface="Times New Roman" panose="02020603050405020304" pitchFamily="18" charset="0"/>
              <a:cs typeface="Times New Roman" panose="02020603050405020304" pitchFamily="18" charset="0"/>
            </a:rPr>
            <a:t>chiến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tranh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nguyên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chiến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tranh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mà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trong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đó</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được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sử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dụng</a:t>
          </a:r>
          <a:r>
            <a:rPr lang="en-US" sz="2400" b="0" i="1" dirty="0">
              <a:latin typeface="Times New Roman" panose="02020603050405020304" pitchFamily="18" charset="0"/>
              <a:cs typeface="Times New Roman" panose="02020603050405020304" pitchFamily="18" charset="0"/>
            </a:rPr>
            <a:t>.</a:t>
          </a:r>
          <a:endParaRPr lang="en-BZ" sz="2400" b="0" i="1" dirty="0">
            <a:latin typeface="Times New Roman" panose="02020603050405020304" pitchFamily="18" charset="0"/>
            <a:cs typeface="Times New Roman" panose="02020603050405020304" pitchFamily="18" charset="0"/>
          </a:endParaRPr>
        </a:p>
      </dgm:t>
    </dgm:pt>
    <dgm:pt modelId="{BAA820A2-D828-4B28-992F-12F6FE0F3372}" type="parTrans" cxnId="{AD9C6A19-8FD5-4D17-A9D1-8B8D22C99CE7}">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C5926207-E27D-4440-BA02-3F9D7E71D144}" type="sibTrans" cxnId="{AD9C6A19-8FD5-4D17-A9D1-8B8D22C99CE7}">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9098933C-75A5-4AE0-B13F-35BDBF877FC3}" type="pres">
      <dgm:prSet presAssocID="{3154CFF3-8AD1-4C84-A944-C9888FF467BD}" presName="linear" presStyleCnt="0">
        <dgm:presLayoutVars>
          <dgm:animLvl val="lvl"/>
          <dgm:resizeHandles val="exact"/>
        </dgm:presLayoutVars>
      </dgm:prSet>
      <dgm:spPr/>
      <dgm:t>
        <a:bodyPr/>
        <a:lstStyle/>
        <a:p>
          <a:endParaRPr lang="en-US"/>
        </a:p>
      </dgm:t>
    </dgm:pt>
    <dgm:pt modelId="{B895F30E-4E86-4BDB-8170-8155F7CAD1D7}" type="pres">
      <dgm:prSet presAssocID="{2B3BE996-1ECA-4B6E-831D-16FC9915DB53}" presName="parentText" presStyleLbl="node1" presStyleIdx="0" presStyleCnt="3">
        <dgm:presLayoutVars>
          <dgm:chMax val="0"/>
          <dgm:bulletEnabled val="1"/>
        </dgm:presLayoutVars>
      </dgm:prSet>
      <dgm:spPr/>
      <dgm:t>
        <a:bodyPr/>
        <a:lstStyle/>
        <a:p>
          <a:endParaRPr lang="en-US"/>
        </a:p>
      </dgm:t>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dgm:presLayoutVars>
          <dgm:chMax val="0"/>
          <dgm:bulletEnabled val="1"/>
        </dgm:presLayoutVars>
      </dgm:prSet>
      <dgm:spPr/>
      <dgm:t>
        <a:bodyPr/>
        <a:lstStyle/>
        <a:p>
          <a:endParaRPr lang="en-US"/>
        </a:p>
      </dgm:t>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t>
        <a:bodyPr/>
        <a:lstStyle/>
        <a:p>
          <a:endParaRPr lang="en-US"/>
        </a:p>
      </dgm:t>
    </dgm:pt>
  </dgm:ptLst>
  <dgm:cxnLst>
    <dgm:cxn modelId="{5DD0FFDC-F573-4484-88D4-714173F91743}" type="presOf" srcId="{A6E33B5C-3349-44FD-AE8B-090E4058AB25}" destId="{A8651301-F393-4568-97B1-3AEBCAD130BE}" srcOrd="0" destOrd="0" presId="urn:microsoft.com/office/officeart/2005/8/layout/vList2"/>
    <dgm:cxn modelId="{19D4E54D-0580-4F5E-9BEE-999F13A7E863}" type="presOf" srcId="{F65D7CF4-2C75-4D83-A104-F871BAD15DD1}" destId="{7CCC0384-8142-4CE2-A603-CE1DED888CCC}" srcOrd="0" destOrd="0" presId="urn:microsoft.com/office/officeart/2005/8/layout/vList2"/>
    <dgm:cxn modelId="{7819C5AA-9124-4C3B-82E0-9AB5525BC161}" srcId="{3154CFF3-8AD1-4C84-A944-C9888FF467BD}" destId="{2B3BE996-1ECA-4B6E-831D-16FC9915DB53}" srcOrd="0" destOrd="0" parTransId="{47127400-5C4B-4CF6-86A9-F6B8922BDBEC}" sibTransId="{D4AFC63F-7423-48C5-8BE5-41C804778995}"/>
    <dgm:cxn modelId="{AD9C6A19-8FD5-4D17-A9D1-8B8D22C99CE7}" srcId="{3154CFF3-8AD1-4C84-A944-C9888FF467BD}" destId="{A6E33B5C-3349-44FD-AE8B-090E4058AB25}" srcOrd="2" destOrd="0" parTransId="{BAA820A2-D828-4B28-992F-12F6FE0F3372}" sibTransId="{C5926207-E27D-4440-BA02-3F9D7E71D144}"/>
    <dgm:cxn modelId="{D50E057D-A200-4C46-AE45-0425081459B5}" type="presOf" srcId="{3154CFF3-8AD1-4C84-A944-C9888FF467BD}" destId="{9098933C-75A5-4AE0-B13F-35BDBF877FC3}" srcOrd="0" destOrd="0" presId="urn:microsoft.com/office/officeart/2005/8/layout/vList2"/>
    <dgm:cxn modelId="{99C513B8-F7E2-4D39-9496-04AEC25382FE}" type="presOf" srcId="{2B3BE996-1ECA-4B6E-831D-16FC9915DB53}" destId="{B895F30E-4E86-4BDB-8170-8155F7CAD1D7}" srcOrd="0" destOrd="0" presId="urn:microsoft.com/office/officeart/2005/8/layout/vList2"/>
    <dgm:cxn modelId="{F8114723-9C76-407B-8CD0-12609734284A}" srcId="{3154CFF3-8AD1-4C84-A944-C9888FF467BD}" destId="{F65D7CF4-2C75-4D83-A104-F871BAD15DD1}" srcOrd="1" destOrd="0" parTransId="{12E7212F-F322-492C-B1AA-10A0E82146D3}" sibTransId="{DCF8496B-2E4E-46EA-962D-57BCDCE91AFC}"/>
    <dgm:cxn modelId="{F719DC84-E4B1-44CB-9141-4A261B1950A1}" type="presParOf" srcId="{9098933C-75A5-4AE0-B13F-35BDBF877FC3}" destId="{B895F30E-4E86-4BDB-8170-8155F7CAD1D7}" srcOrd="0" destOrd="0" presId="urn:microsoft.com/office/officeart/2005/8/layout/vList2"/>
    <dgm:cxn modelId="{A449CE48-2706-4022-B428-2A689B928A3B}" type="presParOf" srcId="{9098933C-75A5-4AE0-B13F-35BDBF877FC3}" destId="{D507A690-8370-4DFC-99CE-C2CAC6E27CF9}" srcOrd="1" destOrd="0" presId="urn:microsoft.com/office/officeart/2005/8/layout/vList2"/>
    <dgm:cxn modelId="{DE4D13F4-8229-4114-9933-B976E14A6FB5}" type="presParOf" srcId="{9098933C-75A5-4AE0-B13F-35BDBF877FC3}" destId="{7CCC0384-8142-4CE2-A603-CE1DED888CCC}" srcOrd="2" destOrd="0" presId="urn:microsoft.com/office/officeart/2005/8/layout/vList2"/>
    <dgm:cxn modelId="{E1D57599-FF1F-4014-91FA-88701E268D00}" type="presParOf" srcId="{9098933C-75A5-4AE0-B13F-35BDBF877FC3}" destId="{2D532E42-9434-47EC-A083-BF5A302098A8}" srcOrd="3" destOrd="0" presId="urn:microsoft.com/office/officeart/2005/8/layout/vList2"/>
    <dgm:cxn modelId="{8B125059-18FA-4202-9610-2232A054FA5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vi-VN" sz="2800" b="0" i="1" dirty="0" smtClean="0">
              <a:latin typeface="Times New Roman" panose="02020603050405020304" pitchFamily="18" charset="0"/>
              <a:cs typeface="Times New Roman" panose="02020603050405020304" pitchFamily="18" charset="0"/>
            </a:rPr>
            <a:t>Liệt kê, chứng cứ xác thực, số liệu so sánh cụ thể</a:t>
          </a:r>
          <a:endParaRPr lang="en-BZ" sz="2800" b="0" i="1" dirty="0">
            <a:latin typeface="Times New Roman" panose="02020603050405020304" pitchFamily="18" charset="0"/>
            <a:cs typeface="Times New Roman" panose="02020603050405020304" pitchFamily="18" charset="0"/>
          </a:endParaRPr>
        </a:p>
      </dgm:t>
    </dgm:pt>
    <dgm:pt modelId="{47127400-5C4B-4CF6-86A9-F6B8922BDBEC}" type="parTrans" cxnId="{7819C5AA-9124-4C3B-82E0-9AB5525BC161}">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D4AFC63F-7423-48C5-8BE5-41C804778995}" type="sibTrans" cxnId="{7819C5AA-9124-4C3B-82E0-9AB5525BC161}">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F65D7CF4-2C75-4D83-A104-F871BAD15DD1}">
      <dgm:prSet custT="1"/>
      <dgm:spPr/>
      <dgm:t>
        <a:bodyPr/>
        <a:lstStyle/>
        <a:p>
          <a:pPr algn="just"/>
          <a:r>
            <a:rPr lang="vi-VN" sz="2800" b="0" i="1" dirty="0" smtClean="0">
              <a:latin typeface="Times New Roman" panose="02020603050405020304" pitchFamily="18" charset="0"/>
              <a:cs typeface="Times New Roman" panose="02020603050405020304" pitchFamily="18" charset="0"/>
            </a:rPr>
            <a:t>Nghệ thuật tương phản, giọng văn châm biếm, đả kích thâm sâu</a:t>
          </a:r>
          <a:endParaRPr lang="en-BZ" sz="2800" b="0" i="1" dirty="0">
            <a:latin typeface="Times New Roman" panose="02020603050405020304" pitchFamily="18" charset="0"/>
            <a:cs typeface="Times New Roman" panose="02020603050405020304" pitchFamily="18" charset="0"/>
          </a:endParaRPr>
        </a:p>
      </dgm:t>
    </dgm:pt>
    <dgm:pt modelId="{12E7212F-F322-492C-B1AA-10A0E82146D3}" type="parTrans" cxnId="{F8114723-9C76-407B-8CD0-12609734284A}">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DCF8496B-2E4E-46EA-962D-57BCDCE91AFC}" type="sibTrans" cxnId="{F8114723-9C76-407B-8CD0-12609734284A}">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A6E33B5C-3349-44FD-AE8B-090E4058AB25}">
      <dgm:prSet custT="1"/>
      <dgm:spPr/>
      <dgm:t>
        <a:bodyPr/>
        <a:lstStyle/>
        <a:p>
          <a:pPr algn="just"/>
          <a:r>
            <a:rPr lang="vi-VN" sz="2800" b="0" i="1" dirty="0" smtClean="0">
              <a:latin typeface="Times New Roman" panose="02020603050405020304" pitchFamily="18" charset="0"/>
              <a:cs typeface="Times New Roman" panose="02020603050405020304" pitchFamily="18" charset="0"/>
              <a:sym typeface="Wingdings" panose="05000000000000000000" pitchFamily="2" charset="2"/>
            </a:rPr>
            <a:t> chiến tranh hạt nhân là hiểm họa- đe dọa sự sống, sự phát triển trên Trái Đất</a:t>
          </a:r>
          <a:endParaRPr lang="en-BZ" sz="2800" b="0" i="1" dirty="0">
            <a:latin typeface="Times New Roman" panose="02020603050405020304" pitchFamily="18" charset="0"/>
            <a:cs typeface="Times New Roman" panose="02020603050405020304" pitchFamily="18" charset="0"/>
          </a:endParaRPr>
        </a:p>
      </dgm:t>
    </dgm:pt>
    <dgm:pt modelId="{BAA820A2-D828-4B28-992F-12F6FE0F3372}" type="parTrans" cxnId="{AD9C6A19-8FD5-4D17-A9D1-8B8D22C99CE7}">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C5926207-E27D-4440-BA02-3F9D7E71D144}" type="sibTrans" cxnId="{AD9C6A19-8FD5-4D17-A9D1-8B8D22C99CE7}">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9098933C-75A5-4AE0-B13F-35BDBF877FC3}" type="pres">
      <dgm:prSet presAssocID="{3154CFF3-8AD1-4C84-A944-C9888FF467BD}" presName="linear" presStyleCnt="0">
        <dgm:presLayoutVars>
          <dgm:animLvl val="lvl"/>
          <dgm:resizeHandles val="exact"/>
        </dgm:presLayoutVars>
      </dgm:prSet>
      <dgm:spPr/>
      <dgm:t>
        <a:bodyPr/>
        <a:lstStyle/>
        <a:p>
          <a:endParaRPr lang="en-US"/>
        </a:p>
      </dgm:t>
    </dgm:pt>
    <dgm:pt modelId="{B895F30E-4E86-4BDB-8170-8155F7CAD1D7}" type="pres">
      <dgm:prSet presAssocID="{2B3BE996-1ECA-4B6E-831D-16FC9915DB53}" presName="parentText" presStyleLbl="node1" presStyleIdx="0" presStyleCnt="3" custScaleY="69308">
        <dgm:presLayoutVars>
          <dgm:chMax val="0"/>
          <dgm:bulletEnabled val="1"/>
        </dgm:presLayoutVars>
      </dgm:prSet>
      <dgm:spPr/>
      <dgm:t>
        <a:bodyPr/>
        <a:lstStyle/>
        <a:p>
          <a:endParaRPr lang="en-US"/>
        </a:p>
      </dgm:t>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custScaleY="77654">
        <dgm:presLayoutVars>
          <dgm:chMax val="0"/>
          <dgm:bulletEnabled val="1"/>
        </dgm:presLayoutVars>
      </dgm:prSet>
      <dgm:spPr/>
      <dgm:t>
        <a:bodyPr/>
        <a:lstStyle/>
        <a:p>
          <a:endParaRPr lang="en-US"/>
        </a:p>
      </dgm:t>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t>
        <a:bodyPr/>
        <a:lstStyle/>
        <a:p>
          <a:endParaRPr lang="en-US"/>
        </a:p>
      </dgm:t>
    </dgm:pt>
  </dgm:ptLst>
  <dgm:cxnLst>
    <dgm:cxn modelId="{5DD0FFDC-F573-4484-88D4-714173F91743}" type="presOf" srcId="{A6E33B5C-3349-44FD-AE8B-090E4058AB25}" destId="{A8651301-F393-4568-97B1-3AEBCAD130BE}" srcOrd="0" destOrd="0" presId="urn:microsoft.com/office/officeart/2005/8/layout/vList2"/>
    <dgm:cxn modelId="{19D4E54D-0580-4F5E-9BEE-999F13A7E863}" type="presOf" srcId="{F65D7CF4-2C75-4D83-A104-F871BAD15DD1}" destId="{7CCC0384-8142-4CE2-A603-CE1DED888CCC}" srcOrd="0" destOrd="0" presId="urn:microsoft.com/office/officeart/2005/8/layout/vList2"/>
    <dgm:cxn modelId="{7819C5AA-9124-4C3B-82E0-9AB5525BC161}" srcId="{3154CFF3-8AD1-4C84-A944-C9888FF467BD}" destId="{2B3BE996-1ECA-4B6E-831D-16FC9915DB53}" srcOrd="0" destOrd="0" parTransId="{47127400-5C4B-4CF6-86A9-F6B8922BDBEC}" sibTransId="{D4AFC63F-7423-48C5-8BE5-41C804778995}"/>
    <dgm:cxn modelId="{AD9C6A19-8FD5-4D17-A9D1-8B8D22C99CE7}" srcId="{3154CFF3-8AD1-4C84-A944-C9888FF467BD}" destId="{A6E33B5C-3349-44FD-AE8B-090E4058AB25}" srcOrd="2" destOrd="0" parTransId="{BAA820A2-D828-4B28-992F-12F6FE0F3372}" sibTransId="{C5926207-E27D-4440-BA02-3F9D7E71D144}"/>
    <dgm:cxn modelId="{D50E057D-A200-4C46-AE45-0425081459B5}" type="presOf" srcId="{3154CFF3-8AD1-4C84-A944-C9888FF467BD}" destId="{9098933C-75A5-4AE0-B13F-35BDBF877FC3}" srcOrd="0" destOrd="0" presId="urn:microsoft.com/office/officeart/2005/8/layout/vList2"/>
    <dgm:cxn modelId="{99C513B8-F7E2-4D39-9496-04AEC25382FE}" type="presOf" srcId="{2B3BE996-1ECA-4B6E-831D-16FC9915DB53}" destId="{B895F30E-4E86-4BDB-8170-8155F7CAD1D7}" srcOrd="0" destOrd="0" presId="urn:microsoft.com/office/officeart/2005/8/layout/vList2"/>
    <dgm:cxn modelId="{F8114723-9C76-407B-8CD0-12609734284A}" srcId="{3154CFF3-8AD1-4C84-A944-C9888FF467BD}" destId="{F65D7CF4-2C75-4D83-A104-F871BAD15DD1}" srcOrd="1" destOrd="0" parTransId="{12E7212F-F322-492C-B1AA-10A0E82146D3}" sibTransId="{DCF8496B-2E4E-46EA-962D-57BCDCE91AFC}"/>
    <dgm:cxn modelId="{F719DC84-E4B1-44CB-9141-4A261B1950A1}" type="presParOf" srcId="{9098933C-75A5-4AE0-B13F-35BDBF877FC3}" destId="{B895F30E-4E86-4BDB-8170-8155F7CAD1D7}" srcOrd="0" destOrd="0" presId="urn:microsoft.com/office/officeart/2005/8/layout/vList2"/>
    <dgm:cxn modelId="{A449CE48-2706-4022-B428-2A689B928A3B}" type="presParOf" srcId="{9098933C-75A5-4AE0-B13F-35BDBF877FC3}" destId="{D507A690-8370-4DFC-99CE-C2CAC6E27CF9}" srcOrd="1" destOrd="0" presId="urn:microsoft.com/office/officeart/2005/8/layout/vList2"/>
    <dgm:cxn modelId="{DE4D13F4-8229-4114-9933-B976E14A6FB5}" type="presParOf" srcId="{9098933C-75A5-4AE0-B13F-35BDBF877FC3}" destId="{7CCC0384-8142-4CE2-A603-CE1DED888CCC}" srcOrd="2" destOrd="0" presId="urn:microsoft.com/office/officeart/2005/8/layout/vList2"/>
    <dgm:cxn modelId="{E1D57599-FF1F-4014-91FA-88701E268D00}" type="presParOf" srcId="{9098933C-75A5-4AE0-B13F-35BDBF877FC3}" destId="{2D532E42-9434-47EC-A083-BF5A302098A8}" srcOrd="3" destOrd="0" presId="urn:microsoft.com/office/officeart/2005/8/layout/vList2"/>
    <dgm:cxn modelId="{8B125059-18FA-4202-9610-2232A054FA5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F30E-4E86-4BDB-8170-8155F7CAD1D7}">
      <dsp:nvSpPr>
        <dsp:cNvPr id="0" name=""/>
        <dsp:cNvSpPr/>
      </dsp:nvSpPr>
      <dsp:spPr>
        <a:xfrm>
          <a:off x="0" y="140377"/>
          <a:ext cx="5397675" cy="125482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0" i="1" kern="1200" dirty="0" err="1">
              <a:latin typeface="Times New Roman" panose="02020603050405020304" pitchFamily="18" charset="0"/>
              <a:cs typeface="Times New Roman" panose="02020603050405020304" pitchFamily="18" charset="0"/>
            </a:rPr>
            <a:t>Là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loại</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hủy</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diệt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hàng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loạt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mà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năng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lượng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của</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nó</a:t>
          </a:r>
          <a:r>
            <a:rPr lang="en-US" sz="2400" b="0" i="1" kern="1200" dirty="0">
              <a:latin typeface="Times New Roman" panose="02020603050405020304" pitchFamily="18" charset="0"/>
              <a:cs typeface="Times New Roman" panose="02020603050405020304" pitchFamily="18" charset="0"/>
            </a:rPr>
            <a:t> do </a:t>
          </a:r>
          <a:r>
            <a:rPr lang="en-US" sz="2400" b="0" i="1" kern="1200" dirty="0" err="1">
              <a:latin typeface="Times New Roman" panose="02020603050405020304" pitchFamily="18" charset="0"/>
              <a:cs typeface="Times New Roman" panose="02020603050405020304" pitchFamily="18" charset="0"/>
            </a:rPr>
            <a:t>các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phản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ứng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phân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hạch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gây</a:t>
          </a:r>
          <a:r>
            <a:rPr lang="en-US" sz="2400" b="0" i="1" kern="1200" dirty="0">
              <a:latin typeface="Times New Roman" panose="02020603050405020304" pitchFamily="18" charset="0"/>
              <a:cs typeface="Times New Roman" panose="02020603050405020304" pitchFamily="18" charset="0"/>
            </a:rPr>
            <a:t> ra.   </a:t>
          </a:r>
          <a:endParaRPr lang="en-BZ" sz="2400" b="0" i="1" kern="1200" dirty="0">
            <a:latin typeface="Times New Roman" panose="02020603050405020304" pitchFamily="18" charset="0"/>
            <a:cs typeface="Times New Roman" panose="02020603050405020304" pitchFamily="18" charset="0"/>
          </a:endParaRPr>
        </a:p>
      </dsp:txBody>
      <dsp:txXfrm>
        <a:off x="61256" y="201633"/>
        <a:ext cx="5275163" cy="1132313"/>
      </dsp:txXfrm>
    </dsp:sp>
    <dsp:sp modelId="{7CCC0384-8142-4CE2-A603-CE1DED888CCC}">
      <dsp:nvSpPr>
        <dsp:cNvPr id="0" name=""/>
        <dsp:cNvSpPr/>
      </dsp:nvSpPr>
      <dsp:spPr>
        <a:xfrm>
          <a:off x="0" y="1582402"/>
          <a:ext cx="5397675" cy="125482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0" i="1" kern="1200" dirty="0" err="1">
              <a:latin typeface="Times New Roman" panose="02020603050405020304" pitchFamily="18" charset="0"/>
              <a:cs typeface="Times New Roman" panose="02020603050405020304" pitchFamily="18" charset="0"/>
            </a:rPr>
            <a:t>Một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nhỏ</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nhất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cũng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có</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sức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công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phá</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lớn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hơn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bất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kỳ</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quy</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ước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nào</a:t>
          </a:r>
          <a:r>
            <a:rPr lang="en-US" sz="2400" b="0" i="1" kern="1200" dirty="0">
              <a:latin typeface="Times New Roman" panose="02020603050405020304" pitchFamily="18" charset="0"/>
              <a:cs typeface="Times New Roman" panose="02020603050405020304" pitchFamily="18" charset="0"/>
            </a:rPr>
            <a:t>.</a:t>
          </a:r>
          <a:endParaRPr lang="en-BZ" sz="2400" b="0" i="1" kern="1200" dirty="0">
            <a:latin typeface="Times New Roman" panose="02020603050405020304" pitchFamily="18" charset="0"/>
            <a:cs typeface="Times New Roman" panose="02020603050405020304" pitchFamily="18" charset="0"/>
          </a:endParaRPr>
        </a:p>
      </dsp:txBody>
      <dsp:txXfrm>
        <a:off x="61256" y="1643658"/>
        <a:ext cx="5275163" cy="1132313"/>
      </dsp:txXfrm>
    </dsp:sp>
    <dsp:sp modelId="{A8651301-F393-4568-97B1-3AEBCAD130BE}">
      <dsp:nvSpPr>
        <dsp:cNvPr id="0" name=""/>
        <dsp:cNvSpPr/>
      </dsp:nvSpPr>
      <dsp:spPr>
        <a:xfrm>
          <a:off x="0" y="3024427"/>
          <a:ext cx="5397675" cy="125482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0" i="1" kern="1200" dirty="0" err="1">
              <a:latin typeface="Times New Roman" panose="02020603050405020304" pitchFamily="18" charset="0"/>
              <a:cs typeface="Times New Roman" panose="02020603050405020304" pitchFamily="18" charset="0"/>
            </a:rPr>
            <a:t>Chiến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tranh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hay </a:t>
          </a:r>
          <a:r>
            <a:rPr lang="en-US" sz="2400" b="0" i="1" kern="1200" dirty="0" err="1">
              <a:latin typeface="Times New Roman" panose="02020603050405020304" pitchFamily="18" charset="0"/>
              <a:cs typeface="Times New Roman" panose="02020603050405020304" pitchFamily="18" charset="0"/>
            </a:rPr>
            <a:t>chiến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tranh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nguyên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chiến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tranh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mà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trong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đó</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được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sử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dụng</a:t>
          </a:r>
          <a:r>
            <a:rPr lang="en-US" sz="2400" b="0" i="1" kern="1200" dirty="0">
              <a:latin typeface="Times New Roman" panose="02020603050405020304" pitchFamily="18" charset="0"/>
              <a:cs typeface="Times New Roman" panose="02020603050405020304" pitchFamily="18" charset="0"/>
            </a:rPr>
            <a:t>.</a:t>
          </a:r>
          <a:endParaRPr lang="en-BZ" sz="2400" b="0" i="1" kern="1200" dirty="0">
            <a:latin typeface="Times New Roman" panose="02020603050405020304" pitchFamily="18" charset="0"/>
            <a:cs typeface="Times New Roman" panose="02020603050405020304" pitchFamily="18" charset="0"/>
          </a:endParaRPr>
        </a:p>
      </dsp:txBody>
      <dsp:txXfrm>
        <a:off x="61256" y="3085683"/>
        <a:ext cx="5275163" cy="1132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698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267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5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51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197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238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413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313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11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04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96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122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940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141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98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764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269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23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57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460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F95E7D99-20B7-4AA7-9343-E5342DE6B2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481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1192637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84289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196963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6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47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52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27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64827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3777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04432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9/26/2023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07482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9/26/2023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9/26/2023</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9/26/2023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9/26/2023</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C926E5-87AB-455D-99E9-B84C5F34E47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51674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9/26/2023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C926E5-87AB-455D-99E9-B84C5F34E47F}"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784105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711" indent="0" algn="ctr">
              <a:buNone/>
              <a:defRPr>
                <a:solidFill>
                  <a:schemeClr val="tx1">
                    <a:tint val="75000"/>
                  </a:schemeClr>
                </a:solidFill>
              </a:defRPr>
            </a:lvl2pPr>
            <a:lvl3pPr marL="1217504" indent="0" algn="ctr">
              <a:buNone/>
              <a:defRPr>
                <a:solidFill>
                  <a:schemeClr val="tx1">
                    <a:tint val="75000"/>
                  </a:schemeClr>
                </a:solidFill>
              </a:defRPr>
            </a:lvl3pPr>
            <a:lvl4pPr marL="1826242" indent="0" algn="ctr">
              <a:buNone/>
              <a:defRPr>
                <a:solidFill>
                  <a:schemeClr val="tx1">
                    <a:tint val="75000"/>
                  </a:schemeClr>
                </a:solidFill>
              </a:defRPr>
            </a:lvl4pPr>
            <a:lvl5pPr marL="2435006" indent="0" algn="ctr">
              <a:buNone/>
              <a:defRPr>
                <a:solidFill>
                  <a:schemeClr val="tx1">
                    <a:tint val="75000"/>
                  </a:schemeClr>
                </a:solidFill>
              </a:defRPr>
            </a:lvl5pPr>
            <a:lvl6pPr marL="3043717" indent="0" algn="ctr">
              <a:buNone/>
              <a:defRPr>
                <a:solidFill>
                  <a:schemeClr val="tx1">
                    <a:tint val="75000"/>
                  </a:schemeClr>
                </a:solidFill>
              </a:defRPr>
            </a:lvl6pPr>
            <a:lvl7pPr marL="3652427" indent="0" algn="ctr">
              <a:buNone/>
              <a:defRPr>
                <a:solidFill>
                  <a:schemeClr val="tx1">
                    <a:tint val="75000"/>
                  </a:schemeClr>
                </a:solidFill>
              </a:defRPr>
            </a:lvl7pPr>
            <a:lvl8pPr marL="4261191" indent="0" algn="ctr">
              <a:buNone/>
              <a:defRPr>
                <a:solidFill>
                  <a:schemeClr val="tx1">
                    <a:tint val="75000"/>
                  </a:schemeClr>
                </a:solidFill>
              </a:defRPr>
            </a:lvl8pPr>
            <a:lvl9pPr marL="48699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362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5986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711" indent="0">
              <a:buNone/>
              <a:defRPr sz="2400">
                <a:solidFill>
                  <a:schemeClr val="tx1">
                    <a:tint val="75000"/>
                  </a:schemeClr>
                </a:solidFill>
              </a:defRPr>
            </a:lvl2pPr>
            <a:lvl3pPr marL="1217504" indent="0">
              <a:buNone/>
              <a:defRPr sz="2133">
                <a:solidFill>
                  <a:schemeClr val="tx1">
                    <a:tint val="75000"/>
                  </a:schemeClr>
                </a:solidFill>
              </a:defRPr>
            </a:lvl3pPr>
            <a:lvl4pPr marL="1826242" indent="0">
              <a:buNone/>
              <a:defRPr sz="1867">
                <a:solidFill>
                  <a:schemeClr val="tx1">
                    <a:tint val="75000"/>
                  </a:schemeClr>
                </a:solidFill>
              </a:defRPr>
            </a:lvl4pPr>
            <a:lvl5pPr marL="2435006" indent="0">
              <a:buNone/>
              <a:defRPr sz="1867">
                <a:solidFill>
                  <a:schemeClr val="tx1">
                    <a:tint val="75000"/>
                  </a:schemeClr>
                </a:solidFill>
              </a:defRPr>
            </a:lvl5pPr>
            <a:lvl6pPr marL="3043717" indent="0">
              <a:buNone/>
              <a:defRPr sz="1867">
                <a:solidFill>
                  <a:schemeClr val="tx1">
                    <a:tint val="75000"/>
                  </a:schemeClr>
                </a:solidFill>
              </a:defRPr>
            </a:lvl6pPr>
            <a:lvl7pPr marL="3652427" indent="0">
              <a:buNone/>
              <a:defRPr sz="1867">
                <a:solidFill>
                  <a:schemeClr val="tx1">
                    <a:tint val="75000"/>
                  </a:schemeClr>
                </a:solidFill>
              </a:defRPr>
            </a:lvl7pPr>
            <a:lvl8pPr marL="4261191" indent="0">
              <a:buNone/>
              <a:defRPr sz="1867">
                <a:solidFill>
                  <a:schemeClr val="tx1">
                    <a:tint val="75000"/>
                  </a:schemeClr>
                </a:solidFill>
              </a:defRPr>
            </a:lvl8pPr>
            <a:lvl9pPr marL="486994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575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982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C926E5-87AB-455D-99E9-B84C5F34E47F}"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97247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711" indent="0">
              <a:buNone/>
              <a:defRPr sz="2667" b="1"/>
            </a:lvl2pPr>
            <a:lvl3pPr marL="1217504" indent="0">
              <a:buNone/>
              <a:defRPr sz="2400" b="1"/>
            </a:lvl3pPr>
            <a:lvl4pPr marL="1826242" indent="0">
              <a:buNone/>
              <a:defRPr sz="2133" b="1"/>
            </a:lvl4pPr>
            <a:lvl5pPr marL="2435006" indent="0">
              <a:buNone/>
              <a:defRPr sz="2133" b="1"/>
            </a:lvl5pPr>
            <a:lvl6pPr marL="3043717" indent="0">
              <a:buNone/>
              <a:defRPr sz="2133" b="1"/>
            </a:lvl6pPr>
            <a:lvl7pPr marL="3652427" indent="0">
              <a:buNone/>
              <a:defRPr sz="2133" b="1"/>
            </a:lvl7pPr>
            <a:lvl8pPr marL="4261191" indent="0">
              <a:buNone/>
              <a:defRPr sz="2133" b="1"/>
            </a:lvl8pPr>
            <a:lvl9pPr marL="486994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41" y="1535113"/>
            <a:ext cx="5389033" cy="639763"/>
          </a:xfrm>
        </p:spPr>
        <p:txBody>
          <a:bodyPr anchor="b"/>
          <a:lstStyle>
            <a:lvl1pPr marL="0" indent="0">
              <a:buNone/>
              <a:defRPr sz="3200" b="1"/>
            </a:lvl1pPr>
            <a:lvl2pPr marL="608711" indent="0">
              <a:buNone/>
              <a:defRPr sz="2667" b="1"/>
            </a:lvl2pPr>
            <a:lvl3pPr marL="1217504" indent="0">
              <a:buNone/>
              <a:defRPr sz="2400" b="1"/>
            </a:lvl3pPr>
            <a:lvl4pPr marL="1826242" indent="0">
              <a:buNone/>
              <a:defRPr sz="2133" b="1"/>
            </a:lvl4pPr>
            <a:lvl5pPr marL="2435006" indent="0">
              <a:buNone/>
              <a:defRPr sz="2133" b="1"/>
            </a:lvl5pPr>
            <a:lvl6pPr marL="3043717" indent="0">
              <a:buNone/>
              <a:defRPr sz="2133" b="1"/>
            </a:lvl6pPr>
            <a:lvl7pPr marL="3652427" indent="0">
              <a:buNone/>
              <a:defRPr sz="2133" b="1"/>
            </a:lvl7pPr>
            <a:lvl8pPr marL="4261191" indent="0">
              <a:buNone/>
              <a:defRPr sz="2133" b="1"/>
            </a:lvl8pPr>
            <a:lvl9pPr marL="486994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441"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293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3872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033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1"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129"/>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31" y="1435104"/>
            <a:ext cx="4011084" cy="4691063"/>
          </a:xfrm>
        </p:spPr>
        <p:txBody>
          <a:bodyPr/>
          <a:lstStyle>
            <a:lvl1pPr marL="0" indent="0">
              <a:buNone/>
              <a:defRPr sz="1867"/>
            </a:lvl1pPr>
            <a:lvl2pPr marL="608711" indent="0">
              <a:buNone/>
              <a:defRPr sz="1600"/>
            </a:lvl2pPr>
            <a:lvl3pPr marL="1217504" indent="0">
              <a:buNone/>
              <a:defRPr sz="1333"/>
            </a:lvl3pPr>
            <a:lvl4pPr marL="1826242" indent="0">
              <a:buNone/>
              <a:defRPr sz="1200"/>
            </a:lvl4pPr>
            <a:lvl5pPr marL="2435006" indent="0">
              <a:buNone/>
              <a:defRPr sz="1200"/>
            </a:lvl5pPr>
            <a:lvl6pPr marL="3043717" indent="0">
              <a:buNone/>
              <a:defRPr sz="1200"/>
            </a:lvl6pPr>
            <a:lvl7pPr marL="3652427" indent="0">
              <a:buNone/>
              <a:defRPr sz="1200"/>
            </a:lvl7pPr>
            <a:lvl8pPr marL="4261191" indent="0">
              <a:buNone/>
              <a:defRPr sz="1200"/>
            </a:lvl8pPr>
            <a:lvl9pPr marL="486994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937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711" indent="0">
              <a:buNone/>
              <a:defRPr sz="3733"/>
            </a:lvl2pPr>
            <a:lvl3pPr marL="1217504" indent="0">
              <a:buNone/>
              <a:defRPr sz="3200"/>
            </a:lvl3pPr>
            <a:lvl4pPr marL="1826242" indent="0">
              <a:buNone/>
              <a:defRPr sz="2667"/>
            </a:lvl4pPr>
            <a:lvl5pPr marL="2435006" indent="0">
              <a:buNone/>
              <a:defRPr sz="2667"/>
            </a:lvl5pPr>
            <a:lvl6pPr marL="3043717" indent="0">
              <a:buNone/>
              <a:defRPr sz="2667"/>
            </a:lvl6pPr>
            <a:lvl7pPr marL="3652427" indent="0">
              <a:buNone/>
              <a:defRPr sz="2667"/>
            </a:lvl7pPr>
            <a:lvl8pPr marL="4261191" indent="0">
              <a:buNone/>
              <a:defRPr sz="2667"/>
            </a:lvl8pPr>
            <a:lvl9pPr marL="4869948" indent="0">
              <a:buNone/>
              <a:defRPr sz="2667"/>
            </a:lvl9pPr>
          </a:lstStyle>
          <a:p>
            <a:endParaRPr lang="en-US"/>
          </a:p>
        </p:txBody>
      </p:sp>
      <p:sp>
        <p:nvSpPr>
          <p:cNvPr id="4" name="Text Placeholder 3"/>
          <p:cNvSpPr>
            <a:spLocks noGrp="1"/>
          </p:cNvSpPr>
          <p:nvPr>
            <p:ph type="body" sz="half" idx="2"/>
          </p:nvPr>
        </p:nvSpPr>
        <p:spPr>
          <a:xfrm>
            <a:off x="2389717" y="5367415"/>
            <a:ext cx="7315200" cy="804863"/>
          </a:xfrm>
        </p:spPr>
        <p:txBody>
          <a:bodyPr/>
          <a:lstStyle>
            <a:lvl1pPr marL="0" indent="0">
              <a:buNone/>
              <a:defRPr sz="1867"/>
            </a:lvl1pPr>
            <a:lvl2pPr marL="608711" indent="0">
              <a:buNone/>
              <a:defRPr sz="1600"/>
            </a:lvl2pPr>
            <a:lvl3pPr marL="1217504" indent="0">
              <a:buNone/>
              <a:defRPr sz="1333"/>
            </a:lvl3pPr>
            <a:lvl4pPr marL="1826242" indent="0">
              <a:buNone/>
              <a:defRPr sz="1200"/>
            </a:lvl4pPr>
            <a:lvl5pPr marL="2435006" indent="0">
              <a:buNone/>
              <a:defRPr sz="1200"/>
            </a:lvl5pPr>
            <a:lvl6pPr marL="3043717" indent="0">
              <a:buNone/>
              <a:defRPr sz="1200"/>
            </a:lvl6pPr>
            <a:lvl7pPr marL="3652427" indent="0">
              <a:buNone/>
              <a:defRPr sz="1200"/>
            </a:lvl7pPr>
            <a:lvl8pPr marL="4261191" indent="0">
              <a:buNone/>
              <a:defRPr sz="1200"/>
            </a:lvl8pPr>
            <a:lvl9pPr marL="486994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921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394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920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4667781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28060550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96007-A70D-421E-A443-5CF7E7536A61}"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92629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C926E5-87AB-455D-99E9-B84C5F34E47F}"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221867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96007-A70D-421E-A443-5CF7E7536A61}"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18139072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96007-A70D-421E-A443-5CF7E7536A61}" type="datetimeFigureOut">
              <a:rPr lang="en-US" smtClean="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761834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96007-A70D-421E-A443-5CF7E7536A61}" type="datetimeFigureOut">
              <a:rPr lang="en-US" smtClean="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3673530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96007-A70D-421E-A443-5CF7E7536A61}"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2131498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3906431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1455300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21027983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3119481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6427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9066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926E5-87AB-455D-99E9-B84C5F34E47F}"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03615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23695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6849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7786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9027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7278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27050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5790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76958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056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1449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3993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emf"/><Relationship Id="rId5" Type="http://schemas.openxmlformats.org/officeDocument/2006/relationships/slideLayout" Target="../slideLayouts/slideLayout41.xml"/><Relationship Id="rId10" Type="http://schemas.openxmlformats.org/officeDocument/2006/relationships/theme" Target="../theme/theme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8.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926E5-87AB-455D-99E9-B84C5F34E47F}" type="datetimeFigureOut">
              <a:rPr lang="en-US" smtClean="0"/>
              <a:t>9/26/2023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1022B-82DF-4585-9BA9-3F1CF8D0CB27}" type="slidenum">
              <a:rPr lang="en-US" smtClean="0"/>
              <a:t>‹#›</a:t>
            </a:fld>
            <a:endParaRPr lang="en-US"/>
          </a:p>
        </p:txBody>
      </p:sp>
    </p:spTree>
    <p:extLst>
      <p:ext uri="{BB962C8B-B14F-4D97-AF65-F5344CB8AC3E}">
        <p14:creationId xmlns:p14="http://schemas.microsoft.com/office/powerpoint/2010/main" val="2794626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26" tIns="45663" rIns="91326" bIns="456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26" tIns="45663" rIns="91326" bIns="4566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326" tIns="45663" rIns="91326" bIns="45663" rtlCol="0" anchor="ctr"/>
          <a:lstStyle>
            <a:lvl1pPr algn="l">
              <a:defRPr sz="1600">
                <a:solidFill>
                  <a:schemeClr val="tx1">
                    <a:tint val="75000"/>
                  </a:schemeClr>
                </a:solidFill>
              </a:defRPr>
            </a:lvl1pPr>
          </a:lstStyle>
          <a:p>
            <a:pPr defTabSz="1217504"/>
            <a:fld id="{8B4DEF19-180F-4A65-B4F1-ED6AE6A9FE3E}" type="datetimeFigureOut">
              <a:rPr lang="en-US" smtClean="0">
                <a:solidFill>
                  <a:prstClr val="black">
                    <a:tint val="75000"/>
                  </a:prstClr>
                </a:solidFill>
              </a:rPr>
              <a:pPr defTabSz="1217504"/>
              <a:t>9/26/2023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326" tIns="45663" rIns="91326" bIns="45663" rtlCol="0" anchor="ctr"/>
          <a:lstStyle>
            <a:lvl1pPr algn="ctr">
              <a:defRPr sz="1600">
                <a:solidFill>
                  <a:schemeClr val="tx1">
                    <a:tint val="75000"/>
                  </a:schemeClr>
                </a:solidFill>
              </a:defRPr>
            </a:lvl1pPr>
          </a:lstStyle>
          <a:p>
            <a:pPr defTabSz="1217504"/>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326" tIns="45663" rIns="91326" bIns="45663" rtlCol="0" anchor="ctr"/>
          <a:lstStyle>
            <a:lvl1pPr algn="r">
              <a:defRPr sz="1600">
                <a:solidFill>
                  <a:schemeClr val="tx1">
                    <a:tint val="75000"/>
                  </a:schemeClr>
                </a:solidFill>
              </a:defRPr>
            </a:lvl1pPr>
          </a:lstStyle>
          <a:p>
            <a:pPr defTabSz="1217504"/>
            <a:fld id="{7A7A428E-E799-4F72-806A-8C264C703076}" type="slidenum">
              <a:rPr lang="en-US" smtClean="0">
                <a:solidFill>
                  <a:prstClr val="black">
                    <a:tint val="75000"/>
                  </a:prstClr>
                </a:solidFill>
              </a:rPr>
              <a:pPr defTabSz="1217504"/>
              <a:t>‹#›</a:t>
            </a:fld>
            <a:endParaRPr lang="en-US">
              <a:solidFill>
                <a:prstClr val="black">
                  <a:tint val="75000"/>
                </a:prstClr>
              </a:solidFill>
            </a:endParaRPr>
          </a:p>
        </p:txBody>
      </p:sp>
    </p:spTree>
    <p:extLst>
      <p:ext uri="{BB962C8B-B14F-4D97-AF65-F5344CB8AC3E}">
        <p14:creationId xmlns:p14="http://schemas.microsoft.com/office/powerpoint/2010/main" val="117503536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1217504" rtl="0" eaLnBrk="1" latinLnBrk="0" hangingPunct="1">
        <a:spcBef>
          <a:spcPct val="0"/>
        </a:spcBef>
        <a:buNone/>
        <a:defRPr sz="5867" kern="1200">
          <a:solidFill>
            <a:schemeClr val="tx1"/>
          </a:solidFill>
          <a:latin typeface="+mj-lt"/>
          <a:ea typeface="+mj-ea"/>
          <a:cs typeface="+mj-cs"/>
        </a:defRPr>
      </a:lvl1pPr>
    </p:titleStyle>
    <p:bodyStyle>
      <a:lvl1pPr marL="456535" indent="-456535" algn="l" defTabSz="12175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238" indent="-380472" algn="l" defTabSz="12175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857" indent="-304355" algn="l" defTabSz="12175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595"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362"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072"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6837"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575"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4312"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504" rtl="0" eaLnBrk="1" latinLnBrk="0" hangingPunct="1">
        <a:defRPr sz="2400" kern="1200">
          <a:solidFill>
            <a:schemeClr val="tx1"/>
          </a:solidFill>
          <a:latin typeface="+mn-lt"/>
          <a:ea typeface="+mn-ea"/>
          <a:cs typeface="+mn-cs"/>
        </a:defRPr>
      </a:lvl1pPr>
      <a:lvl2pPr marL="608711" algn="l" defTabSz="1217504" rtl="0" eaLnBrk="1" latinLnBrk="0" hangingPunct="1">
        <a:defRPr sz="2400" kern="1200">
          <a:solidFill>
            <a:schemeClr val="tx1"/>
          </a:solidFill>
          <a:latin typeface="+mn-lt"/>
          <a:ea typeface="+mn-ea"/>
          <a:cs typeface="+mn-cs"/>
        </a:defRPr>
      </a:lvl2pPr>
      <a:lvl3pPr marL="1217504" algn="l" defTabSz="1217504" rtl="0" eaLnBrk="1" latinLnBrk="0" hangingPunct="1">
        <a:defRPr sz="2400" kern="1200">
          <a:solidFill>
            <a:schemeClr val="tx1"/>
          </a:solidFill>
          <a:latin typeface="+mn-lt"/>
          <a:ea typeface="+mn-ea"/>
          <a:cs typeface="+mn-cs"/>
        </a:defRPr>
      </a:lvl3pPr>
      <a:lvl4pPr marL="1826242" algn="l" defTabSz="1217504" rtl="0" eaLnBrk="1" latinLnBrk="0" hangingPunct="1">
        <a:defRPr sz="2400" kern="1200">
          <a:solidFill>
            <a:schemeClr val="tx1"/>
          </a:solidFill>
          <a:latin typeface="+mn-lt"/>
          <a:ea typeface="+mn-ea"/>
          <a:cs typeface="+mn-cs"/>
        </a:defRPr>
      </a:lvl4pPr>
      <a:lvl5pPr marL="2435006" algn="l" defTabSz="1217504" rtl="0" eaLnBrk="1" latinLnBrk="0" hangingPunct="1">
        <a:defRPr sz="2400" kern="1200">
          <a:solidFill>
            <a:schemeClr val="tx1"/>
          </a:solidFill>
          <a:latin typeface="+mn-lt"/>
          <a:ea typeface="+mn-ea"/>
          <a:cs typeface="+mn-cs"/>
        </a:defRPr>
      </a:lvl5pPr>
      <a:lvl6pPr marL="3043717" algn="l" defTabSz="1217504" rtl="0" eaLnBrk="1" latinLnBrk="0" hangingPunct="1">
        <a:defRPr sz="2400" kern="1200">
          <a:solidFill>
            <a:schemeClr val="tx1"/>
          </a:solidFill>
          <a:latin typeface="+mn-lt"/>
          <a:ea typeface="+mn-ea"/>
          <a:cs typeface="+mn-cs"/>
        </a:defRPr>
      </a:lvl6pPr>
      <a:lvl7pPr marL="3652427" algn="l" defTabSz="1217504" rtl="0" eaLnBrk="1" latinLnBrk="0" hangingPunct="1">
        <a:defRPr sz="2400" kern="1200">
          <a:solidFill>
            <a:schemeClr val="tx1"/>
          </a:solidFill>
          <a:latin typeface="+mn-lt"/>
          <a:ea typeface="+mn-ea"/>
          <a:cs typeface="+mn-cs"/>
        </a:defRPr>
      </a:lvl7pPr>
      <a:lvl8pPr marL="4261191" algn="l" defTabSz="1217504" rtl="0" eaLnBrk="1" latinLnBrk="0" hangingPunct="1">
        <a:defRPr sz="2400" kern="1200">
          <a:solidFill>
            <a:schemeClr val="tx1"/>
          </a:solidFill>
          <a:latin typeface="+mn-lt"/>
          <a:ea typeface="+mn-ea"/>
          <a:cs typeface="+mn-cs"/>
        </a:defRPr>
      </a:lvl8pPr>
      <a:lvl9pPr marL="4869948" algn="l" defTabSz="1217504"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96007-A70D-421E-A443-5CF7E7536A61}" type="datetimeFigureOut">
              <a:rPr lang="en-US" smtClean="0"/>
              <a:pPr/>
              <a:t>9/26/2023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B5AAF-8710-4022-8FD1-3B9083558064}" type="slidenum">
              <a:rPr lang="en-US" smtClean="0"/>
              <a:pPr/>
              <a:t>‹#›</a:t>
            </a:fld>
            <a:endParaRPr lang="en-US"/>
          </a:p>
        </p:txBody>
      </p:sp>
    </p:spTree>
    <p:extLst>
      <p:ext uri="{BB962C8B-B14F-4D97-AF65-F5344CB8AC3E}">
        <p14:creationId xmlns:p14="http://schemas.microsoft.com/office/powerpoint/2010/main" val="158952765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146350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eg"/><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7.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38.gif"/><Relationship Id="rId3" Type="http://schemas.openxmlformats.org/officeDocument/2006/relationships/slideLayout" Target="../slideLayouts/slideLayout69.xml"/><Relationship Id="rId7" Type="http://schemas.openxmlformats.org/officeDocument/2006/relationships/slide" Target="slide34.xml"/><Relationship Id="rId12" Type="http://schemas.openxmlformats.org/officeDocument/2006/relationships/image" Target="../media/image3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3.xml"/><Relationship Id="rId11" Type="http://schemas.openxmlformats.org/officeDocument/2006/relationships/slide" Target="slide38.xml"/><Relationship Id="rId5" Type="http://schemas.openxmlformats.org/officeDocument/2006/relationships/image" Target="../media/image36.png"/><Relationship Id="rId15" Type="http://schemas.openxmlformats.org/officeDocument/2006/relationships/image" Target="../media/image40.png"/><Relationship Id="rId10" Type="http://schemas.openxmlformats.org/officeDocument/2006/relationships/slide" Target="slide37.xml"/><Relationship Id="rId4" Type="http://schemas.openxmlformats.org/officeDocument/2006/relationships/image" Target="../media/image35.png"/><Relationship Id="rId9" Type="http://schemas.openxmlformats.org/officeDocument/2006/relationships/slide" Target="slide36.xml"/><Relationship Id="rId14" Type="http://schemas.openxmlformats.org/officeDocument/2006/relationships/image" Target="../media/image39.gif"/></Relationships>
</file>

<file path=ppt/slides/_rels/slide3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3.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6.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3.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3.png"/><Relationship Id="rId14" Type="http://schemas.openxmlformats.org/officeDocument/2006/relationships/slide" Target="slide32.xml"/></Relationships>
</file>

<file path=ppt/slides/_rels/slide3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6.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32.xml"/><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6.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303" y="336838"/>
            <a:ext cx="5440237" cy="61886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81" y="336837"/>
            <a:ext cx="5928968" cy="6188653"/>
          </a:xfrm>
          <a:prstGeom prst="rect">
            <a:avLst/>
          </a:prstGeom>
        </p:spPr>
      </p:pic>
      <p:grpSp>
        <p:nvGrpSpPr>
          <p:cNvPr id="10" name="Group 9"/>
          <p:cNvGrpSpPr/>
          <p:nvPr/>
        </p:nvGrpSpPr>
        <p:grpSpPr>
          <a:xfrm>
            <a:off x="2770911" y="957805"/>
            <a:ext cx="6093290" cy="1157200"/>
            <a:chOff x="383166" y="1481172"/>
            <a:chExt cx="5364330" cy="944640"/>
          </a:xfrm>
          <a:solidFill>
            <a:srgbClr val="008080"/>
          </a:solidFill>
        </p:grpSpPr>
        <p:sp>
          <p:nvSpPr>
            <p:cNvPr id="11" name="Rounded Rectangle 10"/>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2"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dirty="0">
                  <a:latin typeface="+mj-lt"/>
                </a:rPr>
                <a:t>Những hình ảnh </a:t>
              </a:r>
              <a:r>
                <a:rPr lang="vi-VN" sz="3200" dirty="0" smtClean="0">
                  <a:latin typeface="+mj-lt"/>
                </a:rPr>
                <a:t>sau </a:t>
              </a:r>
              <a:r>
                <a:rPr lang="vi-VN" sz="3200" dirty="0">
                  <a:latin typeface="+mj-lt"/>
                </a:rPr>
                <a:t>gợi cho em suy nghĩ gì?</a:t>
              </a:r>
              <a:endParaRPr lang="en-US" sz="3200" dirty="0">
                <a:latin typeface="+mj-lt"/>
              </a:endParaRPr>
            </a:p>
          </p:txBody>
        </p:sp>
      </p:grpSp>
    </p:spTree>
    <p:extLst>
      <p:ext uri="{BB962C8B-B14F-4D97-AF65-F5344CB8AC3E}">
        <p14:creationId xmlns:p14="http://schemas.microsoft.com/office/powerpoint/2010/main" val="3916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Inner Peace is World Peace - Perspectives Therapy Services">
            <a:extLst>
              <a:ext uri="{FF2B5EF4-FFF2-40B4-BE49-F238E27FC236}">
                <a16:creationId xmlns:a16="http://schemas.microsoft.com/office/drawing/2014/main" xmlns="" id="{9B04F688-D871-4530-94C3-1F09DB163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8" t="9091" r="5083" b="2"/>
          <a:stretch/>
        </p:blipFill>
        <p:spPr bwMode="auto">
          <a:xfrm>
            <a:off x="0" y="-915915"/>
            <a:ext cx="12192000" cy="9645578"/>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815414" y="548680"/>
            <a:ext cx="10561173" cy="5760640"/>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70"/>
            <a:endParaRPr lang="en-US" sz="2400">
              <a:solidFill>
                <a:prstClr val="white"/>
              </a:solidFill>
              <a:latin typeface="Calibri"/>
            </a:endParaRPr>
          </a:p>
        </p:txBody>
      </p:sp>
      <p:sp>
        <p:nvSpPr>
          <p:cNvPr id="49" name="TextBox 48"/>
          <p:cNvSpPr txBox="1"/>
          <p:nvPr/>
        </p:nvSpPr>
        <p:spPr>
          <a:xfrm>
            <a:off x="4655840" y="619139"/>
            <a:ext cx="2592288" cy="666786"/>
          </a:xfrm>
          <a:prstGeom prst="rect">
            <a:avLst/>
          </a:prstGeom>
          <a:solidFill>
            <a:schemeClr val="accent3">
              <a:lumMod val="75000"/>
            </a:schemeClr>
          </a:solidFill>
        </p:spPr>
        <p:txBody>
          <a:bodyPr wrap="square" rtlCol="0">
            <a:spAutoFit/>
          </a:bodyPr>
          <a:lstStyle/>
          <a:p>
            <a:pPr defTabSz="1219170">
              <a:defRPr/>
            </a:pPr>
            <a:r>
              <a:rPr lang="en-US" sz="3733" b="1" i="1" dirty="0">
                <a:solidFill>
                  <a:prstClr val="white"/>
                </a:solidFill>
                <a:latin typeface="Times New Roman" panose="02020603050405020304" pitchFamily="18" charset="0"/>
                <a:cs typeface="Times New Roman" panose="02020603050405020304" pitchFamily="18" charset="0"/>
              </a:rPr>
              <a:t>d, </a:t>
            </a:r>
            <a:r>
              <a:rPr lang="en-US" sz="3733" b="1" i="1" dirty="0" err="1">
                <a:solidFill>
                  <a:prstClr val="white"/>
                </a:solidFill>
                <a:latin typeface="Times New Roman" panose="02020603050405020304" pitchFamily="18" charset="0"/>
                <a:cs typeface="Times New Roman" panose="02020603050405020304" pitchFamily="18" charset="0"/>
              </a:rPr>
              <a:t>Tóm</a:t>
            </a:r>
            <a:r>
              <a:rPr lang="en-US" sz="3733" b="1" i="1" dirty="0">
                <a:solidFill>
                  <a:prstClr val="white"/>
                </a:solidFill>
                <a:latin typeface="Times New Roman" panose="02020603050405020304" pitchFamily="18" charset="0"/>
                <a:cs typeface="Times New Roman" panose="02020603050405020304" pitchFamily="18" charset="0"/>
              </a:rPr>
              <a:t> </a:t>
            </a:r>
            <a:r>
              <a:rPr lang="en-US" sz="3733" b="1" i="1" dirty="0" err="1">
                <a:solidFill>
                  <a:prstClr val="white"/>
                </a:solidFill>
                <a:latin typeface="Times New Roman" panose="02020603050405020304" pitchFamily="18" charset="0"/>
                <a:cs typeface="Times New Roman" panose="02020603050405020304" pitchFamily="18" charset="0"/>
              </a:rPr>
              <a:t>tắt</a:t>
            </a:r>
            <a:endParaRPr lang="en-US" sz="3733" b="1" i="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40606" y="1597020"/>
            <a:ext cx="10110787" cy="4401205"/>
          </a:xfrm>
          <a:prstGeom prst="rect">
            <a:avLst/>
          </a:prstGeom>
        </p:spPr>
        <p:txBody>
          <a:bodyPr wrap="square">
            <a:spAutoFit/>
          </a:bodyPr>
          <a:lstStyle/>
          <a:p>
            <a:pPr algn="just"/>
            <a:r>
              <a:rPr lang="vi-VN" sz="2800" i="1" dirty="0">
                <a:latin typeface="+mj-lt"/>
              </a:rPr>
              <a:t>Bài viết Đấu tranh cho một thế giới hòa bình của Mác-két đề cập đến vấn đề mang tính thời sự của toàn nhân loại: nguy cơ chiến tranh hạt nhân đang đe dọa toàn thể loài người và sự sống trên trái đất. Cuộc chạy đua vũ trang, chuẩn bị cho chiến tranh hạt nhân đã làm mất đi khả năng để con người được sống tốt đẹp hơn. Chiến tranh hạt nhân chẳng những đi ngược lại ý chí của con người mà còn phản lại sự tiến hóa của tự nhiên. Từ đó tác giả đặt ra vấn đề: nhân loại cần phải đấu tranh cho một thế giới hòa bình, ngăn chặn và xóa bỏ nguy cơ chiến tranh hạt nhân. Đây là nhiệm vụ cấp bách của toàn thể loài người.</a:t>
            </a:r>
            <a:endParaRPr lang="en-US" sz="2800" i="1" dirty="0">
              <a:latin typeface="+mj-lt"/>
            </a:endParaRPr>
          </a:p>
        </p:txBody>
      </p:sp>
    </p:spTree>
    <p:extLst>
      <p:ext uri="{BB962C8B-B14F-4D97-AF65-F5344CB8AC3E}">
        <p14:creationId xmlns:p14="http://schemas.microsoft.com/office/powerpoint/2010/main" val="23845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
                                        <p:tgtEl>
                                          <p:spTgt spid="45"/>
                                        </p:tgtEl>
                                      </p:cBhvr>
                                    </p:animEffect>
                                    <p:anim calcmode="lin" valueType="num">
                                      <p:cBhvr>
                                        <p:cTn id="8" dur="10" fill="hold"/>
                                        <p:tgtEl>
                                          <p:spTgt spid="45"/>
                                        </p:tgtEl>
                                        <p:attrNameLst>
                                          <p:attrName>ppt_x</p:attrName>
                                        </p:attrNameLst>
                                      </p:cBhvr>
                                      <p:tavLst>
                                        <p:tav tm="0">
                                          <p:val>
                                            <p:strVal val="#ppt_x"/>
                                          </p:val>
                                        </p:tav>
                                        <p:tav tm="100000">
                                          <p:val>
                                            <p:strVal val="#ppt_x"/>
                                          </p:val>
                                        </p:tav>
                                      </p:tavLst>
                                    </p:anim>
                                    <p:anim calcmode="lin" valueType="num">
                                      <p:cBhvr>
                                        <p:cTn id="9" dur="1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a:t>
              </a:r>
              <a:r>
                <a:rPr kumimoji="0" lang="vi-VN" sz="24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6" name="Picture 2" descr="Kho vũ khí hạt nhân Ấn Độ đáng gờm như thế nào?">
            <a:extLst>
              <a:ext uri="{FF2B5EF4-FFF2-40B4-BE49-F238E27FC236}">
                <a16:creationId xmlns:a16="http://schemas.microsoft.com/office/drawing/2014/main" xmlns="" id="{85080CFC-806C-4618-A00B-EA8020A439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80" t="9091" r="18878" b="2"/>
          <a:stretch/>
        </p:blipFill>
        <p:spPr bwMode="auto">
          <a:xfrm>
            <a:off x="5565398" y="1531093"/>
            <a:ext cx="6319837" cy="49998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Sơ đồ 2">
            <a:extLst>
              <a:ext uri="{FF2B5EF4-FFF2-40B4-BE49-F238E27FC236}">
                <a16:creationId xmlns:a16="http://schemas.microsoft.com/office/drawing/2014/main" xmlns="" id="{0478A2CB-7D63-48E9-B975-CFBE4EDCD869}"/>
              </a:ext>
            </a:extLst>
          </p:cNvPr>
          <p:cNvGraphicFramePr/>
          <p:nvPr>
            <p:extLst>
              <p:ext uri="{D42A27DB-BD31-4B8C-83A1-F6EECF244321}">
                <p14:modId xmlns:p14="http://schemas.microsoft.com/office/powerpoint/2010/main" val="575943980"/>
              </p:ext>
            </p:extLst>
          </p:nvPr>
        </p:nvGraphicFramePr>
        <p:xfrm>
          <a:off x="0" y="2297064"/>
          <a:ext cx="5397675" cy="4419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8" name="Hộp Văn bản 9">
            <a:extLst>
              <a:ext uri="{FF2B5EF4-FFF2-40B4-BE49-F238E27FC236}">
                <a16:creationId xmlns:a16="http://schemas.microsoft.com/office/drawing/2014/main" xmlns="" id="{3789F88F-1016-4B56-B215-7B43409AC387}"/>
              </a:ext>
            </a:extLst>
          </p:cNvPr>
          <p:cNvSpPr txBox="1"/>
          <p:nvPr/>
        </p:nvSpPr>
        <p:spPr>
          <a:xfrm>
            <a:off x="441711" y="1599910"/>
            <a:ext cx="66973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VŨ KHÍ HẠT NHÂN :</a:t>
            </a:r>
            <a:endParaRPr kumimoji="0" lang="en-BZ"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527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circle(in)">
                                      <p:cBhvr>
                                        <p:cTn id="13" dur="20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AsOne/>
      </p:bldGraphic>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4" name="Picture 4">
            <a:extLst>
              <a:ext uri="{FF2B5EF4-FFF2-40B4-BE49-F238E27FC236}">
                <a16:creationId xmlns:a16="http://schemas.microsoft.com/office/drawing/2014/main" xmlns="" id="{9E58AE43-50DA-4844-843C-B5B44DBFD4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197966"/>
            <a:ext cx="12087225" cy="670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2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Rounded Rectangle 11"/>
          <p:cNvSpPr/>
          <p:nvPr/>
        </p:nvSpPr>
        <p:spPr>
          <a:xfrm>
            <a:off x="4210050" y="1287515"/>
            <a:ext cx="4019550" cy="531773"/>
          </a:xfrm>
          <a:prstGeom prst="roundRect">
            <a:avLst/>
          </a:prstGeom>
          <a:solidFill>
            <a:srgbClr val="008080"/>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LẬP LUẬN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a:spLocks noChangeArrowheads="1"/>
          </p:cNvSpPr>
          <p:nvPr/>
        </p:nvSpPr>
        <p:spPr bwMode="auto">
          <a:xfrm>
            <a:off x="228600" y="2399519"/>
            <a:ext cx="2743200" cy="3108543"/>
          </a:xfrm>
          <a:prstGeom prst="rect">
            <a:avLst/>
          </a:prstGeom>
          <a:solidFill>
            <a:schemeClr val="accent3">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1" fontAlgn="base" latinLnBrk="0" hangingPunct="1">
              <a:lnSpc>
                <a:spcPct val="100000"/>
              </a:lnSpc>
              <a:spcBef>
                <a:spcPct val="0"/>
              </a:spcBef>
              <a:spcAft>
                <a:spcPct val="0"/>
              </a:spcAft>
              <a:buClrTx/>
              <a:buSzTx/>
              <a:tabLst/>
              <a:defRPr/>
            </a:pPr>
            <a:r>
              <a:rPr kumimoji="0" lang="en-US" alt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Nêu</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câu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hỏi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 </a:t>
            </a:r>
            <a:endParaRPr kumimoji="0" lang="vi-VN"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Chúng</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đang</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ở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đâu</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ây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chú</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vi-VN" altLang="en-US" sz="2800" noProof="0" dirty="0" smtClean="0">
                <a:solidFill>
                  <a:prstClr val="black"/>
                </a:solidFill>
                <a:latin typeface="Times New Roman" panose="02020603050405020304" pitchFamily="18" charset="0"/>
              </a:rPr>
              <a:t>ý, tò mò, khiến người đọc phải suy nghĩ</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TextBox 14"/>
          <p:cNvSpPr txBox="1">
            <a:spLocks noChangeArrowheads="1"/>
          </p:cNvSpPr>
          <p:nvPr/>
        </p:nvSpPr>
        <p:spPr bwMode="auto">
          <a:xfrm>
            <a:off x="3267075" y="2399517"/>
            <a:ext cx="5524500" cy="3108543"/>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1" fontAlgn="base" latinLnBrk="0" hangingPunct="1">
              <a:lnSpc>
                <a:spcPct val="100000"/>
              </a:lnSpc>
              <a:spcBef>
                <a:spcPct val="0"/>
              </a:spcBef>
              <a:spcAft>
                <a:spcPct val="0"/>
              </a:spcAft>
              <a:buClrTx/>
              <a:buSzTx/>
              <a:tabLst/>
              <a:defRPr/>
            </a:pPr>
            <a:r>
              <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số cụ thể: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ôm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nay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8.8.198</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50.000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đầu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hạt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nhân</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đang</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ngồi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4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thuốc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chỗ</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đó</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sẽ</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tung</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12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lần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Thống kê chính xác, khiến người đọc, người nghe rùng mình</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6" name="TextBox 15"/>
          <p:cNvSpPr txBox="1"/>
          <p:nvPr/>
        </p:nvSpPr>
        <p:spPr>
          <a:xfrm>
            <a:off x="9133850" y="2399518"/>
            <a:ext cx="2847349" cy="3108543"/>
          </a:xfrm>
          <a:prstGeom prst="rect">
            <a:avLst/>
          </a:prstGeom>
          <a:solidFill>
            <a:schemeClr val="accent5">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vi-VN" sz="2800" b="1" i="0" u="none" strike="noStrike" kern="1200" cap="none" spc="0" normalizeH="0" baseline="0" noProof="0" dirty="0" smtClean="0">
                <a:ln>
                  <a:noFill/>
                </a:ln>
                <a:solidFill>
                  <a:srgbClr val="FF0000"/>
                </a:solidFill>
                <a:effectLst/>
                <a:uLnTx/>
                <a:uFillTx/>
                <a:latin typeface="Times New Roman" pitchFamily="18" charset="0"/>
                <a:ea typeface="+mn-ea"/>
                <a:cs typeface="+mn-cs"/>
              </a:rPr>
              <a:t>So sánh: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mn-cs"/>
              </a:rPr>
              <a:t>V</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ũ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khí</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hạt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nhân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với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thanh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gươm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Đa-mô-clet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vi-VN" sz="2800" b="0" i="0" u="none" strike="dbl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vi-VN" sz="2800" b="0" i="0" u="none" strike="dbl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800" b="0" i="0" u="none" strike="dbl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17" name="Straight Arrow Connector 16"/>
          <p:cNvCxnSpPr>
            <a:stCxn id="12" idx="2"/>
            <a:endCxn id="13" idx="0"/>
          </p:cNvCxnSpPr>
          <p:nvPr/>
        </p:nvCxnSpPr>
        <p:spPr>
          <a:xfrm flipH="1">
            <a:off x="1600200" y="1819288"/>
            <a:ext cx="4619625" cy="5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2"/>
          </p:cNvCxnSpPr>
          <p:nvPr/>
        </p:nvCxnSpPr>
        <p:spPr>
          <a:xfrm>
            <a:off x="6219825" y="1819288"/>
            <a:ext cx="0"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2"/>
          </p:cNvCxnSpPr>
          <p:nvPr/>
        </p:nvCxnSpPr>
        <p:spPr>
          <a:xfrm>
            <a:off x="6219825" y="1819288"/>
            <a:ext cx="4337699"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2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Image result for thanh gÆ°Æ¡m Äa mÃ´ clet">
            <a:extLst>
              <a:ext uri="{FF2B5EF4-FFF2-40B4-BE49-F238E27FC236}">
                <a16:creationId xmlns:a16="http://schemas.microsoft.com/office/drawing/2014/main" xmlns="" id="{9233F4E6-5022-4B1E-98E0-85D6EC8628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81" r="26479" b="-3"/>
          <a:stretch/>
        </p:blipFill>
        <p:spPr bwMode="auto">
          <a:xfrm>
            <a:off x="429736" y="1163035"/>
            <a:ext cx="5528153" cy="55490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xmlns="" id="{A98E3ACE-37F9-44AE-A56B-0A356A0BF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9" r="23011" b="-3"/>
          <a:stretch/>
        </p:blipFill>
        <p:spPr bwMode="auto">
          <a:xfrm>
            <a:off x="6138182" y="1163035"/>
            <a:ext cx="5528167" cy="554905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34387" y="335534"/>
            <a:ext cx="6093290" cy="670671"/>
            <a:chOff x="383166" y="1481172"/>
            <a:chExt cx="5364330" cy="944640"/>
          </a:xfrm>
          <a:solidFill>
            <a:srgbClr val="008080"/>
          </a:solidFill>
        </p:grpSpPr>
        <p:sp>
          <p:nvSpPr>
            <p:cNvPr id="24" name="Rounded Rectangle 2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5"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mj-lt"/>
                </a:rPr>
                <a:t>THANH GƯƠM ĐA-MÔ-CLET</a:t>
              </a:r>
              <a:endParaRPr lang="en-US" sz="3200" b="1" i="1" dirty="0">
                <a:latin typeface="+mj-lt"/>
              </a:endParaRPr>
            </a:p>
          </p:txBody>
        </p:sp>
      </p:grpSp>
      <p:sp>
        <p:nvSpPr>
          <p:cNvPr id="2" name="Oval 1"/>
          <p:cNvSpPr/>
          <p:nvPr/>
        </p:nvSpPr>
        <p:spPr>
          <a:xfrm>
            <a:off x="1085850" y="814388"/>
            <a:ext cx="828675" cy="1771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741105" y="1338263"/>
            <a:ext cx="917120" cy="2176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63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000"/>
                                        <p:tgtEl>
                                          <p:spTgt spid="26"/>
                                        </p:tgtEl>
                                      </p:cBhvr>
                                    </p:animEffect>
                                    <p:anim calcmode="lin" valueType="num">
                                      <p:cBhvr>
                                        <p:cTn id="23" dur="2000" fill="hold"/>
                                        <p:tgtEl>
                                          <p:spTgt spid="26"/>
                                        </p:tgtEl>
                                        <p:attrNameLst>
                                          <p:attrName>ppt_w</p:attrName>
                                        </p:attrNameLst>
                                      </p:cBhvr>
                                      <p:tavLst>
                                        <p:tav tm="0" fmla="#ppt_w*sin(2.5*pi*$)">
                                          <p:val>
                                            <p:fltVal val="0"/>
                                          </p:val>
                                        </p:tav>
                                        <p:tav tm="100000">
                                          <p:val>
                                            <p:fltVal val="1"/>
                                          </p:val>
                                        </p:tav>
                                      </p:tavLst>
                                    </p:anim>
                                    <p:anim calcmode="lin" valueType="num">
                                      <p:cBhvr>
                                        <p:cTn id="24" dur="2000" fill="hold"/>
                                        <p:tgtEl>
                                          <p:spTgt spid="26"/>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anim calcmode="lin" valueType="num">
                                      <p:cBhvr>
                                        <p:cTn id="28" dur="2000" fill="hold"/>
                                        <p:tgtEl>
                                          <p:spTgt spid="2"/>
                                        </p:tgtEl>
                                        <p:attrNameLst>
                                          <p:attrName>ppt_w</p:attrName>
                                        </p:attrNameLst>
                                      </p:cBhvr>
                                      <p:tavLst>
                                        <p:tav tm="0" fmla="#ppt_w*sin(2.5*pi*$)">
                                          <p:val>
                                            <p:fltVal val="0"/>
                                          </p:val>
                                        </p:tav>
                                        <p:tav tm="100000">
                                          <p:val>
                                            <p:fltVal val="1"/>
                                          </p:val>
                                        </p:tav>
                                      </p:tavLst>
                                    </p:anim>
                                    <p:anim calcmode="lin" valueType="num">
                                      <p:cBhvr>
                                        <p:cTn id="2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Rounded Rectangle 11"/>
          <p:cNvSpPr/>
          <p:nvPr/>
        </p:nvSpPr>
        <p:spPr>
          <a:xfrm>
            <a:off x="4210050" y="1287515"/>
            <a:ext cx="4019550" cy="531773"/>
          </a:xfrm>
          <a:prstGeom prst="roundRect">
            <a:avLst/>
          </a:prstGeom>
          <a:solidFill>
            <a:srgbClr val="008080"/>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LẬP LUẬN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a:spLocks noChangeArrowheads="1"/>
          </p:cNvSpPr>
          <p:nvPr/>
        </p:nvSpPr>
        <p:spPr bwMode="auto">
          <a:xfrm>
            <a:off x="228600" y="2399519"/>
            <a:ext cx="2743200" cy="3108543"/>
          </a:xfrm>
          <a:prstGeom prst="rect">
            <a:avLst/>
          </a:prstGeom>
          <a:solidFill>
            <a:schemeClr val="accent3">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Nêu</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câu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hỏi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 </a:t>
            </a:r>
            <a:endParaRPr kumimoji="0" lang="vi-VN"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Chúng</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đang</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ở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đâu</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ây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chú</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ý, tò mò, khiến người đọc phải suy nghĩ</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TextBox 14"/>
          <p:cNvSpPr txBox="1">
            <a:spLocks noChangeArrowheads="1"/>
          </p:cNvSpPr>
          <p:nvPr/>
        </p:nvSpPr>
        <p:spPr bwMode="auto">
          <a:xfrm>
            <a:off x="3267075" y="2399517"/>
            <a:ext cx="5524500" cy="3108543"/>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số cụ thể: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ôm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nay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8.8.198</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50.000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đầu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hạt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nhân</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đang</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ngồi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4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thuốc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chỗ</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đó</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sẽ</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tung</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12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lần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Thống kê chính xác, khiến người đọc, người nghe rùng mình</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6" name="TextBox 15"/>
          <p:cNvSpPr txBox="1"/>
          <p:nvPr/>
        </p:nvSpPr>
        <p:spPr>
          <a:xfrm>
            <a:off x="9133850" y="2399518"/>
            <a:ext cx="2847349" cy="3108543"/>
          </a:xfrm>
          <a:prstGeom prst="rect">
            <a:avLst/>
          </a:prstGeom>
          <a:solidFill>
            <a:schemeClr val="accent5">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vi-VN" sz="2800" b="1" i="0" u="none" strike="noStrike" kern="1200" cap="none" spc="0" normalizeH="0" baseline="0" noProof="0" dirty="0" smtClean="0">
                <a:ln>
                  <a:noFill/>
                </a:ln>
                <a:solidFill>
                  <a:srgbClr val="FF0000"/>
                </a:solidFill>
                <a:effectLst/>
                <a:uLnTx/>
                <a:uFillTx/>
                <a:latin typeface="Times New Roman" pitchFamily="18" charset="0"/>
                <a:ea typeface="+mn-ea"/>
                <a:cs typeface="+mn-cs"/>
              </a:rPr>
              <a:t>So sánh: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mn-cs"/>
              </a:rPr>
              <a:t>V</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ũ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khí</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hạt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nhân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với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thanh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gươm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Đa-mô-clet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vi-VN" sz="2800" b="0" i="0" u="none" strike="dbl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vi-VN" sz="2800" b="0" i="0" u="none" strike="dbl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800" b="0" i="0" u="none" strike="dbl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17" name="Straight Arrow Connector 16"/>
          <p:cNvCxnSpPr>
            <a:stCxn id="12" idx="2"/>
            <a:endCxn id="13" idx="0"/>
          </p:cNvCxnSpPr>
          <p:nvPr/>
        </p:nvCxnSpPr>
        <p:spPr>
          <a:xfrm flipH="1">
            <a:off x="1600200" y="1819288"/>
            <a:ext cx="4619625" cy="5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2"/>
          </p:cNvCxnSpPr>
          <p:nvPr/>
        </p:nvCxnSpPr>
        <p:spPr>
          <a:xfrm>
            <a:off x="6219825" y="1819288"/>
            <a:ext cx="0"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2"/>
          </p:cNvCxnSpPr>
          <p:nvPr/>
        </p:nvCxnSpPr>
        <p:spPr>
          <a:xfrm>
            <a:off x="6219825" y="1819288"/>
            <a:ext cx="4337699"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37197" y="5640389"/>
            <a:ext cx="11053762"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vi-VN"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Những</a:t>
            </a:r>
            <a:r>
              <a:rPr kumimoji="0" lang="vi-VN" sz="3200" b="0"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dẫn chứng xác thực 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Nguy</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cơ</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khủng</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khiếp</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nghiêm</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trọng</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chiến</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tranh</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hạt</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nhân</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đối</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với</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toàn</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nhân</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loại</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endPar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0960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a:t>
              </a:r>
              <a:r>
                <a:rPr kumimoji="0" lang="vi-VN" sz="24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p:cNvGrpSpPr/>
          <p:nvPr/>
        </p:nvGrpSpPr>
        <p:grpSpPr>
          <a:xfrm>
            <a:off x="476215" y="1558180"/>
            <a:ext cx="10939498" cy="754440"/>
            <a:chOff x="383166" y="1481172"/>
            <a:chExt cx="5364330" cy="944640"/>
          </a:xfrm>
          <a:solidFill>
            <a:srgbClr val="008080"/>
          </a:solidFill>
        </p:grpSpPr>
        <p:sp>
          <p:nvSpPr>
            <p:cNvPr id="22" name="Rounded Rectangle 2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3"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24" name="Straight Connector 23"/>
          <p:cNvCxnSpPr/>
          <p:nvPr/>
        </p:nvCxnSpPr>
        <p:spPr>
          <a:xfrm>
            <a:off x="5848137"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43762"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3463207" y="1584785"/>
            <a:ext cx="4791397"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HOẠT</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ĐỘNG NHÓM</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cxnSp>
        <p:nvCxnSpPr>
          <p:cNvPr id="28" name="Straight Connector 27"/>
          <p:cNvCxnSpPr/>
          <p:nvPr/>
        </p:nvCxnSpPr>
        <p:spPr>
          <a:xfrm>
            <a:off x="2914437"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9" name="Text Box 17"/>
          <p:cNvSpPr txBox="1">
            <a:spLocks noChangeArrowheads="1"/>
          </p:cNvSpPr>
          <p:nvPr/>
        </p:nvSpPr>
        <p:spPr bwMode="auto">
          <a:xfrm>
            <a:off x="252519" y="2510521"/>
            <a:ext cx="2262188"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1</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chi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vi-VN"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cứu</a:t>
            </a:r>
            <a:r>
              <a:rPr kumimoji="0" lang="vi-VN" altLang="en-US" sz="2800" b="0" i="1" u="none" strike="noStrike" kern="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trợ</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lang="vi-VN" altLang="en-US" sz="2800" i="1" kern="0" dirty="0">
                <a:solidFill>
                  <a:srgbClr val="000000"/>
                </a:solidFill>
                <a:latin typeface="Times New Roman" panose="02020603050405020304" pitchFamily="18" charset="0"/>
                <a:cs typeface="Times New Roman" panose="02020603050405020304" pitchFamily="18" charset="0"/>
              </a:rPr>
              <a:t>.</a:t>
            </a:r>
            <a:endPar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0" name="Text Box 17"/>
          <p:cNvSpPr txBox="1">
            <a:spLocks noChangeArrowheads="1"/>
          </p:cNvSpPr>
          <p:nvPr/>
        </p:nvSpPr>
        <p:spPr bwMode="auto">
          <a:xfrm>
            <a:off x="9098758" y="2725964"/>
            <a:ext cx="257651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giáo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dục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31" name="Text Box 17"/>
          <p:cNvSpPr txBox="1">
            <a:spLocks noChangeArrowheads="1"/>
          </p:cNvSpPr>
          <p:nvPr/>
        </p:nvSpPr>
        <p:spPr bwMode="auto">
          <a:xfrm>
            <a:off x="3162087" y="2715810"/>
            <a:ext cx="233838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chi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y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lang="vi-VN" altLang="en-US" sz="2800" i="1" kern="0" dirty="0">
                <a:solidFill>
                  <a:srgbClr val="000000"/>
                </a:solidFill>
                <a:latin typeface="Times New Roman" panose="02020603050405020304" pitchFamily="18" charset="0"/>
                <a:cs typeface="Times New Roman" panose="02020603050405020304" pitchFamily="18" charset="0"/>
              </a:rPr>
              <a:t>.</a:t>
            </a:r>
            <a:endPar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 name="Text Box 17"/>
          <p:cNvSpPr txBox="1">
            <a:spLocks noChangeArrowheads="1"/>
          </p:cNvSpPr>
          <p:nvPr/>
        </p:nvSpPr>
        <p:spPr bwMode="auto">
          <a:xfrm>
            <a:off x="6165058" y="2571750"/>
            <a:ext cx="240029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lang="vi-VN" altLang="en-US" sz="2800" i="1" kern="0" dirty="0">
                <a:solidFill>
                  <a:srgbClr val="000000"/>
                </a:solidFill>
                <a:latin typeface="Times New Roman" panose="02020603050405020304" pitchFamily="18" charset="0"/>
                <a:cs typeface="Times New Roman" panose="02020603050405020304" pitchFamily="18" charset="0"/>
              </a:rPr>
              <a:t>.</a:t>
            </a:r>
            <a:endPar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3200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ircle(in)">
                                      <p:cBhvr>
                                        <p:cTn id="16" dur="2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fltVal val="0"/>
                                          </p:val>
                                        </p:tav>
                                        <p:tav tm="100000">
                                          <p:val>
                                            <p:strVal val="#ppt_w"/>
                                          </p:val>
                                        </p:tav>
                                      </p:tavLst>
                                    </p:anim>
                                    <p:anim calcmode="lin" valueType="num">
                                      <p:cBhvr>
                                        <p:cTn id="22" dur="1000" fill="hold"/>
                                        <p:tgtEl>
                                          <p:spTgt spid="29"/>
                                        </p:tgtEl>
                                        <p:attrNameLst>
                                          <p:attrName>ppt_h</p:attrName>
                                        </p:attrNameLst>
                                      </p:cBhvr>
                                      <p:tavLst>
                                        <p:tav tm="0">
                                          <p:val>
                                            <p:fltVal val="0"/>
                                          </p:val>
                                        </p:tav>
                                        <p:tav tm="100000">
                                          <p:val>
                                            <p:strVal val="#ppt_h"/>
                                          </p:val>
                                        </p:tav>
                                      </p:tavLst>
                                    </p:anim>
                                    <p:anim calcmode="lin" valueType="num">
                                      <p:cBhvr>
                                        <p:cTn id="23" dur="1000" fill="hold"/>
                                        <p:tgtEl>
                                          <p:spTgt spid="29"/>
                                        </p:tgtEl>
                                        <p:attrNameLst>
                                          <p:attrName>style.rotation</p:attrName>
                                        </p:attrNameLst>
                                      </p:cBhvr>
                                      <p:tavLst>
                                        <p:tav tm="0">
                                          <p:val>
                                            <p:fltVal val="90"/>
                                          </p:val>
                                        </p:tav>
                                        <p:tav tm="100000">
                                          <p:val>
                                            <p:fltVal val="0"/>
                                          </p:val>
                                        </p:tav>
                                      </p:tavLst>
                                    </p:anim>
                                    <p:animEffect transition="in" filter="fade">
                                      <p:cBhvr>
                                        <p:cTn id="24" dur="1000"/>
                                        <p:tgtEl>
                                          <p:spTgt spid="29"/>
                                        </p:tgtEl>
                                      </p:cBhvr>
                                    </p:animEffect>
                                  </p:childTnLst>
                                </p:cTn>
                              </p:par>
                              <p:par>
                                <p:cTn id="25" presetID="3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style.rotation</p:attrName>
                                        </p:attrNameLst>
                                      </p:cBhvr>
                                      <p:tavLst>
                                        <p:tav tm="0">
                                          <p:val>
                                            <p:fltVal val="90"/>
                                          </p:val>
                                        </p:tav>
                                        <p:tav tm="100000">
                                          <p:val>
                                            <p:fltVal val="0"/>
                                          </p:val>
                                        </p:tav>
                                      </p:tavLst>
                                    </p:anim>
                                    <p:animEffect transition="in" filter="fade">
                                      <p:cBhvr>
                                        <p:cTn id="36" dur="1000"/>
                                        <p:tgtEl>
                                          <p:spTgt spid="31"/>
                                        </p:tgtEl>
                                      </p:cBhvr>
                                    </p:animEffect>
                                  </p:childTnLst>
                                </p:cTn>
                              </p:par>
                              <p:par>
                                <p:cTn id="37" presetID="3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1000" fill="hold"/>
                                        <p:tgtEl>
                                          <p:spTgt spid="24"/>
                                        </p:tgtEl>
                                        <p:attrNameLst>
                                          <p:attrName>ppt_w</p:attrName>
                                        </p:attrNameLst>
                                      </p:cBhvr>
                                      <p:tavLst>
                                        <p:tav tm="0">
                                          <p:val>
                                            <p:fltVal val="0"/>
                                          </p:val>
                                        </p:tav>
                                        <p:tav tm="100000">
                                          <p:val>
                                            <p:strVal val="#ppt_w"/>
                                          </p:val>
                                        </p:tav>
                                      </p:tavLst>
                                    </p:anim>
                                    <p:anim calcmode="lin" valueType="num">
                                      <p:cBhvr>
                                        <p:cTn id="40" dur="1000" fill="hold"/>
                                        <p:tgtEl>
                                          <p:spTgt spid="24"/>
                                        </p:tgtEl>
                                        <p:attrNameLst>
                                          <p:attrName>ppt_h</p:attrName>
                                        </p:attrNameLst>
                                      </p:cBhvr>
                                      <p:tavLst>
                                        <p:tav tm="0">
                                          <p:val>
                                            <p:fltVal val="0"/>
                                          </p:val>
                                        </p:tav>
                                        <p:tav tm="100000">
                                          <p:val>
                                            <p:strVal val="#ppt_h"/>
                                          </p:val>
                                        </p:tav>
                                      </p:tavLst>
                                    </p:anim>
                                    <p:anim calcmode="lin" valueType="num">
                                      <p:cBhvr>
                                        <p:cTn id="41" dur="1000" fill="hold"/>
                                        <p:tgtEl>
                                          <p:spTgt spid="24"/>
                                        </p:tgtEl>
                                        <p:attrNameLst>
                                          <p:attrName>style.rotation</p:attrName>
                                        </p:attrNameLst>
                                      </p:cBhvr>
                                      <p:tavLst>
                                        <p:tav tm="0">
                                          <p:val>
                                            <p:fltVal val="90"/>
                                          </p:val>
                                        </p:tav>
                                        <p:tav tm="100000">
                                          <p:val>
                                            <p:fltVal val="0"/>
                                          </p:val>
                                        </p:tav>
                                      </p:tavLst>
                                    </p:anim>
                                    <p:animEffect transition="in" filter="fade">
                                      <p:cBhvr>
                                        <p:cTn id="42" dur="1000"/>
                                        <p:tgtEl>
                                          <p:spTgt spid="24"/>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p:cTn id="45" dur="1000" fill="hold"/>
                                        <p:tgtEl>
                                          <p:spTgt spid="32"/>
                                        </p:tgtEl>
                                        <p:attrNameLst>
                                          <p:attrName>ppt_w</p:attrName>
                                        </p:attrNameLst>
                                      </p:cBhvr>
                                      <p:tavLst>
                                        <p:tav tm="0">
                                          <p:val>
                                            <p:fltVal val="0"/>
                                          </p:val>
                                        </p:tav>
                                        <p:tav tm="100000">
                                          <p:val>
                                            <p:strVal val="#ppt_w"/>
                                          </p:val>
                                        </p:tav>
                                      </p:tavLst>
                                    </p:anim>
                                    <p:anim calcmode="lin" valueType="num">
                                      <p:cBhvr>
                                        <p:cTn id="46" dur="1000" fill="hold"/>
                                        <p:tgtEl>
                                          <p:spTgt spid="32"/>
                                        </p:tgtEl>
                                        <p:attrNameLst>
                                          <p:attrName>ppt_h</p:attrName>
                                        </p:attrNameLst>
                                      </p:cBhvr>
                                      <p:tavLst>
                                        <p:tav tm="0">
                                          <p:val>
                                            <p:fltVal val="0"/>
                                          </p:val>
                                        </p:tav>
                                        <p:tav tm="100000">
                                          <p:val>
                                            <p:strVal val="#ppt_h"/>
                                          </p:val>
                                        </p:tav>
                                      </p:tavLst>
                                    </p:anim>
                                    <p:anim calcmode="lin" valueType="num">
                                      <p:cBhvr>
                                        <p:cTn id="47" dur="1000" fill="hold"/>
                                        <p:tgtEl>
                                          <p:spTgt spid="32"/>
                                        </p:tgtEl>
                                        <p:attrNameLst>
                                          <p:attrName>style.rotation</p:attrName>
                                        </p:attrNameLst>
                                      </p:cBhvr>
                                      <p:tavLst>
                                        <p:tav tm="0">
                                          <p:val>
                                            <p:fltVal val="90"/>
                                          </p:val>
                                        </p:tav>
                                        <p:tav tm="100000">
                                          <p:val>
                                            <p:fltVal val="0"/>
                                          </p:val>
                                        </p:tav>
                                      </p:tavLst>
                                    </p:anim>
                                    <p:animEffect transition="in" filter="fade">
                                      <p:cBhvr>
                                        <p:cTn id="48" dur="1000"/>
                                        <p:tgtEl>
                                          <p:spTgt spid="32"/>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fltVal val="0"/>
                                          </p:val>
                                        </p:tav>
                                        <p:tav tm="100000">
                                          <p:val>
                                            <p:strVal val="#ppt_w"/>
                                          </p:val>
                                        </p:tav>
                                      </p:tavLst>
                                    </p:anim>
                                    <p:anim calcmode="lin" valueType="num">
                                      <p:cBhvr>
                                        <p:cTn id="52" dur="1000" fill="hold"/>
                                        <p:tgtEl>
                                          <p:spTgt spid="30"/>
                                        </p:tgtEl>
                                        <p:attrNameLst>
                                          <p:attrName>ppt_h</p:attrName>
                                        </p:attrNameLst>
                                      </p:cBhvr>
                                      <p:tavLst>
                                        <p:tav tm="0">
                                          <p:val>
                                            <p:fltVal val="0"/>
                                          </p:val>
                                        </p:tav>
                                        <p:tav tm="100000">
                                          <p:val>
                                            <p:strVal val="#ppt_h"/>
                                          </p:val>
                                        </p:tav>
                                      </p:tavLst>
                                    </p:anim>
                                    <p:anim calcmode="lin" valueType="num">
                                      <p:cBhvr>
                                        <p:cTn id="53" dur="1000" fill="hold"/>
                                        <p:tgtEl>
                                          <p:spTgt spid="30"/>
                                        </p:tgtEl>
                                        <p:attrNameLst>
                                          <p:attrName>style.rotation</p:attrName>
                                        </p:attrNameLst>
                                      </p:cBhvr>
                                      <p:tavLst>
                                        <p:tav tm="0">
                                          <p:val>
                                            <p:fltVal val="90"/>
                                          </p:val>
                                        </p:tav>
                                        <p:tav tm="100000">
                                          <p:val>
                                            <p:fltVal val="0"/>
                                          </p:val>
                                        </p:tav>
                                      </p:tavLst>
                                    </p:anim>
                                    <p:animEffect transition="in" filter="fade">
                                      <p:cBhvr>
                                        <p:cTn id="54" dur="1000"/>
                                        <p:tgtEl>
                                          <p:spTgt spid="30"/>
                                        </p:tgtEl>
                                      </p:cBhvr>
                                    </p:animEffect>
                                  </p:childTnLst>
                                </p:cTn>
                              </p:par>
                              <p:par>
                                <p:cTn id="55" presetID="3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1000" fill="hold"/>
                                        <p:tgtEl>
                                          <p:spTgt spid="25"/>
                                        </p:tgtEl>
                                        <p:attrNameLst>
                                          <p:attrName>ppt_w</p:attrName>
                                        </p:attrNameLst>
                                      </p:cBhvr>
                                      <p:tavLst>
                                        <p:tav tm="0">
                                          <p:val>
                                            <p:fltVal val="0"/>
                                          </p:val>
                                        </p:tav>
                                        <p:tav tm="100000">
                                          <p:val>
                                            <p:strVal val="#ppt_w"/>
                                          </p:val>
                                        </p:tav>
                                      </p:tavLst>
                                    </p:anim>
                                    <p:anim calcmode="lin" valueType="num">
                                      <p:cBhvr>
                                        <p:cTn id="58" dur="1000" fill="hold"/>
                                        <p:tgtEl>
                                          <p:spTgt spid="25"/>
                                        </p:tgtEl>
                                        <p:attrNameLst>
                                          <p:attrName>ppt_h</p:attrName>
                                        </p:attrNameLst>
                                      </p:cBhvr>
                                      <p:tavLst>
                                        <p:tav tm="0">
                                          <p:val>
                                            <p:fltVal val="0"/>
                                          </p:val>
                                        </p:tav>
                                        <p:tav tm="100000">
                                          <p:val>
                                            <p:strVal val="#ppt_h"/>
                                          </p:val>
                                        </p:tav>
                                      </p:tavLst>
                                    </p:anim>
                                    <p:anim calcmode="lin" valueType="num">
                                      <p:cBhvr>
                                        <p:cTn id="59" dur="1000" fill="hold"/>
                                        <p:tgtEl>
                                          <p:spTgt spid="25"/>
                                        </p:tgtEl>
                                        <p:attrNameLst>
                                          <p:attrName>style.rotation</p:attrName>
                                        </p:attrNameLst>
                                      </p:cBhvr>
                                      <p:tavLst>
                                        <p:tav tm="0">
                                          <p:val>
                                            <p:fltVal val="90"/>
                                          </p:val>
                                        </p:tav>
                                        <p:tav tm="100000">
                                          <p:val>
                                            <p:fltVal val="0"/>
                                          </p:val>
                                        </p:tav>
                                      </p:tavLst>
                                    </p:anim>
                                    <p:animEffect transition="in" filter="fade">
                                      <p:cBhvr>
                                        <p:cTn id="6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858357" y="1270605"/>
            <a:ext cx="2526654" cy="584775"/>
          </a:xfrm>
          <a:prstGeom prst="rect">
            <a:avLst/>
          </a:prstGeom>
        </p:spPr>
        <p:txBody>
          <a:bodyPr wrap="none">
            <a:spAutoFit/>
          </a:bodyPr>
          <a:lstStyle/>
          <a:p>
            <a:pPr>
              <a:defRPr/>
            </a:pPr>
            <a:r>
              <a:rPr lang="vi-VN" sz="3200" b="1" i="1" dirty="0" smtClean="0">
                <a:solidFill>
                  <a:srgbClr val="FF0000"/>
                </a:solidFill>
                <a:latin typeface="Times New Roman" pitchFamily="18" charset="0"/>
                <a:cs typeface="Times New Roman" pitchFamily="18" charset="0"/>
              </a:rPr>
              <a:t>a. Sự tốn kém</a:t>
            </a:r>
            <a:endParaRPr lang="en-US" sz="3200" b="1" i="1" dirty="0">
              <a:solidFill>
                <a:srgbClr val="FF0000"/>
              </a:solidFill>
              <a:latin typeface="Times New Roman" pitchFamily="18" charset="0"/>
              <a:cs typeface="Times New Roman" pitchFamily="18" charset="0"/>
            </a:endParaRPr>
          </a:p>
        </p:txBody>
      </p:sp>
      <p:grpSp>
        <p:nvGrpSpPr>
          <p:cNvPr id="34" name="Group 33"/>
          <p:cNvGrpSpPr/>
          <p:nvPr/>
        </p:nvGrpSpPr>
        <p:grpSpPr>
          <a:xfrm>
            <a:off x="476215" y="2043962"/>
            <a:ext cx="10939498" cy="754440"/>
            <a:chOff x="383166" y="1481172"/>
            <a:chExt cx="5364330" cy="944640"/>
          </a:xfrm>
          <a:solidFill>
            <a:srgbClr val="008080"/>
          </a:solidFill>
        </p:grpSpPr>
        <p:sp>
          <p:nvSpPr>
            <p:cNvPr id="35" name="Rounded Rectangle 3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37" name="Straight Connector 36"/>
          <p:cNvCxnSpPr/>
          <p:nvPr/>
        </p:nvCxnSpPr>
        <p:spPr>
          <a:xfrm>
            <a:off x="5848137" y="3057532"/>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43762" y="3057532"/>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463208" y="2070567"/>
            <a:ext cx="2037268"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Y TẾ</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cxnSp>
        <p:nvCxnSpPr>
          <p:cNvPr id="40" name="Straight Connector 39"/>
          <p:cNvCxnSpPr/>
          <p:nvPr/>
        </p:nvCxnSpPr>
        <p:spPr>
          <a:xfrm>
            <a:off x="2914437" y="3057532"/>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909461" y="2177160"/>
            <a:ext cx="4976" cy="466028"/>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827664" y="2188167"/>
            <a:ext cx="4976" cy="466028"/>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938786" y="2161481"/>
            <a:ext cx="4976" cy="466028"/>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5848137" y="2090393"/>
            <a:ext cx="2996608"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THỰC</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PHẨM</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49" name="Rounded Rectangle 48"/>
          <p:cNvSpPr/>
          <p:nvPr/>
        </p:nvSpPr>
        <p:spPr>
          <a:xfrm>
            <a:off x="8766766" y="2086764"/>
            <a:ext cx="2996608"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GIÁO</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DỤC</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50" name="Rounded Rectangle 49"/>
          <p:cNvSpPr/>
          <p:nvPr/>
        </p:nvSpPr>
        <p:spPr>
          <a:xfrm>
            <a:off x="397330" y="2090393"/>
            <a:ext cx="2532177"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CỨU</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TRỢ</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51" name="Rectangle 32"/>
          <p:cNvSpPr>
            <a:spLocks noChangeArrowheads="1"/>
          </p:cNvSpPr>
          <p:nvPr/>
        </p:nvSpPr>
        <p:spPr bwMode="auto">
          <a:xfrm>
            <a:off x="549962" y="3274830"/>
            <a:ext cx="194264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500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triệu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- 100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tỉ</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đô</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la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2" name="Rectangle 33"/>
          <p:cNvSpPr>
            <a:spLocks noChangeArrowheads="1"/>
          </p:cNvSpPr>
          <p:nvPr/>
        </p:nvSpPr>
        <p:spPr bwMode="auto">
          <a:xfrm>
            <a:off x="3152339" y="3274830"/>
            <a:ext cx="245789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Phòng</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bệnh</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14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bảo</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vệ</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tỉ</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cứu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14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triệu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3" name="Rectangle 34"/>
          <p:cNvSpPr>
            <a:spLocks noChangeArrowheads="1"/>
          </p:cNvSpPr>
          <p:nvPr/>
        </p:nvSpPr>
        <p:spPr bwMode="auto">
          <a:xfrm>
            <a:off x="6357964" y="3274829"/>
            <a:ext cx="2075972" cy="2246769"/>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Cứu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575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triệu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dinh</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dưỡng</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4" name="Rectangle 35"/>
          <p:cNvSpPr>
            <a:spLocks noChangeArrowheads="1"/>
          </p:cNvSpPr>
          <p:nvPr/>
        </p:nvSpPr>
        <p:spPr bwMode="auto">
          <a:xfrm>
            <a:off x="9280318" y="3274829"/>
            <a:ext cx="236399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Xóa</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nạn</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mù</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chữ</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giới</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5" name="Hộp Văn bản 56">
            <a:extLst>
              <a:ext uri="{FF2B5EF4-FFF2-40B4-BE49-F238E27FC236}">
                <a16:creationId xmlns:a16="http://schemas.microsoft.com/office/drawing/2014/main" xmlns="" id="{08D63AFC-6C9E-46F8-B954-60E6F60468A7}"/>
              </a:ext>
            </a:extLst>
          </p:cNvPr>
          <p:cNvSpPr txBox="1"/>
          <p:nvPr/>
        </p:nvSpPr>
        <p:spPr>
          <a:xfrm>
            <a:off x="397330" y="5249343"/>
            <a:ext cx="2355183" cy="138499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100 </a:t>
            </a:r>
            <a:r>
              <a:rPr kumimoji="0" lang="en-US" altLang="en-US" sz="28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máy</a:t>
            </a:r>
            <a:r>
              <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bay </a:t>
            </a:r>
            <a:r>
              <a:rPr kumimoji="0" lang="en-US" altLang="en-US" sz="28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ném</a:t>
            </a:r>
            <a:r>
              <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bom</a:t>
            </a: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7000 tên</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lửa</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6" name="Hộp Văn bản 56">
            <a:extLst>
              <a:ext uri="{FF2B5EF4-FFF2-40B4-BE49-F238E27FC236}">
                <a16:creationId xmlns:a16="http://schemas.microsoft.com/office/drawing/2014/main" xmlns="" id="{08D63AFC-6C9E-46F8-B954-60E6F60468A7}"/>
              </a:ext>
            </a:extLst>
          </p:cNvPr>
          <p:cNvSpPr txBox="1"/>
          <p:nvPr/>
        </p:nvSpPr>
        <p:spPr>
          <a:xfrm>
            <a:off x="3203695" y="5520399"/>
            <a:ext cx="2355183"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10 tàu</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sân bay</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7" name="Hộp Văn bản 56">
            <a:extLst>
              <a:ext uri="{FF2B5EF4-FFF2-40B4-BE49-F238E27FC236}">
                <a16:creationId xmlns:a16="http://schemas.microsoft.com/office/drawing/2014/main" xmlns="" id="{08D63AFC-6C9E-46F8-B954-60E6F60468A7}"/>
              </a:ext>
            </a:extLst>
          </p:cNvPr>
          <p:cNvSpPr txBox="1"/>
          <p:nvPr/>
        </p:nvSpPr>
        <p:spPr>
          <a:xfrm>
            <a:off x="6252024" y="5464786"/>
            <a:ext cx="2355183"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149 tên</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lửa MX</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8" name="Hộp Văn bản 56">
            <a:extLst>
              <a:ext uri="{FF2B5EF4-FFF2-40B4-BE49-F238E27FC236}">
                <a16:creationId xmlns:a16="http://schemas.microsoft.com/office/drawing/2014/main" xmlns="" id="{08D63AFC-6C9E-46F8-B954-60E6F60468A7}"/>
              </a:ext>
            </a:extLst>
          </p:cNvPr>
          <p:cNvSpPr txBox="1"/>
          <p:nvPr/>
        </p:nvSpPr>
        <p:spPr>
          <a:xfrm>
            <a:off x="9174377" y="5304955"/>
            <a:ext cx="2355183"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2 tàu</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ngầm hạt nhân</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12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down)">
                                      <p:cBhvr>
                                        <p:cTn id="14" dur="580">
                                          <p:stCondLst>
                                            <p:cond delay="0"/>
                                          </p:stCondLst>
                                        </p:cTn>
                                        <p:tgtEl>
                                          <p:spTgt spid="39"/>
                                        </p:tgtEl>
                                      </p:cBhvr>
                                    </p:animEffect>
                                    <p:anim calcmode="lin" valueType="num">
                                      <p:cBhvr>
                                        <p:cTn id="15"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0" dur="26">
                                          <p:stCondLst>
                                            <p:cond delay="650"/>
                                          </p:stCondLst>
                                        </p:cTn>
                                        <p:tgtEl>
                                          <p:spTgt spid="39"/>
                                        </p:tgtEl>
                                      </p:cBhvr>
                                      <p:to x="100000" y="60000"/>
                                    </p:animScale>
                                    <p:animScale>
                                      <p:cBhvr>
                                        <p:cTn id="21" dur="166" decel="50000">
                                          <p:stCondLst>
                                            <p:cond delay="676"/>
                                          </p:stCondLst>
                                        </p:cTn>
                                        <p:tgtEl>
                                          <p:spTgt spid="39"/>
                                        </p:tgtEl>
                                      </p:cBhvr>
                                      <p:to x="100000" y="100000"/>
                                    </p:animScale>
                                    <p:animScale>
                                      <p:cBhvr>
                                        <p:cTn id="22" dur="26">
                                          <p:stCondLst>
                                            <p:cond delay="1312"/>
                                          </p:stCondLst>
                                        </p:cTn>
                                        <p:tgtEl>
                                          <p:spTgt spid="39"/>
                                        </p:tgtEl>
                                      </p:cBhvr>
                                      <p:to x="100000" y="80000"/>
                                    </p:animScale>
                                    <p:animScale>
                                      <p:cBhvr>
                                        <p:cTn id="23" dur="166" decel="50000">
                                          <p:stCondLst>
                                            <p:cond delay="1338"/>
                                          </p:stCondLst>
                                        </p:cTn>
                                        <p:tgtEl>
                                          <p:spTgt spid="39"/>
                                        </p:tgtEl>
                                      </p:cBhvr>
                                      <p:to x="100000" y="100000"/>
                                    </p:animScale>
                                    <p:animScale>
                                      <p:cBhvr>
                                        <p:cTn id="24" dur="26">
                                          <p:stCondLst>
                                            <p:cond delay="1642"/>
                                          </p:stCondLst>
                                        </p:cTn>
                                        <p:tgtEl>
                                          <p:spTgt spid="39"/>
                                        </p:tgtEl>
                                      </p:cBhvr>
                                      <p:to x="100000" y="90000"/>
                                    </p:animScale>
                                    <p:animScale>
                                      <p:cBhvr>
                                        <p:cTn id="25" dur="166" decel="50000">
                                          <p:stCondLst>
                                            <p:cond delay="1668"/>
                                          </p:stCondLst>
                                        </p:cTn>
                                        <p:tgtEl>
                                          <p:spTgt spid="39"/>
                                        </p:tgtEl>
                                      </p:cBhvr>
                                      <p:to x="100000" y="100000"/>
                                    </p:animScale>
                                    <p:animScale>
                                      <p:cBhvr>
                                        <p:cTn id="26" dur="26">
                                          <p:stCondLst>
                                            <p:cond delay="1808"/>
                                          </p:stCondLst>
                                        </p:cTn>
                                        <p:tgtEl>
                                          <p:spTgt spid="39"/>
                                        </p:tgtEl>
                                      </p:cBhvr>
                                      <p:to x="100000" y="95000"/>
                                    </p:animScale>
                                    <p:animScale>
                                      <p:cBhvr>
                                        <p:cTn id="27" dur="166" decel="50000">
                                          <p:stCondLst>
                                            <p:cond delay="1834"/>
                                          </p:stCondLst>
                                        </p:cTn>
                                        <p:tgtEl>
                                          <p:spTgt spid="39"/>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80">
                                          <p:stCondLst>
                                            <p:cond delay="0"/>
                                          </p:stCondLst>
                                        </p:cTn>
                                        <p:tgtEl>
                                          <p:spTgt spid="49"/>
                                        </p:tgtEl>
                                      </p:cBhvr>
                                    </p:animEffect>
                                    <p:anim calcmode="lin" valueType="num">
                                      <p:cBhvr>
                                        <p:cTn id="31"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6" dur="26">
                                          <p:stCondLst>
                                            <p:cond delay="650"/>
                                          </p:stCondLst>
                                        </p:cTn>
                                        <p:tgtEl>
                                          <p:spTgt spid="49"/>
                                        </p:tgtEl>
                                      </p:cBhvr>
                                      <p:to x="100000" y="60000"/>
                                    </p:animScale>
                                    <p:animScale>
                                      <p:cBhvr>
                                        <p:cTn id="37" dur="166" decel="50000">
                                          <p:stCondLst>
                                            <p:cond delay="676"/>
                                          </p:stCondLst>
                                        </p:cTn>
                                        <p:tgtEl>
                                          <p:spTgt spid="49"/>
                                        </p:tgtEl>
                                      </p:cBhvr>
                                      <p:to x="100000" y="100000"/>
                                    </p:animScale>
                                    <p:animScale>
                                      <p:cBhvr>
                                        <p:cTn id="38" dur="26">
                                          <p:stCondLst>
                                            <p:cond delay="1312"/>
                                          </p:stCondLst>
                                        </p:cTn>
                                        <p:tgtEl>
                                          <p:spTgt spid="49"/>
                                        </p:tgtEl>
                                      </p:cBhvr>
                                      <p:to x="100000" y="80000"/>
                                    </p:animScale>
                                    <p:animScale>
                                      <p:cBhvr>
                                        <p:cTn id="39" dur="166" decel="50000">
                                          <p:stCondLst>
                                            <p:cond delay="1338"/>
                                          </p:stCondLst>
                                        </p:cTn>
                                        <p:tgtEl>
                                          <p:spTgt spid="49"/>
                                        </p:tgtEl>
                                      </p:cBhvr>
                                      <p:to x="100000" y="100000"/>
                                    </p:animScale>
                                    <p:animScale>
                                      <p:cBhvr>
                                        <p:cTn id="40" dur="26">
                                          <p:stCondLst>
                                            <p:cond delay="1642"/>
                                          </p:stCondLst>
                                        </p:cTn>
                                        <p:tgtEl>
                                          <p:spTgt spid="49"/>
                                        </p:tgtEl>
                                      </p:cBhvr>
                                      <p:to x="100000" y="90000"/>
                                    </p:animScale>
                                    <p:animScale>
                                      <p:cBhvr>
                                        <p:cTn id="41" dur="166" decel="50000">
                                          <p:stCondLst>
                                            <p:cond delay="1668"/>
                                          </p:stCondLst>
                                        </p:cTn>
                                        <p:tgtEl>
                                          <p:spTgt spid="49"/>
                                        </p:tgtEl>
                                      </p:cBhvr>
                                      <p:to x="100000" y="100000"/>
                                    </p:animScale>
                                    <p:animScale>
                                      <p:cBhvr>
                                        <p:cTn id="42" dur="26">
                                          <p:stCondLst>
                                            <p:cond delay="1808"/>
                                          </p:stCondLst>
                                        </p:cTn>
                                        <p:tgtEl>
                                          <p:spTgt spid="49"/>
                                        </p:tgtEl>
                                      </p:cBhvr>
                                      <p:to x="100000" y="95000"/>
                                    </p:animScale>
                                    <p:animScale>
                                      <p:cBhvr>
                                        <p:cTn id="43" dur="166" decel="50000">
                                          <p:stCondLst>
                                            <p:cond delay="1834"/>
                                          </p:stCondLst>
                                        </p:cTn>
                                        <p:tgtEl>
                                          <p:spTgt spid="49"/>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80">
                                          <p:stCondLst>
                                            <p:cond delay="0"/>
                                          </p:stCondLst>
                                        </p:cTn>
                                        <p:tgtEl>
                                          <p:spTgt spid="47"/>
                                        </p:tgtEl>
                                      </p:cBhvr>
                                    </p:animEffect>
                                    <p:anim calcmode="lin" valueType="num">
                                      <p:cBhvr>
                                        <p:cTn id="47"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2" dur="26">
                                          <p:stCondLst>
                                            <p:cond delay="650"/>
                                          </p:stCondLst>
                                        </p:cTn>
                                        <p:tgtEl>
                                          <p:spTgt spid="47"/>
                                        </p:tgtEl>
                                      </p:cBhvr>
                                      <p:to x="100000" y="60000"/>
                                    </p:animScale>
                                    <p:animScale>
                                      <p:cBhvr>
                                        <p:cTn id="53" dur="166" decel="50000">
                                          <p:stCondLst>
                                            <p:cond delay="676"/>
                                          </p:stCondLst>
                                        </p:cTn>
                                        <p:tgtEl>
                                          <p:spTgt spid="47"/>
                                        </p:tgtEl>
                                      </p:cBhvr>
                                      <p:to x="100000" y="100000"/>
                                    </p:animScale>
                                    <p:animScale>
                                      <p:cBhvr>
                                        <p:cTn id="54" dur="26">
                                          <p:stCondLst>
                                            <p:cond delay="1312"/>
                                          </p:stCondLst>
                                        </p:cTn>
                                        <p:tgtEl>
                                          <p:spTgt spid="47"/>
                                        </p:tgtEl>
                                      </p:cBhvr>
                                      <p:to x="100000" y="80000"/>
                                    </p:animScale>
                                    <p:animScale>
                                      <p:cBhvr>
                                        <p:cTn id="55" dur="166" decel="50000">
                                          <p:stCondLst>
                                            <p:cond delay="1338"/>
                                          </p:stCondLst>
                                        </p:cTn>
                                        <p:tgtEl>
                                          <p:spTgt spid="47"/>
                                        </p:tgtEl>
                                      </p:cBhvr>
                                      <p:to x="100000" y="100000"/>
                                    </p:animScale>
                                    <p:animScale>
                                      <p:cBhvr>
                                        <p:cTn id="56" dur="26">
                                          <p:stCondLst>
                                            <p:cond delay="1642"/>
                                          </p:stCondLst>
                                        </p:cTn>
                                        <p:tgtEl>
                                          <p:spTgt spid="47"/>
                                        </p:tgtEl>
                                      </p:cBhvr>
                                      <p:to x="100000" y="90000"/>
                                    </p:animScale>
                                    <p:animScale>
                                      <p:cBhvr>
                                        <p:cTn id="57" dur="166" decel="50000">
                                          <p:stCondLst>
                                            <p:cond delay="1668"/>
                                          </p:stCondLst>
                                        </p:cTn>
                                        <p:tgtEl>
                                          <p:spTgt spid="47"/>
                                        </p:tgtEl>
                                      </p:cBhvr>
                                      <p:to x="100000" y="100000"/>
                                    </p:animScale>
                                    <p:animScale>
                                      <p:cBhvr>
                                        <p:cTn id="58" dur="26">
                                          <p:stCondLst>
                                            <p:cond delay="1808"/>
                                          </p:stCondLst>
                                        </p:cTn>
                                        <p:tgtEl>
                                          <p:spTgt spid="47"/>
                                        </p:tgtEl>
                                      </p:cBhvr>
                                      <p:to x="100000" y="95000"/>
                                    </p:animScale>
                                    <p:animScale>
                                      <p:cBhvr>
                                        <p:cTn id="59" dur="166" decel="50000">
                                          <p:stCondLst>
                                            <p:cond delay="1834"/>
                                          </p:stCondLst>
                                        </p:cTn>
                                        <p:tgtEl>
                                          <p:spTgt spid="47"/>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down)">
                                      <p:cBhvr>
                                        <p:cTn id="62" dur="580">
                                          <p:stCondLst>
                                            <p:cond delay="0"/>
                                          </p:stCondLst>
                                        </p:cTn>
                                        <p:tgtEl>
                                          <p:spTgt spid="46"/>
                                        </p:tgtEl>
                                      </p:cBhvr>
                                    </p:animEffect>
                                    <p:anim calcmode="lin" valueType="num">
                                      <p:cBhvr>
                                        <p:cTn id="63"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68" dur="26">
                                          <p:stCondLst>
                                            <p:cond delay="650"/>
                                          </p:stCondLst>
                                        </p:cTn>
                                        <p:tgtEl>
                                          <p:spTgt spid="46"/>
                                        </p:tgtEl>
                                      </p:cBhvr>
                                      <p:to x="100000" y="60000"/>
                                    </p:animScale>
                                    <p:animScale>
                                      <p:cBhvr>
                                        <p:cTn id="69" dur="166" decel="50000">
                                          <p:stCondLst>
                                            <p:cond delay="676"/>
                                          </p:stCondLst>
                                        </p:cTn>
                                        <p:tgtEl>
                                          <p:spTgt spid="46"/>
                                        </p:tgtEl>
                                      </p:cBhvr>
                                      <p:to x="100000" y="100000"/>
                                    </p:animScale>
                                    <p:animScale>
                                      <p:cBhvr>
                                        <p:cTn id="70" dur="26">
                                          <p:stCondLst>
                                            <p:cond delay="1312"/>
                                          </p:stCondLst>
                                        </p:cTn>
                                        <p:tgtEl>
                                          <p:spTgt spid="46"/>
                                        </p:tgtEl>
                                      </p:cBhvr>
                                      <p:to x="100000" y="80000"/>
                                    </p:animScale>
                                    <p:animScale>
                                      <p:cBhvr>
                                        <p:cTn id="71" dur="166" decel="50000">
                                          <p:stCondLst>
                                            <p:cond delay="1338"/>
                                          </p:stCondLst>
                                        </p:cTn>
                                        <p:tgtEl>
                                          <p:spTgt spid="46"/>
                                        </p:tgtEl>
                                      </p:cBhvr>
                                      <p:to x="100000" y="100000"/>
                                    </p:animScale>
                                    <p:animScale>
                                      <p:cBhvr>
                                        <p:cTn id="72" dur="26">
                                          <p:stCondLst>
                                            <p:cond delay="1642"/>
                                          </p:stCondLst>
                                        </p:cTn>
                                        <p:tgtEl>
                                          <p:spTgt spid="46"/>
                                        </p:tgtEl>
                                      </p:cBhvr>
                                      <p:to x="100000" y="90000"/>
                                    </p:animScale>
                                    <p:animScale>
                                      <p:cBhvr>
                                        <p:cTn id="73" dur="166" decel="50000">
                                          <p:stCondLst>
                                            <p:cond delay="1668"/>
                                          </p:stCondLst>
                                        </p:cTn>
                                        <p:tgtEl>
                                          <p:spTgt spid="46"/>
                                        </p:tgtEl>
                                      </p:cBhvr>
                                      <p:to x="100000" y="100000"/>
                                    </p:animScale>
                                    <p:animScale>
                                      <p:cBhvr>
                                        <p:cTn id="74" dur="26">
                                          <p:stCondLst>
                                            <p:cond delay="1808"/>
                                          </p:stCondLst>
                                        </p:cTn>
                                        <p:tgtEl>
                                          <p:spTgt spid="46"/>
                                        </p:tgtEl>
                                      </p:cBhvr>
                                      <p:to x="100000" y="95000"/>
                                    </p:animScale>
                                    <p:animScale>
                                      <p:cBhvr>
                                        <p:cTn id="75" dur="166" decel="50000">
                                          <p:stCondLst>
                                            <p:cond delay="1834"/>
                                          </p:stCondLst>
                                        </p:cTn>
                                        <p:tgtEl>
                                          <p:spTgt spid="46"/>
                                        </p:tgtEl>
                                      </p:cBhvr>
                                      <p:to x="100000" y="100000"/>
                                    </p:animScale>
                                  </p:childTnLst>
                                </p:cTn>
                              </p:par>
                              <p:par>
                                <p:cTn id="76" presetID="26" presetClass="entr" presetSubtype="0" fill="hold"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par>
                                <p:cTn id="108" presetID="26" presetClass="entr" presetSubtype="0" fill="hold" grpId="0" nodeType="with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wipe(down)">
                                      <p:cBhvr>
                                        <p:cTn id="110" dur="580">
                                          <p:stCondLst>
                                            <p:cond delay="0"/>
                                          </p:stCondLst>
                                        </p:cTn>
                                        <p:tgtEl>
                                          <p:spTgt spid="48"/>
                                        </p:tgtEl>
                                      </p:cBhvr>
                                    </p:animEffect>
                                    <p:anim calcmode="lin" valueType="num">
                                      <p:cBhvr>
                                        <p:cTn id="111"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6" dur="26">
                                          <p:stCondLst>
                                            <p:cond delay="650"/>
                                          </p:stCondLst>
                                        </p:cTn>
                                        <p:tgtEl>
                                          <p:spTgt spid="48"/>
                                        </p:tgtEl>
                                      </p:cBhvr>
                                      <p:to x="100000" y="60000"/>
                                    </p:animScale>
                                    <p:animScale>
                                      <p:cBhvr>
                                        <p:cTn id="117" dur="166" decel="50000">
                                          <p:stCondLst>
                                            <p:cond delay="676"/>
                                          </p:stCondLst>
                                        </p:cTn>
                                        <p:tgtEl>
                                          <p:spTgt spid="48"/>
                                        </p:tgtEl>
                                      </p:cBhvr>
                                      <p:to x="100000" y="100000"/>
                                    </p:animScale>
                                    <p:animScale>
                                      <p:cBhvr>
                                        <p:cTn id="118" dur="26">
                                          <p:stCondLst>
                                            <p:cond delay="1312"/>
                                          </p:stCondLst>
                                        </p:cTn>
                                        <p:tgtEl>
                                          <p:spTgt spid="48"/>
                                        </p:tgtEl>
                                      </p:cBhvr>
                                      <p:to x="100000" y="80000"/>
                                    </p:animScale>
                                    <p:animScale>
                                      <p:cBhvr>
                                        <p:cTn id="119" dur="166" decel="50000">
                                          <p:stCondLst>
                                            <p:cond delay="1338"/>
                                          </p:stCondLst>
                                        </p:cTn>
                                        <p:tgtEl>
                                          <p:spTgt spid="48"/>
                                        </p:tgtEl>
                                      </p:cBhvr>
                                      <p:to x="100000" y="100000"/>
                                    </p:animScale>
                                    <p:animScale>
                                      <p:cBhvr>
                                        <p:cTn id="120" dur="26">
                                          <p:stCondLst>
                                            <p:cond delay="1642"/>
                                          </p:stCondLst>
                                        </p:cTn>
                                        <p:tgtEl>
                                          <p:spTgt spid="48"/>
                                        </p:tgtEl>
                                      </p:cBhvr>
                                      <p:to x="100000" y="90000"/>
                                    </p:animScale>
                                    <p:animScale>
                                      <p:cBhvr>
                                        <p:cTn id="121" dur="166" decel="50000">
                                          <p:stCondLst>
                                            <p:cond delay="1668"/>
                                          </p:stCondLst>
                                        </p:cTn>
                                        <p:tgtEl>
                                          <p:spTgt spid="48"/>
                                        </p:tgtEl>
                                      </p:cBhvr>
                                      <p:to x="100000" y="100000"/>
                                    </p:animScale>
                                    <p:animScale>
                                      <p:cBhvr>
                                        <p:cTn id="122" dur="26">
                                          <p:stCondLst>
                                            <p:cond delay="1808"/>
                                          </p:stCondLst>
                                        </p:cTn>
                                        <p:tgtEl>
                                          <p:spTgt spid="48"/>
                                        </p:tgtEl>
                                      </p:cBhvr>
                                      <p:to x="100000" y="95000"/>
                                    </p:animScale>
                                    <p:animScale>
                                      <p:cBhvr>
                                        <p:cTn id="123" dur="166" decel="50000">
                                          <p:stCondLst>
                                            <p:cond delay="1834"/>
                                          </p:stCondLst>
                                        </p:cTn>
                                        <p:tgtEl>
                                          <p:spTgt spid="48"/>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fade">
                                      <p:cBhvr>
                                        <p:cTn id="128" dur="1000"/>
                                        <p:tgtEl>
                                          <p:spTgt spid="51"/>
                                        </p:tgtEl>
                                      </p:cBhvr>
                                    </p:animEffect>
                                    <p:anim calcmode="lin" valueType="num">
                                      <p:cBhvr>
                                        <p:cTn id="129" dur="1000" fill="hold"/>
                                        <p:tgtEl>
                                          <p:spTgt spid="51"/>
                                        </p:tgtEl>
                                        <p:attrNameLst>
                                          <p:attrName>ppt_x</p:attrName>
                                        </p:attrNameLst>
                                      </p:cBhvr>
                                      <p:tavLst>
                                        <p:tav tm="0">
                                          <p:val>
                                            <p:strVal val="#ppt_x"/>
                                          </p:val>
                                        </p:tav>
                                        <p:tav tm="100000">
                                          <p:val>
                                            <p:strVal val="#ppt_x"/>
                                          </p:val>
                                        </p:tav>
                                      </p:tavLst>
                                    </p:anim>
                                    <p:anim calcmode="lin" valueType="num">
                                      <p:cBhvr>
                                        <p:cTn id="1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55"/>
                                        </p:tgtEl>
                                        <p:attrNameLst>
                                          <p:attrName>style.visibility</p:attrName>
                                        </p:attrNameLst>
                                      </p:cBhvr>
                                      <p:to>
                                        <p:strVal val="visible"/>
                                      </p:to>
                                    </p:set>
                                    <p:anim calcmode="lin" valueType="num">
                                      <p:cBhvr additive="base">
                                        <p:cTn id="135" dur="500" fill="hold"/>
                                        <p:tgtEl>
                                          <p:spTgt spid="55"/>
                                        </p:tgtEl>
                                        <p:attrNameLst>
                                          <p:attrName>ppt_x</p:attrName>
                                        </p:attrNameLst>
                                      </p:cBhvr>
                                      <p:tavLst>
                                        <p:tav tm="0">
                                          <p:val>
                                            <p:strVal val="#ppt_x"/>
                                          </p:val>
                                        </p:tav>
                                        <p:tav tm="100000">
                                          <p:val>
                                            <p:strVal val="#ppt_x"/>
                                          </p:val>
                                        </p:tav>
                                      </p:tavLst>
                                    </p:anim>
                                    <p:anim calcmode="lin" valueType="num">
                                      <p:cBhvr additive="base">
                                        <p:cTn id="13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40"/>
                                        </p:tgtEl>
                                        <p:attrNameLst>
                                          <p:attrName>style.visibility</p:attrName>
                                        </p:attrNameLst>
                                      </p:cBhvr>
                                      <p:to>
                                        <p:strVal val="visible"/>
                                      </p:to>
                                    </p:set>
                                    <p:animEffect transition="in" filter="barn(inVertical)">
                                      <p:cBhvr>
                                        <p:cTn id="141" dur="500"/>
                                        <p:tgtEl>
                                          <p:spTgt spid="40"/>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52"/>
                                        </p:tgtEl>
                                        <p:attrNameLst>
                                          <p:attrName>style.visibility</p:attrName>
                                        </p:attrNameLst>
                                      </p:cBhvr>
                                      <p:to>
                                        <p:strVal val="visible"/>
                                      </p:to>
                                    </p:set>
                                    <p:animEffect transition="in" filter="barn(inVertical)">
                                      <p:cBhvr>
                                        <p:cTn id="144" dur="500"/>
                                        <p:tgtEl>
                                          <p:spTgt spid="52"/>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barn(inVertical)">
                                      <p:cBhvr>
                                        <p:cTn id="149" dur="500"/>
                                        <p:tgtEl>
                                          <p:spTgt spid="56"/>
                                        </p:tgtEl>
                                      </p:cBhvr>
                                    </p:animEffect>
                                  </p:childTnLst>
                                </p:cTn>
                              </p:par>
                            </p:childTnLst>
                          </p:cTn>
                        </p:par>
                      </p:childTnLst>
                    </p:cTn>
                  </p:par>
                  <p:par>
                    <p:cTn id="150" fill="hold">
                      <p:stCondLst>
                        <p:cond delay="indefinite"/>
                      </p:stCondLst>
                      <p:childTnLst>
                        <p:par>
                          <p:cTn id="151" fill="hold">
                            <p:stCondLst>
                              <p:cond delay="0"/>
                            </p:stCondLst>
                            <p:childTnLst>
                              <p:par>
                                <p:cTn id="152" presetID="6" presetClass="entr" presetSubtype="16" fill="hold"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circle(in)">
                                      <p:cBhvr>
                                        <p:cTn id="154" dur="2000"/>
                                        <p:tgtEl>
                                          <p:spTgt spid="37"/>
                                        </p:tgtEl>
                                      </p:cBhvr>
                                    </p:animEffect>
                                  </p:childTnLst>
                                </p:cTn>
                              </p:par>
                              <p:par>
                                <p:cTn id="155" presetID="6" presetClass="entr" presetSubtype="16" fill="hold" grpId="0" nodeType="withEffect">
                                  <p:stCondLst>
                                    <p:cond delay="0"/>
                                  </p:stCondLst>
                                  <p:childTnLst>
                                    <p:set>
                                      <p:cBhvr>
                                        <p:cTn id="156" dur="1" fill="hold">
                                          <p:stCondLst>
                                            <p:cond delay="0"/>
                                          </p:stCondLst>
                                        </p:cTn>
                                        <p:tgtEl>
                                          <p:spTgt spid="53"/>
                                        </p:tgtEl>
                                        <p:attrNameLst>
                                          <p:attrName>style.visibility</p:attrName>
                                        </p:attrNameLst>
                                      </p:cBhvr>
                                      <p:to>
                                        <p:strVal val="visible"/>
                                      </p:to>
                                    </p:set>
                                    <p:animEffect transition="in" filter="circle(in)">
                                      <p:cBhvr>
                                        <p:cTn id="157" dur="2000"/>
                                        <p:tgtEl>
                                          <p:spTgt spid="53"/>
                                        </p:tgtEl>
                                      </p:cBhvr>
                                    </p:animEffect>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57"/>
                                        </p:tgtEl>
                                        <p:attrNameLst>
                                          <p:attrName>style.visibility</p:attrName>
                                        </p:attrNameLst>
                                      </p:cBhvr>
                                      <p:to>
                                        <p:strVal val="visible"/>
                                      </p:to>
                                    </p:set>
                                    <p:anim calcmode="lin" valueType="num">
                                      <p:cBhvr additive="base">
                                        <p:cTn id="162" dur="500" fill="hold"/>
                                        <p:tgtEl>
                                          <p:spTgt spid="57"/>
                                        </p:tgtEl>
                                        <p:attrNameLst>
                                          <p:attrName>ppt_x</p:attrName>
                                        </p:attrNameLst>
                                      </p:cBhvr>
                                      <p:tavLst>
                                        <p:tav tm="0">
                                          <p:val>
                                            <p:strVal val="#ppt_x"/>
                                          </p:val>
                                        </p:tav>
                                        <p:tav tm="100000">
                                          <p:val>
                                            <p:strVal val="#ppt_x"/>
                                          </p:val>
                                        </p:tav>
                                      </p:tavLst>
                                    </p:anim>
                                    <p:anim calcmode="lin" valueType="num">
                                      <p:cBhvr additive="base">
                                        <p:cTn id="16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6" presetClass="entr" presetSubtype="16" fill="hold" nodeType="clickEffect">
                                  <p:stCondLst>
                                    <p:cond delay="0"/>
                                  </p:stCondLst>
                                  <p:childTnLst>
                                    <p:set>
                                      <p:cBhvr>
                                        <p:cTn id="167" dur="1" fill="hold">
                                          <p:stCondLst>
                                            <p:cond delay="0"/>
                                          </p:stCondLst>
                                        </p:cTn>
                                        <p:tgtEl>
                                          <p:spTgt spid="38"/>
                                        </p:tgtEl>
                                        <p:attrNameLst>
                                          <p:attrName>style.visibility</p:attrName>
                                        </p:attrNameLst>
                                      </p:cBhvr>
                                      <p:to>
                                        <p:strVal val="visible"/>
                                      </p:to>
                                    </p:set>
                                    <p:animEffect transition="in" filter="circle(in)">
                                      <p:cBhvr>
                                        <p:cTn id="168" dur="2000"/>
                                        <p:tgtEl>
                                          <p:spTgt spid="38"/>
                                        </p:tgtEl>
                                      </p:cBhvr>
                                    </p:animEffect>
                                  </p:childTnLst>
                                </p:cTn>
                              </p:par>
                              <p:par>
                                <p:cTn id="169" presetID="6" presetClass="entr" presetSubtype="16" fill="hold" grpId="0" nodeType="withEffect">
                                  <p:stCondLst>
                                    <p:cond delay="0"/>
                                  </p:stCondLst>
                                  <p:childTnLst>
                                    <p:set>
                                      <p:cBhvr>
                                        <p:cTn id="170" dur="1" fill="hold">
                                          <p:stCondLst>
                                            <p:cond delay="0"/>
                                          </p:stCondLst>
                                        </p:cTn>
                                        <p:tgtEl>
                                          <p:spTgt spid="54"/>
                                        </p:tgtEl>
                                        <p:attrNameLst>
                                          <p:attrName>style.visibility</p:attrName>
                                        </p:attrNameLst>
                                      </p:cBhvr>
                                      <p:to>
                                        <p:strVal val="visible"/>
                                      </p:to>
                                    </p:set>
                                    <p:animEffect transition="in" filter="circle(in)">
                                      <p:cBhvr>
                                        <p:cTn id="171" dur="2000"/>
                                        <p:tgtEl>
                                          <p:spTgt spid="54"/>
                                        </p:tgtEl>
                                      </p:cBhvr>
                                    </p:animEffect>
                                  </p:childTnLst>
                                </p:cTn>
                              </p:par>
                            </p:childTnLst>
                          </p:cTn>
                        </p:par>
                      </p:childTnLst>
                    </p:cTn>
                  </p:par>
                  <p:par>
                    <p:cTn id="172" fill="hold">
                      <p:stCondLst>
                        <p:cond delay="indefinite"/>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58"/>
                                        </p:tgtEl>
                                        <p:attrNameLst>
                                          <p:attrName>style.visibility</p:attrName>
                                        </p:attrNameLst>
                                      </p:cBhvr>
                                      <p:to>
                                        <p:strVal val="visible"/>
                                      </p:to>
                                    </p:set>
                                    <p:animEffect transition="in" filter="barn(inVertical)">
                                      <p:cBhvr>
                                        <p:cTn id="17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8" grpId="0"/>
      <p:bldP spid="49" grpId="0"/>
      <p:bldP spid="50" grpId="0"/>
      <p:bldP spid="51" grpId="0"/>
      <p:bldP spid="52" grpId="0"/>
      <p:bldP spid="53" grpId="0"/>
      <p:bldP spid="54" grpId="0"/>
      <p:bldP spid="55" grpId="0"/>
      <p:bldP spid="56" grpId="0"/>
      <p:bldP spid="5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858357" y="1270605"/>
            <a:ext cx="252665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 Sự tốn kém</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32" name="Picture 2" descr="Image result for tráº» em nghÃ¨o khá»">
            <a:extLst>
              <a:ext uri="{FF2B5EF4-FFF2-40B4-BE49-F238E27FC236}">
                <a16:creationId xmlns:a16="http://schemas.microsoft.com/office/drawing/2014/main" xmlns="" id="{1EEF504D-53DF-4EFD-9742-15FB7B2EB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37" r="26111"/>
          <a:stretch/>
        </p:blipFill>
        <p:spPr bwMode="auto">
          <a:xfrm>
            <a:off x="157168" y="1970995"/>
            <a:ext cx="2167044" cy="23488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Image result for xÃ³a náº¡n mÃ¹ chá»¯ cho tráº» em tháº¿ giá»i">
            <a:extLst>
              <a:ext uri="{FF2B5EF4-FFF2-40B4-BE49-F238E27FC236}">
                <a16:creationId xmlns:a16="http://schemas.microsoft.com/office/drawing/2014/main" xmlns="" id="{8850F97A-AFCE-4164-B36C-70F0834EEC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0" t="5933" r="14389" b="981"/>
          <a:stretch/>
        </p:blipFill>
        <p:spPr bwMode="auto">
          <a:xfrm>
            <a:off x="2461423" y="1970995"/>
            <a:ext cx="280831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 result for tÃ u sÃ¢n bay">
            <a:extLst>
              <a:ext uri="{FF2B5EF4-FFF2-40B4-BE49-F238E27FC236}">
                <a16:creationId xmlns:a16="http://schemas.microsoft.com/office/drawing/2014/main" xmlns="" id="{06224554-32C1-4E8D-9713-ADB668322B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83" r="14627"/>
          <a:stretch/>
        </p:blipFill>
        <p:spPr bwMode="auto">
          <a:xfrm>
            <a:off x="9543933" y="1970996"/>
            <a:ext cx="256656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Image result for mÃ¡y bay quÃ¢n sá»±">
            <a:extLst>
              <a:ext uri="{FF2B5EF4-FFF2-40B4-BE49-F238E27FC236}">
                <a16:creationId xmlns:a16="http://schemas.microsoft.com/office/drawing/2014/main" xmlns="" id="{8A142E78-BA06-43AD-AD47-2CE0DB6CDD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74" r="14423" b="-3"/>
          <a:stretch/>
        </p:blipFill>
        <p:spPr bwMode="auto">
          <a:xfrm>
            <a:off x="6205840" y="1970995"/>
            <a:ext cx="3228590" cy="234888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5004254" y="4135755"/>
            <a:ext cx="1467068"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7200" b="1" i="1" dirty="0" smtClean="0">
                <a:solidFill>
                  <a:srgbClr val="FF0000"/>
                </a:solidFill>
                <a:latin typeface="Times New Roman" pitchFamily="18" charset="0"/>
                <a:cs typeface="Times New Roman" pitchFamily="18" charset="0"/>
              </a:rPr>
              <a:t>&gt; &lt;</a:t>
            </a:r>
            <a:endParaRPr kumimoji="0" lang="en-US" sz="7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 name="Rectangle 1"/>
          <p:cNvSpPr/>
          <p:nvPr/>
        </p:nvSpPr>
        <p:spPr>
          <a:xfrm>
            <a:off x="157168" y="4381977"/>
            <a:ext cx="5004254" cy="954107"/>
          </a:xfrm>
          <a:prstGeom prst="rect">
            <a:avLst/>
          </a:prstGeom>
        </p:spPr>
        <p:txBody>
          <a:bodyPr wrap="square">
            <a:spAutoFit/>
          </a:bodyPr>
          <a:lstStyle/>
          <a:p>
            <a:pPr lvl="0" algn="ctr">
              <a:defRPr/>
            </a:pPr>
            <a:r>
              <a:rPr lang="en-US" sz="2800" b="1" i="1" dirty="0">
                <a:latin typeface="Times New Roman" panose="02020603050405020304" pitchFamily="18" charset="0"/>
                <a:cs typeface="Times New Roman" panose="02020603050405020304" pitchFamily="18" charset="0"/>
              </a:rPr>
              <a:t>Chi </a:t>
            </a:r>
            <a:r>
              <a:rPr lang="en-US" sz="2800" b="1" i="1" dirty="0" err="1">
                <a:latin typeface="Times New Roman" panose="02020603050405020304" pitchFamily="18" charset="0"/>
                <a:cs typeface="Times New Roman" panose="02020603050405020304" pitchFamily="18" charset="0"/>
              </a:rPr>
              <a:t>phí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cuộc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quá</a:t>
            </a:r>
            <a:r>
              <a:rPr lang="en-US" sz="2800" b="1" i="1" dirty="0">
                <a:latin typeface="Times New Roman" panose="02020603050405020304" pitchFamily="18" charset="0"/>
                <a:cs typeface="Times New Roman" panose="02020603050405020304" pitchFamily="18" charset="0"/>
              </a:rPr>
              <a:t> </a:t>
            </a:r>
          </a:p>
          <a:p>
            <a:pPr lvl="0" algn="ctr">
              <a:defRPr/>
            </a:pPr>
            <a:r>
              <a:rPr lang="en-US" sz="2800" b="1" i="1" dirty="0" err="1">
                <a:latin typeface="Times New Roman" panose="02020603050405020304" pitchFamily="18" charset="0"/>
                <a:cs typeface="Times New Roman" panose="02020603050405020304" pitchFamily="18" charset="0"/>
              </a:rPr>
              <a:t>thấp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chỉ</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giấc</a:t>
            </a:r>
            <a:r>
              <a:rPr lang="en-US" sz="2800" b="1" i="1" dirty="0">
                <a:latin typeface="Times New Roman" panose="02020603050405020304" pitchFamily="18" charset="0"/>
                <a:cs typeface="Times New Roman" panose="02020603050405020304" pitchFamily="18" charset="0"/>
              </a:rPr>
              <a:t> m</a:t>
            </a:r>
            <a:r>
              <a:rPr lang="vi-VN" sz="2800" b="1" i="1" dirty="0">
                <a:latin typeface="Times New Roman" panose="02020603050405020304" pitchFamily="18" charset="0"/>
                <a:cs typeface="Times New Roman" panose="02020603050405020304" pitchFamily="18" charset="0"/>
              </a:rPr>
              <a:t>ơ</a:t>
            </a:r>
            <a:r>
              <a:rPr lang="en-US" sz="2800" b="1" i="1" dirty="0">
                <a:latin typeface="Times New Roman" panose="02020603050405020304" pitchFamily="18" charset="0"/>
                <a:cs typeface="Times New Roman" panose="02020603050405020304" pitchFamily="18" charset="0"/>
              </a:rPr>
              <a:t>)</a:t>
            </a:r>
            <a:endParaRPr lang="en-SG" sz="2800" i="1" dirty="0">
              <a:latin typeface="Times New Roman" panose="02020603050405020304" pitchFamily="18" charset="0"/>
              <a:cs typeface="Times New Roman" panose="02020603050405020304" pitchFamily="18" charset="0"/>
            </a:endParaRPr>
          </a:p>
        </p:txBody>
      </p:sp>
      <p:sp>
        <p:nvSpPr>
          <p:cNvPr id="11" name="Rectangle 10"/>
          <p:cNvSpPr/>
          <p:nvPr/>
        </p:nvSpPr>
        <p:spPr>
          <a:xfrm>
            <a:off x="6386430" y="4381977"/>
            <a:ext cx="5724066" cy="954107"/>
          </a:xfrm>
          <a:prstGeom prst="rect">
            <a:avLst/>
          </a:prstGeom>
        </p:spPr>
        <p:txBody>
          <a:bodyPr wrap="square">
            <a:spAutoFit/>
          </a:bodyPr>
          <a:lstStyle/>
          <a:p>
            <a:pPr lvl="0" algn="ctr">
              <a:defRPr/>
            </a:pPr>
            <a:r>
              <a:rPr lang="en-US" sz="2800" b="1" i="1" dirty="0">
                <a:latin typeface="Times New Roman" panose="02020603050405020304" pitchFamily="18" charset="0"/>
                <a:cs typeface="Times New Roman" panose="02020603050405020304" pitchFamily="18" charset="0"/>
              </a:rPr>
              <a:t>Chi </a:t>
            </a:r>
            <a:r>
              <a:rPr lang="en-US" sz="2800" b="1" i="1" dirty="0" err="1">
                <a:latin typeface="Times New Roman" panose="02020603050405020304" pitchFamily="18" charset="0"/>
                <a:cs typeface="Times New Roman" panose="02020603050405020304" pitchFamily="18" charset="0"/>
              </a:rPr>
              <a:t>phí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chiến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tranh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cao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đang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hiện</a:t>
            </a:r>
            <a:r>
              <a:rPr lang="en-US" sz="2800" b="1" i="1" dirty="0">
                <a:latin typeface="Times New Roman" panose="02020603050405020304" pitchFamily="18" charset="0"/>
                <a:cs typeface="Times New Roman" panose="02020603050405020304" pitchFamily="18" charset="0"/>
              </a:rPr>
              <a:t> đ</a:t>
            </a:r>
            <a:r>
              <a:rPr lang="vi-VN" sz="2800" b="1" i="1" dirty="0">
                <a:latin typeface="Times New Roman" panose="02020603050405020304" pitchFamily="18" charset="0"/>
                <a:cs typeface="Times New Roman" panose="02020603050405020304" pitchFamily="18" charset="0"/>
              </a:rPr>
              <a:t>ư</a:t>
            </a:r>
            <a:r>
              <a:rPr lang="en-US" sz="2800" b="1" i="1" dirty="0" err="1">
                <a:latin typeface="Times New Roman" panose="02020603050405020304" pitchFamily="18" charset="0"/>
                <a:cs typeface="Times New Roman" panose="02020603050405020304" pitchFamily="18" charset="0"/>
              </a:rPr>
              <a:t>ợc</a:t>
            </a:r>
            <a:r>
              <a:rPr lang="en-US" sz="2800" b="1" i="1" dirty="0">
                <a:latin typeface="Times New Roman" panose="02020603050405020304" pitchFamily="18" charset="0"/>
                <a:cs typeface="Times New Roman" panose="02020603050405020304" pitchFamily="18" charset="0"/>
              </a:rPr>
              <a:t>)</a:t>
            </a:r>
            <a:endParaRPr lang="en-SG" sz="2800" i="1" dirty="0">
              <a:latin typeface="Times New Roman" panose="02020603050405020304" pitchFamily="18" charset="0"/>
              <a:cs typeface="Times New Roman" panose="02020603050405020304" pitchFamily="18" charset="0"/>
            </a:endParaRPr>
          </a:p>
        </p:txBody>
      </p:sp>
      <p:sp>
        <p:nvSpPr>
          <p:cNvPr id="12" name="Rectangle 11"/>
          <p:cNvSpPr/>
          <p:nvPr/>
        </p:nvSpPr>
        <p:spPr>
          <a:xfrm>
            <a:off x="1553931" y="5649627"/>
            <a:ext cx="9023084" cy="954107"/>
          </a:xfrm>
          <a:prstGeom prst="rect">
            <a:avLst/>
          </a:prstGeom>
        </p:spPr>
        <p:txBody>
          <a:bodyPr wrap="square">
            <a:spAutoFit/>
          </a:bodyPr>
          <a:lstStyle/>
          <a:p>
            <a:pPr lvl="0" algn="ctr">
              <a:defRPr/>
            </a:pPr>
            <a:r>
              <a:rPr lang="vi-VN"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smtClean="0">
                <a:solidFill>
                  <a:srgbClr val="FF0000"/>
                </a:solidFill>
                <a:latin typeface="Times New Roman" panose="02020603050405020304" pitchFamily="18" charset="0"/>
                <a:cs typeface="Times New Roman" panose="02020603050405020304" pitchFamily="18" charset="0"/>
              </a:rPr>
              <a:t>Chi </a:t>
            </a:r>
            <a:r>
              <a:rPr lang="en-US" sz="2800" b="1" i="1" dirty="0" err="1">
                <a:solidFill>
                  <a:srgbClr val="FF0000"/>
                </a:solidFill>
                <a:latin typeface="Times New Roman" panose="02020603050405020304" pitchFamily="18" charset="0"/>
                <a:cs typeface="Times New Roman" panose="02020603050405020304" pitchFamily="18" charset="0"/>
              </a:rPr>
              <a:t>phí</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chiến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tranh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hạt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tốn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kém</a:t>
            </a:r>
            <a:r>
              <a:rPr lang="en-US" sz="2800" b="1" i="1" dirty="0">
                <a:solidFill>
                  <a:srgbClr val="FF0000"/>
                </a:solidFill>
                <a:latin typeface="Times New Roman" panose="02020603050405020304" pitchFamily="18" charset="0"/>
                <a:cs typeface="Times New Roman" panose="02020603050405020304" pitchFamily="18" charset="0"/>
              </a:rPr>
              <a:t>, phi </a:t>
            </a:r>
            <a:r>
              <a:rPr lang="en-US" sz="2800" b="1" i="1" dirty="0" err="1">
                <a:solidFill>
                  <a:srgbClr val="FF0000"/>
                </a:solidFill>
                <a:latin typeface="Times New Roman" panose="02020603050405020304" pitchFamily="18" charset="0"/>
                <a:cs typeface="Times New Roman" panose="02020603050405020304" pitchFamily="18" charset="0"/>
              </a:rPr>
              <a:t>lí</a:t>
            </a:r>
            <a:r>
              <a:rPr lang="en-US" sz="2800" b="1" i="1" dirty="0">
                <a:solidFill>
                  <a:srgbClr val="FF0000"/>
                </a:solidFill>
                <a:latin typeface="Times New Roman" panose="02020603050405020304" pitchFamily="18" charset="0"/>
                <a:cs typeface="Times New Roman" panose="02020603050405020304" pitchFamily="18" charset="0"/>
              </a:rPr>
              <a:t> ; </a:t>
            </a:r>
            <a:r>
              <a:rPr lang="en-US" sz="2800" b="1" i="1" dirty="0" err="1">
                <a:solidFill>
                  <a:srgbClr val="FF0000"/>
                </a:solidFill>
                <a:latin typeface="Times New Roman" panose="02020603050405020304" pitchFamily="18" charset="0"/>
                <a:cs typeface="Times New Roman" panose="02020603050405020304" pitchFamily="18" charset="0"/>
              </a:rPr>
              <a:t>Làm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mất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khả</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năng</a:t>
            </a:r>
            <a:r>
              <a:rPr lang="en-US" sz="2800" b="1" i="1" dirty="0">
                <a:solidFill>
                  <a:srgbClr val="FF0000"/>
                </a:solidFill>
                <a:latin typeface="Times New Roman" panose="02020603050405020304" pitchFamily="18" charset="0"/>
                <a:cs typeface="Times New Roman" panose="02020603050405020304" pitchFamily="18" charset="0"/>
              </a:rPr>
              <a:t> đ</a:t>
            </a:r>
            <a:r>
              <a:rPr lang="vi-VN" sz="2800" b="1" i="1" dirty="0">
                <a:solidFill>
                  <a:srgbClr val="FF0000"/>
                </a:solidFill>
                <a:latin typeface="Times New Roman" panose="02020603050405020304" pitchFamily="18" charset="0"/>
                <a:cs typeface="Times New Roman" panose="02020603050405020304" pitchFamily="18" charset="0"/>
              </a:rPr>
              <a:t>ư</a:t>
            </a:r>
            <a:r>
              <a:rPr lang="en-US" sz="2800" b="1" i="1" dirty="0" err="1">
                <a:solidFill>
                  <a:srgbClr val="FF0000"/>
                </a:solidFill>
                <a:latin typeface="Times New Roman" panose="02020603050405020304" pitchFamily="18" charset="0"/>
                <a:cs typeface="Times New Roman" panose="02020603050405020304" pitchFamily="18" charset="0"/>
              </a:rPr>
              <a:t>ợc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sống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tốt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đẹp</a:t>
            </a:r>
            <a:r>
              <a:rPr lang="en-US" sz="2800" b="1" i="1" dirty="0">
                <a:solidFill>
                  <a:srgbClr val="FF0000"/>
                </a:solidFill>
                <a:latin typeface="Times New Roman" panose="02020603050405020304" pitchFamily="18" charset="0"/>
                <a:cs typeface="Times New Roman" panose="02020603050405020304" pitchFamily="18" charset="0"/>
              </a:rPr>
              <a:t> h</a:t>
            </a:r>
            <a:r>
              <a:rPr lang="vi-VN" sz="2800" b="1" i="1" dirty="0">
                <a:solidFill>
                  <a:srgbClr val="FF0000"/>
                </a:solidFill>
                <a:latin typeface="Times New Roman" panose="02020603050405020304" pitchFamily="18" charset="0"/>
                <a:cs typeface="Times New Roman" panose="02020603050405020304" pitchFamily="18" charset="0"/>
              </a:rPr>
              <a:t>ơ</a:t>
            </a:r>
            <a:r>
              <a:rPr lang="en-US" sz="2800" b="1" i="1" dirty="0">
                <a:solidFill>
                  <a:srgbClr val="FF0000"/>
                </a:solidFill>
                <a:latin typeface="Times New Roman" panose="02020603050405020304" pitchFamily="18" charset="0"/>
                <a:cs typeface="Times New Roman" panose="02020603050405020304" pitchFamily="18" charset="0"/>
              </a:rPr>
              <a:t>n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con ng</a:t>
            </a:r>
            <a:r>
              <a:rPr lang="vi-VN" sz="2800" b="1" i="1" dirty="0">
                <a:solidFill>
                  <a:srgbClr val="FF0000"/>
                </a:solidFill>
                <a:latin typeface="Times New Roman" panose="02020603050405020304" pitchFamily="18" charset="0"/>
                <a:cs typeface="Times New Roman" panose="02020603050405020304" pitchFamily="18" charset="0"/>
              </a:rPr>
              <a:t>ư</a:t>
            </a:r>
            <a:r>
              <a:rPr lang="en-US" sz="2800" b="1" i="1" dirty="0" err="1">
                <a:solidFill>
                  <a:srgbClr val="FF0000"/>
                </a:solidFill>
                <a:latin typeface="Times New Roman" panose="02020603050405020304" pitchFamily="18" charset="0"/>
                <a:cs typeface="Times New Roman" panose="02020603050405020304" pitchFamily="18" charset="0"/>
              </a:rPr>
              <a:t>ời</a:t>
            </a:r>
            <a:endParaRPr lang="en-SG" sz="28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17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par>
                                <p:cTn id="16" presetID="14" presetClass="entr" presetSubtype="1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pic>
        <p:nvPicPr>
          <p:cNvPr id="46" name="Picture 2" descr="Kho vũ khí hạt nhân Ấn Độ đáng gờm như thế nào?">
            <a:extLst>
              <a:ext uri="{FF2B5EF4-FFF2-40B4-BE49-F238E27FC236}">
                <a16:creationId xmlns:a16="http://schemas.microsoft.com/office/drawing/2014/main" xmlns="" id="{85080CFC-806C-4618-A00B-EA8020A439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80" t="9091" r="18878" b="2"/>
          <a:stretch/>
        </p:blipFill>
        <p:spPr bwMode="auto">
          <a:xfrm>
            <a:off x="5565398" y="1531093"/>
            <a:ext cx="6319837" cy="49998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Sơ đồ 2">
            <a:extLst>
              <a:ext uri="{FF2B5EF4-FFF2-40B4-BE49-F238E27FC236}">
                <a16:creationId xmlns:a16="http://schemas.microsoft.com/office/drawing/2014/main" xmlns="" id="{0478A2CB-7D63-48E9-B975-CFBE4EDCD869}"/>
              </a:ext>
            </a:extLst>
          </p:cNvPr>
          <p:cNvGraphicFramePr/>
          <p:nvPr>
            <p:extLst>
              <p:ext uri="{D42A27DB-BD31-4B8C-83A1-F6EECF244321}">
                <p14:modId xmlns:p14="http://schemas.microsoft.com/office/powerpoint/2010/main" val="2900871344"/>
              </p:ext>
            </p:extLst>
          </p:nvPr>
        </p:nvGraphicFramePr>
        <p:xfrm>
          <a:off x="171451" y="2268489"/>
          <a:ext cx="5200650" cy="4419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8" name="Hộp Văn bản 9">
            <a:extLst>
              <a:ext uri="{FF2B5EF4-FFF2-40B4-BE49-F238E27FC236}">
                <a16:creationId xmlns:a16="http://schemas.microsoft.com/office/drawing/2014/main" xmlns="" id="{3789F88F-1016-4B56-B215-7B43409AC387}"/>
              </a:ext>
            </a:extLst>
          </p:cNvPr>
          <p:cNvSpPr txBox="1"/>
          <p:nvPr/>
        </p:nvSpPr>
        <p:spPr>
          <a:xfrm>
            <a:off x="1177511" y="1610419"/>
            <a:ext cx="66973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NGHỆ</a:t>
            </a:r>
            <a:r>
              <a:rPr kumimoji="0" lang="vi-VN" altLang="en-US" sz="32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THUẬT</a:t>
            </a:r>
            <a:endParaRPr kumimoji="0" lang="en-BZ"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nvGrpSpPr>
          <p:cNvPr id="13" name="Group 12"/>
          <p:cNvGrpSpPr/>
          <p:nvPr/>
        </p:nvGrpSpPr>
        <p:grpSpPr>
          <a:xfrm>
            <a:off x="319937" y="693325"/>
            <a:ext cx="10752876" cy="496647"/>
            <a:chOff x="644526" y="2766774"/>
            <a:chExt cx="21508550" cy="993289"/>
          </a:xfrm>
        </p:grpSpPr>
        <p:sp>
          <p:nvSpPr>
            <p:cNvPr id="14" name="TextBox 13"/>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1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9925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graphicEl>
                                              <a:dgm id="{B895F30E-4E86-4BDB-8170-8155F7CAD1D7}"/>
                                            </p:graphicEl>
                                          </p:spTgt>
                                        </p:tgtEl>
                                        <p:attrNameLst>
                                          <p:attrName>style.visibility</p:attrName>
                                        </p:attrNameLst>
                                      </p:cBhvr>
                                      <p:to>
                                        <p:strVal val="visible"/>
                                      </p:to>
                                    </p:set>
                                    <p:animEffect transition="in" filter="wipe(up)">
                                      <p:cBhvr>
                                        <p:cTn id="7" dur="500"/>
                                        <p:tgtEl>
                                          <p:spTgt spid="47">
                                            <p:graphicEl>
                                              <a:dgm id="{B895F30E-4E86-4BDB-8170-8155F7CAD1D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7">
                                            <p:graphicEl>
                                              <a:dgm id="{7CCC0384-8142-4CE2-A603-CE1DED888CCC}"/>
                                            </p:graphicEl>
                                          </p:spTgt>
                                        </p:tgtEl>
                                        <p:attrNameLst>
                                          <p:attrName>style.visibility</p:attrName>
                                        </p:attrNameLst>
                                      </p:cBhvr>
                                      <p:to>
                                        <p:strVal val="visible"/>
                                      </p:to>
                                    </p:set>
                                    <p:animEffect transition="in" filter="wipe(up)">
                                      <p:cBhvr>
                                        <p:cTn id="12" dur="500"/>
                                        <p:tgtEl>
                                          <p:spTgt spid="47">
                                            <p:graphicEl>
                                              <a:dgm id="{7CCC0384-8142-4CE2-A603-CE1DED888C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7">
                                            <p:graphicEl>
                                              <a:dgm id="{A8651301-F393-4568-97B1-3AEBCAD130BE}"/>
                                            </p:graphicEl>
                                          </p:spTgt>
                                        </p:tgtEl>
                                        <p:attrNameLst>
                                          <p:attrName>style.visibility</p:attrName>
                                        </p:attrNameLst>
                                      </p:cBhvr>
                                      <p:to>
                                        <p:strVal val="visible"/>
                                      </p:to>
                                    </p:set>
                                    <p:animEffect transition="in" filter="wipe(up)">
                                      <p:cBhvr>
                                        <p:cTn id="17" dur="500"/>
                                        <p:tgtEl>
                                          <p:spTgt spid="47">
                                            <p:graphicEl>
                                              <a:dgm id="{A8651301-F393-4568-97B1-3AEBCAD130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89" y="58843"/>
            <a:ext cx="5715000" cy="46932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405" y="1801091"/>
            <a:ext cx="6591302" cy="4918759"/>
          </a:xfrm>
          <a:prstGeom prst="rect">
            <a:avLst/>
          </a:prstGeom>
        </p:spPr>
      </p:pic>
    </p:spTree>
    <p:extLst>
      <p:ext uri="{BB962C8B-B14F-4D97-AF65-F5344CB8AC3E}">
        <p14:creationId xmlns:p14="http://schemas.microsoft.com/office/powerpoint/2010/main" val="195811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858357" y="1270605"/>
            <a:ext cx="204735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b. Sự</a:t>
            </a:r>
            <a:r>
              <a:rPr kumimoji="0" lang="vi-VN" sz="3200" b="1" i="1"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phi lí</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19" name="Picture 18"/>
          <p:cNvPicPr>
            <a:picLocks noChangeAspect="1" noChangeArrowheads="1"/>
          </p:cNvPicPr>
          <p:nvPr/>
        </p:nvPicPr>
        <p:blipFill rotWithShape="1">
          <a:blip r:embed="rId3">
            <a:extLst>
              <a:ext uri="{28A0092B-C50C-407E-A947-70E740481C1C}">
                <a14:useLocalDpi xmlns:a14="http://schemas.microsoft.com/office/drawing/2010/main" val="0"/>
              </a:ext>
            </a:extLst>
          </a:blip>
          <a:srcRect t="8753" b="12576"/>
          <a:stretch/>
        </p:blipFill>
        <p:spPr bwMode="auto">
          <a:xfrm>
            <a:off x="5638800" y="3128979"/>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5094"/>
          <a:stretch/>
        </p:blipFill>
        <p:spPr bwMode="auto">
          <a:xfrm>
            <a:off x="548855" y="3900494"/>
            <a:ext cx="4724385" cy="2657475"/>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548855" y="1936013"/>
            <a:ext cx="5004254" cy="1384995"/>
          </a:xfrm>
          <a:prstGeom prst="rect">
            <a:avLst/>
          </a:prstGeom>
        </p:spPr>
        <p:txBody>
          <a:bodyPr wrap="square">
            <a:spAutoFit/>
          </a:bodyPr>
          <a:lstStyle/>
          <a:p>
            <a:pPr marL="457200" lvl="0" indent="-457200">
              <a:buFontTx/>
              <a:buChar char="-"/>
              <a:defRPr/>
            </a:pPr>
            <a:r>
              <a:rPr lang="vi-VN" sz="2800" i="1" dirty="0" smtClean="0">
                <a:latin typeface="Times New Roman" panose="02020603050405020304" pitchFamily="18" charset="0"/>
                <a:cs typeface="Times New Roman" panose="02020603050405020304" pitchFamily="18" charset="0"/>
              </a:rPr>
              <a:t>Tạo ra viễn cảnh:</a:t>
            </a:r>
          </a:p>
          <a:p>
            <a:pPr lvl="0">
              <a:defRPr/>
            </a:pPr>
            <a:r>
              <a:rPr lang="vi-VN" sz="2800" i="1" dirty="0" smtClean="0">
                <a:latin typeface="Times New Roman" panose="02020603050405020304" pitchFamily="18" charset="0"/>
                <a:cs typeface="Times New Roman" panose="02020603050405020304" pitchFamily="18" charset="0"/>
              </a:rPr>
              <a:t>+ Địa ngục của các hành tinh</a:t>
            </a:r>
          </a:p>
          <a:p>
            <a:pPr lvl="0">
              <a:defRPr/>
            </a:pPr>
            <a:r>
              <a:rPr lang="vi-VN" sz="2800" i="1" dirty="0" smtClean="0">
                <a:latin typeface="Times New Roman" panose="02020603050405020304" pitchFamily="18" charset="0"/>
                <a:cs typeface="Times New Roman" panose="02020603050405020304" pitchFamily="18" charset="0"/>
              </a:rPr>
              <a:t>+ Ngôi làng nhỏ bị bỏ quên</a:t>
            </a:r>
            <a:endParaRPr lang="en-SG" sz="2800" i="1" dirty="0">
              <a:latin typeface="Times New Roman" panose="02020603050405020304" pitchFamily="18" charset="0"/>
              <a:cs typeface="Times New Roman" panose="02020603050405020304" pitchFamily="18" charset="0"/>
            </a:endParaRPr>
          </a:p>
        </p:txBody>
      </p:sp>
      <p:sp>
        <p:nvSpPr>
          <p:cNvPr id="22" name="Rectangle 21"/>
          <p:cNvSpPr/>
          <p:nvPr/>
        </p:nvSpPr>
        <p:spPr>
          <a:xfrm>
            <a:off x="5649899" y="2151456"/>
            <a:ext cx="5678257" cy="954107"/>
          </a:xfrm>
          <a:prstGeom prst="rect">
            <a:avLst/>
          </a:prstGeom>
        </p:spPr>
        <p:txBody>
          <a:bodyPr wrap="square">
            <a:spAutoFit/>
          </a:bodyPr>
          <a:lstStyle/>
          <a:p>
            <a:pPr lvl="0">
              <a:defRPr/>
            </a:pPr>
            <a:r>
              <a:rPr lang="vi-VN"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Cuộc chạy đua vũ trang đi ngược lại lí trí </a:t>
            </a:r>
            <a:endParaRPr lang="en-SG" sz="28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86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3">
            <a:extLst>
              <a:ext uri="{FF2B5EF4-FFF2-40B4-BE49-F238E27FC236}">
                <a16:creationId xmlns:a16="http://schemas.microsoft.com/office/drawing/2014/main" xmlns="" id="{AE75615D-F0D4-429E-8C3D-BC59635B9CE3}"/>
              </a:ext>
            </a:extLst>
          </p:cNvPr>
          <p:cNvSpPr txBox="1">
            <a:spLocks noChangeArrowheads="1"/>
          </p:cNvSpPr>
          <p:nvPr/>
        </p:nvSpPr>
        <p:spPr>
          <a:xfrm>
            <a:off x="488933" y="1258498"/>
            <a:ext cx="5324400" cy="2571750"/>
          </a:xfrm>
          <a:prstGeom prst="downArrowCallout">
            <a:avLst>
              <a:gd name="adj1" fmla="val 30814"/>
              <a:gd name="adj2" fmla="val 30814"/>
              <a:gd name="adj3" fmla="val 16667"/>
              <a:gd name="adj4" fmla="val 66667"/>
            </a:avLst>
          </a:prstGeom>
          <a:noFill/>
          <a:ln>
            <a:noFill/>
          </a:ln>
        </p:spPr>
        <p:txBody>
          <a:bodyPr lIns="34247" tIns="17120" rIns="34247" bIns="17120">
            <a:noAutofit/>
          </a:bodyPr>
          <a:lst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indent="0" algn="just">
              <a:lnSpc>
                <a:spcPct val="80000"/>
              </a:lnSpc>
              <a:buFont typeface="Arial" panose="020B0604020202020204" pitchFamily="34" charset="0"/>
              <a:buNone/>
            </a:pPr>
            <a:endParaRPr lang="en-US" altLang="en-US" sz="2800" i="1" dirty="0" smtClean="0">
              <a:latin typeface="Times New Roman" panose="02020603050405020304" pitchFamily="18" charset="0"/>
              <a:cs typeface="Times New Roman" panose="02020603050405020304" pitchFamily="18" charset="0"/>
            </a:endParaRPr>
          </a:p>
          <a:p>
            <a:pPr marL="0" indent="0" algn="just">
              <a:lnSpc>
                <a:spcPct val="80000"/>
              </a:lnSpc>
              <a:buFont typeface="Arial" panose="020B0604020202020204" pitchFamily="34" charset="0"/>
              <a:buNone/>
            </a:pPr>
            <a:r>
              <a:rPr lang="en-US" altLang="en-US" sz="2800" i="1" dirty="0" smtClean="0">
                <a:latin typeface="Times New Roman" panose="02020603050405020304" pitchFamily="18" charset="0"/>
                <a:cs typeface="Times New Roman" panose="02020603050405020304" pitchFamily="18" charset="0"/>
              </a:rPr>
              <a:t>- 380 </a:t>
            </a:r>
            <a:r>
              <a:rPr lang="en-US" altLang="en-US" sz="2800" i="1" dirty="0" err="1" smtClean="0">
                <a:latin typeface="Times New Roman" panose="02020603050405020304" pitchFamily="18" charset="0"/>
                <a:cs typeface="Times New Roman" panose="02020603050405020304" pitchFamily="18" charset="0"/>
              </a:rPr>
              <a:t>triệu</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năm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bướm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bay </a:t>
            </a:r>
            <a:r>
              <a:rPr lang="en-US" altLang="en-US" sz="2800" i="1" dirty="0" err="1" smtClean="0">
                <a:latin typeface="Times New Roman" panose="02020603050405020304" pitchFamily="18" charset="0"/>
                <a:cs typeface="Times New Roman" panose="02020603050405020304" pitchFamily="18" charset="0"/>
              </a:rPr>
              <a:t>được</a:t>
            </a:r>
            <a:endParaRPr lang="en-US" altLang="en-US" sz="2800" i="1" dirty="0" smtClean="0">
              <a:latin typeface="Times New Roman" panose="02020603050405020304" pitchFamily="18" charset="0"/>
              <a:cs typeface="Times New Roman" panose="02020603050405020304" pitchFamily="18" charset="0"/>
            </a:endParaRPr>
          </a:p>
          <a:p>
            <a:pPr marL="0" indent="0" algn="just">
              <a:lnSpc>
                <a:spcPct val="80000"/>
              </a:lnSpc>
              <a:buFont typeface="Arial" panose="020B0604020202020204" pitchFamily="34" charset="0"/>
              <a:buNone/>
            </a:pPr>
            <a:r>
              <a:rPr lang="en-US" altLang="en-US" sz="2800" i="1" dirty="0" smtClean="0">
                <a:latin typeface="Times New Roman" panose="02020603050405020304" pitchFamily="18" charset="0"/>
                <a:cs typeface="Times New Roman" panose="02020603050405020304" pitchFamily="18" charset="0"/>
              </a:rPr>
              <a:t>- 180 </a:t>
            </a:r>
            <a:r>
              <a:rPr lang="en-US" altLang="en-US" sz="2800" i="1" dirty="0" err="1" smtClean="0">
                <a:latin typeface="Times New Roman" panose="02020603050405020304" pitchFamily="18" charset="0"/>
                <a:cs typeface="Times New Roman" panose="02020603050405020304" pitchFamily="18" charset="0"/>
              </a:rPr>
              <a:t>triệu</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năm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bông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hồng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nở</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chỉ</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để</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làm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đẹp</a:t>
            </a:r>
            <a:endParaRPr lang="en-US" altLang="en-US" sz="2800" i="1" dirty="0" smtClean="0">
              <a:latin typeface="Times New Roman" panose="02020603050405020304" pitchFamily="18" charset="0"/>
              <a:cs typeface="Times New Roman" panose="02020603050405020304" pitchFamily="18" charset="0"/>
            </a:endParaRPr>
          </a:p>
          <a:p>
            <a:pPr marL="0" indent="0" algn="just">
              <a:lnSpc>
                <a:spcPct val="80000"/>
              </a:lnSpc>
              <a:buFont typeface="Arial" panose="020B0604020202020204" pitchFamily="34" charset="0"/>
              <a:buNone/>
            </a:pP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Trải</a:t>
            </a:r>
            <a:r>
              <a:rPr lang="en-US" altLang="en-US" sz="2800" i="1" dirty="0" smtClean="0">
                <a:latin typeface="Times New Roman" panose="02020603050405020304" pitchFamily="18" charset="0"/>
                <a:cs typeface="Times New Roman" panose="02020603050405020304" pitchFamily="18" charset="0"/>
              </a:rPr>
              <a:t> qua 4 </a:t>
            </a:r>
            <a:r>
              <a:rPr lang="en-US" altLang="en-US" sz="2800" i="1" dirty="0" err="1" smtClean="0">
                <a:latin typeface="Times New Roman" panose="02020603050405020304" pitchFamily="18" charset="0"/>
                <a:cs typeface="Times New Roman" panose="02020603050405020304" pitchFamily="18" charset="0"/>
              </a:rPr>
              <a:t>kỉ</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điạ</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chất</a:t>
            </a:r>
            <a:r>
              <a:rPr lang="en-US" altLang="en-US" sz="2800" i="1" dirty="0" smtClean="0">
                <a:latin typeface="Times New Roman" panose="02020603050405020304" pitchFamily="18" charset="0"/>
                <a:cs typeface="Times New Roman" panose="02020603050405020304" pitchFamily="18" charset="0"/>
              </a:rPr>
              <a:t> con </a:t>
            </a:r>
            <a:r>
              <a:rPr lang="en-US" altLang="en-US" sz="2800" i="1" dirty="0" err="1" smtClean="0">
                <a:latin typeface="Times New Roman" panose="02020603050405020304" pitchFamily="18" charset="0"/>
                <a:cs typeface="Times New Roman" panose="02020603050405020304" pitchFamily="18" charset="0"/>
              </a:rPr>
              <a:t>người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hát</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được</a:t>
            </a:r>
            <a:r>
              <a:rPr lang="en-US" altLang="en-US" sz="2800" i="1" dirty="0" smtClean="0">
                <a:latin typeface="Times New Roman" panose="02020603050405020304" pitchFamily="18" charset="0"/>
                <a:cs typeface="Times New Roman" panose="02020603050405020304" pitchFamily="18" charset="0"/>
              </a:rPr>
              <a:t> hay </a:t>
            </a:r>
            <a:r>
              <a:rPr lang="en-US" altLang="en-US" sz="2800" i="1" dirty="0" err="1" smtClean="0">
                <a:latin typeface="Times New Roman" panose="02020603050405020304" pitchFamily="18" charset="0"/>
                <a:cs typeface="Times New Roman" panose="02020603050405020304" pitchFamily="18" charset="0"/>
              </a:rPr>
              <a:t>hơn</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chim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và</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chết</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vì</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yêu</a:t>
            </a:r>
            <a:endParaRPr lang="en-US" altLang="en-US" sz="2800" i="1" dirty="0">
              <a:latin typeface="Times New Roman" panose="02020603050405020304" pitchFamily="18" charset="0"/>
              <a:cs typeface="Times New Roman" panose="02020603050405020304" pitchFamily="18" charset="0"/>
            </a:endParaRPr>
          </a:p>
        </p:txBody>
      </p:sp>
      <p:sp>
        <p:nvSpPr>
          <p:cNvPr id="25" name="AutoShape 17">
            <a:extLst>
              <a:ext uri="{FF2B5EF4-FFF2-40B4-BE49-F238E27FC236}">
                <a16:creationId xmlns:a16="http://schemas.microsoft.com/office/drawing/2014/main" xmlns="" id="{65CFA779-EDAD-4D92-AFF6-96E4D834C47E}"/>
              </a:ext>
            </a:extLst>
          </p:cNvPr>
          <p:cNvSpPr>
            <a:spLocks noChangeArrowheads="1"/>
          </p:cNvSpPr>
          <p:nvPr/>
        </p:nvSpPr>
        <p:spPr bwMode="auto">
          <a:xfrm>
            <a:off x="6575333" y="1258498"/>
            <a:ext cx="4714800" cy="2571750"/>
          </a:xfrm>
          <a:prstGeom prst="downArrowCallout">
            <a:avLst>
              <a:gd name="adj1" fmla="val 27326"/>
              <a:gd name="adj2" fmla="val 27326"/>
              <a:gd name="adj3" fmla="val 16667"/>
              <a:gd name="adj4" fmla="val 66667"/>
            </a:avLst>
          </a:prstGeom>
          <a:noFill/>
          <a:ln>
            <a:noFill/>
          </a:ln>
          <a:effectLst/>
        </p:spPr>
        <p:txBody>
          <a:bodyPr/>
          <a:lstStyle>
            <a:lvl1pPr marL="342900" indent="-34290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9pPr>
          </a:lstStyle>
          <a:p>
            <a:pPr marL="0" marR="0" lvl="0" indent="0" algn="just" defTabSz="914400" rtl="0" eaLnBrk="1" fontAlgn="auto" latinLnBrk="0" hangingPunct="1">
              <a:lnSpc>
                <a:spcPct val="100000"/>
              </a:lnSpc>
              <a:spcBef>
                <a:spcPct val="20000"/>
              </a:spcBef>
              <a:spcAft>
                <a:spcPts val="0"/>
              </a:spcAft>
              <a:buClr>
                <a:srgbClr val="954F72"/>
              </a:buClr>
              <a:buSzPct val="60000"/>
              <a:buFont typeface="Wingdings" panose="05000000000000000000" pitchFamily="2" charset="2"/>
              <a:buNone/>
              <a:tabLst/>
              <a:defRPr/>
            </a:pPr>
            <a:endPar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
                <a:srgbClr val="954F72"/>
              </a:buClr>
              <a:buSzPct val="60000"/>
              <a:buFont typeface="Wingdings" panose="05000000000000000000" pitchFamily="2" charset="2"/>
              <a:buNone/>
              <a:tabLst/>
              <a:defRPr/>
            </a:pP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cần</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bấm</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nút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cái</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qúa</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trình</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hóa</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cxnSp>
        <p:nvCxnSpPr>
          <p:cNvPr id="37" name="Straight Connector 36"/>
          <p:cNvCxnSpPr/>
          <p:nvPr/>
        </p:nvCxnSpPr>
        <p:spPr>
          <a:xfrm>
            <a:off x="6162462" y="385769"/>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013418" y="318664"/>
            <a:ext cx="4504854" cy="907933"/>
            <a:chOff x="383166" y="1481172"/>
            <a:chExt cx="5364330" cy="944640"/>
          </a:xfrm>
          <a:solidFill>
            <a:srgbClr val="008080"/>
          </a:solidFill>
        </p:grpSpPr>
        <p:sp>
          <p:nvSpPr>
            <p:cNvPr id="39" name="Rounded Rectangle 3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4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Times New Roman" panose="02020603050405020304" pitchFamily="18" charset="0"/>
                  <a:cs typeface="Times New Roman" panose="02020603050405020304" pitchFamily="18" charset="0"/>
                </a:rPr>
                <a:t>Sự tiến hóa của tự nhiên và con người</a:t>
              </a:r>
              <a:endParaRPr lang="en-US" sz="3200" b="1" i="1" dirty="0">
                <a:latin typeface="Times New Roman" panose="02020603050405020304" pitchFamily="18" charset="0"/>
                <a:cs typeface="Times New Roman" panose="02020603050405020304" pitchFamily="18" charset="0"/>
              </a:endParaRPr>
            </a:p>
          </p:txBody>
        </p:sp>
      </p:grpSp>
      <p:grpSp>
        <p:nvGrpSpPr>
          <p:cNvPr id="41" name="Group 40"/>
          <p:cNvGrpSpPr/>
          <p:nvPr/>
        </p:nvGrpSpPr>
        <p:grpSpPr>
          <a:xfrm>
            <a:off x="6828375" y="318663"/>
            <a:ext cx="4504854" cy="907933"/>
            <a:chOff x="383166" y="1481172"/>
            <a:chExt cx="5364330" cy="944640"/>
          </a:xfrm>
          <a:solidFill>
            <a:srgbClr val="008080"/>
          </a:solidFill>
        </p:grpSpPr>
        <p:sp>
          <p:nvSpPr>
            <p:cNvPr id="42" name="Rounded Rectangle 4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43"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Times New Roman" panose="02020603050405020304" pitchFamily="18" charset="0"/>
                  <a:cs typeface="Times New Roman" panose="02020603050405020304" pitchFamily="18" charset="0"/>
                </a:rPr>
                <a:t>Sự tiến hóa của khoa học và trí tuệ</a:t>
              </a:r>
              <a:endParaRPr lang="en-US" sz="3200" b="1" i="1" dirty="0">
                <a:latin typeface="Times New Roman" panose="02020603050405020304" pitchFamily="18" charset="0"/>
                <a:cs typeface="Times New Roman" panose="02020603050405020304" pitchFamily="18" charset="0"/>
              </a:endParaRPr>
            </a:p>
          </p:txBody>
        </p:sp>
      </p:grpSp>
      <p:sp>
        <p:nvSpPr>
          <p:cNvPr id="47" name="Text Box 7">
            <a:extLst>
              <a:ext uri="{FF2B5EF4-FFF2-40B4-BE49-F238E27FC236}">
                <a16:creationId xmlns:a16="http://schemas.microsoft.com/office/drawing/2014/main" xmlns="" id="{428EC8A6-50C7-40EB-9712-D96A2E83D274}"/>
              </a:ext>
            </a:extLst>
          </p:cNvPr>
          <p:cNvSpPr txBox="1">
            <a:spLocks noChangeArrowheads="1"/>
          </p:cNvSpPr>
          <p:nvPr/>
        </p:nvSpPr>
        <p:spPr bwMode="auto">
          <a:xfrm>
            <a:off x="2159028" y="4429478"/>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Quá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dài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8" name="Text Box 8">
            <a:extLst>
              <a:ext uri="{FF2B5EF4-FFF2-40B4-BE49-F238E27FC236}">
                <a16:creationId xmlns:a16="http://schemas.microsoft.com/office/drawing/2014/main" xmlns="" id="{4F993A5C-76B9-4579-9A5C-6DE03CDA21A5}"/>
              </a:ext>
            </a:extLst>
          </p:cNvPr>
          <p:cNvSpPr txBox="1">
            <a:spLocks noChangeArrowheads="1"/>
          </p:cNvSpPr>
          <p:nvPr/>
        </p:nvSpPr>
        <p:spPr bwMode="auto">
          <a:xfrm>
            <a:off x="7899372" y="4353278"/>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Thời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gian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ngắn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49" name="Group 22">
            <a:extLst>
              <a:ext uri="{FF2B5EF4-FFF2-40B4-BE49-F238E27FC236}">
                <a16:creationId xmlns:a16="http://schemas.microsoft.com/office/drawing/2014/main" xmlns="" id="{A33977BD-9CD6-4180-9383-12ADACE7E494}"/>
              </a:ext>
            </a:extLst>
          </p:cNvPr>
          <p:cNvGrpSpPr>
            <a:grpSpLocks/>
          </p:cNvGrpSpPr>
          <p:nvPr/>
        </p:nvGrpSpPr>
        <p:grpSpPr bwMode="auto">
          <a:xfrm>
            <a:off x="4810522" y="4518401"/>
            <a:ext cx="2743200" cy="696560"/>
            <a:chOff x="2256" y="3264"/>
            <a:chExt cx="1584" cy="385"/>
          </a:xfrm>
        </p:grpSpPr>
        <p:sp>
          <p:nvSpPr>
            <p:cNvPr id="50" name="Line 9">
              <a:extLst>
                <a:ext uri="{FF2B5EF4-FFF2-40B4-BE49-F238E27FC236}">
                  <a16:creationId xmlns:a16="http://schemas.microsoft.com/office/drawing/2014/main" xmlns="" id="{8DAEE74A-9075-4687-8BB3-B41721E78EF3}"/>
                </a:ext>
              </a:extLst>
            </p:cNvPr>
            <p:cNvSpPr>
              <a:spLocks noChangeShapeType="1"/>
            </p:cNvSpPr>
            <p:nvPr/>
          </p:nvSpPr>
          <p:spPr bwMode="auto">
            <a:xfrm flipH="1">
              <a:off x="2256" y="3264"/>
              <a:ext cx="1584" cy="0"/>
            </a:xfrm>
            <a:prstGeom prst="line">
              <a:avLst/>
            </a:prstGeom>
            <a:noFill/>
            <a:ln w="3810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2400">
                <a:latin typeface="Times New Roman" panose="02020603050405020304" pitchFamily="18" charset="0"/>
                <a:cs typeface="Times New Roman" panose="02020603050405020304" pitchFamily="18" charset="0"/>
              </a:endParaRPr>
            </a:p>
          </p:txBody>
        </p:sp>
        <p:sp>
          <p:nvSpPr>
            <p:cNvPr id="51" name="Text Box 14">
              <a:extLst>
                <a:ext uri="{FF2B5EF4-FFF2-40B4-BE49-F238E27FC236}">
                  <a16:creationId xmlns:a16="http://schemas.microsoft.com/office/drawing/2014/main" xmlns="" id="{30E1A93B-AA98-47CF-B246-1952A451DD39}"/>
                </a:ext>
              </a:extLst>
            </p:cNvPr>
            <p:cNvSpPr txBox="1">
              <a:spLocks noChangeArrowheads="1"/>
            </p:cNvSpPr>
            <p:nvPr/>
          </p:nvSpPr>
          <p:spPr bwMode="auto">
            <a:xfrm>
              <a:off x="2448" y="3360"/>
              <a:ext cx="1248"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err="1" smtClean="0">
                  <a:latin typeface="Times New Roman" panose="02020603050405020304" pitchFamily="18" charset="0"/>
                  <a:cs typeface="Times New Roman" panose="02020603050405020304" pitchFamily="18" charset="0"/>
                </a:rPr>
                <a:t>Bấm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1 </a:t>
              </a:r>
              <a:r>
                <a:rPr lang="vi-VN" altLang="en-US" sz="2800" b="1" dirty="0" smtClean="0">
                  <a:latin typeface="Times New Roman" panose="02020603050405020304" pitchFamily="18" charset="0"/>
                  <a:cs typeface="Times New Roman" panose="02020603050405020304" pitchFamily="18" charset="0"/>
                </a:rPr>
                <a:t>nút</a:t>
              </a:r>
              <a:endParaRPr lang="en-US" altLang="en-US" sz="2800" b="1" dirty="0">
                <a:latin typeface="Times New Roman" panose="02020603050405020304" pitchFamily="18" charset="0"/>
                <a:cs typeface="Times New Roman" panose="02020603050405020304" pitchFamily="18" charset="0"/>
              </a:endParaRPr>
            </a:p>
          </p:txBody>
        </p:sp>
      </p:grpSp>
      <p:sp>
        <p:nvSpPr>
          <p:cNvPr id="52" name="Right Arrow 51"/>
          <p:cNvSpPr/>
          <p:nvPr/>
        </p:nvSpPr>
        <p:spPr>
          <a:xfrm>
            <a:off x="641333" y="4055087"/>
            <a:ext cx="10861537" cy="279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3" name="Oval 52"/>
          <p:cNvSpPr/>
          <p:nvPr/>
        </p:nvSpPr>
        <p:spPr>
          <a:xfrm>
            <a:off x="810219" y="4027097"/>
            <a:ext cx="406399" cy="381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4" name="TextBox 53"/>
          <p:cNvSpPr txBox="1"/>
          <p:nvPr/>
        </p:nvSpPr>
        <p:spPr>
          <a:xfrm>
            <a:off x="5780234" y="5102823"/>
            <a:ext cx="2975429" cy="954107"/>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Sự phát triển của tự nhiên và xã hội</a:t>
            </a:r>
            <a:endParaRPr lang="en-US" sz="2800" b="1" dirty="0">
              <a:latin typeface="Times New Roman" panose="02020603050405020304" pitchFamily="18" charset="0"/>
              <a:cs typeface="Times New Roman" panose="02020603050405020304" pitchFamily="18" charset="0"/>
            </a:endParaRPr>
          </a:p>
        </p:txBody>
      </p:sp>
      <p:sp>
        <p:nvSpPr>
          <p:cNvPr id="55" name="4-Point Star 54"/>
          <p:cNvSpPr/>
          <p:nvPr/>
        </p:nvSpPr>
        <p:spPr>
          <a:xfrm>
            <a:off x="6292771" y="3751194"/>
            <a:ext cx="769257" cy="773074"/>
          </a:xfrm>
          <a:prstGeom prst="star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6" name="Curved Down Arrow 55"/>
          <p:cNvSpPr/>
          <p:nvPr/>
        </p:nvSpPr>
        <p:spPr>
          <a:xfrm rot="11120806">
            <a:off x="628765" y="5906317"/>
            <a:ext cx="5312387" cy="705705"/>
          </a:xfrm>
          <a:prstGeom prst="curved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488933" y="4801984"/>
            <a:ext cx="1734770" cy="523220"/>
          </a:xfrm>
          <a:prstGeom prst="rect">
            <a:avLst/>
          </a:prstGeom>
          <a:noFill/>
        </p:spPr>
        <p:txBody>
          <a:bodyPr wrap="none" rtlCol="0">
            <a:spAutoFit/>
          </a:bodyPr>
          <a:lstStyle/>
          <a:p>
            <a:r>
              <a:rPr lang="vi-VN" sz="2800" b="1" dirty="0" smtClean="0">
                <a:latin typeface="Times New Roman" panose="02020603050405020304" pitchFamily="18" charset="0"/>
                <a:cs typeface="Times New Roman" panose="02020603050405020304" pitchFamily="18" charset="0"/>
              </a:rPr>
              <a:t>Xuất phát</a:t>
            </a:r>
            <a:endParaRPr lang="en-US" sz="2800" b="1" dirty="0">
              <a:latin typeface="Times New Roman" panose="02020603050405020304" pitchFamily="18" charset="0"/>
              <a:cs typeface="Times New Roman" panose="02020603050405020304" pitchFamily="18" charset="0"/>
            </a:endParaRPr>
          </a:p>
        </p:txBody>
      </p:sp>
      <p:sp>
        <p:nvSpPr>
          <p:cNvPr id="58" name="TextBox 57"/>
          <p:cNvSpPr txBox="1"/>
          <p:nvPr/>
        </p:nvSpPr>
        <p:spPr>
          <a:xfrm>
            <a:off x="2907072" y="5706388"/>
            <a:ext cx="1585690" cy="523220"/>
          </a:xfrm>
          <a:prstGeom prst="rect">
            <a:avLst/>
          </a:prstGeom>
          <a:noFill/>
        </p:spPr>
        <p:txBody>
          <a:bodyPr wrap="none" rtlCol="0">
            <a:spAutoFit/>
          </a:bodyPr>
          <a:lstStyle/>
          <a:p>
            <a:r>
              <a:rPr lang="vi-VN" sz="2800" b="1" dirty="0" smtClean="0">
                <a:latin typeface="Times New Roman" panose="02020603050405020304" pitchFamily="18" charset="0"/>
                <a:cs typeface="Times New Roman" panose="02020603050405020304" pitchFamily="18" charset="0"/>
              </a:rPr>
              <a:t>Đi ngược</a:t>
            </a:r>
            <a:endParaRPr lang="en-US" sz="2800" b="1" dirty="0">
              <a:latin typeface="Times New Roman" panose="02020603050405020304" pitchFamily="18" charset="0"/>
              <a:cs typeface="Times New Roman" panose="02020603050405020304" pitchFamily="18" charset="0"/>
            </a:endParaRPr>
          </a:p>
        </p:txBody>
      </p:sp>
      <p:sp>
        <p:nvSpPr>
          <p:cNvPr id="59" name="TextBox 58"/>
          <p:cNvSpPr txBox="1"/>
          <p:nvPr/>
        </p:nvSpPr>
        <p:spPr>
          <a:xfrm>
            <a:off x="9218317" y="5083873"/>
            <a:ext cx="2845651" cy="523220"/>
          </a:xfrm>
          <a:prstGeom prst="rect">
            <a:avLst/>
          </a:prstGeom>
          <a:noFill/>
        </p:spPr>
        <p:txBody>
          <a:bodyPr wrap="none" rtlCol="0">
            <a:spAutoFit/>
          </a:bodyPr>
          <a:lstStyle/>
          <a:p>
            <a:r>
              <a:rPr lang="vi-VN" sz="2800" i="1" dirty="0" smtClean="0">
                <a:latin typeface="Times New Roman" panose="02020603050405020304" pitchFamily="18" charset="0"/>
                <a:cs typeface="Times New Roman" panose="02020603050405020304" pitchFamily="18" charset="0"/>
              </a:rPr>
              <a:t>Qúa trình tiến hóa</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927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linds(horizontal)">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blinds(horizontal)">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box(in)">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22" presetClass="entr" presetSubtype="4"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down)">
                                      <p:cBhvr>
                                        <p:cTn id="47" dur="500"/>
                                        <p:tgtEl>
                                          <p:spTgt spid="53"/>
                                        </p:tgtEl>
                                      </p:cBhvr>
                                    </p:animEffect>
                                  </p:childTnLst>
                                </p:cTn>
                              </p:par>
                              <p:par>
                                <p:cTn id="48" presetID="22" presetClass="entr" presetSubtype="4"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down)">
                                      <p:cBhvr>
                                        <p:cTn id="50" dur="500"/>
                                        <p:tgtEl>
                                          <p:spTgt spid="54"/>
                                        </p:tgtEl>
                                      </p:cBhvr>
                                    </p:animEffect>
                                  </p:childTnLst>
                                </p:cTn>
                              </p:par>
                              <p:par>
                                <p:cTn id="51" presetID="10"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path" presetSubtype="0" accel="50000" decel="50000" fill="hold" grpId="0" nodeType="clickEffect">
                                  <p:stCondLst>
                                    <p:cond delay="0"/>
                                  </p:stCondLst>
                                  <p:childTnLst>
                                    <p:animMotion origin="layout" path="M -1.25E-6 1.48148E-6 L -0.43984 0.00185 " pathEditMode="relative" rAng="0" ptsTypes="AA">
                                      <p:cBhvr>
                                        <p:cTn id="57" dur="2000" fill="hold"/>
                                        <p:tgtEl>
                                          <p:spTgt spid="55"/>
                                        </p:tgtEl>
                                        <p:attrNameLst>
                                          <p:attrName>ppt_x</p:attrName>
                                          <p:attrName>ppt_y</p:attrName>
                                        </p:attrNameLst>
                                      </p:cBhvr>
                                      <p:rCtr x="-21992" y="93"/>
                                    </p:animMotion>
                                  </p:childTnLst>
                                </p:cTn>
                              </p:par>
                              <p:par>
                                <p:cTn id="58" presetID="16" presetClass="entr" presetSubtype="21"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barn(inVertical)">
                                      <p:cBhvr>
                                        <p:cTn id="60" dur="500"/>
                                        <p:tgtEl>
                                          <p:spTgt spid="56"/>
                                        </p:tgtEl>
                                      </p:cBhvr>
                                    </p:animEffect>
                                  </p:childTnLst>
                                </p:cTn>
                              </p:par>
                              <p:par>
                                <p:cTn id="61" presetID="22" presetClass="entr" presetSubtype="4"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wipe(down)">
                                      <p:cBhvr>
                                        <p:cTn id="63" dur="500"/>
                                        <p:tgtEl>
                                          <p:spTgt spid="5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barn(inVertical)">
                                      <p:cBhvr>
                                        <p:cTn id="7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47" grpId="0"/>
      <p:bldP spid="48" grpId="0"/>
      <p:bldP spid="55" grpId="0" animBg="1"/>
      <p:bldP spid="58" grpId="0"/>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739313" y="227126"/>
            <a:ext cx="10381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Đ</a:t>
            </a:r>
            <a:r>
              <a:rPr kumimoji="0" lang="en-US" alt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a:t>
            </a:r>
            <a:r>
              <a:rPr kumimoji="0" lang="en-US" alt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ngược</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lại</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nhiên</a:t>
            </a:r>
            <a:endPar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130019" y="3827411"/>
            <a:ext cx="115999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nghe</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ấn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tượng</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mạnh</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phản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tiến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hóa</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phản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nhiên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chiến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hạt</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nhân</a:t>
            </a:r>
            <a:endPar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0" name="Rectangle 7"/>
          <p:cNvSpPr>
            <a:spLocks noChangeArrowheads="1"/>
          </p:cNvSpPr>
          <p:nvPr/>
        </p:nvSpPr>
        <p:spPr bwMode="auto">
          <a:xfrm>
            <a:off x="261176" y="1898656"/>
            <a:ext cx="11930824"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Chiến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tranh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hạt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nổ</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Đẩy</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lùi</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về</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điểm</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xuất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phát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Hủy</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diệt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thành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quả</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nhanh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chóng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1" name="Rectangle 9"/>
          <p:cNvSpPr>
            <a:spLocks noChangeArrowheads="1"/>
          </p:cNvSpPr>
          <p:nvPr/>
        </p:nvSpPr>
        <p:spPr bwMode="auto">
          <a:xfrm>
            <a:off x="261176" y="1144016"/>
            <a:ext cx="112450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Quá</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trình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hàng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trăm</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triệu</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năm</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Rất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lâu</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dài</a:t>
            </a:r>
            <a:endPar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2" name="Rectangle 13"/>
          <p:cNvSpPr>
            <a:spLocks noChangeArrowheads="1"/>
          </p:cNvSpPr>
          <p:nvPr/>
        </p:nvSpPr>
        <p:spPr bwMode="auto">
          <a:xfrm>
            <a:off x="301762" y="2864894"/>
            <a:ext cx="11428189"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Chứng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cứ</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xác</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thực</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liệu</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so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sánh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cụ</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thể</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nghệ</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thuật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tương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phản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giọng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văn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mai</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mỉa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p>
        </p:txBody>
      </p:sp>
      <p:grpSp>
        <p:nvGrpSpPr>
          <p:cNvPr id="24" name="Group 23">
            <a:extLst>
              <a:ext uri="{FF2B5EF4-FFF2-40B4-BE49-F238E27FC236}">
                <a16:creationId xmlns:a16="http://schemas.microsoft.com/office/drawing/2014/main" xmlns="" id="{6846230D-DEE6-4FE5-A0A0-6E77FD30D2B8}"/>
              </a:ext>
            </a:extLst>
          </p:cNvPr>
          <p:cNvGrpSpPr/>
          <p:nvPr/>
        </p:nvGrpSpPr>
        <p:grpSpPr>
          <a:xfrm>
            <a:off x="682271" y="5170597"/>
            <a:ext cx="10667170" cy="1174785"/>
            <a:chOff x="1647759" y="3872894"/>
            <a:chExt cx="3833273" cy="1580834"/>
          </a:xfrm>
          <a:solidFill>
            <a:srgbClr val="009999"/>
          </a:solidFill>
        </p:grpSpPr>
        <p:sp>
          <p:nvSpPr>
            <p:cNvPr id="25" name="Rectangle: Rounded Corners 18">
              <a:extLst>
                <a:ext uri="{FF2B5EF4-FFF2-40B4-BE49-F238E27FC236}">
                  <a16:creationId xmlns:a16="http://schemas.microsoft.com/office/drawing/2014/main" xmlns=""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4">
              <a:extLst>
                <a:ext uri="{FF2B5EF4-FFF2-40B4-BE49-F238E27FC236}">
                  <a16:creationId xmlns:a16="http://schemas.microsoft.com/office/drawing/2014/main" xmlns="" id="{B3F488C8-B915-4F91-8F88-0DB239CD02C3}"/>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Chiến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tranh</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hạt</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hiểm</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họa</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đe</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dọa</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toàn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bộ</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sống</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trên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trái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đất</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ngược</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lại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lợi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ích</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và</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phát</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triển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thế</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giới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endParaRPr kumimoji="0" lang="en-BZ"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10108467" y="-84962"/>
            <a:ext cx="2157540" cy="2157540"/>
          </a:xfrm>
          <a:prstGeom prst="rect">
            <a:avLst/>
          </a:prstGeom>
        </p:spPr>
      </p:pic>
    </p:spTree>
    <p:extLst>
      <p:ext uri="{BB962C8B-B14F-4D97-AF65-F5344CB8AC3E}">
        <p14:creationId xmlns:p14="http://schemas.microsoft.com/office/powerpoint/2010/main" val="248048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48" name="Rectangle 47"/>
          <p:cNvSpPr/>
          <p:nvPr/>
        </p:nvSpPr>
        <p:spPr>
          <a:xfrm>
            <a:off x="858357" y="1270605"/>
            <a:ext cx="204735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b. Sự</a:t>
            </a:r>
            <a:r>
              <a:rPr kumimoji="0" lang="vi-VN" sz="3200" b="1" i="1"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phi lí</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37" y="1860883"/>
            <a:ext cx="11633559" cy="5791200"/>
          </a:xfrm>
          <a:prstGeom prst="rect">
            <a:avLst/>
          </a:prstGeom>
        </p:spPr>
      </p:pic>
      <p:sp>
        <p:nvSpPr>
          <p:cNvPr id="50" name="Chỗ dành sẵn cho Nội dung 2">
            <a:extLst>
              <a:ext uri="{FF2B5EF4-FFF2-40B4-BE49-F238E27FC236}">
                <a16:creationId xmlns:a16="http://schemas.microsoft.com/office/drawing/2014/main" xmlns="" id="{8A26F784-FE71-4238-977F-16134AD86169}"/>
              </a:ext>
            </a:extLst>
          </p:cNvPr>
          <p:cNvSpPr>
            <a:spLocks noGrp="1"/>
          </p:cNvSpPr>
          <p:nvPr>
            <p:ph idx="1"/>
          </p:nvPr>
        </p:nvSpPr>
        <p:spPr>
          <a:xfrm>
            <a:off x="476215" y="2561273"/>
            <a:ext cx="5483020" cy="3262011"/>
          </a:xfrm>
          <a:solidFill>
            <a:srgbClr val="FFFFFF">
              <a:alpha val="81176"/>
            </a:srgbClr>
          </a:solidFill>
        </p:spPr>
        <p:txBody>
          <a:bodyPr>
            <a:noAutofit/>
          </a:bodyPr>
          <a:lstStyle/>
          <a:p>
            <a:endParaRPr lang="vi-VN" sz="3200" dirty="0" smtClean="0">
              <a:latin typeface="Times New Roman" panose="02020603050405020304" pitchFamily="18" charset="0"/>
              <a:cs typeface="Times New Roman" panose="02020603050405020304" pitchFamily="18" charset="0"/>
            </a:endParaRPr>
          </a:p>
          <a:p>
            <a:r>
              <a:rPr lang="en-BZ" sz="3200" dirty="0" err="1" smtClean="0">
                <a:latin typeface="Times New Roman" panose="02020603050405020304" pitchFamily="18" charset="0"/>
                <a:cs typeface="Times New Roman" panose="02020603050405020304" pitchFamily="18" charset="0"/>
              </a:rPr>
              <a:t>Đi</a:t>
            </a:r>
            <a:r>
              <a:rPr lang="en-BZ" sz="3200" dirty="0" smtClean="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ngược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lại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lí</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trí</a:t>
            </a:r>
            <a:r>
              <a:rPr lang="en-BZ" sz="3200" dirty="0">
                <a:latin typeface="Times New Roman" panose="02020603050405020304" pitchFamily="18" charset="0"/>
                <a:cs typeface="Times New Roman" panose="02020603050405020304" pitchFamily="18" charset="0"/>
              </a:rPr>
              <a:t> con </a:t>
            </a:r>
            <a:r>
              <a:rPr lang="en-BZ" sz="3200" dirty="0" err="1">
                <a:latin typeface="Times New Roman" panose="02020603050405020304" pitchFamily="18" charset="0"/>
                <a:cs typeface="Times New Roman" panose="02020603050405020304" pitchFamily="18" charset="0"/>
              </a:rPr>
              <a:t>người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và</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lí</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trí</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tự</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nhiên</a:t>
            </a:r>
            <a:endParaRPr lang="en-BZ" sz="3200" dirty="0">
              <a:latin typeface="Times New Roman" panose="02020603050405020304" pitchFamily="18" charset="0"/>
              <a:cs typeface="Times New Roman" panose="02020603050405020304" pitchFamily="18" charset="0"/>
            </a:endParaRPr>
          </a:p>
          <a:p>
            <a:r>
              <a:rPr lang="en-BZ" sz="3200" dirty="0" err="1">
                <a:latin typeface="Times New Roman" panose="02020603050405020304" pitchFamily="18" charset="0"/>
                <a:cs typeface="Times New Roman" panose="02020603050405020304" pitchFamily="18" charset="0"/>
              </a:rPr>
              <a:t>Phá</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hủy</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nền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văn</a:t>
            </a:r>
            <a:r>
              <a:rPr lang="en-BZ" sz="3200" dirty="0">
                <a:latin typeface="Times New Roman" panose="02020603050405020304" pitchFamily="18" charset="0"/>
                <a:cs typeface="Times New Roman" panose="02020603050405020304" pitchFamily="18" charset="0"/>
              </a:rPr>
              <a:t> minh </a:t>
            </a:r>
            <a:r>
              <a:rPr lang="en-BZ" sz="3200" dirty="0" err="1">
                <a:latin typeface="Times New Roman" panose="02020603050405020304" pitchFamily="18" charset="0"/>
                <a:cs typeface="Times New Roman" panose="02020603050405020304" pitchFamily="18" charset="0"/>
              </a:rPr>
              <a:t>hàng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triệu</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năm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của</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nhân</a:t>
            </a:r>
            <a:r>
              <a:rPr lang="en-BZ" sz="3200" dirty="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loại</a:t>
            </a:r>
            <a:endParaRPr lang="en-BZ" sz="3200" dirty="0">
              <a:latin typeface="Times New Roman" panose="02020603050405020304" pitchFamily="18" charset="0"/>
              <a:cs typeface="Times New Roman" panose="02020603050405020304" pitchFamily="18" charset="0"/>
            </a:endParaRPr>
          </a:p>
        </p:txBody>
      </p:sp>
      <p:sp>
        <p:nvSpPr>
          <p:cNvPr id="51" name="Chỗ dành sẵn cho Nội dung 2">
            <a:extLst>
              <a:ext uri="{FF2B5EF4-FFF2-40B4-BE49-F238E27FC236}">
                <a16:creationId xmlns:a16="http://schemas.microsoft.com/office/drawing/2014/main" xmlns="" id="{8A26F784-FE71-4238-977F-16134AD86169}"/>
              </a:ext>
            </a:extLst>
          </p:cNvPr>
          <p:cNvSpPr txBox="1">
            <a:spLocks/>
          </p:cNvSpPr>
          <p:nvPr/>
        </p:nvSpPr>
        <p:spPr>
          <a:xfrm>
            <a:off x="6295363" y="2572290"/>
            <a:ext cx="5483020" cy="3250994"/>
          </a:xfrm>
          <a:prstGeom prst="rect">
            <a:avLst/>
          </a:prstGeom>
          <a:solidFill>
            <a:srgbClr val="FFFFFF">
              <a:alpha val="81176"/>
            </a:srgbClr>
          </a:solidFill>
        </p:spPr>
        <p:txBody>
          <a:bodyPr lIns="34247" tIns="17120" rIns="34247" bIns="17120">
            <a:noAutofit/>
          </a:bodyPr>
          <a:lst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endParaRPr lang="vi-VN" sz="3200" dirty="0" smtClean="0">
              <a:latin typeface="Times New Roman" panose="02020603050405020304" pitchFamily="18" charset="0"/>
              <a:cs typeface="Times New Roman" panose="02020603050405020304" pitchFamily="18" charset="0"/>
            </a:endParaRPr>
          </a:p>
          <a:p>
            <a:r>
              <a:rPr lang="en-BZ" sz="3200" dirty="0" err="1" smtClean="0">
                <a:latin typeface="Times New Roman" panose="02020603050405020304" pitchFamily="18" charset="0"/>
                <a:cs typeface="Times New Roman" panose="02020603050405020304" pitchFamily="18" charset="0"/>
              </a:rPr>
              <a:t>Phản</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lại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sự</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tiến</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hóa</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đưa</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Trái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Đất</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về</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điểm</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xuất</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phát</a:t>
            </a:r>
            <a:endParaRPr lang="en-BZ" sz="3200" dirty="0" smtClean="0">
              <a:latin typeface="Times New Roman" panose="02020603050405020304" pitchFamily="18" charset="0"/>
              <a:cs typeface="Times New Roman" panose="02020603050405020304" pitchFamily="18" charset="0"/>
            </a:endParaRPr>
          </a:p>
          <a:p>
            <a:r>
              <a:rPr lang="en-BZ" sz="3200" dirty="0" err="1" smtClean="0">
                <a:latin typeface="Times New Roman" panose="02020603050405020304" pitchFamily="18" charset="0"/>
                <a:cs typeface="Times New Roman" panose="02020603050405020304" pitchFamily="18" charset="0"/>
              </a:rPr>
              <a:t>Hủy</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hoại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hạnh</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phúc</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gây</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ra</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bao</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đau</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khổ</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cho</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loài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người</a:t>
            </a:r>
            <a:endParaRPr lang="vi-VN" sz="3200" dirty="0" smtClean="0">
              <a:latin typeface="Times New Roman" panose="02020603050405020304" pitchFamily="18" charset="0"/>
              <a:cs typeface="Times New Roman" panose="02020603050405020304" pitchFamily="18" charset="0"/>
            </a:endParaRPr>
          </a:p>
          <a:p>
            <a:endParaRPr lang="en-BZ"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98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0">
                                            <p:bg/>
                                          </p:spTgt>
                                        </p:tgtEl>
                                        <p:attrNameLst>
                                          <p:attrName>style.visibility</p:attrName>
                                        </p:attrNameLst>
                                      </p:cBhvr>
                                      <p:to>
                                        <p:strVal val="visible"/>
                                      </p:to>
                                    </p:set>
                                    <p:animEffect transition="in" filter="barn(inVertical)">
                                      <p:cBhvr>
                                        <p:cTn id="10" dur="500"/>
                                        <p:tgtEl>
                                          <p:spTgt spid="50">
                                            <p:bg/>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0">
                                            <p:txEl>
                                              <p:pRg st="1" end="1"/>
                                            </p:txEl>
                                          </p:spTgt>
                                        </p:tgtEl>
                                        <p:attrNameLst>
                                          <p:attrName>style.visibility</p:attrName>
                                        </p:attrNameLst>
                                      </p:cBhvr>
                                      <p:to>
                                        <p:strVal val="visible"/>
                                      </p:to>
                                    </p:set>
                                    <p:animEffect transition="in" filter="barn(inVertical)">
                                      <p:cBhvr>
                                        <p:cTn id="15" dur="500"/>
                                        <p:tgtEl>
                                          <p:spTgt spid="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0">
                                            <p:txEl>
                                              <p:pRg st="2" end="2"/>
                                            </p:txEl>
                                          </p:spTgt>
                                        </p:tgtEl>
                                        <p:attrNameLst>
                                          <p:attrName>style.visibility</p:attrName>
                                        </p:attrNameLst>
                                      </p:cBhvr>
                                      <p:to>
                                        <p:strVal val="visible"/>
                                      </p:to>
                                    </p:set>
                                    <p:animEffect transition="in" filter="barn(inVertical)">
                                      <p:cBhvr>
                                        <p:cTn id="20" dur="500"/>
                                        <p:tgtEl>
                                          <p:spTgt spid="50">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barn(inVertical)">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200" b="14155"/>
          <a:stretch/>
        </p:blipFill>
        <p:spPr bwMode="auto">
          <a:xfrm>
            <a:off x="-17674" y="43179"/>
            <a:ext cx="609598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rotWithShape="1">
          <a:blip r:embed="rId4">
            <a:extLst>
              <a:ext uri="{28A0092B-C50C-407E-A947-70E740481C1C}">
                <a14:useLocalDpi xmlns:a14="http://schemas.microsoft.com/office/drawing/2010/main" val="0"/>
              </a:ext>
            </a:extLst>
          </a:blip>
          <a:srcRect t="8753" b="12576"/>
          <a:stretch/>
        </p:blipFill>
        <p:spPr bwMode="auto">
          <a:xfrm>
            <a:off x="6096000" y="10"/>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5094"/>
          <a:stretch/>
        </p:blipFill>
        <p:spPr bwMode="auto">
          <a:xfrm>
            <a:off x="20" y="3429000"/>
            <a:ext cx="609598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572" r="-7" b="-7"/>
          <a:stretch/>
        </p:blipFill>
        <p:spPr bwMode="auto">
          <a:xfrm>
            <a:off x="6096000" y="3429000"/>
            <a:ext cx="609600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Hộp Văn bản 8">
            <a:extLst>
              <a:ext uri="{FF2B5EF4-FFF2-40B4-BE49-F238E27FC236}">
                <a16:creationId xmlns:a16="http://schemas.microsoft.com/office/drawing/2014/main" xmlns="" id="{3DBCA34E-C60F-4151-8E0D-B8FF4B1AAD12}"/>
              </a:ext>
            </a:extLst>
          </p:cNvPr>
          <p:cNvSpPr txBox="1"/>
          <p:nvPr/>
        </p:nvSpPr>
        <p:spPr>
          <a:xfrm>
            <a:off x="3863752" y="2807245"/>
            <a:ext cx="4761470" cy="1243510"/>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Thảm</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họa</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chiến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Hiroshima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Nagasaki</a:t>
            </a:r>
          </a:p>
        </p:txBody>
      </p:sp>
    </p:spTree>
    <p:extLst>
      <p:ext uri="{BB962C8B-B14F-4D97-AF65-F5344CB8AC3E}">
        <p14:creationId xmlns:p14="http://schemas.microsoft.com/office/powerpoint/2010/main" val="181069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7801" y="-289477"/>
            <a:ext cx="9809314" cy="1457070"/>
          </a:xfrm>
          <a:prstGeom prst="rect">
            <a:avLst/>
          </a:prstGeom>
        </p:spPr>
      </p:pic>
      <p:sp>
        <p:nvSpPr>
          <p:cNvPr id="7" name="Rectangle 3"/>
          <p:cNvSpPr txBox="1">
            <a:spLocks noChangeArrowheads="1"/>
          </p:cNvSpPr>
          <p:nvPr/>
        </p:nvSpPr>
        <p:spPr bwMode="auto">
          <a:xfrm>
            <a:off x="5413829" y="1167593"/>
            <a:ext cx="666205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kể</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bà</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Nakabushi</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chứng</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may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sót</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thảm</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họa</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Hiroshima)</a:t>
            </a:r>
            <a:endParaRPr kumimoji="0" lang="en-US" altLang="en-US" sz="28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buổi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sáng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mùa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hè</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ấm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áp</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cô</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bé</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Nakabushi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5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tuổi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mặt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tại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trường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mẫu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giáo.Yukiko</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chơi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đùa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mình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lặng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lẽ</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lúc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chờ</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đợi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mình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lớp</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bao</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giờ</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đến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Đúng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8h15,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tất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gì</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cô</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bé</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nhận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chỉ</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ánh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sáng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chói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lóa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cùng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tiếng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nổ</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cực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lớn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giây</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phút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bom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tử</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ném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phố</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Hiroshima.</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p:txBody>
      </p:sp>
      <p:pic>
        <p:nvPicPr>
          <p:cNvPr id="8" name="Picture 7"/>
          <p:cNvPicPr>
            <a:picLocks noChangeAspect="1"/>
          </p:cNvPicPr>
          <p:nvPr/>
        </p:nvPicPr>
        <p:blipFill>
          <a:blip r:embed="rId3"/>
          <a:stretch>
            <a:fillRect/>
          </a:stretch>
        </p:blipFill>
        <p:spPr>
          <a:xfrm>
            <a:off x="362859" y="1167593"/>
            <a:ext cx="5196116" cy="5291265"/>
          </a:xfrm>
          <a:prstGeom prst="rect">
            <a:avLst/>
          </a:prstGeom>
        </p:spPr>
      </p:pic>
    </p:spTree>
    <p:extLst>
      <p:ext uri="{BB962C8B-B14F-4D97-AF65-F5344CB8AC3E}">
        <p14:creationId xmlns:p14="http://schemas.microsoft.com/office/powerpoint/2010/main" val="14176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75230" y="-420106"/>
            <a:ext cx="9809314" cy="1457070"/>
          </a:xfrm>
          <a:prstGeom prst="rect">
            <a:avLst/>
          </a:prstGeom>
        </p:spPr>
      </p:pic>
      <p:sp>
        <p:nvSpPr>
          <p:cNvPr id="9" name="Rectangle 3"/>
          <p:cNvSpPr txBox="1">
            <a:spLocks noChangeArrowheads="1"/>
          </p:cNvSpPr>
          <p:nvPr/>
        </p:nvSpPr>
        <p:spPr bwMode="auto">
          <a:xfrm>
            <a:off x="-56241" y="927300"/>
            <a:ext cx="12072256" cy="569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thành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phố</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mất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thấy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hàng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trăm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bỏng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lê</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phủ</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từ</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chân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tóc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dựng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mảng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da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thịt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cháy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xém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bong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tróc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bộ</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cơ</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miếng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giẻ</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đội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quân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ma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quỷ</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vậy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van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xin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chẳng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gì</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Chính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đình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qua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hai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cây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khủng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xác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còn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cuốn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đình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Nakabushi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cùng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tìm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trú</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ẩn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nhỏ</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hẹp</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Thứ</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mùi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ở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thật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khủng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thương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van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xin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uống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báo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uống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vì</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sẽ</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sau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ngụm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sự</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thật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tiếng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kêu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than,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rỉ</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rồi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nhỏ</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từng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lượt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qua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Mẹ</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cạnh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hề</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ngày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8/8.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thấy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trai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31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bác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cùng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mẹ</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hưởng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lớn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nhất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năm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cuộc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456827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Inner Peace is World Peace - Perspectives Therapy Services">
            <a:extLst>
              <a:ext uri="{FF2B5EF4-FFF2-40B4-BE49-F238E27FC236}">
                <a16:creationId xmlns:a16="http://schemas.microsoft.com/office/drawing/2014/main" xmlns="" id="{9B04F688-D871-4530-94C3-1F09DB163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8" t="9091" r="5083" b="2"/>
          <a:stretch/>
        </p:blipFill>
        <p:spPr bwMode="auto">
          <a:xfrm>
            <a:off x="0" y="-915915"/>
            <a:ext cx="12192000" cy="9645578"/>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815414" y="548680"/>
            <a:ext cx="10561173" cy="5760640"/>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9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p:cNvSpPr txBox="1"/>
          <p:nvPr/>
        </p:nvSpPr>
        <p:spPr>
          <a:xfrm>
            <a:off x="3208421" y="619139"/>
            <a:ext cx="5614737" cy="666786"/>
          </a:xfrm>
          <a:prstGeom prst="rect">
            <a:avLst/>
          </a:prstGeom>
          <a:solidFill>
            <a:schemeClr val="accent3">
              <a:lumMod val="75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vi-VN" sz="3733" b="1" i="1" noProof="0" dirty="0" smtClean="0">
                <a:solidFill>
                  <a:prstClr val="white"/>
                </a:solidFill>
                <a:latin typeface="Times New Roman" panose="02020603050405020304" pitchFamily="18" charset="0"/>
                <a:cs typeface="Times New Roman" panose="02020603050405020304" pitchFamily="18" charset="0"/>
              </a:rPr>
              <a:t>LỜI KÊU GỌI HÒA BÌNH</a:t>
            </a:r>
            <a:endParaRPr kumimoji="0" lang="en-US" sz="3733"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40606" y="1597020"/>
            <a:ext cx="10110787" cy="4401205"/>
          </a:xfrm>
          <a:prstGeom prst="rect">
            <a:avLst/>
          </a:prstGeom>
        </p:spPr>
        <p:txBody>
          <a:bodyPr wrap="square">
            <a:spAutoFit/>
          </a:bodyPr>
          <a:lstStyle/>
          <a:p>
            <a:pPr lvl="0" algn="just">
              <a:defRPr/>
            </a:pPr>
            <a:r>
              <a:rPr lang="vi-VN" sz="4000" i="1" dirty="0">
                <a:solidFill>
                  <a:prstClr val="black"/>
                </a:solidFill>
                <a:latin typeface="Times New Roman" panose="02020603050405020304" pitchFamily="18" charset="0"/>
                <a:cs typeface="Times New Roman" panose="02020603050405020304" pitchFamily="18" charset="0"/>
              </a:rPr>
              <a:t>“</a:t>
            </a:r>
            <a:r>
              <a:rPr lang="en-BZ" sz="4000" i="1" dirty="0" err="1">
                <a:solidFill>
                  <a:prstClr val="black"/>
                </a:solidFill>
                <a:latin typeface="Times New Roman" panose="02020603050405020304" pitchFamily="18" charset="0"/>
                <a:cs typeface="Times New Roman" panose="02020603050405020304" pitchFamily="18" charset="0"/>
              </a:rPr>
              <a:t>Chúng</a:t>
            </a:r>
            <a:r>
              <a:rPr lang="en-BZ" sz="4000" i="1" dirty="0">
                <a:solidFill>
                  <a:prstClr val="black"/>
                </a:solidFill>
                <a:latin typeface="Times New Roman" panose="02020603050405020304" pitchFamily="18" charset="0"/>
                <a:cs typeface="Times New Roman" panose="02020603050405020304" pitchFamily="18" charset="0"/>
              </a:rPr>
              <a:t> ta </a:t>
            </a:r>
            <a:r>
              <a:rPr lang="en-BZ" sz="4000" i="1" dirty="0" err="1">
                <a:solidFill>
                  <a:prstClr val="black"/>
                </a:solidFill>
                <a:latin typeface="Times New Roman" panose="02020603050405020304" pitchFamily="18" charset="0"/>
                <a:cs typeface="Times New Roman" panose="02020603050405020304" pitchFamily="18" charset="0"/>
              </a:rPr>
              <a:t>đến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đây</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để</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chống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lại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việc</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đó</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tham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gia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vào</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bản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đồng</a:t>
            </a:r>
            <a:r>
              <a:rPr lang="en-BZ" sz="4000" i="1" dirty="0">
                <a:solidFill>
                  <a:prstClr val="black"/>
                </a:solidFill>
                <a:latin typeface="Times New Roman" panose="02020603050405020304" pitchFamily="18" charset="0"/>
                <a:cs typeface="Times New Roman" panose="02020603050405020304" pitchFamily="18" charset="0"/>
              </a:rPr>
              <a:t> ca </a:t>
            </a:r>
            <a:r>
              <a:rPr lang="en-BZ" sz="4000" i="1" dirty="0" err="1">
                <a:solidFill>
                  <a:prstClr val="black"/>
                </a:solidFill>
                <a:latin typeface="Times New Roman" panose="02020603050405020304" pitchFamily="18" charset="0"/>
                <a:cs typeface="Times New Roman" panose="02020603050405020304" pitchFamily="18" charset="0"/>
              </a:rPr>
              <a:t>của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những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người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đòi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hỏi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một</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thế</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giới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không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có</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vũ</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khí</a:t>
            </a:r>
            <a:r>
              <a:rPr lang="en-SG" sz="4000" i="1" dirty="0">
                <a:solidFill>
                  <a:prstClr val="black"/>
                </a:solidFill>
                <a:latin typeface="Times New Roman" panose="02020603050405020304" pitchFamily="18" charset="0"/>
                <a:cs typeface="Times New Roman" panose="02020603050405020304" pitchFamily="18" charset="0"/>
              </a:rPr>
              <a:t> … </a:t>
            </a:r>
            <a:r>
              <a:rPr lang="en-BZ" sz="4000" i="1" dirty="0" err="1">
                <a:solidFill>
                  <a:prstClr val="black"/>
                </a:solidFill>
                <a:latin typeface="Times New Roman" panose="02020603050405020304" pitchFamily="18" charset="0"/>
                <a:cs typeface="Times New Roman" panose="02020603050405020304" pitchFamily="18" charset="0"/>
              </a:rPr>
              <a:t>mở</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ra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một</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nhà</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băng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lưu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trữ</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trí</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nhớ</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có</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thể</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tồn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tại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sau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thảm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họa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hạt</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nhân</a:t>
            </a:r>
            <a:r>
              <a:rPr lang="en-BZ" sz="4000" i="1" dirty="0">
                <a:solidFill>
                  <a:prstClr val="black"/>
                </a:solidFill>
                <a:latin typeface="Times New Roman" panose="02020603050405020304" pitchFamily="18" charset="0"/>
                <a:cs typeface="Times New Roman" panose="02020603050405020304" pitchFamily="18" charset="0"/>
              </a:rPr>
              <a:t>…</a:t>
            </a:r>
            <a:r>
              <a:rPr lang="en-BZ" sz="4000" i="1" dirty="0" err="1">
                <a:solidFill>
                  <a:prstClr val="black"/>
                </a:solidFill>
                <a:latin typeface="Times New Roman" panose="02020603050405020304" pitchFamily="18" charset="0"/>
                <a:cs typeface="Times New Roman" panose="02020603050405020304" pitchFamily="18" charset="0"/>
              </a:rPr>
              <a:t>Lên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án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những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thủ</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phạm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gây</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ra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đau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khổ</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những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kẻ</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giả</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điếc</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làm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ngơ</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trước</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lời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khẩn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cầu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hòa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bình</a:t>
            </a:r>
            <a:r>
              <a:rPr lang="en-BZ" sz="4000" i="1" dirty="0">
                <a:solidFill>
                  <a:prstClr val="black"/>
                </a:solidFill>
                <a:latin typeface="Times New Roman" panose="02020603050405020304" pitchFamily="18" charset="0"/>
                <a:cs typeface="Times New Roman" panose="02020603050405020304" pitchFamily="18" charset="0"/>
              </a:rPr>
              <a:t>…”</a:t>
            </a:r>
            <a:endParaRPr lang="vi-VN" sz="40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5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
                                        <p:tgtEl>
                                          <p:spTgt spid="45"/>
                                        </p:tgtEl>
                                      </p:cBhvr>
                                    </p:animEffect>
                                    <p:anim calcmode="lin" valueType="num">
                                      <p:cBhvr>
                                        <p:cTn id="8" dur="10" fill="hold"/>
                                        <p:tgtEl>
                                          <p:spTgt spid="45"/>
                                        </p:tgtEl>
                                        <p:attrNameLst>
                                          <p:attrName>ppt_x</p:attrName>
                                        </p:attrNameLst>
                                      </p:cBhvr>
                                      <p:tavLst>
                                        <p:tav tm="0">
                                          <p:val>
                                            <p:strVal val="#ppt_x"/>
                                          </p:val>
                                        </p:tav>
                                        <p:tav tm="100000">
                                          <p:val>
                                            <p:strVal val="#ppt_x"/>
                                          </p:val>
                                        </p:tav>
                                      </p:tavLst>
                                    </p:anim>
                                    <p:anim calcmode="lin" valueType="num">
                                      <p:cBhvr>
                                        <p:cTn id="9" dur="1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lang="vi-VN"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Lời kêu gọi đấu tranh cho một thế giới hòa bình</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p:cNvSpPr txBox="1"/>
          <p:nvPr/>
        </p:nvSpPr>
        <p:spPr>
          <a:xfrm>
            <a:off x="1552455" y="1594522"/>
            <a:ext cx="8918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“ĐẤU TRANH VÌ MỘT THẾ GIỚI HÒA BÌNH”</a:t>
            </a:r>
            <a:endParaRPr kumimoji="0" lang="en-US" sz="3200" b="1" i="1" u="none" strike="noStrike" kern="1200" cap="none" spc="0" normalizeH="0" baseline="0" noProof="0" dirty="0">
              <a:ln>
                <a:noFill/>
              </a:ln>
              <a:solidFill>
                <a:srgbClr val="FF0000"/>
              </a:solidFill>
              <a:effectLst/>
              <a:uLnTx/>
              <a:uFillTx/>
              <a:latin typeface="Calibri Light"/>
              <a:ea typeface="+mn-ea"/>
              <a:cs typeface="+mn-cs"/>
            </a:endParaRPr>
          </a:p>
        </p:txBody>
      </p:sp>
      <p:grpSp>
        <p:nvGrpSpPr>
          <p:cNvPr id="16" name="Group 15">
            <a:extLst>
              <a:ext uri="{FF2B5EF4-FFF2-40B4-BE49-F238E27FC236}">
                <a16:creationId xmlns:a16="http://schemas.microsoft.com/office/drawing/2014/main" xmlns="" id="{6846230D-DEE6-4FE5-A0A0-6E77FD30D2B8}"/>
              </a:ext>
            </a:extLst>
          </p:cNvPr>
          <p:cNvGrpSpPr/>
          <p:nvPr/>
        </p:nvGrpSpPr>
        <p:grpSpPr>
          <a:xfrm>
            <a:off x="1842447" y="2179297"/>
            <a:ext cx="7847464" cy="1760009"/>
            <a:chOff x="1647759" y="3872894"/>
            <a:chExt cx="3833273" cy="1580834"/>
          </a:xfrm>
          <a:solidFill>
            <a:srgbClr val="009999"/>
          </a:solidFill>
        </p:grpSpPr>
        <p:sp>
          <p:nvSpPr>
            <p:cNvPr id="17" name="Rectangle: Rounded Corners 18">
              <a:extLst>
                <a:ext uri="{FF2B5EF4-FFF2-40B4-BE49-F238E27FC236}">
                  <a16:creationId xmlns:a16="http://schemas.microsoft.com/office/drawing/2014/main" xmlns=""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xmlns="" id="{B3F488C8-B915-4F91-8F88-0DB239CD02C3}"/>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vi-VN" altLang="en-US" sz="2800" b="1" i="1"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NHIỆM</a:t>
              </a:r>
              <a:r>
                <a:rPr kumimoji="0" lang="vi-VN" altLang="en-US" sz="2800" b="1" i="1"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VỤ</a:t>
              </a:r>
            </a:p>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vi-VN" altLang="en-US" sz="2800" b="1" i="1"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Lên</a:t>
              </a:r>
              <a:r>
                <a:rPr kumimoji="0" lang="vi-VN" altLang="en-US" sz="2800" b="1" i="1"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tiếng (cá nhân) hòa vào bản đồng ca (tập thể)</a:t>
              </a:r>
            </a:p>
            <a:p>
              <a:pPr marL="0" marR="0" lvl="0" indent="0" algn="ctr" defTabSz="1600200" rtl="0" eaLnBrk="1" fontAlgn="auto" latinLnBrk="0" hangingPunct="1">
                <a:lnSpc>
                  <a:spcPct val="90000"/>
                </a:lnSpc>
                <a:spcBef>
                  <a:spcPct val="0"/>
                </a:spcBef>
                <a:spcAft>
                  <a:spcPct val="35000"/>
                </a:spcAft>
                <a:buClrTx/>
                <a:buSzTx/>
                <a:buFontTx/>
                <a:buNone/>
                <a:tabLst/>
                <a:defRPr/>
              </a:pPr>
              <a:r>
                <a:rPr lang="vi-VN" sz="2800" b="1" i="1" baseline="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Tinh thần</a:t>
              </a:r>
              <a:r>
                <a:rPr lang="vi-VN" sz="2800" b="1" i="1"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đoàn kết</a:t>
              </a:r>
              <a:endParaRPr kumimoji="0" lang="en-BZ"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cxnSp>
        <p:nvCxnSpPr>
          <p:cNvPr id="20" name="Straight Connector 19"/>
          <p:cNvCxnSpPr/>
          <p:nvPr/>
        </p:nvCxnSpPr>
        <p:spPr>
          <a:xfrm flipH="1">
            <a:off x="5766681" y="4107978"/>
            <a:ext cx="19974" cy="216915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371321" y="4284613"/>
            <a:ext cx="2691999" cy="1815882"/>
          </a:xfrm>
          <a:prstGeom prst="rect">
            <a:avLst/>
          </a:prstGeom>
        </p:spPr>
        <p:txBody>
          <a:bodyPr wrap="square">
            <a:spAutoFit/>
          </a:bodyPr>
          <a:lstStyle/>
          <a:p>
            <a:pPr lvl="0" algn="just">
              <a:spcBef>
                <a:spcPct val="20000"/>
              </a:spcBef>
              <a:buClr>
                <a:srgbClr val="954F72"/>
              </a:buClr>
              <a:buSzPct val="60000"/>
              <a:defRPr/>
            </a:pPr>
            <a:r>
              <a:rPr lang="vi-VN" altLang="en-US" sz="2800" i="1" dirty="0">
                <a:solidFill>
                  <a:prstClr val="black"/>
                </a:solidFill>
                <a:latin typeface="Times New Roman" panose="02020603050405020304" pitchFamily="18" charset="0"/>
                <a:cs typeface="Times New Roman" panose="02020603050405020304" pitchFamily="18" charset="0"/>
              </a:rPr>
              <a:t>Phản đối, ngăn chặn chạy đua vũ trang, vũ khí hạt nhân</a:t>
            </a:r>
            <a:endParaRPr lang="en-US" altLang="en-US" sz="2800" i="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6490016" y="4284613"/>
            <a:ext cx="2717664" cy="1384995"/>
          </a:xfrm>
          <a:prstGeom prst="rect">
            <a:avLst/>
          </a:prstGeom>
        </p:spPr>
        <p:txBody>
          <a:bodyPr wrap="square">
            <a:spAutoFit/>
          </a:bodyPr>
          <a:lstStyle/>
          <a:p>
            <a:pPr lvl="0" algn="just">
              <a:spcBef>
                <a:spcPct val="20000"/>
              </a:spcBef>
              <a:buClr>
                <a:srgbClr val="954F72"/>
              </a:buClr>
              <a:buSzPct val="60000"/>
              <a:defRPr/>
            </a:pPr>
            <a:r>
              <a:rPr lang="vi-VN" altLang="en-US" sz="2800" i="1" dirty="0">
                <a:solidFill>
                  <a:prstClr val="black"/>
                </a:solidFill>
                <a:latin typeface="Times New Roman" panose="02020603050405020304" pitchFamily="18" charset="0"/>
                <a:cs typeface="Times New Roman" panose="02020603050405020304" pitchFamily="18" charset="0"/>
              </a:rPr>
              <a:t>Đấu tranh cho thế giới hòa bình, công bằng</a:t>
            </a:r>
            <a:endParaRPr lang="en-US" altLang="en-US" sz="2800"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extLst/>
          </a:blip>
          <a:stretch>
            <a:fillRect/>
          </a:stretch>
        </p:blipFill>
        <p:spPr>
          <a:xfrm>
            <a:off x="9689911" y="4434665"/>
            <a:ext cx="2423335" cy="2423335"/>
          </a:xfrm>
          <a:prstGeom prst="rect">
            <a:avLst/>
          </a:prstGeom>
        </p:spPr>
      </p:pic>
    </p:spTree>
    <p:extLst>
      <p:ext uri="{BB962C8B-B14F-4D97-AF65-F5344CB8AC3E}">
        <p14:creationId xmlns:p14="http://schemas.microsoft.com/office/powerpoint/2010/main" val="12406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Lời kêu gọi đấu tranh cho một thế giới hòa bình</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p:cNvSpPr txBox="1"/>
          <p:nvPr/>
        </p:nvSpPr>
        <p:spPr>
          <a:xfrm>
            <a:off x="1552455" y="1594522"/>
            <a:ext cx="8918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“ĐẤU TRANH VÌ MỘT THẾ GIỚI HÒA BÌNH”</a:t>
            </a:r>
            <a:endParaRPr kumimoji="0" lang="en-US" sz="3200" b="1" i="1" u="none" strike="noStrike" kern="1200" cap="none" spc="0" normalizeH="0" baseline="0" noProof="0" dirty="0">
              <a:ln>
                <a:noFill/>
              </a:ln>
              <a:solidFill>
                <a:srgbClr val="FF0000"/>
              </a:solidFill>
              <a:effectLst/>
              <a:uLnTx/>
              <a:uFillTx/>
              <a:latin typeface="Calibri Light"/>
              <a:ea typeface="+mn-ea"/>
              <a:cs typeface="+mn-cs"/>
            </a:endParaRPr>
          </a:p>
        </p:txBody>
      </p:sp>
      <p:grpSp>
        <p:nvGrpSpPr>
          <p:cNvPr id="16" name="Group 15">
            <a:extLst>
              <a:ext uri="{FF2B5EF4-FFF2-40B4-BE49-F238E27FC236}">
                <a16:creationId xmlns:a16="http://schemas.microsoft.com/office/drawing/2014/main" xmlns="" id="{6846230D-DEE6-4FE5-A0A0-6E77FD30D2B8}"/>
              </a:ext>
            </a:extLst>
          </p:cNvPr>
          <p:cNvGrpSpPr/>
          <p:nvPr/>
        </p:nvGrpSpPr>
        <p:grpSpPr>
          <a:xfrm>
            <a:off x="3889612" y="2541222"/>
            <a:ext cx="3562066" cy="982961"/>
            <a:chOff x="1647759" y="3872894"/>
            <a:chExt cx="3833273" cy="1580834"/>
          </a:xfrm>
          <a:solidFill>
            <a:srgbClr val="009999"/>
          </a:solidFill>
        </p:grpSpPr>
        <p:sp>
          <p:nvSpPr>
            <p:cNvPr id="17" name="Rectangle: Rounded Corners 18">
              <a:extLst>
                <a:ext uri="{FF2B5EF4-FFF2-40B4-BE49-F238E27FC236}">
                  <a16:creationId xmlns:a16="http://schemas.microsoft.com/office/drawing/2014/main" xmlns=""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xmlns="" id="{B3F488C8-B915-4F91-8F88-0DB239CD02C3}"/>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lang="vi-VN" sz="2800" b="1" i="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ĐỀ NGHỊ</a:t>
              </a:r>
              <a:endParaRPr kumimoji="0" lang="en-BZ"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cxnSp>
        <p:nvCxnSpPr>
          <p:cNvPr id="20" name="Straight Connector 19"/>
          <p:cNvCxnSpPr/>
          <p:nvPr/>
        </p:nvCxnSpPr>
        <p:spPr>
          <a:xfrm flipH="1">
            <a:off x="5766681" y="3998794"/>
            <a:ext cx="19974" cy="216915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863425" y="4175429"/>
            <a:ext cx="3199895" cy="1643527"/>
          </a:xfrm>
          <a:prstGeom prst="rect">
            <a:avLst/>
          </a:prstGeom>
        </p:spPr>
        <p:txBody>
          <a:bodyPr wrap="square">
            <a:spAutoFit/>
          </a:bodyPr>
          <a:lstStyle/>
          <a:p>
            <a:pPr lvl="0" algn="ctr" defTabSz="1244600">
              <a:lnSpc>
                <a:spcPct val="90000"/>
              </a:lnSpc>
              <a:spcBef>
                <a:spcPct val="0"/>
              </a:spcBef>
              <a:spcAft>
                <a:spcPct val="35000"/>
              </a:spcAft>
              <a:defRPr/>
            </a:pPr>
            <a:r>
              <a:rPr lang="en-US"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ở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ngân</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hàng</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a:t>
            </a:r>
            <a:r>
              <a:rPr lang="vi-VN"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ư</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u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trữ</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trí</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nhớ</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sau</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thế</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từng</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tồn</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tại</a:t>
            </a:r>
            <a:endParaRPr lang="en-BZ" sz="2800" i="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5977278" y="4175429"/>
            <a:ext cx="3944644" cy="2031325"/>
          </a:xfrm>
          <a:prstGeom prst="rect">
            <a:avLst/>
          </a:prstGeom>
        </p:spPr>
        <p:txBody>
          <a:bodyPr wrap="square">
            <a:spAutoFit/>
          </a:bodyPr>
          <a:lstStyle/>
          <a:p>
            <a:pPr lvl="0" algn="ctr" defTabSz="1600200">
              <a:lnSpc>
                <a:spcPct val="90000"/>
              </a:lnSpc>
              <a:spcBef>
                <a:spcPct val="0"/>
              </a:spcBef>
              <a:spcAft>
                <a:spcPct val="35000"/>
              </a:spcAft>
              <a:defRPr/>
            </a:pPr>
            <a:r>
              <a:rPr lang="en-SG" sz="2800" i="1" dirty="0">
                <a:solidFill>
                  <a:prstClr val="black"/>
                </a:solidFill>
                <a:latin typeface="Times New Roman" panose="02020603050405020304" pitchFamily="18" charset="0"/>
                <a:cs typeface="Times New Roman" panose="02020603050405020304" pitchFamily="18" charset="0"/>
              </a:rPr>
              <a:t>N</a:t>
            </a:r>
            <a:r>
              <a:rPr lang="vi-VN" sz="2800" i="1" dirty="0">
                <a:solidFill>
                  <a:prstClr val="black"/>
                </a:solidFill>
                <a:latin typeface="Times New Roman" panose="02020603050405020304" pitchFamily="18" charset="0"/>
                <a:cs typeface="Times New Roman" panose="02020603050405020304" pitchFamily="18" charset="0"/>
              </a:rPr>
              <a:t>hân loại cần giữ kí ức của mình, lịch sử sẽ lên án những thế lực hiếu chiến đã đẩy nhân loại vào thảm hoạ hạt nhân.</a:t>
            </a:r>
            <a:endParaRPr lang="en-BZ" sz="2800"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extLst/>
          </a:blip>
          <a:stretch>
            <a:fillRect/>
          </a:stretch>
        </p:blipFill>
        <p:spPr>
          <a:xfrm>
            <a:off x="9689911" y="4434665"/>
            <a:ext cx="2423335" cy="2423335"/>
          </a:xfrm>
          <a:prstGeom prst="rect">
            <a:avLst/>
          </a:prstGeom>
        </p:spPr>
      </p:pic>
    </p:spTree>
    <p:extLst>
      <p:ext uri="{BB962C8B-B14F-4D97-AF65-F5344CB8AC3E}">
        <p14:creationId xmlns:p14="http://schemas.microsoft.com/office/powerpoint/2010/main" val="116614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nner Peace is World Peace - Perspectives Therapy Services">
            <a:extLst>
              <a:ext uri="{FF2B5EF4-FFF2-40B4-BE49-F238E27FC236}">
                <a16:creationId xmlns:a16="http://schemas.microsoft.com/office/drawing/2014/main" xmlns="" id="{9B04F688-D871-4530-94C3-1F09DB163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8" t="9091" r="5083" b="2"/>
          <a:stretch/>
        </p:blipFill>
        <p:spPr bwMode="auto">
          <a:xfrm>
            <a:off x="3523508"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8875" y="817418"/>
            <a:ext cx="2410689" cy="4524315"/>
          </a:xfrm>
          <a:prstGeom prst="rect">
            <a:avLst/>
          </a:prstGeom>
          <a:noFill/>
        </p:spPr>
        <p:txBody>
          <a:bodyPr wrap="square" rtlCol="0">
            <a:spAutoFit/>
          </a:bodyPr>
          <a:lstStyle/>
          <a:p>
            <a:pPr algn="ctr"/>
            <a:r>
              <a:rPr lang="vi-VN" sz="4800" b="1" dirty="0" smtClean="0">
                <a:solidFill>
                  <a:srgbClr val="FF0000"/>
                </a:solidFill>
                <a:latin typeface="+mj-lt"/>
              </a:rPr>
              <a:t>Đấu tranh cho một Thế giới hòa bình</a:t>
            </a:r>
            <a:endParaRPr lang="en-US" sz="4800" b="1" dirty="0">
              <a:solidFill>
                <a:srgbClr val="FF0000"/>
              </a:solidFill>
              <a:latin typeface="+mj-lt"/>
            </a:endParaRPr>
          </a:p>
        </p:txBody>
      </p:sp>
      <p:sp>
        <p:nvSpPr>
          <p:cNvPr id="8" name="Rectangle 7"/>
          <p:cNvSpPr/>
          <p:nvPr/>
        </p:nvSpPr>
        <p:spPr>
          <a:xfrm>
            <a:off x="1670018" y="5535757"/>
            <a:ext cx="4464525" cy="584775"/>
          </a:xfrm>
          <a:prstGeom prst="rect">
            <a:avLst/>
          </a:prstGeom>
        </p:spPr>
        <p:txBody>
          <a:bodyPr wrap="square">
            <a:spAutoFit/>
          </a:bodyPr>
          <a:lstStyle/>
          <a:p>
            <a:pPr lvl="0" defTabSz="914377">
              <a:defRPr/>
            </a:pPr>
            <a:r>
              <a:rPr lang="vi-VN" sz="3200" b="1" i="1" dirty="0" smtClean="0">
                <a:latin typeface="Times New Roman" panose="02020603050405020304" pitchFamily="18" charset="0"/>
                <a:cs typeface="Times New Roman" panose="02020603050405020304" pitchFamily="18" charset="0"/>
                <a:sym typeface="Wingdings" pitchFamily="2" charset="2"/>
              </a:rPr>
              <a:t>- Mác két-</a:t>
            </a:r>
            <a:endParaRPr lang="en-US" sz="3200"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38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anim calcmode="lin" valueType="num">
                                      <p:cBhvr>
                                        <p:cTn id="8" dur="10" fill="hold"/>
                                        <p:tgtEl>
                                          <p:spTgt spid="7"/>
                                        </p:tgtEl>
                                        <p:attrNameLst>
                                          <p:attrName>ppt_x</p:attrName>
                                        </p:attrNameLst>
                                      </p:cBhvr>
                                      <p:tavLst>
                                        <p:tav tm="0">
                                          <p:val>
                                            <p:strVal val="#ppt_x"/>
                                          </p:val>
                                        </p:tav>
                                        <p:tav tm="100000">
                                          <p:val>
                                            <p:strVal val="#ppt_x"/>
                                          </p:val>
                                        </p:tav>
                                      </p:tavLst>
                                    </p:anim>
                                    <p:anim calcmode="lin" valueType="num">
                                      <p:cBhvr>
                                        <p:cTn id="9" dur="1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Lời kêu gọi đấu tranh cho một thế giới hòa bình</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 descr="International Peace Day: List of educational institutions to study peace  and conflict studies in India | Education News,The Indian Express">
            <a:extLst>
              <a:ext uri="{FF2B5EF4-FFF2-40B4-BE49-F238E27FC236}">
                <a16:creationId xmlns:a16="http://schemas.microsoft.com/office/drawing/2014/main" xmlns="" id="{71971698-E217-40DC-A238-4107375AAE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7" b="21758"/>
          <a:stretch/>
        </p:blipFill>
        <p:spPr bwMode="auto">
          <a:xfrm>
            <a:off x="4292290" y="1981944"/>
            <a:ext cx="3104797" cy="27745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349341" y="1843632"/>
            <a:ext cx="2318532" cy="1407523"/>
            <a:chOff x="9756" y="100402"/>
            <a:chExt cx="2318532" cy="1407523"/>
          </a:xfrm>
          <a:solidFill>
            <a:srgbClr val="009999"/>
          </a:solidFill>
        </p:grpSpPr>
        <p:sp>
          <p:nvSpPr>
            <p:cNvPr id="30" name="Rounded Rectangle 29"/>
            <p:cNvSpPr/>
            <p:nvPr/>
          </p:nvSpPr>
          <p:spPr>
            <a:xfrm>
              <a:off x="9756" y="100402"/>
              <a:ext cx="2318532" cy="1407523"/>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ounded Rectangle 4"/>
            <p:cNvSpPr txBox="1"/>
            <p:nvPr/>
          </p:nvSpPr>
          <p:spPr>
            <a:xfrm>
              <a:off x="50981" y="141627"/>
              <a:ext cx="2236082" cy="13250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i="1" kern="1200" dirty="0" err="1">
                  <a:latin typeface="Times New Roman" panose="02020603050405020304" pitchFamily="18" charset="0"/>
                  <a:cs typeface="Times New Roman" panose="02020603050405020304" pitchFamily="18" charset="0"/>
                </a:rPr>
                <a:t>Thái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độ</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cứng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rắn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nghiêm</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khắc</a:t>
              </a:r>
              <a:endParaRPr lang="en-BZ" sz="2800" i="1" kern="1200" dirty="0">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1549987" y="4326781"/>
            <a:ext cx="2488854" cy="1407523"/>
            <a:chOff x="2964005" y="112999"/>
            <a:chExt cx="2049791" cy="1407523"/>
          </a:xfrm>
          <a:solidFill>
            <a:schemeClr val="accent5">
              <a:lumMod val="40000"/>
              <a:lumOff val="60000"/>
            </a:schemeClr>
          </a:solidFill>
        </p:grpSpPr>
        <p:sp>
          <p:nvSpPr>
            <p:cNvPr id="24" name="Rounded Rectangle 23"/>
            <p:cNvSpPr/>
            <p:nvPr/>
          </p:nvSpPr>
          <p:spPr>
            <a:xfrm>
              <a:off x="2964005" y="112999"/>
              <a:ext cx="2049791" cy="1407523"/>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Rounded Rectangle 6"/>
            <p:cNvSpPr txBox="1"/>
            <p:nvPr/>
          </p:nvSpPr>
          <p:spPr>
            <a:xfrm>
              <a:off x="3005230" y="154224"/>
              <a:ext cx="1967341" cy="13250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Tình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cảm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thiết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mãnh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liệt</a:t>
              </a:r>
              <a:endParaRPr lang="en-BZ"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8021504" y="1760879"/>
            <a:ext cx="2591001" cy="1608327"/>
            <a:chOff x="0" y="0"/>
            <a:chExt cx="5143377" cy="1608327"/>
          </a:xfrm>
          <a:solidFill>
            <a:schemeClr val="tx2">
              <a:lumMod val="20000"/>
              <a:lumOff val="80000"/>
            </a:schemeClr>
          </a:solidFill>
        </p:grpSpPr>
        <p:sp>
          <p:nvSpPr>
            <p:cNvPr id="37" name="Rounded Rectangle 36"/>
            <p:cNvSpPr/>
            <p:nvPr/>
          </p:nvSpPr>
          <p:spPr>
            <a:xfrm>
              <a:off x="0" y="0"/>
              <a:ext cx="5143377" cy="16083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Rounded Rectangle 4"/>
            <p:cNvSpPr txBox="1"/>
            <p:nvPr/>
          </p:nvSpPr>
          <p:spPr>
            <a:xfrm>
              <a:off x="47106" y="47106"/>
              <a:ext cx="5049165" cy="151411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Cách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lập</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luận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chặt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chẽ</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thuyết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phục</a:t>
              </a:r>
              <a:endParaRPr lang="en-BZ"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34" name="Group 33"/>
          <p:cNvGrpSpPr/>
          <p:nvPr/>
        </p:nvGrpSpPr>
        <p:grpSpPr>
          <a:xfrm>
            <a:off x="7699269" y="4125977"/>
            <a:ext cx="2567592" cy="1608327"/>
            <a:chOff x="6649393" y="0"/>
            <a:chExt cx="5096907" cy="1608327"/>
          </a:xfrm>
          <a:solidFill>
            <a:schemeClr val="accent5">
              <a:lumMod val="75000"/>
            </a:schemeClr>
          </a:solidFill>
        </p:grpSpPr>
        <p:sp>
          <p:nvSpPr>
            <p:cNvPr id="35" name="Rounded Rectangle 34"/>
            <p:cNvSpPr/>
            <p:nvPr/>
          </p:nvSpPr>
          <p:spPr>
            <a:xfrm>
              <a:off x="6649393" y="0"/>
              <a:ext cx="5096907" cy="16083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6" name="Rounded Rectangle 6"/>
            <p:cNvSpPr txBox="1"/>
            <p:nvPr/>
          </p:nvSpPr>
          <p:spPr>
            <a:xfrm>
              <a:off x="6696499" y="47106"/>
              <a:ext cx="5002695" cy="151411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BZ" sz="2800" i="1" kern="1200" dirty="0" err="1">
                  <a:latin typeface="Times New Roman" panose="02020603050405020304" pitchFamily="18" charset="0"/>
                  <a:cs typeface="Times New Roman" panose="02020603050405020304" pitchFamily="18" charset="0"/>
                </a:rPr>
                <a:t>Trái</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tim</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nhiệt</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huyết</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yêu</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hòa</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bình</a:t>
              </a:r>
              <a:endParaRPr lang="en-BZ" sz="2800" i="1"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1762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9213" y="197965"/>
            <a:ext cx="5004273" cy="461665"/>
            <a:chOff x="-178462" y="1828800"/>
            <a:chExt cx="10009850" cy="92327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5612">
                <a:defRPr/>
              </a:pPr>
              <a:endParaRPr lang="en-US" sz="2133">
                <a:solidFill>
                  <a:prstClr val="white"/>
                </a:solidFill>
                <a:latin typeface="Calibri"/>
              </a:endParaRPr>
            </a:p>
          </p:txBody>
        </p:sp>
        <p:sp>
          <p:nvSpPr>
            <p:cNvPr id="6" name="TextBox 5"/>
            <p:cNvSpPr txBox="1"/>
            <p:nvPr/>
          </p:nvSpPr>
          <p:spPr>
            <a:xfrm>
              <a:off x="85076" y="1828800"/>
              <a:ext cx="1631859" cy="923275"/>
            </a:xfrm>
            <a:prstGeom prst="rect">
              <a:avLst/>
            </a:prstGeom>
            <a:noFill/>
          </p:spPr>
          <p:txBody>
            <a:bodyPr wrap="square" rtlCol="0">
              <a:spAutoFit/>
            </a:bodyPr>
            <a:lstStyle/>
            <a:p>
              <a:pPr algn="ctr" defTabSz="1075612">
                <a:defRPr/>
              </a:pPr>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3" y="1828800"/>
              <a:ext cx="7763655" cy="923276"/>
            </a:xfrm>
            <a:prstGeom prst="rect">
              <a:avLst/>
            </a:prstGeom>
            <a:noFill/>
          </p:spPr>
          <p:txBody>
            <a:bodyPr wrap="square" rtlCol="0">
              <a:spAutoFit/>
            </a:bodyPr>
            <a:lstStyle/>
            <a:p>
              <a:pPr defTabSz="1075612">
                <a:defRPr/>
              </a:pPr>
              <a:r>
                <a:rPr lang="en-US" sz="2400" b="1">
                  <a:solidFill>
                    <a:srgbClr val="31859C"/>
                  </a:solidFill>
                  <a:latin typeface="Tahoma" panose="020B0604030504040204" pitchFamily="34" charset="0"/>
                  <a:cs typeface="Tahoma" panose="020B0604030504040204" pitchFamily="34" charset="0"/>
                </a:rPr>
                <a:t>TỔNG KẾT</a:t>
              </a:r>
            </a:p>
          </p:txBody>
        </p:sp>
      </p:grpSp>
      <p:sp>
        <p:nvSpPr>
          <p:cNvPr id="19" name="Rectangle 18"/>
          <p:cNvSpPr/>
          <p:nvPr/>
        </p:nvSpPr>
        <p:spPr>
          <a:xfrm>
            <a:off x="299819" y="1396580"/>
            <a:ext cx="9198367" cy="2186973"/>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551" tIns="22783" rIns="45551" bIns="22783"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301">
              <a:defRPr/>
            </a:pPr>
            <a:endParaRPr lang="en-US" sz="5867">
              <a:solidFill>
                <a:prstClr val="white"/>
              </a:solidFill>
              <a:latin typeface="Times New Roman" pitchFamily="18" charset="0"/>
              <a:cs typeface="Times New Roman" pitchFamily="18" charset="0"/>
            </a:endParaRPr>
          </a:p>
        </p:txBody>
      </p:sp>
      <p:grpSp>
        <p:nvGrpSpPr>
          <p:cNvPr id="20" name="Group 16"/>
          <p:cNvGrpSpPr/>
          <p:nvPr/>
        </p:nvGrpSpPr>
        <p:grpSpPr>
          <a:xfrm>
            <a:off x="269349" y="1390576"/>
            <a:ext cx="9222145" cy="411480"/>
            <a:chOff x="13964940" y="9313870"/>
            <a:chExt cx="17809420" cy="729160"/>
          </a:xfrm>
        </p:grpSpPr>
        <p:sp>
          <p:nvSpPr>
            <p:cNvPr id="21" name="Rectangle 20"/>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455043">
                <a:spcBef>
                  <a:spcPts val="600"/>
                </a:spcBef>
                <a:defRPr/>
              </a:pPr>
              <a:r>
                <a:rPr lang="en-US" sz="2667" b="1" kern="0">
                  <a:solidFill>
                    <a:prstClr val="white"/>
                  </a:solidFill>
                  <a:latin typeface="Times New Roman" pitchFamily="18" charset="0"/>
                  <a:cs typeface="Times New Roman" pitchFamily="18" charset="0"/>
                </a:rPr>
                <a:t>NỘI DUNG</a:t>
              </a:r>
            </a:p>
          </p:txBody>
        </p:sp>
        <p:sp>
          <p:nvSpPr>
            <p:cNvPr id="22" name="Rectangle 21"/>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301">
                <a:defRPr/>
              </a:pPr>
              <a:r>
                <a:rPr lang="en-US" sz="2400" b="1">
                  <a:solidFill>
                    <a:prstClr val="white"/>
                  </a:solidFill>
                  <a:latin typeface="Times New Roman" pitchFamily="18" charset="0"/>
                  <a:ea typeface="Tahoma" panose="020B0604030504040204" pitchFamily="34" charset="0"/>
                  <a:cs typeface="Times New Roman" pitchFamily="18" charset="0"/>
                </a:rPr>
                <a:t>1</a:t>
              </a:r>
              <a:endParaRPr lang="en-US" sz="2000" b="1">
                <a:solidFill>
                  <a:prstClr val="white"/>
                </a:solidFill>
                <a:latin typeface="Times New Roman" pitchFamily="18" charset="0"/>
                <a:ea typeface="Tahoma" panose="020B0604030504040204" pitchFamily="34" charset="0"/>
                <a:cs typeface="Times New Roman" pitchFamily="18" charset="0"/>
              </a:endParaRPr>
            </a:p>
          </p:txBody>
        </p:sp>
      </p:grpSp>
      <p:sp>
        <p:nvSpPr>
          <p:cNvPr id="23" name="Rectangle 22"/>
          <p:cNvSpPr/>
          <p:nvPr/>
        </p:nvSpPr>
        <p:spPr>
          <a:xfrm>
            <a:off x="971835" y="1870637"/>
            <a:ext cx="8335937" cy="1338673"/>
          </a:xfrm>
          <a:prstGeom prst="rect">
            <a:avLst/>
          </a:prstGeom>
        </p:spPr>
        <p:txBody>
          <a:bodyPr wrap="square" lIns="45551" tIns="22783" rIns="45551" bIns="22783">
            <a:spAutoFit/>
          </a:bodyPr>
          <a:lstStyle/>
          <a:p>
            <a:pPr marL="380972" indent="-380972" algn="just" defTabSz="1219110">
              <a:buFont typeface="Wingdings" pitchFamily="2" charset="2"/>
              <a:buChar char="§"/>
              <a:defRPr/>
            </a:pPr>
            <a:r>
              <a:rPr lang="vi-VN" altLang="en-US" sz="2800" b="1" dirty="0" smtClean="0">
                <a:solidFill>
                  <a:prstClr val="black"/>
                </a:solidFill>
                <a:latin typeface="Times New Roman"/>
                <a:sym typeface="Arial"/>
              </a:rPr>
              <a:t>Nguy cơ chiến tranh hạt nhân đang đe dọa loài người và sự sống trên Trái Đất. Mọi người phải lên án, đấu tranh để bảo vệ “Một thế giới hòa bình”</a:t>
            </a:r>
            <a:endParaRPr lang="vi-VN" altLang="en-US" sz="2800" b="1" kern="0" dirty="0">
              <a:solidFill>
                <a:prstClr val="black"/>
              </a:solidFill>
              <a:latin typeface="Times New Roman"/>
              <a:cs typeface="Itim" panose="020B0604020202020204" charset="-34"/>
              <a:sym typeface="Arial"/>
            </a:endParaRPr>
          </a:p>
        </p:txBody>
      </p:sp>
      <p:sp>
        <p:nvSpPr>
          <p:cNvPr id="24" name="Rectangle 23"/>
          <p:cNvSpPr/>
          <p:nvPr/>
        </p:nvSpPr>
        <p:spPr>
          <a:xfrm>
            <a:off x="269321" y="3852570"/>
            <a:ext cx="9252579" cy="2379763"/>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551" tIns="22783" rIns="45551" bIns="22783"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301">
              <a:defRPr/>
            </a:pPr>
            <a:endParaRPr lang="en-US" sz="5867">
              <a:solidFill>
                <a:prstClr val="white"/>
              </a:solidFill>
              <a:latin typeface="Times New Roman" pitchFamily="18" charset="0"/>
              <a:cs typeface="Times New Roman" pitchFamily="18" charset="0"/>
            </a:endParaRPr>
          </a:p>
        </p:txBody>
      </p:sp>
      <p:grpSp>
        <p:nvGrpSpPr>
          <p:cNvPr id="25" name="Group 16"/>
          <p:cNvGrpSpPr/>
          <p:nvPr/>
        </p:nvGrpSpPr>
        <p:grpSpPr>
          <a:xfrm>
            <a:off x="299805" y="3852562"/>
            <a:ext cx="9229096" cy="411483"/>
            <a:chOff x="13964940" y="9313870"/>
            <a:chExt cx="17728218" cy="729164"/>
          </a:xfrm>
        </p:grpSpPr>
        <p:sp>
          <p:nvSpPr>
            <p:cNvPr id="26" name="Rectangle 25"/>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2902301">
                <a:defRPr/>
              </a:pPr>
              <a:r>
                <a:rPr lang="en-US" sz="2667" b="1">
                  <a:solidFill>
                    <a:prstClr val="white"/>
                  </a:solidFill>
                  <a:latin typeface="Times New Roman" pitchFamily="18" charset="0"/>
                  <a:cs typeface="Times New Roman" pitchFamily="18" charset="0"/>
                </a:rPr>
                <a:t>NGHỆ THUẬT</a:t>
              </a:r>
              <a:endParaRPr lang="en-US" sz="2667" b="1" dirty="0">
                <a:solidFill>
                  <a:prstClr val="white"/>
                </a:solidFill>
                <a:latin typeface="Times New Roman" pitchFamily="18" charset="0"/>
                <a:cs typeface="Times New Roman" pitchFamily="18" charset="0"/>
              </a:endParaRPr>
            </a:p>
          </p:txBody>
        </p:sp>
        <p:sp>
          <p:nvSpPr>
            <p:cNvPr id="27" name="Rectangle 26"/>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301">
                <a:defRPr/>
              </a:pPr>
              <a:r>
                <a:rPr lang="en-US" sz="2400" b="1" dirty="0">
                  <a:solidFill>
                    <a:prstClr val="white"/>
                  </a:solidFill>
                  <a:latin typeface="Times New Roman" pitchFamily="18" charset="0"/>
                  <a:ea typeface="Tahoma" panose="020B0604030504040204" pitchFamily="34" charset="0"/>
                  <a:cs typeface="Times New Roman" pitchFamily="18" charset="0"/>
                </a:rPr>
                <a:t>2</a:t>
              </a:r>
              <a:endParaRPr lang="en-US" sz="20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2" name="Rectangle 1"/>
          <p:cNvSpPr/>
          <p:nvPr/>
        </p:nvSpPr>
        <p:spPr>
          <a:xfrm>
            <a:off x="960106" y="4366030"/>
            <a:ext cx="8538079" cy="1764719"/>
          </a:xfrm>
          <a:prstGeom prst="rect">
            <a:avLst/>
          </a:prstGeom>
        </p:spPr>
        <p:txBody>
          <a:bodyPr wrap="square" lIns="121797" tIns="60899" rIns="121797" bIns="60899">
            <a:spAutoFit/>
          </a:bodyPr>
          <a:lstStyle/>
          <a:p>
            <a:pPr marL="581645" indent="-380990" defTabSz="914377">
              <a:buFont typeface="Wingdings" panose="05000000000000000000" pitchFamily="2" charset="2"/>
              <a:buChar char="§"/>
            </a:pPr>
            <a:r>
              <a:rPr lang="vi-VN" sz="2667" b="1" dirty="0" smtClean="0">
                <a:solidFill>
                  <a:prstClr val="black"/>
                </a:solidFill>
                <a:latin typeface="Times New Roman" panose="02020603050405020304" pitchFamily="18" charset="0"/>
                <a:cs typeface="Times New Roman" panose="02020603050405020304" pitchFamily="18" charset="0"/>
              </a:rPr>
              <a:t>Lập luận chặt chẽ</a:t>
            </a:r>
          </a:p>
          <a:p>
            <a:pPr marL="581645" indent="-380990" defTabSz="914377">
              <a:buFont typeface="Wingdings" panose="05000000000000000000" pitchFamily="2" charset="2"/>
              <a:buChar char="§"/>
            </a:pPr>
            <a:r>
              <a:rPr lang="vi-VN" altLang="x-none" sz="2667" b="1" dirty="0" smtClean="0">
                <a:solidFill>
                  <a:prstClr val="black"/>
                </a:solidFill>
                <a:latin typeface="Times New Roman" panose="02020603050405020304" pitchFamily="18" charset="0"/>
                <a:cs typeface="Times New Roman" panose="02020603050405020304" pitchFamily="18" charset="0"/>
              </a:rPr>
              <a:t>Hệ thống luận điểm, dẫn chứng rõ ràng, thuyết phục</a:t>
            </a:r>
          </a:p>
          <a:p>
            <a:pPr marL="581645" indent="-380990" defTabSz="914377">
              <a:buFont typeface="Wingdings" panose="05000000000000000000" pitchFamily="2" charset="2"/>
              <a:buChar char="§"/>
            </a:pPr>
            <a:r>
              <a:rPr lang="vi-VN" altLang="x-none" sz="2667" b="1" dirty="0" smtClean="0">
                <a:solidFill>
                  <a:prstClr val="black"/>
                </a:solidFill>
                <a:latin typeface="Times New Roman" panose="02020603050405020304" pitchFamily="18" charset="0"/>
                <a:cs typeface="Times New Roman" panose="02020603050405020304" pitchFamily="18" charset="0"/>
              </a:rPr>
              <a:t>Giọng điệu tranh luận, đối thoại ngầm</a:t>
            </a:r>
            <a:endParaRPr lang="vi-VN" altLang="x-none" sz="2667" b="1" dirty="0">
              <a:solidFill>
                <a:prstClr val="black"/>
              </a:solidFill>
              <a:latin typeface="Times New Roman" panose="02020603050405020304" pitchFamily="18" charset="0"/>
              <a:cs typeface="Times New Roman" panose="02020603050405020304" pitchFamily="18" charset="0"/>
            </a:endParaRPr>
          </a:p>
          <a:p>
            <a:pPr marL="581645" indent="-380990" defTabSz="914377">
              <a:buFont typeface="Wingdings" panose="05000000000000000000" pitchFamily="2" charset="2"/>
              <a:buChar char="§"/>
            </a:pPr>
            <a:endParaRPr lang="vi-VN" altLang="x-none" sz="2667" b="1"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99728" l="50286" r="100000">
                        <a14:foregroundMark x1="54714" y1="67847" x2="55714" y2="74932"/>
                        <a14:foregroundMark x1="56286" y1="76294" x2="56714" y2="81471"/>
                        <a14:foregroundMark x1="65143" y1="97820" x2="91000" y2="97548"/>
                      </a14:backgroundRemoval>
                    </a14:imgEffect>
                  </a14:imgLayer>
                </a14:imgProps>
              </a:ext>
              <a:ext uri="{28A0092B-C50C-407E-A947-70E740481C1C}">
                <a14:useLocalDpi xmlns:a14="http://schemas.microsoft.com/office/drawing/2010/main" val="0"/>
              </a:ext>
            </a:extLst>
          </a:blip>
          <a:stretch>
            <a:fillRect/>
          </a:stretch>
        </p:blipFill>
        <p:spPr>
          <a:xfrm>
            <a:off x="7035083" y="3918605"/>
            <a:ext cx="4926200" cy="2582736"/>
          </a:xfrm>
          <a:prstGeom prst="rect">
            <a:avLst/>
          </a:prstGeom>
        </p:spPr>
      </p:pic>
    </p:spTree>
    <p:extLst>
      <p:ext uri="{BB962C8B-B14F-4D97-AF65-F5344CB8AC3E}">
        <p14:creationId xmlns:p14="http://schemas.microsoft.com/office/powerpoint/2010/main" val="25328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4"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748967"/>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69286"/>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 HỌC</a:t>
            </a:r>
            <a:endPar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21983" y="30651"/>
            <a:ext cx="1807253" cy="1395896"/>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667804"/>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Picture 6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58973" y="5732248"/>
            <a:ext cx="1249410" cy="1065672"/>
          </a:xfrm>
          <a:prstGeom prst="rect">
            <a:avLst/>
          </a:prstGeom>
        </p:spPr>
      </p:pic>
      <p:sp>
        <p:nvSpPr>
          <p:cNvPr id="6" name="Rounded Rectangle 5"/>
          <p:cNvSpPr/>
          <p:nvPr/>
        </p:nvSpPr>
        <p:spPr>
          <a:xfrm>
            <a:off x="6014661"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STOP</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458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0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GB" sz="4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1</a:t>
            </a:r>
            <a:r>
              <a:rPr kumimoji="0" lang="en-US" sz="4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lang="vi-VN" sz="4000" b="1" dirty="0">
                <a:solidFill>
                  <a:schemeClr val="tx1"/>
                </a:solidFill>
                <a:latin typeface="Times New Roman" panose="02020603050405020304" pitchFamily="18" charset="0"/>
              </a:rPr>
              <a:t>“Đấu tranh cho một thế giới hòa bình” là văn bản viết theo phương thức nào?</a:t>
            </a:r>
            <a:endParaRPr lang="en-US" sz="4000" b="1" dirty="0">
              <a:solidFill>
                <a:schemeClr val="tx1"/>
              </a:solidFill>
              <a:latin typeface="Calibri Light"/>
              <a:cs typeface="Times New Roman"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Nghị</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luận</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Tự</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sự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C</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itchFamily="18" charset="0"/>
              </a:rPr>
              <a:t>.</a:t>
            </a:r>
            <a:r>
              <a:rPr kumimoji="0" lang="en-US" sz="3200" b="1" i="0" u="none" strike="noStrike" kern="1200" cap="none" spc="0" normalizeH="0" baseline="0" noProof="0" dirty="0" smtClean="0">
                <a:ln>
                  <a:noFill/>
                </a:ln>
                <a:solidFill>
                  <a:prstClr val="black"/>
                </a:solidFill>
                <a:effectLst/>
                <a:uLnTx/>
                <a:uFillTx/>
                <a:latin typeface="Calibri Light"/>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Thuyết</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minh</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D.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Miêu</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tả</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61978" y="6494930"/>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110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76517" y="287636"/>
            <a:ext cx="11204145" cy="21511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4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Câu</a:t>
            </a:r>
            <a:r>
              <a:rPr kumimoji="0" lang="en-US" sz="4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GB" sz="4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2</a:t>
            </a:r>
            <a:r>
              <a:rPr kumimoji="0" lang="en-US" sz="4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4400" b="1" dirty="0">
                <a:solidFill>
                  <a:schemeClr val="tx1"/>
                </a:solidFill>
                <a:latin typeface="Times New Roman" pitchFamily="18" charset="0"/>
                <a:cs typeface="Times New Roman" pitchFamily="18" charset="0"/>
              </a:rPr>
              <a:t>Đặc sắc nhất về nghệ thuật lập luận của tác giả trong đoạn văn nói về các lĩnh vực: y tế, giáo dục, thực phẩm...là gì?</a:t>
            </a:r>
            <a:endParaRPr lang="en-US" sz="4400" b="1" dirty="0">
              <a:solidFill>
                <a:schemeClr val="tx1"/>
              </a:solidFill>
              <a:latin typeface="Times New Roman" pitchFamily="18" charset="0"/>
              <a:cs typeface="Times New Roman" pitchFamily="18" charset="0"/>
            </a:endParaRPr>
          </a:p>
        </p:txBody>
      </p:sp>
      <p:sp>
        <p:nvSpPr>
          <p:cNvPr id="26" name="Rectangle 25"/>
          <p:cNvSpPr/>
          <p:nvPr/>
        </p:nvSpPr>
        <p:spPr>
          <a:xfrm>
            <a:off x="1110220" y="269997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a:t>
            </a: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3200" b="1" dirty="0">
                <a:solidFill>
                  <a:schemeClr val="tx1"/>
                </a:solidFill>
                <a:latin typeface="Times New Roman" pitchFamily="18" charset="0"/>
                <a:cs typeface="Times New Roman" pitchFamily="18" charset="0"/>
              </a:rPr>
              <a:t>Lập luận giải thích</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2699974"/>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 </a:t>
            </a:r>
            <a:r>
              <a:rPr lang="vi-VN" sz="3200" b="1" dirty="0">
                <a:solidFill>
                  <a:schemeClr val="tx1"/>
                </a:solidFill>
                <a:latin typeface="Times New Roman" pitchFamily="18" charset="0"/>
                <a:cs typeface="Times New Roman" pitchFamily="18" charset="0"/>
              </a:rPr>
              <a:t>Kết hợp giải thích, chứng minh</a:t>
            </a:r>
            <a:endParaRPr kumimoji="0" lang="en-US" sz="3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p:txBody>
      </p:sp>
      <p:sp>
        <p:nvSpPr>
          <p:cNvPr id="43" name="Rectangle 42"/>
          <p:cNvSpPr/>
          <p:nvPr/>
        </p:nvSpPr>
        <p:spPr>
          <a:xfrm>
            <a:off x="1110220" y="35891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C. </a:t>
            </a:r>
            <a:r>
              <a:rPr lang="vi-VN" sz="3200" b="1" dirty="0">
                <a:solidFill>
                  <a:schemeClr val="tx1"/>
                </a:solidFill>
                <a:latin typeface="Times New Roman" pitchFamily="18" charset="0"/>
                <a:cs typeface="Times New Roman" pitchFamily="18" charset="0"/>
              </a:rPr>
              <a:t>Lập luận chứng minh</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130615" y="35933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vi-VN"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D. </a:t>
            </a:r>
            <a:r>
              <a:rPr lang="vi-VN" sz="2800" b="1" dirty="0">
                <a:solidFill>
                  <a:schemeClr val="tx1"/>
                </a:solidFill>
                <a:latin typeface="Times New Roman" pitchFamily="18" charset="0"/>
                <a:cs typeface="Times New Roman" pitchFamily="18" charset="0"/>
              </a:rPr>
              <a:t>Không có biện pháp nào</a:t>
            </a:r>
            <a:endParaRPr lang="en-US" sz="2800" b="1" dirty="0">
              <a:solidFill>
                <a:schemeClr val="tx1"/>
              </a:solidFill>
              <a:latin typeface="Times New Roman" pitchFamily="18" charset="0"/>
              <a:ea typeface="Tahoma" panose="020B0604030504040204" pitchFamily="34"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725449"/>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622510"/>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46118" y="3634107"/>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13353" y="2777121"/>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61978"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78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8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Câu</a:t>
            </a:r>
            <a:r>
              <a:rPr kumimoji="0" lang="en-US" sz="48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GB" sz="4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3</a:t>
            </a:r>
            <a:r>
              <a:rPr kumimoji="0" lang="en-US" sz="4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4800" b="1" dirty="0">
                <a:solidFill>
                  <a:schemeClr val="tx1"/>
                </a:solidFill>
                <a:latin typeface="Times New Roman" pitchFamily="18" charset="0"/>
                <a:cs typeface="Times New Roman" pitchFamily="18" charset="0"/>
              </a:rPr>
              <a:t>Chi tiết nào nói về chiến tranh hạt nhân là tốn kém và phi lí?</a:t>
            </a:r>
            <a:endParaRPr kumimoji="0" lang="vi-VN" sz="4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6111186" y="283714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imes New Roman" pitchFamily="18" charset="0"/>
                <a:cs typeface="Times New Roman" pitchFamily="18" charset="0"/>
              </a:rPr>
              <a:t>D</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Cả</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3 đáp án trên</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 </a:t>
            </a:r>
            <a:r>
              <a:rPr lang="vi-VN" sz="3200" b="1" dirty="0">
                <a:solidFill>
                  <a:schemeClr val="tx1"/>
                </a:solidFill>
                <a:latin typeface="Times New Roman" pitchFamily="18" charset="0"/>
                <a:cs typeface="Times New Roman" pitchFamily="18" charset="0"/>
              </a:rPr>
              <a:t>Dẫn ví dụ về thực phẩm</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C. </a:t>
            </a:r>
            <a:r>
              <a:rPr lang="vi-VN" sz="3200" b="1" dirty="0">
                <a:solidFill>
                  <a:schemeClr val="tx1"/>
                </a:solidFill>
                <a:latin typeface="Times New Roman" pitchFamily="18" charset="0"/>
                <a:cs typeface="Times New Roman" pitchFamily="18" charset="0"/>
              </a:rPr>
              <a:t>Dẫn ví dụ về giáo dục</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44" name="Rectangle 43"/>
          <p:cNvSpPr/>
          <p:nvPr/>
        </p:nvSpPr>
        <p:spPr>
          <a:xfrm>
            <a:off x="1110220" y="197181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chemeClr val="tx1"/>
                </a:solidFill>
                <a:latin typeface="Times New Roman" pitchFamily="18" charset="0"/>
                <a:cs typeface="Times New Roman" pitchFamily="18" charset="0"/>
              </a:rPr>
              <a:t>A</a:t>
            </a: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3200" b="1" dirty="0">
                <a:solidFill>
                  <a:schemeClr val="tx1"/>
                </a:solidFill>
                <a:latin typeface="Times New Roman" pitchFamily="18" charset="0"/>
                <a:cs typeface="Times New Roman" pitchFamily="18" charset="0"/>
              </a:rPr>
              <a:t>Dẫn ví dụ về y </a:t>
            </a:r>
            <a:r>
              <a:rPr lang="vi-VN" sz="3200" b="1" dirty="0" smtClean="0">
                <a:solidFill>
                  <a:schemeClr val="tx1"/>
                </a:solidFill>
                <a:latin typeface="Times New Roman" pitchFamily="18" charset="0"/>
                <a:cs typeface="Times New Roman" pitchFamily="18" charset="0"/>
              </a:rPr>
              <a:t>tế</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321105" y="2845452"/>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276" y="201258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61978"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315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20" name="Picture 19"/>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21" name="Picture 2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22" name="Snip Diagonal Corner Rectangle 21"/>
          <p:cNvSpPr/>
          <p:nvPr/>
        </p:nvSpPr>
        <p:spPr>
          <a:xfrm>
            <a:off x="832636" y="199869"/>
            <a:ext cx="10526728" cy="24241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4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Câu</a:t>
            </a:r>
            <a:r>
              <a:rPr kumimoji="0" lang="en-US" sz="4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lang="vi-VN" sz="4400" b="1" dirty="0">
                <a:solidFill>
                  <a:schemeClr val="tx1"/>
                </a:solidFill>
                <a:latin typeface="Times New Roman" pitchFamily="18" charset="0"/>
                <a:cs typeface="Times New Roman" pitchFamily="18" charset="0"/>
              </a:rPr>
              <a:t>4</a:t>
            </a:r>
            <a:r>
              <a:rPr kumimoji="0" lang="en-US" sz="44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lang="vi-VN" sz="4400" b="1" dirty="0">
                <a:solidFill>
                  <a:schemeClr val="tx1"/>
                </a:solidFill>
                <a:latin typeface="Times New Roman" pitchFamily="18" charset="0"/>
                <a:cs typeface="Times New Roman" pitchFamily="18" charset="0"/>
              </a:rPr>
              <a:t>cách lập luận nào của tác giả khiến người đọc hiểu được nguy cơ khủng khiếp của chiến tranh hạt nhân?</a:t>
            </a:r>
            <a:endParaRPr lang="en-US" sz="4400" b="1" dirty="0">
              <a:solidFill>
                <a:schemeClr val="tx1"/>
              </a:solidFill>
              <a:latin typeface="Times New Roman" pitchFamily="18" charset="0"/>
              <a:cs typeface="Times New Roman" pitchFamily="18" charset="0"/>
            </a:endParaRPr>
          </a:p>
        </p:txBody>
      </p:sp>
      <p:sp>
        <p:nvSpPr>
          <p:cNvPr id="23" name="Rectangle 22"/>
          <p:cNvSpPr/>
          <p:nvPr/>
        </p:nvSpPr>
        <p:spPr>
          <a:xfrm>
            <a:off x="6111186" y="362871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imes New Roman" pitchFamily="18" charset="0"/>
                <a:cs typeface="Times New Roman" pitchFamily="18" charset="0"/>
              </a:rPr>
              <a:t>D</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Cả</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3 đáp án trên</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4" name="Cloud 23"/>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Cloud 24"/>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p:cNvSpPr/>
          <p:nvPr/>
        </p:nvSpPr>
        <p:spPr>
          <a:xfrm>
            <a:off x="6130615" y="274510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 </a:t>
            </a:r>
            <a:r>
              <a:rPr lang="vi-VN" sz="3200" b="1" dirty="0">
                <a:solidFill>
                  <a:schemeClr val="tx1"/>
                </a:solidFill>
                <a:latin typeface="Times New Roman" pitchFamily="18" charset="0"/>
                <a:cs typeface="Times New Roman" pitchFamily="18" charset="0"/>
              </a:rPr>
              <a:t>Đưa ra số liệu đầu đạn hạt nhân</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27"/>
          <p:cNvSpPr/>
          <p:nvPr/>
        </p:nvSpPr>
        <p:spPr>
          <a:xfrm>
            <a:off x="1110220" y="363009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C. </a:t>
            </a:r>
            <a:r>
              <a:rPr lang="vi-VN" sz="3200" b="1" dirty="0">
                <a:solidFill>
                  <a:schemeClr val="tx1"/>
                </a:solidFill>
                <a:latin typeface="Times New Roman" pitchFamily="18" charset="0"/>
                <a:cs typeface="Times New Roman" pitchFamily="18" charset="0"/>
              </a:rPr>
              <a:t>Đưa những tính toán lí thuyết</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29" name="Rectangle 28"/>
          <p:cNvSpPr/>
          <p:nvPr/>
        </p:nvSpPr>
        <p:spPr>
          <a:xfrm>
            <a:off x="1110220" y="276339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lang="vi-VN" sz="3200" b="1" dirty="0">
                <a:solidFill>
                  <a:schemeClr val="tx1"/>
                </a:solidFill>
                <a:latin typeface="Times New Roman" pitchFamily="18" charset="0"/>
                <a:cs typeface="Times New Roman" pitchFamily="18" charset="0"/>
              </a:rPr>
              <a:t>A</a:t>
            </a: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3200" b="1" dirty="0">
                <a:solidFill>
                  <a:schemeClr val="tx1"/>
                </a:solidFill>
                <a:latin typeface="Times New Roman" pitchFamily="18" charset="0"/>
                <a:cs typeface="Times New Roman" pitchFamily="18" charset="0"/>
              </a:rPr>
              <a:t>Xác định thời gian cụ thể</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pic>
        <p:nvPicPr>
          <p:cNvPr id="30" name="Picture 29"/>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321105" y="3637025"/>
            <a:ext cx="885137" cy="708059"/>
          </a:xfrm>
          <a:prstGeom prst="rect">
            <a:avLst/>
          </a:prstGeom>
        </p:spPr>
      </p:pic>
      <p:pic>
        <p:nvPicPr>
          <p:cNvPr id="31" name="Picture 3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663455"/>
            <a:ext cx="804536" cy="704088"/>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276" y="2804162"/>
            <a:ext cx="804742" cy="707197"/>
          </a:xfrm>
          <a:prstGeom prst="rect">
            <a:avLst/>
          </a:prstGeom>
        </p:spPr>
      </p:pic>
      <p:pic>
        <p:nvPicPr>
          <p:cNvPr id="33" name="Pictur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786364"/>
            <a:ext cx="804742" cy="707197"/>
          </a:xfrm>
          <a:prstGeom prst="rect">
            <a:avLst/>
          </a:prstGeom>
        </p:spPr>
      </p:pic>
      <p:sp>
        <p:nvSpPr>
          <p:cNvPr id="34" name="Cloud 33">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35" name="TextBox 34"/>
          <p:cNvSpPr txBox="1"/>
          <p:nvPr/>
        </p:nvSpPr>
        <p:spPr>
          <a:xfrm>
            <a:off x="10361978"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16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9"/>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20"/>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20000" fill="hold"/>
                                        <p:tgtEl>
                                          <p:spTgt spid="24"/>
                                        </p:tgtEl>
                                        <p:attrNameLst>
                                          <p:attrName>ppt_x</p:attrName>
                                        </p:attrNameLst>
                                      </p:cBhvr>
                                      <p:tavLst>
                                        <p:tav tm="0">
                                          <p:val>
                                            <p:strVal val="1+#ppt_w/2"/>
                                          </p:val>
                                        </p:tav>
                                        <p:tav tm="100000">
                                          <p:val>
                                            <p:strVal val="#ppt_x"/>
                                          </p:val>
                                        </p:tav>
                                      </p:tavLst>
                                    </p:anim>
                                    <p:anim calcmode="lin" valueType="num">
                                      <p:cBhvr additive="base">
                                        <p:cTn id="39" dur="20000" fill="hold"/>
                                        <p:tgtEl>
                                          <p:spTgt spid="24"/>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20000" fill="hold"/>
                                        <p:tgtEl>
                                          <p:spTgt spid="25"/>
                                        </p:tgtEl>
                                        <p:attrNameLst>
                                          <p:attrName>ppt_x</p:attrName>
                                        </p:attrNameLst>
                                      </p:cBhvr>
                                      <p:tavLst>
                                        <p:tav tm="0">
                                          <p:val>
                                            <p:strVal val="0-#ppt_w/2"/>
                                          </p:val>
                                        </p:tav>
                                        <p:tav tm="100000">
                                          <p:val>
                                            <p:strVal val="#ppt_x"/>
                                          </p:val>
                                        </p:tav>
                                      </p:tavLst>
                                    </p:anim>
                                    <p:anim calcmode="lin" valueType="num">
                                      <p:cBhvr additive="base">
                                        <p:cTn id="43" dur="20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3"/>
                                        </p:tgtEl>
                                        <p:attrNameLst>
                                          <p:attrName>fillcolor</p:attrName>
                                        </p:attrNameLst>
                                      </p:cBhvr>
                                      <p:to>
                                        <a:srgbClr val="FFF2CC"/>
                                      </p:to>
                                    </p:animClr>
                                    <p:set>
                                      <p:cBhvr>
                                        <p:cTn id="49" dur="250" fill="hold"/>
                                        <p:tgtEl>
                                          <p:spTgt spid="23"/>
                                        </p:tgtEl>
                                        <p:attrNameLst>
                                          <p:attrName>fill.type</p:attrName>
                                        </p:attrNameLst>
                                      </p:cBhvr>
                                      <p:to>
                                        <p:strVal val="solid"/>
                                      </p:to>
                                    </p:set>
                                    <p:set>
                                      <p:cBhvr>
                                        <p:cTn id="50" dur="250" fill="hold"/>
                                        <p:tgtEl>
                                          <p:spTgt spid="2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30"/>
                                        </p:tgtEl>
                                        <p:attrNameLst>
                                          <p:attrName>style.visibility</p:attrName>
                                        </p:attrNameLst>
                                      </p:cBhvr>
                                      <p:to>
                                        <p:strVal val="visible"/>
                                      </p:to>
                                    </p:set>
                                    <p:anim calcmode="lin" valueType="num">
                                      <p:cBhvr>
                                        <p:cTn id="53" dur="250" fill="hold"/>
                                        <p:tgtEl>
                                          <p:spTgt spid="30"/>
                                        </p:tgtEl>
                                        <p:attrNameLst>
                                          <p:attrName>ppt_w</p:attrName>
                                        </p:attrNameLst>
                                      </p:cBhvr>
                                      <p:tavLst>
                                        <p:tav tm="0">
                                          <p:val>
                                            <p:strVal val="4*#ppt_w"/>
                                          </p:val>
                                        </p:tav>
                                        <p:tav tm="100000">
                                          <p:val>
                                            <p:strVal val="#ppt_w"/>
                                          </p:val>
                                        </p:tav>
                                      </p:tavLst>
                                    </p:anim>
                                    <p:anim calcmode="lin" valueType="num">
                                      <p:cBhvr>
                                        <p:cTn id="54"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3"/>
                                        </p:tgtEl>
                                        <p:attrNameLst>
                                          <p:attrName>fillcolor</p:attrName>
                                        </p:attrNameLst>
                                      </p:cBhvr>
                                      <p:to>
                                        <a:srgbClr val="00B050"/>
                                      </p:to>
                                    </p:animClr>
                                    <p:set>
                                      <p:cBhvr>
                                        <p:cTn id="57" dur="250" fill="hold"/>
                                        <p:tgtEl>
                                          <p:spTgt spid="23"/>
                                        </p:tgtEl>
                                        <p:attrNameLst>
                                          <p:attrName>fill.type</p:attrName>
                                        </p:attrNameLst>
                                      </p:cBhvr>
                                      <p:to>
                                        <p:strVal val="solid"/>
                                      </p:to>
                                    </p:set>
                                    <p:set>
                                      <p:cBhvr>
                                        <p:cTn id="58"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59" restart="whenNotActive" fill="hold" evtFilter="cancelBubble" nodeType="interactiveSeq">
                <p:stCondLst>
                  <p:cond evt="onClick" delay="0">
                    <p:tgtEl>
                      <p:spTgt spid="2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7"/>
                                        </p:tgtEl>
                                        <p:attrNameLst>
                                          <p:attrName>fillcolor</p:attrName>
                                        </p:attrNameLst>
                                      </p:cBhvr>
                                      <p:to>
                                        <a:srgbClr val="FFF2CC"/>
                                      </p:to>
                                    </p:animClr>
                                    <p:set>
                                      <p:cBhvr>
                                        <p:cTn id="64" dur="250" fill="hold"/>
                                        <p:tgtEl>
                                          <p:spTgt spid="27"/>
                                        </p:tgtEl>
                                        <p:attrNameLst>
                                          <p:attrName>fill.type</p:attrName>
                                        </p:attrNameLst>
                                      </p:cBhvr>
                                      <p:to>
                                        <p:strVal val="solid"/>
                                      </p:to>
                                    </p:set>
                                    <p:set>
                                      <p:cBhvr>
                                        <p:cTn id="65" dur="250" fill="hold"/>
                                        <p:tgtEl>
                                          <p:spTgt spid="27"/>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3"/>
                                        </p:tgtEl>
                                        <p:attrNameLst>
                                          <p:attrName>style.visibility</p:attrName>
                                        </p:attrNameLst>
                                      </p:cBhvr>
                                      <p:to>
                                        <p:strVal val="visible"/>
                                      </p:to>
                                    </p:set>
                                    <p:anim calcmode="lin" valueType="num">
                                      <p:cBhvr>
                                        <p:cTn id="68" dur="250" fill="hold"/>
                                        <p:tgtEl>
                                          <p:spTgt spid="33"/>
                                        </p:tgtEl>
                                        <p:attrNameLst>
                                          <p:attrName>ppt_w</p:attrName>
                                        </p:attrNameLst>
                                      </p:cBhvr>
                                      <p:tavLst>
                                        <p:tav tm="0">
                                          <p:val>
                                            <p:strVal val="4*#ppt_w"/>
                                          </p:val>
                                        </p:tav>
                                        <p:tav tm="100000">
                                          <p:val>
                                            <p:strVal val="#ppt_w"/>
                                          </p:val>
                                        </p:tav>
                                      </p:tavLst>
                                    </p:anim>
                                    <p:anim calcmode="lin" valueType="num">
                                      <p:cBhvr>
                                        <p:cTn id="69"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27"/>
                                        </p:tgtEl>
                                        <p:attrNameLst>
                                          <p:attrName>fillcolor</p:attrName>
                                        </p:attrNameLst>
                                      </p:cBhvr>
                                      <p:to>
                                        <a:srgbClr val="FFFF00"/>
                                      </p:to>
                                    </p:animClr>
                                    <p:set>
                                      <p:cBhvr>
                                        <p:cTn id="72" dur="250" fill="hold"/>
                                        <p:tgtEl>
                                          <p:spTgt spid="27"/>
                                        </p:tgtEl>
                                        <p:attrNameLst>
                                          <p:attrName>fill.type</p:attrName>
                                        </p:attrNameLst>
                                      </p:cBhvr>
                                      <p:to>
                                        <p:strVal val="solid"/>
                                      </p:to>
                                    </p:set>
                                    <p:set>
                                      <p:cBhvr>
                                        <p:cTn id="7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4" restart="whenNotActive" fill="hold" evtFilter="cancelBubble" nodeType="interactiveSeq">
                <p:stCondLst>
                  <p:cond evt="onClick" delay="0">
                    <p:tgtEl>
                      <p:spTgt spid="28"/>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8"/>
                                        </p:tgtEl>
                                        <p:attrNameLst>
                                          <p:attrName>fillcolor</p:attrName>
                                        </p:attrNameLst>
                                      </p:cBhvr>
                                      <p:to>
                                        <a:srgbClr val="FFF2CC"/>
                                      </p:to>
                                    </p:animClr>
                                    <p:set>
                                      <p:cBhvr>
                                        <p:cTn id="79" dur="250" fill="hold"/>
                                        <p:tgtEl>
                                          <p:spTgt spid="28"/>
                                        </p:tgtEl>
                                        <p:attrNameLst>
                                          <p:attrName>fill.type</p:attrName>
                                        </p:attrNameLst>
                                      </p:cBhvr>
                                      <p:to>
                                        <p:strVal val="solid"/>
                                      </p:to>
                                    </p:set>
                                    <p:set>
                                      <p:cBhvr>
                                        <p:cTn id="80" dur="250" fill="hold"/>
                                        <p:tgtEl>
                                          <p:spTgt spid="28"/>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31"/>
                                        </p:tgtEl>
                                        <p:attrNameLst>
                                          <p:attrName>style.visibility</p:attrName>
                                        </p:attrNameLst>
                                      </p:cBhvr>
                                      <p:to>
                                        <p:strVal val="visible"/>
                                      </p:to>
                                    </p:set>
                                    <p:anim calcmode="lin" valueType="num">
                                      <p:cBhvr>
                                        <p:cTn id="83" dur="250" fill="hold"/>
                                        <p:tgtEl>
                                          <p:spTgt spid="31"/>
                                        </p:tgtEl>
                                        <p:attrNameLst>
                                          <p:attrName>ppt_w</p:attrName>
                                        </p:attrNameLst>
                                      </p:cBhvr>
                                      <p:tavLst>
                                        <p:tav tm="0">
                                          <p:val>
                                            <p:strVal val="4*#ppt_w"/>
                                          </p:val>
                                        </p:tav>
                                        <p:tav tm="100000">
                                          <p:val>
                                            <p:strVal val="#ppt_w"/>
                                          </p:val>
                                        </p:tav>
                                      </p:tavLst>
                                    </p:anim>
                                    <p:anim calcmode="lin" valueType="num">
                                      <p:cBhvr>
                                        <p:cTn id="84"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8"/>
                                        </p:tgtEl>
                                        <p:attrNameLst>
                                          <p:attrName>fillcolor</p:attrName>
                                        </p:attrNameLst>
                                      </p:cBhvr>
                                      <p:to>
                                        <a:srgbClr val="FFFF00"/>
                                      </p:to>
                                    </p:animClr>
                                    <p:set>
                                      <p:cBhvr>
                                        <p:cTn id="87" dur="250" fill="hold"/>
                                        <p:tgtEl>
                                          <p:spTgt spid="28"/>
                                        </p:tgtEl>
                                        <p:attrNameLst>
                                          <p:attrName>fill.type</p:attrName>
                                        </p:attrNameLst>
                                      </p:cBhvr>
                                      <p:to>
                                        <p:strVal val="solid"/>
                                      </p:to>
                                    </p:set>
                                    <p:set>
                                      <p:cBhvr>
                                        <p:cTn id="88"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89" restart="whenNotActive" fill="hold" evtFilter="cancelBubble" nodeType="interactiveSeq">
                <p:stCondLst>
                  <p:cond evt="onClick" delay="0">
                    <p:tgtEl>
                      <p:spTgt spid="29"/>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9"/>
                                        </p:tgtEl>
                                        <p:attrNameLst>
                                          <p:attrName>fillcolor</p:attrName>
                                        </p:attrNameLst>
                                      </p:cBhvr>
                                      <p:to>
                                        <a:srgbClr val="FFF2CC"/>
                                      </p:to>
                                    </p:animClr>
                                    <p:set>
                                      <p:cBhvr>
                                        <p:cTn id="94" dur="250" fill="hold"/>
                                        <p:tgtEl>
                                          <p:spTgt spid="29"/>
                                        </p:tgtEl>
                                        <p:attrNameLst>
                                          <p:attrName>fill.type</p:attrName>
                                        </p:attrNameLst>
                                      </p:cBhvr>
                                      <p:to>
                                        <p:strVal val="solid"/>
                                      </p:to>
                                    </p:set>
                                    <p:set>
                                      <p:cBhvr>
                                        <p:cTn id="95" dur="250" fill="hold"/>
                                        <p:tgtEl>
                                          <p:spTgt spid="29"/>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2"/>
                                        </p:tgtEl>
                                        <p:attrNameLst>
                                          <p:attrName>style.visibility</p:attrName>
                                        </p:attrNameLst>
                                      </p:cBhvr>
                                      <p:to>
                                        <p:strVal val="visible"/>
                                      </p:to>
                                    </p:set>
                                    <p:anim calcmode="lin" valueType="num">
                                      <p:cBhvr>
                                        <p:cTn id="98" dur="250" fill="hold"/>
                                        <p:tgtEl>
                                          <p:spTgt spid="32"/>
                                        </p:tgtEl>
                                        <p:attrNameLst>
                                          <p:attrName>ppt_w</p:attrName>
                                        </p:attrNameLst>
                                      </p:cBhvr>
                                      <p:tavLst>
                                        <p:tav tm="0">
                                          <p:val>
                                            <p:strVal val="4*#ppt_w"/>
                                          </p:val>
                                        </p:tav>
                                        <p:tav tm="100000">
                                          <p:val>
                                            <p:strVal val="#ppt_w"/>
                                          </p:val>
                                        </p:tav>
                                      </p:tavLst>
                                    </p:anim>
                                    <p:anim calcmode="lin" valueType="num">
                                      <p:cBhvr>
                                        <p:cTn id="99"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9"/>
                                        </p:tgtEl>
                                        <p:attrNameLst>
                                          <p:attrName>fillcolor</p:attrName>
                                        </p:attrNameLst>
                                      </p:cBhvr>
                                      <p:to>
                                        <a:srgbClr val="FFFF00"/>
                                      </p:to>
                                    </p:animClr>
                                    <p:set>
                                      <p:cBhvr>
                                        <p:cTn id="102" dur="250" fill="hold"/>
                                        <p:tgtEl>
                                          <p:spTgt spid="29"/>
                                        </p:tgtEl>
                                        <p:attrNameLst>
                                          <p:attrName>fill.type</p:attrName>
                                        </p:attrNameLst>
                                      </p:cBhvr>
                                      <p:to>
                                        <p:strVal val="solid"/>
                                      </p:to>
                                    </p:set>
                                    <p:set>
                                      <p:cBhvr>
                                        <p:cTn id="103"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22" grpId="0" animBg="1"/>
      <p:bldP spid="23" grpId="0" animBg="1"/>
      <p:bldP spid="24" grpId="0" animBg="1"/>
      <p:bldP spid="25" grpId="0" animBg="1"/>
      <p:bldP spid="27"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8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Câu</a:t>
            </a:r>
            <a:r>
              <a:rPr kumimoji="0" lang="en-US" sz="48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GB" sz="4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5</a:t>
            </a:r>
            <a:r>
              <a:rPr kumimoji="0" lang="en-US" sz="4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4800" b="1" dirty="0">
                <a:solidFill>
                  <a:schemeClr val="tx1"/>
                </a:solidFill>
                <a:latin typeface="Times New Roman" pitchFamily="18" charset="0"/>
                <a:cs typeface="Times New Roman" pitchFamily="18" charset="0"/>
              </a:rPr>
              <a:t>hình ảnh thanh gươm đa-mô-clet trong văn bản có ý nghĩa gì?</a:t>
            </a:r>
            <a:endParaRPr lang="en-US" sz="4800" b="1" dirty="0">
              <a:solidFill>
                <a:schemeClr val="tx1"/>
              </a:solidFill>
              <a:latin typeface="Times New Roman" pitchFamily="18" charset="0"/>
              <a:cs typeface="Times New Roman" pitchFamily="18" charset="0"/>
            </a:endParaRPr>
          </a:p>
        </p:txBody>
      </p:sp>
      <p:sp>
        <p:nvSpPr>
          <p:cNvPr id="26" name="Rectangle 25"/>
          <p:cNvSpPr/>
          <p:nvPr/>
        </p:nvSpPr>
        <p:spPr>
          <a:xfrm>
            <a:off x="1110220" y="1949345"/>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Chỉ hành</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động đe dọa người bằng vũ khí nguy hiểm</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Chỉ mối</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nguy cơ đe dọa, cực kì nguy hiểm</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3" name="Rectangle 42"/>
          <p:cNvSpPr/>
          <p:nvPr/>
        </p:nvSpPr>
        <p:spPr>
          <a:xfrm>
            <a:off x="1110220" y="3466316"/>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Chỉ một</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thanh gươm cực kì quý báu</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3470505"/>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Chỉ một</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nguy cơ tiềm ẩn, sẽ xuất hiện trong tương lai</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9968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51127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0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0647" y="199869"/>
            <a:ext cx="10888717" cy="26410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GB" sz="36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6</a:t>
            </a:r>
            <a:r>
              <a:rPr kumimoji="0" lang="en-US" sz="36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3600" b="1" dirty="0" smtClean="0">
                <a:solidFill>
                  <a:schemeClr val="tx1"/>
                </a:solidFill>
                <a:latin typeface="Times New Roman" pitchFamily="18" charset="0"/>
                <a:cs typeface="Times New Roman" pitchFamily="18" charset="0"/>
              </a:rPr>
              <a:t>Để chứng minh cho sự tốn kém vô lí của cuộc chạy đua vũ trang hạt nhân, tác giả nêu số liệu so sánh “giá của 10 chiếc sân bay mang vũ khí hạt nhân kiểu tàu Ni-mít” tương đương với:</a:t>
            </a:r>
            <a:endParaRPr kumimoji="0" lang="vi-VN"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1110220" y="2959284"/>
            <a:ext cx="4906798" cy="10531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Chi phí</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chế tạo 100 máy bay ném bom</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963473"/>
            <a:ext cx="4906798" cy="10531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Chi phí</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dinh dưỡng cho 575 triệu người</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3" name="Rectangle 42"/>
          <p:cNvSpPr/>
          <p:nvPr/>
        </p:nvSpPr>
        <p:spPr>
          <a:xfrm>
            <a:off x="1110220" y="4257890"/>
            <a:ext cx="4906798" cy="137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vi-VN"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Chi phí</a:t>
            </a:r>
            <a:r>
              <a:rPr kumimoji="0" lang="vi-VN" sz="28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chế tạo 27 tên lửa MX</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4262079"/>
            <a:ext cx="4906798" cy="137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r>
              <a:rPr kumimoji="0" lang="vi-VN"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en-US"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Chi phí</a:t>
            </a:r>
            <a:r>
              <a:rPr kumimoji="0" lang="vi-VN" sz="28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phòng bệnh sốt rét cho hơn 1 tỉ người và cứu 14 triệu trẻ em châu Phi</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984759"/>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4321485"/>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4334554"/>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85503" y="3036431"/>
            <a:ext cx="732592" cy="643793"/>
          </a:xfrm>
          <a:prstGeom prst="rect">
            <a:avLst/>
          </a:prstGeom>
        </p:spPr>
      </p:pic>
      <p:sp>
        <p:nvSpPr>
          <p:cNvPr id="18" name="Cloud 17">
            <a:hlinkClick r:id="rId13" action="ppaction://hlinksldjump"/>
          </p:cNvPr>
          <p:cNvSpPr/>
          <p:nvPr/>
        </p:nvSpPr>
        <p:spPr>
          <a:xfrm>
            <a:off x="4031690" y="557469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5425" y="6494930"/>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09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1487488" y="932724"/>
            <a:ext cx="9709288" cy="5098473"/>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340"/>
            <a:endParaRPr lang="en-US" sz="2400" i="1">
              <a:solidFill>
                <a:prstClr val="white"/>
              </a:solidFill>
              <a:latin typeface="Times New Roman" pitchFamily="18" charset="0"/>
              <a:cs typeface="Times New Roman" pitchFamily="18" charset="0"/>
            </a:endParaRPr>
          </a:p>
        </p:txBody>
      </p:sp>
      <p:grpSp>
        <p:nvGrpSpPr>
          <p:cNvPr id="60" name="Group 59"/>
          <p:cNvGrpSpPr/>
          <p:nvPr/>
        </p:nvGrpSpPr>
        <p:grpSpPr>
          <a:xfrm>
            <a:off x="1403731" y="1220756"/>
            <a:ext cx="7493939" cy="497825"/>
            <a:chOff x="2840539" y="3818711"/>
            <a:chExt cx="16323874" cy="995648"/>
          </a:xfrm>
        </p:grpSpPr>
        <p:sp>
          <p:nvSpPr>
            <p:cNvPr id="6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prstClr val="white"/>
                </a:solidFill>
                <a:latin typeface="Times New Roman" pitchFamily="18" charset="0"/>
                <a:cs typeface="Times New Roman" pitchFamily="18" charset="0"/>
              </a:endParaRPr>
            </a:p>
          </p:txBody>
        </p:sp>
        <p:grpSp>
          <p:nvGrpSpPr>
            <p:cNvPr id="65" name="Group 64"/>
            <p:cNvGrpSpPr/>
            <p:nvPr/>
          </p:nvGrpSpPr>
          <p:grpSpPr>
            <a:xfrm>
              <a:off x="2840539" y="3886200"/>
              <a:ext cx="16323874" cy="928159"/>
              <a:chOff x="2840539" y="3733800"/>
              <a:chExt cx="16323874" cy="928159"/>
            </a:xfrm>
          </p:grpSpPr>
          <p:sp>
            <p:nvSpPr>
              <p:cNvPr id="66" name="Round Same Side Corner Rectangle 65"/>
              <p:cNvSpPr/>
              <p:nvPr/>
            </p:nvSpPr>
            <p:spPr>
              <a:xfrm rot="5400000">
                <a:off x="10639132" y="-3994836"/>
                <a:ext cx="731518" cy="16319045"/>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67" name="Rectangle 6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68" name="Rectangle 67"/>
              <p:cNvSpPr/>
              <p:nvPr/>
            </p:nvSpPr>
            <p:spPr>
              <a:xfrm>
                <a:off x="4460663" y="3738630"/>
                <a:ext cx="6142747" cy="923329"/>
              </a:xfrm>
              <a:prstGeom prst="rect">
                <a:avLst/>
              </a:prstGeom>
            </p:spPr>
            <p:txBody>
              <a:bodyPr wrap="none">
                <a:spAutoFit/>
              </a:bodyPr>
              <a:lstStyle/>
              <a:p>
                <a:pPr defTabSz="455883">
                  <a:spcBef>
                    <a:spcPts val="600"/>
                  </a:spcBef>
                  <a:defRPr/>
                </a:pPr>
                <a:r>
                  <a:rPr lang="en-US" sz="2400" b="1" i="1" kern="0">
                    <a:solidFill>
                      <a:prstClr val="white"/>
                    </a:solidFill>
                    <a:latin typeface="Times New Roman" pitchFamily="18" charset="0"/>
                    <a:cs typeface="Times New Roman" pitchFamily="18" charset="0"/>
                  </a:rPr>
                  <a:t>TÌM HIỂU CHUNG</a:t>
                </a:r>
                <a:endParaRPr lang="en-US" sz="2400" i="1" kern="0">
                  <a:solidFill>
                    <a:prstClr val="white"/>
                  </a:solidFill>
                  <a:latin typeface="Times New Roman" pitchFamily="18" charset="0"/>
                  <a:cs typeface="Times New Roman" pitchFamily="18" charset="0"/>
                </a:endParaRPr>
              </a:p>
            </p:txBody>
          </p:sp>
          <p:sp>
            <p:nvSpPr>
              <p:cNvPr id="69" name="TextBox 68"/>
              <p:cNvSpPr txBox="1"/>
              <p:nvPr/>
            </p:nvSpPr>
            <p:spPr>
              <a:xfrm>
                <a:off x="3267627" y="3733800"/>
                <a:ext cx="664139" cy="923329"/>
              </a:xfrm>
              <a:prstGeom prst="rect">
                <a:avLst/>
              </a:prstGeom>
              <a:noFill/>
            </p:spPr>
            <p:txBody>
              <a:bodyPr wrap="none" rtlCol="0">
                <a:spAutoFit/>
              </a:bodyPr>
              <a:lstStyle/>
              <a:p>
                <a:pPr algn="ctr" defTabSz="1085340"/>
                <a:r>
                  <a:rPr lang="en-US" sz="2400"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70" name="Group 69"/>
          <p:cNvGrpSpPr/>
          <p:nvPr/>
        </p:nvGrpSpPr>
        <p:grpSpPr>
          <a:xfrm>
            <a:off x="1403731" y="2541311"/>
            <a:ext cx="7493939" cy="509050"/>
            <a:chOff x="2840539" y="3818711"/>
            <a:chExt cx="16323882" cy="1018074"/>
          </a:xfrm>
        </p:grpSpPr>
        <p:sp>
          <p:nvSpPr>
            <p:cNvPr id="7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prstClr val="white"/>
                </a:solidFill>
                <a:latin typeface="Times New Roman" pitchFamily="18" charset="0"/>
                <a:cs typeface="Times New Roman" pitchFamily="18" charset="0"/>
              </a:endParaRPr>
            </a:p>
          </p:txBody>
        </p:sp>
        <p:grpSp>
          <p:nvGrpSpPr>
            <p:cNvPr id="72" name="Group 71"/>
            <p:cNvGrpSpPr/>
            <p:nvPr/>
          </p:nvGrpSpPr>
          <p:grpSpPr>
            <a:xfrm>
              <a:off x="2840539" y="3886200"/>
              <a:ext cx="16323882" cy="950585"/>
              <a:chOff x="2840539" y="3733800"/>
              <a:chExt cx="16323882" cy="950585"/>
            </a:xfrm>
          </p:grpSpPr>
          <p:sp>
            <p:nvSpPr>
              <p:cNvPr id="73" name="Round Same Side Corner Rectangle 72"/>
              <p:cNvSpPr/>
              <p:nvPr/>
            </p:nvSpPr>
            <p:spPr>
              <a:xfrm rot="5400000">
                <a:off x="10639135" y="-3994842"/>
                <a:ext cx="731518" cy="16319054"/>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74" name="Rectangle 7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75" name="Rectangle 74"/>
              <p:cNvSpPr/>
              <p:nvPr/>
            </p:nvSpPr>
            <p:spPr>
              <a:xfrm>
                <a:off x="4460662" y="3761079"/>
                <a:ext cx="14703759" cy="923306"/>
              </a:xfrm>
              <a:prstGeom prst="rect">
                <a:avLst/>
              </a:prstGeom>
            </p:spPr>
            <p:txBody>
              <a:bodyPr wrap="square">
                <a:spAutoFit/>
              </a:bodyPr>
              <a:lstStyle/>
              <a:p>
                <a:pPr defTabSz="455883">
                  <a:spcBef>
                    <a:spcPts val="600"/>
                  </a:spcBef>
                  <a:defRPr/>
                </a:pPr>
                <a:r>
                  <a:rPr lang="en-US" sz="2400" b="1" i="1" kern="0" dirty="0">
                    <a:solidFill>
                      <a:prstClr val="white"/>
                    </a:solidFill>
                    <a:latin typeface="Times New Roman" pitchFamily="18" charset="0"/>
                    <a:cs typeface="Times New Roman" pitchFamily="18" charset="0"/>
                  </a:rPr>
                  <a:t>TÌM HIỂU VĂN BẢN</a:t>
                </a:r>
                <a:endParaRPr lang="en-US" sz="2400" i="1" kern="0" dirty="0">
                  <a:solidFill>
                    <a:prstClr val="white"/>
                  </a:solidFill>
                  <a:latin typeface="Times New Roman" pitchFamily="18" charset="0"/>
                  <a:cs typeface="Times New Roman" pitchFamily="18" charset="0"/>
                </a:endParaRPr>
              </a:p>
            </p:txBody>
          </p:sp>
          <p:sp>
            <p:nvSpPr>
              <p:cNvPr id="76" name="TextBox 75"/>
              <p:cNvSpPr txBox="1"/>
              <p:nvPr/>
            </p:nvSpPr>
            <p:spPr>
              <a:xfrm>
                <a:off x="3136685" y="3733800"/>
                <a:ext cx="926021" cy="923306"/>
              </a:xfrm>
              <a:prstGeom prst="rect">
                <a:avLst/>
              </a:prstGeom>
              <a:noFill/>
            </p:spPr>
            <p:txBody>
              <a:bodyPr wrap="none" rtlCol="0">
                <a:spAutoFit/>
              </a:bodyPr>
              <a:lstStyle/>
              <a:p>
                <a:pPr algn="ctr" defTabSz="1085340"/>
                <a:r>
                  <a:rPr lang="en-US" sz="2400"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77" name="Group 76"/>
          <p:cNvGrpSpPr/>
          <p:nvPr/>
        </p:nvGrpSpPr>
        <p:grpSpPr>
          <a:xfrm>
            <a:off x="1403746" y="4589432"/>
            <a:ext cx="7493924" cy="575963"/>
            <a:chOff x="2840539" y="3818711"/>
            <a:chExt cx="16323842" cy="1007552"/>
          </a:xfrm>
        </p:grpSpPr>
        <p:sp>
          <p:nvSpPr>
            <p:cNvPr id="7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prstClr val="white"/>
                </a:solidFill>
                <a:latin typeface="Times New Roman" pitchFamily="18" charset="0"/>
                <a:cs typeface="Times New Roman" pitchFamily="18" charset="0"/>
              </a:endParaRPr>
            </a:p>
          </p:txBody>
        </p:sp>
        <p:grpSp>
          <p:nvGrpSpPr>
            <p:cNvPr id="79" name="Group 78"/>
            <p:cNvGrpSpPr/>
            <p:nvPr/>
          </p:nvGrpSpPr>
          <p:grpSpPr>
            <a:xfrm>
              <a:off x="2840539" y="3951329"/>
              <a:ext cx="16323842" cy="874934"/>
              <a:chOff x="2840539" y="3798929"/>
              <a:chExt cx="16323842" cy="874934"/>
            </a:xfrm>
          </p:grpSpPr>
          <p:sp>
            <p:nvSpPr>
              <p:cNvPr id="80" name="Round Same Side Corner Rectangle 79"/>
              <p:cNvSpPr/>
              <p:nvPr/>
            </p:nvSpPr>
            <p:spPr>
              <a:xfrm rot="5400000">
                <a:off x="10639117" y="-3994814"/>
                <a:ext cx="731522" cy="16319007"/>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81" name="Rectangle 80"/>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82" name="Rectangle 81"/>
              <p:cNvSpPr/>
              <p:nvPr/>
            </p:nvSpPr>
            <p:spPr>
              <a:xfrm>
                <a:off x="4460663" y="3866256"/>
                <a:ext cx="3736908" cy="807607"/>
              </a:xfrm>
              <a:prstGeom prst="rect">
                <a:avLst/>
              </a:prstGeom>
            </p:spPr>
            <p:txBody>
              <a:bodyPr wrap="none">
                <a:spAutoFit/>
              </a:bodyPr>
              <a:lstStyle/>
              <a:p>
                <a:pPr defTabSz="455883">
                  <a:spcBef>
                    <a:spcPts val="600"/>
                  </a:spcBef>
                  <a:defRPr/>
                </a:pPr>
                <a:r>
                  <a:rPr lang="en-US" sz="2400" b="1" i="1" kern="0">
                    <a:solidFill>
                      <a:prstClr val="white"/>
                    </a:solidFill>
                    <a:latin typeface="Times New Roman" pitchFamily="18" charset="0"/>
                    <a:cs typeface="Times New Roman" pitchFamily="18" charset="0"/>
                  </a:rPr>
                  <a:t>TỔNG KẾT</a:t>
                </a:r>
                <a:endParaRPr lang="en-US" sz="2400" i="1" kern="0">
                  <a:solidFill>
                    <a:prstClr val="white"/>
                  </a:solidFill>
                  <a:latin typeface="Times New Roman" pitchFamily="18" charset="0"/>
                  <a:cs typeface="Times New Roman" pitchFamily="18" charset="0"/>
                </a:endParaRPr>
              </a:p>
            </p:txBody>
          </p:sp>
          <p:sp>
            <p:nvSpPr>
              <p:cNvPr id="83" name="TextBox 82"/>
              <p:cNvSpPr txBox="1"/>
              <p:nvPr/>
            </p:nvSpPr>
            <p:spPr>
              <a:xfrm>
                <a:off x="3005762" y="3829962"/>
                <a:ext cx="1187906" cy="807607"/>
              </a:xfrm>
              <a:prstGeom prst="rect">
                <a:avLst/>
              </a:prstGeom>
              <a:noFill/>
            </p:spPr>
            <p:txBody>
              <a:bodyPr wrap="none" rtlCol="0">
                <a:spAutoFit/>
              </a:bodyPr>
              <a:lstStyle/>
              <a:p>
                <a:pPr algn="ctr" defTabSz="1085340"/>
                <a:r>
                  <a:rPr lang="en-US" sz="2400"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84" name="Rectangle 83"/>
          <p:cNvSpPr/>
          <p:nvPr/>
        </p:nvSpPr>
        <p:spPr>
          <a:xfrm>
            <a:off x="1818863" y="1715947"/>
            <a:ext cx="4831087" cy="784756"/>
          </a:xfrm>
          <a:prstGeom prst="rect">
            <a:avLst/>
          </a:prstGeom>
        </p:spPr>
        <p:txBody>
          <a:bodyPr wrap="square" lIns="45651" tIns="22823" rIns="45651" bIns="22823">
            <a:spAutoFit/>
          </a:bodyPr>
          <a:lstStyle/>
          <a:p>
            <a:pPr marL="370423" indent="-370423" defTabSz="1085340">
              <a:buFont typeface="+mj-lt"/>
              <a:buAutoNum type="arabicPeriod"/>
            </a:pPr>
            <a:r>
              <a:rPr lang="en-US" sz="2400" b="1" i="1" dirty="0">
                <a:solidFill>
                  <a:prstClr val="black"/>
                </a:solidFill>
                <a:latin typeface="Times New Roman" pitchFamily="18" charset="0"/>
                <a:cs typeface="Times New Roman" pitchFamily="18" charset="0"/>
              </a:rPr>
              <a:t>T</a:t>
            </a:r>
            <a:r>
              <a:rPr lang="vi-VN" sz="2400" b="1" i="1" dirty="0">
                <a:solidFill>
                  <a:prstClr val="black"/>
                </a:solidFill>
                <a:latin typeface="Times New Roman" pitchFamily="18" charset="0"/>
                <a:cs typeface="Times New Roman" pitchFamily="18" charset="0"/>
              </a:rPr>
              <a:t>ác giả</a:t>
            </a:r>
          </a:p>
          <a:p>
            <a:pPr marL="370423" indent="-370423" defTabSz="1085340">
              <a:buFont typeface="+mj-lt"/>
              <a:buAutoNum type="arabicPeriod"/>
            </a:pPr>
            <a:r>
              <a:rPr lang="vi-VN" sz="2400" b="1" i="1" dirty="0">
                <a:solidFill>
                  <a:prstClr val="black"/>
                </a:solidFill>
                <a:latin typeface="Times New Roman" pitchFamily="18" charset="0"/>
                <a:cs typeface="Times New Roman" pitchFamily="18" charset="0"/>
              </a:rPr>
              <a:t>Tác phẩm</a:t>
            </a:r>
          </a:p>
        </p:txBody>
      </p:sp>
      <p:sp>
        <p:nvSpPr>
          <p:cNvPr id="85" name="Rectangle 84"/>
          <p:cNvSpPr/>
          <p:nvPr/>
        </p:nvSpPr>
        <p:spPr>
          <a:xfrm>
            <a:off x="1746619" y="5161042"/>
            <a:ext cx="2475623" cy="738589"/>
          </a:xfrm>
          <a:prstGeom prst="rect">
            <a:avLst/>
          </a:prstGeom>
        </p:spPr>
        <p:txBody>
          <a:bodyPr wrap="square" lIns="45651" tIns="22823" rIns="45651" bIns="22823">
            <a:spAutoFit/>
          </a:bodyPr>
          <a:lstStyle/>
          <a:p>
            <a:pPr marL="0" lvl="1" indent="-370423" defTabSz="1085340">
              <a:lnSpc>
                <a:spcPts val="2743"/>
              </a:lnSpc>
              <a:buFont typeface="+mj-lt"/>
              <a:buAutoNum type="arabicPeriod"/>
            </a:pPr>
            <a:r>
              <a:rPr lang="en-US" sz="2400" b="1" i="1" err="1">
                <a:solidFill>
                  <a:prstClr val="black">
                    <a:lumMod val="95000"/>
                    <a:lumOff val="5000"/>
                  </a:prstClr>
                </a:solidFill>
                <a:latin typeface="Times New Roman" pitchFamily="18" charset="0"/>
                <a:cs typeface="Times New Roman" pitchFamily="18" charset="0"/>
              </a:rPr>
              <a:t>Nội</a:t>
            </a:r>
            <a:r>
              <a:rPr lang="en-US" sz="2400" b="1" i="1">
                <a:solidFill>
                  <a:prstClr val="black">
                    <a:lumMod val="95000"/>
                    <a:lumOff val="5000"/>
                  </a:prstClr>
                </a:solidFill>
                <a:latin typeface="Times New Roman" pitchFamily="18" charset="0"/>
                <a:cs typeface="Times New Roman" pitchFamily="18" charset="0"/>
              </a:rPr>
              <a:t> dung</a:t>
            </a:r>
          </a:p>
          <a:p>
            <a:pPr marL="0" lvl="1" indent="-370423" defTabSz="1085340">
              <a:lnSpc>
                <a:spcPts val="2743"/>
              </a:lnSpc>
              <a:buFont typeface="+mj-lt"/>
              <a:buAutoNum type="arabicPeriod"/>
            </a:pPr>
            <a:r>
              <a:rPr lang="en-US" sz="2400" b="1" i="1" err="1">
                <a:solidFill>
                  <a:prstClr val="black">
                    <a:lumMod val="95000"/>
                    <a:lumOff val="5000"/>
                  </a:prstClr>
                </a:solidFill>
                <a:latin typeface="Times New Roman" pitchFamily="18" charset="0"/>
                <a:cs typeface="Times New Roman" pitchFamily="18" charset="0"/>
              </a:rPr>
              <a:t>Nghệ</a:t>
            </a:r>
            <a:r>
              <a:rPr lang="en-US" sz="2400" b="1" i="1">
                <a:solidFill>
                  <a:prstClr val="black">
                    <a:lumMod val="95000"/>
                    <a:lumOff val="5000"/>
                  </a:prstClr>
                </a:solidFill>
                <a:latin typeface="Times New Roman" pitchFamily="18" charset="0"/>
                <a:cs typeface="Times New Roman" pitchFamily="18" charset="0"/>
              </a:rPr>
              <a:t> </a:t>
            </a:r>
            <a:r>
              <a:rPr lang="en-US" sz="2400" b="1" i="1" err="1">
                <a:solidFill>
                  <a:prstClr val="black">
                    <a:lumMod val="95000"/>
                    <a:lumOff val="5000"/>
                  </a:prstClr>
                </a:solidFill>
                <a:latin typeface="Times New Roman" pitchFamily="18" charset="0"/>
                <a:cs typeface="Times New Roman" pitchFamily="18" charset="0"/>
              </a:rPr>
              <a:t>thuật</a:t>
            </a:r>
            <a:endParaRPr lang="en-US" sz="2400" b="1" i="1">
              <a:solidFill>
                <a:prstClr val="black">
                  <a:lumMod val="95000"/>
                  <a:lumOff val="5000"/>
                </a:prstClr>
              </a:solidFill>
              <a:latin typeface="Times New Roman" pitchFamily="18" charset="0"/>
              <a:cs typeface="Times New Roman" pitchFamily="18" charset="0"/>
            </a:endParaRPr>
          </a:p>
        </p:txBody>
      </p:sp>
      <p:sp>
        <p:nvSpPr>
          <p:cNvPr id="86" name="Rectangle 85"/>
          <p:cNvSpPr/>
          <p:nvPr/>
        </p:nvSpPr>
        <p:spPr>
          <a:xfrm>
            <a:off x="1695387" y="3621862"/>
            <a:ext cx="8963088" cy="366692"/>
          </a:xfrm>
          <a:prstGeom prst="rect">
            <a:avLst/>
          </a:prstGeom>
        </p:spPr>
        <p:txBody>
          <a:bodyPr wrap="square" lIns="45651" tIns="22823" rIns="45651" bIns="22823">
            <a:spAutoFit/>
          </a:bodyPr>
          <a:lstStyle/>
          <a:p>
            <a:pPr marL="0" lvl="1" indent="-370423" defTabSz="1085340">
              <a:lnSpc>
                <a:spcPts val="2500"/>
              </a:lnSpc>
            </a:pPr>
            <a:r>
              <a:rPr lang="en-US" sz="2400" b="1" i="1" dirty="0">
                <a:solidFill>
                  <a:prstClr val="black">
                    <a:lumMod val="95000"/>
                    <a:lumOff val="5000"/>
                  </a:prstClr>
                </a:solidFill>
                <a:latin typeface="Times New Roman" pitchFamily="18" charset="0"/>
                <a:cs typeface="Times New Roman" pitchFamily="18" charset="0"/>
              </a:rPr>
              <a:t>2. </a:t>
            </a:r>
            <a:r>
              <a:rPr lang="vi-VN" sz="2400" b="1" i="1" dirty="0" smtClean="0">
                <a:solidFill>
                  <a:prstClr val="black">
                    <a:lumMod val="95000"/>
                    <a:lumOff val="5000"/>
                  </a:prstClr>
                </a:solidFill>
                <a:latin typeface="Times New Roman" pitchFamily="18" charset="0"/>
                <a:cs typeface="Times New Roman" pitchFamily="18" charset="0"/>
              </a:rPr>
              <a:t>Chứng minh cho sự tốn kém và phi lí của chiến tranh hạt nhân</a:t>
            </a:r>
            <a:endParaRPr lang="en-US" sz="2400" b="1" i="1" dirty="0">
              <a:solidFill>
                <a:prstClr val="black">
                  <a:lumMod val="95000"/>
                  <a:lumOff val="5000"/>
                </a:prstClr>
              </a:solidFill>
              <a:latin typeface="Times New Roman" pitchFamily="18" charset="0"/>
              <a:cs typeface="Times New Roman" pitchFamily="18" charset="0"/>
            </a:endParaRPr>
          </a:p>
        </p:txBody>
      </p:sp>
      <p:sp>
        <p:nvSpPr>
          <p:cNvPr id="87" name="Rectangle 86"/>
          <p:cNvSpPr/>
          <p:nvPr/>
        </p:nvSpPr>
        <p:spPr>
          <a:xfrm>
            <a:off x="1687895" y="3153252"/>
            <a:ext cx="8813418" cy="366692"/>
          </a:xfrm>
          <a:prstGeom prst="rect">
            <a:avLst/>
          </a:prstGeom>
        </p:spPr>
        <p:txBody>
          <a:bodyPr wrap="square" lIns="45651" tIns="22823" rIns="45651" bIns="22823">
            <a:spAutoFit/>
          </a:bodyPr>
          <a:lstStyle/>
          <a:p>
            <a:pPr marL="0" lvl="1" indent="-370423" defTabSz="1085340">
              <a:lnSpc>
                <a:spcPts val="2500"/>
              </a:lnSpc>
              <a:buFont typeface="+mj-lt"/>
              <a:buAutoNum type="arabicPeriod"/>
            </a:pPr>
            <a:r>
              <a:rPr lang="vi-VN" sz="2400" b="1" i="1" dirty="0" smtClean="0">
                <a:solidFill>
                  <a:prstClr val="black">
                    <a:lumMod val="95000"/>
                    <a:lumOff val="5000"/>
                  </a:prstClr>
                </a:solidFill>
                <a:latin typeface="Times New Roman" pitchFamily="18" charset="0"/>
                <a:cs typeface="Times New Roman" pitchFamily="18" charset="0"/>
              </a:rPr>
              <a:t>Nguy cơ chiến tranh hạt nhân đe dọa cuộc sống trên Trái Đất</a:t>
            </a:r>
            <a:endParaRPr lang="en-US" sz="2400" b="1" i="1" dirty="0">
              <a:solidFill>
                <a:prstClr val="black">
                  <a:lumMod val="95000"/>
                  <a:lumOff val="5000"/>
                </a:prstClr>
              </a:solidFill>
              <a:latin typeface="Times New Roman" pitchFamily="18" charset="0"/>
              <a:cs typeface="Times New Roman" pitchFamily="18" charset="0"/>
            </a:endParaRPr>
          </a:p>
        </p:txBody>
      </p:sp>
      <p:sp>
        <p:nvSpPr>
          <p:cNvPr id="88" name="Rectangle 87"/>
          <p:cNvSpPr/>
          <p:nvPr/>
        </p:nvSpPr>
        <p:spPr>
          <a:xfrm>
            <a:off x="1687895" y="4090473"/>
            <a:ext cx="8035960" cy="366692"/>
          </a:xfrm>
          <a:prstGeom prst="rect">
            <a:avLst/>
          </a:prstGeom>
        </p:spPr>
        <p:txBody>
          <a:bodyPr wrap="square" lIns="45651" tIns="22823" rIns="45651" bIns="22823">
            <a:spAutoFit/>
          </a:bodyPr>
          <a:lstStyle/>
          <a:p>
            <a:pPr marL="0" lvl="1" indent="-370423" defTabSz="1085340">
              <a:lnSpc>
                <a:spcPts val="2500"/>
              </a:lnSpc>
            </a:pPr>
            <a:r>
              <a:rPr lang="en-US" sz="2400" b="1" i="1" dirty="0">
                <a:solidFill>
                  <a:prstClr val="black">
                    <a:lumMod val="95000"/>
                    <a:lumOff val="5000"/>
                  </a:prstClr>
                </a:solidFill>
                <a:latin typeface="Times New Roman" pitchFamily="18" charset="0"/>
                <a:cs typeface="Times New Roman" pitchFamily="18" charset="0"/>
              </a:rPr>
              <a:t>3. </a:t>
            </a:r>
            <a:r>
              <a:rPr lang="vi-VN" sz="2400" b="1" i="1" dirty="0" smtClean="0">
                <a:solidFill>
                  <a:prstClr val="black">
                    <a:lumMod val="95000"/>
                    <a:lumOff val="5000"/>
                  </a:prstClr>
                </a:solidFill>
                <a:latin typeface="Times New Roman" pitchFamily="18" charset="0"/>
                <a:cs typeface="Times New Roman" pitchFamily="18" charset="0"/>
              </a:rPr>
              <a:t>Lời kêu gọi đấu tranh cho một thế giới hòa bình</a:t>
            </a:r>
            <a:endParaRPr lang="en-US" sz="2400" b="1" i="1" dirty="0">
              <a:solidFill>
                <a:prstClr val="black">
                  <a:lumMod val="95000"/>
                  <a:lumOff val="5000"/>
                </a:prstClr>
              </a:solidFill>
              <a:latin typeface="Times New Roman" pitchFamily="18" charset="0"/>
              <a:cs typeface="Times New Roman" pitchFamily="18" charset="0"/>
            </a:endParaRPr>
          </a:p>
        </p:txBody>
      </p:sp>
      <p:pic>
        <p:nvPicPr>
          <p:cNvPr id="91" name="Picture 90"/>
          <p:cNvPicPr>
            <a:picLocks noChangeAspect="1"/>
          </p:cNvPicPr>
          <p:nvPr/>
        </p:nvPicPr>
        <p:blipFill>
          <a:blip r:embed="rId3">
            <a:extLst>
              <a:ext uri="{BEBA8EAE-BF5A-486C-A8C5-ECC9F3942E4B}">
                <a14:imgProps xmlns:a14="http://schemas.microsoft.com/office/drawing/2010/main">
                  <a14:imgLayer r:embed="rId4">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9270827" y="4142792"/>
            <a:ext cx="2814685" cy="2814685"/>
          </a:xfrm>
          <a:prstGeom prst="rect">
            <a:avLst/>
          </a:prstGeom>
        </p:spPr>
      </p:pic>
    </p:spTree>
    <p:extLst>
      <p:ext uri="{BB962C8B-B14F-4D97-AF65-F5344CB8AC3E}">
        <p14:creationId xmlns:p14="http://schemas.microsoft.com/office/powerpoint/2010/main" val="125944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fade">
                                      <p:cBhvr>
                                        <p:cTn id="26" dur="500"/>
                                        <p:tgtEl>
                                          <p:spTgt spid="7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500"/>
                                        <p:tgtEl>
                                          <p:spTgt spid="8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500"/>
                                        <p:tgtEl>
                                          <p:spTgt spid="88"/>
                                        </p:tgtEl>
                                      </p:cBhvr>
                                    </p:animEffect>
                                  </p:childTnLst>
                                </p:cTn>
                              </p:par>
                              <p:par>
                                <p:cTn id="33" presetID="22" presetClass="entr" presetSubtype="4" fill="hold" nodeType="with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wipe(down)">
                                      <p:cBhvr>
                                        <p:cTn id="3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87" grpId="0"/>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vi-VN"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48" name="Picture 47"/>
          <p:cNvPicPr>
            <a:picLocks noChangeAspect="1"/>
          </p:cNvPicPr>
          <p:nvPr/>
        </p:nvPicPr>
        <p:blipFill>
          <a:blip r:embed="rId3">
            <a:extLst>
              <a:ext uri="{BEBA8EAE-BF5A-486C-A8C5-ECC9F3942E4B}">
                <a14:imgProps xmlns:a14="http://schemas.microsoft.com/office/drawing/2010/main">
                  <a14:imgLayer r:embed="rId4">
                    <a14:imgEffect>
                      <a14:backgroundRemoval t="0" b="100000" l="2714" r="100000">
                        <a14:foregroundMark x1="14857" y1="77919" x2="15143" y2="86548"/>
                        <a14:foregroundMark x1="16571" y1="32234" x2="16571" y2="57107"/>
                        <a14:foregroundMark x1="6571" y1="47462" x2="10286" y2="51523"/>
                        <a14:backgroundMark x1="6571" y1="51523" x2="10571" y2="87563"/>
                        <a14:backgroundMark x1="11429" y1="96193" x2="16286" y2="99746"/>
                        <a14:backgroundMark x1="16000" y1="99239" x2="19143" y2="99746"/>
                      </a14:backgroundRemoval>
                    </a14:imgEffect>
                  </a14:imgLayer>
                </a14:imgProps>
              </a:ext>
            </a:extLst>
          </a:blip>
          <a:stretch>
            <a:fillRect/>
          </a:stretch>
        </p:blipFill>
        <p:spPr>
          <a:xfrm>
            <a:off x="5524500" y="1978391"/>
            <a:ext cx="6667500" cy="3752850"/>
          </a:xfrm>
          <a:prstGeom prst="rect">
            <a:avLst/>
          </a:prstGeom>
        </p:spPr>
      </p:pic>
      <p:sp>
        <p:nvSpPr>
          <p:cNvPr id="49" name="Rectangle 48"/>
          <p:cNvSpPr/>
          <p:nvPr/>
        </p:nvSpPr>
        <p:spPr>
          <a:xfrm>
            <a:off x="6827578" y="5731241"/>
            <a:ext cx="536442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Ga-bri-en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Gác-xi-a </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Mác-két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(1928- 2014</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0" name="Rectangle 49"/>
          <p:cNvSpPr/>
          <p:nvPr/>
        </p:nvSpPr>
        <p:spPr>
          <a:xfrm>
            <a:off x="548855" y="1720985"/>
            <a:ext cx="76676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à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nhà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Colombia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nổi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 name="Rectangle 50"/>
          <p:cNvSpPr/>
          <p:nvPr/>
        </p:nvSpPr>
        <p:spPr>
          <a:xfrm>
            <a:off x="36252" y="2807629"/>
            <a:ext cx="548824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giả của nhiều tiểu thuyết và tập truyện ngắn theo khuynh hướng hiện thực huyền ảo</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51"/>
          <p:cNvSpPr/>
          <p:nvPr/>
        </p:nvSpPr>
        <p:spPr>
          <a:xfrm>
            <a:off x="637197" y="4911429"/>
            <a:ext cx="548824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Được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trao giải Nô-ben về văn học năm 1982</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0000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down)">
                                      <p:cBhvr>
                                        <p:cTn id="14" dur="500"/>
                                        <p:tgtEl>
                                          <p:spTgt spid="4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down)">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fill="hold"/>
                                        <p:tgtEl>
                                          <p:spTgt spid="50"/>
                                        </p:tgtEl>
                                        <p:attrNameLst>
                                          <p:attrName>ppt_x</p:attrName>
                                        </p:attrNameLst>
                                      </p:cBhvr>
                                      <p:tavLst>
                                        <p:tav tm="0">
                                          <p:val>
                                            <p:strVal val="#ppt_x"/>
                                          </p:val>
                                        </p:tav>
                                        <p:tav tm="100000">
                                          <p:val>
                                            <p:strVal val="#ppt_x"/>
                                          </p:val>
                                        </p:tav>
                                      </p:tavLst>
                                    </p:anim>
                                    <p:anim calcmode="lin" valueType="num">
                                      <p:cBhvr additive="base">
                                        <p:cTn id="2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barn(inVertical)">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giả</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533"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pic>
        <p:nvPicPr>
          <p:cNvPr id="48" name="Picture 47"/>
          <p:cNvPicPr>
            <a:picLocks noChangeAspect="1"/>
          </p:cNvPicPr>
          <p:nvPr/>
        </p:nvPicPr>
        <p:blipFill>
          <a:blip r:embed="rId3">
            <a:extLst>
              <a:ext uri="{BEBA8EAE-BF5A-486C-A8C5-ECC9F3942E4B}">
                <a14:imgProps xmlns:a14="http://schemas.microsoft.com/office/drawing/2010/main">
                  <a14:imgLayer r:embed="rId4">
                    <a14:imgEffect>
                      <a14:backgroundRemoval t="0" b="100000" l="2714" r="100000">
                        <a14:foregroundMark x1="14857" y1="77919" x2="15143" y2="86548"/>
                        <a14:foregroundMark x1="16571" y1="32234" x2="16571" y2="57107"/>
                        <a14:foregroundMark x1="6571" y1="47462" x2="10286" y2="51523"/>
                        <a14:backgroundMark x1="6571" y1="51523" x2="10571" y2="87563"/>
                        <a14:backgroundMark x1="11429" y1="96193" x2="16286" y2="99746"/>
                        <a14:backgroundMark x1="16000" y1="99239" x2="19143" y2="99746"/>
                      </a14:backgroundRemoval>
                    </a14:imgEffect>
                  </a14:imgLayer>
                </a14:imgProps>
              </a:ext>
            </a:extLst>
          </a:blip>
          <a:stretch>
            <a:fillRect/>
          </a:stretch>
        </p:blipFill>
        <p:spPr>
          <a:xfrm>
            <a:off x="5524500" y="1978391"/>
            <a:ext cx="6667500" cy="3752850"/>
          </a:xfrm>
          <a:prstGeom prst="rect">
            <a:avLst/>
          </a:prstGeom>
        </p:spPr>
      </p:pic>
      <p:sp>
        <p:nvSpPr>
          <p:cNvPr id="49" name="Rectangle 48"/>
          <p:cNvSpPr/>
          <p:nvPr/>
        </p:nvSpPr>
        <p:spPr>
          <a:xfrm>
            <a:off x="6827578" y="5731241"/>
            <a:ext cx="536442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Ga-bri-en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Gác-xi-a </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Mác-két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(1928- 2014</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5" descr="tram-nam-co-don">
            <a:extLst>
              <a:ext uri="{FF2B5EF4-FFF2-40B4-BE49-F238E27FC236}">
                <a16:creationId xmlns:a16="http://schemas.microsoft.com/office/drawing/2014/main" xmlns="" id="{7C98D93C-E998-4ACE-AC08-73DC02E2F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54" y="2683182"/>
            <a:ext cx="2496399" cy="37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tinh-yeu-thoi-tho-ta">
            <a:extLst>
              <a:ext uri="{FF2B5EF4-FFF2-40B4-BE49-F238E27FC236}">
                <a16:creationId xmlns:a16="http://schemas.microsoft.com/office/drawing/2014/main" xmlns="" id="{D868A38F-D3E0-4215-84AB-0DAE1D38A4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8101" y="2683182"/>
            <a:ext cx="2496399" cy="37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71942" y="1746011"/>
            <a:ext cx="4596130" cy="584775"/>
          </a:xfrm>
          <a:prstGeom prst="rect">
            <a:avLst/>
          </a:prstGeom>
        </p:spPr>
        <p:txBody>
          <a:bodyPr wrap="none">
            <a:spAutoFit/>
          </a:bodyPr>
          <a:lstStyle/>
          <a:p>
            <a:pPr>
              <a:defRPr/>
            </a:pPr>
            <a:r>
              <a:rPr lang="en-US" sz="3200" b="1" i="1" dirty="0" err="1">
                <a:solidFill>
                  <a:srgbClr val="FF0000"/>
                </a:solidFill>
                <a:latin typeface="Times New Roman" pitchFamily="18" charset="0"/>
                <a:cs typeface="Times New Roman" pitchFamily="18" charset="0"/>
              </a:rPr>
              <a:t>Một</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số</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tác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phẩm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nổi</a:t>
            </a:r>
            <a:r>
              <a:rPr lang="en-US" sz="3200" b="1" i="1" dirty="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tiếng</a:t>
            </a:r>
            <a:endParaRPr lang="en-US" sz="32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106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8234363" y="2466112"/>
            <a:ext cx="3829050" cy="3829050"/>
          </a:xfrm>
          <a:prstGeom prst="rect">
            <a:avLst/>
          </a:prstGeom>
        </p:spPr>
      </p:pic>
      <p:sp>
        <p:nvSpPr>
          <p:cNvPr id="11" name="Rectangle 10"/>
          <p:cNvSpPr/>
          <p:nvPr/>
        </p:nvSpPr>
        <p:spPr>
          <a:xfrm>
            <a:off x="441711" y="2826366"/>
            <a:ext cx="7504594" cy="3108543"/>
          </a:xfrm>
          <a:prstGeom prst="rect">
            <a:avLst/>
          </a:prstGeom>
        </p:spPr>
        <p:txBody>
          <a:bodyPr wrap="square">
            <a:spAutoFit/>
          </a:bodyPr>
          <a:lstStyle/>
          <a:p>
            <a:pPr lvl="0" algn="just" fontAlgn="base">
              <a:spcBef>
                <a:spcPct val="0"/>
              </a:spcBef>
              <a:spcAft>
                <a:spcPct val="0"/>
              </a:spcAft>
              <a:defRPr/>
            </a:pP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Tháng</a:t>
            </a:r>
            <a:r>
              <a:rPr lang="en-US" altLang="en-US" sz="2800" i="1" dirty="0">
                <a:latin typeface="Times New Roman" panose="02020603050405020304" pitchFamily="18" charset="0"/>
              </a:rPr>
              <a:t> 8 ( 1986) </a:t>
            </a:r>
            <a:r>
              <a:rPr lang="en-US" altLang="en-US" sz="2800" i="1" dirty="0" err="1">
                <a:latin typeface="Times New Roman" panose="02020603050405020304" pitchFamily="18" charset="0"/>
              </a:rPr>
              <a:t>nguyên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thủ</a:t>
            </a:r>
            <a:r>
              <a:rPr lang="en-US" altLang="en-US" sz="2800" i="1" dirty="0">
                <a:latin typeface="Times New Roman" panose="02020603050405020304" pitchFamily="18" charset="0"/>
              </a:rPr>
              <a:t> 6 </a:t>
            </a:r>
            <a:r>
              <a:rPr lang="en-US" altLang="en-US" sz="2800" i="1" dirty="0" err="1">
                <a:latin typeface="Times New Roman" panose="02020603050405020304" pitchFamily="18" charset="0"/>
              </a:rPr>
              <a:t>nước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Ấn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Độ</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Mê</a:t>
            </a:r>
            <a:r>
              <a:rPr lang="en-US" altLang="en-US" sz="2800" i="1" dirty="0">
                <a:latin typeface="Times New Roman" panose="02020603050405020304" pitchFamily="18" charset="0"/>
              </a:rPr>
              <a:t>-hi-</a:t>
            </a:r>
            <a:r>
              <a:rPr lang="en-US" altLang="en-US" sz="2800" i="1" dirty="0" err="1">
                <a:latin typeface="Times New Roman" panose="02020603050405020304" pitchFamily="18" charset="0"/>
              </a:rPr>
              <a:t>cô</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Thụy</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Điển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Ác</a:t>
            </a:r>
            <a:r>
              <a:rPr lang="en-US" altLang="en-US" sz="2800" i="1" dirty="0">
                <a:latin typeface="Times New Roman" panose="02020603050405020304" pitchFamily="18" charset="0"/>
              </a:rPr>
              <a:t>-hen-</a:t>
            </a:r>
            <a:r>
              <a:rPr lang="en-US" altLang="en-US" sz="2800" i="1" dirty="0" err="1">
                <a:latin typeface="Times New Roman" panose="02020603050405020304" pitchFamily="18" charset="0"/>
              </a:rPr>
              <a:t>ti</a:t>
            </a:r>
            <a:r>
              <a:rPr lang="en-US" altLang="en-US" sz="2800" i="1" dirty="0">
                <a:latin typeface="Times New Roman" panose="02020603050405020304" pitchFamily="18" charset="0"/>
              </a:rPr>
              <a:t>-</a:t>
            </a:r>
            <a:r>
              <a:rPr lang="en-US" altLang="en-US" sz="2800" i="1" dirty="0" err="1">
                <a:latin typeface="Times New Roman" panose="02020603050405020304" pitchFamily="18" charset="0"/>
              </a:rPr>
              <a:t>na</a:t>
            </a:r>
            <a:r>
              <a:rPr lang="en-US" altLang="en-US" sz="2800" i="1" dirty="0">
                <a:latin typeface="Times New Roman" panose="02020603050405020304" pitchFamily="18" charset="0"/>
              </a:rPr>
              <a:t>, Hi </a:t>
            </a:r>
            <a:r>
              <a:rPr lang="en-US" altLang="en-US" sz="2800" i="1" dirty="0" err="1">
                <a:latin typeface="Times New Roman" panose="02020603050405020304" pitchFamily="18" charset="0"/>
              </a:rPr>
              <a:t>Lạp</a:t>
            </a:r>
            <a:r>
              <a:rPr lang="en-US" altLang="en-US" sz="2800" i="1" dirty="0">
                <a:latin typeface="Times New Roman" panose="02020603050405020304" pitchFamily="18" charset="0"/>
              </a:rPr>
              <a:t>, Tan-da-</a:t>
            </a:r>
            <a:r>
              <a:rPr lang="en-US" altLang="en-US" sz="2800" i="1" dirty="0" err="1">
                <a:latin typeface="Times New Roman" panose="02020603050405020304" pitchFamily="18" charset="0"/>
              </a:rPr>
              <a:t>ni</a:t>
            </a:r>
            <a:r>
              <a:rPr lang="en-US" altLang="en-US" sz="2800" i="1" dirty="0">
                <a:latin typeface="Times New Roman" panose="02020603050405020304" pitchFamily="18" charset="0"/>
              </a:rPr>
              <a:t>-a. </a:t>
            </a:r>
            <a:r>
              <a:rPr lang="en-US" altLang="en-US" sz="2800" i="1" dirty="0" err="1">
                <a:latin typeface="Times New Roman" panose="02020603050405020304" pitchFamily="18" charset="0"/>
              </a:rPr>
              <a:t>họp</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lần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thứ</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hai</a:t>
            </a:r>
            <a:r>
              <a:rPr lang="en-US" altLang="en-US" sz="2800" i="1" dirty="0">
                <a:latin typeface="Times New Roman" panose="02020603050405020304" pitchFamily="18" charset="0"/>
              </a:rPr>
              <a:t> ở </a:t>
            </a:r>
            <a:r>
              <a:rPr lang="en-US" altLang="en-US" sz="2800" i="1" dirty="0" err="1">
                <a:latin typeface="Times New Roman" panose="02020603050405020304" pitchFamily="18" charset="0"/>
              </a:rPr>
              <a:t>Mê</a:t>
            </a:r>
            <a:r>
              <a:rPr lang="en-US" altLang="en-US" sz="2800" i="1" dirty="0">
                <a:latin typeface="Times New Roman" panose="02020603050405020304" pitchFamily="18" charset="0"/>
              </a:rPr>
              <a:t>-hi-</a:t>
            </a:r>
            <a:r>
              <a:rPr lang="en-US" altLang="en-US" sz="2800" i="1" dirty="0" err="1">
                <a:latin typeface="Times New Roman" panose="02020603050405020304" pitchFamily="18" charset="0"/>
              </a:rPr>
              <a:t>cô</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đã</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ra</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một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bản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tuyên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bố</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kêu</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gọi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chấm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dứt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chạy</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đua</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vũ</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trang</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thủ</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tiêu</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vũ</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khí</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hạt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nhân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để</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đảm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bảo</a:t>
            </a:r>
            <a:r>
              <a:rPr lang="en-US" altLang="en-US" sz="2800" i="1" dirty="0">
                <a:latin typeface="Times New Roman" panose="02020603050405020304" pitchFamily="18" charset="0"/>
              </a:rPr>
              <a:t> an </a:t>
            </a:r>
            <a:r>
              <a:rPr lang="en-US" altLang="en-US" sz="2800" i="1" dirty="0" err="1">
                <a:latin typeface="Times New Roman" panose="02020603050405020304" pitchFamily="18" charset="0"/>
              </a:rPr>
              <a:t>ninh</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và</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hòa</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bình</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thế</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giới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Nhà</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văn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Mác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két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đã</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được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mời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tham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dự</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cuộc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gặp</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gỡ</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này</a:t>
            </a:r>
            <a:r>
              <a:rPr lang="en-US" altLang="en-US" sz="2800" i="1" dirty="0">
                <a:latin typeface="Times New Roman" panose="02020603050405020304" pitchFamily="18" charset="0"/>
              </a:rPr>
              <a:t>. </a:t>
            </a:r>
          </a:p>
        </p:txBody>
      </p:sp>
      <p:grpSp>
        <p:nvGrpSpPr>
          <p:cNvPr id="18" name="Group 17"/>
          <p:cNvGrpSpPr/>
          <p:nvPr/>
        </p:nvGrpSpPr>
        <p:grpSpPr>
          <a:xfrm>
            <a:off x="2799486" y="1558179"/>
            <a:ext cx="6093290" cy="907933"/>
            <a:chOff x="383166" y="1481172"/>
            <a:chExt cx="5364330" cy="944640"/>
          </a:xfrm>
          <a:solidFill>
            <a:srgbClr val="008080"/>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mj-lt"/>
                </a:rPr>
                <a:t>a. Hoàn cảnh sáng tác</a:t>
              </a:r>
              <a:endParaRPr lang="en-US" sz="3200" b="1" i="1" dirty="0">
                <a:latin typeface="+mj-lt"/>
              </a:endParaRPr>
            </a:p>
          </p:txBody>
        </p:sp>
      </p:grpSp>
    </p:spTree>
    <p:extLst>
      <p:ext uri="{BB962C8B-B14F-4D97-AF65-F5344CB8AC3E}">
        <p14:creationId xmlns:p14="http://schemas.microsoft.com/office/powerpoint/2010/main" val="123225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8373035" y="-491400"/>
            <a:ext cx="3829050" cy="3829050"/>
          </a:xfrm>
          <a:prstGeom prst="rect">
            <a:avLst/>
          </a:prstGeom>
        </p:spPr>
      </p:pic>
      <p:grpSp>
        <p:nvGrpSpPr>
          <p:cNvPr id="18" name="Group 17"/>
          <p:cNvGrpSpPr/>
          <p:nvPr/>
        </p:nvGrpSpPr>
        <p:grpSpPr>
          <a:xfrm>
            <a:off x="476215" y="1558180"/>
            <a:ext cx="10939498" cy="754440"/>
            <a:chOff x="383166" y="1481172"/>
            <a:chExt cx="5364330" cy="944640"/>
          </a:xfrm>
          <a:solidFill>
            <a:srgbClr val="008080"/>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white"/>
                </a:solidFill>
                <a:effectLst/>
                <a:uLnTx/>
                <a:uFillTx/>
                <a:latin typeface="Calibri"/>
                <a:ea typeface="+mn-ea"/>
                <a:cs typeface="+mn-cs"/>
              </a:endParaRPr>
            </a:p>
          </p:txBody>
        </p:sp>
      </p:grpSp>
      <p:sp>
        <p:nvSpPr>
          <p:cNvPr id="15" name="Rounded Rectangle 14"/>
          <p:cNvSpPr/>
          <p:nvPr/>
        </p:nvSpPr>
        <p:spPr>
          <a:xfrm>
            <a:off x="239354" y="1584785"/>
            <a:ext cx="2856855"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Xuất</a:t>
            </a:r>
            <a:r>
              <a:rPr kumimoji="0" lang="en-US"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xư</a:t>
            </a:r>
            <a:r>
              <a:rPr kumimoji="0" lang="en-US"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3463207" y="1584785"/>
            <a:ext cx="4791397"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c. Kiểu văn bản + PTBĐ</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21" name="Rounded Rectangle 20"/>
          <p:cNvSpPr/>
          <p:nvPr/>
        </p:nvSpPr>
        <p:spPr>
          <a:xfrm>
            <a:off x="8491465" y="1558180"/>
            <a:ext cx="2856855"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d. Chủ đề</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Connector 11"/>
          <p:cNvCxnSpPr/>
          <p:nvPr/>
        </p:nvCxnSpPr>
        <p:spPr>
          <a:xfrm>
            <a:off x="3533562" y="2571751"/>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57937"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63655" y="2690823"/>
            <a:ext cx="2732554" cy="2677656"/>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Trích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bài tham luận </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“Thanh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gươm </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Đa-mô-clét</a:t>
            </a:r>
            <a:r>
              <a:rPr lang="vi-VN" sz="2800" dirty="0" smtClean="0">
                <a:solidFill>
                  <a:prstClr val="black"/>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của Mác-két tại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cuộc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p:cNvSpPr/>
          <p:nvPr/>
        </p:nvSpPr>
        <p:spPr>
          <a:xfrm>
            <a:off x="3673252" y="3184657"/>
            <a:ext cx="4560094" cy="1077218"/>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 bản: Nhật dụng</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PTBĐ: Nghị luận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7641991" y="3832638"/>
            <a:ext cx="456009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Chống chiến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bảo vệ hòa bình.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614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par>
                                <p:cTn id="33" presetID="6" presetClass="entr" presetSubtype="16"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8373035" y="-491400"/>
            <a:ext cx="3829050" cy="3829050"/>
          </a:xfrm>
          <a:prstGeom prst="rect">
            <a:avLst/>
          </a:prstGeom>
        </p:spPr>
      </p:pic>
      <p:sp>
        <p:nvSpPr>
          <p:cNvPr id="26" name="Rectangle 25"/>
          <p:cNvSpPr/>
          <p:nvPr/>
        </p:nvSpPr>
        <p:spPr>
          <a:xfrm rot="16200000">
            <a:off x="-327335" y="3839599"/>
            <a:ext cx="3080091" cy="729430"/>
          </a:xfrm>
          <a:prstGeom prst="rect">
            <a:avLst/>
          </a:prstGeom>
          <a:solidFill>
            <a:srgbClr val="CCECFF"/>
          </a:solidFill>
        </p:spPr>
        <p:txBody>
          <a:bodyPr wrap="square">
            <a:spAutoFit/>
          </a:bodyPr>
          <a:lstStyle/>
          <a:p>
            <a:pPr marL="0" marR="30480" lvl="0" indent="0" algn="ctr" defTabSz="914400" rtl="0" eaLnBrk="1" fontAlgn="auto" latinLnBrk="0" hangingPunct="1">
              <a:lnSpc>
                <a:spcPct val="115000"/>
              </a:lnSpc>
              <a:spcBef>
                <a:spcPts val="1200"/>
              </a:spcBef>
              <a:spcAft>
                <a:spcPts val="0"/>
              </a:spcAft>
              <a:buClr>
                <a:srgbClr val="000000"/>
              </a:buClr>
              <a:buSzTx/>
              <a:buFontTx/>
              <a:buNone/>
              <a:tabLst/>
              <a:defRPr/>
            </a:pPr>
            <a:r>
              <a:rPr kumimoji="0" lang="vi-VN" sz="3600" b="1" i="0" u="none" strike="noStrike" kern="0" cap="none" spc="0" normalizeH="0" baseline="0" noProof="0" dirty="0" smtClean="0">
                <a:ln>
                  <a:noFill/>
                </a:ln>
                <a:solidFill>
                  <a:srgbClr val="FF0000"/>
                </a:solidFill>
                <a:effectLst/>
                <a:uLnTx/>
                <a:uFillTx/>
                <a:latin typeface="Times New Roman"/>
                <a:ea typeface="Times New Roman"/>
                <a:cs typeface="Times New Roman"/>
                <a:sym typeface="Times New Roman"/>
              </a:rPr>
              <a:t> BỐ</a:t>
            </a:r>
            <a:r>
              <a:rPr kumimoji="0" lang="vi-VN" sz="3600" b="1" i="0" u="none" strike="noStrike" kern="0" cap="none" spc="0" normalizeH="0" noProof="0" dirty="0" smtClean="0">
                <a:ln>
                  <a:noFill/>
                </a:ln>
                <a:solidFill>
                  <a:srgbClr val="FF0000"/>
                </a:solidFill>
                <a:effectLst/>
                <a:uLnTx/>
                <a:uFillTx/>
                <a:latin typeface="Times New Roman"/>
                <a:ea typeface="Times New Roman"/>
                <a:cs typeface="Times New Roman"/>
                <a:sym typeface="Times New Roman"/>
              </a:rPr>
              <a:t> CỤC</a:t>
            </a:r>
            <a:endPar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sp>
        <p:nvSpPr>
          <p:cNvPr id="27" name="Rectangle 26"/>
          <p:cNvSpPr/>
          <p:nvPr/>
        </p:nvSpPr>
        <p:spPr>
          <a:xfrm>
            <a:off x="2341658" y="2077739"/>
            <a:ext cx="8954691" cy="1235039"/>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8" name="Group 27"/>
          <p:cNvGrpSpPr/>
          <p:nvPr/>
        </p:nvGrpSpPr>
        <p:grpSpPr>
          <a:xfrm>
            <a:off x="2724823" y="1511291"/>
            <a:ext cx="6137163" cy="852514"/>
            <a:chOff x="383166" y="29652"/>
            <a:chExt cx="5364330" cy="944640"/>
          </a:xfrm>
        </p:grpSpPr>
        <p:sp>
          <p:nvSpPr>
            <p:cNvPr id="29" name="Rounded Rectangle 28"/>
            <p:cNvSpPr/>
            <p:nvPr/>
          </p:nvSpPr>
          <p:spPr>
            <a:xfrm>
              <a:off x="383166" y="29652"/>
              <a:ext cx="5364330" cy="94464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0" name="Rounded Rectangle 5"/>
            <p:cNvSpPr txBox="1"/>
            <p:nvPr/>
          </p:nvSpPr>
          <p:spPr>
            <a:xfrm>
              <a:off x="429280" y="75766"/>
              <a:ext cx="5272102" cy="852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l" defTabSz="1422400">
                <a:lnSpc>
                  <a:spcPct val="90000"/>
                </a:lnSpc>
                <a:spcBef>
                  <a:spcPct val="0"/>
                </a:spcBef>
                <a:spcAft>
                  <a:spcPct val="35000"/>
                </a:spcAft>
              </a:pPr>
              <a:endParaRPr lang="en-US" sz="3200" kern="1200"/>
            </a:p>
          </p:txBody>
        </p:sp>
      </p:grpSp>
      <p:sp>
        <p:nvSpPr>
          <p:cNvPr id="31" name="Rectangle 30"/>
          <p:cNvSpPr/>
          <p:nvPr/>
        </p:nvSpPr>
        <p:spPr>
          <a:xfrm>
            <a:off x="2341658" y="4024292"/>
            <a:ext cx="8954691" cy="1238021"/>
          </a:xfrm>
          <a:prstGeom prst="rect">
            <a:avLst/>
          </a:pr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2" name="Group 31"/>
          <p:cNvGrpSpPr/>
          <p:nvPr/>
        </p:nvGrpSpPr>
        <p:grpSpPr>
          <a:xfrm>
            <a:off x="2724823" y="3471291"/>
            <a:ext cx="6137163" cy="867960"/>
            <a:chOff x="383166" y="1481172"/>
            <a:chExt cx="5364330" cy="944640"/>
          </a:xfrm>
        </p:grpSpPr>
        <p:sp>
          <p:nvSpPr>
            <p:cNvPr id="33" name="Rounded Rectangle 32"/>
            <p:cNvSpPr/>
            <p:nvPr/>
          </p:nvSpPr>
          <p:spPr>
            <a:xfrm>
              <a:off x="383166" y="1481172"/>
              <a:ext cx="5364330" cy="94464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4" name="Rounded Rectangle 8"/>
            <p:cNvSpPr txBox="1"/>
            <p:nvPr/>
          </p:nvSpPr>
          <p:spPr>
            <a:xfrm>
              <a:off x="429280" y="1527286"/>
              <a:ext cx="5272102" cy="852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l" defTabSz="1422400">
                <a:lnSpc>
                  <a:spcPct val="90000"/>
                </a:lnSpc>
                <a:spcBef>
                  <a:spcPct val="0"/>
                </a:spcBef>
                <a:spcAft>
                  <a:spcPct val="35000"/>
                </a:spcAft>
              </a:pPr>
              <a:endParaRPr lang="en-US" sz="3200" kern="1200"/>
            </a:p>
          </p:txBody>
        </p:sp>
      </p:grpSp>
      <p:sp>
        <p:nvSpPr>
          <p:cNvPr id="35" name="Rectangle 34"/>
          <p:cNvSpPr/>
          <p:nvPr/>
        </p:nvSpPr>
        <p:spPr>
          <a:xfrm>
            <a:off x="2308138" y="5939080"/>
            <a:ext cx="9021482" cy="806400"/>
          </a:xfrm>
          <a:prstGeom prst="rect">
            <a:avLst/>
          </a:prstGeom>
        </p:spPr>
        <p:style>
          <a:lnRef idx="2">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6" name="Group 35"/>
          <p:cNvGrpSpPr/>
          <p:nvPr/>
        </p:nvGrpSpPr>
        <p:grpSpPr>
          <a:xfrm>
            <a:off x="2724823" y="5360693"/>
            <a:ext cx="6137163" cy="855275"/>
            <a:chOff x="383166" y="2932692"/>
            <a:chExt cx="5364330" cy="944640"/>
          </a:xfrm>
        </p:grpSpPr>
        <p:sp>
          <p:nvSpPr>
            <p:cNvPr id="37" name="Rounded Rectangle 36"/>
            <p:cNvSpPr/>
            <p:nvPr/>
          </p:nvSpPr>
          <p:spPr>
            <a:xfrm>
              <a:off x="383166" y="2932692"/>
              <a:ext cx="5364330" cy="94464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38" name="Rounded Rectangle 11"/>
            <p:cNvSpPr txBox="1"/>
            <p:nvPr/>
          </p:nvSpPr>
          <p:spPr>
            <a:xfrm>
              <a:off x="429280" y="2978806"/>
              <a:ext cx="5272102" cy="852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l" defTabSz="1422400">
                <a:lnSpc>
                  <a:spcPct val="90000"/>
                </a:lnSpc>
                <a:spcBef>
                  <a:spcPct val="0"/>
                </a:spcBef>
                <a:spcAft>
                  <a:spcPct val="35000"/>
                </a:spcAft>
              </a:pPr>
              <a:endParaRPr lang="en-US" sz="3200" kern="1200"/>
            </a:p>
          </p:txBody>
        </p:sp>
      </p:grpSp>
      <p:sp>
        <p:nvSpPr>
          <p:cNvPr id="39" name="Rectangle 38"/>
          <p:cNvSpPr/>
          <p:nvPr/>
        </p:nvSpPr>
        <p:spPr>
          <a:xfrm>
            <a:off x="2765985" y="1791025"/>
            <a:ext cx="6324795" cy="480131"/>
          </a:xfrm>
          <a:prstGeom prst="rect">
            <a:avLst/>
          </a:prstGeom>
        </p:spPr>
        <p:txBody>
          <a:bodyPr wrap="square">
            <a:spAutoFit/>
          </a:bodyPr>
          <a:lstStyle/>
          <a:p>
            <a:pPr lvl="0">
              <a:lnSpc>
                <a:spcPct val="90000"/>
              </a:lnSpc>
              <a:buClr>
                <a:srgbClr val="000000"/>
              </a:buClr>
              <a:defRPr/>
            </a:pPr>
            <a:r>
              <a:rPr lang="vi-VN" sz="2800" b="1" i="1" kern="0" dirty="0">
                <a:solidFill>
                  <a:schemeClr val="bg1"/>
                </a:solidFill>
                <a:latin typeface="Times New Roman"/>
                <a:ea typeface="Times New Roman"/>
                <a:cs typeface="Times New Roman"/>
                <a:sym typeface="Times New Roman"/>
              </a:rPr>
              <a:t>Phần 1:</a:t>
            </a:r>
            <a:r>
              <a:rPr lang="vi-VN" sz="2800" b="1" kern="0" dirty="0">
                <a:solidFill>
                  <a:schemeClr val="bg1"/>
                </a:solidFill>
                <a:latin typeface="Times New Roman"/>
                <a:ea typeface="Times New Roman"/>
                <a:cs typeface="Times New Roman"/>
                <a:sym typeface="Times New Roman"/>
              </a:rPr>
              <a:t> Từ đầu đến </a:t>
            </a:r>
            <a:r>
              <a:rPr lang="vi-VN" sz="2800" b="1" kern="0" dirty="0" smtClean="0">
                <a:solidFill>
                  <a:schemeClr val="bg1"/>
                </a:solidFill>
                <a:latin typeface="Times New Roman"/>
                <a:ea typeface="Times New Roman"/>
                <a:cs typeface="Times New Roman"/>
                <a:sym typeface="Times New Roman"/>
              </a:rPr>
              <a:t>“</a:t>
            </a:r>
            <a:r>
              <a:rPr lang="vi-VN" sz="2800" b="1" i="1" kern="0" dirty="0" smtClean="0">
                <a:solidFill>
                  <a:schemeClr val="bg1"/>
                </a:solidFill>
                <a:latin typeface="Times New Roman"/>
                <a:ea typeface="Times New Roman"/>
                <a:cs typeface="Times New Roman"/>
                <a:sym typeface="Times New Roman"/>
              </a:rPr>
              <a:t>tốt đẹp hơn</a:t>
            </a:r>
            <a:r>
              <a:rPr lang="vi-VN" sz="2800" b="1" kern="0" dirty="0" smtClean="0">
                <a:solidFill>
                  <a:schemeClr val="bg1"/>
                </a:solidFill>
                <a:latin typeface="Times New Roman"/>
                <a:ea typeface="Times New Roman"/>
                <a:cs typeface="Times New Roman"/>
                <a:sym typeface="Times New Roman"/>
              </a:rPr>
              <a:t>”</a:t>
            </a:r>
            <a:endParaRPr lang="vi-VN" sz="2800" b="1" kern="0" dirty="0">
              <a:solidFill>
                <a:schemeClr val="bg1"/>
              </a:solidFill>
              <a:latin typeface="Times New Roman"/>
              <a:ea typeface="Times New Roman"/>
              <a:cs typeface="Times New Roman"/>
              <a:sym typeface="Times New Roman"/>
            </a:endParaRPr>
          </a:p>
        </p:txBody>
      </p:sp>
      <p:sp>
        <p:nvSpPr>
          <p:cNvPr id="40" name="Rectangle 39"/>
          <p:cNvSpPr/>
          <p:nvPr/>
        </p:nvSpPr>
        <p:spPr>
          <a:xfrm>
            <a:off x="2412930" y="2399417"/>
            <a:ext cx="8950210" cy="954107"/>
          </a:xfrm>
          <a:prstGeom prst="rect">
            <a:avLst/>
          </a:prstGeom>
        </p:spPr>
        <p:txBody>
          <a:bodyPr wrap="square">
            <a:spAutoFit/>
          </a:bodyPr>
          <a:lstStyle/>
          <a:p>
            <a:pPr marL="457200" lvl="0" indent="-457200" algn="just">
              <a:buFont typeface="Wingdings" panose="05000000000000000000" pitchFamily="2" charset="2"/>
              <a:buChar char="è"/>
              <a:defRPr/>
            </a:pPr>
            <a:r>
              <a:rPr lang="vi-VN" sz="2800" kern="0" dirty="0" smtClean="0">
                <a:solidFill>
                  <a:srgbClr val="FF0000"/>
                </a:solidFill>
                <a:latin typeface="Times New Roman" panose="02020603050405020304" pitchFamily="18" charset="0"/>
              </a:rPr>
              <a:t>Nguy </a:t>
            </a:r>
            <a:r>
              <a:rPr lang="vi-VN" sz="2800" kern="0" dirty="0">
                <a:solidFill>
                  <a:srgbClr val="FF0000"/>
                </a:solidFill>
                <a:latin typeface="Times New Roman" panose="02020603050405020304" pitchFamily="18" charset="0"/>
              </a:rPr>
              <a:t>cơ chiến tranh hạt nhân đang đè nặng lên toàn </a:t>
            </a:r>
            <a:endParaRPr lang="vi-VN" sz="2800" kern="0" dirty="0" smtClean="0">
              <a:solidFill>
                <a:srgbClr val="FF0000"/>
              </a:solidFill>
              <a:latin typeface="Times New Roman" panose="02020603050405020304" pitchFamily="18" charset="0"/>
            </a:endParaRPr>
          </a:p>
          <a:p>
            <a:pPr lvl="0" algn="just">
              <a:defRPr/>
            </a:pPr>
            <a:r>
              <a:rPr lang="vi-VN" sz="2800" kern="0" dirty="0" smtClean="0">
                <a:solidFill>
                  <a:srgbClr val="FF0000"/>
                </a:solidFill>
                <a:latin typeface="Times New Roman" panose="02020603050405020304" pitchFamily="18" charset="0"/>
              </a:rPr>
              <a:t>trái </a:t>
            </a:r>
            <a:r>
              <a:rPr lang="vi-VN" sz="2800" kern="0" dirty="0">
                <a:solidFill>
                  <a:srgbClr val="FF0000"/>
                </a:solidFill>
                <a:latin typeface="Times New Roman" panose="02020603050405020304" pitchFamily="18" charset="0"/>
              </a:rPr>
              <a:t>đất.</a:t>
            </a:r>
          </a:p>
        </p:txBody>
      </p:sp>
      <p:sp>
        <p:nvSpPr>
          <p:cNvPr id="41" name="Rectangle 40"/>
          <p:cNvSpPr/>
          <p:nvPr/>
        </p:nvSpPr>
        <p:spPr>
          <a:xfrm>
            <a:off x="2770469" y="3743658"/>
            <a:ext cx="6096000" cy="480131"/>
          </a:xfrm>
          <a:prstGeom prst="rect">
            <a:avLst/>
          </a:prstGeom>
        </p:spPr>
        <p:txBody>
          <a:bodyPr>
            <a:spAutoFit/>
          </a:bodyPr>
          <a:lstStyle/>
          <a:p>
            <a:pPr lvl="0">
              <a:lnSpc>
                <a:spcPct val="90000"/>
              </a:lnSpc>
              <a:buClr>
                <a:srgbClr val="000000"/>
              </a:buClr>
              <a:defRPr/>
            </a:pPr>
            <a:r>
              <a:rPr lang="vi-VN" sz="2800" b="1" i="1" kern="0" dirty="0">
                <a:solidFill>
                  <a:schemeClr val="bg1"/>
                </a:solidFill>
                <a:latin typeface="Times New Roman"/>
                <a:ea typeface="Times New Roman"/>
                <a:cs typeface="Times New Roman"/>
                <a:sym typeface="Times New Roman"/>
              </a:rPr>
              <a:t>Phần </a:t>
            </a:r>
            <a:r>
              <a:rPr lang="vi-VN" sz="2800" b="1" i="1" kern="0" dirty="0" smtClean="0">
                <a:solidFill>
                  <a:schemeClr val="bg1"/>
                </a:solidFill>
                <a:latin typeface="Times New Roman"/>
                <a:ea typeface="Times New Roman"/>
                <a:cs typeface="Times New Roman"/>
                <a:sym typeface="Times New Roman"/>
              </a:rPr>
              <a:t>2:</a:t>
            </a:r>
            <a:r>
              <a:rPr lang="vi-VN" sz="2800" b="1" kern="0" dirty="0" smtClean="0">
                <a:solidFill>
                  <a:schemeClr val="bg1"/>
                </a:solidFill>
                <a:latin typeface="Times New Roman"/>
                <a:ea typeface="Times New Roman"/>
                <a:cs typeface="Times New Roman"/>
                <a:sym typeface="Times New Roman"/>
              </a:rPr>
              <a:t> Tiếp </a:t>
            </a:r>
            <a:r>
              <a:rPr lang="vi-VN" sz="2800" b="1" kern="0" dirty="0">
                <a:solidFill>
                  <a:schemeClr val="bg1"/>
                </a:solidFill>
                <a:latin typeface="Times New Roman"/>
                <a:ea typeface="Times New Roman"/>
                <a:cs typeface="Times New Roman"/>
                <a:sym typeface="Times New Roman"/>
              </a:rPr>
              <a:t>đến </a:t>
            </a:r>
            <a:r>
              <a:rPr lang="vi-VN" sz="2800" b="1" kern="0" dirty="0" smtClean="0">
                <a:solidFill>
                  <a:schemeClr val="bg1"/>
                </a:solidFill>
                <a:latin typeface="Times New Roman"/>
                <a:ea typeface="Times New Roman"/>
                <a:cs typeface="Times New Roman"/>
                <a:sym typeface="Times New Roman"/>
              </a:rPr>
              <a:t>“</a:t>
            </a:r>
            <a:r>
              <a:rPr lang="vi-VN" sz="2800" b="1" i="1" kern="0" dirty="0" smtClean="0">
                <a:solidFill>
                  <a:schemeClr val="bg1"/>
                </a:solidFill>
                <a:latin typeface="Times New Roman"/>
                <a:ea typeface="Times New Roman"/>
                <a:cs typeface="Times New Roman"/>
                <a:sym typeface="Times New Roman"/>
              </a:rPr>
              <a:t>xuất phát của nó</a:t>
            </a:r>
            <a:r>
              <a:rPr lang="vi-VN" sz="2800" b="1" kern="0" dirty="0" smtClean="0">
                <a:solidFill>
                  <a:schemeClr val="bg1"/>
                </a:solidFill>
                <a:latin typeface="Times New Roman"/>
                <a:ea typeface="Times New Roman"/>
                <a:cs typeface="Times New Roman"/>
                <a:sym typeface="Times New Roman"/>
              </a:rPr>
              <a:t>”</a:t>
            </a:r>
            <a:endParaRPr lang="vi-VN" sz="2800" b="1" kern="0" dirty="0">
              <a:solidFill>
                <a:schemeClr val="bg1"/>
              </a:solidFill>
              <a:latin typeface="Times New Roman"/>
              <a:ea typeface="Times New Roman"/>
              <a:cs typeface="Times New Roman"/>
              <a:sym typeface="Times New Roman"/>
            </a:endParaRPr>
          </a:p>
        </p:txBody>
      </p:sp>
      <p:sp>
        <p:nvSpPr>
          <p:cNvPr id="42" name="Rectangle 41"/>
          <p:cNvSpPr/>
          <p:nvPr/>
        </p:nvSpPr>
        <p:spPr>
          <a:xfrm>
            <a:off x="2341658" y="4352050"/>
            <a:ext cx="8731156" cy="954107"/>
          </a:xfrm>
          <a:prstGeom prst="rect">
            <a:avLst/>
          </a:prstGeom>
        </p:spPr>
        <p:txBody>
          <a:bodyPr wrap="square">
            <a:spAutoFit/>
          </a:bodyPr>
          <a:lstStyle/>
          <a:p>
            <a:pPr marL="457200" lvl="0" indent="-457200" algn="just">
              <a:buFont typeface="Wingdings" panose="05000000000000000000" pitchFamily="2" charset="2"/>
              <a:buChar char="è"/>
              <a:defRPr/>
            </a:pPr>
            <a:r>
              <a:rPr lang="vi-VN" sz="2800" kern="0" dirty="0" smtClean="0">
                <a:solidFill>
                  <a:srgbClr val="FF0000"/>
                </a:solidFill>
                <a:latin typeface="Times New Roman" panose="02020603050405020304" pitchFamily="18" charset="0"/>
              </a:rPr>
              <a:t>Chứng </a:t>
            </a:r>
            <a:r>
              <a:rPr lang="vi-VN" sz="2800" kern="0" dirty="0">
                <a:solidFill>
                  <a:srgbClr val="FF0000"/>
                </a:solidFill>
                <a:latin typeface="Times New Roman" panose="02020603050405020304" pitchFamily="18" charset="0"/>
              </a:rPr>
              <a:t>minh cho sự nguy hiểm và phi lý của chiến </a:t>
            </a:r>
            <a:endParaRPr lang="vi-VN" sz="2800" kern="0" dirty="0" smtClean="0">
              <a:solidFill>
                <a:srgbClr val="FF0000"/>
              </a:solidFill>
              <a:latin typeface="Times New Roman" panose="02020603050405020304" pitchFamily="18" charset="0"/>
            </a:endParaRPr>
          </a:p>
          <a:p>
            <a:pPr lvl="0" algn="just">
              <a:defRPr/>
            </a:pPr>
            <a:r>
              <a:rPr lang="vi-VN" sz="2800" kern="0" dirty="0" smtClean="0">
                <a:solidFill>
                  <a:srgbClr val="FF0000"/>
                </a:solidFill>
                <a:latin typeface="Times New Roman" panose="02020603050405020304" pitchFamily="18" charset="0"/>
              </a:rPr>
              <a:t>tranh </a:t>
            </a:r>
            <a:r>
              <a:rPr lang="vi-VN" sz="2800" kern="0" dirty="0">
                <a:solidFill>
                  <a:srgbClr val="FF0000"/>
                </a:solidFill>
                <a:latin typeface="Times New Roman" panose="02020603050405020304" pitchFamily="18" charset="0"/>
              </a:rPr>
              <a:t>hạt nhân.</a:t>
            </a:r>
          </a:p>
        </p:txBody>
      </p:sp>
      <p:sp>
        <p:nvSpPr>
          <p:cNvPr id="43" name="Rectangle 42"/>
          <p:cNvSpPr/>
          <p:nvPr/>
        </p:nvSpPr>
        <p:spPr>
          <a:xfrm>
            <a:off x="2761505" y="5651746"/>
            <a:ext cx="6096000" cy="480131"/>
          </a:xfrm>
          <a:prstGeom prst="rect">
            <a:avLst/>
          </a:prstGeom>
        </p:spPr>
        <p:txBody>
          <a:bodyPr>
            <a:spAutoFit/>
          </a:bodyPr>
          <a:lstStyle/>
          <a:p>
            <a:pPr lvl="0">
              <a:lnSpc>
                <a:spcPct val="90000"/>
              </a:lnSpc>
              <a:buClr>
                <a:srgbClr val="000000"/>
              </a:buClr>
              <a:defRPr/>
            </a:pPr>
            <a:r>
              <a:rPr lang="vi-VN" sz="2800" b="1" i="1" kern="0" dirty="0">
                <a:solidFill>
                  <a:schemeClr val="bg1"/>
                </a:solidFill>
                <a:latin typeface="Times New Roman"/>
                <a:ea typeface="Times New Roman"/>
                <a:cs typeface="Times New Roman"/>
                <a:sym typeface="Times New Roman"/>
              </a:rPr>
              <a:t>Phần </a:t>
            </a:r>
            <a:r>
              <a:rPr lang="vi-VN" sz="2800" b="1" i="1" kern="0" dirty="0" smtClean="0">
                <a:solidFill>
                  <a:schemeClr val="bg1"/>
                </a:solidFill>
                <a:latin typeface="Times New Roman"/>
                <a:ea typeface="Times New Roman"/>
                <a:cs typeface="Times New Roman"/>
                <a:sym typeface="Times New Roman"/>
              </a:rPr>
              <a:t>3:</a:t>
            </a:r>
            <a:r>
              <a:rPr lang="vi-VN" sz="2800" b="1" kern="0" dirty="0" smtClean="0">
                <a:solidFill>
                  <a:schemeClr val="bg1"/>
                </a:solidFill>
                <a:latin typeface="Times New Roman"/>
                <a:ea typeface="Times New Roman"/>
                <a:cs typeface="Times New Roman"/>
                <a:sym typeface="Times New Roman"/>
              </a:rPr>
              <a:t> Phần còn lại</a:t>
            </a:r>
            <a:endParaRPr lang="vi-VN" sz="2800" b="1" kern="0" dirty="0">
              <a:solidFill>
                <a:schemeClr val="bg1"/>
              </a:solidFill>
              <a:latin typeface="Times New Roman"/>
              <a:ea typeface="Times New Roman"/>
              <a:cs typeface="Times New Roman"/>
              <a:sym typeface="Times New Roman"/>
            </a:endParaRPr>
          </a:p>
        </p:txBody>
      </p:sp>
      <p:sp>
        <p:nvSpPr>
          <p:cNvPr id="44" name="Rectangle 43"/>
          <p:cNvSpPr/>
          <p:nvPr/>
        </p:nvSpPr>
        <p:spPr>
          <a:xfrm>
            <a:off x="2341658" y="6280305"/>
            <a:ext cx="8954691" cy="480131"/>
          </a:xfrm>
          <a:prstGeom prst="rect">
            <a:avLst/>
          </a:prstGeom>
        </p:spPr>
        <p:txBody>
          <a:bodyPr wrap="square">
            <a:spAutoFit/>
          </a:bodyPr>
          <a:lstStyle/>
          <a:p>
            <a:pPr lvl="0">
              <a:lnSpc>
                <a:spcPct val="90000"/>
              </a:lnSpc>
              <a:buClr>
                <a:srgbClr val="000000"/>
              </a:buClr>
              <a:defRPr/>
            </a:pPr>
            <a:r>
              <a:rPr lang="vi-VN" sz="2800" kern="0" dirty="0" smtClean="0">
                <a:solidFill>
                  <a:srgbClr val="FF0000"/>
                </a:solidFill>
                <a:latin typeface="Times New Roman"/>
                <a:ea typeface="Times New Roman"/>
                <a:cs typeface="Times New Roman"/>
                <a:sym typeface="Wingdings" panose="05000000000000000000" pitchFamily="2" charset="2"/>
              </a:rPr>
              <a:t> </a:t>
            </a:r>
            <a:r>
              <a:rPr lang="vi-VN" sz="2800" kern="0" dirty="0" smtClean="0">
                <a:solidFill>
                  <a:srgbClr val="FF0000"/>
                </a:solidFill>
                <a:latin typeface="Times New Roman"/>
                <a:ea typeface="Times New Roman"/>
                <a:cs typeface="Times New Roman"/>
                <a:sym typeface="Times New Roman"/>
              </a:rPr>
              <a:t>Lời kêu gọi đấu tranh cho một thế giới hòa bình</a:t>
            </a:r>
            <a:endParaRPr lang="vi-VN" sz="2800"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5281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Effect transition="in" filter="fade">
                                      <p:cBhvr>
                                        <p:cTn id="31" dur="500"/>
                                        <p:tgtEl>
                                          <p:spTgt spid="40"/>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ppt_w</p:attrName>
                                        </p:attrNameLst>
                                      </p:cBhvr>
                                      <p:tavLst>
                                        <p:tav tm="0">
                                          <p:val>
                                            <p:fltVal val="0"/>
                                          </p:val>
                                        </p:tav>
                                        <p:tav tm="100000">
                                          <p:val>
                                            <p:strVal val="#ppt_w"/>
                                          </p:val>
                                        </p:tav>
                                      </p:tavLst>
                                    </p:anim>
                                    <p:anim calcmode="lin" valueType="num">
                                      <p:cBhvr>
                                        <p:cTn id="47" dur="500" fill="hold"/>
                                        <p:tgtEl>
                                          <p:spTgt spid="42"/>
                                        </p:tgtEl>
                                        <p:attrNameLst>
                                          <p:attrName>ppt_h</p:attrName>
                                        </p:attrNameLst>
                                      </p:cBhvr>
                                      <p:tavLst>
                                        <p:tav tm="0">
                                          <p:val>
                                            <p:fltVal val="0"/>
                                          </p:val>
                                        </p:tav>
                                        <p:tav tm="100000">
                                          <p:val>
                                            <p:strVal val="#ppt_h"/>
                                          </p:val>
                                        </p:tav>
                                      </p:tavLst>
                                    </p:anim>
                                    <p:animEffect transition="in" filter="fade">
                                      <p:cBhvr>
                                        <p:cTn id="48" dur="500"/>
                                        <p:tgtEl>
                                          <p:spTgt spid="42"/>
                                        </p:tgtEl>
                                      </p:cBhvr>
                                    </p:animEffect>
                                  </p:childTnLst>
                                </p:cTn>
                              </p:par>
                              <p:par>
                                <p:cTn id="49" presetID="53" presetClass="entr" presetSubtype="16"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Effect transition="in" filter="fade">
                                      <p:cBhvr>
                                        <p:cTn id="60" dur="500"/>
                                        <p:tgtEl>
                                          <p:spTgt spid="3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p:cTn id="63" dur="500" fill="hold"/>
                                        <p:tgtEl>
                                          <p:spTgt spid="44"/>
                                        </p:tgtEl>
                                        <p:attrNameLst>
                                          <p:attrName>ppt_w</p:attrName>
                                        </p:attrNameLst>
                                      </p:cBhvr>
                                      <p:tavLst>
                                        <p:tav tm="0">
                                          <p:val>
                                            <p:fltVal val="0"/>
                                          </p:val>
                                        </p:tav>
                                        <p:tav tm="100000">
                                          <p:val>
                                            <p:strVal val="#ppt_w"/>
                                          </p:val>
                                        </p:tav>
                                      </p:tavLst>
                                    </p:anim>
                                    <p:anim calcmode="lin" valueType="num">
                                      <p:cBhvr>
                                        <p:cTn id="64" dur="500" fill="hold"/>
                                        <p:tgtEl>
                                          <p:spTgt spid="44"/>
                                        </p:tgtEl>
                                        <p:attrNameLst>
                                          <p:attrName>ppt_h</p:attrName>
                                        </p:attrNameLst>
                                      </p:cBhvr>
                                      <p:tavLst>
                                        <p:tav tm="0">
                                          <p:val>
                                            <p:fltVal val="0"/>
                                          </p:val>
                                        </p:tav>
                                        <p:tav tm="100000">
                                          <p:val>
                                            <p:strVal val="#ppt_h"/>
                                          </p:val>
                                        </p:tav>
                                      </p:tavLst>
                                    </p:anim>
                                    <p:animEffect transition="in" filter="fade">
                                      <p:cBhvr>
                                        <p:cTn id="65" dur="500"/>
                                        <p:tgtEl>
                                          <p:spTgt spid="44"/>
                                        </p:tgtEl>
                                      </p:cBhvr>
                                    </p:animEffect>
                                  </p:childTnLst>
                                </p:cTn>
                              </p:par>
                              <p:par>
                                <p:cTn id="66" presetID="53" presetClass="entr" presetSubtype="16"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Effect transition="in" filter="fade">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0" grpId="0"/>
      <p:bldP spid="42" grpId="0"/>
      <p:bldP spid="4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2984</TotalTime>
  <Words>2679</Words>
  <Application>Microsoft Office PowerPoint</Application>
  <PresentationFormat>Custom</PresentationFormat>
  <Paragraphs>348</Paragraphs>
  <Slides>38</Slides>
  <Notes>28</Notes>
  <HiddenSlides>0</HiddenSlides>
  <MMClips>1</MMClips>
  <ScaleCrop>false</ScaleCrop>
  <HeadingPairs>
    <vt:vector size="4" baseType="variant">
      <vt:variant>
        <vt:lpstr>Theme</vt:lpstr>
      </vt:variant>
      <vt:variant>
        <vt:i4>9</vt:i4>
      </vt:variant>
      <vt:variant>
        <vt:lpstr>Slide Titles</vt:lpstr>
      </vt:variant>
      <vt:variant>
        <vt:i4>38</vt:i4>
      </vt:variant>
    </vt:vector>
  </HeadingPairs>
  <TitlesOfParts>
    <vt:vector size="47" baseType="lpstr">
      <vt:lpstr>Office Theme</vt:lpstr>
      <vt:lpstr>3_Office Theme</vt:lpstr>
      <vt:lpstr>6_Office Theme</vt:lpstr>
      <vt:lpstr>4_Office Theme</vt:lpstr>
      <vt:lpstr>https://www.freeppt7.com</vt:lpstr>
      <vt:lpstr>2_Office Theme</vt:lpstr>
      <vt:lpstr>7_Office Theme</vt:lpstr>
      <vt:lpstr>1_Office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huy0977201996@gmail.com</cp:lastModifiedBy>
  <cp:revision>940</cp:revision>
  <dcterms:created xsi:type="dcterms:W3CDTF">2022-02-10T03:12:31Z</dcterms:created>
  <dcterms:modified xsi:type="dcterms:W3CDTF">2023-09-26T14:44:11Z</dcterms:modified>
</cp:coreProperties>
</file>