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81"/>
  </p:notesMasterIdLst>
  <p:sldIdLst>
    <p:sldId id="1080" r:id="rId5"/>
    <p:sldId id="1163" r:id="rId6"/>
    <p:sldId id="1170" r:id="rId7"/>
    <p:sldId id="1161" r:id="rId8"/>
    <p:sldId id="1172" r:id="rId9"/>
    <p:sldId id="1173" r:id="rId10"/>
    <p:sldId id="1171" r:id="rId11"/>
    <p:sldId id="1174" r:id="rId12"/>
    <p:sldId id="1175" r:id="rId13"/>
    <p:sldId id="1176" r:id="rId14"/>
    <p:sldId id="1177" r:id="rId15"/>
    <p:sldId id="1178" r:id="rId16"/>
    <p:sldId id="1179" r:id="rId17"/>
    <p:sldId id="1192" r:id="rId18"/>
    <p:sldId id="1188" r:id="rId19"/>
    <p:sldId id="1185" r:id="rId20"/>
    <p:sldId id="1186" r:id="rId21"/>
    <p:sldId id="1189" r:id="rId22"/>
    <p:sldId id="1180" r:id="rId23"/>
    <p:sldId id="1181" r:id="rId24"/>
    <p:sldId id="1182" r:id="rId25"/>
    <p:sldId id="1183" r:id="rId26"/>
    <p:sldId id="1184" r:id="rId27"/>
    <p:sldId id="1191" r:id="rId28"/>
    <p:sldId id="1190" r:id="rId29"/>
    <p:sldId id="1193" r:id="rId30"/>
    <p:sldId id="1194" r:id="rId31"/>
    <p:sldId id="1195" r:id="rId32"/>
    <p:sldId id="1196" r:id="rId33"/>
    <p:sldId id="1197" r:id="rId34"/>
    <p:sldId id="1207" r:id="rId35"/>
    <p:sldId id="1198" r:id="rId36"/>
    <p:sldId id="1199" r:id="rId37"/>
    <p:sldId id="1200" r:id="rId38"/>
    <p:sldId id="1201" r:id="rId39"/>
    <p:sldId id="1204" r:id="rId40"/>
    <p:sldId id="1205" r:id="rId41"/>
    <p:sldId id="1206" r:id="rId42"/>
    <p:sldId id="1208" r:id="rId43"/>
    <p:sldId id="1209" r:id="rId44"/>
    <p:sldId id="1202" r:id="rId45"/>
    <p:sldId id="1210" r:id="rId46"/>
    <p:sldId id="1211" r:id="rId47"/>
    <p:sldId id="1213" r:id="rId48"/>
    <p:sldId id="1214" r:id="rId49"/>
    <p:sldId id="1215" r:id="rId50"/>
    <p:sldId id="1216" r:id="rId51"/>
    <p:sldId id="1217" r:id="rId52"/>
    <p:sldId id="1218" r:id="rId53"/>
    <p:sldId id="1219" r:id="rId54"/>
    <p:sldId id="1220" r:id="rId55"/>
    <p:sldId id="1221" r:id="rId56"/>
    <p:sldId id="1222" r:id="rId57"/>
    <p:sldId id="1223" r:id="rId58"/>
    <p:sldId id="1212" r:id="rId59"/>
    <p:sldId id="1226" r:id="rId60"/>
    <p:sldId id="1225" r:id="rId61"/>
    <p:sldId id="1228" r:id="rId62"/>
    <p:sldId id="1229" r:id="rId63"/>
    <p:sldId id="1227" r:id="rId64"/>
    <p:sldId id="1230" r:id="rId65"/>
    <p:sldId id="1231" r:id="rId66"/>
    <p:sldId id="1232" r:id="rId67"/>
    <p:sldId id="1233" r:id="rId68"/>
    <p:sldId id="1244" r:id="rId69"/>
    <p:sldId id="1234" r:id="rId70"/>
    <p:sldId id="1235" r:id="rId71"/>
    <p:sldId id="1238" r:id="rId72"/>
    <p:sldId id="1237" r:id="rId73"/>
    <p:sldId id="1236" r:id="rId74"/>
    <p:sldId id="1242" r:id="rId75"/>
    <p:sldId id="1239" r:id="rId76"/>
    <p:sldId id="1240" r:id="rId77"/>
    <p:sldId id="1241" r:id="rId78"/>
    <p:sldId id="1243" r:id="rId79"/>
    <p:sldId id="1167"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72" d="100"/>
          <a:sy n="7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6322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45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071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8524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68</a:t>
            </a:fld>
            <a:endParaRPr lang="en-US" altLang="zh-CN">
              <a:latin typeface="等线"/>
              <a:ea typeface="等线"/>
              <a:cs typeface="等线"/>
            </a:endParaRPr>
          </a:p>
        </p:txBody>
      </p:sp>
    </p:spTree>
    <p:extLst>
      <p:ext uri="{BB962C8B-B14F-4D97-AF65-F5344CB8AC3E}">
        <p14:creationId xmlns:p14="http://schemas.microsoft.com/office/powerpoint/2010/main" val="144176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71</a:t>
            </a:fld>
            <a:endParaRPr lang="en-US" altLang="zh-CN">
              <a:latin typeface="等线"/>
              <a:ea typeface="等线"/>
              <a:cs typeface="等线"/>
            </a:endParaRPr>
          </a:p>
        </p:txBody>
      </p:sp>
    </p:spTree>
    <p:extLst>
      <p:ext uri="{BB962C8B-B14F-4D97-AF65-F5344CB8AC3E}">
        <p14:creationId xmlns:p14="http://schemas.microsoft.com/office/powerpoint/2010/main" val="205163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76</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3764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757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1639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0306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0368218377</a:t>
            </a: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D04791-3B58-4DE6-A4EC-E883B6AF2AE2}" type="slidenum">
              <a:rPr lang="zh-CN" altLang="en-US" smtClean="0">
                <a:latin typeface="等线"/>
                <a:ea typeface="等线"/>
                <a:cs typeface="等线"/>
              </a:rPr>
              <a:pPr/>
              <a:t>14</a:t>
            </a:fld>
            <a:endParaRPr lang="en-US" altLang="zh-CN">
              <a:latin typeface="等线"/>
              <a:ea typeface="等线"/>
              <a:cs typeface="等线"/>
            </a:endParaRPr>
          </a:p>
        </p:txBody>
      </p:sp>
    </p:spTree>
    <p:extLst>
      <p:ext uri="{BB962C8B-B14F-4D97-AF65-F5344CB8AC3E}">
        <p14:creationId xmlns:p14="http://schemas.microsoft.com/office/powerpoint/2010/main" val="12362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6343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77.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14.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77.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1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241069" y="1645921"/>
            <a:ext cx="11604567"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tx1"/>
                </a:solidFill>
                <a:latin typeface="Times New Roman" panose="02020603050405020304" pitchFamily="18" charset="0"/>
                <a:cs typeface="Times New Roman" panose="02020603050405020304" pitchFamily="18" charset="0"/>
              </a:rPr>
              <a:t>Tri thức ngữ văn</a:t>
            </a: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Đọc</a:t>
            </a:r>
            <a:r>
              <a:rPr lang="en-US" sz="3200" b="1" dirty="0">
                <a:solidFill>
                  <a:schemeClr val="tx1"/>
                </a:solidFill>
                <a:latin typeface="Times New Roman" panose="02020603050405020304" pitchFamily="18" charset="0"/>
                <a:cs typeface="Times New Roman" panose="02020603050405020304" pitchFamily="18" charset="0"/>
              </a:rPr>
              <a:t> – </a:t>
            </a:r>
            <a:r>
              <a:rPr lang="en-US" sz="3200" b="1" dirty="0" err="1">
                <a:solidFill>
                  <a:schemeClr val="tx1"/>
                </a:solidFill>
                <a:latin typeface="Times New Roman" panose="02020603050405020304" pitchFamily="18" charset="0"/>
                <a:cs typeface="Times New Roman" panose="02020603050405020304" pitchFamily="18" charset="0"/>
              </a:rPr>
              <a:t>hiểu</a:t>
            </a:r>
            <a:r>
              <a:rPr lang="en-US" sz="3200" b="1" dirty="0">
                <a:solidFill>
                  <a:schemeClr val="tx1"/>
                </a:solidFill>
                <a:latin typeface="Times New Roman" panose="02020603050405020304" pitchFamily="18" charset="0"/>
                <a:cs typeface="Times New Roman" panose="02020603050405020304" pitchFamily="18" charset="0"/>
              </a:rPr>
              <a:t> v</a:t>
            </a:r>
            <a:r>
              <a:rPr lang="vi-VN" sz="3200" b="1" dirty="0">
                <a:solidFill>
                  <a:schemeClr val="tx1"/>
                </a:solidFill>
                <a:latin typeface="Times New Roman" panose="02020603050405020304" pitchFamily="18" charset="0"/>
                <a:cs typeface="Times New Roman" panose="02020603050405020304" pitchFamily="18" charset="0"/>
              </a:rPr>
              <a:t>ăn bản (</a:t>
            </a:r>
            <a:r>
              <a:rPr lang="en-US" sz="3200" b="1" dirty="0">
                <a:solidFill>
                  <a:schemeClr val="tx1"/>
                </a:solidFill>
                <a:latin typeface="Times New Roman" panose="02020603050405020304" pitchFamily="18" charset="0"/>
                <a:cs typeface="Times New Roman" panose="02020603050405020304" pitchFamily="18" charset="0"/>
              </a:rPr>
              <a:t>1</a:t>
            </a:r>
            <a:r>
              <a:rPr lang="vi-VN" sz="3200" b="1" dirty="0">
                <a:solidFill>
                  <a:schemeClr val="tx1"/>
                </a:solidFill>
                <a:latin typeface="Times New Roman" panose="02020603050405020304" pitchFamily="18" charset="0"/>
                <a:cs typeface="Times New Roman" panose="02020603050405020304" pitchFamily="18" charset="0"/>
              </a:rPr>
              <a:t>)</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3" y="600970"/>
            <a:ext cx="10856423"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1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HIỀU TRI THỨC NGỮ VĂN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17988976"/>
              </p:ext>
            </p:extLst>
          </p:nvPr>
        </p:nvGraphicFramePr>
        <p:xfrm>
          <a:off x="731520" y="1739263"/>
          <a:ext cx="11139056" cy="3652901"/>
        </p:xfrm>
        <a:graphic>
          <a:graphicData uri="http://schemas.openxmlformats.org/drawingml/2006/table">
            <a:tbl>
              <a:tblPr firstRow="1" firstCol="1" bandRow="1">
                <a:tableStyleId>{5C22544A-7EE6-4342-B048-85BDC9FD1C3A}</a:tableStyleId>
              </a:tblPr>
              <a:tblGrid>
                <a:gridCol w="2044931">
                  <a:extLst>
                    <a:ext uri="{9D8B030D-6E8A-4147-A177-3AD203B41FA5}">
                      <a16:colId xmlns:a16="http://schemas.microsoft.com/office/drawing/2014/main" val="2621475111"/>
                    </a:ext>
                  </a:extLst>
                </a:gridCol>
                <a:gridCol w="2394065">
                  <a:extLst>
                    <a:ext uri="{9D8B030D-6E8A-4147-A177-3AD203B41FA5}">
                      <a16:colId xmlns:a16="http://schemas.microsoft.com/office/drawing/2014/main" val="2117780430"/>
                    </a:ext>
                  </a:extLst>
                </a:gridCol>
                <a:gridCol w="6700060">
                  <a:extLst>
                    <a:ext uri="{9D8B030D-6E8A-4147-A177-3AD203B41FA5}">
                      <a16:colId xmlns:a16="http://schemas.microsoft.com/office/drawing/2014/main" val="1533889512"/>
                    </a:ext>
                  </a:extLst>
                </a:gridCol>
              </a:tblGrid>
              <a:tr h="0">
                <a:tc gridSpan="3">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TRUYỆN LỊCH SỬ</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7961434"/>
                  </a:ext>
                </a:extLst>
              </a:tr>
              <a:tr h="0">
                <a:tc gridSpan="2">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4449789"/>
                  </a:ext>
                </a:extLst>
              </a:tr>
              <a:tr h="0">
                <a:tc rowSpan="5">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Đặc điểm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Bối cảnh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321773552"/>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Cốt truyện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290368875"/>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Nhân vật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930475235"/>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Hình thức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31016008"/>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Ngôn ngữ</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52599881"/>
                  </a:ext>
                </a:extLst>
              </a:tr>
            </a:tbl>
          </a:graphicData>
        </a:graphic>
      </p:graphicFrame>
    </p:spTree>
    <p:extLst>
      <p:ext uri="{BB962C8B-B14F-4D97-AF65-F5344CB8AC3E}">
        <p14:creationId xmlns:p14="http://schemas.microsoft.com/office/powerpoint/2010/main" val="27228303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6540377"/>
              </p:ext>
            </p:extLst>
          </p:nvPr>
        </p:nvGraphicFramePr>
        <p:xfrm>
          <a:off x="249382" y="113203"/>
          <a:ext cx="11737571" cy="6368482"/>
        </p:xfrm>
        <a:graphic>
          <a:graphicData uri="http://schemas.openxmlformats.org/drawingml/2006/table">
            <a:tbl>
              <a:tblPr firstRow="1" firstCol="1" bandRow="1">
                <a:tableStyleId>{5C22544A-7EE6-4342-B048-85BDC9FD1C3A}</a:tableStyleId>
              </a:tblPr>
              <a:tblGrid>
                <a:gridCol w="781396">
                  <a:extLst>
                    <a:ext uri="{9D8B030D-6E8A-4147-A177-3AD203B41FA5}">
                      <a16:colId xmlns:a16="http://schemas.microsoft.com/office/drawing/2014/main" val="1771648911"/>
                    </a:ext>
                  </a:extLst>
                </a:gridCol>
                <a:gridCol w="1155469">
                  <a:extLst>
                    <a:ext uri="{9D8B030D-6E8A-4147-A177-3AD203B41FA5}">
                      <a16:colId xmlns:a16="http://schemas.microsoft.com/office/drawing/2014/main" val="4210282294"/>
                    </a:ext>
                  </a:extLst>
                </a:gridCol>
                <a:gridCol w="9800706">
                  <a:extLst>
                    <a:ext uri="{9D8B030D-6E8A-4147-A177-3AD203B41FA5}">
                      <a16:colId xmlns:a16="http://schemas.microsoft.com/office/drawing/2014/main" val="798009171"/>
                    </a:ext>
                  </a:extLst>
                </a:gridCol>
              </a:tblGrid>
              <a:tr h="135980">
                <a:tc gridSpan="3">
                  <a:txBody>
                    <a:bodyPr/>
                    <a:lstStyle/>
                    <a:p>
                      <a:pPr algn="ct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446708"/>
                  </a:ext>
                </a:extLst>
              </a:tr>
              <a:tr h="271959">
                <a:tc gridSpan="2">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Khái niệm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là tác phẩm truyện tái hiện những sự kiện, nhân vật ở một thời kỳ, giai đoạn lịch sử nhất định.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235843315"/>
                  </a:ext>
                </a:extLst>
              </a:tr>
              <a:tr h="1087834">
                <a:tc rowSpan="5">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Bối cảnh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Là tình hình chính trị của đất nước, là khung cảnh sinh hoạt của con người... ở thời kỳ lịch sử mà câu chuyện xảy ra.</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Bối cảnh này được tạo nên nhờ </a:t>
                      </a:r>
                      <a:r>
                        <a:rPr lang="en-US" sz="2000" u="sng">
                          <a:solidFill>
                            <a:schemeClr val="tx1"/>
                          </a:solidFill>
                          <a:effectLst/>
                          <a:latin typeface="Times New Roman" panose="02020603050405020304" pitchFamily="18" charset="0"/>
                          <a:cs typeface="Times New Roman" panose="02020603050405020304" pitchFamily="18" charset="0"/>
                        </a:rPr>
                        <a:t>những hiểu biết về lịch sử kết hợp với khả năng hư cấu, tưởng tượng</a:t>
                      </a:r>
                      <a:r>
                        <a:rPr lang="en-US" sz="2000">
                          <a:solidFill>
                            <a:schemeClr val="tx1"/>
                          </a:solidFill>
                          <a:effectLst/>
                          <a:latin typeface="Times New Roman" panose="02020603050405020304" pitchFamily="18" charset="0"/>
                          <a:cs typeface="Times New Roman" panose="02020603050405020304" pitchFamily="18" charset="0"/>
                        </a:rPr>
                        <a:t> và cách </a:t>
                      </a:r>
                      <a:r>
                        <a:rPr lang="en-US" sz="2000" u="sng">
                          <a:solidFill>
                            <a:schemeClr val="tx1"/>
                          </a:solidFill>
                          <a:effectLst/>
                          <a:latin typeface="Times New Roman" panose="02020603050405020304" pitchFamily="18" charset="0"/>
                          <a:cs typeface="Times New Roman" panose="02020603050405020304" pitchFamily="18" charset="0"/>
                        </a:rPr>
                        <a:t>miêu tả sinh động</a:t>
                      </a:r>
                      <a:r>
                        <a:rPr lang="en-US" sz="2000">
                          <a:solidFill>
                            <a:schemeClr val="tx1"/>
                          </a:solidFill>
                          <a:effectLst/>
                          <a:latin typeface="Times New Roman" panose="02020603050405020304" pitchFamily="18" charset="0"/>
                          <a:cs typeface="Times New Roman" panose="02020603050405020304" pitchFamily="18" charset="0"/>
                        </a:rPr>
                        <a:t> của các nhà văn. Cũng chính điều này đã khiến cho buổi cảnh của một thời đại trong quá khứ trở nên sống động, chân thực như đang diễn ra.</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2562506114"/>
                  </a:ext>
                </a:extLst>
              </a:tr>
              <a:tr h="679897">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 trong truyện lịch sử sẽ dựa trên hệ thống các sự kiện liên quan đến lịch sử dân tộc đã xảy ra. Từ đó nhà văn sẽ tái tạo, hư cấu và sắp xếp chúng theo ý đồ nghệ thuật của mình để thể hiện chủ đề, tư tưởng nào đó.</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404043999"/>
                  </a:ext>
                </a:extLst>
              </a:tr>
              <a:tr h="1223814">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Có thể là những nhân vật lấy </a:t>
                      </a:r>
                      <a:r>
                        <a:rPr lang="en-US" sz="2000" u="sng">
                          <a:solidFill>
                            <a:schemeClr val="tx1"/>
                          </a:solidFill>
                          <a:effectLst/>
                          <a:latin typeface="Times New Roman" panose="02020603050405020304" pitchFamily="18" charset="0"/>
                          <a:cs typeface="Times New Roman" panose="02020603050405020304" pitchFamily="18" charset="0"/>
                        </a:rPr>
                        <a:t>nguyên mẫu từ các nhân vật lịch sử</a:t>
                      </a:r>
                      <a:r>
                        <a:rPr lang="en-US" sz="2000">
                          <a:solidFill>
                            <a:schemeClr val="tx1"/>
                          </a:solidFill>
                          <a:effectLst/>
                          <a:latin typeface="Times New Roman" panose="02020603050405020304" pitchFamily="18" charset="0"/>
                          <a:cs typeface="Times New Roman" panose="02020603050405020304" pitchFamily="18" charset="0"/>
                        </a:rPr>
                        <a:t>, cũng có thể do tác giả </a:t>
                      </a:r>
                      <a:r>
                        <a:rPr lang="en-US" sz="2000" u="sng">
                          <a:solidFill>
                            <a:schemeClr val="tx1"/>
                          </a:solidFill>
                          <a:effectLst/>
                          <a:latin typeface="Times New Roman" panose="02020603050405020304" pitchFamily="18" charset="0"/>
                          <a:cs typeface="Times New Roman" panose="02020603050405020304" pitchFamily="18" charset="0"/>
                        </a:rPr>
                        <a:t>hư cấu, sáng tạo nên.</a:t>
                      </a:r>
                      <a:r>
                        <a:rPr lang="en-US" sz="2000">
                          <a:solidFill>
                            <a:schemeClr val="tx1"/>
                          </a:solidFill>
                          <a:effectLst/>
                          <a:latin typeface="Times New Roman" panose="02020603050405020304" pitchFamily="18" charset="0"/>
                          <a:cs typeface="Times New Roman" panose="02020603050405020304" pitchFamily="18" charset="0"/>
                        </a:rPr>
                        <a:t> Nhân vật chính thường là các nhân vật nổi tiếng như vua chúa, anh hùng,  danh nhân...Tuy vậy, lựa chọn nhân vật nào, xây dựng tính cách nhân vật ra sao lại phụ thuộc vào ý đồ nghệ thuật của nhà văn, thể hiện cái nhìn và cách lý giải riêng của nhà văn về lịch sử. Nhân vật cũng được </a:t>
                      </a:r>
                      <a:r>
                        <a:rPr lang="en-US" sz="2000" u="sng">
                          <a:solidFill>
                            <a:schemeClr val="tx1"/>
                          </a:solidFill>
                          <a:effectLst/>
                          <a:latin typeface="Times New Roman" panose="02020603050405020304" pitchFamily="18" charset="0"/>
                          <a:cs typeface="Times New Roman" panose="02020603050405020304" pitchFamily="18" charset="0"/>
                        </a:rPr>
                        <a:t>đặt trong nhiều vai trò, nhiều mối quan hệ khác nhau</a:t>
                      </a: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154410881"/>
                  </a:ext>
                </a:extLst>
              </a:tr>
              <a:tr h="271959">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Hình thức</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có thể viết bằng văn xuôi hoặc văn vần, truyện ngắn hoặc tiểu thuyết.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3515324528"/>
                  </a:ext>
                </a:extLst>
              </a:tr>
              <a:tr h="679897">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Ngôn ngữ</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Vì cần tái hiện bối cảnh cụ thể của một thời đại đã qua nên ngôn ngữ tác phẩm thường mang đậm sắc thái lịch sử. Sắc thái này thể hiện qua các từ ngữ miêu tả sự vật, nhân vật, qua lời người kể chuyện và lời nói của các 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3870238652"/>
                  </a:ext>
                </a:extLst>
              </a:tr>
            </a:tbl>
          </a:graphicData>
        </a:graphic>
      </p:graphicFrame>
    </p:spTree>
    <p:extLst>
      <p:ext uri="{BB962C8B-B14F-4D97-AF65-F5344CB8AC3E}">
        <p14:creationId xmlns:p14="http://schemas.microsoft.com/office/powerpoint/2010/main" val="14892753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Nội dung 2:  TÌM HIỂU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621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82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Oval 1"/>
          <p:cNvSpPr/>
          <p:nvPr/>
        </p:nvSpPr>
        <p:spPr>
          <a:xfrm>
            <a:off x="4495800" y="685800"/>
            <a:ext cx="5105400"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Đọc sao cho hay?</a:t>
            </a:r>
          </a:p>
        </p:txBody>
      </p:sp>
      <p:sp>
        <p:nvSpPr>
          <p:cNvPr id="3" name="Rounded Rectangle 2"/>
          <p:cNvSpPr/>
          <p:nvPr/>
        </p:nvSpPr>
        <p:spPr>
          <a:xfrm>
            <a:off x="439739" y="1808162"/>
            <a:ext cx="6335134" cy="41910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r>
              <a:rPr lang="en-US" sz="3200">
                <a:solidFill>
                  <a:schemeClr val="tx1"/>
                </a:solidFill>
                <a:latin typeface="Times New Roman" panose="02020603050405020304" pitchFamily="18" charset="0"/>
                <a:cs typeface="Times New Roman" panose="02020603050405020304" pitchFamily="18" charset="0"/>
              </a:rPr>
              <a:t>+ Văn bản có dung lượng dài, gồm nhiều nhân vật, nên có thể phân vai, chia đoạn đọc cho sinh động.</a:t>
            </a:r>
          </a:p>
          <a:p>
            <a:r>
              <a:rPr lang="en-US" sz="3200">
                <a:solidFill>
                  <a:schemeClr val="tx1"/>
                </a:solidFill>
                <a:latin typeface="Times New Roman" panose="02020603050405020304" pitchFamily="18" charset="0"/>
                <a:cs typeface="Times New Roman" panose="02020603050405020304" pitchFamily="18" charset="0"/>
              </a:rPr>
              <a:t>+ Lựa chọn giọng đọc phù hợp với đặc điểm, tính cách cảm xúc của từng nhân vật và linh hoạt với mạch diễn biến của truyện.</a:t>
            </a:r>
          </a:p>
        </p:txBody>
      </p:sp>
      <p:sp>
        <p:nvSpPr>
          <p:cNvPr id="4" name="Rounded Rectangle 3"/>
          <p:cNvSpPr/>
          <p:nvPr/>
        </p:nvSpPr>
        <p:spPr>
          <a:xfrm>
            <a:off x="6774872" y="2971800"/>
            <a:ext cx="4696691" cy="3027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Đọc theo trình tự:</a:t>
            </a:r>
            <a:r>
              <a:rPr lang="en-US" sz="3200">
                <a:solidFill>
                  <a:schemeClr val="tx1"/>
                </a:solidFill>
                <a:latin typeface="Times New Roman" panose="02020603050405020304" pitchFamily="18" charset="0"/>
                <a:cs typeface="Times New Roman" panose="02020603050405020304" pitchFamily="18" charset="0"/>
              </a:rPr>
              <a:t> đọc thầm trước=&gt; đọc thành tiếng=&gt; đọc lưu loát văn bản.</a:t>
            </a:r>
          </a:p>
          <a:p>
            <a:r>
              <a:rPr lang="en-US" sz="3200" b="1">
                <a:solidFill>
                  <a:schemeClr val="tx1"/>
                </a:solidFill>
                <a:latin typeface="Times New Roman" panose="02020603050405020304" pitchFamily="18" charset="0"/>
                <a:cs typeface="Times New Roman" panose="02020603050405020304" pitchFamily="18" charset="0"/>
              </a:rPr>
              <a:t>Các chiến lược đọc hiểu</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3760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384" y="792083"/>
            <a:ext cx="7971798" cy="584775"/>
          </a:xfrm>
          <a:prstGeom prst="rect">
            <a:avLst/>
          </a:prstGeom>
        </p:spPr>
        <p:txBody>
          <a:bodyPr wrap="none">
            <a:spAutoFit/>
          </a:bodyPr>
          <a:lstStyle/>
          <a:p>
            <a:pPr>
              <a:spcAft>
                <a:spcPts val="0"/>
              </a:spcAft>
            </a:pPr>
            <a:r>
              <a:rPr lang="vi-VN" sz="3200">
                <a:solidFill>
                  <a:srgbClr val="000000"/>
                </a:solidFill>
                <a:latin typeface="Times New Roman" panose="02020603050405020304" pitchFamily="18" charset="0"/>
                <a:ea typeface="Times New Roman" panose="02020603050405020304" pitchFamily="18" charset="0"/>
              </a:rPr>
              <a:t>PHIẾU HỌC TẬP SỐ </a:t>
            </a:r>
            <a:r>
              <a:rPr lang="en-US" sz="3200">
                <a:solidFill>
                  <a:srgbClr val="000000"/>
                </a:solidFill>
                <a:latin typeface="Times New Roman" panose="02020603050405020304" pitchFamily="18" charset="0"/>
                <a:ea typeface="Times New Roman" panose="02020603050405020304" pitchFamily="18" charset="0"/>
              </a:rPr>
              <a:t>1</a:t>
            </a:r>
            <a:r>
              <a:rPr lang="vi-VN" sz="3200">
                <a:solidFill>
                  <a:srgbClr val="000000"/>
                </a:solidFill>
                <a:latin typeface="Times New Roman" panose="02020603050405020304" pitchFamily="18" charset="0"/>
                <a:ea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rPr>
              <a:t>TÌM HIỂU CHUNG</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46770956"/>
              </p:ext>
            </p:extLst>
          </p:nvPr>
        </p:nvGraphicFramePr>
        <p:xfrm>
          <a:off x="1670858" y="1832307"/>
          <a:ext cx="8319324" cy="2087372"/>
        </p:xfrm>
        <a:graphic>
          <a:graphicData uri="http://schemas.openxmlformats.org/drawingml/2006/table">
            <a:tbl>
              <a:tblPr firstRow="1" firstCol="1" bandRow="1">
                <a:tableStyleId>{5C22544A-7EE6-4342-B048-85BDC9FD1C3A}</a:tableStyleId>
              </a:tblPr>
              <a:tblGrid>
                <a:gridCol w="3599952">
                  <a:extLst>
                    <a:ext uri="{9D8B030D-6E8A-4147-A177-3AD203B41FA5}">
                      <a16:colId xmlns:a16="http://schemas.microsoft.com/office/drawing/2014/main" val="1114290409"/>
                    </a:ext>
                  </a:extLst>
                </a:gridCol>
                <a:gridCol w="4719372">
                  <a:extLst>
                    <a:ext uri="{9D8B030D-6E8A-4147-A177-3AD203B41FA5}">
                      <a16:colId xmlns:a16="http://schemas.microsoft.com/office/drawing/2014/main" val="1156998381"/>
                    </a:ext>
                  </a:extLst>
                </a:gridCol>
              </a:tblGrid>
              <a:tr h="0">
                <a:tc gridSpan="2">
                  <a:txBody>
                    <a:bodyPr/>
                    <a:lstStyle/>
                    <a:p>
                      <a:pPr algn="just">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Văn bản: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209161373"/>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52123364"/>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Xuất xứ</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421018039"/>
                  </a:ext>
                </a:extLst>
              </a:tr>
              <a:tr h="0">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Bố cục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319706747"/>
                  </a:ext>
                </a:extLst>
              </a:tr>
            </a:tbl>
          </a:graphicData>
        </a:graphic>
      </p:graphicFrame>
    </p:spTree>
    <p:extLst>
      <p:ext uri="{BB962C8B-B14F-4D97-AF65-F5344CB8AC3E}">
        <p14:creationId xmlns:p14="http://schemas.microsoft.com/office/powerpoint/2010/main" val="37014775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0190" y="1520465"/>
            <a:ext cx="2247619" cy="3019048"/>
          </a:xfrm>
          <a:prstGeom prst="rect">
            <a:avLst/>
          </a:prstGeom>
        </p:spPr>
      </p:pic>
      <p:sp>
        <p:nvSpPr>
          <p:cNvPr id="4" name="Rounded Rectangle 3"/>
          <p:cNvSpPr/>
          <p:nvPr/>
        </p:nvSpPr>
        <p:spPr>
          <a:xfrm>
            <a:off x="2751513" y="931025"/>
            <a:ext cx="8420792" cy="37989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Nguyễn Huy Tưởng( 1912-1960) là nhà văn, nhà viết kịch có nhiều sáng tác về đề tài lịch sử, ngợi ca tinh thần yêu nước của dân tộc ta: </a:t>
            </a:r>
            <a:r>
              <a:rPr lang="en-US" sz="3200" b="1">
                <a:latin typeface="Times New Roman" panose="02020603050405020304" pitchFamily="18" charset="0"/>
                <a:cs typeface="Times New Roman" panose="02020603050405020304" pitchFamily="18" charset="0"/>
              </a:rPr>
              <a:t>Đêm hội Long Trì, Vũ Như Tô, An Tư, Bắc Sơn, Lá cờ thêu sáu chữ vàng, Sống mãi với Thủ đô,...</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28062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492" y="576676"/>
            <a:ext cx="2976039" cy="5516553"/>
          </a:xfrm>
          <a:prstGeom prst="rect">
            <a:avLst/>
          </a:prstGeom>
        </p:spPr>
      </p:pic>
      <p:sp>
        <p:nvSpPr>
          <p:cNvPr id="3" name="Rounded Rectangle 2"/>
          <p:cNvSpPr/>
          <p:nvPr/>
        </p:nvSpPr>
        <p:spPr>
          <a:xfrm>
            <a:off x="3574473" y="232757"/>
            <a:ext cx="8163098" cy="63176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 Lá cờ thêu sáu chữ vàng” </a:t>
            </a:r>
            <a:r>
              <a:rPr lang="en-US" sz="3200">
                <a:latin typeface="Times New Roman" panose="02020603050405020304" pitchFamily="18" charset="0"/>
                <a:cs typeface="Times New Roman" panose="02020603050405020304" pitchFamily="18" charset="0"/>
              </a:rPr>
              <a:t>là cuốn truyện lịch sử gồm 18 phần . Nhân vật chính của tác phẩm là Trần Quốc Toản, một thiếu niên dòng dõi nhà Trần sớm mồ côi cha. Khi quân Nguyên sang xâm lược, Quốc Toản chưa đến tuổi trưởng thành nên không được vua cùng các vương hầu cho dự bàn việc đánh giặc, chàng trai đã về xin mẹ cho chiêu mộ binh lính, huấn luyện quân sĩ, dựng cờ lớn thêu sáu chữ </a:t>
            </a:r>
            <a:r>
              <a:rPr lang="en-US" sz="3200" b="1">
                <a:latin typeface="Times New Roman" panose="02020603050405020304" pitchFamily="18" charset="0"/>
                <a:cs typeface="Times New Roman" panose="02020603050405020304" pitchFamily="18" charset="0"/>
              </a:rPr>
              <a:t>“Phá cường địch báo hoàng ân”</a:t>
            </a:r>
            <a:r>
              <a:rPr lang="en-US" sz="3200">
                <a:latin typeface="Times New Roman" panose="02020603050405020304" pitchFamily="18" charset="0"/>
                <a:cs typeface="Times New Roman" panose="02020603050405020304" pitchFamily="18" charset="0"/>
              </a:rPr>
              <a:t>. Quốc Toản xung trận giết giặc anh dũng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chiến đấu và lập được</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nhiều chiến công.</a:t>
            </a:r>
          </a:p>
        </p:txBody>
      </p:sp>
    </p:spTree>
    <p:extLst>
      <p:ext uri="{BB962C8B-B14F-4D97-AF65-F5344CB8AC3E}">
        <p14:creationId xmlns:p14="http://schemas.microsoft.com/office/powerpoint/2010/main" val="366709123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490451" y="1878675"/>
            <a:ext cx="3682537"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1: </a:t>
            </a:r>
            <a:r>
              <a:rPr lang="en-US" sz="3200">
                <a:latin typeface="Times New Roman" panose="02020603050405020304" pitchFamily="18" charset="0"/>
                <a:cs typeface="Times New Roman" panose="02020603050405020304" pitchFamily="18" charset="0"/>
              </a:rPr>
              <a:t>từ đầu đến “...sao ta là người gần gụi, quan gia chẳng hỏi một lời?”: Hoàn cảnh và tâm trạng của quốc Toản khi đến bến Bình Than</a:t>
            </a:r>
          </a:p>
        </p:txBody>
      </p:sp>
      <p:sp>
        <p:nvSpPr>
          <p:cNvPr id="5" name="Rounded Rectangle 4"/>
          <p:cNvSpPr/>
          <p:nvPr/>
        </p:nvSpPr>
        <p:spPr>
          <a:xfrm>
            <a:off x="4497185" y="1961804"/>
            <a:ext cx="3724102"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2:</a:t>
            </a:r>
            <a:r>
              <a:rPr lang="en-US" sz="3200">
                <a:latin typeface="Times New Roman" panose="02020603050405020304" pitchFamily="18" charset="0"/>
                <a:cs typeface="Times New Roman" panose="02020603050405020304" pitchFamily="18" charset="0"/>
              </a:rPr>
              <a:t> tiếp theo đến “...Vậy thưởng cho em ta một quả”: Quốc Toản xông xuống thuyền rồng, tỏ bày ước nguyện đánh giặc cứu nước.</a:t>
            </a:r>
          </a:p>
        </p:txBody>
      </p:sp>
      <p:sp>
        <p:nvSpPr>
          <p:cNvPr id="6" name="Rounded Rectangle 5"/>
          <p:cNvSpPr/>
          <p:nvPr/>
        </p:nvSpPr>
        <p:spPr>
          <a:xfrm>
            <a:off x="8404167" y="2527069"/>
            <a:ext cx="3574473" cy="28595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3:</a:t>
            </a:r>
            <a:r>
              <a:rPr lang="en-US" sz="3200">
                <a:latin typeface="Times New Roman" panose="02020603050405020304" pitchFamily="18" charset="0"/>
                <a:cs typeface="Times New Roman" panose="02020603050405020304" pitchFamily="18" charset="0"/>
              </a:rPr>
              <a:t> còn lại: Quốc Toản quyết chí chiêu binh mãi mã để cầm quân đi đánh giặc.</a:t>
            </a:r>
          </a:p>
        </p:txBody>
      </p:sp>
    </p:spTree>
    <p:extLst>
      <p:ext uri="{BB962C8B-B14F-4D97-AF65-F5344CB8AC3E}">
        <p14:creationId xmlns:p14="http://schemas.microsoft.com/office/powerpoint/2010/main" val="2428309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9820" y="558226"/>
            <a:ext cx="4197928" cy="58477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Tìm hiểu chú thích</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540327" y="1670858"/>
            <a:ext cx="4596938" cy="46135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Theo dõi phần cước chú ở chân trang văn bản, đọc nội dung chú thích của các từ ngữ này, sau đó hãy xắp sếp các từ ngữ được chú thích vào ba nhóm nội dung như sau:</a:t>
            </a:r>
          </a:p>
        </p:txBody>
      </p:sp>
      <p:sp>
        <p:nvSpPr>
          <p:cNvPr id="4" name="Rounded Rectangle 3"/>
          <p:cNvSpPr/>
          <p:nvPr/>
        </p:nvSpPr>
        <p:spPr>
          <a:xfrm>
            <a:off x="5108171" y="1911928"/>
            <a:ext cx="5777344" cy="12219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hô</a:t>
            </a:r>
          </a:p>
        </p:txBody>
      </p:sp>
      <p:sp>
        <p:nvSpPr>
          <p:cNvPr id="5" name="Rounded Rectangle 4"/>
          <p:cNvSpPr/>
          <p:nvPr/>
        </p:nvSpPr>
        <p:spPr>
          <a:xfrm>
            <a:off x="5108171" y="4821380"/>
            <a:ext cx="5935287" cy="147966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p>
        </p:txBody>
      </p:sp>
      <p:sp>
        <p:nvSpPr>
          <p:cNvPr id="6" name="Rounded Rectangle 5"/>
          <p:cNvSpPr/>
          <p:nvPr/>
        </p:nvSpPr>
        <p:spPr>
          <a:xfrm>
            <a:off x="5137265" y="3399905"/>
            <a:ext cx="5777344" cy="115546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p>
        </p:txBody>
      </p:sp>
    </p:spTree>
    <p:extLst>
      <p:ext uri="{BB962C8B-B14F-4D97-AF65-F5344CB8AC3E}">
        <p14:creationId xmlns:p14="http://schemas.microsoft.com/office/powerpoint/2010/main" val="21908231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hô</a:t>
            </a: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Hoài Văn, quân Thánh Dực, hầu, thiên tử, quan gia, vua Thiệu Bảo, vương, mẫu thân, thần tử, phu nhân, tôn thất,...</a:t>
            </a:r>
          </a:p>
        </p:txBody>
      </p:sp>
    </p:spTree>
    <p:extLst>
      <p:ext uri="{BB962C8B-B14F-4D97-AF65-F5344CB8AC3E}">
        <p14:creationId xmlns:p14="http://schemas.microsoft.com/office/powerpoint/2010/main" val="2671663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thuyền ngự, nghi trương, thuyền rồng, tàn tán</a:t>
            </a:r>
          </a:p>
        </p:txBody>
      </p:sp>
    </p:spTree>
    <p:extLst>
      <p:ext uri="{BB962C8B-B14F-4D97-AF65-F5344CB8AC3E}">
        <p14:creationId xmlns:p14="http://schemas.microsoft.com/office/powerpoint/2010/main" val="2288023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p>
        </p:txBody>
      </p:sp>
      <p:sp>
        <p:nvSpPr>
          <p:cNvPr id="3" name="Rounded Rectangle 2"/>
          <p:cNvSpPr/>
          <p:nvPr/>
        </p:nvSpPr>
        <p:spPr>
          <a:xfrm>
            <a:off x="4705004" y="1645919"/>
            <a:ext cx="5918661" cy="25603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quân pháp vô thân, giả đồ diệt Quắc, chiêu binh mãi mã. </a:t>
            </a:r>
          </a:p>
        </p:txBody>
      </p:sp>
    </p:spTree>
    <p:extLst>
      <p:ext uri="{BB962C8B-B14F-4D97-AF65-F5344CB8AC3E}">
        <p14:creationId xmlns:p14="http://schemas.microsoft.com/office/powerpoint/2010/main" val="333549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011" y="1413164"/>
            <a:ext cx="2601884" cy="2335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giả đồ diệt Quắc</a:t>
            </a:r>
            <a:endParaRPr lang="en-US" sz="3200"/>
          </a:p>
        </p:txBody>
      </p:sp>
      <p:sp>
        <p:nvSpPr>
          <p:cNvPr id="3" name="Rounded Rectangle 2"/>
          <p:cNvSpPr/>
          <p:nvPr/>
        </p:nvSpPr>
        <p:spPr>
          <a:xfrm>
            <a:off x="2942705" y="822960"/>
            <a:ext cx="8877993" cy="45470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Thành ngữ, mượn đường </a:t>
            </a:r>
            <a:r>
              <a:rPr lang="en-US" sz="3200">
                <a:latin typeface="Times New Roman" panose="02020603050405020304" pitchFamily="18" charset="0"/>
                <a:cs typeface="Times New Roman" panose="02020603050405020304" pitchFamily="18" charset="0"/>
              </a:rPr>
              <a:t>diệt Quắc</a:t>
            </a:r>
            <a:r>
              <a:rPr lang="vi-VN" sz="3200">
                <a:solidFill>
                  <a:schemeClr val="tx1"/>
                </a:solidFill>
                <a:latin typeface="Times New Roman" panose="02020603050405020304" pitchFamily="18" charset="0"/>
                <a:cs typeface="Times New Roman" panose="02020603050405020304" pitchFamily="18" charset="0"/>
              </a:rPr>
              <a:t>. Vua nước Tấn </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thời </a:t>
            </a:r>
            <a:r>
              <a:rPr lang="en-US" sz="320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hu</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Trung Quốc</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là </a:t>
            </a:r>
            <a:r>
              <a:rPr lang="en-US" sz="3200">
                <a:solidFill>
                  <a:schemeClr val="tx1"/>
                </a:solidFill>
                <a:latin typeface="Times New Roman" panose="02020603050405020304" pitchFamily="18" charset="0"/>
                <a:cs typeface="Times New Roman" panose="02020603050405020304" pitchFamily="18" charset="0"/>
              </a:rPr>
              <a:t>H</a:t>
            </a:r>
            <a:r>
              <a:rPr lang="vi-VN" sz="3200">
                <a:solidFill>
                  <a:schemeClr val="tx1"/>
                </a:solidFill>
                <a:latin typeface="Times New Roman" panose="02020603050405020304" pitchFamily="18" charset="0"/>
                <a:cs typeface="Times New Roman" panose="02020603050405020304" pitchFamily="18" charset="0"/>
              </a:rPr>
              <a:t>iến </a:t>
            </a:r>
            <a:r>
              <a:rPr lang="en-US" sz="320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ông muốn diệt nước </a:t>
            </a:r>
            <a:r>
              <a:rPr lang="en-US" sz="3200">
                <a:latin typeface="Times New Roman" panose="02020603050405020304" pitchFamily="18" charset="0"/>
                <a:cs typeface="Times New Roman" panose="02020603050405020304" pitchFamily="18" charset="0"/>
              </a:rPr>
              <a:t>Quắc</a:t>
            </a:r>
            <a:r>
              <a:rPr lang="vi-VN" sz="3200">
                <a:solidFill>
                  <a:schemeClr val="tx1"/>
                </a:solidFill>
                <a:latin typeface="Times New Roman" panose="02020603050405020304" pitchFamily="18" charset="0"/>
                <a:cs typeface="Times New Roman" panose="02020603050405020304" pitchFamily="18" charset="0"/>
              </a:rPr>
              <a:t> bèn biếu quà và thuyết phục v</a:t>
            </a:r>
            <a:r>
              <a:rPr lang="en-US" sz="3200">
                <a:solidFill>
                  <a:schemeClr val="tx1"/>
                </a:solidFill>
                <a:latin typeface="Times New Roman" panose="02020603050405020304" pitchFamily="18" charset="0"/>
                <a:cs typeface="Times New Roman" panose="02020603050405020304" pitchFamily="18" charset="0"/>
              </a:rPr>
              <a:t>ua</a:t>
            </a:r>
            <a:r>
              <a:rPr lang="vi-VN" sz="3200">
                <a:solidFill>
                  <a:schemeClr val="tx1"/>
                </a:solidFill>
                <a:latin typeface="Times New Roman" panose="02020603050405020304" pitchFamily="18" charset="0"/>
                <a:cs typeface="Times New Roman" panose="02020603050405020304" pitchFamily="18" charset="0"/>
              </a:rPr>
              <a:t> nước </a:t>
            </a:r>
            <a:r>
              <a:rPr lang="en-US" sz="3200">
                <a:solidFill>
                  <a:schemeClr val="tx1"/>
                </a:solidFill>
                <a:latin typeface="Times New Roman" panose="02020603050405020304" pitchFamily="18" charset="0"/>
                <a:cs typeface="Times New Roman" panose="02020603050405020304" pitchFamily="18" charset="0"/>
              </a:rPr>
              <a:t>N</a:t>
            </a:r>
            <a:r>
              <a:rPr lang="vi-VN" sz="3200">
                <a:solidFill>
                  <a:schemeClr val="tx1"/>
                </a:solidFill>
                <a:latin typeface="Times New Roman" panose="02020603050405020304" pitchFamily="18" charset="0"/>
                <a:cs typeface="Times New Roman" panose="02020603050405020304" pitchFamily="18" charset="0"/>
              </a:rPr>
              <a:t>gu cho mượn đường đi qua </a:t>
            </a:r>
            <a:r>
              <a:rPr lang="en-US" sz="3200">
                <a:solidFill>
                  <a:schemeClr val="tx1"/>
                </a:solidFill>
                <a:latin typeface="Times New Roman" panose="02020603050405020304" pitchFamily="18" charset="0"/>
                <a:cs typeface="Times New Roman" panose="02020603050405020304" pitchFamily="18" charset="0"/>
              </a:rPr>
              <a:t>để đánh </a:t>
            </a:r>
            <a:r>
              <a:rPr lang="vi-VN" sz="3200">
                <a:solidFill>
                  <a:schemeClr val="tx1"/>
                </a:solidFill>
                <a:latin typeface="Times New Roman" panose="02020603050405020304" pitchFamily="18" charset="0"/>
                <a:cs typeface="Times New Roman" panose="02020603050405020304" pitchFamily="18" charset="0"/>
              </a:rPr>
              <a:t>nước </a:t>
            </a:r>
            <a:r>
              <a:rPr lang="en-US" sz="3200">
                <a:latin typeface="Times New Roman" panose="02020603050405020304" pitchFamily="18" charset="0"/>
                <a:cs typeface="Times New Roman" panose="02020603050405020304" pitchFamily="18" charset="0"/>
              </a:rPr>
              <a:t>Quắc</a:t>
            </a:r>
            <a:r>
              <a:rPr lang="vi-VN" sz="3200">
                <a:solidFill>
                  <a:schemeClr val="tx1"/>
                </a:solidFill>
                <a:latin typeface="Times New Roman" panose="02020603050405020304" pitchFamily="18" charset="0"/>
                <a:cs typeface="Times New Roman" panose="02020603050405020304" pitchFamily="18" charset="0"/>
              </a:rPr>
              <a:t>. Sau khi </a:t>
            </a:r>
            <a:r>
              <a:rPr lang="en-US" sz="3200">
                <a:solidFill>
                  <a:schemeClr val="tx1"/>
                </a:solidFill>
                <a:latin typeface="Times New Roman" panose="02020603050405020304" pitchFamily="18" charset="0"/>
                <a:cs typeface="Times New Roman" panose="02020603050405020304" pitchFamily="18" charset="0"/>
              </a:rPr>
              <a:t>diệt</a:t>
            </a:r>
            <a:r>
              <a:rPr lang="vi-VN" sz="3200">
                <a:solidFill>
                  <a:schemeClr val="tx1"/>
                </a:solidFill>
                <a:latin typeface="Times New Roman" panose="02020603050405020304" pitchFamily="18" charset="0"/>
                <a:cs typeface="Times New Roman" panose="02020603050405020304" pitchFamily="18" charset="0"/>
              </a:rPr>
              <a:t> xong nước </a:t>
            </a:r>
            <a:r>
              <a:rPr lang="en-US" sz="3200">
                <a:latin typeface="Times New Roman" panose="02020603050405020304" pitchFamily="18" charset="0"/>
                <a:cs typeface="Times New Roman" panose="02020603050405020304" pitchFamily="18" charset="0"/>
              </a:rPr>
              <a:t>Quắc</a:t>
            </a:r>
            <a:r>
              <a:rPr lang="vi-VN" sz="3200">
                <a:solidFill>
                  <a:schemeClr val="tx1"/>
                </a:solidFill>
                <a:latin typeface="Times New Roman" panose="02020603050405020304" pitchFamily="18" charset="0"/>
                <a:cs typeface="Times New Roman" panose="02020603050405020304" pitchFamily="18" charset="0"/>
              </a:rPr>
              <a:t>, trên đường trở về, quân Tấn thôn tính luôn nước </a:t>
            </a:r>
            <a:r>
              <a:rPr lang="en-US" sz="3200">
                <a:solidFill>
                  <a:schemeClr val="tx1"/>
                </a:solidFill>
                <a:latin typeface="Times New Roman" panose="02020603050405020304" pitchFamily="18" charset="0"/>
                <a:cs typeface="Times New Roman" panose="02020603050405020304" pitchFamily="18" charset="0"/>
              </a:rPr>
              <a:t>Ng</a:t>
            </a:r>
            <a:r>
              <a:rPr lang="vi-VN" sz="3200">
                <a:solidFill>
                  <a:schemeClr val="tx1"/>
                </a:solidFill>
                <a:latin typeface="Times New Roman" panose="02020603050405020304" pitchFamily="18" charset="0"/>
                <a:cs typeface="Times New Roman" panose="02020603050405020304" pitchFamily="18" charset="0"/>
              </a:rPr>
              <a:t>u. Thành ngữ này được dùng với nghĩa: </a:t>
            </a:r>
            <a:r>
              <a:rPr lang="vi-VN" sz="3200" b="1">
                <a:solidFill>
                  <a:schemeClr val="tx1"/>
                </a:solidFill>
                <a:latin typeface="Times New Roman" panose="02020603050405020304" pitchFamily="18" charset="0"/>
                <a:cs typeface="Times New Roman" panose="02020603050405020304" pitchFamily="18" charset="0"/>
              </a:rPr>
              <a:t>cần luôn cảnh giác trước mưu đồ </a:t>
            </a:r>
            <a:r>
              <a:rPr lang="en-US" sz="3200" b="1">
                <a:solidFill>
                  <a:schemeClr val="tx1"/>
                </a:solidFill>
                <a:latin typeface="Times New Roman" panose="02020603050405020304" pitchFamily="18" charset="0"/>
                <a:cs typeface="Times New Roman" panose="02020603050405020304" pitchFamily="18" charset="0"/>
              </a:rPr>
              <a:t>sâu</a:t>
            </a:r>
            <a:r>
              <a:rPr lang="vi-VN" sz="3200" b="1">
                <a:solidFill>
                  <a:schemeClr val="tx1"/>
                </a:solidFill>
                <a:latin typeface="Times New Roman" panose="02020603050405020304" pitchFamily="18" charset="0"/>
                <a:cs typeface="Times New Roman" panose="02020603050405020304" pitchFamily="18" charset="0"/>
              </a:rPr>
              <a:t> xa của</a:t>
            </a:r>
            <a:r>
              <a:rPr lang="en-US" sz="3200" b="1">
                <a:solidFill>
                  <a:schemeClr val="tx1"/>
                </a:solidFill>
                <a:latin typeface="Times New Roman" panose="02020603050405020304" pitchFamily="18" charset="0"/>
                <a:cs typeface="Times New Roman" panose="02020603050405020304" pitchFamily="18" charset="0"/>
              </a:rPr>
              <a:t> kẻ khác.</a:t>
            </a:r>
          </a:p>
        </p:txBody>
      </p:sp>
    </p:spTree>
    <p:extLst>
      <p:ext uri="{BB962C8B-B14F-4D97-AF65-F5344CB8AC3E}">
        <p14:creationId xmlns:p14="http://schemas.microsoft.com/office/powerpoint/2010/main" val="12973835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209660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6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256" y="516394"/>
            <a:ext cx="8575489" cy="593304"/>
          </a:xfrm>
          <a:prstGeom prst="rect">
            <a:avLst/>
          </a:prstGeom>
        </p:spPr>
        <p:txBody>
          <a:bodyPr wrap="none">
            <a:spAutoFit/>
          </a:bodyPr>
          <a:lstStyle/>
          <a:p>
            <a:pPr algn="just">
              <a:lnSpc>
                <a:spcPct val="107000"/>
              </a:lnSpc>
              <a:spcAft>
                <a:spcPts val="0"/>
              </a:spcAft>
            </a:pPr>
            <a:r>
              <a:rPr lang="vi-VN" sz="32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HIẾU HỌC TẬP </a:t>
            </a:r>
            <a:r>
              <a:rPr lang="en-US"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 3: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Bối cảnh và cốt truyện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52461802"/>
              </p:ext>
            </p:extLst>
          </p:nvPr>
        </p:nvGraphicFramePr>
        <p:xfrm>
          <a:off x="399011" y="1843490"/>
          <a:ext cx="11321933" cy="4174744"/>
        </p:xfrm>
        <a:graphic>
          <a:graphicData uri="http://schemas.openxmlformats.org/drawingml/2006/table">
            <a:tbl>
              <a:tblPr firstRow="1" firstCol="1" bandRow="1">
                <a:tableStyleId>{5C22544A-7EE6-4342-B048-85BDC9FD1C3A}</a:tableStyleId>
              </a:tblPr>
              <a:tblGrid>
                <a:gridCol w="11321933">
                  <a:extLst>
                    <a:ext uri="{9D8B030D-6E8A-4147-A177-3AD203B41FA5}">
                      <a16:colId xmlns:a16="http://schemas.microsoft.com/office/drawing/2014/main" val="706014549"/>
                    </a:ext>
                  </a:extLst>
                </a:gridCol>
              </a:tblGrid>
              <a:tr h="0">
                <a:tc>
                  <a:txBody>
                    <a:bodyPr/>
                    <a:lstStyle/>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1: </a:t>
                      </a:r>
                      <a:r>
                        <a:rPr lang="en-US" sz="3200" kern="1200" spc="-20">
                          <a:solidFill>
                            <a:schemeClr val="tx1"/>
                          </a:solidFill>
                          <a:effectLst/>
                          <a:latin typeface="Times New Roman" panose="02020603050405020304" pitchFamily="18" charset="0"/>
                          <a:cs typeface="Times New Roman" panose="02020603050405020304" pitchFamily="18" charset="0"/>
                        </a:rPr>
                        <a:t>Em hãy cho biết câu chuyện được kể diễn ra trên bối cảnh sự kiện lịch sử nào của dân tộc ta?</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2:  </a:t>
                      </a:r>
                      <a:r>
                        <a:rPr lang="en-US" sz="3200" kern="1200" spc="-20">
                          <a:solidFill>
                            <a:schemeClr val="tx1"/>
                          </a:solidFill>
                          <a:effectLst/>
                          <a:latin typeface="Times New Roman" panose="02020603050405020304" pitchFamily="18" charset="0"/>
                          <a:cs typeface="Times New Roman" panose="02020603050405020304" pitchFamily="18" charset="0"/>
                        </a:rPr>
                        <a:t>Hãy tìm các chi tiết được dùng để miêu tả quang cảnh và không khí diễn ra hội nghị Bình Than? Em có nhận xét gì về khung cảnh này? </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3:</a:t>
                      </a:r>
                      <a:r>
                        <a:rPr lang="en-US" sz="3200" kern="1200" spc="-20">
                          <a:solidFill>
                            <a:schemeClr val="tx1"/>
                          </a:solidFill>
                          <a:effectLst/>
                          <a:latin typeface="Times New Roman" panose="02020603050405020304" pitchFamily="18" charset="0"/>
                          <a:cs typeface="Times New Roman" panose="02020603050405020304" pitchFamily="18" charset="0"/>
                        </a:rPr>
                        <a:t> Nêu các sự việc chính tạo nên cốt truyện cho văn bản “Lá cờ thêu sáu chữ vàng”? Em có nhận xét gì cốt truyện của văn bản này?</a:t>
                      </a:r>
                      <a:endParaRPr lang="en-US" sz="32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19527295"/>
                  </a:ext>
                </a:extLst>
              </a:tr>
            </a:tbl>
          </a:graphicData>
        </a:graphic>
      </p:graphicFrame>
    </p:spTree>
    <p:extLst>
      <p:ext uri="{BB962C8B-B14F-4D97-AF65-F5344CB8AC3E}">
        <p14:creationId xmlns:p14="http://schemas.microsoft.com/office/powerpoint/2010/main" val="422549987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Năm 1282, trước dã tâm xâm lược ngày càng trắng </a:t>
            </a:r>
            <a:r>
              <a:rPr lang="en-US" sz="3200">
                <a:latin typeface="Times New Roman" panose="02020603050405020304" pitchFamily="18" charset="0"/>
                <a:cs typeface="Times New Roman" panose="02020603050405020304" pitchFamily="18" charset="0"/>
              </a:rPr>
              <a:t>trợn</a:t>
            </a:r>
            <a:r>
              <a:rPr lang="vi-VN" sz="3200">
                <a:latin typeface="Times New Roman" panose="02020603050405020304" pitchFamily="18" charset="0"/>
                <a:cs typeface="Times New Roman" panose="02020603050405020304" pitchFamily="18" charset="0"/>
              </a:rPr>
              <a:t> của quân Nguyên: </a:t>
            </a:r>
            <a:r>
              <a:rPr lang="en-US" sz="3200">
                <a:latin typeface="Times New Roman" panose="02020603050405020304" pitchFamily="18" charset="0"/>
                <a:cs typeface="Times New Roman" panose="02020603050405020304" pitchFamily="18" charset="0"/>
              </a:rPr>
              <a:t>sứ giặc nghênh</a:t>
            </a:r>
            <a:r>
              <a:rPr lang="vi-VN" sz="3200">
                <a:latin typeface="Times New Roman" panose="02020603050405020304" pitchFamily="18" charset="0"/>
                <a:cs typeface="Times New Roman" panose="02020603050405020304" pitchFamily="18" charset="0"/>
              </a:rPr>
              <a:t> ngang giữa triều đình ta, đòi mượn đường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Việt để quân Nguyên tiến xuống phương nam </a:t>
            </a:r>
            <a:r>
              <a:rPr lang="en-US" sz="3200">
                <a:latin typeface="Times New Roman" panose="02020603050405020304" pitchFamily="18" charset="0"/>
                <a:cs typeface="Times New Roman" panose="02020603050405020304" pitchFamily="18" charset="0"/>
              </a:rPr>
              <a:t>d</a:t>
            </a:r>
            <a:r>
              <a:rPr lang="vi-VN" sz="3200">
                <a:latin typeface="Times New Roman" panose="02020603050405020304" pitchFamily="18" charset="0"/>
                <a:cs typeface="Times New Roman" panose="02020603050405020304" pitchFamily="18" charset="0"/>
              </a:rPr>
              <a:t>iệt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hiêm Thành. </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Nhân dân trong nước một lòng xin đánh giặc giữ nước. Trong hàng ngũ vương hầu</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tướng lĩnh của triều đình, vẫn chưa có sự thống nhất về phương hướng chiến lược. Có người chủ kiến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có kẻ chủ hòa</a:t>
            </a:r>
            <a:r>
              <a:rPr lang="en-US" sz="3200">
                <a:latin typeface="Times New Roman" panose="02020603050405020304" pitchFamily="18" charset="0"/>
                <a:cs typeface="Times New Roman" panose="02020603050405020304" pitchFamily="18" charset="0"/>
              </a:rPr>
              <a:t>.</a:t>
            </a: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2314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Vua Trần Nhân Tông tổ chức hội nghị quân sự ở bến Bình Than, họp các vương hầu, bản định chủ trương chiến- hòa, bảo vệ nền độc lập dân tộc. </a:t>
            </a:r>
            <a:r>
              <a:rPr lang="en-US" sz="3200" b="1">
                <a:latin typeface="Times New Roman" panose="02020603050405020304" pitchFamily="18" charset="0"/>
                <a:cs typeface="Times New Roman" panose="02020603050405020304" pitchFamily="18" charset="0"/>
              </a:rPr>
              <a:t>Hội nghị Bình Than</a:t>
            </a:r>
            <a:r>
              <a:rPr lang="en-US" sz="3200">
                <a:latin typeface="Times New Roman" panose="02020603050405020304" pitchFamily="18" charset="0"/>
                <a:cs typeface="Times New Roman" panose="02020603050405020304" pitchFamily="18" charset="0"/>
              </a:rPr>
              <a:t> có ý nghĩa quan trọng trong việc </a:t>
            </a:r>
            <a:r>
              <a:rPr lang="en-US" sz="3200" u="sng">
                <a:latin typeface="Times New Roman" panose="02020603050405020304" pitchFamily="18" charset="0"/>
                <a:cs typeface="Times New Roman" panose="02020603050405020304" pitchFamily="18" charset="0"/>
              </a:rPr>
              <a:t>tạo ra sự thống nhất ý chí trong hoàng tộc, từ đó gây dựng sự đoàn kết, nhất trí làm hạt nhân cho sức mạnh đoàn kết của cả dân tộc, đồng sức đồng lòng đánh giặc.</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03325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0"/>
            <a:ext cx="8096597" cy="67000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Thuyền của nhà vua cùng các vương hầu tề tựu về bến Bình Than. Cảnh </a:t>
            </a:r>
            <a:r>
              <a:rPr lang="en-US" sz="3200" u="sng">
                <a:solidFill>
                  <a:schemeClr val="tx1"/>
                </a:solidFill>
                <a:latin typeface="Times New Roman" panose="02020603050405020304" pitchFamily="18" charset="0"/>
                <a:cs typeface="Times New Roman" panose="02020603050405020304" pitchFamily="18" charset="0"/>
              </a:rPr>
              <a:t>thuyền ngự</a:t>
            </a:r>
            <a:r>
              <a:rPr lang="en-US" sz="3200">
                <a:solidFill>
                  <a:schemeClr val="tx1"/>
                </a:solidFill>
                <a:latin typeface="Times New Roman" panose="02020603050405020304" pitchFamily="18" charset="0"/>
                <a:cs typeface="Times New Roman" panose="02020603050405020304" pitchFamily="18" charset="0"/>
              </a:rPr>
              <a:t> của nhà vua là </a:t>
            </a:r>
            <a:r>
              <a:rPr lang="en-US" sz="3200" u="sng">
                <a:solidFill>
                  <a:schemeClr val="tx1"/>
                </a:solidFill>
                <a:latin typeface="Times New Roman" panose="02020603050405020304" pitchFamily="18" charset="0"/>
                <a:cs typeface="Times New Roman" panose="02020603050405020304" pitchFamily="18" charset="0"/>
              </a:rPr>
              <a:t>thuyền của các đại vương</a:t>
            </a:r>
            <a:r>
              <a:rPr lang="en-US" sz="3200">
                <a:solidFill>
                  <a:schemeClr val="tx1"/>
                </a:solidFill>
                <a:latin typeface="Times New Roman" panose="02020603050405020304" pitchFamily="18" charset="0"/>
                <a:cs typeface="Times New Roman" panose="02020603050405020304" pitchFamily="18" charset="0"/>
              </a:rPr>
              <a:t>, tiếp đến là thuyền của các tước vương bậc dưới, rồi đến thuyền của </a:t>
            </a:r>
            <a:r>
              <a:rPr lang="en-US" sz="3200" u="sng">
                <a:solidFill>
                  <a:schemeClr val="tx1"/>
                </a:solidFill>
                <a:latin typeface="Times New Roman" panose="02020603050405020304" pitchFamily="18" charset="0"/>
                <a:cs typeface="Times New Roman" panose="02020603050405020304" pitchFamily="18" charset="0"/>
              </a:rPr>
              <a:t>tước hầu</a:t>
            </a:r>
            <a:r>
              <a:rPr lang="en-US" sz="3200">
                <a:solidFill>
                  <a:schemeClr val="tx1"/>
                </a:solidFill>
                <a:latin typeface="Times New Roman" panose="02020603050405020304" pitchFamily="18" charset="0"/>
                <a:cs typeface="Times New Roman" panose="02020603050405020304" pitchFamily="18" charset="0"/>
              </a:rPr>
              <a:t>, cuối cùng là </a:t>
            </a:r>
            <a:r>
              <a:rPr lang="en-US" sz="3200" u="sng">
                <a:solidFill>
                  <a:schemeClr val="tx1"/>
                </a:solidFill>
                <a:latin typeface="Times New Roman" panose="02020603050405020304" pitchFamily="18" charset="0"/>
                <a:cs typeface="Times New Roman" panose="02020603050405020304" pitchFamily="18" charset="0"/>
              </a:rPr>
              <a:t>thuyền của tướng sĩ hộ vệ.</a:t>
            </a:r>
            <a:r>
              <a:rPr lang="en-US" sz="3200">
                <a:solidFill>
                  <a:schemeClr val="tx1"/>
                </a:solidFill>
                <a:latin typeface="Times New Roman" panose="02020603050405020304" pitchFamily="18" charset="0"/>
                <a:cs typeface="Times New Roman" panose="02020603050405020304" pitchFamily="18" charset="0"/>
              </a:rPr>
              <a:t> </a:t>
            </a:r>
          </a:p>
          <a:p>
            <a:r>
              <a:rPr lang="en-US" sz="3200">
                <a:solidFill>
                  <a:schemeClr val="tx1"/>
                </a:solidFill>
                <a:latin typeface="Times New Roman" panose="02020603050405020304" pitchFamily="18" charset="0"/>
                <a:cs typeface="Times New Roman" panose="02020603050405020304" pitchFamily="18" charset="0"/>
              </a:rPr>
              <a:t>+ Thuyền ngự của nhà vua </a:t>
            </a:r>
            <a:r>
              <a:rPr lang="en-US" sz="3200" u="sng">
                <a:solidFill>
                  <a:schemeClr val="tx1"/>
                </a:solidFill>
                <a:latin typeface="Times New Roman" panose="02020603050405020304" pitchFamily="18" charset="0"/>
                <a:cs typeface="Times New Roman" panose="02020603050405020304" pitchFamily="18" charset="0"/>
              </a:rPr>
              <a:t>sơn son thiếp vàng</a:t>
            </a:r>
            <a:r>
              <a:rPr lang="en-US" sz="3200">
                <a:solidFill>
                  <a:schemeClr val="tx1"/>
                </a:solidFill>
                <a:latin typeface="Times New Roman" panose="02020603050405020304" pitchFamily="18" charset="0"/>
                <a:cs typeface="Times New Roman" panose="02020603050405020304" pitchFamily="18" charset="0"/>
              </a:rPr>
              <a:t>, cờ quạt,  tàn vàng, tán tía và </a:t>
            </a:r>
            <a:r>
              <a:rPr lang="en-US" sz="3200" u="sng">
                <a:solidFill>
                  <a:schemeClr val="tx1"/>
                </a:solidFill>
                <a:latin typeface="Times New Roman" panose="02020603050405020304" pitchFamily="18" charset="0"/>
                <a:cs typeface="Times New Roman" panose="02020603050405020304" pitchFamily="18" charset="0"/>
              </a:rPr>
              <a:t>đồ nghi trượng uy nghiêm</a:t>
            </a:r>
            <a:r>
              <a:rPr lang="en-US" sz="3200">
                <a:solidFill>
                  <a:schemeClr val="tx1"/>
                </a:solidFill>
                <a:latin typeface="Times New Roman" panose="02020603050405020304" pitchFamily="18" charset="0"/>
                <a:cs typeface="Times New Roman" panose="02020603050405020304" pitchFamily="18" charset="0"/>
              </a:rPr>
              <a:t>. Thuyền của các đại vương sơn đủ các màu, mui thuyền phất phới những lá cờ mang vương hiệu của chủ nhân. “Những lá cờ bay múa trên những đoàn thuyền đẹp như gấm như hoa.”</a:t>
            </a:r>
          </a:p>
        </p:txBody>
      </p:sp>
    </p:spTree>
    <p:extLst>
      <p:ext uri="{BB962C8B-B14F-4D97-AF65-F5344CB8AC3E}">
        <p14:creationId xmlns:p14="http://schemas.microsoft.com/office/powerpoint/2010/main" val="10168116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1"/>
            <a:ext cx="8096597" cy="52123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Quân Thánh Dực canh gác nghiêm cẩn, không cho kẻ lạ lại gần khu vực bàn bạc việc quân. </a:t>
            </a:r>
          </a:p>
          <a:p>
            <a:r>
              <a:rPr lang="en-US" sz="3200">
                <a:latin typeface="Times New Roman" panose="02020603050405020304" pitchFamily="18" charset="0"/>
                <a:cs typeface="Times New Roman" panose="02020603050405020304" pitchFamily="18" charset="0"/>
              </a:rPr>
              <a:t>+ Từ trên bờ, nhìn qua chấn song cửa sổ thuyền rồng, thấy </a:t>
            </a:r>
            <a:r>
              <a:rPr lang="en-US" sz="3200" u="sng">
                <a:latin typeface="Times New Roman" panose="02020603050405020304" pitchFamily="18" charset="0"/>
                <a:cs typeface="Times New Roman" panose="02020603050405020304" pitchFamily="18" charset="0"/>
              </a:rPr>
              <a:t>hình ảnh các vương hầu năm cùng nhà vua bàn việc nước.</a:t>
            </a:r>
            <a:r>
              <a:rPr lang="en-US" sz="3200">
                <a:latin typeface="Times New Roman" panose="02020603050405020304" pitchFamily="18" charset="0"/>
                <a:cs typeface="Times New Roman" panose="02020603050405020304" pitchFamily="18" charset="0"/>
              </a:rPr>
              <a:t> Biết ngoài, những người nội thị quỳ ở mui, dâng trầu cau, dâng trà, dâng thuốc.</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722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7723" y="423949"/>
            <a:ext cx="5519651" cy="12053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3" name="Rounded Rectangle 2"/>
          <p:cNvSpPr/>
          <p:nvPr/>
        </p:nvSpPr>
        <p:spPr>
          <a:xfrm>
            <a:off x="1097280" y="2410691"/>
            <a:ext cx="10432473" cy="26600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Mỗi hình ảnh và thông tin dưới đây là gợi ý về một thiếu niên anh hùng trong lịch sử dân tộc ta. Hãy quan sát hình ảnh, theo dõi các thông tin và cho biết đó là vị anh hùng nào?</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98580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0444" y="1080655"/>
            <a:ext cx="9476509" cy="50790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Quang cảnh và không khí trang nghiêm tại bến Bình Than cho thấy nơi đây diễn ra </a:t>
            </a:r>
            <a:r>
              <a:rPr lang="en-US" sz="3200" u="sng">
                <a:latin typeface="Times New Roman" panose="02020603050405020304" pitchFamily="18" charset="0"/>
                <a:cs typeface="Times New Roman" panose="02020603050405020304" pitchFamily="18" charset="0"/>
              </a:rPr>
              <a:t>sự kiện có tính chất quan trọng</a:t>
            </a:r>
            <a:r>
              <a:rPr lang="en-US" sz="3200">
                <a:latin typeface="Times New Roman" panose="02020603050405020304" pitchFamily="18" charset="0"/>
                <a:cs typeface="Times New Roman" panose="02020603050405020304" pitchFamily="18" charset="0"/>
              </a:rPr>
              <a:t> và bí mật, sự kiện này có liên quan mật thiết đến </a:t>
            </a:r>
            <a:r>
              <a:rPr lang="en-US" sz="3200" u="sng">
                <a:latin typeface="Times New Roman" panose="02020603050405020304" pitchFamily="18" charset="0"/>
                <a:cs typeface="Times New Roman" panose="02020603050405020304" pitchFamily="18" charset="0"/>
              </a:rPr>
              <a:t>an nguy của đất nước</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Không gian được miêu tả </a:t>
            </a:r>
            <a:r>
              <a:rPr lang="en-US" sz="3200" u="sng">
                <a:latin typeface="Times New Roman" panose="02020603050405020304" pitchFamily="18" charset="0"/>
                <a:cs typeface="Times New Roman" panose="02020603050405020304" pitchFamily="18" charset="0"/>
              </a:rPr>
              <a:t>từ bao quát đến cụ thể.</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p>
        </p:txBody>
      </p:sp>
      <p:sp>
        <p:nvSpPr>
          <p:cNvPr id="3" name="Oval 2"/>
          <p:cNvSpPr/>
          <p:nvPr/>
        </p:nvSpPr>
        <p:spPr>
          <a:xfrm>
            <a:off x="3981795" y="299258"/>
            <a:ext cx="3690851" cy="7897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Nhận xét:</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8485" y="1426907"/>
            <a:ext cx="1977515" cy="3771429"/>
          </a:xfrm>
          <a:prstGeom prst="rect">
            <a:avLst/>
          </a:prstGeom>
        </p:spPr>
      </p:pic>
    </p:spTree>
    <p:extLst>
      <p:ext uri="{BB962C8B-B14F-4D97-AF65-F5344CB8AC3E}">
        <p14:creationId xmlns:p14="http://schemas.microsoft.com/office/powerpoint/2010/main" val="4257881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600164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Quang cảnh và không khí trang nghiêm tại bến Bình Than cho thấy nơi đây diễn ra </a:t>
            </a:r>
            <a:r>
              <a:rPr lang="en-US" sz="3200" b="1" u="sng">
                <a:latin typeface="Times New Roman" panose="02020603050405020304" pitchFamily="18" charset="0"/>
                <a:cs typeface="Times New Roman" panose="02020603050405020304" pitchFamily="18" charset="0"/>
              </a:rPr>
              <a:t>sự kiện có tính chất quan trọng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và bí mật, sự kiện này có liên quan mật thiết đến </a:t>
            </a:r>
            <a:r>
              <a:rPr lang="en-US" sz="3200" b="1" u="sng">
                <a:latin typeface="Times New Roman" panose="02020603050405020304" pitchFamily="18" charset="0"/>
                <a:cs typeface="Times New Roman" panose="02020603050405020304" pitchFamily="18" charset="0"/>
              </a:rPr>
              <a:t>an nguy của đất nước</a:t>
            </a:r>
            <a:r>
              <a:rPr lang="en-US" sz="3200" b="1">
                <a:latin typeface="Times New Roman" panose="02020603050405020304" pitchFamily="18" charset="0"/>
                <a:cs typeface="Times New Roman" panose="02020603050405020304" pitchFamily="18" charset="0"/>
              </a:rPr>
              <a:t>. </a:t>
            </a: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403187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Không gian được miêu tả </a:t>
            </a:r>
            <a:r>
              <a:rPr lang="en-US" sz="3200" b="1" u="sng">
                <a:latin typeface="Times New Roman" panose="02020603050405020304" pitchFamily="18" charset="0"/>
                <a:cs typeface="Times New Roman" panose="02020603050405020304" pitchFamily="18" charset="0"/>
              </a:rPr>
              <a:t>từ bao quát đến cụ thể</a:t>
            </a:r>
            <a:r>
              <a:rPr lang="en-US" sz="3200" u="sng">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p>
          <a:p>
            <a:endParaRPr lang="en-US" sz="3200"/>
          </a:p>
        </p:txBody>
      </p:sp>
    </p:spTree>
    <p:extLst>
      <p:ext uri="{BB962C8B-B14F-4D97-AF65-F5344CB8AC3E}">
        <p14:creationId xmlns:p14="http://schemas.microsoft.com/office/powerpoint/2010/main" val="6265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suốt ngày hôm trước dong duổi đi tìm vua, quên không ăn uống. Đến được bến Bình Than, chàng không được cho xuống thuyền tham dự hội nghị với các vương hầu. Đợi suốt từ sớm đến trưa, chàng nóng ruột xô mấy người lính Thánh Dực để xuống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thuyền vua nhưng bị quân lính vây kín. </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274520147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Nghe ồn ào, nhà vua cùng các vương hầu đều chú ý đến Hoài Văn. Chiêu Thành Vương (chủ của Hoài Văn) chạy tới khuyên nhủ cháu không được làm càn. Nghe Chiêu Thành Vương nói vẫn có người muốn hòa với giặc, Hoài Văn bất bình, chạy xồng xộc xuống bến tàu vua xin đánh giặc, “cho giặc mượn đường là mất nước”</a:t>
            </a:r>
          </a:p>
        </p:txBody>
      </p:sp>
    </p:spTree>
    <p:extLst>
      <p:ext uri="{BB962C8B-B14F-4D97-AF65-F5344CB8AC3E}">
        <p14:creationId xmlns:p14="http://schemas.microsoft.com/office/powerpoint/2010/main" val="233969971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Chiêu Quốc Vương vốn là kẻ chủ hòa xin vua chém đầu Hoài Văn “để nghiêm quân lệnh”. Nhà vua ôn tồn nhắc nhở Hoài Văn không được “làm trái phép nước” nhưng cũng ghi nhận tấm lòng của chàng dành cho dân, cho nước nên không trừng trị, lại còn thưởng cho một quả cam trên mâm tiệc. </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370198208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Tuy vậy, vì chưa đến tuổi trưởng thành, Hoài Văn vẫn không được tham gia dự bàn việc nước. Chàng vừa hờn vừa tủi, quyết tâm trở về chiêu binh mãi mã để cầm quân đi đánh giặc báo ơn vua, đền nợ nước. Chẳng biết tự lúc nào, quả cam trong tay đã bị Hoài Văn bóp nát.</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2083196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Cốt truyện được xây dựng dựa trên một sự kiện lịch sử có thật dưới triều Trần- Hội nghị Bình Than. </a:t>
            </a:r>
            <a:r>
              <a:rPr lang="en-US" sz="3200" b="1">
                <a:latin typeface="Times New Roman" panose="02020603050405020304" pitchFamily="18" charset="0"/>
                <a:cs typeface="Times New Roman" panose="02020603050405020304" pitchFamily="18" charset="0"/>
              </a:rPr>
              <a:t>Đại Việt sử ký toàn thư</a:t>
            </a:r>
            <a:r>
              <a:rPr lang="en-US" sz="3200">
                <a:latin typeface="Times New Roman" panose="02020603050405020304" pitchFamily="18" charset="0"/>
                <a:cs typeface="Times New Roman" panose="02020603050405020304" pitchFamily="18" charset="0"/>
              </a:rPr>
              <a:t> có ghi chép về sự kiện này như sau: </a:t>
            </a:r>
            <a:r>
              <a:rPr lang="en-US" sz="3200">
                <a:solidFill>
                  <a:srgbClr val="FF0000"/>
                </a:solidFill>
                <a:latin typeface="Times New Roman" panose="02020603050405020304" pitchFamily="18" charset="0"/>
                <a:cs typeface="Times New Roman" panose="02020603050405020304" pitchFamily="18" charset="0"/>
              </a:rPr>
              <a:t>“Mùa đông, tháng 10(11/1282), vua ngự ra bến Bình Than, đóng ở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vụng Trần Xá họp vương hầu bách quan, bàn  kế sách công thủ  và chia quân đóng giữ những nơi hiểm yếu.”</a:t>
            </a:r>
            <a:endParaRPr lang="en-US" altLang="en-US" sz="3200">
              <a:solidFill>
                <a:srgbClr val="FF0000"/>
              </a:solidFill>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925648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Các sự việc trong cốt truyện được </a:t>
            </a:r>
            <a:r>
              <a:rPr lang="en-US" sz="2800" u="sng">
                <a:latin typeface="Times New Roman" panose="02020603050405020304" pitchFamily="18" charset="0"/>
                <a:cs typeface="Times New Roman" panose="02020603050405020304" pitchFamily="18" charset="0"/>
              </a:rPr>
              <a:t>trình bày theo trình tự thời gian</a:t>
            </a:r>
            <a:r>
              <a:rPr lang="en-US" sz="2800">
                <a:latin typeface="Times New Roman" panose="02020603050405020304" pitchFamily="18" charset="0"/>
                <a:cs typeface="Times New Roman" panose="02020603050405020304" pitchFamily="18" charset="0"/>
              </a:rPr>
              <a:t>. Những sự việc ấy được sắp xếp  khéo léo </a:t>
            </a:r>
            <a:r>
              <a:rPr lang="en-US" sz="2800" u="sng">
                <a:latin typeface="Times New Roman" panose="02020603050405020304" pitchFamily="18" charset="0"/>
                <a:cs typeface="Times New Roman" panose="02020603050405020304" pitchFamily="18" charset="0"/>
              </a:rPr>
              <a:t>để đẩy cao kịch tính, tăng thêm sức hấp dẫn</a:t>
            </a:r>
            <a:r>
              <a:rPr lang="en-US" sz="2800">
                <a:latin typeface="Times New Roman" panose="02020603050405020304" pitchFamily="18" charset="0"/>
                <a:cs typeface="Times New Roman" panose="02020603050405020304" pitchFamily="18" charset="0"/>
              </a:rPr>
              <a:t> cho câu chuyện. Ban đầu mới chỉ là xô xát giữa Hoài Văn và lính Thánh Dực, sau thành mẫu thuẫn  với Chiêu Quốc Vương; từ mối quan hệ giữa anh em, chú cháu trong nhà, trong họ thành hành động “làm loạn phép nước”, vi phạm “quân lệnh” phải tội chém đầu. Sau cùng các mâu thuẫn ấy được hóa giải qua lời khẳng định của nhà vua, vừa có tình, vừa có lí.</a:t>
            </a: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88518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Bên cạnh mạch sự việc, cốt truyện còn có nhiều chi tiết thú vị, sinh động và giàu ý 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a:latin typeface="Times New Roman" panose="02020603050405020304" pitchFamily="18" charset="0"/>
                <a:cs typeface="Times New Roman" panose="02020603050405020304" pitchFamily="18" charset="0"/>
              </a:rPr>
              <a:t> vừa thể hiện tâm hồn trong sáng, bồng bột của chàng thiếu niên, vừa bộc lộ tình yêu nước sâu sắc, tinh thần quyết tâm đánh giặc cứu nước rất đáng được trân trọng và khâm phục.</a:t>
            </a: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672714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501675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 </a:t>
            </a:r>
            <a:r>
              <a:rPr lang="en-US" sz="3200" b="1">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Cốt truyện được xây dựng dựa trên một sự kiện lịch sử có thật dưới triều Trần- Hội nghị Bình Than</a:t>
            </a:r>
          </a:p>
          <a:p>
            <a:r>
              <a:rPr lang="en-US" sz="3200">
                <a:latin typeface="Times New Roman" panose="02020603050405020304" pitchFamily="18" charset="0"/>
                <a:cs typeface="Times New Roman" panose="02020603050405020304" pitchFamily="18" charset="0"/>
              </a:rPr>
              <a:t> </a:t>
            </a: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t>
            </a:r>
          </a:p>
          <a:p>
            <a:endParaRPr lang="en-US" sz="3200"/>
          </a:p>
        </p:txBody>
      </p:sp>
      <p:sp>
        <p:nvSpPr>
          <p:cNvPr id="6" name="TextBox 5"/>
          <p:cNvSpPr txBox="1"/>
          <p:nvPr/>
        </p:nvSpPr>
        <p:spPr>
          <a:xfrm>
            <a:off x="6126480" y="1512916"/>
            <a:ext cx="5885411" cy="353943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 sự việc trong cốt truyện được </a:t>
            </a:r>
            <a:r>
              <a:rPr lang="en-US" sz="3200" u="sng">
                <a:latin typeface="Times New Roman" panose="02020603050405020304" pitchFamily="18" charset="0"/>
                <a:cs typeface="Times New Roman" panose="02020603050405020304" pitchFamily="18" charset="0"/>
              </a:rPr>
              <a:t>trình bày theo trình tự thời gian</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Cốt truyện còn có nhiều chi tiết thú vị, sinh động và giàu ý 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36700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979" y="2368471"/>
            <a:ext cx="1529632" cy="2926736"/>
          </a:xfrm>
          <a:prstGeom prst="rect">
            <a:avLst/>
          </a:prstGeom>
        </p:spPr>
      </p:pic>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Được chọn sang Trung Quốc học tập và hoạt động trong </a:t>
            </a:r>
            <a:r>
              <a:rPr lang="en-US" sz="3200" b="1">
                <a:latin typeface="Times New Roman" panose="02020603050405020304" pitchFamily="18" charset="0"/>
                <a:cs typeface="Times New Roman" panose="02020603050405020304" pitchFamily="18" charset="0"/>
              </a:rPr>
              <a:t>Hội thanh niên cách mạng </a:t>
            </a:r>
            <a:r>
              <a:rPr lang="en-US" sz="3200">
                <a:latin typeface="Times New Roman" panose="02020603050405020304" pitchFamily="18" charset="0"/>
                <a:cs typeface="Times New Roman" panose="02020603050405020304" pitchFamily="18" charset="0"/>
              </a:rPr>
              <a:t>đồng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chí khi mới 10 tuổi.</a:t>
            </a:r>
          </a:p>
        </p:txBody>
      </p:sp>
      <p:sp>
        <p:nvSpPr>
          <p:cNvPr id="5" name="TextBox 4"/>
          <p:cNvSpPr txBox="1"/>
          <p:nvPr/>
        </p:nvSpPr>
        <p:spPr>
          <a:xfrm>
            <a:off x="2161307" y="3840479"/>
            <a:ext cx="911906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Bị thực dân Pháp bắt và kết án tử hình khi mới 17 tuổi</a:t>
            </a:r>
          </a:p>
        </p:txBody>
      </p:sp>
      <p:sp>
        <p:nvSpPr>
          <p:cNvPr id="6" name="TextBox 5"/>
          <p:cNvSpPr txBox="1"/>
          <p:nvPr/>
        </p:nvSpPr>
        <p:spPr>
          <a:xfrm>
            <a:off x="2161308" y="5012575"/>
            <a:ext cx="949313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“Con đường của thanh niên chỉ là con đường cách mạng, không thể có con đường nào khác”- câu nói nổi tiếng</a:t>
            </a:r>
          </a:p>
        </p:txBody>
      </p:sp>
      <p:sp>
        <p:nvSpPr>
          <p:cNvPr id="7" name="Explosion 2 6"/>
          <p:cNvSpPr/>
          <p:nvPr/>
        </p:nvSpPr>
        <p:spPr>
          <a:xfrm>
            <a:off x="3283527" y="2368471"/>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Anh hùng thiếu niên Lí Tự Trọng</a:t>
            </a: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Nhân vật</a:t>
            </a:r>
          </a:p>
          <a:p>
            <a:r>
              <a:rPr lang="en-US" sz="3200" b="1">
                <a:latin typeface="Times New Roman" panose="02020603050405020304" pitchFamily="18" charset="0"/>
                <a:cs typeface="Times New Roman" panose="02020603050405020304" pitchFamily="18" charset="0"/>
              </a:rPr>
              <a:t>a) Nhân vậtTrần Quốc Tuấn</a:t>
            </a:r>
            <a:endParaRPr lang="en-US" sz="3200">
              <a:latin typeface="Times New Roman" panose="02020603050405020304" pitchFamily="18" charset="0"/>
              <a:cs typeface="Times New Roman" panose="02020603050405020304" pitchFamily="18" charset="0"/>
            </a:endParaRPr>
          </a:p>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t>
            </a: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11179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6502" y="257695"/>
            <a:ext cx="11978640" cy="6492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PHIẾU HỌC TẬP SỐ </a:t>
            </a:r>
            <a:r>
              <a:rPr lang="en-US" sz="3200" b="1">
                <a:solidFill>
                  <a:srgbClr val="FF0000"/>
                </a:solidFill>
                <a:latin typeface="Times New Roman" panose="02020603050405020304" pitchFamily="18" charset="0"/>
                <a:cs typeface="Times New Roman" panose="02020603050405020304" pitchFamily="18" charset="0"/>
              </a:rPr>
              <a:t>4</a:t>
            </a:r>
            <a:r>
              <a:rPr lang="vi-VN" sz="3200" b="1">
                <a:solidFill>
                  <a:srgbClr val="FF0000"/>
                </a:solidFill>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Tìm hiểu nhân vật Trần Quốc Toản (Hoài Văn Hầu)</a:t>
            </a: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Qua việc đọc văn bản và tìm hiểu chú thích về tác phẩm, em hãy cho biết </a:t>
            </a:r>
            <a:r>
              <a:rPr lang="en-US" sz="3200" b="1" u="sng">
                <a:latin typeface="Times New Roman" panose="02020603050405020304" pitchFamily="18" charset="0"/>
                <a:cs typeface="Times New Roman" panose="02020603050405020304" pitchFamily="18" charset="0"/>
              </a:rPr>
              <a:t>lai lịch và xuất thân</a:t>
            </a:r>
            <a:r>
              <a:rPr lang="en-US" sz="3200">
                <a:latin typeface="Times New Roman" panose="02020603050405020304" pitchFamily="18" charset="0"/>
                <a:cs typeface="Times New Roman" panose="02020603050405020304" pitchFamily="18" charset="0"/>
              </a:rPr>
              <a:t> của Trần Quốc Toản? Trong văn bản, Trần Quốc Toản đứng trước </a:t>
            </a:r>
            <a:r>
              <a:rPr lang="en-US" sz="3200" b="1" u="sng">
                <a:latin typeface="Times New Roman" panose="02020603050405020304" pitchFamily="18" charset="0"/>
                <a:cs typeface="Times New Roman" panose="02020603050405020304" pitchFamily="18" charset="0"/>
              </a:rPr>
              <a:t>tình huống</a:t>
            </a:r>
            <a:r>
              <a:rPr lang="en-US" sz="3200">
                <a:latin typeface="Times New Roman" panose="02020603050405020304" pitchFamily="18" charset="0"/>
                <a:cs typeface="Times New Roman" panose="02020603050405020304" pitchFamily="18" charset="0"/>
              </a:rPr>
              <a:t> như thế nào?</a:t>
            </a: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Em hãy chỉ ra những chi tiết được sử dụng để khắc họa tâm trạng, suy nghĩ, hành động, lời nói của Trần Quốc Toản và có mốc thời gian sau: Khi quan sát hội nghị Bình Than từ  trên bờ </a:t>
            </a:r>
          </a:p>
          <a:p>
            <a:r>
              <a:rPr lang="en-US" sz="3200">
                <a:latin typeface="Times New Roman" panose="02020603050405020304" pitchFamily="18" charset="0"/>
                <a:cs typeface="Times New Roman" panose="02020603050405020304" pitchFamily="18" charset="0"/>
              </a:rPr>
              <a:t>Khi quyết xông xuống thuyền vua</a:t>
            </a:r>
          </a:p>
          <a:p>
            <a:r>
              <a:rPr lang="en-US" sz="3200">
                <a:latin typeface="Times New Roman" panose="02020603050405020304" pitchFamily="18" charset="0"/>
                <a:cs typeface="Times New Roman" panose="02020603050405020304" pitchFamily="18" charset="0"/>
              </a:rPr>
              <a:t>Khi lên bờ </a:t>
            </a:r>
          </a:p>
          <a:p>
            <a:r>
              <a:rPr lang="en-US" sz="3200">
                <a:latin typeface="Times New Roman" panose="02020603050405020304" pitchFamily="18" charset="0"/>
                <a:cs typeface="Times New Roman" panose="02020603050405020304" pitchFamily="18" charset="0"/>
              </a:rPr>
              <a:t>Qua việc tìm hiểu về các chi tiết trên, em có nhận xét gì về </a:t>
            </a:r>
            <a:r>
              <a:rPr lang="en-US" sz="3200" b="1" u="sng">
                <a:latin typeface="Times New Roman" panose="02020603050405020304" pitchFamily="18" charset="0"/>
                <a:cs typeface="Times New Roman" panose="02020603050405020304" pitchFamily="18" charset="0"/>
              </a:rPr>
              <a:t>đặc điểm tính cách</a:t>
            </a:r>
            <a:r>
              <a:rPr lang="en-US" sz="3200">
                <a:latin typeface="Times New Roman" panose="02020603050405020304" pitchFamily="18" charset="0"/>
                <a:cs typeface="Times New Roman" panose="02020603050405020304" pitchFamily="18" charset="0"/>
              </a:rPr>
              <a:t> của nhân vật Trần Quốc Toản?</a:t>
            </a:r>
          </a:p>
        </p:txBody>
      </p:sp>
    </p:spTree>
    <p:extLst>
      <p:ext uri="{BB962C8B-B14F-4D97-AF65-F5344CB8AC3E}">
        <p14:creationId xmlns:p14="http://schemas.microsoft.com/office/powerpoint/2010/main" val="271930055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Lịch lai lịch và xuất thân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Trần Quốc Toản là vương thất nhà Trần, mang tước Hoài Văn Hầu, cháu của Chiệu Thành Vương.</a:t>
            </a:r>
          </a:p>
          <a:p>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thành viên trong hoàng tộc, Quốc Toản có trách nhiệm đóng góp cho hoàng thất, cho triều đình( việc nhà)</a:t>
            </a: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655502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Lịch lai lịch và xuất thân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Quốc Toản mồ côi cha, sống với mẹ, tuổi còn niên thiếu (khoảng 15, 16 tuổi) khi giặc Nguyên lăm le xâm lược nước ta.</a:t>
            </a:r>
          </a:p>
          <a:p>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dân của một nước, Quốc Toản có trách nhiệm bảo vệ Tổ quốc trước họa ngoại xâm (việc nước)</a:t>
            </a: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4150423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TÌNH HUỐNG</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Vận nước lâm nguy, Quốc Toản </a:t>
            </a:r>
            <a:r>
              <a:rPr lang="en-US" sz="3200" b="1" u="sng">
                <a:latin typeface="Times New Roman" panose="02020603050405020304" pitchFamily="18" charset="0"/>
                <a:cs typeface="Times New Roman" panose="02020603050405020304" pitchFamily="18" charset="0"/>
              </a:rPr>
              <a:t>muốn góp phần dự bàn việc nước</a:t>
            </a:r>
            <a:r>
              <a:rPr lang="en-US" sz="3200">
                <a:latin typeface="Times New Roman" panose="02020603050405020304" pitchFamily="18" charset="0"/>
                <a:cs typeface="Times New Roman" panose="02020603050405020304" pitchFamily="18" charset="0"/>
              </a:rPr>
              <a:t>, thể hiện </a:t>
            </a:r>
            <a:r>
              <a:rPr lang="en-US" sz="3200" b="1" u="sng">
                <a:latin typeface="Times New Roman" panose="02020603050405020304" pitchFamily="18" charset="0"/>
                <a:cs typeface="Times New Roman" panose="02020603050405020304" pitchFamily="18" charset="0"/>
              </a:rPr>
              <a:t>ý nguyện đánh giặc</a:t>
            </a:r>
            <a:r>
              <a:rPr lang="en-US" sz="3200">
                <a:latin typeface="Times New Roman" panose="02020603050405020304" pitchFamily="18" charset="0"/>
                <a:cs typeface="Times New Roman" panose="02020603050405020304" pitchFamily="18" charset="0"/>
              </a:rPr>
              <a:t> bảo vệ tổ quốc. Nhưng chỉ là một chàng thiếu niên, Quốc Toản không được nhà vua cho tham gia bàn bạc việc quốc gia đại sự. Tìm đến tận bến Bình Than nhưng bị quân thánh Dực </a:t>
            </a:r>
            <a:r>
              <a:rPr lang="en-US" sz="3200" b="1" u="sng">
                <a:latin typeface="Times New Roman" panose="02020603050405020304" pitchFamily="18" charset="0"/>
                <a:cs typeface="Times New Roman" panose="02020603050405020304" pitchFamily="18" charset="0"/>
              </a:rPr>
              <a:t>ngăn cản</a:t>
            </a:r>
            <a:r>
              <a:rPr lang="en-US" sz="3200">
                <a:latin typeface="Times New Roman" panose="02020603050405020304" pitchFamily="18" charset="0"/>
                <a:cs typeface="Times New Roman" panose="02020603050405020304" pitchFamily="18" charset="0"/>
              </a:rPr>
              <a:t> không cho xuống thuyền vua.</a:t>
            </a: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3944834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832167" y="1454728"/>
            <a:ext cx="7514706"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Thẫn thờ</a:t>
            </a:r>
            <a:r>
              <a:rPr lang="en-US" sz="2400">
                <a:latin typeface="Times New Roman" panose="02020603050405020304" pitchFamily="18" charset="0"/>
                <a:cs typeface="Times New Roman" panose="02020603050405020304" pitchFamily="18" charset="0"/>
              </a:rPr>
              <a:t> nhìn cảnh tượng trên bến Bình Than</a:t>
            </a:r>
          </a:p>
        </p:txBody>
      </p:sp>
      <p:sp>
        <p:nvSpPr>
          <p:cNvPr id="10" name="TextBox 9"/>
          <p:cNvSpPr txBox="1"/>
          <p:nvPr/>
        </p:nvSpPr>
        <p:spPr>
          <a:xfrm>
            <a:off x="3740727" y="2369128"/>
            <a:ext cx="829610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Thấy “nhục nhã” vì phải “đứng rìa” khi chứng kiến thuyền của các vị vương hầu chỉ hơn mình dăm sáu tuổi cũng được dự bàn việc quân. </a:t>
            </a:r>
          </a:p>
        </p:txBody>
      </p:sp>
      <p:sp>
        <p:nvSpPr>
          <p:cNvPr id="11" name="TextBox 10"/>
          <p:cNvSpPr txBox="1"/>
          <p:nvPr/>
        </p:nvSpPr>
        <p:spPr>
          <a:xfrm>
            <a:off x="3616036" y="3981797"/>
            <a:ext cx="8437419" cy="2308324"/>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Nhìn cảnh các vương hầu cùng nhà vua bàn định việc nước trong thuyền, Quốc </a:t>
            </a:r>
            <a:r>
              <a:rPr lang="en-US" sz="2400" b="1" u="sng">
                <a:latin typeface="Times New Roman" panose="02020603050405020304" pitchFamily="18" charset="0"/>
                <a:cs typeface="Times New Roman" panose="02020603050405020304" pitchFamily="18" charset="0"/>
              </a:rPr>
              <a:t>Toản băn khoăn “sao lại phải kéo sát tận đây mà bàn đi bàn lại”</a:t>
            </a:r>
            <a:r>
              <a:rPr lang="en-US" sz="2400">
                <a:latin typeface="Times New Roman" panose="02020603050405020304" pitchFamily="18" charset="0"/>
                <a:cs typeface="Times New Roman" panose="02020603050405020304" pitchFamily="18" charset="0"/>
              </a:rPr>
              <a:t> vì câu trả lời với chàng đã rõ ràng, dứt khoát: “chỉ có việc đánh”. Chàng </a:t>
            </a:r>
            <a:r>
              <a:rPr lang="en-US" sz="2400" b="1" u="sng">
                <a:latin typeface="Times New Roman" panose="02020603050405020304" pitchFamily="18" charset="0"/>
                <a:cs typeface="Times New Roman" panose="02020603050405020304" pitchFamily="18" charset="0"/>
              </a:rPr>
              <a:t>chỉ muốn xuống thuyền xin vua cho đánh</a:t>
            </a:r>
            <a:r>
              <a:rPr lang="en-US" sz="2400">
                <a:latin typeface="Times New Roman" panose="02020603050405020304" pitchFamily="18" charset="0"/>
                <a:cs typeface="Times New Roman" panose="02020603050405020304" pitchFamily="18" charset="0"/>
              </a:rPr>
              <a:t> nhưng cũng ý thức được đó là hành vi phạm thượng, tội nặng đáng phải chém đầu.</a:t>
            </a:r>
          </a:p>
        </p:txBody>
      </p:sp>
      <p:cxnSp>
        <p:nvCxnSpPr>
          <p:cNvPr id="12" name="Straight Arrow Connector 11">
            <a:extLst>
              <a:ext uri="{FF2B5EF4-FFF2-40B4-BE49-F238E27FC236}">
                <a16:creationId xmlns:a16="http://schemas.microsoft.com/office/drawing/2014/main" id="{EA278526-4C74-B970-5FA7-2D4F747F3840}"/>
              </a:ext>
            </a:extLst>
          </p:cNvPr>
          <p:cNvCxnSpPr>
            <a:cxnSpLocks/>
            <a:stCxn id="7" idx="3"/>
          </p:cNvCxnSpPr>
          <p:nvPr/>
        </p:nvCxnSpPr>
        <p:spPr>
          <a:xfrm flipV="1">
            <a:off x="2552006" y="1756442"/>
            <a:ext cx="1280161" cy="214222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7" idx="3"/>
          </p:cNvCxnSpPr>
          <p:nvPr/>
        </p:nvCxnSpPr>
        <p:spPr>
          <a:xfrm>
            <a:off x="2552006" y="3898670"/>
            <a:ext cx="1188721" cy="41234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p:cNvCxnSpPr>
          <p:nvPr/>
        </p:nvCxnSpPr>
        <p:spPr>
          <a:xfrm flipV="1">
            <a:off x="2618509" y="2685819"/>
            <a:ext cx="1167938" cy="118535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29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Quốc Toản so sánh mình với những người dân thường áo vải, để nhận thấy họ “còn biết đường phải trái, huống chi ta là bậc tôn thất há lại không nghĩ được như họ sao? Đến họ và quan gia còn hỏi kế, sao ta là người gần gụi, quan gia chẳng hỏi lấy một lời? Càng nghĩ thế, </a:t>
            </a:r>
            <a:r>
              <a:rPr lang="en-US" sz="3200" b="1" u="sng">
                <a:latin typeface="Times New Roman" panose="02020603050405020304" pitchFamily="18" charset="0"/>
                <a:cs typeface="Times New Roman" panose="02020603050405020304" pitchFamily="18" charset="0"/>
              </a:rPr>
              <a:t>ruột gan chàng càng nóng như lửa đốt.</a:t>
            </a: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270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329352"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 chi tiết về tâm trạng, cảm xúc và suy nghĩ của nhân vật cho thấy Quốc Toản là chàng thiếu niên tuy tuổi nhỏ nhưng đã biết quan tâm đến vận nước, biết lo cho an nguy của dân tộc; căm thù giặc sâu sắc; ước mong tha thiết muốn tỏ bày tấm lòng chân thành, sôi nổi, nhiệt huyết của mình để góp vào việc đánh giặc, giữ nước.</a:t>
            </a: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92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suy nghĩ của 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Hoài Văn hiểu rõ hành động tự ý xông xuống thuyền là trọng tội nhưng chàng vẫn “liều một chết”, “mặc cho triều đình luận tội”. Chỉ mong </a:t>
            </a:r>
            <a:r>
              <a:rPr lang="en-US" sz="3200" b="1" u="sng">
                <a:latin typeface="Times New Roman" panose="02020603050405020304" pitchFamily="18" charset="0"/>
                <a:cs typeface="Times New Roman" panose="02020603050405020304" pitchFamily="18" charset="0"/>
              </a:rPr>
              <a:t>được nói to hai tiếng xin đánh</a:t>
            </a:r>
            <a:r>
              <a:rPr lang="en-US" sz="3200">
                <a:latin typeface="Times New Roman" panose="02020603050405020304" pitchFamily="18" charset="0"/>
                <a:cs typeface="Times New Roman" panose="02020603050405020304" pitchFamily="18" charset="0"/>
              </a:rPr>
              <a:t> để tỏ rõ tấm lòng và ý kiến của bản thân. </a:t>
            </a:r>
          </a:p>
        </p:txBody>
      </p:sp>
      <p:sp>
        <p:nvSpPr>
          <p:cNvPr id="3" name="Rounded Rectangle 2"/>
          <p:cNvSpPr/>
          <p:nvPr/>
        </p:nvSpPr>
        <p:spPr>
          <a:xfrm>
            <a:off x="4710546" y="4125651"/>
            <a:ext cx="7376160" cy="1862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Tính chất hành động thì </a:t>
            </a:r>
            <a:r>
              <a:rPr lang="en-US" sz="3200" b="1" u="sng">
                <a:latin typeface="Times New Roman" panose="02020603050405020304" pitchFamily="18" charset="0"/>
                <a:cs typeface="Times New Roman" panose="02020603050405020304" pitchFamily="18" charset="0"/>
              </a:rPr>
              <a:t>bồng bột, nông nổi</a:t>
            </a:r>
            <a:r>
              <a:rPr lang="en-US" sz="3200">
                <a:latin typeface="Times New Roman" panose="02020603050405020304" pitchFamily="18" charset="0"/>
                <a:cs typeface="Times New Roman" panose="02020603050405020304" pitchFamily="18" charset="0"/>
              </a:rPr>
              <a:t> nhưng mục đích thì </a:t>
            </a:r>
            <a:r>
              <a:rPr lang="en-US" sz="3200" b="1" u="sng">
                <a:latin typeface="Times New Roman" panose="02020603050405020304" pitchFamily="18" charset="0"/>
                <a:cs typeface="Times New Roman" panose="02020603050405020304" pitchFamily="18" charset="0"/>
              </a:rPr>
              <a:t>trong sáng, chân thành.</a:t>
            </a:r>
            <a:endParaRPr lang="en-US" sz="3200">
              <a:latin typeface="Times New Roman" panose="02020603050405020304" pitchFamily="18" charset="0"/>
              <a:cs typeface="Times New Roman" panose="02020603050405020304" pitchFamily="18" charset="0"/>
            </a:endParaRP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805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suy nghĩ của 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Chàng xô mấy người lính Thánh Dực ngã chúi”; tuốt gươm mắt trừng điên dại”;  “đỏ bừng mặt, quát lớn”, “ vung gươm múa tít” cùng với những lời nói dứt khoát “không buông ra ta chém”, “ lôi thôi thì hãy nhìn luwoix gươm này”.</a:t>
            </a:r>
          </a:p>
        </p:txBody>
      </p:sp>
      <p:sp>
        <p:nvSpPr>
          <p:cNvPr id="3" name="Rounded Rectangle 2"/>
          <p:cNvSpPr/>
          <p:nvPr/>
        </p:nvSpPr>
        <p:spPr>
          <a:xfrm>
            <a:off x="4710546" y="4705004"/>
            <a:ext cx="7376160" cy="12826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Hành động rất mạnh mẽ, quyết đoán, dũng cảm.</a:t>
            </a: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7335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Đội trưởng </a:t>
            </a:r>
            <a:r>
              <a:rPr lang="en-US" sz="3200" b="1">
                <a:latin typeface="Times New Roman" panose="02020603050405020304" pitchFamily="18" charset="0"/>
                <a:cs typeface="Times New Roman" panose="02020603050405020304" pitchFamily="18" charset="0"/>
              </a:rPr>
              <a:t>Đội nhi đồng cứu quốc</a:t>
            </a:r>
            <a:r>
              <a:rPr lang="en-US" sz="3200">
                <a:latin typeface="Times New Roman" panose="02020603050405020304" pitchFamily="18" charset="0"/>
                <a:cs typeface="Times New Roman" panose="02020603050405020304" pitchFamily="18" charset="0"/>
              </a:rPr>
              <a:t>( Đội thiếu niên tiền phong Hồ Chí Minh ngày nay)</a:t>
            </a:r>
          </a:p>
        </p:txBody>
      </p:sp>
      <p:sp>
        <p:nvSpPr>
          <p:cNvPr id="5" name="TextBox 4"/>
          <p:cNvSpPr txBox="1"/>
          <p:nvPr/>
        </p:nvSpPr>
        <p:spPr>
          <a:xfrm>
            <a:off x="2161307" y="3682538"/>
            <a:ext cx="9493136"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Làm nhiệm vụ liên lạc, chuyển công văn, tài liệu đưa đón cán bộ, trinh sát nắm tình hình địch để cung cấp cho cán bộ</a:t>
            </a:r>
          </a:p>
        </p:txBody>
      </p:sp>
      <p:sp>
        <p:nvSpPr>
          <p:cNvPr id="6" name="TextBox 5"/>
          <p:cNvSpPr txBox="1"/>
          <p:nvPr/>
        </p:nvSpPr>
        <p:spPr>
          <a:xfrm>
            <a:off x="2161308" y="5494713"/>
            <a:ext cx="949313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“Anh dung hi sinh khi anh vừa tròn 15 tuổi</a:t>
            </a:r>
          </a:p>
        </p:txBody>
      </p:sp>
      <p:sp>
        <p:nvSpPr>
          <p:cNvPr id="7" name="Explosion 2 6"/>
          <p:cNvSpPr/>
          <p:nvPr/>
        </p:nvSpPr>
        <p:spPr>
          <a:xfrm>
            <a:off x="3613266" y="1934820"/>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Anh hùng thiếu niên Kim Đồng</a:t>
            </a:r>
          </a:p>
        </p:txBody>
      </p:sp>
      <p:pic>
        <p:nvPicPr>
          <p:cNvPr id="8" name="Picture 2" descr="C:\Users\Admin\AppData\Local\Temp\SNAGHTML388b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1852"/>
            <a:ext cx="2000250" cy="307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83033" y="2061556"/>
            <a:ext cx="8462356"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Thái độ: cúi đầu thưa -&gt; sự lễ phép tôn kính với bậc trưởng thượng. </a:t>
            </a:r>
          </a:p>
          <a:p>
            <a:r>
              <a:rPr lang="en-US" sz="3200" b="1">
                <a:latin typeface="Times New Roman" panose="02020603050405020304" pitchFamily="18" charset="0"/>
                <a:cs typeface="Times New Roman" panose="02020603050405020304" pitchFamily="18" charset="0"/>
              </a:rPr>
              <a:t>+ Lời nói</a:t>
            </a:r>
            <a:r>
              <a:rPr lang="en-US" sz="3200">
                <a:latin typeface="Times New Roman" panose="02020603050405020304" pitchFamily="18" charset="0"/>
                <a:cs typeface="Times New Roman" panose="02020603050405020304" pitchFamily="18" charset="0"/>
              </a:rPr>
              <a:t>: giải thích rõ lí do mình hành động như vậy. Xuất phát từ </a:t>
            </a:r>
            <a:r>
              <a:rPr lang="en-US" sz="3200" b="1">
                <a:latin typeface="Times New Roman" panose="02020603050405020304" pitchFamily="18" charset="0"/>
                <a:cs typeface="Times New Roman" panose="02020603050405020304" pitchFamily="18" charset="0"/>
              </a:rPr>
              <a:t>tấm lòng trung nghĩa,</a:t>
            </a:r>
            <a:r>
              <a:rPr lang="en-US" sz="3200">
                <a:latin typeface="Times New Roman" panose="02020603050405020304" pitchFamily="18" charset="0"/>
                <a:cs typeface="Times New Roman" panose="02020603050405020304" pitchFamily="18" charset="0"/>
              </a:rPr>
              <a:t> muốn chia sẻ nỗi lo với nhà vua (trung), muốn </a:t>
            </a:r>
            <a:r>
              <a:rPr lang="en-US" sz="3200" b="1">
                <a:latin typeface="Times New Roman" panose="02020603050405020304" pitchFamily="18" charset="0"/>
                <a:cs typeface="Times New Roman" panose="02020603050405020304" pitchFamily="18" charset="0"/>
              </a:rPr>
              <a:t>gánh vác lo toan việc nước</a:t>
            </a:r>
            <a:r>
              <a:rPr lang="en-US" sz="3200">
                <a:latin typeface="Times New Roman" panose="02020603050405020304" pitchFamily="18" charset="0"/>
                <a:cs typeface="Times New Roman" panose="02020603050405020304" pitchFamily="18" charset="0"/>
              </a:rPr>
              <a:t> để cứu nguy xã tắc (nghĩa). Vì vậy, biết</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là “mang tội lớn” nhưng vẫn làm.</a:t>
            </a:r>
          </a:p>
        </p:txBody>
      </p:sp>
    </p:spTree>
    <p:extLst>
      <p:ext uri="{BB962C8B-B14F-4D97-AF65-F5344CB8AC3E}">
        <p14:creationId xmlns:p14="http://schemas.microsoft.com/office/powerpoint/2010/main" val="2936785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042458" y="1679170"/>
            <a:ext cx="8902931"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Khi nghe nói có người chủ hòa, thái độ của Quốc Toản thay đổi hẳn: “đứng phắt dậy, mắt long lên” rồi “chạy xồng xộc xuống bến, qùy tâu vua mà tiếng nói như thét”. + </a:t>
            </a:r>
            <a:r>
              <a:rPr lang="en-US" sz="3200" b="1">
                <a:latin typeface="Times New Roman" panose="02020603050405020304" pitchFamily="18" charset="0"/>
                <a:cs typeface="Times New Roman" panose="02020603050405020304" pitchFamily="18" charset="0"/>
              </a:rPr>
              <a:t>Lời nói: “</a:t>
            </a:r>
            <a:r>
              <a:rPr lang="en-US" sz="3200">
                <a:latin typeface="Times New Roman" panose="02020603050405020304" pitchFamily="18" charset="0"/>
                <a:cs typeface="Times New Roman" panose="02020603050405020304" pitchFamily="18" charset="0"/>
              </a:rPr>
              <a:t>Ai chủ hòa? Ai chủ hòa? Cho nó mượn đường ư? Không biết đấy là kế giả đồ diệt Quắc của nó đấy sao?  Dâng giang sơn gốm vóc này cho giặc hay sao mà lại làm thế?</a:t>
            </a:r>
          </a:p>
          <a:p>
            <a:r>
              <a:rPr lang="en-US" sz="3200">
                <a:latin typeface="Times New Roman" panose="02020603050405020304" pitchFamily="18" charset="0"/>
                <a:cs typeface="Times New Roman" panose="02020603050405020304" pitchFamily="18" charset="0"/>
              </a:rPr>
              <a:t>+ </a:t>
            </a:r>
            <a:r>
              <a:rPr lang="en-US" sz="3200" b="1" u="sng">
                <a:latin typeface="Times New Roman" panose="02020603050405020304" pitchFamily="18" charset="0"/>
                <a:cs typeface="Times New Roman" panose="02020603050405020304" pitchFamily="18" charset="0"/>
              </a:rPr>
              <a:t>Tiếng nói như thét</a:t>
            </a:r>
            <a:r>
              <a:rPr lang="en-US" sz="3200">
                <a:latin typeface="Times New Roman" panose="02020603050405020304" pitchFamily="18" charset="0"/>
                <a:cs typeface="Times New Roman" panose="02020603050405020304" pitchFamily="18" charset="0"/>
              </a:rPr>
              <a:t>: “Xin quan gia cho đánh! Cho giặc mượn  đường là mất nước.”</a:t>
            </a:r>
          </a:p>
        </p:txBody>
      </p:sp>
    </p:spTree>
    <p:extLst>
      <p:ext uri="{BB962C8B-B14F-4D97-AF65-F5344CB8AC3E}">
        <p14:creationId xmlns:p14="http://schemas.microsoft.com/office/powerpoint/2010/main" val="153507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99658" y="1679170"/>
            <a:ext cx="844573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3200">
                <a:latin typeface="Times New Roman" panose="02020603050405020304" pitchFamily="18" charset="0"/>
                <a:cs typeface="Times New Roman" panose="02020603050405020304" pitchFamily="18" charset="0"/>
              </a:rPr>
              <a:t> -&gt; Hàng loạt câu nghi vấn vừa chất vấn để </a:t>
            </a:r>
            <a:r>
              <a:rPr lang="en-US" sz="3200" b="1">
                <a:latin typeface="Times New Roman" panose="02020603050405020304" pitchFamily="18" charset="0"/>
                <a:cs typeface="Times New Roman" panose="02020603050405020304" pitchFamily="18" charset="0"/>
              </a:rPr>
              <a:t>vạch trần bộ mặt phản quốc </a:t>
            </a:r>
            <a:r>
              <a:rPr lang="en-US" sz="3200">
                <a:latin typeface="Times New Roman" panose="02020603050405020304" pitchFamily="18" charset="0"/>
                <a:cs typeface="Times New Roman" panose="02020603050405020304" pitchFamily="18" charset="0"/>
              </a:rPr>
              <a:t>của phe “chủ hòa” vừa thể hiện một cách trực tiếp, nồng nhiệt </a:t>
            </a:r>
            <a:r>
              <a:rPr lang="en-US" sz="3200" b="1" u="sng">
                <a:latin typeface="Times New Roman" panose="02020603050405020304" pitchFamily="18" charset="0"/>
                <a:cs typeface="Times New Roman" panose="02020603050405020304" pitchFamily="18" charset="0"/>
              </a:rPr>
              <a:t>sự bất bình, căm phẫn của Quốc Toản</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-&gt; Tiếng thét thể hiện </a:t>
            </a:r>
            <a:r>
              <a:rPr lang="en-US" sz="3200" b="1" u="sng">
                <a:latin typeface="Times New Roman" panose="02020603050405020304" pitchFamily="18" charset="0"/>
                <a:cs typeface="Times New Roman" panose="02020603050405020304" pitchFamily="18" charset="0"/>
              </a:rPr>
              <a:t>ước nguyện thiết tha</a:t>
            </a:r>
            <a:r>
              <a:rPr lang="en-US" sz="3200">
                <a:latin typeface="Times New Roman" panose="02020603050405020304" pitchFamily="18" charset="0"/>
                <a:cs typeface="Times New Roman" panose="02020603050405020304" pitchFamily="18" charset="0"/>
              </a:rPr>
              <a:t> của một người yêu nước, lo cho vận nước.</a:t>
            </a:r>
          </a:p>
        </p:txBody>
      </p:sp>
    </p:spTree>
    <p:extLst>
      <p:ext uri="{BB962C8B-B14F-4D97-AF65-F5344CB8AC3E}">
        <p14:creationId xmlns:p14="http://schemas.microsoft.com/office/powerpoint/2010/main" val="3726209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suy nghĩ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6129" y="65990"/>
            <a:ext cx="1984896" cy="1663571"/>
          </a:xfrm>
          <a:prstGeom prst="rect">
            <a:avLst/>
          </a:prstGeom>
        </p:spPr>
      </p:pic>
      <p:sp>
        <p:nvSpPr>
          <p:cNvPr id="7" name="Rounded Rectangle 6"/>
          <p:cNvSpPr/>
          <p:nvPr/>
        </p:nvSpPr>
        <p:spPr>
          <a:xfrm>
            <a:off x="216129" y="2078182"/>
            <a:ext cx="1795551"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150524" y="1473177"/>
            <a:ext cx="8495607" cy="2246769"/>
          </a:xfrm>
          <a:prstGeom prst="rect">
            <a:avLst/>
          </a:prstGeom>
          <a:noFill/>
        </p:spPr>
        <p:txBody>
          <a:bodyPr wrap="square" rtlCol="0">
            <a:spAutoFit/>
          </a:bodyPr>
          <a:lstStyle/>
          <a:p>
            <a:r>
              <a:rPr lang="en-US"/>
              <a:t> </a:t>
            </a:r>
            <a:r>
              <a:rPr lang="en-US" sz="2800">
                <a:latin typeface="Times New Roman" panose="02020603050405020304" pitchFamily="18" charset="0"/>
                <a:cs typeface="Times New Roman" panose="02020603050405020304" pitchFamily="18" charset="0"/>
              </a:rPr>
              <a:t>Hoài Văn “tức vừa hơn vừa tủi”, “quắc mắt lắm chặt bàn tay lại”, “ bàn tay rung lên vì giận dữ” vì vẫn không dự được dự bàn việc nước, lại nhận những tiếng cười của mấy vị vương hầu chỉ hơn chẳng vài tuổi, cả tiếng cười chế nhạo của đám quân Thánh Dực</a:t>
            </a:r>
          </a:p>
        </p:txBody>
      </p:sp>
      <p:sp>
        <p:nvSpPr>
          <p:cNvPr id="10" name="TextBox 9"/>
          <p:cNvSpPr txBox="1"/>
          <p:nvPr/>
        </p:nvSpPr>
        <p:spPr>
          <a:xfrm>
            <a:off x="3000895" y="3915295"/>
            <a:ext cx="8894619" cy="1384995"/>
          </a:xfrm>
          <a:prstGeom prst="rect">
            <a:avLst/>
          </a:prstGeom>
          <a:noFill/>
        </p:spPr>
        <p:txBody>
          <a:bodyPr wrap="square" rtlCol="0">
            <a:spAutoFit/>
          </a:bodyPr>
          <a:lstStyle/>
          <a:p>
            <a:r>
              <a:rPr lang="en-US"/>
              <a:t> </a:t>
            </a:r>
            <a:r>
              <a:rPr lang="en-US" sz="2800">
                <a:latin typeface="Times New Roman" panose="02020603050405020304" pitchFamily="18" charset="0"/>
                <a:cs typeface="Times New Roman" panose="02020603050405020304" pitchFamily="18" charset="0"/>
              </a:rPr>
              <a:t>Chàng quyết tâm chiêu binh mãi mã, cầm quân đi đánh giặc để chứng tỏ mình không phải một kẻ “toi cơm”,  để “báo được ơn vua”. </a:t>
            </a:r>
          </a:p>
        </p:txBody>
      </p:sp>
      <p:sp>
        <p:nvSpPr>
          <p:cNvPr id="11" name="TextBox 10"/>
          <p:cNvSpPr txBox="1"/>
          <p:nvPr/>
        </p:nvSpPr>
        <p:spPr>
          <a:xfrm>
            <a:off x="2768138" y="5669280"/>
            <a:ext cx="9285317" cy="523220"/>
          </a:xfrm>
          <a:prstGeom prst="rect">
            <a:avLst/>
          </a:prstGeom>
          <a:noFill/>
        </p:spPr>
        <p:txBody>
          <a:bodyPr wrap="square" rtlCol="0">
            <a:spAutoFit/>
          </a:bodyPr>
          <a:lstStyle/>
          <a:p>
            <a:r>
              <a:rPr lang="en-US"/>
              <a:t> </a:t>
            </a:r>
            <a:r>
              <a:rPr lang="en-US" sz="2800">
                <a:latin typeface="Times New Roman" panose="02020603050405020304" pitchFamily="18" charset="0"/>
                <a:cs typeface="Times New Roman" panose="02020603050405020304" pitchFamily="18" charset="0"/>
              </a:rPr>
              <a:t>Quả cam trong tay chàng đã </a:t>
            </a:r>
            <a:r>
              <a:rPr lang="en-US" sz="2800" b="1" u="sng">
                <a:latin typeface="Times New Roman" panose="02020603050405020304" pitchFamily="18" charset="0"/>
                <a:cs typeface="Times New Roman" panose="02020603050405020304" pitchFamily="18" charset="0"/>
              </a:rPr>
              <a:t>nát bét từ lúc nào</a:t>
            </a:r>
            <a:r>
              <a:rPr lang="en-US" sz="2800">
                <a:latin typeface="Times New Roman" panose="02020603050405020304" pitchFamily="18" charset="0"/>
                <a:cs typeface="Times New Roman" panose="02020603050405020304" pitchFamily="18" charset="0"/>
              </a:rPr>
              <a:t>, chỉ còn trơ bã.</a:t>
            </a:r>
          </a:p>
        </p:txBody>
      </p:sp>
      <p:cxnSp>
        <p:nvCxnSpPr>
          <p:cNvPr id="12" name="Straight Arrow Connector 11">
            <a:extLst>
              <a:ext uri="{FF2B5EF4-FFF2-40B4-BE49-F238E27FC236}">
                <a16:creationId xmlns:a16="http://schemas.microsoft.com/office/drawing/2014/main" id="{EA278526-4C74-B970-5FA7-2D4F747F3840}"/>
              </a:ext>
            </a:extLst>
          </p:cNvPr>
          <p:cNvCxnSpPr>
            <a:cxnSpLocks/>
            <a:stCxn id="7" idx="3"/>
          </p:cNvCxnSpPr>
          <p:nvPr/>
        </p:nvCxnSpPr>
        <p:spPr>
          <a:xfrm flipV="1">
            <a:off x="2011680" y="1853738"/>
            <a:ext cx="1138844" cy="204493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7" idx="3"/>
          </p:cNvCxnSpPr>
          <p:nvPr/>
        </p:nvCxnSpPr>
        <p:spPr>
          <a:xfrm>
            <a:off x="2011680" y="3898670"/>
            <a:ext cx="756458" cy="177061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p:cNvCxnSpPr>
          <p:nvPr/>
        </p:nvCxnSpPr>
        <p:spPr>
          <a:xfrm>
            <a:off x="2028306" y="3885230"/>
            <a:ext cx="1122218" cy="2212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38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5" y="59020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suy nghĩ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6129" y="65990"/>
            <a:ext cx="1984896" cy="1663571"/>
          </a:xfrm>
          <a:prstGeom prst="rect">
            <a:avLst/>
          </a:prstGeom>
        </p:spPr>
      </p:pic>
      <p:sp>
        <p:nvSpPr>
          <p:cNvPr id="7" name="Rounded Rectangle 6"/>
          <p:cNvSpPr/>
          <p:nvPr/>
        </p:nvSpPr>
        <p:spPr>
          <a:xfrm>
            <a:off x="216129" y="2078182"/>
            <a:ext cx="2086496"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333404" y="2296204"/>
            <a:ext cx="8495607"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=&gt;  Những suy nghĩ, hành động ấy thể hiện </a:t>
            </a:r>
            <a:r>
              <a:rPr lang="en-US" sz="3200" b="1" u="sng">
                <a:latin typeface="Times New Roman" panose="02020603050405020304" pitchFamily="18" charset="0"/>
                <a:cs typeface="Times New Roman" panose="02020603050405020304" pitchFamily="18" charset="0"/>
              </a:rPr>
              <a:t>lòng yêu nước mãnh liệt</a:t>
            </a:r>
            <a:r>
              <a:rPr lang="en-US" sz="3200">
                <a:latin typeface="Times New Roman" panose="02020603050405020304" pitchFamily="18" charset="0"/>
                <a:cs typeface="Times New Roman" panose="02020603050405020304" pitchFamily="18" charset="0"/>
              </a:rPr>
              <a:t>, ý chí quyết chiến để báo ơn vua, đền nợ nước nhưng cũng là để thể hiện và </a:t>
            </a:r>
            <a:r>
              <a:rPr lang="en-US" sz="3200" b="1" u="sng">
                <a:latin typeface="Times New Roman" panose="02020603050405020304" pitchFamily="18" charset="0"/>
                <a:cs typeface="Times New Roman" panose="02020603050405020304" pitchFamily="18" charset="0"/>
              </a:rPr>
              <a:t>khẳng định giá trị của bản thân mình.</a:t>
            </a:r>
            <a:r>
              <a:rPr lang="en-US" sz="3200">
                <a:latin typeface="Times New Roman" panose="02020603050405020304" pitchFamily="18" charset="0"/>
                <a:cs typeface="Times New Roman" panose="02020603050405020304" pitchFamily="18" charset="0"/>
              </a:rPr>
              <a:t> Cách thể hiện tình cảm hồn nhiên nhưng đáng quý, đáng trọng và đáng phục.</a:t>
            </a:r>
          </a:p>
        </p:txBody>
      </p:sp>
      <p:sp>
        <p:nvSpPr>
          <p:cNvPr id="3" name="Right Arrow 2"/>
          <p:cNvSpPr/>
          <p:nvPr/>
        </p:nvSpPr>
        <p:spPr>
          <a:xfrm>
            <a:off x="2302625" y="3458094"/>
            <a:ext cx="1030779" cy="72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67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7888778" cy="7315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nhân vật Trần Quốc Toản?</a:t>
            </a:r>
          </a:p>
        </p:txBody>
      </p:sp>
      <p:sp>
        <p:nvSpPr>
          <p:cNvPr id="4" name="Rounded Rectangle 3"/>
          <p:cNvSpPr/>
          <p:nvPr/>
        </p:nvSpPr>
        <p:spPr>
          <a:xfrm>
            <a:off x="2485505" y="1554480"/>
            <a:ext cx="9393382" cy="49294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600">
                <a:solidFill>
                  <a:schemeClr val="tx1"/>
                </a:solidFill>
                <a:latin typeface="Times New Roman" panose="02020603050405020304" pitchFamily="18" charset="0"/>
                <a:cs typeface="Times New Roman" panose="02020603050405020304" pitchFamily="18" charset="0"/>
              </a:rPr>
              <a:t>- Trần Quốc Toản là hình ảnh chàng thiếu niên trẻ tuổi, sinh ra trong cảnh vận nước lâm nguy, đã </a:t>
            </a:r>
            <a:r>
              <a:rPr lang="en-US" sz="2600" b="1" u="sng">
                <a:solidFill>
                  <a:schemeClr val="tx1"/>
                </a:solidFill>
                <a:latin typeface="Times New Roman" panose="02020603050405020304" pitchFamily="18" charset="0"/>
                <a:cs typeface="Times New Roman" panose="02020603050405020304" pitchFamily="18" charset="0"/>
              </a:rPr>
              <a:t>sớm biết lo lắng cho giang sơn, xã tắc</a:t>
            </a:r>
            <a:r>
              <a:rPr lang="en-US" sz="2600">
                <a:solidFill>
                  <a:schemeClr val="tx1"/>
                </a:solidFill>
                <a:latin typeface="Times New Roman" panose="02020603050405020304" pitchFamily="18" charset="0"/>
                <a:cs typeface="Times New Roman" panose="02020603050405020304" pitchFamily="18" charset="0"/>
              </a:rPr>
              <a:t>, thể hiện </a:t>
            </a:r>
            <a:r>
              <a:rPr lang="en-US" sz="2600" b="1" u="sng">
                <a:solidFill>
                  <a:schemeClr val="tx1"/>
                </a:solidFill>
                <a:latin typeface="Times New Roman" panose="02020603050405020304" pitchFamily="18" charset="0"/>
                <a:cs typeface="Times New Roman" panose="02020603050405020304" pitchFamily="18" charset="0"/>
              </a:rPr>
              <a:t>lòng yêu nước</a:t>
            </a:r>
            <a:r>
              <a:rPr lang="en-US" sz="2600">
                <a:solidFill>
                  <a:schemeClr val="tx1"/>
                </a:solidFill>
                <a:latin typeface="Times New Roman" panose="02020603050405020304" pitchFamily="18" charset="0"/>
                <a:cs typeface="Times New Roman" panose="02020603050405020304" pitchFamily="18" charset="0"/>
              </a:rPr>
              <a:t> một cách </a:t>
            </a:r>
            <a:r>
              <a:rPr lang="en-US" sz="2600" b="1" u="sng">
                <a:solidFill>
                  <a:schemeClr val="tx1"/>
                </a:solidFill>
                <a:latin typeface="Times New Roman" panose="02020603050405020304" pitchFamily="18" charset="0"/>
                <a:cs typeface="Times New Roman" panose="02020603050405020304" pitchFamily="18" charset="0"/>
              </a:rPr>
              <a:t>nồng nhiệt, chân thành</a:t>
            </a:r>
            <a:r>
              <a:rPr lang="en-US" sz="2600">
                <a:solidFill>
                  <a:schemeClr val="tx1"/>
                </a:solidFill>
                <a:latin typeface="Times New Roman" panose="02020603050405020304" pitchFamily="18" charset="0"/>
                <a:cs typeface="Times New Roman" panose="02020603050405020304" pitchFamily="18" charset="0"/>
              </a:rPr>
              <a:t> đầy </a:t>
            </a:r>
            <a:r>
              <a:rPr lang="en-US" sz="2600" b="1" u="sng">
                <a:solidFill>
                  <a:schemeClr val="tx1"/>
                </a:solidFill>
                <a:latin typeface="Times New Roman" panose="02020603050405020304" pitchFamily="18" charset="0"/>
                <a:cs typeface="Times New Roman" panose="02020603050405020304" pitchFamily="18" charset="0"/>
              </a:rPr>
              <a:t>mạnh mẽ </a:t>
            </a:r>
            <a:r>
              <a:rPr lang="en-US" sz="2600">
                <a:solidFill>
                  <a:schemeClr val="tx1"/>
                </a:solidFill>
                <a:latin typeface="Times New Roman" panose="02020603050405020304" pitchFamily="18" charset="0"/>
                <a:cs typeface="Times New Roman" panose="02020603050405020304" pitchFamily="18" charset="0"/>
              </a:rPr>
              <a:t>và </a:t>
            </a:r>
            <a:r>
              <a:rPr lang="en-US" sz="2600" b="1" u="sng">
                <a:solidFill>
                  <a:schemeClr val="tx1"/>
                </a:solidFill>
                <a:latin typeface="Times New Roman" panose="02020603050405020304" pitchFamily="18" charset="0"/>
                <a:cs typeface="Times New Roman" panose="02020603050405020304" pitchFamily="18" charset="0"/>
              </a:rPr>
              <a:t>quả cảm</a:t>
            </a:r>
            <a:r>
              <a:rPr lang="en-US" sz="2600">
                <a:solidFill>
                  <a:schemeClr val="tx1"/>
                </a:solidFill>
                <a:latin typeface="Times New Roman" panose="02020603050405020304" pitchFamily="18" charset="0"/>
                <a:cs typeface="Times New Roman" panose="02020603050405020304" pitchFamily="18" charset="0"/>
              </a:rPr>
              <a:t>.</a:t>
            </a:r>
          </a:p>
          <a:p>
            <a:r>
              <a:rPr lang="en-US" sz="2600">
                <a:solidFill>
                  <a:schemeClr val="tx1"/>
                </a:solidFill>
                <a:latin typeface="Times New Roman" panose="02020603050405020304" pitchFamily="18" charset="0"/>
                <a:cs typeface="Times New Roman" panose="02020603050405020304" pitchFamily="18" charset="0"/>
              </a:rPr>
              <a:t> - Chính những tình cảm và hành động ấy đã góp phần tạo nên người anh </a:t>
            </a:r>
            <a:r>
              <a:rPr lang="en-US" sz="2600" b="1" u="sng">
                <a:solidFill>
                  <a:schemeClr val="tx1"/>
                </a:solidFill>
                <a:latin typeface="Times New Roman" panose="02020603050405020304" pitchFamily="18" charset="0"/>
                <a:cs typeface="Times New Roman" panose="02020603050405020304" pitchFamily="18" charset="0"/>
              </a:rPr>
              <a:t>hùng dũng cảm chiến đấu, giết giặc, lập công dưới lá cờ thêu sáu chữ vàng</a:t>
            </a:r>
            <a:r>
              <a:rPr lang="en-US" sz="2600">
                <a:solidFill>
                  <a:schemeClr val="tx1"/>
                </a:solidFill>
                <a:latin typeface="Times New Roman" panose="02020603050405020304" pitchFamily="18" charset="0"/>
                <a:cs typeface="Times New Roman" panose="02020603050405020304" pitchFamily="18" charset="0"/>
              </a:rPr>
              <a:t> trên chiến trường những năm về sau. </a:t>
            </a:r>
          </a:p>
          <a:p>
            <a:r>
              <a:rPr lang="en-US" sz="2600">
                <a:solidFill>
                  <a:schemeClr val="tx1"/>
                </a:solidFill>
                <a:latin typeface="Times New Roman" panose="02020603050405020304" pitchFamily="18" charset="0"/>
                <a:cs typeface="Times New Roman" panose="02020603050405020304" pitchFamily="18" charset="0"/>
              </a:rPr>
              <a:t>- Chân dung nhân vật Trần Quốc Toản cũng là </a:t>
            </a:r>
            <a:r>
              <a:rPr lang="en-US" sz="2600" b="1" u="sng">
                <a:solidFill>
                  <a:schemeClr val="tx1"/>
                </a:solidFill>
                <a:latin typeface="Times New Roman" panose="02020603050405020304" pitchFamily="18" charset="0"/>
                <a:cs typeface="Times New Roman" panose="02020603050405020304" pitchFamily="18" charset="0"/>
              </a:rPr>
              <a:t>hình ảnh tiêu biểu trong lớp lớp thiếu niên anh dũng</a:t>
            </a:r>
            <a:r>
              <a:rPr lang="en-US" sz="2600">
                <a:solidFill>
                  <a:schemeClr val="tx1"/>
                </a:solidFill>
                <a:latin typeface="Times New Roman" panose="02020603050405020304" pitchFamily="18" charset="0"/>
                <a:cs typeface="Times New Roman" panose="02020603050405020304" pitchFamily="18" charset="0"/>
              </a:rPr>
              <a:t>, cho tinh thần yêu nước chống giặc ngoại xâm từ bao đời nay của dân tộc ta.</a:t>
            </a:r>
          </a:p>
        </p:txBody>
      </p:sp>
    </p:spTree>
    <p:extLst>
      <p:ext uri="{BB962C8B-B14F-4D97-AF65-F5344CB8AC3E}">
        <p14:creationId xmlns:p14="http://schemas.microsoft.com/office/powerpoint/2010/main" val="1639209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9418320" cy="731520"/>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cách xây dựng nhân vật Trần Quốc Toản?</a:t>
            </a:r>
          </a:p>
        </p:txBody>
      </p:sp>
      <p:sp>
        <p:nvSpPr>
          <p:cNvPr id="4" name="Rounded Rectangle 3"/>
          <p:cNvSpPr/>
          <p:nvPr/>
        </p:nvSpPr>
        <p:spPr>
          <a:xfrm>
            <a:off x="2485505" y="1554480"/>
            <a:ext cx="9393382" cy="49626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Hình tượng Trần Quốc Toản được nhà văn Nguyễn Huy Tưởng xây dựng dựa trên nguyên mẫu anh hùng thiếu niên Trần Quốc Toản trong lịch sử triều Trần. </a:t>
            </a:r>
            <a:r>
              <a:rPr lang="en-US" sz="2800" b="1">
                <a:latin typeface="Times New Roman" panose="02020603050405020304" pitchFamily="18" charset="0"/>
                <a:cs typeface="Times New Roman" panose="02020603050405020304" pitchFamily="18" charset="0"/>
              </a:rPr>
              <a:t>Đại Việt sử ký toàn</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thư</a:t>
            </a:r>
            <a:r>
              <a:rPr lang="en-US" sz="2800">
                <a:latin typeface="Times New Roman" panose="02020603050405020304" pitchFamily="18" charset="0"/>
                <a:cs typeface="Times New Roman" panose="02020603050405020304" pitchFamily="18" charset="0"/>
              </a:rPr>
              <a:t> cùng </a:t>
            </a:r>
            <a:r>
              <a:rPr lang="en-US" sz="2800" b="1">
                <a:latin typeface="Times New Roman" panose="02020603050405020304" pitchFamily="18" charset="0"/>
                <a:cs typeface="Times New Roman" panose="02020603050405020304" pitchFamily="18" charset="0"/>
              </a:rPr>
              <a:t>Khâm  định Việt sử thông giám  cương mục</a:t>
            </a:r>
            <a:r>
              <a:rPr lang="en-US" sz="2800">
                <a:latin typeface="Times New Roman" panose="02020603050405020304" pitchFamily="18" charset="0"/>
                <a:cs typeface="Times New Roman" panose="02020603050405020304" pitchFamily="18" charset="0"/>
              </a:rPr>
              <a:t>  có ghi: vào tháng 10 năm 1282, vua Trần Nhân Tông mở hội nghị Bình Than, cùng quan viên bàn kế chống quân Nguyên. Nhà vua thấy Hoài Văn Hầu Trần Quốc Toản, Hoài Nhân Vương Trần Quốc Kiện đều còn trẻ tuổi, không cho dự bàn. Quốc Toản trong lòng hổ thẹn, phẫn khích, tay cầm thanh kiếm, tay kia bóp nát quả cam lúc nào không hay.</a:t>
            </a:r>
          </a:p>
        </p:txBody>
      </p:sp>
    </p:spTree>
    <p:extLst>
      <p:ext uri="{BB962C8B-B14F-4D97-AF65-F5344CB8AC3E}">
        <p14:creationId xmlns:p14="http://schemas.microsoft.com/office/powerpoint/2010/main" val="1647876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9418320" cy="731520"/>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cách xây dựng nhân vật Trần Quốc Toản?</a:t>
            </a:r>
          </a:p>
        </p:txBody>
      </p:sp>
      <p:sp>
        <p:nvSpPr>
          <p:cNvPr id="4" name="Rounded Rectangle 3"/>
          <p:cNvSpPr/>
          <p:nvPr/>
        </p:nvSpPr>
        <p:spPr>
          <a:xfrm>
            <a:off x="2485505" y="1554480"/>
            <a:ext cx="9393382" cy="41480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Để hình tượng nhân vật trở nên sinh động và chân thực, tác giả đã </a:t>
            </a:r>
            <a:r>
              <a:rPr lang="en-US" sz="3200" b="1" u="sng">
                <a:latin typeface="Times New Roman" panose="02020603050405020304" pitchFamily="18" charset="0"/>
                <a:cs typeface="Times New Roman" panose="02020603050405020304" pitchFamily="18" charset="0"/>
              </a:rPr>
              <a:t>sáng tạo ra các chi tiết miêu tả tâm trạng, suy nghĩ, cảm xúc, hành động</a:t>
            </a:r>
            <a:r>
              <a:rPr lang="en-US" sz="3200">
                <a:latin typeface="Times New Roman" panose="02020603050405020304" pitchFamily="18" charset="0"/>
                <a:cs typeface="Times New Roman" panose="02020603050405020304" pitchFamily="18" charset="0"/>
              </a:rPr>
              <a:t> của nhân vật. Đặc biệt, ông còn đặt Trần Quốc Toản trong một </a:t>
            </a:r>
            <a:r>
              <a:rPr lang="en-US" sz="3200" b="1" u="sng">
                <a:latin typeface="Times New Roman" panose="02020603050405020304" pitchFamily="18" charset="0"/>
                <a:cs typeface="Times New Roman" panose="02020603050405020304" pitchFamily="18" charset="0"/>
              </a:rPr>
              <a:t>tình huống đầy thử thách</a:t>
            </a:r>
            <a:r>
              <a:rPr lang="en-US" sz="3200">
                <a:latin typeface="Times New Roman" panose="02020603050405020304" pitchFamily="18" charset="0"/>
                <a:cs typeface="Times New Roman" panose="02020603050405020304" pitchFamily="18" charset="0"/>
              </a:rPr>
              <a:t> và </a:t>
            </a:r>
            <a:r>
              <a:rPr lang="en-US" sz="3200" b="1" u="sng">
                <a:latin typeface="Times New Roman" panose="02020603050405020304" pitchFamily="18" charset="0"/>
                <a:cs typeface="Times New Roman" panose="02020603050405020304" pitchFamily="18" charset="0"/>
              </a:rPr>
              <a:t>các mối quan hệ khác nhau</a:t>
            </a:r>
            <a:r>
              <a:rPr lang="en-US" sz="3200">
                <a:latin typeface="Times New Roman" panose="02020603050405020304" pitchFamily="18" charset="0"/>
                <a:cs typeface="Times New Roman" panose="02020603050405020304" pitchFamily="18" charset="0"/>
              </a:rPr>
              <a:t> để tính cách nhân vật được bộc lộ trọn vẹn và trở nên ấn tượng.</a:t>
            </a:r>
          </a:p>
        </p:txBody>
      </p:sp>
    </p:spTree>
    <p:extLst>
      <p:ext uri="{BB962C8B-B14F-4D97-AF65-F5344CB8AC3E}">
        <p14:creationId xmlns:p14="http://schemas.microsoft.com/office/powerpoint/2010/main" val="278616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Nhân vật</a:t>
            </a:r>
          </a:p>
          <a:p>
            <a:r>
              <a:rPr lang="en-US" sz="3200" b="1">
                <a:latin typeface="Times New Roman" panose="02020603050405020304" pitchFamily="18" charset="0"/>
                <a:cs typeface="Times New Roman" panose="02020603050405020304" pitchFamily="18" charset="0"/>
              </a:rPr>
              <a:t>a) Nhân vậtTrần Quốc Tuấn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b)  Các nhân vật phụ</a:t>
            </a: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t>
            </a: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374185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6458" y="681644"/>
            <a:ext cx="10781607" cy="5212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P</a:t>
            </a:r>
            <a:r>
              <a:rPr lang="vi-VN" sz="3200" b="1">
                <a:latin typeface="Times New Roman" panose="02020603050405020304" pitchFamily="18" charset="0"/>
                <a:cs typeface="Times New Roman" panose="02020603050405020304" pitchFamily="18" charset="0"/>
              </a:rPr>
              <a:t>HIẾU HỌC TẬP </a:t>
            </a:r>
            <a:r>
              <a:rPr lang="en-US" sz="3200" b="1">
                <a:latin typeface="Times New Roman" panose="02020603050405020304" pitchFamily="18" charset="0"/>
                <a:cs typeface="Times New Roman" panose="02020603050405020304" pitchFamily="18" charset="0"/>
              </a:rPr>
              <a:t>SỐ 5:  Tìm hiểu các nhân vật phụ</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Chứng kiến hành động và nghe lời tâu bày của Trần Quốc Toản, vua Thiêụ Bảo </a:t>
            </a:r>
            <a:r>
              <a:rPr lang="en-US" sz="3200" b="1" u="sng">
                <a:latin typeface="Times New Roman" panose="02020603050405020304" pitchFamily="18" charset="0"/>
                <a:cs typeface="Times New Roman" panose="02020603050405020304" pitchFamily="18" charset="0"/>
              </a:rPr>
              <a:t>có thái độ và cách xử lí </a:t>
            </a:r>
            <a:r>
              <a:rPr lang="en-US" sz="3200">
                <a:latin typeface="Times New Roman" panose="02020603050405020304" pitchFamily="18" charset="0"/>
                <a:cs typeface="Times New Roman" panose="02020603050405020304" pitchFamily="18" charset="0"/>
              </a:rPr>
              <a:t>như thế nào? Thái độ và</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xử lí đó</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thấy điều gì ở vị vua này? </a:t>
            </a: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Nhân vật </a:t>
            </a:r>
            <a:r>
              <a:rPr lang="en-US" sz="3200" b="1">
                <a:latin typeface="Times New Roman" panose="02020603050405020304" pitchFamily="18" charset="0"/>
                <a:cs typeface="Times New Roman" panose="02020603050405020304" pitchFamily="18" charset="0"/>
              </a:rPr>
              <a:t>Chiêu Thành Vương</a:t>
            </a:r>
            <a:r>
              <a:rPr lang="en-US" sz="3200">
                <a:latin typeface="Times New Roman" panose="02020603050405020304" pitchFamily="18" charset="0"/>
                <a:cs typeface="Times New Roman" panose="02020603050405020304" pitchFamily="18" charset="0"/>
              </a:rPr>
              <a:t> đã có những </a:t>
            </a:r>
            <a:r>
              <a:rPr lang="en-US" sz="3200" b="1" u="sng">
                <a:latin typeface="Times New Roman" panose="02020603050405020304" pitchFamily="18" charset="0"/>
                <a:cs typeface="Times New Roman" panose="02020603050405020304" pitchFamily="18" charset="0"/>
              </a:rPr>
              <a:t>lời nói</a:t>
            </a:r>
            <a:r>
              <a:rPr lang="en-US" sz="3200">
                <a:latin typeface="Times New Roman" panose="02020603050405020304" pitchFamily="18" charset="0"/>
                <a:cs typeface="Times New Roman" panose="02020603050405020304" pitchFamily="18" charset="0"/>
              </a:rPr>
              <a:t> như thế nào trước hành động xông xuống thuyền ngự của Hoài Văn?</a:t>
            </a:r>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3:</a:t>
            </a:r>
            <a:r>
              <a:rPr lang="en-US" sz="3200">
                <a:latin typeface="Times New Roman" panose="02020603050405020304" pitchFamily="18" charset="0"/>
                <a:cs typeface="Times New Roman" panose="02020603050405020304" pitchFamily="18" charset="0"/>
              </a:rPr>
              <a:t> Thông qua lời nói của </a:t>
            </a:r>
            <a:r>
              <a:rPr lang="en-US" sz="3200" b="1">
                <a:latin typeface="Times New Roman" panose="02020603050405020304" pitchFamily="18" charset="0"/>
                <a:cs typeface="Times New Roman" panose="02020603050405020304" pitchFamily="18" charset="0"/>
              </a:rPr>
              <a:t>Chiêu Quốc Vương</a:t>
            </a:r>
            <a:r>
              <a:rPr lang="en-US" sz="3200">
                <a:latin typeface="Times New Roman" panose="02020603050405020304" pitchFamily="18" charset="0"/>
                <a:cs typeface="Times New Roman" panose="02020603050405020304" pitchFamily="18" charset="0"/>
              </a:rPr>
              <a:t> em thấy nhân vật này là người như thế nào?</a:t>
            </a:r>
          </a:p>
        </p:txBody>
      </p:sp>
    </p:spTree>
    <p:extLst>
      <p:ext uri="{BB962C8B-B14F-4D97-AF65-F5344CB8AC3E}">
        <p14:creationId xmlns:p14="http://schemas.microsoft.com/office/powerpoint/2010/main" val="24229201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3075709" y="2036619"/>
            <a:ext cx="8695113" cy="52322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a:latin typeface="Times New Roman" panose="02020603050405020304" pitchFamily="18" charset="0"/>
                <a:cs typeface="Times New Roman" panose="02020603050405020304" pitchFamily="18" charset="0"/>
              </a:rPr>
              <a:t>Nữ anh hùng của vùng đất đỏ. </a:t>
            </a:r>
          </a:p>
        </p:txBody>
      </p:sp>
      <p:sp>
        <p:nvSpPr>
          <p:cNvPr id="5" name="TextBox 4"/>
          <p:cNvSpPr txBox="1"/>
          <p:nvPr/>
        </p:nvSpPr>
        <p:spPr>
          <a:xfrm>
            <a:off x="2967644" y="2776451"/>
            <a:ext cx="8803177" cy="1815882"/>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Cô chính thức trở thành đội viên </a:t>
            </a:r>
            <a:r>
              <a:rPr lang="en-US" altLang="en-US" sz="2800" b="1">
                <a:latin typeface="Times New Roman" panose="02020603050405020304" pitchFamily="18" charset="0"/>
                <a:cs typeface="Times New Roman" panose="02020603050405020304" pitchFamily="18" charset="0"/>
              </a:rPr>
              <a:t>Công an xung phong Đất Đỏ </a:t>
            </a:r>
            <a:r>
              <a:rPr lang="en-US" altLang="en-US" sz="2800">
                <a:latin typeface="Times New Roman" panose="02020603050405020304" pitchFamily="18" charset="0"/>
                <a:cs typeface="Times New Roman" panose="02020603050405020304" pitchFamily="18" charset="0"/>
              </a:rPr>
              <a:t>khi mới 14 tuổi, cô tham gia nhiều trận tập kích và ám sát các sĩ quan Pháp và bè lũ Việt gian.</a:t>
            </a:r>
          </a:p>
          <a:p>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2967644" y="4788132"/>
            <a:ext cx="8686799" cy="1384995"/>
          </a:xfrm>
          <a:prstGeom prst="rect">
            <a:avLst/>
          </a:prstGeom>
          <a:noFill/>
        </p:spPr>
        <p:txBody>
          <a:bodyPr wrap="square" rtlCol="0">
            <a:spAutoFit/>
          </a:bodyPr>
          <a:lstStyle/>
          <a:p>
            <a:pPr lvl="0"/>
            <a:r>
              <a:rPr lang="en-US" altLang="en-US" sz="2800">
                <a:latin typeface="Times New Roman" panose="02020603050405020304" pitchFamily="18" charset="0"/>
                <a:cs typeface="Times New Roman" panose="02020603050405020304" pitchFamily="18" charset="0"/>
              </a:rPr>
              <a:t>Bị giặc Pháp xử bắn, cô thể hiện tinh thần bất khuất của người chiến sĩ cộng sản khi bước ra pháp trường với tư thế ngẩng cao đầu và hát vang bài Quốc tế ca.</a:t>
            </a:r>
          </a:p>
        </p:txBody>
      </p:sp>
      <p:sp>
        <p:nvSpPr>
          <p:cNvPr id="7" name="Explosion 2 6"/>
          <p:cNvSpPr/>
          <p:nvPr/>
        </p:nvSpPr>
        <p:spPr>
          <a:xfrm>
            <a:off x="3283527" y="2005154"/>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Nữ anh hùng Võ Thị Sáu</a:t>
            </a:r>
          </a:p>
        </p:txBody>
      </p:sp>
      <p:pic>
        <p:nvPicPr>
          <p:cNvPr id="2" name="Picture 1"/>
          <p:cNvPicPr>
            <a:picLocks noChangeAspect="1"/>
          </p:cNvPicPr>
          <p:nvPr/>
        </p:nvPicPr>
        <p:blipFill>
          <a:blip r:embed="rId3"/>
          <a:stretch>
            <a:fillRect/>
          </a:stretch>
        </p:blipFill>
        <p:spPr>
          <a:xfrm>
            <a:off x="507077" y="2693916"/>
            <a:ext cx="2014648" cy="2767546"/>
          </a:xfrm>
          <a:prstGeom prst="rect">
            <a:avLst/>
          </a:prstGeom>
        </p:spPr>
      </p:pic>
      <p:sp>
        <p:nvSpPr>
          <p:cNvPr id="9"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0" y="0"/>
            <a:ext cx="13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50784" rIns="44436" bIns="38088"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AutoShape 4" descr="blob:file:///11dcc4b4-be32-44c7-b8f1-1948ede0baa6"/>
          <p:cNvSpPr>
            <a:spLocks noChangeAspect="1" noChangeArrowheads="1"/>
          </p:cNvSpPr>
          <p:nvPr/>
        </p:nvSpPr>
        <p:spPr bwMode="auto">
          <a:xfrm>
            <a:off x="6350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133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Vua Nhân Tông “gật đầu, mỉm cười” bởi lời của Quốc Toản hợp ý vua. Nhà vua tán thành và hài lòng vì Quốc Toản tuổi còn nhỏ mà đã biết lo toan việc nước, có lòng dũng cảm,  có trí sáng suốt nhận ra được âm mưu của giặc giả mượn đường mà cướp nước ta.</a:t>
            </a: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Thái độ của nhà vua: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595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Hầu làm trái phép nước, tội ấy đáng lẽ không dung. Nhưng Hoài Văn  còn trẻ, tình cũng đáng thương, lại biết lo cho vua, trong nước, chí ấy đáng trọng”.</a:t>
            </a:r>
          </a:p>
          <a:p>
            <a:r>
              <a:rPr lang="en-US" sz="3200">
                <a:latin typeface="Times New Roman" panose="02020603050405020304" pitchFamily="18" charset="0"/>
                <a:cs typeface="Times New Roman" panose="02020603050405020304" pitchFamily="18" charset="0"/>
              </a:rPr>
              <a:t>+ “Tất cả các vương hầu đến đây đều có phần cam. Chẳng lẽ Hoài Văn lại không được hưởng. Vậy thưởng cho em ta một quả.”</a:t>
            </a: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Lời nói của nhà vua</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830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3948544" y="1503527"/>
            <a:ext cx="7989456" cy="24419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Lấy quả cam ban thưởng cho Quốc Toản (như bao nhiêu vương hầu khác dự hội).=&gt; Hành động vừa thể hiện sự ghi nhận, ngợi khen đồng thời như lời an ủi, động viên, khích lệ với tấm lòng, chí hướng của Quốc Toản. </a:t>
            </a: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của nhà vua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3776134" y="4793228"/>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122333" y="4394200"/>
            <a:ext cx="6900334" cy="2246769"/>
          </a:xfrm>
          <a:prstGeom prst="rect">
            <a:avLst/>
          </a:prstGeom>
          <a:solidFill>
            <a:srgbClr val="FFC000"/>
          </a:solidFill>
        </p:spPr>
        <p:txBody>
          <a:bodyPr wrap="square" rtlCol="0">
            <a:spAutoFit/>
          </a:bodyPr>
          <a:lstStyle/>
          <a:p>
            <a:r>
              <a:rPr lang="en-US" sz="2800">
                <a:latin typeface="Times New Roman" panose="02020603050405020304" pitchFamily="18" charset="0"/>
                <a:cs typeface="Times New Roman" panose="02020603050405020304" pitchFamily="18" charset="0"/>
              </a:rPr>
              <a:t>Vua Nhân tông là vị minh quân, yêu nước, cũng là người đức độ, bao dung. Vừa biết lo toan việc nước vừa thu xếp việc nhà, việc họ để tạo ra sự đồng thuận, đoàn kết đồng lòng để đánh giặc.</a:t>
            </a:r>
          </a:p>
        </p:txBody>
      </p:sp>
    </p:spTree>
    <p:extLst>
      <p:ext uri="{BB962C8B-B14F-4D97-AF65-F5344CB8AC3E}">
        <p14:creationId xmlns:p14="http://schemas.microsoft.com/office/powerpoint/2010/main" val="379127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Thành 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870364"/>
            <a:ext cx="12025745" cy="28135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Thay cha nuôi dạy Quốc Toản, bảo ban cháu học, làm những điều trung nghĩa.</a:t>
            </a:r>
          </a:p>
          <a:p>
            <a:r>
              <a:rPr lang="en-US" sz="2800">
                <a:latin typeface="Times New Roman" panose="02020603050405020304" pitchFamily="18" charset="0"/>
                <a:cs typeface="Times New Roman" panose="02020603050405020304" pitchFamily="18" charset="0"/>
              </a:rPr>
              <a:t>+ Giải thích cho cháu </a:t>
            </a:r>
            <a:r>
              <a:rPr lang="en-US" sz="2800" b="1">
                <a:latin typeface="Times New Roman" panose="02020603050405020304" pitchFamily="18" charset="0"/>
                <a:cs typeface="Times New Roman" panose="02020603050405020304" pitchFamily="18" charset="0"/>
              </a:rPr>
              <a:t>phân biệt việc nhà</a:t>
            </a:r>
            <a:r>
              <a:rPr lang="en-US" sz="2800">
                <a:latin typeface="Times New Roman" panose="02020603050405020304" pitchFamily="18" charset="0"/>
                <a:cs typeface="Times New Roman" panose="02020603050405020304" pitchFamily="18" charset="0"/>
              </a:rPr>
              <a:t> ( xuề xòa, thân mật thế nào cũng được)- việc nước (có tôn ti, phép tắc không thể coi thường), </a:t>
            </a:r>
            <a:r>
              <a:rPr lang="en-US" sz="2800" b="1">
                <a:latin typeface="Times New Roman" panose="02020603050405020304" pitchFamily="18" charset="0"/>
                <a:cs typeface="Times New Roman" panose="02020603050405020304" pitchFamily="18" charset="0"/>
              </a:rPr>
              <a:t>chỉ cho cháu thấy hậu quả</a:t>
            </a:r>
            <a:r>
              <a:rPr lang="en-US" sz="2800">
                <a:latin typeface="Times New Roman" panose="02020603050405020304" pitchFamily="18" charset="0"/>
                <a:cs typeface="Times New Roman" panose="02020603050405020304" pitchFamily="18" charset="0"/>
              </a:rPr>
              <a:t> (không những thân mang tội chết, còn liên luỵ tới mọi người); khuyên cháu làm điều đúng đắn (về quê thăm mẹ)</a:t>
            </a: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5300288"/>
            <a:ext cx="10127365" cy="1077218"/>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Đó là hình ảnh của bậc trưởng thượng trong gia đình, yêu thương quan tâm dạy dỗ thế hệ sau .</a:t>
            </a:r>
          </a:p>
        </p:txBody>
      </p:sp>
    </p:spTree>
    <p:extLst>
      <p:ext uri="{BB962C8B-B14F-4D97-AF65-F5344CB8AC3E}">
        <p14:creationId xmlns:p14="http://schemas.microsoft.com/office/powerpoint/2010/main" val="3681198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Quốc 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612670"/>
            <a:ext cx="12025745" cy="27930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Vốn là kẻ chủ hòa (sau này khi giặc sang xâm lược đã trở thành kẻ phản bội Tổ Quốc), Chiêu Quốc Vương “</a:t>
            </a:r>
            <a:r>
              <a:rPr lang="en-US" sz="3200" b="1">
                <a:latin typeface="Times New Roman" panose="02020603050405020304" pitchFamily="18" charset="0"/>
                <a:cs typeface="Times New Roman" panose="02020603050405020304" pitchFamily="18" charset="0"/>
              </a:rPr>
              <a:t>sầm nét mặt</a:t>
            </a:r>
            <a:r>
              <a:rPr lang="en-US" sz="3200">
                <a:latin typeface="Times New Roman" panose="02020603050405020304" pitchFamily="18" charset="0"/>
                <a:cs typeface="Times New Roman" panose="02020603050405020304" pitchFamily="18" charset="0"/>
              </a:rPr>
              <a:t>” khi nghe Quốc Toản thẳng thắn phê phán phe chủ hòa.</a:t>
            </a:r>
          </a:p>
          <a:p>
            <a:r>
              <a:rPr lang="en-US" sz="3200">
                <a:latin typeface="Times New Roman" panose="02020603050405020304" pitchFamily="18" charset="0"/>
                <a:cs typeface="Times New Roman" panose="02020603050405020304" pitchFamily="18" charset="0"/>
              </a:rPr>
              <a:t>+  Đề nghị nhà vua chém đầu Quốc Toản để “</a:t>
            </a:r>
            <a:r>
              <a:rPr lang="en-US" sz="3200" b="1">
                <a:latin typeface="Times New Roman" panose="02020603050405020304" pitchFamily="18" charset="0"/>
                <a:cs typeface="Times New Roman" panose="02020603050405020304" pitchFamily="18" charset="0"/>
              </a:rPr>
              <a:t>nghiêm quân lệnh</a:t>
            </a:r>
            <a:r>
              <a:rPr lang="en-US" sz="3200">
                <a:latin typeface="Times New Roman" panose="02020603050405020304" pitchFamily="18" charset="0"/>
                <a:cs typeface="Times New Roman" panose="02020603050405020304" pitchFamily="18" charset="0"/>
              </a:rPr>
              <a:t>”, trừng trị kẻ </a:t>
            </a:r>
            <a:r>
              <a:rPr lang="en-US" sz="3200" b="1">
                <a:latin typeface="Times New Roman" panose="02020603050405020304" pitchFamily="18" charset="0"/>
                <a:cs typeface="Times New Roman" panose="02020603050405020304" pitchFamily="18" charset="0"/>
              </a:rPr>
              <a:t>“làm loạn phép nước”. </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4585394"/>
            <a:ext cx="10127365" cy="2062103"/>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Ích tắc là kẻ lòng dạ hẹp hòi, ích kỷ, sợ hãi trước thế giặc mạnh, chỉ quan tâm bảo toàn lợi ích của bản thân mà không tính tới tồn vong của đất nước của nhân dân của xã tộc. Đó cũng là kẻ gian sảo, mượn việc công để báo thù riêng.</a:t>
            </a:r>
          </a:p>
        </p:txBody>
      </p:sp>
    </p:spTree>
    <p:extLst>
      <p:ext uri="{BB962C8B-B14F-4D97-AF65-F5344CB8AC3E}">
        <p14:creationId xmlns:p14="http://schemas.microsoft.com/office/powerpoint/2010/main" val="2432095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25021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Lịch sử </a:t>
            </a:r>
          </a:p>
          <a:p>
            <a:r>
              <a:rPr lang="en-US" sz="3200">
                <a:latin typeface="Times New Roman" panose="02020603050405020304" pitchFamily="18" charset="0"/>
                <a:cs typeface="Times New Roman" panose="02020603050405020304" pitchFamily="18" charset="0"/>
              </a:rPr>
              <a:t>+ Cuộc kháng chiến chống ngoại xâm của dân tộc. </a:t>
            </a:r>
          </a:p>
        </p:txBody>
      </p:sp>
      <p:sp>
        <p:nvSpPr>
          <p:cNvPr id="3" name="Rounded Rectangle 2"/>
          <p:cNvSpPr/>
          <p:nvPr/>
        </p:nvSpPr>
        <p:spPr>
          <a:xfrm>
            <a:off x="5353396" y="1820488"/>
            <a:ext cx="6608619" cy="3266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Ngợi ca anh hùng thiếu niên có tấm lòng yêu nước nhiệt thành, có tinh thần quả cảm và ý thức trách nhiệm cao với sự tồn vong của giang sơn xã tắc...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84014"/>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88720" y="299258"/>
            <a:ext cx="8154785" cy="1471353"/>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Nhận xét về các nhân vật phụ</a:t>
            </a:r>
            <a:r>
              <a:rPr lang="en-US" sz="3200">
                <a:latin typeface="Times New Roman" panose="02020603050405020304" pitchFamily="18" charset="0"/>
                <a:cs typeface="Times New Roman" panose="02020603050405020304" pitchFamily="18" charset="0"/>
              </a:rPr>
              <a:t>?</a:t>
            </a:r>
          </a:p>
        </p:txBody>
      </p:sp>
      <p:sp>
        <p:nvSpPr>
          <p:cNvPr id="3" name="Rounded Rectangle 2"/>
          <p:cNvSpPr/>
          <p:nvPr/>
        </p:nvSpPr>
        <p:spPr>
          <a:xfrm>
            <a:off x="681644" y="2568633"/>
            <a:ext cx="11205555" cy="34497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uy chỉ là các nhân vật phụ nhưng những nhân vật ấy đều được khắc họa sống động. Chỉ với một vài chi tiết, nhà văn đã làm hiện lên những bức chân dung với địa vị, tính cách, suy nghĩ, hành động, thái độ, cử chỉ rất riêng. Các nhân vật ấy vừa làm sáng tỏ, nổi bật tính cách nhân vật trung tâm đồng thời </a:t>
            </a:r>
            <a:r>
              <a:rPr lang="en-US" sz="3200">
                <a:latin typeface="Times New Roman" panose="02020603050405020304" pitchFamily="18" charset="0"/>
                <a:cs typeface="Times New Roman" panose="02020603050405020304" pitchFamily="18" charset="0"/>
              </a:rPr>
              <a:t>thể </a:t>
            </a:r>
            <a:r>
              <a:rPr lang="vi-VN" sz="3200">
                <a:latin typeface="Times New Roman" panose="02020603050405020304" pitchFamily="18" charset="0"/>
                <a:cs typeface="Times New Roman" panose="02020603050405020304" pitchFamily="18" charset="0"/>
              </a:rPr>
              <a:t>hiện chủ đề, tư tưởng tác phẩm</a:t>
            </a:r>
            <a:r>
              <a:rPr 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846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96044" y="390698"/>
            <a:ext cx="8121534" cy="1762298"/>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Nhận xét chung về ngôn ngữ trong văn bản?</a:t>
            </a:r>
          </a:p>
        </p:txBody>
      </p:sp>
      <p:sp>
        <p:nvSpPr>
          <p:cNvPr id="3" name="Rectangle 2"/>
          <p:cNvSpPr/>
          <p:nvPr/>
        </p:nvSpPr>
        <p:spPr>
          <a:xfrm>
            <a:off x="814647" y="2809702"/>
            <a:ext cx="11147368" cy="26600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Văn bản đã sử dụng hệ thống </a:t>
            </a:r>
            <a:r>
              <a:rPr lang="en-US" sz="3200" b="1">
                <a:latin typeface="Times New Roman" panose="02020603050405020304" pitchFamily="18" charset="0"/>
                <a:cs typeface="Times New Roman" panose="02020603050405020304" pitchFamily="18" charset="0"/>
              </a:rPr>
              <a:t>các từ hán Việt</a:t>
            </a:r>
            <a:r>
              <a:rPr lang="en-US" sz="3200">
                <a:latin typeface="Times New Roman" panose="02020603050405020304" pitchFamily="18" charset="0"/>
                <a:cs typeface="Times New Roman" panose="02020603050405020304" pitchFamily="18" charset="0"/>
              </a:rPr>
              <a:t> để chỉ tứơc vị, cách xưng hô, đồ vật của hoàng thất kết hợp với các   </a:t>
            </a:r>
            <a:r>
              <a:rPr lang="en-US" sz="3200" b="1">
                <a:latin typeface="Times New Roman" panose="02020603050405020304" pitchFamily="18" charset="0"/>
                <a:cs typeface="Times New Roman" panose="02020603050405020304" pitchFamily="18" charset="0"/>
              </a:rPr>
              <a:t>thành ngữ hán Việt</a:t>
            </a:r>
            <a:r>
              <a:rPr lang="en-US" sz="3200">
                <a:latin typeface="Times New Roman" panose="02020603050405020304" pitchFamily="18" charset="0"/>
                <a:cs typeface="Times New Roman" panose="02020603050405020304" pitchFamily="18" charset="0"/>
              </a:rPr>
              <a:t> chỉ điển tích, điển cố. Những ngôn ngữ mang đậm sắc thái cổ xưa này đã góp phần tạo nên bối cảnh trang trọng trong một giai đoạn lịch sử huy hoàng của nhà Trần.</a:t>
            </a:r>
          </a:p>
        </p:txBody>
      </p:sp>
    </p:spTree>
    <p:extLst>
      <p:ext uri="{BB962C8B-B14F-4D97-AF65-F5344CB8AC3E}">
        <p14:creationId xmlns:p14="http://schemas.microsoft.com/office/powerpoint/2010/main" val="157999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35875" y="523702"/>
            <a:ext cx="8902931" cy="4397433"/>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Qua việc đọc hiểu văn bản “ Lá cờ thêu sáu chữ vảng”, em hãy rút ra phương pháp đọc hiểu một văn bản truyện lịch sử?</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5371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70" y="199505"/>
            <a:ext cx="6168046" cy="515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đọc hiểu một truyện lịch sử</a:t>
            </a:r>
          </a:p>
        </p:txBody>
      </p:sp>
      <p:sp>
        <p:nvSpPr>
          <p:cNvPr id="3" name="Rounded Rectangle 2"/>
          <p:cNvSpPr/>
          <p:nvPr/>
        </p:nvSpPr>
        <p:spPr>
          <a:xfrm>
            <a:off x="4937760" y="939338"/>
            <a:ext cx="2718262" cy="5237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VĂN BẢN</a:t>
            </a:r>
          </a:p>
        </p:txBody>
      </p:sp>
      <p:sp>
        <p:nvSpPr>
          <p:cNvPr id="4" name="Rounded Rectangle 3"/>
          <p:cNvSpPr/>
          <p:nvPr/>
        </p:nvSpPr>
        <p:spPr>
          <a:xfrm>
            <a:off x="631766" y="2078182"/>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Bối cảnh</a:t>
            </a:r>
          </a:p>
        </p:txBody>
      </p:sp>
      <p:sp>
        <p:nvSpPr>
          <p:cNvPr id="5" name="Rounded Rectangle 4"/>
          <p:cNvSpPr/>
          <p:nvPr/>
        </p:nvSpPr>
        <p:spPr>
          <a:xfrm>
            <a:off x="3568929"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Cốt truyện</a:t>
            </a:r>
          </a:p>
        </p:txBody>
      </p:sp>
      <p:sp>
        <p:nvSpPr>
          <p:cNvPr id="6" name="Rounded Rectangle 5"/>
          <p:cNvSpPr/>
          <p:nvPr/>
        </p:nvSpPr>
        <p:spPr>
          <a:xfrm>
            <a:off x="6816435"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Nhân vật</a:t>
            </a:r>
          </a:p>
        </p:txBody>
      </p:sp>
      <p:sp>
        <p:nvSpPr>
          <p:cNvPr id="7" name="Rounded Rectangle 6"/>
          <p:cNvSpPr/>
          <p:nvPr/>
        </p:nvSpPr>
        <p:spPr>
          <a:xfrm>
            <a:off x="9763299" y="2078181"/>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Ngôn ngữ</a:t>
            </a:r>
          </a:p>
        </p:txBody>
      </p:sp>
      <p:sp>
        <p:nvSpPr>
          <p:cNvPr id="8" name="Rounded Rectangle 7"/>
          <p:cNvSpPr/>
          <p:nvPr/>
        </p:nvSpPr>
        <p:spPr>
          <a:xfrm>
            <a:off x="268775"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thời gian lịch sử diễn ra câu chuyện</a:t>
            </a:r>
          </a:p>
        </p:txBody>
      </p:sp>
      <p:sp>
        <p:nvSpPr>
          <p:cNvPr id="9" name="Rounded Rectangle 8"/>
          <p:cNvSpPr/>
          <p:nvPr/>
        </p:nvSpPr>
        <p:spPr>
          <a:xfrm>
            <a:off x="1632063"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không gian lịch sử của câu chuyện</a:t>
            </a:r>
          </a:p>
        </p:txBody>
      </p:sp>
      <p:sp>
        <p:nvSpPr>
          <p:cNvPr id="10" name="Rounded Rectangle 9"/>
          <p:cNvSpPr/>
          <p:nvPr/>
        </p:nvSpPr>
        <p:spPr>
          <a:xfrm>
            <a:off x="3153292"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nào có thật trong lịch sử?</a:t>
            </a:r>
          </a:p>
        </p:txBody>
      </p:sp>
      <p:sp>
        <p:nvSpPr>
          <p:cNvPr id="11" name="Rounded Rectangle 10"/>
          <p:cNvSpPr/>
          <p:nvPr/>
        </p:nvSpPr>
        <p:spPr>
          <a:xfrm>
            <a:off x="4591395"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chi tiết được nhà văn hư cấu sáng tạo nên?</a:t>
            </a:r>
          </a:p>
        </p:txBody>
      </p:sp>
      <p:sp>
        <p:nvSpPr>
          <p:cNvPr id="12" name="Rounded Rectangle 11"/>
          <p:cNvSpPr/>
          <p:nvPr/>
        </p:nvSpPr>
        <p:spPr>
          <a:xfrm>
            <a:off x="6136175" y="3101682"/>
            <a:ext cx="1620983"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lấy nguyên mẫu từ nhân vật có thật nào trong lịch sử?</a:t>
            </a:r>
          </a:p>
        </p:txBody>
      </p:sp>
      <p:sp>
        <p:nvSpPr>
          <p:cNvPr id="13" name="Rounded Rectangle 12"/>
          <p:cNvSpPr/>
          <p:nvPr/>
        </p:nvSpPr>
        <p:spPr>
          <a:xfrm>
            <a:off x="7765475" y="3071553"/>
            <a:ext cx="2186247"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khắc họa qua các chi tiết về hành động, lời nói, tâm trạng, suy nghĩ...như thế nào?</a:t>
            </a:r>
          </a:p>
        </p:txBody>
      </p:sp>
      <p:sp>
        <p:nvSpPr>
          <p:cNvPr id="14" name="Rounded Rectangle 13"/>
          <p:cNvSpPr/>
          <p:nvPr/>
        </p:nvSpPr>
        <p:spPr>
          <a:xfrm>
            <a:off x="10025148" y="3071553"/>
            <a:ext cx="1803864"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đặc điểm ngôn ngữ được sử dụng trong văn bản.</a:t>
            </a:r>
          </a:p>
        </p:txBody>
      </p:sp>
      <p:cxnSp>
        <p:nvCxnSpPr>
          <p:cNvPr id="15" name="Straight Arrow Connector 14">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4602826" cy="61514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654232" y="1463040"/>
            <a:ext cx="4642659" cy="615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1542009" cy="64423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278526-4C74-B970-5FA7-2D4F747F3840}"/>
              </a:ext>
            </a:extLst>
          </p:cNvPr>
          <p:cNvCxnSpPr>
            <a:cxnSpLocks/>
            <a:stCxn id="3" idx="2"/>
          </p:cNvCxnSpPr>
          <p:nvPr/>
        </p:nvCxnSpPr>
        <p:spPr>
          <a:xfrm flipH="1">
            <a:off x="4563687" y="1463040"/>
            <a:ext cx="1733204" cy="6296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278526-4C74-B970-5FA7-2D4F747F3840}"/>
              </a:ext>
            </a:extLst>
          </p:cNvPr>
          <p:cNvCxnSpPr>
            <a:cxnSpLocks/>
            <a:stCxn id="4" idx="2"/>
            <a:endCxn id="8" idx="0"/>
          </p:cNvCxnSpPr>
          <p:nvPr/>
        </p:nvCxnSpPr>
        <p:spPr>
          <a:xfrm flipH="1">
            <a:off x="967045" y="2776451"/>
            <a:ext cx="687187"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278526-4C74-B970-5FA7-2D4F747F3840}"/>
              </a:ext>
            </a:extLst>
          </p:cNvPr>
          <p:cNvCxnSpPr>
            <a:cxnSpLocks/>
            <a:stCxn id="4" idx="2"/>
            <a:endCxn id="9" idx="0"/>
          </p:cNvCxnSpPr>
          <p:nvPr/>
        </p:nvCxnSpPr>
        <p:spPr>
          <a:xfrm>
            <a:off x="1654232" y="2776451"/>
            <a:ext cx="676101"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A278526-4C74-B970-5FA7-2D4F747F3840}"/>
              </a:ext>
            </a:extLst>
          </p:cNvPr>
          <p:cNvCxnSpPr>
            <a:cxnSpLocks/>
            <a:stCxn id="5" idx="2"/>
            <a:endCxn id="11" idx="0"/>
          </p:cNvCxnSpPr>
          <p:nvPr/>
        </p:nvCxnSpPr>
        <p:spPr>
          <a:xfrm>
            <a:off x="4591395" y="2784758"/>
            <a:ext cx="698270"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278526-4C74-B970-5FA7-2D4F747F3840}"/>
              </a:ext>
            </a:extLst>
          </p:cNvPr>
          <p:cNvCxnSpPr>
            <a:cxnSpLocks/>
            <a:stCxn id="5" idx="2"/>
            <a:endCxn id="10" idx="0"/>
          </p:cNvCxnSpPr>
          <p:nvPr/>
        </p:nvCxnSpPr>
        <p:spPr>
          <a:xfrm flipH="1">
            <a:off x="3851562" y="2784758"/>
            <a:ext cx="739833"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A278526-4C74-B970-5FA7-2D4F747F3840}"/>
              </a:ext>
            </a:extLst>
          </p:cNvPr>
          <p:cNvCxnSpPr>
            <a:cxnSpLocks/>
            <a:stCxn id="6" idx="2"/>
            <a:endCxn id="13" idx="0"/>
          </p:cNvCxnSpPr>
          <p:nvPr/>
        </p:nvCxnSpPr>
        <p:spPr>
          <a:xfrm>
            <a:off x="7838901" y="2784758"/>
            <a:ext cx="1019698"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A278526-4C74-B970-5FA7-2D4F747F3840}"/>
              </a:ext>
            </a:extLst>
          </p:cNvPr>
          <p:cNvCxnSpPr>
            <a:cxnSpLocks/>
            <a:stCxn id="6" idx="2"/>
            <a:endCxn id="12" idx="0"/>
          </p:cNvCxnSpPr>
          <p:nvPr/>
        </p:nvCxnSpPr>
        <p:spPr>
          <a:xfrm flipH="1">
            <a:off x="6946667" y="2784758"/>
            <a:ext cx="892234"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A278526-4C74-B970-5FA7-2D4F747F3840}"/>
              </a:ext>
            </a:extLst>
          </p:cNvPr>
          <p:cNvCxnSpPr>
            <a:cxnSpLocks/>
            <a:endCxn id="14" idx="0"/>
          </p:cNvCxnSpPr>
          <p:nvPr/>
        </p:nvCxnSpPr>
        <p:spPr>
          <a:xfrm>
            <a:off x="10927080" y="2784758"/>
            <a:ext cx="0"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291836" y="6249089"/>
            <a:ext cx="4465322" cy="473825"/>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Xác định đề tài- chủ đề</a:t>
            </a:r>
          </a:p>
        </p:txBody>
      </p:sp>
    </p:spTree>
    <p:extLst>
      <p:ext uri="{BB962C8B-B14F-4D97-AF65-F5344CB8AC3E}">
        <p14:creationId xmlns:p14="http://schemas.microsoft.com/office/powerpoint/2010/main" val="1588165001"/>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76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211185" y="473825"/>
            <a:ext cx="8038408" cy="325027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Viết đoạn văn (khoảng 7-9 câu) phân tích chi tiết Trần Quốc Toản bóp nát quả cam?</a:t>
            </a:r>
          </a:p>
        </p:txBody>
      </p:sp>
    </p:spTree>
    <p:extLst>
      <p:ext uri="{BB962C8B-B14F-4D97-AF65-F5344CB8AC3E}">
        <p14:creationId xmlns:p14="http://schemas.microsoft.com/office/powerpoint/2010/main" val="2771147638"/>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6124" y="822960"/>
            <a:ext cx="8113221" cy="38487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Gợi ý:</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Kiểu bài:</a:t>
            </a:r>
            <a:r>
              <a:rPr lang="en-US" sz="3200">
                <a:latin typeface="Times New Roman" panose="02020603050405020304" pitchFamily="18" charset="0"/>
                <a:cs typeface="Times New Roman" panose="02020603050405020304" pitchFamily="18" charset="0"/>
              </a:rPr>
              <a:t> phân tích một chi tiết trong tác phẩm văn học. </a:t>
            </a:r>
          </a:p>
          <a:p>
            <a:r>
              <a:rPr lang="en-US" sz="3200" b="1">
                <a:latin typeface="Times New Roman" panose="02020603050405020304" pitchFamily="18" charset="0"/>
                <a:cs typeface="Times New Roman" panose="02020603050405020304" pitchFamily="18" charset="0"/>
              </a:rPr>
              <a:t>+ Chủ đề đoạn văn:</a:t>
            </a:r>
            <a:r>
              <a:rPr lang="en-US" sz="3200">
                <a:latin typeface="Times New Roman" panose="02020603050405020304" pitchFamily="18" charset="0"/>
                <a:cs typeface="Times New Roman" panose="02020603050405020304" pitchFamily="18" charset="0"/>
              </a:rPr>
              <a:t> chi tiết Trần Quốc Toản bóp nát quả cam</a:t>
            </a:r>
          </a:p>
          <a:p>
            <a:r>
              <a:rPr lang="en-US" sz="3200" b="1">
                <a:latin typeface="Times New Roman" panose="02020603050405020304" pitchFamily="18" charset="0"/>
                <a:cs typeface="Times New Roman" panose="02020603050405020304" pitchFamily="18" charset="0"/>
              </a:rPr>
              <a:t>+ Dung lượng: </a:t>
            </a:r>
            <a:r>
              <a:rPr lang="en-US" sz="3200">
                <a:latin typeface="Times New Roman" panose="02020603050405020304" pitchFamily="18" charset="0"/>
                <a:cs typeface="Times New Roman" panose="02020603050405020304" pitchFamily="18" charset="0"/>
              </a:rPr>
              <a:t>7-9 câu</a:t>
            </a:r>
          </a:p>
        </p:txBody>
      </p:sp>
    </p:spTree>
    <p:extLst>
      <p:ext uri="{BB962C8B-B14F-4D97-AF65-F5344CB8AC3E}">
        <p14:creationId xmlns:p14="http://schemas.microsoft.com/office/powerpoint/2010/main" val="31288774"/>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073" y="541714"/>
            <a:ext cx="11629505" cy="5070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solidFill>
                  <a:srgbClr val="FF0000"/>
                </a:solidFill>
                <a:latin typeface="Times New Roman" panose="02020603050405020304" pitchFamily="18" charset="0"/>
                <a:cs typeface="Times New Roman" panose="02020603050405020304" pitchFamily="18" charset="0"/>
              </a:rPr>
              <a:t>Đoạn văn có thể gồm có ý như sau:</a:t>
            </a:r>
          </a:p>
          <a:p>
            <a:r>
              <a:rPr lang="en-US" sz="3200">
                <a:latin typeface="Times New Roman" panose="02020603050405020304" pitchFamily="18" charset="0"/>
                <a:cs typeface="Times New Roman" panose="02020603050405020304" pitchFamily="18" charset="0"/>
              </a:rPr>
              <a:t>+ Hoàn cảnh Trần Quốc Toản bóp nát quả cam: sau khi xuống thuyền ngự, bày tỏ quyết tâm đánh giặc với nhà vua, bị từ chối và được nhà vua tặng quả cam.</a:t>
            </a:r>
          </a:p>
          <a:p>
            <a:r>
              <a:rPr lang="en-US" sz="3200">
                <a:latin typeface="Times New Roman" panose="02020603050405020304" pitchFamily="18" charset="0"/>
                <a:cs typeface="Times New Roman" panose="02020603050405020304" pitchFamily="18" charset="0"/>
              </a:rPr>
              <a:t> + Tâm trạng của Trần Quốc Toản sau khi được tặng cam? Chàng đã có những suy nghĩ, cử chỉ gì?</a:t>
            </a:r>
          </a:p>
          <a:p>
            <a:r>
              <a:rPr lang="en-US" sz="3200">
                <a:latin typeface="Times New Roman" panose="02020603050405020304" pitchFamily="18" charset="0"/>
                <a:cs typeface="Times New Roman" panose="02020603050405020304" pitchFamily="18" charset="0"/>
              </a:rPr>
              <a:t>+ Ý nghĩa của chi tiết nàỳ trong việc khắc họa chân dung nhân vật Trần Quốc Toản? </a:t>
            </a:r>
          </a:p>
        </p:txBody>
      </p:sp>
    </p:spTree>
    <p:extLst>
      <p:ext uri="{BB962C8B-B14F-4D97-AF65-F5344CB8AC3E}">
        <p14:creationId xmlns:p14="http://schemas.microsoft.com/office/powerpoint/2010/main" val="3780674575"/>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238596" y="374072"/>
            <a:ext cx="9888913" cy="3857106"/>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latin typeface="Times New Roman" panose="02020603050405020304" pitchFamily="18" charset="0"/>
                <a:cs typeface="Times New Roman" panose="02020603050405020304" pitchFamily="18" charset="0"/>
              </a:rPr>
              <a:t>Tìm hiểu lịch sử dân tộc có ý nghĩa như thế nào với thế hệ trẻ?</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050800"/>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3200" b="1">
                <a:solidFill>
                  <a:schemeClr val="tx1"/>
                </a:solidFill>
                <a:latin typeface="Times New Roman" panose="02020603050405020304" pitchFamily="18" charset="0"/>
                <a:cs typeface="Times New Roman" panose="02020603050405020304" pitchFamily="18" charset="0"/>
              </a:rPr>
              <a:t>Nội dung 1:  TÌM HIỂU TRI THỨC NGỮ VĂN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6006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978" y="274320"/>
            <a:ext cx="9709265" cy="8146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KIẾN THỨC VỀ THỂ LOẠI TRUYỆN LỊCH SỬ</a:t>
            </a:r>
          </a:p>
        </p:txBody>
      </p:sp>
      <p:sp>
        <p:nvSpPr>
          <p:cNvPr id="3" name="Rounded Rectangle 2"/>
          <p:cNvSpPr/>
          <p:nvPr/>
        </p:nvSpPr>
        <p:spPr>
          <a:xfrm>
            <a:off x="4438997" y="2022072"/>
            <a:ext cx="2884516" cy="8645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ĐẶC ĐIỂM</a:t>
            </a:r>
          </a:p>
        </p:txBody>
      </p:sp>
      <p:sp>
        <p:nvSpPr>
          <p:cNvPr id="4" name="Rounded Rectangle 3"/>
          <p:cNvSpPr/>
          <p:nvPr/>
        </p:nvSpPr>
        <p:spPr>
          <a:xfrm>
            <a:off x="344978" y="3923608"/>
            <a:ext cx="2286000"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BỐI CẢNH</a:t>
            </a:r>
          </a:p>
        </p:txBody>
      </p:sp>
      <p:sp>
        <p:nvSpPr>
          <p:cNvPr id="5" name="Rounded Rectangle 4"/>
          <p:cNvSpPr/>
          <p:nvPr/>
        </p:nvSpPr>
        <p:spPr>
          <a:xfrm>
            <a:off x="2787535"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CỐT TRUYỆN</a:t>
            </a:r>
          </a:p>
        </p:txBody>
      </p:sp>
      <p:sp>
        <p:nvSpPr>
          <p:cNvPr id="6" name="Rounded Rectangle 5"/>
          <p:cNvSpPr/>
          <p:nvPr/>
        </p:nvSpPr>
        <p:spPr>
          <a:xfrm>
            <a:off x="5023657"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a:t>
            </a:r>
          </a:p>
        </p:txBody>
      </p:sp>
      <p:sp>
        <p:nvSpPr>
          <p:cNvPr id="7" name="Rounded Rectangle 6"/>
          <p:cNvSpPr/>
          <p:nvPr/>
        </p:nvSpPr>
        <p:spPr>
          <a:xfrm>
            <a:off x="7259779"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THỨC </a:t>
            </a:r>
          </a:p>
        </p:txBody>
      </p:sp>
      <p:sp>
        <p:nvSpPr>
          <p:cNvPr id="8" name="Rounded Rectangle 7"/>
          <p:cNvSpPr/>
          <p:nvPr/>
        </p:nvSpPr>
        <p:spPr>
          <a:xfrm>
            <a:off x="9565176" y="3919452"/>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NGÔN NGỮ</a:t>
            </a:r>
          </a:p>
        </p:txBody>
      </p:sp>
      <p:cxnSp>
        <p:nvCxnSpPr>
          <p:cNvPr id="9" name="Straight Arrow Connector 8">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487978" y="2886595"/>
            <a:ext cx="4393277" cy="103701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4877146"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2461949"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191190"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278526-4C74-B970-5FA7-2D4F747F3840}"/>
              </a:ext>
            </a:extLst>
          </p:cNvPr>
          <p:cNvCxnSpPr>
            <a:cxnSpLocks/>
            <a:stCxn id="3" idx="2"/>
          </p:cNvCxnSpPr>
          <p:nvPr/>
        </p:nvCxnSpPr>
        <p:spPr>
          <a:xfrm flipH="1">
            <a:off x="3896778" y="2886595"/>
            <a:ext cx="1984477" cy="102662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65265" y="1953490"/>
            <a:ext cx="2562052" cy="6712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KHÁI NIỆM</a:t>
            </a:r>
          </a:p>
        </p:txBody>
      </p:sp>
    </p:spTree>
    <p:extLst>
      <p:ext uri="{BB962C8B-B14F-4D97-AF65-F5344CB8AC3E}">
        <p14:creationId xmlns:p14="http://schemas.microsoft.com/office/powerpoint/2010/main" val="893993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2461</TotalTime>
  <Words>6052</Words>
  <Application>Microsoft Office PowerPoint</Application>
  <PresentationFormat>Widescreen</PresentationFormat>
  <Paragraphs>333</Paragraphs>
  <Slides>76</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76</vt:i4>
      </vt:variant>
    </vt:vector>
  </HeadingPairs>
  <TitlesOfParts>
    <vt:vector size="88" baseType="lpstr">
      <vt:lpstr>等线</vt:lpstr>
      <vt:lpstr>等线 Light</vt:lpstr>
      <vt:lpstr>Arial</vt:lpstr>
      <vt:lpstr>Calibri</vt:lpstr>
      <vt:lpstr>Calibri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311</cp:revision>
  <dcterms:created xsi:type="dcterms:W3CDTF">2022-06-02T15:23:58Z</dcterms:created>
  <dcterms:modified xsi:type="dcterms:W3CDTF">2023-09-26T15:13:14Z</dcterms:modified>
</cp:coreProperties>
</file>