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419" r:id="rId3"/>
    <p:sldId id="416" r:id="rId4"/>
    <p:sldId id="417" r:id="rId5"/>
    <p:sldId id="425" r:id="rId6"/>
    <p:sldId id="418" r:id="rId7"/>
    <p:sldId id="424" r:id="rId8"/>
    <p:sldId id="454" r:id="rId9"/>
    <p:sldId id="455" r:id="rId10"/>
    <p:sldId id="421" r:id="rId11"/>
    <p:sldId id="458" r:id="rId12"/>
    <p:sldId id="420" r:id="rId13"/>
    <p:sldId id="457" r:id="rId14"/>
    <p:sldId id="422" r:id="rId15"/>
    <p:sldId id="423" r:id="rId16"/>
    <p:sldId id="456" r:id="rId17"/>
    <p:sldId id="459" r:id="rId18"/>
    <p:sldId id="462" r:id="rId19"/>
    <p:sldId id="463" r:id="rId20"/>
    <p:sldId id="464" r:id="rId21"/>
    <p:sldId id="465" r:id="rId22"/>
    <p:sldId id="426" r:id="rId23"/>
    <p:sldId id="427" r:id="rId24"/>
    <p:sldId id="429" r:id="rId25"/>
    <p:sldId id="430" r:id="rId26"/>
    <p:sldId id="431" r:id="rId27"/>
    <p:sldId id="466" r:id="rId28"/>
    <p:sldId id="467" r:id="rId29"/>
    <p:sldId id="468" r:id="rId30"/>
    <p:sldId id="469" r:id="rId31"/>
    <p:sldId id="470" r:id="rId32"/>
    <p:sldId id="471" r:id="rId33"/>
    <p:sldId id="472" r:id="rId34"/>
    <p:sldId id="473" r:id="rId35"/>
    <p:sldId id="474" r:id="rId36"/>
    <p:sldId id="432" r:id="rId37"/>
    <p:sldId id="433" r:id="rId38"/>
    <p:sldId id="434" r:id="rId39"/>
    <p:sldId id="435" r:id="rId40"/>
    <p:sldId id="436" r:id="rId41"/>
    <p:sldId id="437" r:id="rId42"/>
    <p:sldId id="448" r:id="rId43"/>
    <p:sldId id="449" r:id="rId44"/>
    <p:sldId id="450" r:id="rId45"/>
    <p:sldId id="451" r:id="rId46"/>
    <p:sldId id="476" r:id="rId47"/>
    <p:sldId id="477" r:id="rId48"/>
    <p:sldId id="413" r:id="rId49"/>
    <p:sldId id="478" r:id="rId50"/>
    <p:sldId id="479" r:id="rId51"/>
    <p:sldId id="480" r:id="rId52"/>
    <p:sldId id="481" r:id="rId53"/>
    <p:sldId id="482" r:id="rId54"/>
    <p:sldId id="483" r:id="rId55"/>
    <p:sldId id="484" r:id="rId56"/>
    <p:sldId id="485" r:id="rId57"/>
    <p:sldId id="442" r:id="rId58"/>
    <p:sldId id="444" r:id="rId59"/>
    <p:sldId id="445" r:id="rId60"/>
    <p:sldId id="452" r:id="rId61"/>
    <p:sldId id="45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2060"/>
    <a:srgbClr val="FFFADD"/>
    <a:srgbClr val="FFEED1"/>
    <a:srgbClr val="E7F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varScale="1">
        <p:scale>
          <a:sx n="70" d="100"/>
          <a:sy n="70" d="100"/>
        </p:scale>
        <p:origin x="6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EC624-67C5-41F8-96F6-EA6158255AE1}"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494FF-0F61-4542-8B0F-64A05A82946A}" type="slidenum">
              <a:rPr lang="en-US" smtClean="0"/>
              <a:t>‹#›</a:t>
            </a:fld>
            <a:endParaRPr lang="en-US"/>
          </a:p>
        </p:txBody>
      </p:sp>
    </p:spTree>
    <p:extLst>
      <p:ext uri="{BB962C8B-B14F-4D97-AF65-F5344CB8AC3E}">
        <p14:creationId xmlns:p14="http://schemas.microsoft.com/office/powerpoint/2010/main" val="4170870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69B0-C076-61BF-E141-5461580BE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F83FDB-AE70-93CB-FF94-106C9992D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89836-9098-4AC0-1DE7-68946E277995}"/>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5" name="Footer Placeholder 4">
            <a:extLst>
              <a:ext uri="{FF2B5EF4-FFF2-40B4-BE49-F238E27FC236}">
                <a16:creationId xmlns:a16="http://schemas.microsoft.com/office/drawing/2014/main" id="{1501A8C9-A0EE-0B46-642E-AC81DEE06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416D0-09E4-1E32-72D6-31DEF3B9FBA1}"/>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4220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B1E6-E37F-AA39-B836-874080EB9B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6890B-E103-034B-E49F-7822318DFB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595CD-ADDE-7D4A-EB95-CCE93C22C999}"/>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5" name="Footer Placeholder 4">
            <a:extLst>
              <a:ext uri="{FF2B5EF4-FFF2-40B4-BE49-F238E27FC236}">
                <a16:creationId xmlns:a16="http://schemas.microsoft.com/office/drawing/2014/main" id="{485A3771-AAE6-DD69-6319-5B4B9FCF1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E8870-04F0-E96A-AF62-5D4CD9556CEB}"/>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48140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0729A-E839-73B5-03DF-8C7A27F8FD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C80860-A15C-F611-4C81-199EFE1F7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259E4-2E4C-8C03-062D-0193A1994213}"/>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5" name="Footer Placeholder 4">
            <a:extLst>
              <a:ext uri="{FF2B5EF4-FFF2-40B4-BE49-F238E27FC236}">
                <a16:creationId xmlns:a16="http://schemas.microsoft.com/office/drawing/2014/main" id="{D11AB1BF-A0D0-2233-9FAF-518363D88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B56BA-D97F-C12C-087C-4F5698B8BA9B}"/>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11784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7723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9474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4477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79609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6260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970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6060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954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0383B-2E80-E880-6D15-32D16230D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C937-B272-047F-E683-061B164D39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595F4-28CB-06C8-BA65-C9B6D53A97E9}"/>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5" name="Footer Placeholder 4">
            <a:extLst>
              <a:ext uri="{FF2B5EF4-FFF2-40B4-BE49-F238E27FC236}">
                <a16:creationId xmlns:a16="http://schemas.microsoft.com/office/drawing/2014/main" id="{3F41B872-B864-EA69-3E20-2931D1F4D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52AD0-28C8-7DDC-B70A-882A840570D1}"/>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4128396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2379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3598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2903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FDCB-5DA8-CA5F-E08D-F03EE1A4D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948380-45D9-B174-F4F5-D33BA648E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9AB5B-78DF-543F-325E-71C049B40254}"/>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5" name="Footer Placeholder 4">
            <a:extLst>
              <a:ext uri="{FF2B5EF4-FFF2-40B4-BE49-F238E27FC236}">
                <a16:creationId xmlns:a16="http://schemas.microsoft.com/office/drawing/2014/main" id="{EB87DFC3-50DF-B1E7-ACA4-D8A600E37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BCD44-A579-024C-16C3-2CF33B5928F3}"/>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121743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63F2-E5FC-B302-AAE6-003464A09D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571F41-58A1-6827-EDCD-EF2EFBCD5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CC1F8-020C-2FDC-5F61-E2A36A2C6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FA943-936D-4CCD-9E85-E01F34041D75}"/>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6" name="Footer Placeholder 5">
            <a:extLst>
              <a:ext uri="{FF2B5EF4-FFF2-40B4-BE49-F238E27FC236}">
                <a16:creationId xmlns:a16="http://schemas.microsoft.com/office/drawing/2014/main" id="{7566CC17-BC66-6264-58E2-09F6A32C1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59F84-1D73-0351-200A-241144896B13}"/>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229124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E50E-D970-7690-FCB0-64318385C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1A44D-38E1-FE6A-57DE-115D6D5867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AE28E-11F7-8366-BAA2-14AB352541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DC6A5-1F88-78FF-30EF-3F0DA2F3C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5F6638-07EF-6FDB-FF9C-272C90F1B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BA07A7-BFD5-F255-597A-8B060CF3282F}"/>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8" name="Footer Placeholder 7">
            <a:extLst>
              <a:ext uri="{FF2B5EF4-FFF2-40B4-BE49-F238E27FC236}">
                <a16:creationId xmlns:a16="http://schemas.microsoft.com/office/drawing/2014/main" id="{E8141228-8A71-73F5-A751-3D9B78C785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DB9B05-202F-FBC2-5CAA-AC76E8C45AE7}"/>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232906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5CE1-0412-0142-7C60-75734292F9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622061-128C-9C06-2F57-44BE32ED14BA}"/>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4" name="Footer Placeholder 3">
            <a:extLst>
              <a:ext uri="{FF2B5EF4-FFF2-40B4-BE49-F238E27FC236}">
                <a16:creationId xmlns:a16="http://schemas.microsoft.com/office/drawing/2014/main" id="{0D2163AD-AC27-4C31-9DE9-E827856D7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6D8A3A-E87C-8151-23A7-7CF50D3D5D0C}"/>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246095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324EE-9430-313D-AA07-90394D3EDE2B}"/>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3" name="Footer Placeholder 2">
            <a:extLst>
              <a:ext uri="{FF2B5EF4-FFF2-40B4-BE49-F238E27FC236}">
                <a16:creationId xmlns:a16="http://schemas.microsoft.com/office/drawing/2014/main" id="{3E893D29-0B45-8727-8DA1-9EBA0B033A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6504C4-C6DF-4DAD-C239-5BD09E1A80DA}"/>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344940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4934-3BA8-EEF3-CC4B-18700E27B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4778B-A952-A60A-2CC9-0C141288A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5BEB3-C887-2053-C9F3-AA12882B5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0D496-DF50-9EF6-0299-283150615D53}"/>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6" name="Footer Placeholder 5">
            <a:extLst>
              <a:ext uri="{FF2B5EF4-FFF2-40B4-BE49-F238E27FC236}">
                <a16:creationId xmlns:a16="http://schemas.microsoft.com/office/drawing/2014/main" id="{48F8DA66-277C-739B-EA27-26FD153F3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597AE-8593-78D2-7082-1B6883566770}"/>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425375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B09-9881-056E-CCB5-55D79A0B8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7902C-C9E5-3C50-61C9-F9AD3A9AD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4F5008-9475-A5BA-27B0-9303E6F12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1AEE1E-599B-CBE3-7A3D-401A949CBC49}"/>
              </a:ext>
            </a:extLst>
          </p:cNvPr>
          <p:cNvSpPr>
            <a:spLocks noGrp="1"/>
          </p:cNvSpPr>
          <p:nvPr>
            <p:ph type="dt" sz="half" idx="10"/>
          </p:nvPr>
        </p:nvSpPr>
        <p:spPr/>
        <p:txBody>
          <a:bodyPr/>
          <a:lstStyle/>
          <a:p>
            <a:fld id="{37E2E9DF-FF19-401E-83A9-CAAD97DA7908}" type="datetimeFigureOut">
              <a:rPr lang="en-US" smtClean="0"/>
              <a:t>12/12/2023</a:t>
            </a:fld>
            <a:endParaRPr lang="en-US"/>
          </a:p>
        </p:txBody>
      </p:sp>
      <p:sp>
        <p:nvSpPr>
          <p:cNvPr id="6" name="Footer Placeholder 5">
            <a:extLst>
              <a:ext uri="{FF2B5EF4-FFF2-40B4-BE49-F238E27FC236}">
                <a16:creationId xmlns:a16="http://schemas.microsoft.com/office/drawing/2014/main" id="{7AA7CCC7-E054-BCCA-FB4C-503BEFCDF2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23277-017E-BE80-F006-EC9AAC11F0CC}"/>
              </a:ext>
            </a:extLst>
          </p:cNvPr>
          <p:cNvSpPr>
            <a:spLocks noGrp="1"/>
          </p:cNvSpPr>
          <p:nvPr>
            <p:ph type="sldNum" sz="quarter" idx="12"/>
          </p:nvPr>
        </p:nvSpPr>
        <p:spPr/>
        <p:txBody>
          <a:bodyPr/>
          <a:lstStyle/>
          <a:p>
            <a:fld id="{B11714AC-7316-4888-8888-BCC026BF3555}" type="slidenum">
              <a:rPr lang="en-US" smtClean="0"/>
              <a:t>‹#›</a:t>
            </a:fld>
            <a:endParaRPr lang="en-US"/>
          </a:p>
        </p:txBody>
      </p:sp>
    </p:spTree>
    <p:extLst>
      <p:ext uri="{BB962C8B-B14F-4D97-AF65-F5344CB8AC3E}">
        <p14:creationId xmlns:p14="http://schemas.microsoft.com/office/powerpoint/2010/main" val="90777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D4442-1A7A-DC60-88E0-6E9DA1BE87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57246-6EB4-D31E-EFA1-968EA95D2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4C04B-86BC-B39A-2533-292626E87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2E9DF-FF19-401E-83A9-CAAD97DA7908}" type="datetimeFigureOut">
              <a:rPr lang="en-US" smtClean="0"/>
              <a:t>12/12/2023</a:t>
            </a:fld>
            <a:endParaRPr lang="en-US"/>
          </a:p>
        </p:txBody>
      </p:sp>
      <p:sp>
        <p:nvSpPr>
          <p:cNvPr id="5" name="Footer Placeholder 4">
            <a:extLst>
              <a:ext uri="{FF2B5EF4-FFF2-40B4-BE49-F238E27FC236}">
                <a16:creationId xmlns:a16="http://schemas.microsoft.com/office/drawing/2014/main" id="{19B6EE00-F4E4-28E3-DA4F-18EA059EB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550DEC-661A-5418-909E-ADFCE929AB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714AC-7316-4888-8888-BCC026BF3555}" type="slidenum">
              <a:rPr lang="en-US" smtClean="0"/>
              <a:t>‹#›</a:t>
            </a:fld>
            <a:endParaRPr lang="en-US"/>
          </a:p>
        </p:txBody>
      </p:sp>
    </p:spTree>
    <p:extLst>
      <p:ext uri="{BB962C8B-B14F-4D97-AF65-F5344CB8AC3E}">
        <p14:creationId xmlns:p14="http://schemas.microsoft.com/office/powerpoint/2010/main" val="612775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12/12/2023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743088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1.svg"/></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45836-374C-E8D9-DCDD-11D2F20A24F5}"/>
              </a:ext>
            </a:extLst>
          </p:cNvPr>
          <p:cNvPicPr>
            <a:picLocks noChangeAspect="1"/>
          </p:cNvPicPr>
          <p:nvPr/>
        </p:nvPicPr>
        <p:blipFill>
          <a:blip r:embed="rId2">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a:off x="1390261" y="702292"/>
            <a:ext cx="10626222" cy="6154450"/>
          </a:xfrm>
          <a:prstGeom prst="rect">
            <a:avLst/>
          </a:prstGeom>
        </p:spPr>
      </p:pic>
      <p:sp>
        <p:nvSpPr>
          <p:cNvPr id="4" name="TextBox 3">
            <a:extLst>
              <a:ext uri="{FF2B5EF4-FFF2-40B4-BE49-F238E27FC236}">
                <a16:creationId xmlns:a16="http://schemas.microsoft.com/office/drawing/2014/main" id="{3D654630-BC31-5EF2-493A-DFE7638BE960}"/>
              </a:ext>
            </a:extLst>
          </p:cNvPr>
          <p:cNvSpPr txBox="1"/>
          <p:nvPr/>
        </p:nvSpPr>
        <p:spPr>
          <a:xfrm>
            <a:off x="175517" y="216162"/>
            <a:ext cx="6225980" cy="3416320"/>
          </a:xfrm>
          <a:prstGeom prst="rect">
            <a:avLst/>
          </a:prstGeom>
          <a:noFill/>
        </p:spPr>
        <p:txBody>
          <a:bodyPr wrap="square" rtlCol="0">
            <a:spAutoFit/>
          </a:bodyPr>
          <a:lstStyle/>
          <a:p>
            <a:pPr algn="ctr"/>
            <a:r>
              <a:rPr lang="vi-VN" sz="3600" dirty="0">
                <a:solidFill>
                  <a:srgbClr val="002060"/>
                </a:solidFill>
                <a:latin typeface="Roboto Condensed" panose="02000000000000000000" pitchFamily="2" charset="0"/>
              </a:rPr>
              <a:t>Khi muốn nâng một vật, người ta cần tác dụng lực có hướng thẳng đứng lên trên (hình bên). Có cách nào tận dụng được trọng lượng của người để nâng được vật lên cao hay không?</a:t>
            </a:r>
            <a:endParaRPr lang="en-US" sz="36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4283455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E24194-D3B4-2FD7-84CA-F23A9ACA0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09" y="579275"/>
            <a:ext cx="5699450" cy="5699450"/>
          </a:xfrm>
          <a:prstGeom prst="rect">
            <a:avLst/>
          </a:prstGeom>
        </p:spPr>
      </p:pic>
      <p:sp>
        <p:nvSpPr>
          <p:cNvPr id="7" name="TextBox 6">
            <a:extLst>
              <a:ext uri="{FF2B5EF4-FFF2-40B4-BE49-F238E27FC236}">
                <a16:creationId xmlns:a16="http://schemas.microsoft.com/office/drawing/2014/main" id="{A6939283-F6C0-F649-BF30-8184BCA49733}"/>
              </a:ext>
            </a:extLst>
          </p:cNvPr>
          <p:cNvSpPr txBox="1"/>
          <p:nvPr/>
        </p:nvSpPr>
        <p:spPr>
          <a:xfrm>
            <a:off x="5605366" y="427949"/>
            <a:ext cx="6097554" cy="5632311"/>
          </a:xfrm>
          <a:prstGeom prst="rect">
            <a:avLst/>
          </a:prstGeom>
          <a:noFill/>
        </p:spPr>
        <p:txBody>
          <a:bodyPr wrap="square" rtlCol="0">
            <a:spAutoFit/>
          </a:bodyPr>
          <a:lstStyle>
            <a:defPPr>
              <a:defRPr lang="en-US"/>
            </a:defPPr>
            <a:lvl1pPr algn="ctr">
              <a:defRPr sz="6600">
                <a:solidFill>
                  <a:srgbClr val="002060"/>
                </a:solidFill>
                <a:latin typeface="#9Slide07 IcielBaliho Script" pitchFamily="2" charset="-93"/>
              </a:defRPr>
            </a:lvl1pPr>
          </a:lstStyle>
          <a:p>
            <a:r>
              <a:rPr lang="en-US" sz="6000" dirty="0" err="1">
                <a:latin typeface="Roboto Condensed" panose="02000000000000000000" pitchFamily="2" charset="0"/>
              </a:rPr>
              <a:t>Đòn</a:t>
            </a:r>
            <a:r>
              <a:rPr lang="en-US" sz="6000" dirty="0">
                <a:latin typeface="Roboto Condensed" panose="02000000000000000000" pitchFamily="2" charset="0"/>
              </a:rPr>
              <a:t> </a:t>
            </a:r>
            <a:r>
              <a:rPr lang="en-US" sz="6000" dirty="0" err="1">
                <a:latin typeface="Roboto Condensed" panose="02000000000000000000" pitchFamily="2" charset="0"/>
              </a:rPr>
              <a:t>bẩy</a:t>
            </a:r>
            <a:r>
              <a:rPr lang="en-US" sz="6000" dirty="0">
                <a:latin typeface="Roboto Condensed" panose="02000000000000000000" pitchFamily="2" charset="0"/>
              </a:rPr>
              <a:t> </a:t>
            </a:r>
            <a:r>
              <a:rPr lang="en-US" sz="6000" dirty="0" err="1">
                <a:latin typeface="Roboto Condensed" panose="02000000000000000000" pitchFamily="2" charset="0"/>
              </a:rPr>
              <a:t>cho</a:t>
            </a:r>
            <a:r>
              <a:rPr lang="en-US" sz="6000" dirty="0">
                <a:latin typeface="Roboto Condensed" panose="02000000000000000000" pitchFamily="2" charset="0"/>
              </a:rPr>
              <a:t> ta </a:t>
            </a:r>
            <a:r>
              <a:rPr lang="en-US" sz="6000" dirty="0" err="1">
                <a:latin typeface="Roboto Condensed" panose="02000000000000000000" pitchFamily="2" charset="0"/>
              </a:rPr>
              <a:t>lợi</a:t>
            </a:r>
            <a:r>
              <a:rPr lang="en-US" sz="6000" dirty="0">
                <a:latin typeface="Roboto Condensed" panose="02000000000000000000" pitchFamily="2" charset="0"/>
              </a:rPr>
              <a:t> </a:t>
            </a:r>
            <a:r>
              <a:rPr lang="en-US" sz="6000" dirty="0" err="1">
                <a:latin typeface="Roboto Condensed" panose="02000000000000000000" pitchFamily="2" charset="0"/>
              </a:rPr>
              <a:t>thế</a:t>
            </a:r>
            <a:r>
              <a:rPr lang="en-US" sz="6000" dirty="0">
                <a:latin typeface="Roboto Condensed" panose="02000000000000000000" pitchFamily="2" charset="0"/>
              </a:rPr>
              <a:t> </a:t>
            </a:r>
            <a:r>
              <a:rPr lang="en-US" sz="6000" dirty="0" err="1">
                <a:latin typeface="Roboto Condensed" panose="02000000000000000000" pitchFamily="2" charset="0"/>
              </a:rPr>
              <a:t>về</a:t>
            </a:r>
            <a:r>
              <a:rPr lang="en-US" sz="6000" dirty="0">
                <a:latin typeface="Roboto Condensed" panose="02000000000000000000" pitchFamily="2" charset="0"/>
              </a:rPr>
              <a:t> </a:t>
            </a:r>
            <a:r>
              <a:rPr lang="en-US" sz="6000" dirty="0" err="1">
                <a:latin typeface="Roboto Condensed" panose="02000000000000000000" pitchFamily="2" charset="0"/>
              </a:rPr>
              <a:t>lực</a:t>
            </a:r>
            <a:r>
              <a:rPr lang="en-US" sz="6000" dirty="0">
                <a:latin typeface="Roboto Condensed" panose="02000000000000000000" pitchFamily="2" charset="0"/>
              </a:rPr>
              <a:t> </a:t>
            </a:r>
            <a:r>
              <a:rPr lang="en-US" sz="6000" dirty="0" err="1">
                <a:latin typeface="Roboto Condensed" panose="02000000000000000000" pitchFamily="2" charset="0"/>
              </a:rPr>
              <a:t>khi</a:t>
            </a:r>
            <a:r>
              <a:rPr lang="en-US" sz="6000" dirty="0">
                <a:latin typeface="Roboto Condensed" panose="02000000000000000000" pitchFamily="2" charset="0"/>
              </a:rPr>
              <a:t> </a:t>
            </a:r>
            <a:r>
              <a:rPr lang="en-US" sz="6000" dirty="0" err="1">
                <a:latin typeface="Roboto Condensed" panose="02000000000000000000" pitchFamily="2" charset="0"/>
              </a:rPr>
              <a:t>cánh</a:t>
            </a:r>
            <a:r>
              <a:rPr lang="en-US" sz="6000" dirty="0">
                <a:latin typeface="Roboto Condensed" panose="02000000000000000000" pitchFamily="2" charset="0"/>
              </a:rPr>
              <a:t> </a:t>
            </a:r>
            <a:r>
              <a:rPr lang="en-US" sz="6000" dirty="0" err="1">
                <a:latin typeface="Roboto Condensed" panose="02000000000000000000" pitchFamily="2" charset="0"/>
              </a:rPr>
              <a:t>tay</a:t>
            </a:r>
            <a:r>
              <a:rPr lang="en-US" sz="6000" dirty="0">
                <a:latin typeface="Roboto Condensed" panose="02000000000000000000" pitchFamily="2" charset="0"/>
              </a:rPr>
              <a:t> </a:t>
            </a:r>
            <a:r>
              <a:rPr lang="en-US" sz="6000" dirty="0" err="1">
                <a:latin typeface="Roboto Condensed" panose="02000000000000000000" pitchFamily="2" charset="0"/>
              </a:rPr>
              <a:t>đòn</a:t>
            </a:r>
            <a:r>
              <a:rPr lang="en-US" sz="6000" dirty="0">
                <a:latin typeface="Roboto Condensed" panose="02000000000000000000" pitchFamily="2" charset="0"/>
              </a:rPr>
              <a:t> (</a:t>
            </a:r>
            <a:r>
              <a:rPr lang="en-US" sz="6000" dirty="0" err="1">
                <a:latin typeface="Roboto Condensed" panose="02000000000000000000" pitchFamily="2" charset="0"/>
              </a:rPr>
              <a:t>khoảng</a:t>
            </a:r>
            <a:r>
              <a:rPr lang="en-US" sz="6000" dirty="0">
                <a:latin typeface="Roboto Condensed" panose="02000000000000000000" pitchFamily="2" charset="0"/>
              </a:rPr>
              <a:t> </a:t>
            </a:r>
            <a:r>
              <a:rPr lang="en-US" sz="6000" dirty="0" err="1">
                <a:latin typeface="Roboto Condensed" panose="02000000000000000000" pitchFamily="2" charset="0"/>
              </a:rPr>
              <a:t>cách</a:t>
            </a:r>
            <a:r>
              <a:rPr lang="en-US" sz="6000" dirty="0">
                <a:latin typeface="Roboto Condensed" panose="02000000000000000000" pitchFamily="2" charset="0"/>
              </a:rPr>
              <a:t> </a:t>
            </a:r>
            <a:r>
              <a:rPr lang="en-US" sz="6000" dirty="0" err="1">
                <a:latin typeface="Roboto Condensed" panose="02000000000000000000" pitchFamily="2" charset="0"/>
              </a:rPr>
              <a:t>từ</a:t>
            </a:r>
            <a:r>
              <a:rPr lang="en-US" sz="6000" dirty="0">
                <a:latin typeface="Roboto Condensed" panose="02000000000000000000" pitchFamily="2" charset="0"/>
              </a:rPr>
              <a:t> </a:t>
            </a:r>
            <a:r>
              <a:rPr lang="en-US" sz="6000" dirty="0" err="1">
                <a:latin typeface="Roboto Condensed" panose="02000000000000000000" pitchFamily="2" charset="0"/>
              </a:rPr>
              <a:t>điểm</a:t>
            </a:r>
            <a:r>
              <a:rPr lang="en-US" sz="6000" dirty="0">
                <a:latin typeface="Roboto Condensed" panose="02000000000000000000" pitchFamily="2" charset="0"/>
              </a:rPr>
              <a:t> </a:t>
            </a:r>
            <a:r>
              <a:rPr lang="en-US" sz="6000" dirty="0" err="1">
                <a:latin typeface="Roboto Condensed" panose="02000000000000000000" pitchFamily="2" charset="0"/>
              </a:rPr>
              <a:t>tựa</a:t>
            </a:r>
            <a:r>
              <a:rPr lang="en-US" sz="6000" dirty="0">
                <a:latin typeface="Roboto Condensed" panose="02000000000000000000" pitchFamily="2" charset="0"/>
              </a:rPr>
              <a:t> O </a:t>
            </a:r>
            <a:r>
              <a:rPr lang="en-US" sz="6000" dirty="0" err="1">
                <a:latin typeface="Roboto Condensed" panose="02000000000000000000" pitchFamily="2" charset="0"/>
              </a:rPr>
              <a:t>tới</a:t>
            </a:r>
            <a:r>
              <a:rPr lang="en-US" sz="6000" dirty="0">
                <a:latin typeface="Roboto Condensed" panose="02000000000000000000" pitchFamily="2" charset="0"/>
              </a:rPr>
              <a:t> </a:t>
            </a:r>
            <a:r>
              <a:rPr lang="en-US" sz="6000" dirty="0" err="1">
                <a:latin typeface="Roboto Condensed" panose="02000000000000000000" pitchFamily="2" charset="0"/>
              </a:rPr>
              <a:t>giá</a:t>
            </a:r>
            <a:r>
              <a:rPr lang="en-US" sz="6000" dirty="0">
                <a:latin typeface="Roboto Condensed" panose="02000000000000000000" pitchFamily="2" charset="0"/>
              </a:rPr>
              <a:t> </a:t>
            </a:r>
            <a:r>
              <a:rPr lang="en-US" sz="6000" dirty="0" err="1">
                <a:latin typeface="Roboto Condensed" panose="02000000000000000000" pitchFamily="2" charset="0"/>
              </a:rPr>
              <a:t>của</a:t>
            </a:r>
            <a:r>
              <a:rPr lang="en-US" sz="6000" dirty="0">
                <a:latin typeface="Roboto Condensed" panose="02000000000000000000" pitchFamily="2" charset="0"/>
              </a:rPr>
              <a:t> </a:t>
            </a:r>
            <a:r>
              <a:rPr lang="en-US" sz="6000" dirty="0" err="1">
                <a:latin typeface="Roboto Condensed" panose="02000000000000000000" pitchFamily="2" charset="0"/>
              </a:rPr>
              <a:t>lực</a:t>
            </a:r>
            <a:r>
              <a:rPr lang="en-US" sz="6000" dirty="0">
                <a:latin typeface="Roboto Condensed" panose="02000000000000000000" pitchFamily="2" charset="0"/>
              </a:rPr>
              <a:t>) </a:t>
            </a:r>
            <a:r>
              <a:rPr lang="en-US" sz="6000" dirty="0" err="1">
                <a:latin typeface="Roboto Condensed" panose="02000000000000000000" pitchFamily="2" charset="0"/>
              </a:rPr>
              <a:t>càng</a:t>
            </a:r>
            <a:r>
              <a:rPr lang="en-US" sz="6000" dirty="0">
                <a:latin typeface="Roboto Condensed" panose="02000000000000000000" pitchFamily="2" charset="0"/>
              </a:rPr>
              <a:t> </a:t>
            </a:r>
            <a:r>
              <a:rPr lang="en-US" sz="6000" dirty="0" err="1">
                <a:latin typeface="Roboto Condensed" panose="02000000000000000000" pitchFamily="2" charset="0"/>
              </a:rPr>
              <a:t>dài</a:t>
            </a:r>
            <a:r>
              <a:rPr lang="en-US" sz="6000" dirty="0">
                <a:latin typeface="Roboto Condensed" panose="02000000000000000000" pitchFamily="2" charset="0"/>
              </a:rPr>
              <a:t>.</a:t>
            </a:r>
          </a:p>
        </p:txBody>
      </p:sp>
    </p:spTree>
    <p:extLst>
      <p:ext uri="{BB962C8B-B14F-4D97-AF65-F5344CB8AC3E}">
        <p14:creationId xmlns:p14="http://schemas.microsoft.com/office/powerpoint/2010/main" val="53733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7FCE4-DD4D-C492-3056-09B4A3D3F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 y="0"/>
            <a:ext cx="10400043" cy="6858000"/>
          </a:xfrm>
          <a:prstGeom prst="rect">
            <a:avLst/>
          </a:prstGeom>
        </p:spPr>
      </p:pic>
      <p:sp>
        <p:nvSpPr>
          <p:cNvPr id="4" name="TextBox 3">
            <a:extLst>
              <a:ext uri="{FF2B5EF4-FFF2-40B4-BE49-F238E27FC236}">
                <a16:creationId xmlns:a16="http://schemas.microsoft.com/office/drawing/2014/main" id="{4BBD28CA-89F8-DCCC-4B23-A8EC15E4171B}"/>
              </a:ext>
            </a:extLst>
          </p:cNvPr>
          <p:cNvSpPr txBox="1"/>
          <p:nvPr/>
        </p:nvSpPr>
        <p:spPr>
          <a:xfrm>
            <a:off x="10436352" y="1069701"/>
            <a:ext cx="1505712" cy="452431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Có</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thể</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tạo</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ra</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đòn</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bẩy</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đơn</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giản</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bằng</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các</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dụng</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cụ</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học</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tập</a:t>
            </a:r>
            <a:endParaRPr lang="en-US" sz="32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2896787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1070795" y="1666635"/>
            <a:ext cx="4130040" cy="3785652"/>
          </a:xfrm>
          <a:prstGeom prst="rect">
            <a:avLst/>
          </a:prstGeom>
          <a:noFill/>
        </p:spPr>
        <p:txBody>
          <a:bodyPr wrap="square" rtlCol="0">
            <a:spAutoFit/>
          </a:bodyPr>
          <a:lstStyle/>
          <a:p>
            <a:pPr algn="ctr"/>
            <a:r>
              <a:rPr lang="en-US" sz="4800" b="1" dirty="0" err="1">
                <a:solidFill>
                  <a:srgbClr val="002060"/>
                </a:solidFill>
                <a:latin typeface="Roboto Condensed" panose="02000000000000000000" pitchFamily="2" charset="0"/>
              </a:rPr>
              <a:t>Nêu</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một</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số</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ví</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dụ</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về</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dùng</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đòn</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bẩy</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làm</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đổi</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hướng</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của</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lực</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tác</a:t>
            </a:r>
            <a:r>
              <a:rPr lang="en-US" sz="4800" b="1" dirty="0">
                <a:solidFill>
                  <a:srgbClr val="002060"/>
                </a:solidFill>
                <a:latin typeface="Roboto Condensed" panose="02000000000000000000" pitchFamily="2" charset="0"/>
              </a:rPr>
              <a:t> </a:t>
            </a:r>
            <a:r>
              <a:rPr lang="en-US" sz="4800" b="1" dirty="0" err="1">
                <a:solidFill>
                  <a:srgbClr val="002060"/>
                </a:solidFill>
                <a:latin typeface="Roboto Condensed" panose="02000000000000000000" pitchFamily="2" charset="0"/>
              </a:rPr>
              <a:t>dụng</a:t>
            </a:r>
            <a:endParaRPr lang="en-US" sz="4800" b="1"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1935330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FD3EF-2F5A-022C-E74F-0E9CA4D56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361" y="125915"/>
            <a:ext cx="9339278" cy="6606170"/>
          </a:xfrm>
          <a:prstGeom prst="rect">
            <a:avLst/>
          </a:prstGeom>
          <a:effectLst>
            <a:glow rad="127000">
              <a:schemeClr val="accent4">
                <a:lumMod val="20000"/>
                <a:lumOff val="80000"/>
              </a:schemeClr>
            </a:glow>
            <a:softEdge rad="101600"/>
          </a:effectLst>
        </p:spPr>
      </p:pic>
    </p:spTree>
    <p:extLst>
      <p:ext uri="{BB962C8B-B14F-4D97-AF65-F5344CB8AC3E}">
        <p14:creationId xmlns:p14="http://schemas.microsoft.com/office/powerpoint/2010/main" val="3506971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8AA05-8AB8-5C8D-3D13-18A29E0A8413}"/>
              </a:ext>
            </a:extLst>
          </p:cNvPr>
          <p:cNvPicPr>
            <a:picLocks noChangeAspect="1"/>
          </p:cNvPicPr>
          <p:nvPr/>
        </p:nvPicPr>
        <p:blipFill rotWithShape="1">
          <a:blip r:embed="rId2"/>
          <a:srcRect t="1" r="13555" b="1233"/>
          <a:stretch/>
        </p:blipFill>
        <p:spPr>
          <a:xfrm>
            <a:off x="459516" y="905256"/>
            <a:ext cx="5534793" cy="5360450"/>
          </a:xfrm>
          <a:prstGeom prst="rect">
            <a:avLst/>
          </a:prstGeom>
          <a:effectLst>
            <a:glow rad="127000">
              <a:schemeClr val="accent4">
                <a:lumMod val="20000"/>
                <a:lumOff val="80000"/>
              </a:schemeClr>
            </a:glow>
            <a:softEdge rad="114300"/>
          </a:effectLst>
        </p:spPr>
      </p:pic>
      <p:pic>
        <p:nvPicPr>
          <p:cNvPr id="4" name="Picture 3">
            <a:extLst>
              <a:ext uri="{FF2B5EF4-FFF2-40B4-BE49-F238E27FC236}">
                <a16:creationId xmlns:a16="http://schemas.microsoft.com/office/drawing/2014/main" id="{A7FD72F8-B943-3004-70E5-7B597FB0C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93" y="905256"/>
            <a:ext cx="5683074" cy="5360450"/>
          </a:xfrm>
          <a:prstGeom prst="rect">
            <a:avLst/>
          </a:prstGeom>
          <a:effectLst>
            <a:glow rad="127000">
              <a:schemeClr val="accent4">
                <a:lumMod val="20000"/>
                <a:lumOff val="80000"/>
              </a:schemeClr>
            </a:glow>
            <a:softEdge rad="101600"/>
          </a:effectLst>
        </p:spPr>
      </p:pic>
    </p:spTree>
    <p:extLst>
      <p:ext uri="{BB962C8B-B14F-4D97-AF65-F5344CB8AC3E}">
        <p14:creationId xmlns:p14="http://schemas.microsoft.com/office/powerpoint/2010/main" val="25588682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3926551"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784975" y="250323"/>
            <a:ext cx="3428727"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pic>
        <p:nvPicPr>
          <p:cNvPr id="10" name="Graphic 9" descr="Arrow Slight curve">
            <a:extLst>
              <a:ext uri="{FF2B5EF4-FFF2-40B4-BE49-F238E27FC236}">
                <a16:creationId xmlns:a16="http://schemas.microsoft.com/office/drawing/2014/main" id="{F37E1149-FD5A-94C6-7A8F-1873906684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7357" y="5452269"/>
            <a:ext cx="914400" cy="914400"/>
          </a:xfrm>
          <a:prstGeom prst="rect">
            <a:avLst/>
          </a:prstGeom>
        </p:spPr>
      </p:pic>
      <p:sp>
        <p:nvSpPr>
          <p:cNvPr id="5" name="TextBox 4">
            <a:extLst>
              <a:ext uri="{FF2B5EF4-FFF2-40B4-BE49-F238E27FC236}">
                <a16:creationId xmlns:a16="http://schemas.microsoft.com/office/drawing/2014/main" id="{02FC6674-DD08-C3CB-D9AA-33BECCE9F40D}"/>
              </a:ext>
            </a:extLst>
          </p:cNvPr>
          <p:cNvSpPr txBox="1"/>
          <p:nvPr/>
        </p:nvSpPr>
        <p:spPr>
          <a:xfrm>
            <a:off x="3712287" y="905007"/>
            <a:ext cx="4573369" cy="461665"/>
          </a:xfrm>
          <a:prstGeom prst="rect">
            <a:avLst/>
          </a:prstGeom>
          <a:noFill/>
        </p:spPr>
        <p:txBody>
          <a:bodyPr wrap="square" rtlCol="0">
            <a:spAutoFit/>
          </a:bodyPr>
          <a:lstStyle/>
          <a:p>
            <a:pPr algn="ctr"/>
            <a:r>
              <a:rPr lang="en-US" sz="2400" dirty="0" err="1">
                <a:latin typeface="Roboto" panose="02000000000000000000" pitchFamily="2" charset="0"/>
                <a:cs typeface="#9Slide03 Arima Madurai Black" panose="00000A00000000000000" pitchFamily="2" charset="-93"/>
              </a:rPr>
              <a:t>Mô</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hình</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đòn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bẩy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đơn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giản</a:t>
            </a:r>
            <a:endParaRPr lang="en-US" sz="2400" dirty="0">
              <a:latin typeface="Roboto" panose="02000000000000000000" pitchFamily="2" charset="0"/>
              <a:cs typeface="#9Slide03 Arima Madurai Black" panose="00000A00000000000000" pitchFamily="2" charset="-93"/>
            </a:endParaRPr>
          </a:p>
        </p:txBody>
      </p:sp>
      <p:sp>
        <p:nvSpPr>
          <p:cNvPr id="6" name="Rectangle 5">
            <a:extLst>
              <a:ext uri="{FF2B5EF4-FFF2-40B4-BE49-F238E27FC236}">
                <a16:creationId xmlns:a16="http://schemas.microsoft.com/office/drawing/2014/main" id="{71D744CD-E843-268D-B28A-2B412B57D3EB}"/>
              </a:ext>
            </a:extLst>
          </p:cNvPr>
          <p:cNvSpPr/>
          <p:nvPr/>
        </p:nvSpPr>
        <p:spPr>
          <a:xfrm>
            <a:off x="1343880" y="4652754"/>
            <a:ext cx="9504240" cy="316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86DA05FD-7D34-867F-78D7-92424979C622}"/>
              </a:ext>
            </a:extLst>
          </p:cNvPr>
          <p:cNvSpPr/>
          <p:nvPr/>
        </p:nvSpPr>
        <p:spPr>
          <a:xfrm>
            <a:off x="5621296" y="3564618"/>
            <a:ext cx="1262238" cy="108813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CAA207-8A63-0FAA-51D0-A27C264CE871}"/>
              </a:ext>
            </a:extLst>
          </p:cNvPr>
          <p:cNvSpPr/>
          <p:nvPr/>
        </p:nvSpPr>
        <p:spPr>
          <a:xfrm rot="20582465">
            <a:off x="2477924" y="3460989"/>
            <a:ext cx="7548983" cy="10082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Line arrow Slight curve">
            <a:extLst>
              <a:ext uri="{FF2B5EF4-FFF2-40B4-BE49-F238E27FC236}">
                <a16:creationId xmlns:a16="http://schemas.microsoft.com/office/drawing/2014/main" id="{50A97028-658A-FA02-B89A-2FAE86941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90625">
            <a:off x="6092926" y="3464062"/>
            <a:ext cx="880872" cy="619013"/>
          </a:xfrm>
          <a:prstGeom prst="rect">
            <a:avLst/>
          </a:prstGeom>
        </p:spPr>
      </p:pic>
      <p:sp>
        <p:nvSpPr>
          <p:cNvPr id="28" name="TextBox 27">
            <a:extLst>
              <a:ext uri="{FF2B5EF4-FFF2-40B4-BE49-F238E27FC236}">
                <a16:creationId xmlns:a16="http://schemas.microsoft.com/office/drawing/2014/main" id="{CDB4A417-2C19-7E6C-0FF4-5924F41F93E7}"/>
              </a:ext>
            </a:extLst>
          </p:cNvPr>
          <p:cNvSpPr txBox="1"/>
          <p:nvPr/>
        </p:nvSpPr>
        <p:spPr>
          <a:xfrm>
            <a:off x="10000072" y="2810959"/>
            <a:ext cx="1000466"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29" name="TextBox 28">
            <a:extLst>
              <a:ext uri="{FF2B5EF4-FFF2-40B4-BE49-F238E27FC236}">
                <a16:creationId xmlns:a16="http://schemas.microsoft.com/office/drawing/2014/main" id="{72C07BCD-431F-4038-FC2E-826FA64A4154}"/>
              </a:ext>
            </a:extLst>
          </p:cNvPr>
          <p:cNvSpPr txBox="1"/>
          <p:nvPr/>
        </p:nvSpPr>
        <p:spPr>
          <a:xfrm>
            <a:off x="2187706" y="4518770"/>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A</a:t>
            </a:r>
          </a:p>
        </p:txBody>
      </p:sp>
      <p:sp>
        <p:nvSpPr>
          <p:cNvPr id="30" name="TextBox 29">
            <a:extLst>
              <a:ext uri="{FF2B5EF4-FFF2-40B4-BE49-F238E27FC236}">
                <a16:creationId xmlns:a16="http://schemas.microsoft.com/office/drawing/2014/main" id="{AE5F853D-C119-5CE0-309F-0513165D5D01}"/>
              </a:ext>
            </a:extLst>
          </p:cNvPr>
          <p:cNvSpPr txBox="1"/>
          <p:nvPr/>
        </p:nvSpPr>
        <p:spPr>
          <a:xfrm>
            <a:off x="9667367" y="1777440"/>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B</a:t>
            </a:r>
          </a:p>
        </p:txBody>
      </p:sp>
      <p:sp>
        <p:nvSpPr>
          <p:cNvPr id="31" name="Rectangle 30">
            <a:extLst>
              <a:ext uri="{FF2B5EF4-FFF2-40B4-BE49-F238E27FC236}">
                <a16:creationId xmlns:a16="http://schemas.microsoft.com/office/drawing/2014/main" id="{784BB9C4-021F-82FF-0264-A6BA8C69A799}"/>
              </a:ext>
            </a:extLst>
          </p:cNvPr>
          <p:cNvSpPr/>
          <p:nvPr/>
        </p:nvSpPr>
        <p:spPr>
          <a:xfrm rot="20759802">
            <a:off x="1889009" y="3573272"/>
            <a:ext cx="1073657" cy="991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Roboto Condensed" panose="02000000000000000000" pitchFamily="2" charset="0"/>
                <a:cs typeface="#9Slide03 Arima Madurai Black" panose="00000A00000000000000" pitchFamily="2" charset="-93"/>
              </a:rPr>
              <a:t>Vật</a:t>
            </a:r>
            <a:endParaRPr lang="en-US" sz="3200" dirty="0">
              <a:latin typeface="Roboto Condensed" panose="02000000000000000000" pitchFamily="2" charset="0"/>
              <a:cs typeface="#9Slide03 Arima Madurai Black" panose="00000A00000000000000" pitchFamily="2" charset="-93"/>
            </a:endParaRPr>
          </a:p>
        </p:txBody>
      </p:sp>
      <p:cxnSp>
        <p:nvCxnSpPr>
          <p:cNvPr id="1025" name="Straight Arrow Connector 1024">
            <a:extLst>
              <a:ext uri="{FF2B5EF4-FFF2-40B4-BE49-F238E27FC236}">
                <a16:creationId xmlns:a16="http://schemas.microsoft.com/office/drawing/2014/main" id="{7B07F5FD-A3B2-E7C5-E1BE-FF655A1A48CA}"/>
              </a:ext>
            </a:extLst>
          </p:cNvPr>
          <p:cNvCxnSpPr>
            <a:cxnSpLocks/>
          </p:cNvCxnSpPr>
          <p:nvPr/>
        </p:nvCxnSpPr>
        <p:spPr>
          <a:xfrm>
            <a:off x="9851031" y="2362215"/>
            <a:ext cx="217482" cy="7165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187BCA72-028F-18F0-BFCD-D1EF95A87500}"/>
              </a:ext>
            </a:extLst>
          </p:cNvPr>
          <p:cNvSpPr txBox="1"/>
          <p:nvPr/>
        </p:nvSpPr>
        <p:spPr>
          <a:xfrm>
            <a:off x="7035934" y="3959725"/>
            <a:ext cx="1511890" cy="1077218"/>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sp>
        <p:nvSpPr>
          <p:cNvPr id="7" name="TextBox 6">
            <a:extLst>
              <a:ext uri="{FF2B5EF4-FFF2-40B4-BE49-F238E27FC236}">
                <a16:creationId xmlns:a16="http://schemas.microsoft.com/office/drawing/2014/main" id="{EE942A74-156E-02DC-8389-D2DFB7509B01}"/>
              </a:ext>
            </a:extLst>
          </p:cNvPr>
          <p:cNvSpPr txBox="1"/>
          <p:nvPr/>
        </p:nvSpPr>
        <p:spPr>
          <a:xfrm>
            <a:off x="1944496" y="5350256"/>
            <a:ext cx="862195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cs typeface="#9Slide03 Arima Madurai Black" panose="00000A00000000000000" pitchFamily="2" charset="-93"/>
              </a:rPr>
              <a:t>Đòn</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bẩy</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đã</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giúp</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đổi</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hướng</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lực</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tác</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dụng</a:t>
            </a:r>
            <a:r>
              <a:rPr lang="en-US" sz="3200" dirty="0">
                <a:solidFill>
                  <a:srgbClr val="002060"/>
                </a:solidFill>
                <a:latin typeface="Roboto Black" panose="02000000000000000000" pitchFamily="2" charset="0"/>
                <a:cs typeface="#9Slide03 Arima Madurai Black" panose="00000A00000000000000" pitchFamily="2" charset="-93"/>
              </a:rPr>
              <a:t> – </a:t>
            </a:r>
            <a:r>
              <a:rPr lang="en-US" sz="3200" dirty="0" err="1">
                <a:solidFill>
                  <a:srgbClr val="002060"/>
                </a:solidFill>
                <a:latin typeface="Roboto Black" panose="02000000000000000000" pitchFamily="2" charset="0"/>
                <a:cs typeface="#9Slide03 Arima Madurai Black" panose="00000A00000000000000" pitchFamily="2" charset="-93"/>
              </a:rPr>
              <a:t>cánh</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tay</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đòn</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càng</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dài</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càng</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có</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lợi</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về</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lực</a:t>
            </a:r>
            <a:endParaRPr lang="en-US" sz="3200" dirty="0">
              <a:solidFill>
                <a:srgbClr val="002060"/>
              </a:solidFill>
              <a:latin typeface="Roboto Black" panose="02000000000000000000" pitchFamily="2" charset="0"/>
              <a:cs typeface="#9Slide03 Arima Madurai Black" panose="00000A00000000000000" pitchFamily="2" charset="-93"/>
            </a:endParaRPr>
          </a:p>
        </p:txBody>
      </p:sp>
      <p:cxnSp>
        <p:nvCxnSpPr>
          <p:cNvPr id="9" name="Straight Arrow Connector 8">
            <a:extLst>
              <a:ext uri="{FF2B5EF4-FFF2-40B4-BE49-F238E27FC236}">
                <a16:creationId xmlns:a16="http://schemas.microsoft.com/office/drawing/2014/main" id="{01F67A33-1E42-8E19-76BF-2299B3C575FB}"/>
              </a:ext>
            </a:extLst>
          </p:cNvPr>
          <p:cNvCxnSpPr>
            <a:cxnSpLocks/>
          </p:cNvCxnSpPr>
          <p:nvPr/>
        </p:nvCxnSpPr>
        <p:spPr>
          <a:xfrm flipV="1">
            <a:off x="6255473" y="2174092"/>
            <a:ext cx="3411894" cy="108155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4BF2C6-E7B1-E24C-E057-33119E842274}"/>
              </a:ext>
            </a:extLst>
          </p:cNvPr>
          <p:cNvSpPr txBox="1"/>
          <p:nvPr/>
        </p:nvSpPr>
        <p:spPr>
          <a:xfrm rot="20532119">
            <a:off x="6727584" y="1896479"/>
            <a:ext cx="2153587" cy="1077218"/>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Cánh</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tay</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đòn</a:t>
            </a:r>
            <a:endParaRPr lang="en-US" sz="32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2800322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wipe(left)">
                                      <p:cBhvr>
                                        <p:cTn id="38" dur="500"/>
                                        <p:tgtEl>
                                          <p:spTgt spid="102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25"/>
                                        </p:tgtEl>
                                        <p:attrNameLst>
                                          <p:attrName>style.visibility</p:attrName>
                                        </p:attrNameLst>
                                      </p:cBhvr>
                                      <p:to>
                                        <p:strVal val="visible"/>
                                      </p:to>
                                    </p:set>
                                    <p:animEffect transition="in" filter="wipe(up)">
                                      <p:cBhvr>
                                        <p:cTn id="50" dur="500"/>
                                        <p:tgtEl>
                                          <p:spTgt spid="102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outVertical)">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4" grpId="0" animBg="1"/>
      <p:bldP spid="25" grpId="0" animBg="1"/>
      <p:bldP spid="28" grpId="0"/>
      <p:bldP spid="29" grpId="0"/>
      <p:bldP spid="30" grpId="0"/>
      <p:bldP spid="31" grpId="0" animBg="1"/>
      <p:bldP spid="1029" grpId="0"/>
      <p:bldP spid="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781FC6E-D4C6-2B0D-EF36-E29FF9B13082}"/>
              </a:ext>
            </a:extLst>
          </p:cNvPr>
          <p:cNvGrpSpPr/>
          <p:nvPr/>
        </p:nvGrpSpPr>
        <p:grpSpPr>
          <a:xfrm>
            <a:off x="684840" y="224837"/>
            <a:ext cx="1951828" cy="567719"/>
            <a:chOff x="551554" y="829477"/>
            <a:chExt cx="1277246" cy="425789"/>
          </a:xfrm>
        </p:grpSpPr>
        <p:sp>
          <p:nvSpPr>
            <p:cNvPr id="6" name="Rectangle: Rounded Corners 5">
              <a:extLst>
                <a:ext uri="{FF2B5EF4-FFF2-40B4-BE49-F238E27FC236}">
                  <a16:creationId xmlns:a16="http://schemas.microsoft.com/office/drawing/2014/main" id="{E8C6FCE0-B89E-1A76-3E63-E2D0797B130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7" name="Google Shape;2428;p39">
              <a:extLst>
                <a:ext uri="{FF2B5EF4-FFF2-40B4-BE49-F238E27FC236}">
                  <a16:creationId xmlns:a16="http://schemas.microsoft.com/office/drawing/2014/main" id="{ED6BC24E-AD7B-5E42-4B08-A557787A3030}"/>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Câu</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hỏi</a:t>
              </a:r>
              <a:endParaRPr lang="en-US" sz="2933" kern="0" dirty="0">
                <a:solidFill>
                  <a:schemeClr val="tx1"/>
                </a:solidFill>
                <a:latin typeface="Roboto Condensed" panose="02000000000000000000" pitchFamily="2" charset="0"/>
              </a:endParaRPr>
            </a:p>
          </p:txBody>
        </p:sp>
      </p:grpSp>
      <p:grpSp>
        <p:nvGrpSpPr>
          <p:cNvPr id="10" name="Group 9">
            <a:extLst>
              <a:ext uri="{FF2B5EF4-FFF2-40B4-BE49-F238E27FC236}">
                <a16:creationId xmlns:a16="http://schemas.microsoft.com/office/drawing/2014/main" id="{D32CBEDA-1002-5139-6A8A-A06A5B3F422F}"/>
              </a:ext>
            </a:extLst>
          </p:cNvPr>
          <p:cNvGrpSpPr/>
          <p:nvPr/>
        </p:nvGrpSpPr>
        <p:grpSpPr>
          <a:xfrm>
            <a:off x="360212" y="212204"/>
            <a:ext cx="567720" cy="567720"/>
            <a:chOff x="4187992" y="2647399"/>
            <a:chExt cx="1038553" cy="1038553"/>
          </a:xfrm>
        </p:grpSpPr>
        <p:sp>
          <p:nvSpPr>
            <p:cNvPr id="11" name="Oval 10">
              <a:extLst>
                <a:ext uri="{FF2B5EF4-FFF2-40B4-BE49-F238E27FC236}">
                  <a16:creationId xmlns:a16="http://schemas.microsoft.com/office/drawing/2014/main" id="{BC870C0E-58EA-6B65-1A0E-D4F6AD19B9D2}"/>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24" name="Picture 2">
              <a:extLst>
                <a:ext uri="{FF2B5EF4-FFF2-40B4-BE49-F238E27FC236}">
                  <a16:creationId xmlns:a16="http://schemas.microsoft.com/office/drawing/2014/main" id="{D884646F-0594-6297-E5B5-B1C3D126F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2299;p37">
            <a:extLst>
              <a:ext uri="{FF2B5EF4-FFF2-40B4-BE49-F238E27FC236}">
                <a16:creationId xmlns:a16="http://schemas.microsoft.com/office/drawing/2014/main" id="{51F4086F-B7DA-C607-874C-05168915841C}"/>
              </a:ext>
            </a:extLst>
          </p:cNvPr>
          <p:cNvSpPr txBox="1">
            <a:spLocks/>
          </p:cNvSpPr>
          <p:nvPr/>
        </p:nvSpPr>
        <p:spPr>
          <a:xfrm>
            <a:off x="837491" y="812208"/>
            <a:ext cx="10435548"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dirty="0">
                <a:latin typeface="Roboto" panose="02000000000000000000" pitchFamily="2" charset="0"/>
              </a:rPr>
              <a:t>Xác định điểm tựa, cánh tay đòn trong các trường hợp ở Hình 19.2.</a:t>
            </a:r>
            <a:endParaRPr lang="en-US" dirty="0">
              <a:latin typeface="Roboto" panose="02000000000000000000" pitchFamily="2" charset="0"/>
              <a:sym typeface="Arial"/>
            </a:endParaRPr>
          </a:p>
        </p:txBody>
      </p:sp>
      <p:grpSp>
        <p:nvGrpSpPr>
          <p:cNvPr id="1029" name="Group 1028">
            <a:extLst>
              <a:ext uri="{FF2B5EF4-FFF2-40B4-BE49-F238E27FC236}">
                <a16:creationId xmlns:a16="http://schemas.microsoft.com/office/drawing/2014/main" id="{71F9B54F-C58D-116D-9127-1B14EDFD5238}"/>
              </a:ext>
            </a:extLst>
          </p:cNvPr>
          <p:cNvGrpSpPr/>
          <p:nvPr/>
        </p:nvGrpSpPr>
        <p:grpSpPr>
          <a:xfrm>
            <a:off x="590328" y="5908675"/>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265700" y="5896043"/>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3"/>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4"/>
          <a:srcRect l="2166" t="3959" b="17533"/>
          <a:stretch/>
        </p:blipFill>
        <p:spPr>
          <a:xfrm>
            <a:off x="158627" y="1616824"/>
            <a:ext cx="11802787" cy="3492873"/>
          </a:xfrm>
          <a:prstGeom prst="rect">
            <a:avLst/>
          </a:prstGeom>
        </p:spPr>
      </p:pic>
      <p:sp>
        <p:nvSpPr>
          <p:cNvPr id="14" name="Isosceles Triangle 13">
            <a:extLst>
              <a:ext uri="{FF2B5EF4-FFF2-40B4-BE49-F238E27FC236}">
                <a16:creationId xmlns:a16="http://schemas.microsoft.com/office/drawing/2014/main" id="{69CFE230-6489-9B5A-AD06-A0D36D61A548}"/>
              </a:ext>
            </a:extLst>
          </p:cNvPr>
          <p:cNvSpPr/>
          <p:nvPr/>
        </p:nvSpPr>
        <p:spPr>
          <a:xfrm flipH="1">
            <a:off x="548978" y="4542373"/>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9B65531B-F3C7-3DC8-A810-C8244830561A}"/>
              </a:ext>
            </a:extLst>
          </p:cNvPr>
          <p:cNvCxnSpPr>
            <a:cxnSpLocks/>
          </p:cNvCxnSpPr>
          <p:nvPr/>
        </p:nvCxnSpPr>
        <p:spPr>
          <a:xfrm flipV="1">
            <a:off x="2459615" y="2431812"/>
            <a:ext cx="0" cy="6858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A0867383-7D9E-9723-20E4-CD1CF08601DB}"/>
              </a:ext>
            </a:extLst>
          </p:cNvPr>
          <p:cNvSpPr txBox="1"/>
          <p:nvPr/>
        </p:nvSpPr>
        <p:spPr>
          <a:xfrm>
            <a:off x="238718" y="5047444"/>
            <a:ext cx="1197546"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Điểm</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tựa</a:t>
            </a:r>
            <a:endParaRPr lang="en-US" sz="2400" dirty="0">
              <a:solidFill>
                <a:srgbClr val="002060"/>
              </a:solidFill>
              <a:latin typeface="Roboto Condensed" panose="02000000000000000000" pitchFamily="2" charset="0"/>
            </a:endParaRPr>
          </a:p>
        </p:txBody>
      </p:sp>
      <p:sp>
        <p:nvSpPr>
          <p:cNvPr id="18" name="TextBox 17">
            <a:extLst>
              <a:ext uri="{FF2B5EF4-FFF2-40B4-BE49-F238E27FC236}">
                <a16:creationId xmlns:a16="http://schemas.microsoft.com/office/drawing/2014/main" id="{9B1713D9-79FA-C964-1F89-5222AC0C70FF}"/>
              </a:ext>
            </a:extLst>
          </p:cNvPr>
          <p:cNvSpPr txBox="1"/>
          <p:nvPr/>
        </p:nvSpPr>
        <p:spPr>
          <a:xfrm>
            <a:off x="1536337" y="2200979"/>
            <a:ext cx="921208" cy="461665"/>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dirty="0" err="1">
                <a:latin typeface="Roboto Condensed" panose="02000000000000000000" pitchFamily="2" charset="0"/>
              </a:rPr>
              <a:t>Lực</a:t>
            </a:r>
            <a:endParaRPr lang="en-US" dirty="0">
              <a:latin typeface="Roboto Condensed" panose="02000000000000000000" pitchFamily="2" charset="0"/>
            </a:endParaRPr>
          </a:p>
        </p:txBody>
      </p:sp>
      <p:cxnSp>
        <p:nvCxnSpPr>
          <p:cNvPr id="21" name="Straight Connector 20">
            <a:extLst>
              <a:ext uri="{FF2B5EF4-FFF2-40B4-BE49-F238E27FC236}">
                <a16:creationId xmlns:a16="http://schemas.microsoft.com/office/drawing/2014/main" id="{A26448F5-6B4A-3F74-A17A-E6BBF77F79EE}"/>
              </a:ext>
            </a:extLst>
          </p:cNvPr>
          <p:cNvCxnSpPr>
            <a:cxnSpLocks/>
          </p:cNvCxnSpPr>
          <p:nvPr/>
        </p:nvCxnSpPr>
        <p:spPr>
          <a:xfrm>
            <a:off x="2457545" y="3117612"/>
            <a:ext cx="0" cy="142476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54E624-9102-0075-EC73-B18177D00AD8}"/>
              </a:ext>
            </a:extLst>
          </p:cNvPr>
          <p:cNvCxnSpPr>
            <a:cxnSpLocks/>
          </p:cNvCxnSpPr>
          <p:nvPr/>
        </p:nvCxnSpPr>
        <p:spPr>
          <a:xfrm>
            <a:off x="909398" y="4542373"/>
            <a:ext cx="1620054" cy="17951"/>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8AC2B-D1A5-5AEC-F3F5-914125F2882E}"/>
              </a:ext>
            </a:extLst>
          </p:cNvPr>
          <p:cNvSpPr txBox="1"/>
          <p:nvPr/>
        </p:nvSpPr>
        <p:spPr>
          <a:xfrm>
            <a:off x="1345941" y="4560324"/>
            <a:ext cx="1894765" cy="461665"/>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Cánh</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tay</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đòn</a:t>
            </a:r>
            <a:endParaRPr lang="en-US" sz="2400" dirty="0">
              <a:solidFill>
                <a:srgbClr val="002060"/>
              </a:solidFill>
              <a:latin typeface="Roboto Condensed" panose="02000000000000000000" pitchFamily="2" charset="0"/>
            </a:endParaRPr>
          </a:p>
        </p:txBody>
      </p:sp>
      <p:sp>
        <p:nvSpPr>
          <p:cNvPr id="28" name="Google Shape;2299;p37">
            <a:extLst>
              <a:ext uri="{FF2B5EF4-FFF2-40B4-BE49-F238E27FC236}">
                <a16:creationId xmlns:a16="http://schemas.microsoft.com/office/drawing/2014/main" id="{C69AC3EC-9899-2B27-8173-FA668E5B9E0E}"/>
              </a:ext>
            </a:extLst>
          </p:cNvPr>
          <p:cNvSpPr txBox="1">
            <a:spLocks/>
          </p:cNvSpPr>
          <p:nvPr/>
        </p:nvSpPr>
        <p:spPr>
          <a:xfrm>
            <a:off x="222081" y="1616824"/>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a)</a:t>
            </a:r>
            <a:endParaRPr lang="en-US" dirty="0">
              <a:latin typeface="Roboto" panose="02000000000000000000" pitchFamily="2" charset="0"/>
              <a:sym typeface="Arial"/>
            </a:endParaRPr>
          </a:p>
        </p:txBody>
      </p:sp>
      <p:sp>
        <p:nvSpPr>
          <p:cNvPr id="29" name="Google Shape;2299;p37">
            <a:extLst>
              <a:ext uri="{FF2B5EF4-FFF2-40B4-BE49-F238E27FC236}">
                <a16:creationId xmlns:a16="http://schemas.microsoft.com/office/drawing/2014/main" id="{3192AD71-63EF-E509-1DDF-3FFEB5E1C947}"/>
              </a:ext>
            </a:extLst>
          </p:cNvPr>
          <p:cNvSpPr txBox="1">
            <a:spLocks/>
          </p:cNvSpPr>
          <p:nvPr/>
        </p:nvSpPr>
        <p:spPr>
          <a:xfrm>
            <a:off x="4134718" y="1649108"/>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b)</a:t>
            </a:r>
            <a:endParaRPr lang="en-US" dirty="0">
              <a:latin typeface="Roboto" panose="02000000000000000000" pitchFamily="2" charset="0"/>
              <a:sym typeface="Arial"/>
            </a:endParaRPr>
          </a:p>
        </p:txBody>
      </p:sp>
      <p:sp>
        <p:nvSpPr>
          <p:cNvPr id="30" name="Google Shape;2299;p37">
            <a:extLst>
              <a:ext uri="{FF2B5EF4-FFF2-40B4-BE49-F238E27FC236}">
                <a16:creationId xmlns:a16="http://schemas.microsoft.com/office/drawing/2014/main" id="{22971326-2208-DE1C-8FF8-48123EC2E937}"/>
              </a:ext>
            </a:extLst>
          </p:cNvPr>
          <p:cNvSpPr txBox="1">
            <a:spLocks/>
          </p:cNvSpPr>
          <p:nvPr/>
        </p:nvSpPr>
        <p:spPr>
          <a:xfrm>
            <a:off x="7720458" y="1628036"/>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c)</a:t>
            </a:r>
            <a:endParaRPr lang="en-US" dirty="0">
              <a:latin typeface="Roboto" panose="02000000000000000000" pitchFamily="2" charset="0"/>
              <a:sym typeface="Arial"/>
            </a:endParaRPr>
          </a:p>
        </p:txBody>
      </p:sp>
      <p:sp>
        <p:nvSpPr>
          <p:cNvPr id="1036" name="Isosceles Triangle 1035">
            <a:extLst>
              <a:ext uri="{FF2B5EF4-FFF2-40B4-BE49-F238E27FC236}">
                <a16:creationId xmlns:a16="http://schemas.microsoft.com/office/drawing/2014/main" id="{359967AB-9B2B-F35B-CE55-B00B9EE277F1}"/>
              </a:ext>
            </a:extLst>
          </p:cNvPr>
          <p:cNvSpPr/>
          <p:nvPr/>
        </p:nvSpPr>
        <p:spPr>
          <a:xfrm flipH="1">
            <a:off x="5278861" y="4214508"/>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037" name="Straight Arrow Connector 1036">
            <a:extLst>
              <a:ext uri="{FF2B5EF4-FFF2-40B4-BE49-F238E27FC236}">
                <a16:creationId xmlns:a16="http://schemas.microsoft.com/office/drawing/2014/main" id="{DCE3C676-29FF-610E-DC7D-D8760787A323}"/>
              </a:ext>
            </a:extLst>
          </p:cNvPr>
          <p:cNvCxnSpPr>
            <a:cxnSpLocks/>
          </p:cNvCxnSpPr>
          <p:nvPr/>
        </p:nvCxnSpPr>
        <p:spPr>
          <a:xfrm>
            <a:off x="7432094" y="2570478"/>
            <a:ext cx="0" cy="6858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38" name="TextBox 1037">
            <a:extLst>
              <a:ext uri="{FF2B5EF4-FFF2-40B4-BE49-F238E27FC236}">
                <a16:creationId xmlns:a16="http://schemas.microsoft.com/office/drawing/2014/main" id="{C1CE338E-D540-89B1-A989-91040E3ADF08}"/>
              </a:ext>
            </a:extLst>
          </p:cNvPr>
          <p:cNvSpPr txBox="1"/>
          <p:nvPr/>
        </p:nvSpPr>
        <p:spPr>
          <a:xfrm>
            <a:off x="4968601" y="4719579"/>
            <a:ext cx="1197546"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Điểm</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tựa</a:t>
            </a:r>
            <a:endParaRPr lang="en-US" sz="2400" dirty="0">
              <a:solidFill>
                <a:srgbClr val="002060"/>
              </a:solidFill>
              <a:latin typeface="Roboto Condensed" panose="02000000000000000000" pitchFamily="2" charset="0"/>
            </a:endParaRPr>
          </a:p>
        </p:txBody>
      </p:sp>
      <p:sp>
        <p:nvSpPr>
          <p:cNvPr id="1039" name="TextBox 1038">
            <a:extLst>
              <a:ext uri="{FF2B5EF4-FFF2-40B4-BE49-F238E27FC236}">
                <a16:creationId xmlns:a16="http://schemas.microsoft.com/office/drawing/2014/main" id="{F7B99A61-F177-D280-D45B-D667CD619314}"/>
              </a:ext>
            </a:extLst>
          </p:cNvPr>
          <p:cNvSpPr txBox="1"/>
          <p:nvPr/>
        </p:nvSpPr>
        <p:spPr>
          <a:xfrm>
            <a:off x="6222409" y="2227616"/>
            <a:ext cx="921208" cy="461665"/>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dirty="0" err="1">
                <a:latin typeface="Roboto Condensed" panose="02000000000000000000" pitchFamily="2" charset="0"/>
              </a:rPr>
              <a:t>Lực</a:t>
            </a:r>
            <a:endParaRPr lang="en-US" dirty="0">
              <a:latin typeface="Roboto Condensed" panose="02000000000000000000" pitchFamily="2" charset="0"/>
            </a:endParaRPr>
          </a:p>
        </p:txBody>
      </p:sp>
      <p:cxnSp>
        <p:nvCxnSpPr>
          <p:cNvPr id="1040" name="Straight Connector 1039">
            <a:extLst>
              <a:ext uri="{FF2B5EF4-FFF2-40B4-BE49-F238E27FC236}">
                <a16:creationId xmlns:a16="http://schemas.microsoft.com/office/drawing/2014/main" id="{F76B224E-65C2-9F65-B933-9356263363C0}"/>
              </a:ext>
            </a:extLst>
          </p:cNvPr>
          <p:cNvCxnSpPr>
            <a:cxnSpLocks/>
          </p:cNvCxnSpPr>
          <p:nvPr/>
        </p:nvCxnSpPr>
        <p:spPr>
          <a:xfrm>
            <a:off x="7432094" y="3256278"/>
            <a:ext cx="0" cy="97618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1" name="Straight Arrow Connector 1040">
            <a:extLst>
              <a:ext uri="{FF2B5EF4-FFF2-40B4-BE49-F238E27FC236}">
                <a16:creationId xmlns:a16="http://schemas.microsoft.com/office/drawing/2014/main" id="{F82696BD-E6C0-6CDA-6736-F31CF175AA06}"/>
              </a:ext>
            </a:extLst>
          </p:cNvPr>
          <p:cNvCxnSpPr>
            <a:cxnSpLocks/>
          </p:cNvCxnSpPr>
          <p:nvPr/>
        </p:nvCxnSpPr>
        <p:spPr>
          <a:xfrm>
            <a:off x="5606217" y="4232459"/>
            <a:ext cx="1792813" cy="19865"/>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ED3F0C4E-6857-0643-382A-F689843D7B05}"/>
              </a:ext>
            </a:extLst>
          </p:cNvPr>
          <p:cNvSpPr txBox="1"/>
          <p:nvPr/>
        </p:nvSpPr>
        <p:spPr>
          <a:xfrm>
            <a:off x="5989883" y="4506730"/>
            <a:ext cx="1894765" cy="461665"/>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Cánh</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tay</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đòn</a:t>
            </a:r>
            <a:endParaRPr lang="en-US" sz="2400" dirty="0">
              <a:solidFill>
                <a:srgbClr val="002060"/>
              </a:solidFill>
              <a:latin typeface="Roboto Condensed" panose="02000000000000000000" pitchFamily="2" charset="0"/>
            </a:endParaRPr>
          </a:p>
        </p:txBody>
      </p:sp>
      <p:sp>
        <p:nvSpPr>
          <p:cNvPr id="2" name="Isosceles Triangle 1">
            <a:extLst>
              <a:ext uri="{FF2B5EF4-FFF2-40B4-BE49-F238E27FC236}">
                <a16:creationId xmlns:a16="http://schemas.microsoft.com/office/drawing/2014/main" id="{80BEC505-E507-492B-CAC8-6E22F1149904}"/>
              </a:ext>
            </a:extLst>
          </p:cNvPr>
          <p:cNvSpPr/>
          <p:nvPr/>
        </p:nvSpPr>
        <p:spPr>
          <a:xfrm flipH="1">
            <a:off x="8577176" y="3339437"/>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3" name="Straight Arrow Connector 2">
            <a:extLst>
              <a:ext uri="{FF2B5EF4-FFF2-40B4-BE49-F238E27FC236}">
                <a16:creationId xmlns:a16="http://schemas.microsoft.com/office/drawing/2014/main" id="{11F8EB19-E5A8-2526-072D-224C02BF7B7F}"/>
              </a:ext>
            </a:extLst>
          </p:cNvPr>
          <p:cNvCxnSpPr>
            <a:cxnSpLocks/>
          </p:cNvCxnSpPr>
          <p:nvPr/>
        </p:nvCxnSpPr>
        <p:spPr>
          <a:xfrm>
            <a:off x="10647942" y="3360579"/>
            <a:ext cx="0" cy="68580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13B5D8EB-048D-025F-4D67-11921E1B577D}"/>
              </a:ext>
            </a:extLst>
          </p:cNvPr>
          <p:cNvSpPr txBox="1"/>
          <p:nvPr/>
        </p:nvSpPr>
        <p:spPr>
          <a:xfrm>
            <a:off x="8278832" y="4089683"/>
            <a:ext cx="1197546"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Điểm</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tựa</a:t>
            </a:r>
            <a:endParaRPr lang="en-US" sz="2400" dirty="0">
              <a:solidFill>
                <a:srgbClr val="002060"/>
              </a:solidFill>
              <a:latin typeface="Roboto Condensed" panose="02000000000000000000" pitchFamily="2" charset="0"/>
            </a:endParaRPr>
          </a:p>
        </p:txBody>
      </p:sp>
      <p:sp>
        <p:nvSpPr>
          <p:cNvPr id="8" name="TextBox 7">
            <a:extLst>
              <a:ext uri="{FF2B5EF4-FFF2-40B4-BE49-F238E27FC236}">
                <a16:creationId xmlns:a16="http://schemas.microsoft.com/office/drawing/2014/main" id="{1C9C73AB-9AA2-A0AA-E80D-BDFA1386ECBF}"/>
              </a:ext>
            </a:extLst>
          </p:cNvPr>
          <p:cNvSpPr txBox="1"/>
          <p:nvPr/>
        </p:nvSpPr>
        <p:spPr>
          <a:xfrm>
            <a:off x="10615555" y="3727466"/>
            <a:ext cx="921208" cy="461665"/>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dirty="0" err="1">
                <a:latin typeface="Roboto Condensed" panose="02000000000000000000" pitchFamily="2" charset="0"/>
              </a:rPr>
              <a:t>Lực</a:t>
            </a:r>
            <a:endParaRPr lang="en-US" dirty="0">
              <a:latin typeface="Roboto Condensed" panose="02000000000000000000" pitchFamily="2" charset="0"/>
            </a:endParaRPr>
          </a:p>
        </p:txBody>
      </p:sp>
      <p:cxnSp>
        <p:nvCxnSpPr>
          <p:cNvPr id="12" name="Straight Arrow Connector 11">
            <a:extLst>
              <a:ext uri="{FF2B5EF4-FFF2-40B4-BE49-F238E27FC236}">
                <a16:creationId xmlns:a16="http://schemas.microsoft.com/office/drawing/2014/main" id="{AA88F472-BC4A-F1B4-0E94-0842F784B081}"/>
              </a:ext>
            </a:extLst>
          </p:cNvPr>
          <p:cNvCxnSpPr>
            <a:cxnSpLocks/>
          </p:cNvCxnSpPr>
          <p:nvPr/>
        </p:nvCxnSpPr>
        <p:spPr>
          <a:xfrm>
            <a:off x="8855129" y="3319572"/>
            <a:ext cx="1792813" cy="19865"/>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989BE2-1D46-75E2-BD78-4D0978E439F0}"/>
              </a:ext>
            </a:extLst>
          </p:cNvPr>
          <p:cNvSpPr txBox="1"/>
          <p:nvPr/>
        </p:nvSpPr>
        <p:spPr>
          <a:xfrm>
            <a:off x="9286105" y="3421327"/>
            <a:ext cx="1197547" cy="830997"/>
          </a:xfrm>
          <a:prstGeom prst="rect">
            <a:avLst/>
          </a:prstGeom>
          <a:noFill/>
        </p:spPr>
        <p:txBody>
          <a:bodyPr wrap="square" rtlCol="0">
            <a:spAutoFit/>
          </a:bodyPr>
          <a:lstStyle/>
          <a:p>
            <a:pPr algn="ctr"/>
            <a:r>
              <a:rPr lang="en-US" sz="2400" dirty="0" err="1">
                <a:solidFill>
                  <a:srgbClr val="002060"/>
                </a:solidFill>
                <a:latin typeface="Roboto Condensed" panose="02000000000000000000" pitchFamily="2" charset="0"/>
              </a:rPr>
              <a:t>Cánh</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tay</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đòn</a:t>
            </a:r>
            <a:endParaRPr lang="en-US" sz="24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61505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2265"/>
                            </p:stCondLst>
                            <p:childTnLst>
                              <p:par>
                                <p:cTn id="19" presetID="14"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58"/>
                                        </p:tgtEl>
                                        <p:attrNameLst>
                                          <p:attrName>style.visibility</p:attrName>
                                        </p:attrNameLst>
                                      </p:cBhvr>
                                      <p:to>
                                        <p:strVal val="visible"/>
                                      </p:to>
                                    </p:set>
                                    <p:anim calcmode="lin" valueType="num">
                                      <p:cBhvr>
                                        <p:cTn id="35" dur="500" fill="hold"/>
                                        <p:tgtEl>
                                          <p:spTgt spid="1058"/>
                                        </p:tgtEl>
                                        <p:attrNameLst>
                                          <p:attrName>ppt_w</p:attrName>
                                        </p:attrNameLst>
                                      </p:cBhvr>
                                      <p:tavLst>
                                        <p:tav tm="0">
                                          <p:val>
                                            <p:fltVal val="0"/>
                                          </p:val>
                                        </p:tav>
                                        <p:tav tm="100000">
                                          <p:val>
                                            <p:strVal val="#ppt_w"/>
                                          </p:val>
                                        </p:tav>
                                      </p:tavLst>
                                    </p:anim>
                                    <p:anim calcmode="lin" valueType="num">
                                      <p:cBhvr>
                                        <p:cTn id="36" dur="500" fill="hold"/>
                                        <p:tgtEl>
                                          <p:spTgt spid="1058"/>
                                        </p:tgtEl>
                                        <p:attrNameLst>
                                          <p:attrName>ppt_h</p:attrName>
                                        </p:attrNameLst>
                                      </p:cBhvr>
                                      <p:tavLst>
                                        <p:tav tm="0">
                                          <p:val>
                                            <p:fltVal val="0"/>
                                          </p:val>
                                        </p:tav>
                                        <p:tav tm="100000">
                                          <p:val>
                                            <p:strVal val="#ppt_h"/>
                                          </p:val>
                                        </p:tav>
                                      </p:tavLst>
                                    </p:anim>
                                    <p:animEffect transition="in" filter="fade">
                                      <p:cBhvr>
                                        <p:cTn id="37" dur="500"/>
                                        <p:tgtEl>
                                          <p:spTgt spid="1058"/>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wipe(left)">
                                      <p:cBhvr>
                                        <p:cTn id="41" dur="500"/>
                                        <p:tgtEl>
                                          <p:spTgt spid="102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par>
                          <p:cTn id="57" fill="hold">
                            <p:stCondLst>
                              <p:cond delay="1500"/>
                            </p:stCondLst>
                            <p:childTnLst>
                              <p:par>
                                <p:cTn id="58" presetID="14" presetClass="entr" presetSubtype="1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randombar(horizontal)">
                                      <p:cBhvr>
                                        <p:cTn id="60" dur="500"/>
                                        <p:tgtEl>
                                          <p:spTgt spid="18"/>
                                        </p:tgtEl>
                                      </p:cBhvr>
                                    </p:animEffect>
                                  </p:childTnLst>
                                </p:cTn>
                              </p:par>
                            </p:childTnLst>
                          </p:cTn>
                        </p:par>
                        <p:par>
                          <p:cTn id="61" fill="hold">
                            <p:stCondLst>
                              <p:cond delay="2000"/>
                            </p:stCondLst>
                            <p:childTnLst>
                              <p:par>
                                <p:cTn id="62" presetID="22" presetClass="entr" presetSubtype="1"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up)">
                                      <p:cBhvr>
                                        <p:cTn id="64" dur="500"/>
                                        <p:tgtEl>
                                          <p:spTgt spid="21"/>
                                        </p:tgtEl>
                                      </p:cBhvr>
                                    </p:animEffect>
                                  </p:childTnLst>
                                </p:cTn>
                              </p:par>
                            </p:childTnLst>
                          </p:cTn>
                        </p:par>
                        <p:par>
                          <p:cTn id="65" fill="hold">
                            <p:stCondLst>
                              <p:cond delay="2500"/>
                            </p:stCondLst>
                            <p:childTnLst>
                              <p:par>
                                <p:cTn id="66" presetID="16" presetClass="entr" presetSubtype="37"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outVertical)">
                                      <p:cBhvr>
                                        <p:cTn id="68" dur="500"/>
                                        <p:tgtEl>
                                          <p:spTgt spid="22"/>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randombar(horizont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036"/>
                                        </p:tgtEl>
                                        <p:attrNameLst>
                                          <p:attrName>style.visibility</p:attrName>
                                        </p:attrNameLst>
                                      </p:cBhvr>
                                      <p:to>
                                        <p:strVal val="visible"/>
                                      </p:to>
                                    </p:set>
                                    <p:anim calcmode="lin" valueType="num">
                                      <p:cBhvr>
                                        <p:cTn id="76" dur="500" fill="hold"/>
                                        <p:tgtEl>
                                          <p:spTgt spid="1036"/>
                                        </p:tgtEl>
                                        <p:attrNameLst>
                                          <p:attrName>ppt_w</p:attrName>
                                        </p:attrNameLst>
                                      </p:cBhvr>
                                      <p:tavLst>
                                        <p:tav tm="0">
                                          <p:val>
                                            <p:fltVal val="0"/>
                                          </p:val>
                                        </p:tav>
                                        <p:tav tm="100000">
                                          <p:val>
                                            <p:strVal val="#ppt_w"/>
                                          </p:val>
                                        </p:tav>
                                      </p:tavLst>
                                    </p:anim>
                                    <p:anim calcmode="lin" valueType="num">
                                      <p:cBhvr>
                                        <p:cTn id="77" dur="500" fill="hold"/>
                                        <p:tgtEl>
                                          <p:spTgt spid="1036"/>
                                        </p:tgtEl>
                                        <p:attrNameLst>
                                          <p:attrName>ppt_h</p:attrName>
                                        </p:attrNameLst>
                                      </p:cBhvr>
                                      <p:tavLst>
                                        <p:tav tm="0">
                                          <p:val>
                                            <p:fltVal val="0"/>
                                          </p:val>
                                        </p:tav>
                                        <p:tav tm="100000">
                                          <p:val>
                                            <p:strVal val="#ppt_h"/>
                                          </p:val>
                                        </p:tav>
                                      </p:tavLst>
                                    </p:anim>
                                    <p:animEffect transition="in" filter="fade">
                                      <p:cBhvr>
                                        <p:cTn id="78" dur="500"/>
                                        <p:tgtEl>
                                          <p:spTgt spid="1036"/>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1038"/>
                                        </p:tgtEl>
                                        <p:attrNameLst>
                                          <p:attrName>style.visibility</p:attrName>
                                        </p:attrNameLst>
                                      </p:cBhvr>
                                      <p:to>
                                        <p:strVal val="visible"/>
                                      </p:to>
                                    </p:set>
                                    <p:animEffect transition="in" filter="randombar(horizontal)">
                                      <p:cBhvr>
                                        <p:cTn id="82" dur="500"/>
                                        <p:tgtEl>
                                          <p:spTgt spid="1038"/>
                                        </p:tgtEl>
                                      </p:cBhvr>
                                    </p:animEffec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1037"/>
                                        </p:tgtEl>
                                        <p:attrNameLst>
                                          <p:attrName>style.visibility</p:attrName>
                                        </p:attrNameLst>
                                      </p:cBhvr>
                                      <p:to>
                                        <p:strVal val="visible"/>
                                      </p:to>
                                    </p:set>
                                    <p:animEffect transition="in" filter="wipe(up)">
                                      <p:cBhvr>
                                        <p:cTn id="86" dur="500"/>
                                        <p:tgtEl>
                                          <p:spTgt spid="1037"/>
                                        </p:tgtEl>
                                      </p:cBhvr>
                                    </p:animEffect>
                                  </p:childTnLst>
                                </p:cTn>
                              </p:par>
                            </p:childTnLst>
                          </p:cTn>
                        </p:par>
                        <p:par>
                          <p:cTn id="87" fill="hold">
                            <p:stCondLst>
                              <p:cond delay="1500"/>
                            </p:stCondLst>
                            <p:childTnLst>
                              <p:par>
                                <p:cTn id="88" presetID="14" presetClass="entr" presetSubtype="10" fill="hold" grpId="0" nodeType="afterEffect">
                                  <p:stCondLst>
                                    <p:cond delay="0"/>
                                  </p:stCondLst>
                                  <p:childTnLst>
                                    <p:set>
                                      <p:cBhvr>
                                        <p:cTn id="89" dur="1" fill="hold">
                                          <p:stCondLst>
                                            <p:cond delay="0"/>
                                          </p:stCondLst>
                                        </p:cTn>
                                        <p:tgtEl>
                                          <p:spTgt spid="1039"/>
                                        </p:tgtEl>
                                        <p:attrNameLst>
                                          <p:attrName>style.visibility</p:attrName>
                                        </p:attrNameLst>
                                      </p:cBhvr>
                                      <p:to>
                                        <p:strVal val="visible"/>
                                      </p:to>
                                    </p:set>
                                    <p:animEffect transition="in" filter="randombar(horizontal)">
                                      <p:cBhvr>
                                        <p:cTn id="90" dur="500"/>
                                        <p:tgtEl>
                                          <p:spTgt spid="1039"/>
                                        </p:tgtEl>
                                      </p:cBhvr>
                                    </p:animEffect>
                                  </p:childTnLst>
                                </p:cTn>
                              </p:par>
                            </p:childTnLst>
                          </p:cTn>
                        </p:par>
                        <p:par>
                          <p:cTn id="91" fill="hold">
                            <p:stCondLst>
                              <p:cond delay="2000"/>
                            </p:stCondLst>
                            <p:childTnLst>
                              <p:par>
                                <p:cTn id="92" presetID="22" presetClass="entr" presetSubtype="1" fill="hold" nodeType="afterEffect">
                                  <p:stCondLst>
                                    <p:cond delay="0"/>
                                  </p:stCondLst>
                                  <p:childTnLst>
                                    <p:set>
                                      <p:cBhvr>
                                        <p:cTn id="93" dur="1" fill="hold">
                                          <p:stCondLst>
                                            <p:cond delay="0"/>
                                          </p:stCondLst>
                                        </p:cTn>
                                        <p:tgtEl>
                                          <p:spTgt spid="1040"/>
                                        </p:tgtEl>
                                        <p:attrNameLst>
                                          <p:attrName>style.visibility</p:attrName>
                                        </p:attrNameLst>
                                      </p:cBhvr>
                                      <p:to>
                                        <p:strVal val="visible"/>
                                      </p:to>
                                    </p:set>
                                    <p:animEffect transition="in" filter="wipe(up)">
                                      <p:cBhvr>
                                        <p:cTn id="94" dur="500"/>
                                        <p:tgtEl>
                                          <p:spTgt spid="1040"/>
                                        </p:tgtEl>
                                      </p:cBhvr>
                                    </p:animEffect>
                                  </p:childTnLst>
                                </p:cTn>
                              </p:par>
                            </p:childTnLst>
                          </p:cTn>
                        </p:par>
                        <p:par>
                          <p:cTn id="95" fill="hold">
                            <p:stCondLst>
                              <p:cond delay="2500"/>
                            </p:stCondLst>
                            <p:childTnLst>
                              <p:par>
                                <p:cTn id="96" presetID="16" presetClass="entr" presetSubtype="37" fill="hold" nodeType="afterEffect">
                                  <p:stCondLst>
                                    <p:cond delay="0"/>
                                  </p:stCondLst>
                                  <p:childTnLst>
                                    <p:set>
                                      <p:cBhvr>
                                        <p:cTn id="97" dur="1" fill="hold">
                                          <p:stCondLst>
                                            <p:cond delay="0"/>
                                          </p:stCondLst>
                                        </p:cTn>
                                        <p:tgtEl>
                                          <p:spTgt spid="1041"/>
                                        </p:tgtEl>
                                        <p:attrNameLst>
                                          <p:attrName>style.visibility</p:attrName>
                                        </p:attrNameLst>
                                      </p:cBhvr>
                                      <p:to>
                                        <p:strVal val="visible"/>
                                      </p:to>
                                    </p:set>
                                    <p:animEffect transition="in" filter="barn(outVertical)">
                                      <p:cBhvr>
                                        <p:cTn id="98" dur="500"/>
                                        <p:tgtEl>
                                          <p:spTgt spid="1041"/>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1042"/>
                                        </p:tgtEl>
                                        <p:attrNameLst>
                                          <p:attrName>style.visibility</p:attrName>
                                        </p:attrNameLst>
                                      </p:cBhvr>
                                      <p:to>
                                        <p:strVal val="visible"/>
                                      </p:to>
                                    </p:set>
                                    <p:animEffect transition="in" filter="randombar(horizontal)">
                                      <p:cBhvr>
                                        <p:cTn id="101" dur="500"/>
                                        <p:tgtEl>
                                          <p:spTgt spid="104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p:cTn id="106" dur="500" fill="hold"/>
                                        <p:tgtEl>
                                          <p:spTgt spid="2"/>
                                        </p:tgtEl>
                                        <p:attrNameLst>
                                          <p:attrName>ppt_w</p:attrName>
                                        </p:attrNameLst>
                                      </p:cBhvr>
                                      <p:tavLst>
                                        <p:tav tm="0">
                                          <p:val>
                                            <p:fltVal val="0"/>
                                          </p:val>
                                        </p:tav>
                                        <p:tav tm="100000">
                                          <p:val>
                                            <p:strVal val="#ppt_w"/>
                                          </p:val>
                                        </p:tav>
                                      </p:tavLst>
                                    </p:anim>
                                    <p:anim calcmode="lin" valueType="num">
                                      <p:cBhvr>
                                        <p:cTn id="107" dur="500" fill="hold"/>
                                        <p:tgtEl>
                                          <p:spTgt spid="2"/>
                                        </p:tgtEl>
                                        <p:attrNameLst>
                                          <p:attrName>ppt_h</p:attrName>
                                        </p:attrNameLst>
                                      </p:cBhvr>
                                      <p:tavLst>
                                        <p:tav tm="0">
                                          <p:val>
                                            <p:fltVal val="0"/>
                                          </p:val>
                                        </p:tav>
                                        <p:tav tm="100000">
                                          <p:val>
                                            <p:strVal val="#ppt_h"/>
                                          </p:val>
                                        </p:tav>
                                      </p:tavLst>
                                    </p:anim>
                                    <p:animEffect transition="in" filter="fade">
                                      <p:cBhvr>
                                        <p:cTn id="108" dur="500"/>
                                        <p:tgtEl>
                                          <p:spTgt spid="2"/>
                                        </p:tgtEl>
                                      </p:cBhvr>
                                    </p:animEffect>
                                  </p:childTnLst>
                                </p:cTn>
                              </p:par>
                            </p:childTnLst>
                          </p:cTn>
                        </p:par>
                        <p:par>
                          <p:cTn id="109" fill="hold">
                            <p:stCondLst>
                              <p:cond delay="500"/>
                            </p:stCondLst>
                            <p:childTnLst>
                              <p:par>
                                <p:cTn id="110" presetID="14" presetClass="entr" presetSubtype="10" fill="hold" grpId="0" nodeType="after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randombar(horizontal)">
                                      <p:cBhvr>
                                        <p:cTn id="112" dur="500"/>
                                        <p:tgtEl>
                                          <p:spTgt spid="4"/>
                                        </p:tgtEl>
                                      </p:cBhvr>
                                    </p:animEffect>
                                  </p:childTnLst>
                                </p:cTn>
                              </p:par>
                            </p:childTnLst>
                          </p:cTn>
                        </p:par>
                        <p:par>
                          <p:cTn id="113" fill="hold">
                            <p:stCondLst>
                              <p:cond delay="1000"/>
                            </p:stCondLst>
                            <p:childTnLst>
                              <p:par>
                                <p:cTn id="114" presetID="22" presetClass="entr" presetSubtype="1" fill="hold" nodeType="after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wipe(up)">
                                      <p:cBhvr>
                                        <p:cTn id="116" dur="500"/>
                                        <p:tgtEl>
                                          <p:spTgt spid="3"/>
                                        </p:tgtEl>
                                      </p:cBhvr>
                                    </p:animEffect>
                                  </p:childTnLst>
                                </p:cTn>
                              </p:par>
                            </p:childTnLst>
                          </p:cTn>
                        </p:par>
                        <p:par>
                          <p:cTn id="117" fill="hold">
                            <p:stCondLst>
                              <p:cond delay="1500"/>
                            </p:stCondLst>
                            <p:childTnLst>
                              <p:par>
                                <p:cTn id="118" presetID="14" presetClass="entr" presetSubtype="1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randombar(horizontal)">
                                      <p:cBhvr>
                                        <p:cTn id="120" dur="500"/>
                                        <p:tgtEl>
                                          <p:spTgt spid="8"/>
                                        </p:tgtEl>
                                      </p:cBhvr>
                                    </p:animEffect>
                                  </p:childTnLst>
                                </p:cTn>
                              </p:par>
                            </p:childTnLst>
                          </p:cTn>
                        </p:par>
                        <p:par>
                          <p:cTn id="121" fill="hold">
                            <p:stCondLst>
                              <p:cond delay="2000"/>
                            </p:stCondLst>
                            <p:childTnLst>
                              <p:par>
                                <p:cTn id="122" presetID="16" presetClass="entr" presetSubtype="37" fill="hold"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barn(outVertical)">
                                      <p:cBhvr>
                                        <p:cTn id="124" dur="500"/>
                                        <p:tgtEl>
                                          <p:spTgt spid="12"/>
                                        </p:tgtEl>
                                      </p:cBhvr>
                                    </p:animEffect>
                                  </p:childTnLst>
                                </p:cTn>
                              </p:par>
                              <p:par>
                                <p:cTn id="125" presetID="14" presetClass="entr" presetSubtype="1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randombar(horizontal)">
                                      <p:cBhvr>
                                        <p:cTn id="1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P spid="16" grpId="0"/>
      <p:bldP spid="18" grpId="0"/>
      <p:bldP spid="23" grpId="0"/>
      <p:bldP spid="28" grpId="0"/>
      <p:bldP spid="29" grpId="0"/>
      <p:bldP spid="30" grpId="0"/>
      <p:bldP spid="1036" grpId="0" animBg="1"/>
      <p:bldP spid="1038" grpId="0"/>
      <p:bldP spid="1039" grpId="0"/>
      <p:bldP spid="1042" grpId="0"/>
      <p:bldP spid="2" grpId="0" animBg="1"/>
      <p:bldP spid="4" grpId="0"/>
      <p:bldP spid="8"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71F9B54F-C58D-116D-9127-1B14EDFD5238}"/>
              </a:ext>
            </a:extLst>
          </p:cNvPr>
          <p:cNvGrpSpPr/>
          <p:nvPr/>
        </p:nvGrpSpPr>
        <p:grpSpPr>
          <a:xfrm>
            <a:off x="494443" y="321250"/>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169815" y="308618"/>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2"/>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3"/>
          <a:srcRect l="2166" t="3959" r="65196" b="17533"/>
          <a:stretch/>
        </p:blipFill>
        <p:spPr>
          <a:xfrm>
            <a:off x="2970248" y="1289205"/>
            <a:ext cx="6251503" cy="4746914"/>
          </a:xfrm>
          <a:prstGeom prst="rect">
            <a:avLst/>
          </a:prstGeom>
        </p:spPr>
      </p:pic>
      <p:sp>
        <p:nvSpPr>
          <p:cNvPr id="14" name="Isosceles Triangle 13">
            <a:extLst>
              <a:ext uri="{FF2B5EF4-FFF2-40B4-BE49-F238E27FC236}">
                <a16:creationId xmlns:a16="http://schemas.microsoft.com/office/drawing/2014/main" id="{69CFE230-6489-9B5A-AD06-A0D36D61A548}"/>
              </a:ext>
            </a:extLst>
          </p:cNvPr>
          <p:cNvSpPr/>
          <p:nvPr/>
        </p:nvSpPr>
        <p:spPr>
          <a:xfrm flipH="1">
            <a:off x="3768040" y="5410120"/>
            <a:ext cx="577027" cy="490555"/>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9B65531B-F3C7-3DC8-A810-C8244830561A}"/>
              </a:ext>
            </a:extLst>
          </p:cNvPr>
          <p:cNvCxnSpPr>
            <a:cxnSpLocks/>
          </p:cNvCxnSpPr>
          <p:nvPr/>
        </p:nvCxnSpPr>
        <p:spPr>
          <a:xfrm flipV="1">
            <a:off x="6639730" y="2431811"/>
            <a:ext cx="0" cy="102870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A0867383-7D9E-9723-20E4-CD1CF08601DB}"/>
              </a:ext>
            </a:extLst>
          </p:cNvPr>
          <p:cNvSpPr txBox="1"/>
          <p:nvPr/>
        </p:nvSpPr>
        <p:spPr>
          <a:xfrm>
            <a:off x="3354818" y="6036119"/>
            <a:ext cx="1403469" cy="954107"/>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Điểm</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tựa</a:t>
            </a:r>
            <a:endParaRPr lang="en-US" sz="2800" dirty="0">
              <a:solidFill>
                <a:srgbClr val="002060"/>
              </a:solidFill>
              <a:latin typeface="Roboto Condensed" panose="02000000000000000000" pitchFamily="2" charset="0"/>
            </a:endParaRPr>
          </a:p>
        </p:txBody>
      </p:sp>
      <p:sp>
        <p:nvSpPr>
          <p:cNvPr id="18" name="TextBox 17">
            <a:extLst>
              <a:ext uri="{FF2B5EF4-FFF2-40B4-BE49-F238E27FC236}">
                <a16:creationId xmlns:a16="http://schemas.microsoft.com/office/drawing/2014/main" id="{9B1713D9-79FA-C964-1F89-5222AC0C70FF}"/>
              </a:ext>
            </a:extLst>
          </p:cNvPr>
          <p:cNvSpPr txBox="1"/>
          <p:nvPr/>
        </p:nvSpPr>
        <p:spPr>
          <a:xfrm>
            <a:off x="5455194" y="2170201"/>
            <a:ext cx="1079614" cy="523220"/>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sz="2800" dirty="0" err="1">
                <a:latin typeface="Roboto Condensed" panose="02000000000000000000" pitchFamily="2" charset="0"/>
              </a:rPr>
              <a:t>Lực</a:t>
            </a:r>
            <a:endParaRPr lang="en-US" sz="2800" dirty="0">
              <a:latin typeface="Roboto Condensed" panose="02000000000000000000" pitchFamily="2" charset="0"/>
            </a:endParaRPr>
          </a:p>
        </p:txBody>
      </p:sp>
      <p:cxnSp>
        <p:nvCxnSpPr>
          <p:cNvPr id="21" name="Straight Connector 20">
            <a:extLst>
              <a:ext uri="{FF2B5EF4-FFF2-40B4-BE49-F238E27FC236}">
                <a16:creationId xmlns:a16="http://schemas.microsoft.com/office/drawing/2014/main" id="{A26448F5-6B4A-3F74-A17A-E6BBF77F79EE}"/>
              </a:ext>
            </a:extLst>
          </p:cNvPr>
          <p:cNvCxnSpPr>
            <a:cxnSpLocks/>
          </p:cNvCxnSpPr>
          <p:nvPr/>
        </p:nvCxnSpPr>
        <p:spPr>
          <a:xfrm>
            <a:off x="6645603" y="3460512"/>
            <a:ext cx="0" cy="194960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54E624-9102-0075-EC73-B18177D00AD8}"/>
              </a:ext>
            </a:extLst>
          </p:cNvPr>
          <p:cNvCxnSpPr>
            <a:cxnSpLocks/>
          </p:cNvCxnSpPr>
          <p:nvPr/>
        </p:nvCxnSpPr>
        <p:spPr>
          <a:xfrm>
            <a:off x="4069456" y="5392169"/>
            <a:ext cx="2582020" cy="0"/>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8AC2B-D1A5-5AEC-F3F5-914125F2882E}"/>
              </a:ext>
            </a:extLst>
          </p:cNvPr>
          <p:cNvSpPr txBox="1"/>
          <p:nvPr/>
        </p:nvSpPr>
        <p:spPr>
          <a:xfrm>
            <a:off x="5129119" y="5392169"/>
            <a:ext cx="2220578"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Cánh</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tay</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endParaRPr lang="en-US" sz="2800" dirty="0">
              <a:solidFill>
                <a:srgbClr val="002060"/>
              </a:solidFill>
              <a:latin typeface="Roboto Condensed" panose="02000000000000000000" pitchFamily="2" charset="0"/>
            </a:endParaRPr>
          </a:p>
        </p:txBody>
      </p:sp>
      <p:sp>
        <p:nvSpPr>
          <p:cNvPr id="28" name="Google Shape;2299;p37">
            <a:extLst>
              <a:ext uri="{FF2B5EF4-FFF2-40B4-BE49-F238E27FC236}">
                <a16:creationId xmlns:a16="http://schemas.microsoft.com/office/drawing/2014/main" id="{C69AC3EC-9899-2B27-8173-FA668E5B9E0E}"/>
              </a:ext>
            </a:extLst>
          </p:cNvPr>
          <p:cNvSpPr txBox="1">
            <a:spLocks/>
          </p:cNvSpPr>
          <p:nvPr/>
        </p:nvSpPr>
        <p:spPr>
          <a:xfrm>
            <a:off x="5769102" y="6201779"/>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a)</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866302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animEffect transition="in" filter="fade">
                                      <p:cBhvr>
                                        <p:cTn id="9" dur="500"/>
                                        <p:tgtEl>
                                          <p:spTgt spid="105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2500"/>
                            </p:stCondLst>
                            <p:childTnLst>
                              <p:par>
                                <p:cTn id="38" presetID="16" presetClass="entr" presetSubtype="37"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outVertic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71F9B54F-C58D-116D-9127-1B14EDFD5238}"/>
              </a:ext>
            </a:extLst>
          </p:cNvPr>
          <p:cNvGrpSpPr/>
          <p:nvPr/>
        </p:nvGrpSpPr>
        <p:grpSpPr>
          <a:xfrm>
            <a:off x="494443" y="321250"/>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169815" y="308618"/>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2"/>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3"/>
          <a:srcRect l="34185" t="3959" r="32325" b="17533"/>
          <a:stretch/>
        </p:blipFill>
        <p:spPr>
          <a:xfrm>
            <a:off x="2484690" y="908453"/>
            <a:ext cx="7010386" cy="5155691"/>
          </a:xfrm>
          <a:prstGeom prst="rect">
            <a:avLst/>
          </a:prstGeom>
        </p:spPr>
      </p:pic>
      <p:sp>
        <p:nvSpPr>
          <p:cNvPr id="29" name="Google Shape;2299;p37">
            <a:extLst>
              <a:ext uri="{FF2B5EF4-FFF2-40B4-BE49-F238E27FC236}">
                <a16:creationId xmlns:a16="http://schemas.microsoft.com/office/drawing/2014/main" id="{3192AD71-63EF-E509-1DDF-3FFEB5E1C947}"/>
              </a:ext>
            </a:extLst>
          </p:cNvPr>
          <p:cNvSpPr txBox="1">
            <a:spLocks/>
          </p:cNvSpPr>
          <p:nvPr/>
        </p:nvSpPr>
        <p:spPr>
          <a:xfrm>
            <a:off x="5769103" y="6078660"/>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b)</a:t>
            </a:r>
            <a:endParaRPr lang="en-US" dirty="0">
              <a:latin typeface="Roboto" panose="02000000000000000000" pitchFamily="2" charset="0"/>
              <a:sym typeface="Arial"/>
            </a:endParaRPr>
          </a:p>
        </p:txBody>
      </p:sp>
      <p:sp>
        <p:nvSpPr>
          <p:cNvPr id="1036" name="Isosceles Triangle 1035">
            <a:extLst>
              <a:ext uri="{FF2B5EF4-FFF2-40B4-BE49-F238E27FC236}">
                <a16:creationId xmlns:a16="http://schemas.microsoft.com/office/drawing/2014/main" id="{359967AB-9B2B-F35B-CE55-B00B9EE277F1}"/>
              </a:ext>
            </a:extLst>
          </p:cNvPr>
          <p:cNvSpPr/>
          <p:nvPr/>
        </p:nvSpPr>
        <p:spPr>
          <a:xfrm flipH="1">
            <a:off x="4739514" y="4586048"/>
            <a:ext cx="759986" cy="646096"/>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dirty="0">
              <a:solidFill>
                <a:prstClr val="white"/>
              </a:solidFill>
              <a:latin typeface="Calibri" panose="020F0502020204030204"/>
            </a:endParaRPr>
          </a:p>
        </p:txBody>
      </p:sp>
      <p:cxnSp>
        <p:nvCxnSpPr>
          <p:cNvPr id="1037" name="Straight Arrow Connector 1036">
            <a:extLst>
              <a:ext uri="{FF2B5EF4-FFF2-40B4-BE49-F238E27FC236}">
                <a16:creationId xmlns:a16="http://schemas.microsoft.com/office/drawing/2014/main" id="{DCE3C676-29FF-610E-DC7D-D8760787A323}"/>
              </a:ext>
            </a:extLst>
          </p:cNvPr>
          <p:cNvCxnSpPr>
            <a:cxnSpLocks/>
          </p:cNvCxnSpPr>
          <p:nvPr/>
        </p:nvCxnSpPr>
        <p:spPr>
          <a:xfrm>
            <a:off x="8355824" y="2407936"/>
            <a:ext cx="0" cy="107836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38" name="TextBox 1037">
            <a:extLst>
              <a:ext uri="{FF2B5EF4-FFF2-40B4-BE49-F238E27FC236}">
                <a16:creationId xmlns:a16="http://schemas.microsoft.com/office/drawing/2014/main" id="{C1CE338E-D540-89B1-A989-91040E3ADF08}"/>
              </a:ext>
            </a:extLst>
          </p:cNvPr>
          <p:cNvSpPr txBox="1"/>
          <p:nvPr/>
        </p:nvSpPr>
        <p:spPr>
          <a:xfrm>
            <a:off x="4412639" y="5304221"/>
            <a:ext cx="1577244"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Điểm</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tựa</a:t>
            </a:r>
            <a:endParaRPr lang="en-US" sz="2800" dirty="0">
              <a:solidFill>
                <a:srgbClr val="002060"/>
              </a:solidFill>
              <a:latin typeface="Roboto Condensed" panose="02000000000000000000" pitchFamily="2" charset="0"/>
            </a:endParaRPr>
          </a:p>
        </p:txBody>
      </p:sp>
      <p:sp>
        <p:nvSpPr>
          <p:cNvPr id="1039" name="TextBox 1038">
            <a:extLst>
              <a:ext uri="{FF2B5EF4-FFF2-40B4-BE49-F238E27FC236}">
                <a16:creationId xmlns:a16="http://schemas.microsoft.com/office/drawing/2014/main" id="{F7B99A61-F177-D280-D45B-D667CD619314}"/>
              </a:ext>
            </a:extLst>
          </p:cNvPr>
          <p:cNvSpPr txBox="1"/>
          <p:nvPr/>
        </p:nvSpPr>
        <p:spPr>
          <a:xfrm>
            <a:off x="7424044" y="3009484"/>
            <a:ext cx="921208" cy="523220"/>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sz="2800" dirty="0" err="1">
                <a:latin typeface="Roboto Condensed" panose="02000000000000000000" pitchFamily="2" charset="0"/>
              </a:rPr>
              <a:t>Lực</a:t>
            </a:r>
            <a:endParaRPr lang="en-US" sz="2800" dirty="0">
              <a:latin typeface="Roboto Condensed" panose="02000000000000000000" pitchFamily="2" charset="0"/>
            </a:endParaRPr>
          </a:p>
        </p:txBody>
      </p:sp>
      <p:cxnSp>
        <p:nvCxnSpPr>
          <p:cNvPr id="1040" name="Straight Connector 1039">
            <a:extLst>
              <a:ext uri="{FF2B5EF4-FFF2-40B4-BE49-F238E27FC236}">
                <a16:creationId xmlns:a16="http://schemas.microsoft.com/office/drawing/2014/main" id="{F76B224E-65C2-9F65-B933-9356263363C0}"/>
              </a:ext>
            </a:extLst>
          </p:cNvPr>
          <p:cNvCxnSpPr>
            <a:cxnSpLocks/>
          </p:cNvCxnSpPr>
          <p:nvPr/>
        </p:nvCxnSpPr>
        <p:spPr>
          <a:xfrm>
            <a:off x="8345252" y="3429000"/>
            <a:ext cx="0" cy="115704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1" name="Straight Arrow Connector 1040">
            <a:extLst>
              <a:ext uri="{FF2B5EF4-FFF2-40B4-BE49-F238E27FC236}">
                <a16:creationId xmlns:a16="http://schemas.microsoft.com/office/drawing/2014/main" id="{F82696BD-E6C0-6CDA-6736-F31CF175AA06}"/>
              </a:ext>
            </a:extLst>
          </p:cNvPr>
          <p:cNvCxnSpPr>
            <a:cxnSpLocks/>
          </p:cNvCxnSpPr>
          <p:nvPr/>
        </p:nvCxnSpPr>
        <p:spPr>
          <a:xfrm flipV="1">
            <a:off x="5119507" y="4568858"/>
            <a:ext cx="3225745" cy="17190"/>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ED3F0C4E-6857-0643-382A-F689843D7B05}"/>
              </a:ext>
            </a:extLst>
          </p:cNvPr>
          <p:cNvSpPr txBox="1"/>
          <p:nvPr/>
        </p:nvSpPr>
        <p:spPr>
          <a:xfrm>
            <a:off x="6095999" y="4708924"/>
            <a:ext cx="1894765" cy="954107"/>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Cánh</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tay</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endParaRPr lang="en-US" sz="28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424510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animEffect transition="in" filter="fade">
                                      <p:cBhvr>
                                        <p:cTn id="9" dur="500"/>
                                        <p:tgtEl>
                                          <p:spTgt spid="105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36"/>
                                        </p:tgtEl>
                                        <p:attrNameLst>
                                          <p:attrName>style.visibility</p:attrName>
                                        </p:attrNameLst>
                                      </p:cBhvr>
                                      <p:to>
                                        <p:strVal val="visible"/>
                                      </p:to>
                                    </p:set>
                                    <p:anim calcmode="lin" valueType="num">
                                      <p:cBhvr>
                                        <p:cTn id="18" dur="500" fill="hold"/>
                                        <p:tgtEl>
                                          <p:spTgt spid="1036"/>
                                        </p:tgtEl>
                                        <p:attrNameLst>
                                          <p:attrName>ppt_w</p:attrName>
                                        </p:attrNameLst>
                                      </p:cBhvr>
                                      <p:tavLst>
                                        <p:tav tm="0">
                                          <p:val>
                                            <p:fltVal val="0"/>
                                          </p:val>
                                        </p:tav>
                                        <p:tav tm="100000">
                                          <p:val>
                                            <p:strVal val="#ppt_w"/>
                                          </p:val>
                                        </p:tav>
                                      </p:tavLst>
                                    </p:anim>
                                    <p:anim calcmode="lin" valueType="num">
                                      <p:cBhvr>
                                        <p:cTn id="19" dur="500" fill="hold"/>
                                        <p:tgtEl>
                                          <p:spTgt spid="1036"/>
                                        </p:tgtEl>
                                        <p:attrNameLst>
                                          <p:attrName>ppt_h</p:attrName>
                                        </p:attrNameLst>
                                      </p:cBhvr>
                                      <p:tavLst>
                                        <p:tav tm="0">
                                          <p:val>
                                            <p:fltVal val="0"/>
                                          </p:val>
                                        </p:tav>
                                        <p:tav tm="100000">
                                          <p:val>
                                            <p:strVal val="#ppt_h"/>
                                          </p:val>
                                        </p:tav>
                                      </p:tavLst>
                                    </p:anim>
                                    <p:animEffect transition="in" filter="fade">
                                      <p:cBhvr>
                                        <p:cTn id="20" dur="500"/>
                                        <p:tgtEl>
                                          <p:spTgt spid="103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randombar(horizontal)">
                                      <p:cBhvr>
                                        <p:cTn id="24" dur="500"/>
                                        <p:tgtEl>
                                          <p:spTgt spid="1038"/>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037"/>
                                        </p:tgtEl>
                                        <p:attrNameLst>
                                          <p:attrName>style.visibility</p:attrName>
                                        </p:attrNameLst>
                                      </p:cBhvr>
                                      <p:to>
                                        <p:strVal val="visible"/>
                                      </p:to>
                                    </p:set>
                                    <p:animEffect transition="in" filter="wipe(up)">
                                      <p:cBhvr>
                                        <p:cTn id="28" dur="500"/>
                                        <p:tgtEl>
                                          <p:spTgt spid="1037"/>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1039"/>
                                        </p:tgtEl>
                                        <p:attrNameLst>
                                          <p:attrName>style.visibility</p:attrName>
                                        </p:attrNameLst>
                                      </p:cBhvr>
                                      <p:to>
                                        <p:strVal val="visible"/>
                                      </p:to>
                                    </p:set>
                                    <p:animEffect transition="in" filter="randombar(horizontal)">
                                      <p:cBhvr>
                                        <p:cTn id="32" dur="500"/>
                                        <p:tgtEl>
                                          <p:spTgt spid="1039"/>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040"/>
                                        </p:tgtEl>
                                        <p:attrNameLst>
                                          <p:attrName>style.visibility</p:attrName>
                                        </p:attrNameLst>
                                      </p:cBhvr>
                                      <p:to>
                                        <p:strVal val="visible"/>
                                      </p:to>
                                    </p:set>
                                    <p:animEffect transition="in" filter="wipe(up)">
                                      <p:cBhvr>
                                        <p:cTn id="36" dur="500"/>
                                        <p:tgtEl>
                                          <p:spTgt spid="1040"/>
                                        </p:tgtEl>
                                      </p:cBhvr>
                                    </p:animEffect>
                                  </p:childTnLst>
                                </p:cTn>
                              </p:par>
                            </p:childTnLst>
                          </p:cTn>
                        </p:par>
                        <p:par>
                          <p:cTn id="37" fill="hold">
                            <p:stCondLst>
                              <p:cond delay="2500"/>
                            </p:stCondLst>
                            <p:childTnLst>
                              <p:par>
                                <p:cTn id="38" presetID="16" presetClass="entr" presetSubtype="37" fill="hold" nodeType="afterEffect">
                                  <p:stCondLst>
                                    <p:cond delay="0"/>
                                  </p:stCondLst>
                                  <p:childTnLst>
                                    <p:set>
                                      <p:cBhvr>
                                        <p:cTn id="39" dur="1" fill="hold">
                                          <p:stCondLst>
                                            <p:cond delay="0"/>
                                          </p:stCondLst>
                                        </p:cTn>
                                        <p:tgtEl>
                                          <p:spTgt spid="1041"/>
                                        </p:tgtEl>
                                        <p:attrNameLst>
                                          <p:attrName>style.visibility</p:attrName>
                                        </p:attrNameLst>
                                      </p:cBhvr>
                                      <p:to>
                                        <p:strVal val="visible"/>
                                      </p:to>
                                    </p:set>
                                    <p:animEffect transition="in" filter="barn(outVertical)">
                                      <p:cBhvr>
                                        <p:cTn id="40" dur="500"/>
                                        <p:tgtEl>
                                          <p:spTgt spid="104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042"/>
                                        </p:tgtEl>
                                        <p:attrNameLst>
                                          <p:attrName>style.visibility</p:attrName>
                                        </p:attrNameLst>
                                      </p:cBhvr>
                                      <p:to>
                                        <p:strVal val="visible"/>
                                      </p:to>
                                    </p:set>
                                    <p:animEffect transition="in" filter="randombar(horizontal)">
                                      <p:cBhvr>
                                        <p:cTn id="43"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animBg="1"/>
      <p:bldP spid="1038" grpId="0"/>
      <p:bldP spid="1039" grpId="0"/>
      <p:bldP spid="10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1028">
            <a:extLst>
              <a:ext uri="{FF2B5EF4-FFF2-40B4-BE49-F238E27FC236}">
                <a16:creationId xmlns:a16="http://schemas.microsoft.com/office/drawing/2014/main" id="{71F9B54F-C58D-116D-9127-1B14EDFD5238}"/>
              </a:ext>
            </a:extLst>
          </p:cNvPr>
          <p:cNvGrpSpPr/>
          <p:nvPr/>
        </p:nvGrpSpPr>
        <p:grpSpPr>
          <a:xfrm>
            <a:off x="494443" y="321250"/>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169815" y="308618"/>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2"/>
            <a:stretch>
              <a:fillRect/>
            </a:stretch>
          </p:blipFill>
          <p:spPr>
            <a:xfrm>
              <a:off x="3726379" y="2426220"/>
              <a:ext cx="353482" cy="353482"/>
            </a:xfrm>
            <a:prstGeom prst="rect">
              <a:avLst/>
            </a:prstGeom>
          </p:spPr>
        </p:pic>
      </p:grpSp>
      <p:pic>
        <p:nvPicPr>
          <p:cNvPr id="13" name="Picture 12">
            <a:extLst>
              <a:ext uri="{FF2B5EF4-FFF2-40B4-BE49-F238E27FC236}">
                <a16:creationId xmlns:a16="http://schemas.microsoft.com/office/drawing/2014/main" id="{A4795A84-C2C2-1AE2-324E-FA067125F2AD}"/>
              </a:ext>
            </a:extLst>
          </p:cNvPr>
          <p:cNvPicPr>
            <a:picLocks noChangeAspect="1"/>
          </p:cNvPicPr>
          <p:nvPr/>
        </p:nvPicPr>
        <p:blipFill rotWithShape="1">
          <a:blip r:embed="rId3"/>
          <a:srcRect l="68216" t="3959" b="17533"/>
          <a:stretch/>
        </p:blipFill>
        <p:spPr>
          <a:xfrm>
            <a:off x="2461252" y="876338"/>
            <a:ext cx="6808659" cy="5174440"/>
          </a:xfrm>
          <a:prstGeom prst="rect">
            <a:avLst/>
          </a:prstGeom>
        </p:spPr>
      </p:pic>
      <p:sp>
        <p:nvSpPr>
          <p:cNvPr id="30" name="Google Shape;2299;p37">
            <a:extLst>
              <a:ext uri="{FF2B5EF4-FFF2-40B4-BE49-F238E27FC236}">
                <a16:creationId xmlns:a16="http://schemas.microsoft.com/office/drawing/2014/main" id="{22971326-2208-DE1C-8FF8-48123EC2E937}"/>
              </a:ext>
            </a:extLst>
          </p:cNvPr>
          <p:cNvSpPr txBox="1">
            <a:spLocks/>
          </p:cNvSpPr>
          <p:nvPr/>
        </p:nvSpPr>
        <p:spPr>
          <a:xfrm>
            <a:off x="5769103" y="6041416"/>
            <a:ext cx="653793" cy="5920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dirty="0">
                <a:latin typeface="Roboto" panose="02000000000000000000" pitchFamily="2" charset="0"/>
              </a:rPr>
              <a:t>c)</a:t>
            </a:r>
            <a:endParaRPr lang="en-US" dirty="0">
              <a:latin typeface="Roboto" panose="02000000000000000000" pitchFamily="2" charset="0"/>
              <a:sym typeface="Arial"/>
            </a:endParaRPr>
          </a:p>
        </p:txBody>
      </p:sp>
      <p:sp>
        <p:nvSpPr>
          <p:cNvPr id="2" name="Isosceles Triangle 1">
            <a:extLst>
              <a:ext uri="{FF2B5EF4-FFF2-40B4-BE49-F238E27FC236}">
                <a16:creationId xmlns:a16="http://schemas.microsoft.com/office/drawing/2014/main" id="{80BEC505-E507-492B-CAC8-6E22F1149904}"/>
              </a:ext>
            </a:extLst>
          </p:cNvPr>
          <p:cNvSpPr/>
          <p:nvPr/>
        </p:nvSpPr>
        <p:spPr>
          <a:xfrm flipH="1">
            <a:off x="3113078" y="3501285"/>
            <a:ext cx="800091" cy="778478"/>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3" name="Straight Arrow Connector 2">
            <a:extLst>
              <a:ext uri="{FF2B5EF4-FFF2-40B4-BE49-F238E27FC236}">
                <a16:creationId xmlns:a16="http://schemas.microsoft.com/office/drawing/2014/main" id="{11F8EB19-E5A8-2526-072D-224C02BF7B7F}"/>
              </a:ext>
            </a:extLst>
          </p:cNvPr>
          <p:cNvCxnSpPr>
            <a:cxnSpLocks/>
          </p:cNvCxnSpPr>
          <p:nvPr/>
        </p:nvCxnSpPr>
        <p:spPr>
          <a:xfrm>
            <a:off x="6757076" y="3463558"/>
            <a:ext cx="0" cy="101801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13B5D8EB-048D-025F-4D67-11921E1B577D}"/>
              </a:ext>
            </a:extLst>
          </p:cNvPr>
          <p:cNvSpPr txBox="1"/>
          <p:nvPr/>
        </p:nvSpPr>
        <p:spPr>
          <a:xfrm>
            <a:off x="2707314" y="4481569"/>
            <a:ext cx="1611617"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Điểm</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tựa</a:t>
            </a:r>
            <a:endParaRPr lang="en-US" sz="2800" dirty="0">
              <a:solidFill>
                <a:srgbClr val="002060"/>
              </a:solidFill>
              <a:latin typeface="Roboto Condensed" panose="02000000000000000000" pitchFamily="2" charset="0"/>
            </a:endParaRPr>
          </a:p>
        </p:txBody>
      </p:sp>
      <p:sp>
        <p:nvSpPr>
          <p:cNvPr id="8" name="TextBox 7">
            <a:extLst>
              <a:ext uri="{FF2B5EF4-FFF2-40B4-BE49-F238E27FC236}">
                <a16:creationId xmlns:a16="http://schemas.microsoft.com/office/drawing/2014/main" id="{1C9C73AB-9AA2-A0AA-E80D-BDFA1386ECBF}"/>
              </a:ext>
            </a:extLst>
          </p:cNvPr>
          <p:cNvSpPr txBox="1"/>
          <p:nvPr/>
        </p:nvSpPr>
        <p:spPr>
          <a:xfrm>
            <a:off x="7412467" y="4389939"/>
            <a:ext cx="921208" cy="523220"/>
          </a:xfrm>
          <a:prstGeom prst="rect">
            <a:avLst/>
          </a:prstGeom>
          <a:noFill/>
        </p:spPr>
        <p:txBody>
          <a:bodyPr wrap="square" rtlCol="0">
            <a:spAutoFit/>
          </a:bodyPr>
          <a:lstStyle>
            <a:defPPr>
              <a:defRPr lang="en-US"/>
            </a:defPPr>
            <a:lvl1pPr algn="ctr">
              <a:defRPr sz="2400">
                <a:solidFill>
                  <a:srgbClr val="002060"/>
                </a:solidFill>
                <a:latin typeface="#9Slide07 IcielBaliho Script" pitchFamily="2" charset="-93"/>
              </a:defRPr>
            </a:lvl1pPr>
          </a:lstStyle>
          <a:p>
            <a:r>
              <a:rPr lang="en-US" sz="2800" dirty="0" err="1">
                <a:latin typeface="Roboto Condensed" panose="02000000000000000000" pitchFamily="2" charset="0"/>
              </a:rPr>
              <a:t>Lực</a:t>
            </a:r>
            <a:endParaRPr lang="en-US" sz="2800" dirty="0">
              <a:latin typeface="Roboto Condensed" panose="02000000000000000000" pitchFamily="2" charset="0"/>
            </a:endParaRPr>
          </a:p>
        </p:txBody>
      </p:sp>
      <p:cxnSp>
        <p:nvCxnSpPr>
          <p:cNvPr id="12" name="Straight Arrow Connector 11">
            <a:extLst>
              <a:ext uri="{FF2B5EF4-FFF2-40B4-BE49-F238E27FC236}">
                <a16:creationId xmlns:a16="http://schemas.microsoft.com/office/drawing/2014/main" id="{AA88F472-BC4A-F1B4-0E94-0842F784B081}"/>
              </a:ext>
            </a:extLst>
          </p:cNvPr>
          <p:cNvCxnSpPr>
            <a:cxnSpLocks/>
          </p:cNvCxnSpPr>
          <p:nvPr/>
        </p:nvCxnSpPr>
        <p:spPr>
          <a:xfrm>
            <a:off x="3542309" y="3501285"/>
            <a:ext cx="3214767" cy="0"/>
          </a:xfrm>
          <a:prstGeom prst="straightConnector1">
            <a:avLst/>
          </a:prstGeom>
          <a:ln w="38100">
            <a:solidFill>
              <a:srgbClr val="FFFF00"/>
            </a:solidFill>
            <a:headEnd type="triangle"/>
            <a:tailEnd type="triangle"/>
          </a:ln>
          <a:effectLst>
            <a:glow rad="101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989BE2-1D46-75E2-BD78-4D0978E439F0}"/>
              </a:ext>
            </a:extLst>
          </p:cNvPr>
          <p:cNvSpPr txBox="1"/>
          <p:nvPr/>
        </p:nvSpPr>
        <p:spPr>
          <a:xfrm>
            <a:off x="4318931" y="3628914"/>
            <a:ext cx="1974134" cy="954107"/>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Cánh</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tay</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endParaRPr lang="en-US" sz="28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1660189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p:cTn id="7" dur="500" fill="hold"/>
                                        <p:tgtEl>
                                          <p:spTgt spid="1058"/>
                                        </p:tgtEl>
                                        <p:attrNameLst>
                                          <p:attrName>ppt_w</p:attrName>
                                        </p:attrNameLst>
                                      </p:cBhvr>
                                      <p:tavLst>
                                        <p:tav tm="0">
                                          <p:val>
                                            <p:fltVal val="0"/>
                                          </p:val>
                                        </p:tav>
                                        <p:tav tm="100000">
                                          <p:val>
                                            <p:strVal val="#ppt_w"/>
                                          </p:val>
                                        </p:tav>
                                      </p:tavLst>
                                    </p:anim>
                                    <p:anim calcmode="lin" valueType="num">
                                      <p:cBhvr>
                                        <p:cTn id="8" dur="500" fill="hold"/>
                                        <p:tgtEl>
                                          <p:spTgt spid="1058"/>
                                        </p:tgtEl>
                                        <p:attrNameLst>
                                          <p:attrName>ppt_h</p:attrName>
                                        </p:attrNameLst>
                                      </p:cBhvr>
                                      <p:tavLst>
                                        <p:tav tm="0">
                                          <p:val>
                                            <p:fltVal val="0"/>
                                          </p:val>
                                        </p:tav>
                                        <p:tav tm="100000">
                                          <p:val>
                                            <p:strVal val="#ppt_h"/>
                                          </p:val>
                                        </p:tav>
                                      </p:tavLst>
                                    </p:anim>
                                    <p:animEffect transition="in" filter="fade">
                                      <p:cBhvr>
                                        <p:cTn id="9" dur="500"/>
                                        <p:tgtEl>
                                          <p:spTgt spid="105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par>
                          <p:cTn id="33" fill="hold">
                            <p:stCondLst>
                              <p:cond delay="2000"/>
                            </p:stCondLst>
                            <p:childTnLst>
                              <p:par>
                                <p:cTn id="34" presetID="16" presetClass="entr" presetSubtype="37"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E3452-338B-3E49-E7BC-9253EC239A0E}"/>
              </a:ext>
            </a:extLst>
          </p:cNvPr>
          <p:cNvSpPr txBox="1"/>
          <p:nvPr/>
        </p:nvSpPr>
        <p:spPr>
          <a:xfrm>
            <a:off x="0" y="0"/>
            <a:ext cx="12192000" cy="6858000"/>
          </a:xfrm>
          <a:prstGeom prst="rect">
            <a:avLst/>
          </a:prstGeom>
          <a:solidFill>
            <a:schemeClr val="tx1">
              <a:alpha val="63000"/>
            </a:schemeClr>
          </a:solidFill>
        </p:spPr>
        <p:txBody>
          <a:bodyPr wrap="square">
            <a:spAutoFit/>
          </a:bodyPr>
          <a:lstStyle/>
          <a:p>
            <a:pPr defTabSz="326578">
              <a:defRPr/>
            </a:pPr>
            <a:endParaRPr lang="vi-VN" sz="857" dirty="0">
              <a:solidFill>
                <a:prstClr val="white"/>
              </a:solidFill>
              <a:latin typeface="Averta Std CY" panose="00000500000000000000" pitchFamily="50" charset="0"/>
            </a:endParaRPr>
          </a:p>
        </p:txBody>
      </p:sp>
      <p:pic>
        <p:nvPicPr>
          <p:cNvPr id="11" name="Picture 10">
            <a:extLst>
              <a:ext uri="{FF2B5EF4-FFF2-40B4-BE49-F238E27FC236}">
                <a16:creationId xmlns:a16="http://schemas.microsoft.com/office/drawing/2014/main" id="{A3AEAFF6-E2CC-BDA9-189E-D94A0CC89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1299" y="1950562"/>
            <a:ext cx="6941216" cy="4907438"/>
          </a:xfrm>
          <a:prstGeom prst="rect">
            <a:avLst/>
          </a:prstGeom>
          <a:effectLst>
            <a:glow rad="190500">
              <a:sysClr val="window" lastClr="FFFFFF"/>
            </a:glow>
          </a:effectLst>
        </p:spPr>
      </p:pic>
      <p:sp>
        <p:nvSpPr>
          <p:cNvPr id="13" name="TextBox 12">
            <a:extLst>
              <a:ext uri="{FF2B5EF4-FFF2-40B4-BE49-F238E27FC236}">
                <a16:creationId xmlns:a16="http://schemas.microsoft.com/office/drawing/2014/main" id="{2E3FA9B5-73BA-801E-CE79-A5BC7E82BF4C}"/>
              </a:ext>
            </a:extLst>
          </p:cNvPr>
          <p:cNvSpPr txBox="1"/>
          <p:nvPr/>
        </p:nvSpPr>
        <p:spPr>
          <a:xfrm>
            <a:off x="2260876" y="354099"/>
            <a:ext cx="7442063" cy="1107996"/>
          </a:xfrm>
          <a:prstGeom prst="rect">
            <a:avLst/>
          </a:prstGeom>
          <a:noFill/>
        </p:spPr>
        <p:txBody>
          <a:bodyPr wrap="square" rtlCol="0">
            <a:spAutoFit/>
          </a:bodyPr>
          <a:lstStyle/>
          <a:p>
            <a:pPr algn="ctr"/>
            <a:r>
              <a:rPr lang="en-US" sz="6600" dirty="0">
                <a:solidFill>
                  <a:schemeClr val="bg1"/>
                </a:solidFill>
                <a:latin typeface="Roboto Black" panose="02000000000000000000" pitchFamily="2" charset="0"/>
              </a:rPr>
              <a:t>BÀI 19: ĐÒN BẨY</a:t>
            </a:r>
          </a:p>
        </p:txBody>
      </p:sp>
      <p:sp>
        <p:nvSpPr>
          <p:cNvPr id="2" name="TextBox 1">
            <a:extLst>
              <a:ext uri="{FF2B5EF4-FFF2-40B4-BE49-F238E27FC236}">
                <a16:creationId xmlns:a16="http://schemas.microsoft.com/office/drawing/2014/main" id="{6218E832-DD2C-02BC-340F-E3D0E2964FDE}"/>
              </a:ext>
            </a:extLst>
          </p:cNvPr>
          <p:cNvSpPr txBox="1"/>
          <p:nvPr/>
        </p:nvSpPr>
        <p:spPr>
          <a:xfrm>
            <a:off x="4269113" y="1446862"/>
            <a:ext cx="3425588" cy="369332"/>
          </a:xfrm>
          <a:prstGeom prst="rect">
            <a:avLst/>
          </a:prstGeom>
          <a:noFill/>
        </p:spPr>
        <p:txBody>
          <a:bodyPr wrap="square" rtlCol="0">
            <a:spAutoFit/>
          </a:bodyPr>
          <a:lstStyle/>
          <a:p>
            <a:pPr algn="ctr"/>
            <a:r>
              <a:rPr lang="en-US">
                <a:solidFill>
                  <a:schemeClr val="bg1"/>
                </a:solidFill>
              </a:rPr>
              <a:t>Giáo viên: Đinh Công Hoàng</a:t>
            </a:r>
          </a:p>
        </p:txBody>
      </p:sp>
    </p:spTree>
    <p:extLst>
      <p:ext uri="{BB962C8B-B14F-4D97-AF65-F5344CB8AC3E}">
        <p14:creationId xmlns:p14="http://schemas.microsoft.com/office/powerpoint/2010/main" val="2104201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781FC6E-D4C6-2B0D-EF36-E29FF9B13082}"/>
              </a:ext>
            </a:extLst>
          </p:cNvPr>
          <p:cNvGrpSpPr/>
          <p:nvPr/>
        </p:nvGrpSpPr>
        <p:grpSpPr>
          <a:xfrm>
            <a:off x="648722" y="549229"/>
            <a:ext cx="1702995" cy="567719"/>
            <a:chOff x="551554" y="829477"/>
            <a:chExt cx="1277246" cy="425789"/>
          </a:xfrm>
        </p:grpSpPr>
        <p:sp>
          <p:nvSpPr>
            <p:cNvPr id="6" name="Rectangle: Rounded Corners 5">
              <a:extLst>
                <a:ext uri="{FF2B5EF4-FFF2-40B4-BE49-F238E27FC236}">
                  <a16:creationId xmlns:a16="http://schemas.microsoft.com/office/drawing/2014/main" id="{E8C6FCE0-B89E-1A76-3E63-E2D0797B130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7" name="Google Shape;2428;p39">
              <a:extLst>
                <a:ext uri="{FF2B5EF4-FFF2-40B4-BE49-F238E27FC236}">
                  <a16:creationId xmlns:a16="http://schemas.microsoft.com/office/drawing/2014/main" id="{ED6BC24E-AD7B-5E42-4B08-A557787A3030}"/>
                </a:ext>
              </a:extLst>
            </p:cNvPr>
            <p:cNvSpPr txBox="1">
              <a:spLocks/>
            </p:cNvSpPr>
            <p:nvPr/>
          </p:nvSpPr>
          <p:spPr>
            <a:xfrm>
              <a:off x="762440" y="833963"/>
              <a:ext cx="1066360"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Câu</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hỏi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0" name="Group 9">
            <a:extLst>
              <a:ext uri="{FF2B5EF4-FFF2-40B4-BE49-F238E27FC236}">
                <a16:creationId xmlns:a16="http://schemas.microsoft.com/office/drawing/2014/main" id="{D32CBEDA-1002-5139-6A8A-A06A5B3F422F}"/>
              </a:ext>
            </a:extLst>
          </p:cNvPr>
          <p:cNvGrpSpPr/>
          <p:nvPr/>
        </p:nvGrpSpPr>
        <p:grpSpPr>
          <a:xfrm>
            <a:off x="324094" y="536596"/>
            <a:ext cx="567720" cy="567720"/>
            <a:chOff x="4187992" y="2647399"/>
            <a:chExt cx="1038553" cy="1038553"/>
          </a:xfrm>
        </p:grpSpPr>
        <p:sp>
          <p:nvSpPr>
            <p:cNvPr id="11" name="Oval 10">
              <a:extLst>
                <a:ext uri="{FF2B5EF4-FFF2-40B4-BE49-F238E27FC236}">
                  <a16:creationId xmlns:a16="http://schemas.microsoft.com/office/drawing/2014/main" id="{BC870C0E-58EA-6B65-1A0E-D4F6AD19B9D2}"/>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24" name="Picture 2">
              <a:extLst>
                <a:ext uri="{FF2B5EF4-FFF2-40B4-BE49-F238E27FC236}">
                  <a16:creationId xmlns:a16="http://schemas.microsoft.com/office/drawing/2014/main" id="{D884646F-0594-6297-E5B5-B1C3D126F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2299;p37">
            <a:extLst>
              <a:ext uri="{FF2B5EF4-FFF2-40B4-BE49-F238E27FC236}">
                <a16:creationId xmlns:a16="http://schemas.microsoft.com/office/drawing/2014/main" id="{51F4086F-B7DA-C607-874C-05168915841C}"/>
              </a:ext>
            </a:extLst>
          </p:cNvPr>
          <p:cNvSpPr txBox="1">
            <a:spLocks/>
          </p:cNvSpPr>
          <p:nvPr/>
        </p:nvSpPr>
        <p:spPr>
          <a:xfrm>
            <a:off x="719681" y="1285810"/>
            <a:ext cx="3874240"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defTabSz="1219170"/>
            <a:r>
              <a:rPr kumimoji="0" lang="en-US" sz="2400" b="0" i="0" u="none" strike="noStrike" kern="0" cap="none" spc="0" normalizeH="0" baseline="0" noProof="0" dirty="0" err="1">
                <a:ln>
                  <a:noFill/>
                </a:ln>
                <a:solidFill>
                  <a:prstClr val="black"/>
                </a:solidFill>
                <a:effectLst/>
                <a:uLnTx/>
                <a:uFillTx/>
                <a:latin typeface="Roboto" panose="02000000000000000000" pitchFamily="2" charset="0"/>
                <a:sym typeface="Arial"/>
              </a:rPr>
              <a:t>Câu</a:t>
            </a:r>
            <a:r>
              <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rPr>
              <a:t> 2: </a:t>
            </a:r>
            <a:r>
              <a:rPr lang="vi-VN" sz="2400" kern="0" dirty="0">
                <a:solidFill>
                  <a:prstClr val="black"/>
                </a:solidFill>
                <a:latin typeface="Roboto" panose="02000000000000000000" pitchFamily="2" charset="0"/>
              </a:rPr>
              <a:t>Sử dụng đòn bẩy như Hình 19.2 có thể làm đổi hướng tác dụng lực như thế nào?</a:t>
            </a:r>
            <a:endParaRPr lang="en-US" sz="2400" kern="0" dirty="0">
              <a:solidFill>
                <a:prstClr val="black"/>
              </a:solidFill>
              <a:latin typeface="Roboto" panose="02000000000000000000" pitchFamily="2" charset="0"/>
              <a:sym typeface="Arial"/>
            </a:endParaRPr>
          </a:p>
        </p:txBody>
      </p:sp>
      <p:grpSp>
        <p:nvGrpSpPr>
          <p:cNvPr id="1029" name="Group 1028">
            <a:extLst>
              <a:ext uri="{FF2B5EF4-FFF2-40B4-BE49-F238E27FC236}">
                <a16:creationId xmlns:a16="http://schemas.microsoft.com/office/drawing/2014/main" id="{71F9B54F-C58D-116D-9127-1B14EDFD5238}"/>
              </a:ext>
            </a:extLst>
          </p:cNvPr>
          <p:cNvGrpSpPr/>
          <p:nvPr/>
        </p:nvGrpSpPr>
        <p:grpSpPr>
          <a:xfrm>
            <a:off x="710414" y="3040818"/>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Trả</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lời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385786" y="3028186"/>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061" name="Google Shape;2299;p37">
            <a:extLst>
              <a:ext uri="{FF2B5EF4-FFF2-40B4-BE49-F238E27FC236}">
                <a16:creationId xmlns:a16="http://schemas.microsoft.com/office/drawing/2014/main" id="{3A87C6E8-EE5A-314D-6C2A-13CE22595EB4}"/>
              </a:ext>
            </a:extLst>
          </p:cNvPr>
          <p:cNvSpPr txBox="1">
            <a:spLocks/>
          </p:cNvSpPr>
          <p:nvPr/>
        </p:nvSpPr>
        <p:spPr>
          <a:xfrm>
            <a:off x="808183" y="3555560"/>
            <a:ext cx="1105018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a: </a:t>
            </a:r>
            <a:r>
              <a:rPr lang="vi-VN" dirty="0">
                <a:latin typeface="Roboto" panose="02000000000000000000" pitchFamily="2" charset="0"/>
              </a:rPr>
              <a:t>đòn bẩy không có tác dụng làm thay đổi hướng tác dụng 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pic>
        <p:nvPicPr>
          <p:cNvPr id="12" name="Picture 11">
            <a:extLst>
              <a:ext uri="{FF2B5EF4-FFF2-40B4-BE49-F238E27FC236}">
                <a16:creationId xmlns:a16="http://schemas.microsoft.com/office/drawing/2014/main" id="{ECCD8EE7-E42B-D6DE-C33F-11D3AFB2F545}"/>
              </a:ext>
            </a:extLst>
          </p:cNvPr>
          <p:cNvPicPr>
            <a:picLocks noChangeAspect="1"/>
          </p:cNvPicPr>
          <p:nvPr/>
        </p:nvPicPr>
        <p:blipFill rotWithShape="1">
          <a:blip r:embed="rId4"/>
          <a:srcRect l="2166" t="3959" b="17533"/>
          <a:stretch/>
        </p:blipFill>
        <p:spPr>
          <a:xfrm>
            <a:off x="4593921" y="610852"/>
            <a:ext cx="7383503" cy="2185046"/>
          </a:xfrm>
          <a:prstGeom prst="rect">
            <a:avLst/>
          </a:prstGeom>
        </p:spPr>
      </p:pic>
      <p:sp>
        <p:nvSpPr>
          <p:cNvPr id="13" name="Google Shape;2299;p37">
            <a:extLst>
              <a:ext uri="{FF2B5EF4-FFF2-40B4-BE49-F238E27FC236}">
                <a16:creationId xmlns:a16="http://schemas.microsoft.com/office/drawing/2014/main" id="{5EE50FAD-0D63-FDCC-EE4F-8D51FF22BD62}"/>
              </a:ext>
            </a:extLst>
          </p:cNvPr>
          <p:cNvSpPr txBox="1">
            <a:spLocks/>
          </p:cNvSpPr>
          <p:nvPr/>
        </p:nvSpPr>
        <p:spPr>
          <a:xfrm>
            <a:off x="808182" y="4292555"/>
            <a:ext cx="11050187" cy="10630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b: </a:t>
            </a:r>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vi-VN" dirty="0">
                <a:latin typeface="Roboto" panose="02000000000000000000" pitchFamily="2" charset="0"/>
              </a:rPr>
              <a:t>lực nâng có phương thẳng đứng chiều từ dưới lên trên</a:t>
            </a:r>
            <a:r>
              <a:rPr lang="en-US" dirty="0">
                <a:latin typeface="Roboto" panose="02000000000000000000" pitchFamily="2" charset="0"/>
              </a:rPr>
              <a:t> </a:t>
            </a:r>
            <a:r>
              <a:rPr lang="en-US" dirty="0" err="1">
                <a:latin typeface="Roboto" panose="02000000000000000000" pitchFamily="2" charset="0"/>
              </a:rPr>
              <a:t>thành</a:t>
            </a:r>
            <a:r>
              <a:rPr lang="en-US" dirty="0">
                <a:latin typeface="Roboto" panose="02000000000000000000" pitchFamily="2" charset="0"/>
              </a:rPr>
              <a:t> </a:t>
            </a:r>
            <a:r>
              <a:rPr lang="vi-VN" dirty="0">
                <a:latin typeface="Roboto" panose="02000000000000000000" pitchFamily="2" charset="0"/>
              </a:rPr>
              <a:t>lực tác dụng có phương thẳng đứng chiều từ trên xuống dưới.</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14" name="Google Shape;2299;p37">
            <a:extLst>
              <a:ext uri="{FF2B5EF4-FFF2-40B4-BE49-F238E27FC236}">
                <a16:creationId xmlns:a16="http://schemas.microsoft.com/office/drawing/2014/main" id="{7D297A6E-DEDD-C33C-6F3A-C17BBE5C2919}"/>
              </a:ext>
            </a:extLst>
          </p:cNvPr>
          <p:cNvSpPr txBox="1">
            <a:spLocks/>
          </p:cNvSpPr>
          <p:nvPr/>
        </p:nvSpPr>
        <p:spPr>
          <a:xfrm>
            <a:off x="808182" y="5287889"/>
            <a:ext cx="11050187" cy="10630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c: </a:t>
            </a:r>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vi-VN" dirty="0">
                <a:latin typeface="Roboto" panose="02000000000000000000" pitchFamily="2" charset="0"/>
              </a:rPr>
              <a:t>lực có phương vuông góc với tường, chiều hướng ra ngoài tường</a:t>
            </a:r>
            <a:r>
              <a:rPr lang="en-US" dirty="0">
                <a:latin typeface="Roboto" panose="02000000000000000000" pitchFamily="2" charset="0"/>
              </a:rPr>
              <a:t> </a:t>
            </a:r>
            <a:r>
              <a:rPr lang="en-US" dirty="0" err="1">
                <a:latin typeface="Roboto" panose="02000000000000000000" pitchFamily="2" charset="0"/>
              </a:rPr>
              <a:t>thành</a:t>
            </a:r>
            <a:r>
              <a:rPr lang="en-US" dirty="0">
                <a:latin typeface="Roboto" panose="02000000000000000000" pitchFamily="2" charset="0"/>
              </a:rPr>
              <a:t> </a:t>
            </a:r>
            <a:r>
              <a:rPr lang="vi-VN" dirty="0">
                <a:latin typeface="Roboto" panose="02000000000000000000" pitchFamily="2" charset="0"/>
              </a:rPr>
              <a:t>lực có phương song song với tường, chiều từ trên xuống dưới.</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33104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2445"/>
                            </p:stCondLst>
                            <p:childTnLst>
                              <p:par>
                                <p:cTn id="19" presetID="14" presetClass="entr" presetSubtype="1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58"/>
                                        </p:tgtEl>
                                        <p:attrNameLst>
                                          <p:attrName>style.visibility</p:attrName>
                                        </p:attrNameLst>
                                      </p:cBhvr>
                                      <p:to>
                                        <p:strVal val="visible"/>
                                      </p:to>
                                    </p:set>
                                    <p:anim calcmode="lin" valueType="num">
                                      <p:cBhvr>
                                        <p:cTn id="26" dur="500" fill="hold"/>
                                        <p:tgtEl>
                                          <p:spTgt spid="1058"/>
                                        </p:tgtEl>
                                        <p:attrNameLst>
                                          <p:attrName>ppt_w</p:attrName>
                                        </p:attrNameLst>
                                      </p:cBhvr>
                                      <p:tavLst>
                                        <p:tav tm="0">
                                          <p:val>
                                            <p:fltVal val="0"/>
                                          </p:val>
                                        </p:tav>
                                        <p:tav tm="100000">
                                          <p:val>
                                            <p:strVal val="#ppt_w"/>
                                          </p:val>
                                        </p:tav>
                                      </p:tavLst>
                                    </p:anim>
                                    <p:anim calcmode="lin" valueType="num">
                                      <p:cBhvr>
                                        <p:cTn id="27" dur="500" fill="hold"/>
                                        <p:tgtEl>
                                          <p:spTgt spid="1058"/>
                                        </p:tgtEl>
                                        <p:attrNameLst>
                                          <p:attrName>ppt_h</p:attrName>
                                        </p:attrNameLst>
                                      </p:cBhvr>
                                      <p:tavLst>
                                        <p:tav tm="0">
                                          <p:val>
                                            <p:fltVal val="0"/>
                                          </p:val>
                                        </p:tav>
                                        <p:tav tm="100000">
                                          <p:val>
                                            <p:strVal val="#ppt_h"/>
                                          </p:val>
                                        </p:tav>
                                      </p:tavLst>
                                    </p:anim>
                                    <p:animEffect transition="in" filter="fade">
                                      <p:cBhvr>
                                        <p:cTn id="28" dur="500"/>
                                        <p:tgtEl>
                                          <p:spTgt spid="105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wipe(left)">
                                      <p:cBhvr>
                                        <p:cTn id="32" dur="500"/>
                                        <p:tgtEl>
                                          <p:spTgt spid="1029"/>
                                        </p:tgtEl>
                                      </p:cBhvr>
                                    </p:animEffect>
                                  </p:childTnLst>
                                </p:cTn>
                              </p:par>
                            </p:childTnLst>
                          </p:cTn>
                        </p:par>
                        <p:par>
                          <p:cTn id="33" fill="hold">
                            <p:stCondLst>
                              <p:cond delay="1000"/>
                            </p:stCondLst>
                            <p:childTnLst>
                              <p:par>
                                <p:cTn id="34" presetID="22" presetClass="entr" presetSubtype="1" fill="hold" grpId="0" nodeType="afterEffect">
                                  <p:stCondLst>
                                    <p:cond delay="0"/>
                                  </p:stCondLst>
                                  <p:iterate type="lt">
                                    <p:tmPct val="3000"/>
                                  </p:iterate>
                                  <p:childTnLst>
                                    <p:set>
                                      <p:cBhvr>
                                        <p:cTn id="35" dur="1" fill="hold">
                                          <p:stCondLst>
                                            <p:cond delay="0"/>
                                          </p:stCondLst>
                                        </p:cTn>
                                        <p:tgtEl>
                                          <p:spTgt spid="1061"/>
                                        </p:tgtEl>
                                        <p:attrNameLst>
                                          <p:attrName>style.visibility</p:attrName>
                                        </p:attrNameLst>
                                      </p:cBhvr>
                                      <p:to>
                                        <p:strVal val="visible"/>
                                      </p:to>
                                    </p:set>
                                    <p:animEffect transition="in" filter="wipe(up)">
                                      <p:cBhvr>
                                        <p:cTn id="36" dur="500"/>
                                        <p:tgtEl>
                                          <p:spTgt spid="1061"/>
                                        </p:tgtEl>
                                      </p:cBhvr>
                                    </p:animEffect>
                                  </p:childTnLst>
                                </p:cTn>
                              </p:par>
                            </p:childTnLst>
                          </p:cTn>
                        </p:par>
                        <p:par>
                          <p:cTn id="37" fill="hold">
                            <p:stCondLst>
                              <p:cond delay="228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par>
                          <p:cTn id="41" fill="hold">
                            <p:stCondLst>
                              <p:cond delay="4430"/>
                            </p:stCondLst>
                            <p:childTnLst>
                              <p:par>
                                <p:cTn id="42" presetID="22" presetClass="entr" presetSubtype="1" fill="hold" grpId="0" nodeType="afterEffect">
                                  <p:stCondLst>
                                    <p:cond delay="0"/>
                                  </p:stCondLst>
                                  <p:iterate type="lt">
                                    <p:tmPct val="3000"/>
                                  </p:iterate>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6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F2E8B9-7030-EC6E-9F51-6EBFB3E941C4}"/>
              </a:ext>
            </a:extLst>
          </p:cNvPr>
          <p:cNvPicPr>
            <a:picLocks noChangeAspect="1"/>
          </p:cNvPicPr>
          <p:nvPr/>
        </p:nvPicPr>
        <p:blipFill>
          <a:blip r:embed="rId2"/>
          <a:stretch>
            <a:fillRect/>
          </a:stretch>
        </p:blipFill>
        <p:spPr>
          <a:xfrm>
            <a:off x="3612011" y="418133"/>
            <a:ext cx="4967978" cy="4967978"/>
          </a:xfrm>
          <a:prstGeom prst="rect">
            <a:avLst/>
          </a:prstGeom>
        </p:spPr>
      </p:pic>
      <p:sp>
        <p:nvSpPr>
          <p:cNvPr id="14" name="TextBox 13">
            <a:extLst>
              <a:ext uri="{FF2B5EF4-FFF2-40B4-BE49-F238E27FC236}">
                <a16:creationId xmlns:a16="http://schemas.microsoft.com/office/drawing/2014/main" id="{47C93C9B-565B-9724-4489-4AC1B9AFA07A}"/>
              </a:ext>
            </a:extLst>
          </p:cNvPr>
          <p:cNvSpPr txBox="1"/>
          <p:nvPr/>
        </p:nvSpPr>
        <p:spPr>
          <a:xfrm>
            <a:off x="3197737" y="5166655"/>
            <a:ext cx="6292491" cy="1015663"/>
          </a:xfrm>
          <a:prstGeom prst="rect">
            <a:avLst/>
          </a:prstGeom>
          <a:noFill/>
        </p:spPr>
        <p:txBody>
          <a:bodyPr wrap="square" rtlCol="0">
            <a:spAutoFit/>
          </a:bodyPr>
          <a:lstStyle/>
          <a:p>
            <a:pPr algn="ctr"/>
            <a:r>
              <a:rPr lang="en-US" sz="6000" dirty="0">
                <a:solidFill>
                  <a:srgbClr val="002060"/>
                </a:solidFill>
                <a:latin typeface="Roboto Condensed" panose="02000000000000000000" pitchFamily="2" charset="0"/>
              </a:rPr>
              <a:t>CÁC LOẠI ĐÒN BẨY</a:t>
            </a:r>
          </a:p>
        </p:txBody>
      </p:sp>
    </p:spTree>
    <p:extLst>
      <p:ext uri="{BB962C8B-B14F-4D97-AF65-F5344CB8AC3E}">
        <p14:creationId xmlns:p14="http://schemas.microsoft.com/office/powerpoint/2010/main" val="326130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25945" y="365850"/>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BFAF03-6CE0-7F18-2BA1-508124D85C50}"/>
              </a:ext>
            </a:extLst>
          </p:cNvPr>
          <p:cNvPicPr>
            <a:picLocks noChangeAspect="1"/>
          </p:cNvPicPr>
          <p:nvPr/>
        </p:nvPicPr>
        <p:blipFill>
          <a:blip r:embed="rId2"/>
          <a:stretch>
            <a:fillRect/>
          </a:stretch>
        </p:blipFill>
        <p:spPr>
          <a:xfrm>
            <a:off x="320171" y="293892"/>
            <a:ext cx="749992" cy="749992"/>
          </a:xfrm>
          <a:prstGeom prst="rect">
            <a:avLst/>
          </a:prstGeom>
        </p:spPr>
      </p:pic>
      <p:sp>
        <p:nvSpPr>
          <p:cNvPr id="8" name="TextBox 7">
            <a:extLst>
              <a:ext uri="{FF2B5EF4-FFF2-40B4-BE49-F238E27FC236}">
                <a16:creationId xmlns:a16="http://schemas.microsoft.com/office/drawing/2014/main" id="{C7027551-D115-08D1-F60F-696B01C54F3E}"/>
              </a:ext>
            </a:extLst>
          </p:cNvPr>
          <p:cNvSpPr txBox="1"/>
          <p:nvPr/>
        </p:nvSpPr>
        <p:spPr>
          <a:xfrm>
            <a:off x="929580" y="407278"/>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0" y="1332046"/>
            <a:ext cx="10790001" cy="430887"/>
          </a:xfrm>
          <a:prstGeom prst="rect">
            <a:avLst/>
          </a:prstGeom>
          <a:noFill/>
        </p:spPr>
        <p:txBody>
          <a:bodyPr wrap="square" rtlCol="0">
            <a:spAutoFit/>
          </a:bodyPr>
          <a:lstStyle/>
          <a:p>
            <a:pPr algn="ctr"/>
            <a:r>
              <a:rPr lang="en-US" sz="2200" dirty="0" err="1">
                <a:latin typeface="Roboto" panose="02000000000000000000" pitchFamily="2" charset="0"/>
                <a:cs typeface="#9Slide03 Arima Madurai Black" panose="00000A00000000000000" pitchFamily="2" charset="-93"/>
              </a:rPr>
              <a:t>Dựa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trên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của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vật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tác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dụng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lực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điểm</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đòn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bẩy</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được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phân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thành</a:t>
            </a:r>
            <a:r>
              <a:rPr lang="en-US" sz="2200" dirty="0">
                <a:latin typeface="Roboto" panose="02000000000000000000" pitchFamily="2" charset="0"/>
                <a:cs typeface="#9Slide03 Arima Madurai Black" panose="00000A00000000000000" pitchFamily="2" charset="-93"/>
              </a:rPr>
              <a:t> 2 </a:t>
            </a:r>
            <a:r>
              <a:rPr lang="en-US" sz="2200" dirty="0" err="1">
                <a:latin typeface="Roboto" panose="02000000000000000000" pitchFamily="2" charset="0"/>
                <a:cs typeface="#9Slide03 Arima Madurai Black" panose="00000A00000000000000" pitchFamily="2" charset="-93"/>
              </a:rPr>
              <a:t>loại</a:t>
            </a:r>
            <a:endParaRPr lang="en-US" sz="2200" dirty="0">
              <a:latin typeface="Roboto" panose="02000000000000000000" pitchFamily="2" charset="0"/>
              <a:cs typeface="#9Slide03 Arima Madurai Black" panose="00000A00000000000000" pitchFamily="2" charset="-93"/>
            </a:endParaRPr>
          </a:p>
        </p:txBody>
      </p:sp>
      <p:sp>
        <p:nvSpPr>
          <p:cNvPr id="12" name="TextBox 11">
            <a:extLst>
              <a:ext uri="{FF2B5EF4-FFF2-40B4-BE49-F238E27FC236}">
                <a16:creationId xmlns:a16="http://schemas.microsoft.com/office/drawing/2014/main" id="{2C885DC8-6191-17C5-C4E5-3C5812313FB3}"/>
              </a:ext>
            </a:extLst>
          </p:cNvPr>
          <p:cNvSpPr txBox="1"/>
          <p:nvPr/>
        </p:nvSpPr>
        <p:spPr>
          <a:xfrm>
            <a:off x="1194691" y="5800291"/>
            <a:ext cx="9802617" cy="543461"/>
          </a:xfrm>
          <a:prstGeom prst="roundRect">
            <a:avLst>
              <a:gd name="adj" fmla="val 7119"/>
            </a:avLst>
          </a:prstGeom>
          <a:solidFill>
            <a:srgbClr val="002060"/>
          </a:solidFill>
        </p:spPr>
        <p:txBody>
          <a:bodyPr wrap="square" tIns="91440" bIns="0" anchor="ctr" anchorCtr="0">
            <a:spAutoFit/>
          </a:bodyPr>
          <a:lstStyle/>
          <a:p>
            <a:pPr algn="ctr" defTabSz="326578">
              <a:defRPr/>
            </a:pPr>
            <a:r>
              <a:rPr lang="vi-VN" sz="2800" dirty="0">
                <a:solidFill>
                  <a:prstClr val="white"/>
                </a:solidFill>
                <a:latin typeface="Roboto" panose="02000000000000000000" pitchFamily="2" charset="0"/>
                <a:cs typeface="#9Slide03 Arima Madurai Black" panose="00000A00000000000000" pitchFamily="2" charset="-93"/>
              </a:rPr>
              <a:t>Loại I — Đ</a:t>
            </a:r>
            <a:r>
              <a:rPr lang="en-US" sz="2800" dirty="0" err="1">
                <a:solidFill>
                  <a:prstClr val="white"/>
                </a:solidFill>
                <a:latin typeface="Roboto" panose="02000000000000000000" pitchFamily="2" charset="0"/>
                <a:cs typeface="#9Slide03 Arima Madurai Black" panose="00000A00000000000000" pitchFamily="2" charset="-93"/>
              </a:rPr>
              <a:t>òn</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bẩy</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có</a:t>
            </a:r>
            <a:r>
              <a:rPr lang="en-US" sz="2800" dirty="0">
                <a:solidFill>
                  <a:prstClr val="white"/>
                </a:solidFill>
                <a:latin typeface="Roboto" panose="02000000000000000000" pitchFamily="2" charset="0"/>
                <a:cs typeface="#9Slide03 Arima Madurai Black" panose="00000A00000000000000" pitchFamily="2" charset="-93"/>
              </a:rPr>
              <a:t> đ</a:t>
            </a:r>
            <a:r>
              <a:rPr lang="vi-VN" sz="2800" dirty="0">
                <a:solidFill>
                  <a:prstClr val="white"/>
                </a:solidFill>
                <a:latin typeface="Roboto" panose="02000000000000000000" pitchFamily="2" charset="0"/>
                <a:cs typeface="#9Slide03 Arima Madurai Black" panose="00000A00000000000000" pitchFamily="2" charset="-93"/>
              </a:rPr>
              <a:t>iểm tựa nằm giữa</a:t>
            </a:r>
            <a:r>
              <a:rPr lang="en-US" sz="2800" dirty="0">
                <a:solidFill>
                  <a:prstClr val="white"/>
                </a:solidFill>
                <a:latin typeface="Roboto" panose="02000000000000000000" pitchFamily="2" charset="0"/>
                <a:cs typeface="#9Slide03 Arima Madurai Black" panose="00000A00000000000000" pitchFamily="2" charset="-93"/>
              </a:rPr>
              <a:t> 2 </a:t>
            </a:r>
            <a:r>
              <a:rPr lang="en-US" sz="2800" dirty="0" err="1">
                <a:solidFill>
                  <a:prstClr val="white"/>
                </a:solidFill>
                <a:latin typeface="Roboto" panose="02000000000000000000" pitchFamily="2" charset="0"/>
                <a:cs typeface="#9Slide03 Arima Madurai Black" panose="00000A00000000000000" pitchFamily="2" charset="-93"/>
              </a:rPr>
              <a:t>điểm</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đặt</a:t>
            </a:r>
            <a:r>
              <a:rPr lang="en-US" sz="2800" dirty="0">
                <a:solidFill>
                  <a:prstClr val="white"/>
                </a:solidFill>
                <a:latin typeface="Roboto" panose="02000000000000000000" pitchFamily="2" charset="0"/>
                <a:cs typeface="#9Slide03 Arima Madurai Black" panose="00000A00000000000000" pitchFamily="2" charset="-93"/>
              </a:rPr>
              <a:t> </a:t>
            </a:r>
            <a:r>
              <a:rPr lang="en-US" sz="2800" dirty="0" err="1">
                <a:solidFill>
                  <a:prstClr val="white"/>
                </a:solidFill>
                <a:latin typeface="Roboto" panose="02000000000000000000" pitchFamily="2" charset="0"/>
                <a:cs typeface="#9Slide03 Arima Madurai Black" panose="00000A00000000000000" pitchFamily="2" charset="-93"/>
              </a:rPr>
              <a:t>của</a:t>
            </a:r>
            <a:r>
              <a:rPr lang="en-US" sz="2800" dirty="0">
                <a:solidFill>
                  <a:prstClr val="white"/>
                </a:solidFill>
                <a:latin typeface="Roboto" panose="02000000000000000000" pitchFamily="2" charset="0"/>
                <a:cs typeface="#9Slide03 Arima Madurai Black" panose="00000A00000000000000" pitchFamily="2" charset="-93"/>
              </a:rPr>
              <a:t> 2 </a:t>
            </a:r>
            <a:r>
              <a:rPr lang="en-US" sz="2800" dirty="0" err="1">
                <a:solidFill>
                  <a:prstClr val="white"/>
                </a:solidFill>
                <a:latin typeface="Roboto" panose="02000000000000000000" pitchFamily="2" charset="0"/>
                <a:cs typeface="#9Slide03 Arima Madurai Black" panose="00000A00000000000000" pitchFamily="2" charset="-93"/>
              </a:rPr>
              <a:t>lực</a:t>
            </a:r>
            <a:endParaRPr lang="vi-VN" sz="2800" dirty="0">
              <a:solidFill>
                <a:prstClr val="white"/>
              </a:solidFill>
              <a:latin typeface="Roboto" panose="02000000000000000000" pitchFamily="2" charset="0"/>
              <a:cs typeface="#9Slide03 Arima Madurai Black" panose="00000A00000000000000" pitchFamily="2" charset="-93"/>
            </a:endParaRPr>
          </a:p>
        </p:txBody>
      </p:sp>
      <p:grpSp>
        <p:nvGrpSpPr>
          <p:cNvPr id="1038" name="Group 1037">
            <a:extLst>
              <a:ext uri="{FF2B5EF4-FFF2-40B4-BE49-F238E27FC236}">
                <a16:creationId xmlns:a16="http://schemas.microsoft.com/office/drawing/2014/main" id="{8C468C09-B067-C48A-3320-BC7F951B1FA7}"/>
              </a:ext>
            </a:extLst>
          </p:cNvPr>
          <p:cNvGrpSpPr/>
          <p:nvPr/>
        </p:nvGrpSpPr>
        <p:grpSpPr>
          <a:xfrm>
            <a:off x="2574184" y="2437456"/>
            <a:ext cx="7602868" cy="3069055"/>
            <a:chOff x="541616" y="2125033"/>
            <a:chExt cx="4513089" cy="1821802"/>
          </a:xfrm>
        </p:grpSpPr>
        <p:grpSp>
          <p:nvGrpSpPr>
            <p:cNvPr id="1033" name="Group 1032">
              <a:extLst>
                <a:ext uri="{FF2B5EF4-FFF2-40B4-BE49-F238E27FC236}">
                  <a16:creationId xmlns:a16="http://schemas.microsoft.com/office/drawing/2014/main" id="{6CD57589-62D0-BBF7-D732-F01F279DD976}"/>
                </a:ext>
              </a:extLst>
            </p:cNvPr>
            <p:cNvGrpSpPr/>
            <p:nvPr/>
          </p:nvGrpSpPr>
          <p:grpSpPr>
            <a:xfrm>
              <a:off x="541616" y="2125033"/>
              <a:ext cx="4513089" cy="1821802"/>
              <a:chOff x="4719737" y="3836102"/>
              <a:chExt cx="4393592" cy="1773563"/>
            </a:xfrm>
          </p:grpSpPr>
          <p:sp>
            <p:nvSpPr>
              <p:cNvPr id="14" name="Isosceles Triangle 13">
                <a:extLst>
                  <a:ext uri="{FF2B5EF4-FFF2-40B4-BE49-F238E27FC236}">
                    <a16:creationId xmlns:a16="http://schemas.microsoft.com/office/drawing/2014/main" id="{132C89A6-6450-E7A4-4411-F1AC796B4C88}"/>
                  </a:ext>
                </a:extLst>
              </p:cNvPr>
              <p:cNvSpPr/>
              <p:nvPr/>
            </p:nvSpPr>
            <p:spPr>
              <a:xfrm flipH="1">
                <a:off x="5489451" y="4649574"/>
                <a:ext cx="667506" cy="567475"/>
              </a:xfrm>
              <a:prstGeom prst="triangle">
                <a:avLst/>
              </a:prstGeom>
              <a:solidFill>
                <a:srgbClr val="0070C0"/>
              </a:solidFill>
              <a:ln w="19050">
                <a:solidFill>
                  <a:srgbClr val="002060"/>
                </a:solidFill>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AA459D99-B75C-EC20-BF72-DB0D8F29A7EA}"/>
                  </a:ext>
                </a:extLst>
              </p:cNvPr>
              <p:cNvSpPr/>
              <p:nvPr/>
            </p:nvSpPr>
            <p:spPr>
              <a:xfrm flipH="1">
                <a:off x="4719737" y="4504363"/>
                <a:ext cx="4273296" cy="116989"/>
              </a:xfrm>
              <a:prstGeom prst="roundRect">
                <a:avLst>
                  <a:gd name="adj" fmla="val 50000"/>
                </a:avLst>
              </a:prstGeom>
              <a:solidFill>
                <a:schemeClr val="bg2">
                  <a:lumMod val="75000"/>
                </a:schemeClr>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defTabSz="326578">
                  <a:defRPr/>
                </a:pPr>
                <a:endParaRPr lang="en-US" sz="1600" dirty="0">
                  <a:solidFill>
                    <a:prstClr val="black"/>
                  </a:solidFill>
                  <a:latin typeface="Calibri" panose="020F0502020204030204"/>
                </a:endParaRPr>
              </a:p>
            </p:txBody>
          </p:sp>
          <p:sp>
            <p:nvSpPr>
              <p:cNvPr id="16" name="Rectangle: Rounded Corners 15">
                <a:extLst>
                  <a:ext uri="{FF2B5EF4-FFF2-40B4-BE49-F238E27FC236}">
                    <a16:creationId xmlns:a16="http://schemas.microsoft.com/office/drawing/2014/main" id="{B84CBB36-1689-D360-27F7-AF84BF0DC79E}"/>
                  </a:ext>
                </a:extLst>
              </p:cNvPr>
              <p:cNvSpPr/>
              <p:nvPr/>
            </p:nvSpPr>
            <p:spPr>
              <a:xfrm flipH="1">
                <a:off x="4745053" y="3836102"/>
                <a:ext cx="515155" cy="668261"/>
              </a:xfrm>
              <a:prstGeom prst="roundRect">
                <a:avLst/>
              </a:prstGeom>
              <a:solidFill>
                <a:schemeClr val="bg2">
                  <a:lumMod val="75000"/>
                </a:schemeClr>
              </a:solidFill>
              <a:ln>
                <a:solidFill>
                  <a:schemeClr val="tx1"/>
                </a:solidFill>
              </a:ln>
              <a:effectLst>
                <a:glow rad="63500">
                  <a:schemeClr val="tx1">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326578">
                  <a:defRPr/>
                </a:pPr>
                <a:endParaRPr lang="en-US" sz="1600">
                  <a:solidFill>
                    <a:prstClr val="black"/>
                  </a:solidFill>
                  <a:latin typeface="Calibri" panose="020F0502020204030204"/>
                </a:endParaRPr>
              </a:p>
            </p:txBody>
          </p:sp>
          <p:cxnSp>
            <p:nvCxnSpPr>
              <p:cNvPr id="19" name="Straight Arrow Connector 18">
                <a:extLst>
                  <a:ext uri="{FF2B5EF4-FFF2-40B4-BE49-F238E27FC236}">
                    <a16:creationId xmlns:a16="http://schemas.microsoft.com/office/drawing/2014/main" id="{778133FA-2EEC-C6D0-D9F6-91F677AEB3E3}"/>
                  </a:ext>
                </a:extLst>
              </p:cNvPr>
              <p:cNvCxnSpPr>
                <a:cxnSpLocks/>
              </p:cNvCxnSpPr>
              <p:nvPr/>
            </p:nvCxnSpPr>
            <p:spPr>
              <a:xfrm>
                <a:off x="5015639" y="4486983"/>
                <a:ext cx="0" cy="79324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8F02D467-D030-7214-6EC6-A41D49813743}"/>
                  </a:ext>
                </a:extLst>
              </p:cNvPr>
              <p:cNvSpPr txBox="1"/>
              <p:nvPr/>
            </p:nvSpPr>
            <p:spPr>
              <a:xfrm>
                <a:off x="4771070" y="5236159"/>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F</a:t>
                </a:r>
                <a:r>
                  <a:rPr lang="en-US" sz="3600" baseline="-25000" dirty="0">
                    <a:solidFill>
                      <a:srgbClr val="002060"/>
                    </a:solidFill>
                    <a:latin typeface="Roboto Condensed" panose="02000000000000000000" pitchFamily="2" charset="0"/>
                  </a:rPr>
                  <a:t>1</a:t>
                </a:r>
              </a:p>
            </p:txBody>
          </p:sp>
          <p:cxnSp>
            <p:nvCxnSpPr>
              <p:cNvPr id="1026" name="Straight Arrow Connector 1025">
                <a:extLst>
                  <a:ext uri="{FF2B5EF4-FFF2-40B4-BE49-F238E27FC236}">
                    <a16:creationId xmlns:a16="http://schemas.microsoft.com/office/drawing/2014/main" id="{5ED1E9EC-B7A7-1885-10AD-1B216EDB0D83}"/>
                  </a:ext>
                </a:extLst>
              </p:cNvPr>
              <p:cNvCxnSpPr>
                <a:cxnSpLocks/>
              </p:cNvCxnSpPr>
              <p:nvPr/>
            </p:nvCxnSpPr>
            <p:spPr>
              <a:xfrm>
                <a:off x="8770835" y="4530767"/>
                <a:ext cx="0" cy="474153"/>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32" name="TextBox 1031">
                <a:extLst>
                  <a:ext uri="{FF2B5EF4-FFF2-40B4-BE49-F238E27FC236}">
                    <a16:creationId xmlns:a16="http://schemas.microsoft.com/office/drawing/2014/main" id="{6CEEA57E-D326-0795-7121-E20B69B73568}"/>
                  </a:ext>
                </a:extLst>
              </p:cNvPr>
              <p:cNvSpPr txBox="1"/>
              <p:nvPr/>
            </p:nvSpPr>
            <p:spPr>
              <a:xfrm>
                <a:off x="8428342" y="5004920"/>
                <a:ext cx="684987" cy="337933"/>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F</a:t>
                </a:r>
                <a:r>
                  <a:rPr lang="en-US" sz="3200" baseline="-25000" dirty="0">
                    <a:solidFill>
                      <a:srgbClr val="002060"/>
                    </a:solidFill>
                    <a:latin typeface="Roboto Condensed" panose="02000000000000000000" pitchFamily="2" charset="0"/>
                  </a:rPr>
                  <a:t>2</a:t>
                </a:r>
              </a:p>
            </p:txBody>
          </p:sp>
          <p:sp>
            <p:nvSpPr>
              <p:cNvPr id="1037" name="TextBox 1036">
                <a:extLst>
                  <a:ext uri="{FF2B5EF4-FFF2-40B4-BE49-F238E27FC236}">
                    <a16:creationId xmlns:a16="http://schemas.microsoft.com/office/drawing/2014/main" id="{816AA319-64AC-CBBD-4AD0-3F47781625D0}"/>
                  </a:ext>
                </a:extLst>
              </p:cNvPr>
              <p:cNvSpPr txBox="1"/>
              <p:nvPr/>
            </p:nvSpPr>
            <p:spPr>
              <a:xfrm>
                <a:off x="6251211" y="4875155"/>
                <a:ext cx="1370414" cy="337933"/>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sp>
            <p:nvSpPr>
              <p:cNvPr id="2" name="TextBox 1">
                <a:extLst>
                  <a:ext uri="{FF2B5EF4-FFF2-40B4-BE49-F238E27FC236}">
                    <a16:creationId xmlns:a16="http://schemas.microsoft.com/office/drawing/2014/main" id="{22B3C0B8-EA6F-AE26-1AB7-3DA11FF93E51}"/>
                  </a:ext>
                </a:extLst>
              </p:cNvPr>
              <p:cNvSpPr txBox="1"/>
              <p:nvPr/>
            </p:nvSpPr>
            <p:spPr>
              <a:xfrm>
                <a:off x="5575103" y="4207730"/>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endParaRPr lang="en-US" sz="3600" baseline="-25000" dirty="0">
                  <a:solidFill>
                    <a:srgbClr val="002060"/>
                  </a:solidFill>
                  <a:latin typeface="Roboto Condensed" panose="02000000000000000000" pitchFamily="2" charset="0"/>
                </a:endParaRPr>
              </a:p>
            </p:txBody>
          </p:sp>
          <p:sp>
            <p:nvSpPr>
              <p:cNvPr id="10" name="TextBox 9">
                <a:extLst>
                  <a:ext uri="{FF2B5EF4-FFF2-40B4-BE49-F238E27FC236}">
                    <a16:creationId xmlns:a16="http://schemas.microsoft.com/office/drawing/2014/main" id="{58000119-14FC-CB3A-4F41-E33B5984CA5E}"/>
                  </a:ext>
                </a:extLst>
              </p:cNvPr>
              <p:cNvSpPr txBox="1"/>
              <p:nvPr/>
            </p:nvSpPr>
            <p:spPr>
              <a:xfrm>
                <a:off x="4806974" y="4152247"/>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1</a:t>
                </a:r>
              </a:p>
            </p:txBody>
          </p:sp>
          <p:sp>
            <p:nvSpPr>
              <p:cNvPr id="11" name="TextBox 10">
                <a:extLst>
                  <a:ext uri="{FF2B5EF4-FFF2-40B4-BE49-F238E27FC236}">
                    <a16:creationId xmlns:a16="http://schemas.microsoft.com/office/drawing/2014/main" id="{5C887C87-4226-5357-9E13-D612C6CCA3E8}"/>
                  </a:ext>
                </a:extLst>
              </p:cNvPr>
              <p:cNvSpPr txBox="1"/>
              <p:nvPr/>
            </p:nvSpPr>
            <p:spPr>
              <a:xfrm>
                <a:off x="8565816" y="4170233"/>
                <a:ext cx="489138" cy="373506"/>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2</a:t>
                </a:r>
              </a:p>
            </p:txBody>
          </p:sp>
        </p:grpSp>
        <p:cxnSp>
          <p:nvCxnSpPr>
            <p:cNvPr id="1036" name="Straight Connector 1035">
              <a:extLst>
                <a:ext uri="{FF2B5EF4-FFF2-40B4-BE49-F238E27FC236}">
                  <a16:creationId xmlns:a16="http://schemas.microsoft.com/office/drawing/2014/main" id="{31BEAB8C-5DCA-8564-C69F-3BF9036316AA}"/>
                </a:ext>
              </a:extLst>
            </p:cNvPr>
            <p:cNvCxnSpPr/>
            <p:nvPr/>
          </p:nvCxnSpPr>
          <p:spPr>
            <a:xfrm>
              <a:off x="1666116" y="2955454"/>
              <a:ext cx="703617" cy="291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440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2000"/>
                                  </p:iterate>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randombar(horizontal)">
                                      <p:cBhvr>
                                        <p:cTn id="23" dur="500"/>
                                        <p:tgtEl>
                                          <p:spTgt spid="1038"/>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25945" y="365850"/>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BFAF03-6CE0-7F18-2BA1-508124D85C50}"/>
              </a:ext>
            </a:extLst>
          </p:cNvPr>
          <p:cNvPicPr>
            <a:picLocks noChangeAspect="1"/>
          </p:cNvPicPr>
          <p:nvPr/>
        </p:nvPicPr>
        <p:blipFill>
          <a:blip r:embed="rId2"/>
          <a:stretch>
            <a:fillRect/>
          </a:stretch>
        </p:blipFill>
        <p:spPr>
          <a:xfrm>
            <a:off x="320171" y="293892"/>
            <a:ext cx="749992" cy="749992"/>
          </a:xfrm>
          <a:prstGeom prst="rect">
            <a:avLst/>
          </a:prstGeom>
        </p:spPr>
      </p:pic>
      <p:sp>
        <p:nvSpPr>
          <p:cNvPr id="8" name="TextBox 7">
            <a:extLst>
              <a:ext uri="{FF2B5EF4-FFF2-40B4-BE49-F238E27FC236}">
                <a16:creationId xmlns:a16="http://schemas.microsoft.com/office/drawing/2014/main" id="{C7027551-D115-08D1-F60F-696B01C54F3E}"/>
              </a:ext>
            </a:extLst>
          </p:cNvPr>
          <p:cNvSpPr txBox="1"/>
          <p:nvPr/>
        </p:nvSpPr>
        <p:spPr>
          <a:xfrm>
            <a:off x="929580" y="407278"/>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88648" y="1269677"/>
            <a:ext cx="10790001" cy="430887"/>
          </a:xfrm>
          <a:prstGeom prst="rect">
            <a:avLst/>
          </a:prstGeom>
          <a:noFill/>
        </p:spPr>
        <p:txBody>
          <a:bodyPr wrap="square" rtlCol="0">
            <a:spAutoFit/>
          </a:bodyPr>
          <a:lstStyle/>
          <a:p>
            <a:pPr algn="ctr"/>
            <a:r>
              <a:rPr lang="en-US" sz="2200" dirty="0" err="1">
                <a:latin typeface="Roboto" panose="02000000000000000000" pitchFamily="2" charset="0"/>
                <a:cs typeface="#9Slide03 Arima Madurai Black" panose="00000A00000000000000" pitchFamily="2" charset="-93"/>
              </a:rPr>
              <a:t>Dựa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trên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của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vật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tác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dụng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lực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điểm</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đòn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bẩy</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được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phân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thành</a:t>
            </a:r>
            <a:r>
              <a:rPr lang="en-US" sz="2200" dirty="0">
                <a:latin typeface="Roboto" panose="02000000000000000000" pitchFamily="2" charset="0"/>
                <a:cs typeface="#9Slide03 Arima Madurai Black" panose="00000A00000000000000" pitchFamily="2" charset="-93"/>
              </a:rPr>
              <a:t> 2 </a:t>
            </a:r>
            <a:r>
              <a:rPr lang="en-US" sz="2200" dirty="0" err="1">
                <a:latin typeface="Roboto" panose="02000000000000000000" pitchFamily="2" charset="0"/>
                <a:cs typeface="#9Slide03 Arima Madurai Black" panose="00000A00000000000000" pitchFamily="2" charset="-93"/>
              </a:rPr>
              <a:t>loại</a:t>
            </a:r>
            <a:endParaRPr lang="en-US" sz="2200" dirty="0">
              <a:latin typeface="Roboto" panose="02000000000000000000" pitchFamily="2" charset="0"/>
              <a:cs typeface="#9Slide03 Arima Madurai Black" panose="00000A00000000000000" pitchFamily="2" charset="-93"/>
            </a:endParaRPr>
          </a:p>
        </p:txBody>
      </p:sp>
      <p:sp>
        <p:nvSpPr>
          <p:cNvPr id="1051" name="TextBox 1050">
            <a:extLst>
              <a:ext uri="{FF2B5EF4-FFF2-40B4-BE49-F238E27FC236}">
                <a16:creationId xmlns:a16="http://schemas.microsoft.com/office/drawing/2014/main" id="{E358B04E-BA35-7A6F-ACF0-13C70F5DB6B0}"/>
              </a:ext>
            </a:extLst>
          </p:cNvPr>
          <p:cNvSpPr txBox="1"/>
          <p:nvPr/>
        </p:nvSpPr>
        <p:spPr>
          <a:xfrm>
            <a:off x="1712973" y="5720745"/>
            <a:ext cx="8766054" cy="863144"/>
          </a:xfrm>
          <a:prstGeom prst="roundRect">
            <a:avLst>
              <a:gd name="adj" fmla="val 7119"/>
            </a:avLst>
          </a:prstGeom>
          <a:solidFill>
            <a:srgbClr val="002060"/>
          </a:solidFill>
        </p:spPr>
        <p:txBody>
          <a:bodyPr wrap="square" tIns="91440" bIns="0" anchor="ctr" anchorCtr="0">
            <a:spAutoFit/>
          </a:bodyPr>
          <a:lstStyle/>
          <a:p>
            <a:pPr algn="ctr" defTabSz="326578">
              <a:defRPr/>
            </a:pPr>
            <a:r>
              <a:rPr lang="vi-VN" sz="2400" dirty="0">
                <a:solidFill>
                  <a:prstClr val="white"/>
                </a:solidFill>
                <a:latin typeface="Roboto" panose="02000000000000000000" pitchFamily="2" charset="0"/>
                <a:cs typeface="#9Slide03 Arima Madurai Black" panose="00000A00000000000000" pitchFamily="2" charset="-93"/>
              </a:rPr>
              <a:t>Loại I</a:t>
            </a:r>
            <a:r>
              <a:rPr lang="en-US" sz="2400" dirty="0">
                <a:solidFill>
                  <a:prstClr val="white"/>
                </a:solidFill>
                <a:latin typeface="Roboto" panose="02000000000000000000" pitchFamily="2" charset="0"/>
                <a:cs typeface="#9Slide03 Arima Madurai Black" panose="00000A00000000000000" pitchFamily="2" charset="-93"/>
              </a:rPr>
              <a:t>I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lượi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về</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lực</a:t>
            </a:r>
            <a:r>
              <a:rPr lang="vi-VN" sz="2400" dirty="0">
                <a:solidFill>
                  <a:prstClr val="white"/>
                </a:solidFill>
                <a:latin typeface="Roboto" panose="02000000000000000000" pitchFamily="2" charset="0"/>
                <a:cs typeface="#9Slide03 Arima Madurai Black" panose="00000A00000000000000" pitchFamily="2" charset="-93"/>
              </a:rPr>
              <a:t> — Đ</a:t>
            </a:r>
            <a:r>
              <a:rPr lang="en-US" sz="2400" dirty="0" err="1">
                <a:solidFill>
                  <a:prstClr val="white"/>
                </a:solidFill>
                <a:latin typeface="Roboto" panose="02000000000000000000" pitchFamily="2" charset="0"/>
                <a:cs typeface="#9Slide03 Arima Madurai Black" panose="00000A00000000000000" pitchFamily="2" charset="-93"/>
              </a:rPr>
              <a:t>òn</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bẩy</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đ</a:t>
            </a:r>
            <a:r>
              <a:rPr lang="vi-VN" sz="2400" dirty="0">
                <a:solidFill>
                  <a:prstClr val="white"/>
                </a:solidFill>
                <a:latin typeface="Roboto" panose="02000000000000000000" pitchFamily="2" charset="0"/>
                <a:cs typeface="#9Slide03 Arima Madurai Black" panose="00000A00000000000000" pitchFamily="2" charset="-93"/>
              </a:rPr>
              <a:t>iểm tựa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ngoài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khoảng</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giữa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đặt</a:t>
            </a:r>
            <a:r>
              <a:rPr lang="en-US" sz="2400" dirty="0">
                <a:solidFill>
                  <a:prstClr val="white"/>
                </a:solidFill>
                <a:latin typeface="Roboto" panose="02000000000000000000" pitchFamily="2" charset="0"/>
                <a:cs typeface="#9Slide03 Arima Madurai Black" panose="00000A00000000000000" pitchFamily="2" charset="-93"/>
              </a:rPr>
              <a:t> 2 </a:t>
            </a:r>
            <a:r>
              <a:rPr lang="en-US" sz="2400" dirty="0" err="1">
                <a:solidFill>
                  <a:prstClr val="white"/>
                </a:solidFill>
                <a:latin typeface="Roboto" panose="02000000000000000000" pitchFamily="2" charset="0"/>
                <a:cs typeface="#9Slide03 Arima Madurai Black" panose="00000A00000000000000" pitchFamily="2" charset="-93"/>
              </a:rPr>
              <a:t>lực</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2</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xa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tựa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hơn</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1</a:t>
            </a:r>
            <a:endParaRPr lang="vi-VN" sz="2400" baseline="-25000" dirty="0">
              <a:solidFill>
                <a:prstClr val="white"/>
              </a:solidFill>
              <a:latin typeface="Roboto" panose="02000000000000000000" pitchFamily="2" charset="0"/>
              <a:cs typeface="#9Slide03 Arima Madurai Black" panose="00000A00000000000000" pitchFamily="2" charset="-93"/>
            </a:endParaRPr>
          </a:p>
        </p:txBody>
      </p:sp>
      <p:grpSp>
        <p:nvGrpSpPr>
          <p:cNvPr id="13" name="Group 12">
            <a:extLst>
              <a:ext uri="{FF2B5EF4-FFF2-40B4-BE49-F238E27FC236}">
                <a16:creationId xmlns:a16="http://schemas.microsoft.com/office/drawing/2014/main" id="{359D3B65-4FAC-874C-71E3-A0B02B2A6482}"/>
              </a:ext>
            </a:extLst>
          </p:cNvPr>
          <p:cNvGrpSpPr/>
          <p:nvPr/>
        </p:nvGrpSpPr>
        <p:grpSpPr>
          <a:xfrm>
            <a:off x="2509713" y="2025335"/>
            <a:ext cx="7950559" cy="3091301"/>
            <a:chOff x="2509713" y="2025335"/>
            <a:chExt cx="7950559" cy="3091301"/>
          </a:xfrm>
        </p:grpSpPr>
        <p:grpSp>
          <p:nvGrpSpPr>
            <p:cNvPr id="1053" name="Group 1052">
              <a:extLst>
                <a:ext uri="{FF2B5EF4-FFF2-40B4-BE49-F238E27FC236}">
                  <a16:creationId xmlns:a16="http://schemas.microsoft.com/office/drawing/2014/main" id="{AF00A307-DC1A-6EB8-AF84-5EFFA48580AB}"/>
                </a:ext>
              </a:extLst>
            </p:cNvPr>
            <p:cNvGrpSpPr/>
            <p:nvPr/>
          </p:nvGrpSpPr>
          <p:grpSpPr>
            <a:xfrm>
              <a:off x="2509713" y="2304672"/>
              <a:ext cx="7172574" cy="2811964"/>
              <a:chOff x="4627217" y="4080240"/>
              <a:chExt cx="4273296" cy="1675321"/>
            </a:xfrm>
          </p:grpSpPr>
          <p:sp>
            <p:nvSpPr>
              <p:cNvPr id="1055" name="Isosceles Triangle 1054">
                <a:extLst>
                  <a:ext uri="{FF2B5EF4-FFF2-40B4-BE49-F238E27FC236}">
                    <a16:creationId xmlns:a16="http://schemas.microsoft.com/office/drawing/2014/main" id="{72819EA4-E92F-ADB8-5C63-4755122959D0}"/>
                  </a:ext>
                </a:extLst>
              </p:cNvPr>
              <p:cNvSpPr/>
              <p:nvPr/>
            </p:nvSpPr>
            <p:spPr>
              <a:xfrm flipH="1">
                <a:off x="4631694" y="4857134"/>
                <a:ext cx="667506" cy="567475"/>
              </a:xfrm>
              <a:prstGeom prst="triangle">
                <a:avLst/>
              </a:prstGeom>
              <a:solidFill>
                <a:srgbClr val="0070C0"/>
              </a:solidFill>
              <a:ln w="19050">
                <a:solidFill>
                  <a:srgbClr val="002060"/>
                </a:solidFill>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056" name="Rectangle: Rounded Corners 1055">
                <a:extLst>
                  <a:ext uri="{FF2B5EF4-FFF2-40B4-BE49-F238E27FC236}">
                    <a16:creationId xmlns:a16="http://schemas.microsoft.com/office/drawing/2014/main" id="{A471F51F-4376-2B11-7A35-9E84518C9091}"/>
                  </a:ext>
                </a:extLst>
              </p:cNvPr>
              <p:cNvSpPr/>
              <p:nvPr/>
            </p:nvSpPr>
            <p:spPr>
              <a:xfrm flipH="1">
                <a:off x="4627217" y="4718343"/>
                <a:ext cx="4273296" cy="116989"/>
              </a:xfrm>
              <a:prstGeom prst="roundRect">
                <a:avLst>
                  <a:gd name="adj" fmla="val 50000"/>
                </a:avLst>
              </a:prstGeom>
              <a:solidFill>
                <a:schemeClr val="bg2">
                  <a:lumMod val="75000"/>
                </a:schemeClr>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defTabSz="326578">
                  <a:defRPr/>
                </a:pPr>
                <a:endParaRPr lang="en-US" sz="1600" dirty="0">
                  <a:solidFill>
                    <a:prstClr val="black"/>
                  </a:solidFill>
                  <a:latin typeface="Calibri" panose="020F0502020204030204"/>
                </a:endParaRPr>
              </a:p>
            </p:txBody>
          </p:sp>
          <p:sp>
            <p:nvSpPr>
              <p:cNvPr id="1057" name="Rectangle: Rounded Corners 1056">
                <a:extLst>
                  <a:ext uri="{FF2B5EF4-FFF2-40B4-BE49-F238E27FC236}">
                    <a16:creationId xmlns:a16="http://schemas.microsoft.com/office/drawing/2014/main" id="{5E23DDA2-08E7-6226-72C2-51854080680D}"/>
                  </a:ext>
                </a:extLst>
              </p:cNvPr>
              <p:cNvSpPr/>
              <p:nvPr/>
            </p:nvSpPr>
            <p:spPr>
              <a:xfrm flipH="1">
                <a:off x="6533332" y="4080240"/>
                <a:ext cx="515155" cy="628657"/>
              </a:xfrm>
              <a:prstGeom prst="roundRect">
                <a:avLst/>
              </a:prstGeom>
              <a:solidFill>
                <a:schemeClr val="bg2">
                  <a:lumMod val="75000"/>
                </a:schemeClr>
              </a:solidFill>
              <a:ln>
                <a:solidFill>
                  <a:schemeClr val="tx1"/>
                </a:solidFill>
              </a:ln>
              <a:effectLst>
                <a:glow rad="63500">
                  <a:schemeClr val="tx1">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326578">
                  <a:defRPr/>
                </a:pPr>
                <a:endParaRPr lang="en-US" sz="1600">
                  <a:solidFill>
                    <a:prstClr val="black"/>
                  </a:solidFill>
                  <a:latin typeface="Calibri" panose="020F0502020204030204"/>
                </a:endParaRPr>
              </a:p>
            </p:txBody>
          </p:sp>
          <p:cxnSp>
            <p:nvCxnSpPr>
              <p:cNvPr id="1058" name="Straight Arrow Connector 1057">
                <a:extLst>
                  <a:ext uri="{FF2B5EF4-FFF2-40B4-BE49-F238E27FC236}">
                    <a16:creationId xmlns:a16="http://schemas.microsoft.com/office/drawing/2014/main" id="{3FA4A715-CC4A-DECC-6F06-40BE8FD5F3C0}"/>
                  </a:ext>
                </a:extLst>
              </p:cNvPr>
              <p:cNvCxnSpPr>
                <a:cxnSpLocks/>
              </p:cNvCxnSpPr>
              <p:nvPr/>
            </p:nvCxnSpPr>
            <p:spPr>
              <a:xfrm>
                <a:off x="6811949" y="4429700"/>
                <a:ext cx="0" cy="1001416"/>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59" name="TextBox 1058">
                <a:extLst>
                  <a:ext uri="{FF2B5EF4-FFF2-40B4-BE49-F238E27FC236}">
                    <a16:creationId xmlns:a16="http://schemas.microsoft.com/office/drawing/2014/main" id="{21250CF4-8CC7-8E47-BA20-2565E908BAC7}"/>
                  </a:ext>
                </a:extLst>
              </p:cNvPr>
              <p:cNvSpPr txBox="1"/>
              <p:nvPr/>
            </p:nvSpPr>
            <p:spPr>
              <a:xfrm>
                <a:off x="6601820" y="5370488"/>
                <a:ext cx="489138" cy="385073"/>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F</a:t>
                </a:r>
                <a:r>
                  <a:rPr lang="en-US" sz="3600" baseline="-25000" dirty="0">
                    <a:solidFill>
                      <a:srgbClr val="002060"/>
                    </a:solidFill>
                    <a:latin typeface="Roboto Condensed" panose="02000000000000000000" pitchFamily="2" charset="0"/>
                  </a:rPr>
                  <a:t>1</a:t>
                </a:r>
              </a:p>
            </p:txBody>
          </p:sp>
          <p:cxnSp>
            <p:nvCxnSpPr>
              <p:cNvPr id="1060" name="Straight Arrow Connector 1059">
                <a:extLst>
                  <a:ext uri="{FF2B5EF4-FFF2-40B4-BE49-F238E27FC236}">
                    <a16:creationId xmlns:a16="http://schemas.microsoft.com/office/drawing/2014/main" id="{01200734-0773-5ECB-18B5-62447B1647AD}"/>
                  </a:ext>
                </a:extLst>
              </p:cNvPr>
              <p:cNvCxnSpPr>
                <a:cxnSpLocks/>
              </p:cNvCxnSpPr>
              <p:nvPr/>
            </p:nvCxnSpPr>
            <p:spPr>
              <a:xfrm flipV="1">
                <a:off x="8801347" y="4146446"/>
                <a:ext cx="0" cy="571897"/>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62" name="TextBox 1061">
                <a:extLst>
                  <a:ext uri="{FF2B5EF4-FFF2-40B4-BE49-F238E27FC236}">
                    <a16:creationId xmlns:a16="http://schemas.microsoft.com/office/drawing/2014/main" id="{502253B6-5D3C-9FE9-5FBB-283CAD3869EE}"/>
                  </a:ext>
                </a:extLst>
              </p:cNvPr>
              <p:cNvSpPr txBox="1"/>
              <p:nvPr/>
            </p:nvSpPr>
            <p:spPr>
              <a:xfrm>
                <a:off x="5393452" y="5082717"/>
                <a:ext cx="1370414" cy="348399"/>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grpSp>
        <p:cxnSp>
          <p:nvCxnSpPr>
            <p:cNvPr id="1054" name="Straight Connector 1053">
              <a:extLst>
                <a:ext uri="{FF2B5EF4-FFF2-40B4-BE49-F238E27FC236}">
                  <a16:creationId xmlns:a16="http://schemas.microsoft.com/office/drawing/2014/main" id="{34BCC274-7B25-FF87-CBC8-3DD816CE983A}"/>
                </a:ext>
              </a:extLst>
            </p:cNvPr>
            <p:cNvCxnSpPr/>
            <p:nvPr/>
          </p:nvCxnSpPr>
          <p:spPr>
            <a:xfrm>
              <a:off x="3062744" y="3600213"/>
              <a:ext cx="1149725" cy="476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AEB2B6-B9BE-A93B-1CAA-AA511122E8DB}"/>
                </a:ext>
              </a:extLst>
            </p:cNvPr>
            <p:cNvSpPr txBox="1"/>
            <p:nvPr/>
          </p:nvSpPr>
          <p:spPr>
            <a:xfrm>
              <a:off x="9274940" y="2025335"/>
              <a:ext cx="1185332" cy="584775"/>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F</a:t>
              </a:r>
              <a:r>
                <a:rPr lang="en-US" sz="3200" baseline="-25000" dirty="0">
                  <a:solidFill>
                    <a:srgbClr val="002060"/>
                  </a:solidFill>
                  <a:latin typeface="Roboto Condensed" panose="02000000000000000000" pitchFamily="2" charset="0"/>
                </a:rPr>
                <a:t>2</a:t>
              </a:r>
            </a:p>
          </p:txBody>
        </p:sp>
        <p:sp>
          <p:nvSpPr>
            <p:cNvPr id="10" name="TextBox 9">
              <a:extLst>
                <a:ext uri="{FF2B5EF4-FFF2-40B4-BE49-F238E27FC236}">
                  <a16:creationId xmlns:a16="http://schemas.microsoft.com/office/drawing/2014/main" id="{CA55CABD-24D2-9288-60BE-BBDD31790887}"/>
                </a:ext>
              </a:extLst>
            </p:cNvPr>
            <p:cNvSpPr txBox="1"/>
            <p:nvPr/>
          </p:nvSpPr>
          <p:spPr>
            <a:xfrm>
              <a:off x="2676159" y="282815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endParaRPr lang="en-US" sz="3600" baseline="-25000" dirty="0">
                <a:solidFill>
                  <a:srgbClr val="002060"/>
                </a:solidFill>
                <a:latin typeface="Roboto Condensed" panose="02000000000000000000" pitchFamily="2" charset="0"/>
              </a:endParaRPr>
            </a:p>
          </p:txBody>
        </p:sp>
        <p:sp>
          <p:nvSpPr>
            <p:cNvPr id="11" name="TextBox 10">
              <a:extLst>
                <a:ext uri="{FF2B5EF4-FFF2-40B4-BE49-F238E27FC236}">
                  <a16:creationId xmlns:a16="http://schemas.microsoft.com/office/drawing/2014/main" id="{C46ACD5D-EDF0-4CC9-A345-7DE00BD9952C}"/>
                </a:ext>
              </a:extLst>
            </p:cNvPr>
            <p:cNvSpPr txBox="1"/>
            <p:nvPr/>
          </p:nvSpPr>
          <p:spPr>
            <a:xfrm>
              <a:off x="5798588" y="233919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1</a:t>
              </a:r>
            </a:p>
          </p:txBody>
        </p:sp>
        <p:sp>
          <p:nvSpPr>
            <p:cNvPr id="12" name="TextBox 11">
              <a:extLst>
                <a:ext uri="{FF2B5EF4-FFF2-40B4-BE49-F238E27FC236}">
                  <a16:creationId xmlns:a16="http://schemas.microsoft.com/office/drawing/2014/main" id="{56C0F049-7D8E-5373-11DC-62E1CFC8AA46}"/>
                </a:ext>
              </a:extLst>
            </p:cNvPr>
            <p:cNvSpPr txBox="1"/>
            <p:nvPr/>
          </p:nvSpPr>
          <p:spPr>
            <a:xfrm>
              <a:off x="9161173" y="3482297"/>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2</a:t>
              </a:r>
            </a:p>
          </p:txBody>
        </p:sp>
      </p:grpSp>
    </p:spTree>
    <p:extLst>
      <p:ext uri="{BB962C8B-B14F-4D97-AF65-F5344CB8AC3E}">
        <p14:creationId xmlns:p14="http://schemas.microsoft.com/office/powerpoint/2010/main" val="895332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fade">
                                      <p:cBhvr>
                                        <p:cTn id="11" dur="500"/>
                                        <p:tgtEl>
                                          <p:spTgt spid="1051"/>
                                        </p:tgtEl>
                                      </p:cBhvr>
                                    </p:animEffect>
                                    <p:anim calcmode="lin" valueType="num">
                                      <p:cBhvr>
                                        <p:cTn id="12" dur="500" fill="hold"/>
                                        <p:tgtEl>
                                          <p:spTgt spid="1051"/>
                                        </p:tgtEl>
                                        <p:attrNameLst>
                                          <p:attrName>ppt_x</p:attrName>
                                        </p:attrNameLst>
                                      </p:cBhvr>
                                      <p:tavLst>
                                        <p:tav tm="0">
                                          <p:val>
                                            <p:strVal val="#ppt_x"/>
                                          </p:val>
                                        </p:tav>
                                        <p:tav tm="100000">
                                          <p:val>
                                            <p:strVal val="#ppt_x"/>
                                          </p:val>
                                        </p:tav>
                                      </p:tavLst>
                                    </p:anim>
                                    <p:anim calcmode="lin" valueType="num">
                                      <p:cBhvr>
                                        <p:cTn id="13" dur="500" fill="hold"/>
                                        <p:tgtEl>
                                          <p:spTgt spid="1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25945" y="365850"/>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BFAF03-6CE0-7F18-2BA1-508124D85C50}"/>
              </a:ext>
            </a:extLst>
          </p:cNvPr>
          <p:cNvPicPr>
            <a:picLocks noChangeAspect="1"/>
          </p:cNvPicPr>
          <p:nvPr/>
        </p:nvPicPr>
        <p:blipFill>
          <a:blip r:embed="rId2"/>
          <a:stretch>
            <a:fillRect/>
          </a:stretch>
        </p:blipFill>
        <p:spPr>
          <a:xfrm>
            <a:off x="320171" y="293892"/>
            <a:ext cx="749992" cy="749992"/>
          </a:xfrm>
          <a:prstGeom prst="rect">
            <a:avLst/>
          </a:prstGeom>
        </p:spPr>
      </p:pic>
      <p:sp>
        <p:nvSpPr>
          <p:cNvPr id="8" name="TextBox 7">
            <a:extLst>
              <a:ext uri="{FF2B5EF4-FFF2-40B4-BE49-F238E27FC236}">
                <a16:creationId xmlns:a16="http://schemas.microsoft.com/office/drawing/2014/main" id="{C7027551-D115-08D1-F60F-696B01C54F3E}"/>
              </a:ext>
            </a:extLst>
          </p:cNvPr>
          <p:cNvSpPr txBox="1"/>
          <p:nvPr/>
        </p:nvSpPr>
        <p:spPr>
          <a:xfrm>
            <a:off x="929580" y="407278"/>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0" y="1157820"/>
            <a:ext cx="10790001" cy="430887"/>
          </a:xfrm>
          <a:prstGeom prst="rect">
            <a:avLst/>
          </a:prstGeom>
          <a:noFill/>
        </p:spPr>
        <p:txBody>
          <a:bodyPr wrap="square" rtlCol="0">
            <a:spAutoFit/>
          </a:bodyPr>
          <a:lstStyle/>
          <a:p>
            <a:pPr algn="ctr"/>
            <a:r>
              <a:rPr lang="en-US" sz="2200" dirty="0" err="1">
                <a:latin typeface="Roboto" panose="02000000000000000000" pitchFamily="2" charset="0"/>
                <a:cs typeface="#9Slide03 Arima Madurai Black" panose="00000A00000000000000" pitchFamily="2" charset="-93"/>
              </a:rPr>
              <a:t>Dựa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trên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của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vật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vị</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tác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dụng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lực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điểm</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tựa</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đòn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bẩy</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được</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phân</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thành</a:t>
            </a:r>
            <a:r>
              <a:rPr lang="en-US" sz="2200" dirty="0">
                <a:latin typeface="Roboto" panose="02000000000000000000" pitchFamily="2" charset="0"/>
                <a:cs typeface="#9Slide03 Arima Madurai Black" panose="00000A00000000000000" pitchFamily="2" charset="-93"/>
              </a:rPr>
              <a:t> 2 </a:t>
            </a:r>
            <a:r>
              <a:rPr lang="en-US" sz="2200" dirty="0" err="1">
                <a:latin typeface="Roboto" panose="02000000000000000000" pitchFamily="2" charset="0"/>
                <a:cs typeface="#9Slide03 Arima Madurai Black" panose="00000A00000000000000" pitchFamily="2" charset="-93"/>
              </a:rPr>
              <a:t>loại</a:t>
            </a:r>
            <a:endParaRPr lang="en-US" sz="2200" dirty="0">
              <a:latin typeface="Roboto" panose="02000000000000000000" pitchFamily="2" charset="0"/>
              <a:cs typeface="#9Slide03 Arima Madurai Black" panose="00000A00000000000000" pitchFamily="2" charset="-93"/>
            </a:endParaRPr>
          </a:p>
        </p:txBody>
      </p:sp>
      <p:sp>
        <p:nvSpPr>
          <p:cNvPr id="1051" name="TextBox 1050">
            <a:extLst>
              <a:ext uri="{FF2B5EF4-FFF2-40B4-BE49-F238E27FC236}">
                <a16:creationId xmlns:a16="http://schemas.microsoft.com/office/drawing/2014/main" id="{E358B04E-BA35-7A6F-ACF0-13C70F5DB6B0}"/>
              </a:ext>
            </a:extLst>
          </p:cNvPr>
          <p:cNvSpPr txBox="1"/>
          <p:nvPr/>
        </p:nvSpPr>
        <p:spPr>
          <a:xfrm>
            <a:off x="1849977" y="5736417"/>
            <a:ext cx="8766054" cy="863144"/>
          </a:xfrm>
          <a:prstGeom prst="roundRect">
            <a:avLst>
              <a:gd name="adj" fmla="val 7119"/>
            </a:avLst>
          </a:prstGeom>
          <a:solidFill>
            <a:srgbClr val="002060"/>
          </a:solidFill>
        </p:spPr>
        <p:txBody>
          <a:bodyPr wrap="square" tIns="91440" bIns="0" anchor="ctr" anchorCtr="0">
            <a:spAutoFit/>
          </a:bodyPr>
          <a:lstStyle/>
          <a:p>
            <a:pPr algn="ctr" defTabSz="326578">
              <a:defRPr/>
            </a:pPr>
            <a:r>
              <a:rPr lang="vi-VN" sz="2400" dirty="0">
                <a:solidFill>
                  <a:prstClr val="white"/>
                </a:solidFill>
                <a:latin typeface="Roboto" panose="02000000000000000000" pitchFamily="2" charset="0"/>
                <a:cs typeface="#9Slide03 Arima Madurai Black" panose="00000A00000000000000" pitchFamily="2" charset="-93"/>
              </a:rPr>
              <a:t>Loại I</a:t>
            </a:r>
            <a:r>
              <a:rPr lang="en-US" sz="2400" dirty="0">
                <a:solidFill>
                  <a:prstClr val="white"/>
                </a:solidFill>
                <a:latin typeface="Roboto" panose="02000000000000000000" pitchFamily="2" charset="0"/>
                <a:cs typeface="#9Slide03 Arima Madurai Black" panose="00000A00000000000000" pitchFamily="2" charset="-93"/>
              </a:rPr>
              <a:t>I </a:t>
            </a:r>
            <a:r>
              <a:rPr lang="en-US" sz="2400" dirty="0" err="1">
                <a:solidFill>
                  <a:prstClr val="white"/>
                </a:solidFill>
                <a:latin typeface="Roboto" panose="02000000000000000000" pitchFamily="2" charset="0"/>
                <a:cs typeface="#9Slide03 Arima Madurai Black" panose="00000A00000000000000" pitchFamily="2" charset="-93"/>
              </a:rPr>
              <a:t>không</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lợi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về</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lực</a:t>
            </a:r>
            <a:r>
              <a:rPr lang="vi-VN" sz="2400" dirty="0">
                <a:solidFill>
                  <a:prstClr val="white"/>
                </a:solidFill>
                <a:latin typeface="Roboto" panose="02000000000000000000" pitchFamily="2" charset="0"/>
                <a:cs typeface="#9Slide03 Arima Madurai Black" panose="00000A00000000000000" pitchFamily="2" charset="-93"/>
              </a:rPr>
              <a:t> — Đ</a:t>
            </a:r>
            <a:r>
              <a:rPr lang="en-US" sz="2400" dirty="0" err="1">
                <a:solidFill>
                  <a:prstClr val="white"/>
                </a:solidFill>
                <a:latin typeface="Roboto" panose="02000000000000000000" pitchFamily="2" charset="0"/>
                <a:cs typeface="#9Slide03 Arima Madurai Black" panose="00000A00000000000000" pitchFamily="2" charset="-93"/>
              </a:rPr>
              <a:t>òn</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bẩy</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có</a:t>
            </a:r>
            <a:r>
              <a:rPr lang="en-US" sz="2400" dirty="0">
                <a:solidFill>
                  <a:prstClr val="white"/>
                </a:solidFill>
                <a:latin typeface="Roboto" panose="02000000000000000000" pitchFamily="2" charset="0"/>
                <a:cs typeface="#9Slide03 Arima Madurai Black" panose="00000A00000000000000" pitchFamily="2" charset="-93"/>
              </a:rPr>
              <a:t> đ</a:t>
            </a:r>
            <a:r>
              <a:rPr lang="vi-VN" sz="2400" dirty="0">
                <a:solidFill>
                  <a:prstClr val="white"/>
                </a:solidFill>
                <a:latin typeface="Roboto" panose="02000000000000000000" pitchFamily="2" charset="0"/>
                <a:cs typeface="#9Slide03 Arima Madurai Black" panose="00000A00000000000000" pitchFamily="2" charset="-93"/>
              </a:rPr>
              <a:t>iểm tựa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ngoài</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khoảng</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giữa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đặt</a:t>
            </a:r>
            <a:r>
              <a:rPr lang="en-US" sz="2400" dirty="0">
                <a:solidFill>
                  <a:prstClr val="white"/>
                </a:solidFill>
                <a:latin typeface="Roboto" panose="02000000000000000000" pitchFamily="2" charset="0"/>
                <a:cs typeface="#9Slide03 Arima Madurai Black" panose="00000A00000000000000" pitchFamily="2" charset="-93"/>
              </a:rPr>
              <a:t> 2 </a:t>
            </a:r>
            <a:r>
              <a:rPr lang="en-US" sz="2400" dirty="0" err="1">
                <a:solidFill>
                  <a:prstClr val="white"/>
                </a:solidFill>
                <a:latin typeface="Roboto" panose="02000000000000000000" pitchFamily="2" charset="0"/>
                <a:cs typeface="#9Slide03 Arima Madurai Black" panose="00000A00000000000000" pitchFamily="2" charset="-93"/>
              </a:rPr>
              <a:t>lực</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2</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nằm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gần</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điểm</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tựa</a:t>
            </a:r>
            <a:r>
              <a:rPr lang="en-US" sz="2400" dirty="0">
                <a:solidFill>
                  <a:prstClr val="white"/>
                </a:solidFill>
                <a:latin typeface="Roboto" panose="02000000000000000000" pitchFamily="2" charset="0"/>
                <a:cs typeface="#9Slide03 Arima Madurai Black" panose="00000A00000000000000" pitchFamily="2" charset="-93"/>
              </a:rPr>
              <a:t> </a:t>
            </a:r>
            <a:r>
              <a:rPr lang="en-US" sz="2400" dirty="0" err="1">
                <a:solidFill>
                  <a:prstClr val="white"/>
                </a:solidFill>
                <a:latin typeface="Roboto" panose="02000000000000000000" pitchFamily="2" charset="0"/>
                <a:cs typeface="#9Slide03 Arima Madurai Black" panose="00000A00000000000000" pitchFamily="2" charset="-93"/>
              </a:rPr>
              <a:t>hơn</a:t>
            </a:r>
            <a:r>
              <a:rPr lang="en-US" sz="2400" dirty="0">
                <a:solidFill>
                  <a:prstClr val="white"/>
                </a:solidFill>
                <a:latin typeface="Roboto" panose="02000000000000000000" pitchFamily="2" charset="0"/>
                <a:cs typeface="#9Slide03 Arima Madurai Black" panose="00000A00000000000000" pitchFamily="2" charset="-93"/>
              </a:rPr>
              <a:t> F</a:t>
            </a:r>
            <a:r>
              <a:rPr lang="en-US" sz="2400" baseline="-25000" dirty="0">
                <a:solidFill>
                  <a:prstClr val="white"/>
                </a:solidFill>
                <a:latin typeface="Roboto" panose="02000000000000000000" pitchFamily="2" charset="0"/>
                <a:cs typeface="#9Slide03 Arima Madurai Black" panose="00000A00000000000000" pitchFamily="2" charset="-93"/>
              </a:rPr>
              <a:t>1</a:t>
            </a:r>
            <a:endParaRPr lang="vi-VN" sz="2400" dirty="0">
              <a:solidFill>
                <a:prstClr val="white"/>
              </a:solidFill>
              <a:latin typeface="Roboto" panose="02000000000000000000" pitchFamily="2" charset="0"/>
              <a:cs typeface="#9Slide03 Arima Madurai Black" panose="00000A00000000000000" pitchFamily="2" charset="-93"/>
            </a:endParaRPr>
          </a:p>
        </p:txBody>
      </p:sp>
      <p:grpSp>
        <p:nvGrpSpPr>
          <p:cNvPr id="2" name="Group 1">
            <a:extLst>
              <a:ext uri="{FF2B5EF4-FFF2-40B4-BE49-F238E27FC236}">
                <a16:creationId xmlns:a16="http://schemas.microsoft.com/office/drawing/2014/main" id="{7E8E1071-538B-3778-7C4E-EC79AFA2C6A5}"/>
              </a:ext>
            </a:extLst>
          </p:cNvPr>
          <p:cNvGrpSpPr/>
          <p:nvPr/>
        </p:nvGrpSpPr>
        <p:grpSpPr>
          <a:xfrm>
            <a:off x="2351023" y="1933731"/>
            <a:ext cx="7489953" cy="3294417"/>
            <a:chOff x="2509713" y="1392556"/>
            <a:chExt cx="7489953" cy="3294417"/>
          </a:xfrm>
        </p:grpSpPr>
        <p:grpSp>
          <p:nvGrpSpPr>
            <p:cNvPr id="3" name="Group 2">
              <a:extLst>
                <a:ext uri="{FF2B5EF4-FFF2-40B4-BE49-F238E27FC236}">
                  <a16:creationId xmlns:a16="http://schemas.microsoft.com/office/drawing/2014/main" id="{5865B98E-B8D7-AA11-F268-B6BC3DBE6980}"/>
                </a:ext>
              </a:extLst>
            </p:cNvPr>
            <p:cNvGrpSpPr/>
            <p:nvPr/>
          </p:nvGrpSpPr>
          <p:grpSpPr>
            <a:xfrm>
              <a:off x="2509713" y="1588707"/>
              <a:ext cx="7489953" cy="3098266"/>
              <a:chOff x="4627217" y="3653680"/>
              <a:chExt cx="4462385" cy="1845895"/>
            </a:xfrm>
          </p:grpSpPr>
          <p:sp>
            <p:nvSpPr>
              <p:cNvPr id="13" name="Isosceles Triangle 12">
                <a:extLst>
                  <a:ext uri="{FF2B5EF4-FFF2-40B4-BE49-F238E27FC236}">
                    <a16:creationId xmlns:a16="http://schemas.microsoft.com/office/drawing/2014/main" id="{6A8DF305-8A6D-B86E-2900-9B96AC3320A8}"/>
                  </a:ext>
                </a:extLst>
              </p:cNvPr>
              <p:cNvSpPr/>
              <p:nvPr/>
            </p:nvSpPr>
            <p:spPr>
              <a:xfrm flipH="1">
                <a:off x="4631694" y="4857134"/>
                <a:ext cx="667506" cy="567475"/>
              </a:xfrm>
              <a:prstGeom prst="triangle">
                <a:avLst/>
              </a:prstGeom>
              <a:solidFill>
                <a:srgbClr val="0070C0"/>
              </a:solidFill>
              <a:ln w="19050">
                <a:solidFill>
                  <a:srgbClr val="002060"/>
                </a:solidFill>
              </a:ln>
              <a:effectLst>
                <a:glow rad="1397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86586212-7961-D713-0110-58112626CAA6}"/>
                  </a:ext>
                </a:extLst>
              </p:cNvPr>
              <p:cNvSpPr/>
              <p:nvPr/>
            </p:nvSpPr>
            <p:spPr>
              <a:xfrm flipH="1">
                <a:off x="4627217" y="4718343"/>
                <a:ext cx="4273296" cy="116989"/>
              </a:xfrm>
              <a:prstGeom prst="roundRect">
                <a:avLst>
                  <a:gd name="adj" fmla="val 50000"/>
                </a:avLst>
              </a:prstGeom>
              <a:solidFill>
                <a:schemeClr val="bg2">
                  <a:lumMod val="75000"/>
                </a:schemeClr>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defTabSz="326578">
                  <a:defRPr/>
                </a:pPr>
                <a:endParaRPr lang="en-US" sz="1600" dirty="0">
                  <a:solidFill>
                    <a:prstClr val="black"/>
                  </a:solidFill>
                  <a:latin typeface="Calibri" panose="020F0502020204030204"/>
                </a:endParaRPr>
              </a:p>
            </p:txBody>
          </p:sp>
          <p:sp>
            <p:nvSpPr>
              <p:cNvPr id="15" name="Rectangle: Rounded Corners 14">
                <a:extLst>
                  <a:ext uri="{FF2B5EF4-FFF2-40B4-BE49-F238E27FC236}">
                    <a16:creationId xmlns:a16="http://schemas.microsoft.com/office/drawing/2014/main" id="{0413C22C-E9C5-8DD8-F3E2-466DF8B9781D}"/>
                  </a:ext>
                </a:extLst>
              </p:cNvPr>
              <p:cNvSpPr/>
              <p:nvPr/>
            </p:nvSpPr>
            <p:spPr>
              <a:xfrm flipH="1">
                <a:off x="8342887" y="4080240"/>
                <a:ext cx="515155" cy="628657"/>
              </a:xfrm>
              <a:prstGeom prst="roundRect">
                <a:avLst/>
              </a:prstGeom>
              <a:solidFill>
                <a:schemeClr val="bg2">
                  <a:lumMod val="75000"/>
                </a:schemeClr>
              </a:solidFill>
              <a:ln>
                <a:solidFill>
                  <a:schemeClr val="tx1"/>
                </a:solidFill>
              </a:ln>
              <a:effectLst>
                <a:glow rad="63500">
                  <a:schemeClr val="tx1">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326578">
                  <a:defRPr/>
                </a:pPr>
                <a:endParaRPr lang="en-US" sz="1600">
                  <a:solidFill>
                    <a:prstClr val="black"/>
                  </a:solidFill>
                  <a:latin typeface="Calibri" panose="020F0502020204030204"/>
                </a:endParaRPr>
              </a:p>
            </p:txBody>
          </p:sp>
          <p:cxnSp>
            <p:nvCxnSpPr>
              <p:cNvPr id="16" name="Straight Arrow Connector 15">
                <a:extLst>
                  <a:ext uri="{FF2B5EF4-FFF2-40B4-BE49-F238E27FC236}">
                    <a16:creationId xmlns:a16="http://schemas.microsoft.com/office/drawing/2014/main" id="{3C696EB7-802E-460E-5F9F-90DD65D71440}"/>
                  </a:ext>
                </a:extLst>
              </p:cNvPr>
              <p:cNvCxnSpPr>
                <a:cxnSpLocks/>
              </p:cNvCxnSpPr>
              <p:nvPr/>
            </p:nvCxnSpPr>
            <p:spPr>
              <a:xfrm>
                <a:off x="8621504" y="4429700"/>
                <a:ext cx="0" cy="628921"/>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B70DEA09-D94C-A333-8F60-18FEB4E079AC}"/>
                  </a:ext>
                </a:extLst>
              </p:cNvPr>
              <p:cNvSpPr txBox="1"/>
              <p:nvPr/>
            </p:nvSpPr>
            <p:spPr>
              <a:xfrm>
                <a:off x="8600464" y="4900030"/>
                <a:ext cx="489138" cy="385073"/>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F</a:t>
                </a:r>
                <a:r>
                  <a:rPr lang="en-US" sz="3600" baseline="-25000" dirty="0">
                    <a:solidFill>
                      <a:srgbClr val="002060"/>
                    </a:solidFill>
                    <a:latin typeface="Roboto Condensed" panose="02000000000000000000" pitchFamily="2" charset="0"/>
                  </a:rPr>
                  <a:t>1</a:t>
                </a:r>
              </a:p>
            </p:txBody>
          </p:sp>
          <p:cxnSp>
            <p:nvCxnSpPr>
              <p:cNvPr id="18" name="Straight Arrow Connector 17">
                <a:extLst>
                  <a:ext uri="{FF2B5EF4-FFF2-40B4-BE49-F238E27FC236}">
                    <a16:creationId xmlns:a16="http://schemas.microsoft.com/office/drawing/2014/main" id="{1D6AFC78-0E61-BD7E-A196-9326D73D6161}"/>
                  </a:ext>
                </a:extLst>
              </p:cNvPr>
              <p:cNvCxnSpPr>
                <a:cxnSpLocks/>
              </p:cNvCxnSpPr>
              <p:nvPr/>
            </p:nvCxnSpPr>
            <p:spPr>
              <a:xfrm flipV="1">
                <a:off x="6269854" y="3653680"/>
                <a:ext cx="0" cy="1064663"/>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C131D822-F6CF-C13E-A359-7705D76A7D04}"/>
                  </a:ext>
                </a:extLst>
              </p:cNvPr>
              <p:cNvSpPr txBox="1"/>
              <p:nvPr/>
            </p:nvSpPr>
            <p:spPr>
              <a:xfrm>
                <a:off x="5094334" y="5151176"/>
                <a:ext cx="1370414" cy="348399"/>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grpSp>
        <p:cxnSp>
          <p:nvCxnSpPr>
            <p:cNvPr id="5" name="Straight Connector 4">
              <a:extLst>
                <a:ext uri="{FF2B5EF4-FFF2-40B4-BE49-F238E27FC236}">
                  <a16:creationId xmlns:a16="http://schemas.microsoft.com/office/drawing/2014/main" id="{FE5C0830-AF2E-E564-B059-9AFAF83425D6}"/>
                </a:ext>
              </a:extLst>
            </p:cNvPr>
            <p:cNvCxnSpPr/>
            <p:nvPr/>
          </p:nvCxnSpPr>
          <p:spPr>
            <a:xfrm>
              <a:off x="3062744" y="3600213"/>
              <a:ext cx="1149725" cy="476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46824-B57C-E44D-8825-70C4C8D0C6AD}"/>
                </a:ext>
              </a:extLst>
            </p:cNvPr>
            <p:cNvSpPr txBox="1"/>
            <p:nvPr/>
          </p:nvSpPr>
          <p:spPr>
            <a:xfrm>
              <a:off x="5047672" y="1392556"/>
              <a:ext cx="1185332" cy="584775"/>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F</a:t>
              </a:r>
              <a:r>
                <a:rPr lang="en-US" sz="3200" baseline="-25000" dirty="0">
                  <a:solidFill>
                    <a:srgbClr val="002060"/>
                  </a:solidFill>
                  <a:latin typeface="Roboto Condensed" panose="02000000000000000000" pitchFamily="2" charset="0"/>
                </a:rPr>
                <a:t>2</a:t>
              </a:r>
            </a:p>
          </p:txBody>
        </p:sp>
        <p:sp>
          <p:nvSpPr>
            <p:cNvPr id="10" name="TextBox 9">
              <a:extLst>
                <a:ext uri="{FF2B5EF4-FFF2-40B4-BE49-F238E27FC236}">
                  <a16:creationId xmlns:a16="http://schemas.microsoft.com/office/drawing/2014/main" id="{E079C286-6616-4AAA-0AC5-E53C9E2487BB}"/>
                </a:ext>
              </a:extLst>
            </p:cNvPr>
            <p:cNvSpPr txBox="1"/>
            <p:nvPr/>
          </p:nvSpPr>
          <p:spPr>
            <a:xfrm>
              <a:off x="2676159" y="282815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endParaRPr lang="en-US" sz="3600" baseline="-25000" dirty="0">
                <a:solidFill>
                  <a:srgbClr val="002060"/>
                </a:solidFill>
                <a:latin typeface="Roboto Condensed" panose="02000000000000000000" pitchFamily="2" charset="0"/>
              </a:endParaRPr>
            </a:p>
          </p:txBody>
        </p:sp>
        <p:sp>
          <p:nvSpPr>
            <p:cNvPr id="11" name="TextBox 10">
              <a:extLst>
                <a:ext uri="{FF2B5EF4-FFF2-40B4-BE49-F238E27FC236}">
                  <a16:creationId xmlns:a16="http://schemas.microsoft.com/office/drawing/2014/main" id="{EA38DEF0-9D60-4130-1248-AB2F93185F84}"/>
                </a:ext>
              </a:extLst>
            </p:cNvPr>
            <p:cNvSpPr txBox="1"/>
            <p:nvPr/>
          </p:nvSpPr>
          <p:spPr>
            <a:xfrm>
              <a:off x="8835861" y="2339194"/>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1</a:t>
              </a:r>
            </a:p>
          </p:txBody>
        </p:sp>
        <p:sp>
          <p:nvSpPr>
            <p:cNvPr id="12" name="TextBox 11">
              <a:extLst>
                <a:ext uri="{FF2B5EF4-FFF2-40B4-BE49-F238E27FC236}">
                  <a16:creationId xmlns:a16="http://schemas.microsoft.com/office/drawing/2014/main" id="{132F2ED5-CA89-4453-75E0-56AB64D7219C}"/>
                </a:ext>
              </a:extLst>
            </p:cNvPr>
            <p:cNvSpPr txBox="1"/>
            <p:nvPr/>
          </p:nvSpPr>
          <p:spPr>
            <a:xfrm>
              <a:off x="4912154" y="3482297"/>
              <a:ext cx="846426" cy="646332"/>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O</a:t>
              </a:r>
              <a:r>
                <a:rPr lang="en-US" sz="3600" baseline="-25000" dirty="0">
                  <a:solidFill>
                    <a:srgbClr val="002060"/>
                  </a:solidFill>
                  <a:latin typeface="Roboto Condensed" panose="02000000000000000000" pitchFamily="2" charset="0"/>
                </a:rPr>
                <a:t>2</a:t>
              </a:r>
            </a:p>
          </p:txBody>
        </p:sp>
      </p:grpSp>
    </p:spTree>
    <p:extLst>
      <p:ext uri="{BB962C8B-B14F-4D97-AF65-F5344CB8AC3E}">
        <p14:creationId xmlns:p14="http://schemas.microsoft.com/office/powerpoint/2010/main" val="12942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fade">
                                      <p:cBhvr>
                                        <p:cTn id="11" dur="500"/>
                                        <p:tgtEl>
                                          <p:spTgt spid="1051"/>
                                        </p:tgtEl>
                                      </p:cBhvr>
                                    </p:animEffect>
                                    <p:anim calcmode="lin" valueType="num">
                                      <p:cBhvr>
                                        <p:cTn id="12" dur="500" fill="hold"/>
                                        <p:tgtEl>
                                          <p:spTgt spid="1051"/>
                                        </p:tgtEl>
                                        <p:attrNameLst>
                                          <p:attrName>ppt_x</p:attrName>
                                        </p:attrNameLst>
                                      </p:cBhvr>
                                      <p:tavLst>
                                        <p:tav tm="0">
                                          <p:val>
                                            <p:strVal val="#ppt_x"/>
                                          </p:val>
                                        </p:tav>
                                        <p:tav tm="100000">
                                          <p:val>
                                            <p:strVal val="#ppt_x"/>
                                          </p:val>
                                        </p:tav>
                                      </p:tavLst>
                                    </p:anim>
                                    <p:anim calcmode="lin" valueType="num">
                                      <p:cBhvr>
                                        <p:cTn id="13" dur="500" fill="hold"/>
                                        <p:tgtEl>
                                          <p:spTgt spid="1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5977E-F90A-9968-21A5-66C9D0A75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8" y="855926"/>
            <a:ext cx="2108718" cy="2108718"/>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2217576" y="1025652"/>
            <a:ext cx="9866312" cy="1938992"/>
          </a:xfrm>
          <a:prstGeom prst="rect">
            <a:avLst/>
          </a:prstGeom>
          <a:noFill/>
        </p:spPr>
        <p:txBody>
          <a:bodyPr wrap="square" rtlCol="0">
            <a:spAutoFit/>
          </a:bodyPr>
          <a:lstStyle/>
          <a:p>
            <a:pPr algn="l"/>
            <a:r>
              <a:rPr lang="en-US" sz="3000" dirty="0">
                <a:solidFill>
                  <a:srgbClr val="002060"/>
                </a:solidFill>
                <a:latin typeface="Roboto Condensed" panose="02000000000000000000" pitchFamily="2" charset="0"/>
              </a:rPr>
              <a:t>H</a:t>
            </a:r>
            <a:r>
              <a:rPr lang="vi-VN" sz="3000" dirty="0">
                <a:solidFill>
                  <a:srgbClr val="002060"/>
                </a:solidFill>
                <a:latin typeface="Roboto Condensed" panose="02000000000000000000" pitchFamily="2" charset="0"/>
              </a:rPr>
              <a:t>ình 19.6 vẽ các dụng cụ, các vật có cấu tạo và chức năng của đòn bẩy.</a:t>
            </a:r>
          </a:p>
          <a:p>
            <a:pPr algn="l"/>
            <a:r>
              <a:rPr lang="vi-VN" sz="3000" dirty="0">
                <a:solidFill>
                  <a:srgbClr val="002060"/>
                </a:solidFill>
                <a:latin typeface="Roboto Condensed" panose="02000000000000000000" pitchFamily="2" charset="0"/>
              </a:rPr>
              <a:t>- Em hãy chỉ rõ loại đòn bẩy trong từng trường hợp.</a:t>
            </a:r>
          </a:p>
          <a:p>
            <a:pPr algn="l"/>
            <a:r>
              <a:rPr lang="vi-VN" sz="3000" dirty="0">
                <a:solidFill>
                  <a:srgbClr val="002060"/>
                </a:solidFill>
                <a:latin typeface="Roboto Condensed" panose="02000000000000000000" pitchFamily="2" charset="0"/>
              </a:rPr>
              <a:t>- Sử dụng đòn bẩy như vậy đem lại lợi ích như thế nào?</a:t>
            </a:r>
          </a:p>
        </p:txBody>
      </p:sp>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3"/>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a:blip r:embed="rId4"/>
          <a:stretch>
            <a:fillRect/>
          </a:stretch>
        </p:blipFill>
        <p:spPr>
          <a:xfrm>
            <a:off x="2840816" y="2907706"/>
            <a:ext cx="5978062" cy="3850364"/>
          </a:xfrm>
          <a:prstGeom prst="rect">
            <a:avLst/>
          </a:prstGeom>
        </p:spPr>
      </p:pic>
    </p:spTree>
    <p:extLst>
      <p:ext uri="{BB962C8B-B14F-4D97-AF65-F5344CB8AC3E}">
        <p14:creationId xmlns:p14="http://schemas.microsoft.com/office/powerpoint/2010/main" val="175922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r="68606" b="50000"/>
          <a:stretch/>
        </p:blipFill>
        <p:spPr>
          <a:xfrm>
            <a:off x="1088451" y="1503818"/>
            <a:ext cx="4428192" cy="4542419"/>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516644" y="2407766"/>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2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lợi</a:t>
            </a:r>
            <a:r>
              <a:rPr lang="en-US" dirty="0">
                <a:latin typeface="Roboto" panose="02000000000000000000" pitchFamily="2" charset="0"/>
              </a:rPr>
              <a:t> </a:t>
            </a:r>
            <a:r>
              <a:rPr lang="en-US" dirty="0" err="1">
                <a:latin typeface="Roboto" panose="02000000000000000000" pitchFamily="2" charset="0"/>
              </a:rPr>
              <a:t>về</a:t>
            </a:r>
            <a:r>
              <a:rPr lang="en-US" dirty="0">
                <a:latin typeface="Roboto" panose="02000000000000000000" pitchFamily="2" charset="0"/>
              </a:rPr>
              <a:t> </a:t>
            </a:r>
            <a:r>
              <a:rPr lang="en-US" dirty="0" err="1">
                <a:latin typeface="Roboto" panose="02000000000000000000" pitchFamily="2" charset="0"/>
              </a:rPr>
              <a:t>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516643" y="3406032"/>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Giúp di chuyển vật cần nâng nhanh chóng và dễ dàng hơn (câu được cá nhanh hơn).</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88241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35239" t="1232" r="33367" b="48768"/>
          <a:stretch/>
        </p:blipFill>
        <p:spPr>
          <a:xfrm>
            <a:off x="1088451" y="1503818"/>
            <a:ext cx="4428192" cy="4542419"/>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516644" y="2407766"/>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1</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516643" y="3406032"/>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Cho lợi về lực (mở được nắp bia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854009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69357" t="6588" b="51321"/>
          <a:stretch/>
        </p:blipFill>
        <p:spPr>
          <a:xfrm>
            <a:off x="318949" y="1541141"/>
            <a:ext cx="5197694" cy="4598401"/>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516644" y="2407766"/>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2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lợi</a:t>
            </a:r>
            <a:r>
              <a:rPr lang="en-US" dirty="0">
                <a:latin typeface="Roboto" panose="02000000000000000000" pitchFamily="2" charset="0"/>
              </a:rPr>
              <a:t> </a:t>
            </a:r>
            <a:r>
              <a:rPr lang="en-US" dirty="0" err="1">
                <a:latin typeface="Roboto" panose="02000000000000000000" pitchFamily="2" charset="0"/>
              </a:rPr>
              <a:t>về</a:t>
            </a:r>
            <a:r>
              <a:rPr lang="en-US" dirty="0">
                <a:latin typeface="Roboto" panose="02000000000000000000" pitchFamily="2" charset="0"/>
              </a:rPr>
              <a:t> </a:t>
            </a:r>
            <a:r>
              <a:rPr lang="en-US" dirty="0" err="1">
                <a:latin typeface="Roboto" panose="02000000000000000000" pitchFamily="2" charset="0"/>
              </a:rPr>
              <a:t>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516643" y="3406032"/>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Giúp di chuyển vật cần nâng nhanh chóng và dễ dàng hơn (gắp thức ăn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904737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440" t="58215" r="72231" b="-306"/>
          <a:stretch/>
        </p:blipFill>
        <p:spPr>
          <a:xfrm>
            <a:off x="6792356" y="1503819"/>
            <a:ext cx="4889571" cy="4850328"/>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10074" y="2649787"/>
            <a:ext cx="5999082"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2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lợi</a:t>
            </a:r>
            <a:r>
              <a:rPr lang="en-US" dirty="0">
                <a:latin typeface="Roboto" panose="02000000000000000000" pitchFamily="2" charset="0"/>
              </a:rPr>
              <a:t> </a:t>
            </a:r>
            <a:r>
              <a:rPr lang="en-US" dirty="0" err="1">
                <a:latin typeface="Roboto" panose="02000000000000000000" pitchFamily="2" charset="0"/>
              </a:rPr>
              <a:t>về</a:t>
            </a:r>
            <a:r>
              <a:rPr lang="en-US" dirty="0">
                <a:latin typeface="Roboto" panose="02000000000000000000" pitchFamily="2" charset="0"/>
              </a:rPr>
              <a:t> </a:t>
            </a:r>
            <a:r>
              <a:rPr lang="en-US" dirty="0" err="1">
                <a:latin typeface="Roboto" panose="02000000000000000000" pitchFamily="2" charset="0"/>
              </a:rPr>
              <a:t>lực</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10073" y="3648053"/>
            <a:ext cx="6165284"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Nâng được vật nặng (làm vỡ được vật cứng khi cần một lực tác dụng lớn).</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0789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356E09-65AF-36C4-684C-D5400142A73E}"/>
              </a:ext>
            </a:extLst>
          </p:cNvPr>
          <p:cNvSpPr txBox="1"/>
          <p:nvPr/>
        </p:nvSpPr>
        <p:spPr>
          <a:xfrm>
            <a:off x="2392723" y="1002169"/>
            <a:ext cx="7442063" cy="830997"/>
          </a:xfrm>
          <a:prstGeom prst="rect">
            <a:avLst/>
          </a:prstGeom>
          <a:noFill/>
        </p:spPr>
        <p:txBody>
          <a:bodyPr wrap="square" rtlCol="0">
            <a:spAutoFit/>
          </a:bodyPr>
          <a:lstStyle/>
          <a:p>
            <a:pPr algn="ctr"/>
            <a:r>
              <a:rPr lang="en-US" sz="4800" dirty="0">
                <a:solidFill>
                  <a:srgbClr val="002060"/>
                </a:solidFill>
                <a:latin typeface="Roboto Black" panose="02000000000000000000" pitchFamily="2" charset="0"/>
              </a:rPr>
              <a:t>NỘI DUNG BÀI HỌC</a:t>
            </a:r>
          </a:p>
        </p:txBody>
      </p:sp>
      <p:pic>
        <p:nvPicPr>
          <p:cNvPr id="6" name="Picture 5">
            <a:extLst>
              <a:ext uri="{FF2B5EF4-FFF2-40B4-BE49-F238E27FC236}">
                <a16:creationId xmlns:a16="http://schemas.microsoft.com/office/drawing/2014/main" id="{11F8C38B-5A2E-E19D-D01F-DCF561655E43}"/>
              </a:ext>
            </a:extLst>
          </p:cNvPr>
          <p:cNvPicPr>
            <a:picLocks noChangeAspect="1"/>
          </p:cNvPicPr>
          <p:nvPr/>
        </p:nvPicPr>
        <p:blipFill>
          <a:blip r:embed="rId2"/>
          <a:stretch>
            <a:fillRect/>
          </a:stretch>
        </p:blipFill>
        <p:spPr>
          <a:xfrm>
            <a:off x="1788947" y="2536618"/>
            <a:ext cx="1455197" cy="1455197"/>
          </a:xfrm>
          <a:prstGeom prst="rect">
            <a:avLst/>
          </a:prstGeom>
        </p:spPr>
      </p:pic>
      <p:pic>
        <p:nvPicPr>
          <p:cNvPr id="8" name="Picture 7">
            <a:extLst>
              <a:ext uri="{FF2B5EF4-FFF2-40B4-BE49-F238E27FC236}">
                <a16:creationId xmlns:a16="http://schemas.microsoft.com/office/drawing/2014/main" id="{3DF2E8B9-7030-EC6E-9F51-6EBFB3E941C4}"/>
              </a:ext>
            </a:extLst>
          </p:cNvPr>
          <p:cNvPicPr>
            <a:picLocks noChangeAspect="1"/>
          </p:cNvPicPr>
          <p:nvPr/>
        </p:nvPicPr>
        <p:blipFill>
          <a:blip r:embed="rId3"/>
          <a:stretch>
            <a:fillRect/>
          </a:stretch>
        </p:blipFill>
        <p:spPr>
          <a:xfrm>
            <a:off x="5364742" y="2536618"/>
            <a:ext cx="1455197" cy="1455197"/>
          </a:xfrm>
          <a:prstGeom prst="rect">
            <a:avLst/>
          </a:prstGeom>
        </p:spPr>
      </p:pic>
      <p:pic>
        <p:nvPicPr>
          <p:cNvPr id="12" name="Picture 11">
            <a:extLst>
              <a:ext uri="{FF2B5EF4-FFF2-40B4-BE49-F238E27FC236}">
                <a16:creationId xmlns:a16="http://schemas.microsoft.com/office/drawing/2014/main" id="{8EEBC078-89EF-062A-3DA2-3005E58D4A1B}"/>
              </a:ext>
            </a:extLst>
          </p:cNvPr>
          <p:cNvPicPr>
            <a:picLocks noChangeAspect="1"/>
          </p:cNvPicPr>
          <p:nvPr/>
        </p:nvPicPr>
        <p:blipFill>
          <a:blip r:embed="rId4"/>
          <a:stretch>
            <a:fillRect/>
          </a:stretch>
        </p:blipFill>
        <p:spPr>
          <a:xfrm>
            <a:off x="9107188" y="2536618"/>
            <a:ext cx="1455197" cy="1455197"/>
          </a:xfrm>
          <a:prstGeom prst="rect">
            <a:avLst/>
          </a:prstGeom>
        </p:spPr>
      </p:pic>
      <p:sp>
        <p:nvSpPr>
          <p:cNvPr id="13" name="TextBox 12">
            <a:extLst>
              <a:ext uri="{FF2B5EF4-FFF2-40B4-BE49-F238E27FC236}">
                <a16:creationId xmlns:a16="http://schemas.microsoft.com/office/drawing/2014/main" id="{FA87B120-0E38-B9F4-4CBA-7B59B73EF8F4}"/>
              </a:ext>
            </a:extLst>
          </p:cNvPr>
          <p:cNvSpPr txBox="1"/>
          <p:nvPr/>
        </p:nvSpPr>
        <p:spPr>
          <a:xfrm>
            <a:off x="1030492" y="4243998"/>
            <a:ext cx="2724462" cy="1077218"/>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TÁC DỤNG CỦA ĐÒN BẨY</a:t>
            </a:r>
          </a:p>
        </p:txBody>
      </p:sp>
      <p:sp>
        <p:nvSpPr>
          <p:cNvPr id="14" name="TextBox 13">
            <a:extLst>
              <a:ext uri="{FF2B5EF4-FFF2-40B4-BE49-F238E27FC236}">
                <a16:creationId xmlns:a16="http://schemas.microsoft.com/office/drawing/2014/main" id="{47C93C9B-565B-9724-4489-4AC1B9AFA07A}"/>
              </a:ext>
            </a:extLst>
          </p:cNvPr>
          <p:cNvSpPr txBox="1"/>
          <p:nvPr/>
        </p:nvSpPr>
        <p:spPr>
          <a:xfrm>
            <a:off x="5082560" y="4243998"/>
            <a:ext cx="2062387" cy="1077218"/>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CÁC LOẠI ĐÒN BẨY</a:t>
            </a:r>
          </a:p>
        </p:txBody>
      </p:sp>
      <p:sp>
        <p:nvSpPr>
          <p:cNvPr id="15" name="TextBox 14">
            <a:extLst>
              <a:ext uri="{FF2B5EF4-FFF2-40B4-BE49-F238E27FC236}">
                <a16:creationId xmlns:a16="http://schemas.microsoft.com/office/drawing/2014/main" id="{27F00D4E-BE23-F819-78B4-DF4C9EDE4634}"/>
              </a:ext>
            </a:extLst>
          </p:cNvPr>
          <p:cNvSpPr txBox="1"/>
          <p:nvPr/>
        </p:nvSpPr>
        <p:spPr>
          <a:xfrm>
            <a:off x="8255435" y="4243998"/>
            <a:ext cx="3158701" cy="1077218"/>
          </a:xfrm>
          <a:prstGeom prst="rect">
            <a:avLst/>
          </a:prstGeom>
          <a:noFill/>
        </p:spPr>
        <p:txBody>
          <a:bodyPr wrap="square" rtlCol="0">
            <a:spAutoFit/>
          </a:bodyPr>
          <a:lstStyle/>
          <a:p>
            <a:pPr algn="ctr"/>
            <a:r>
              <a:rPr lang="en-US" sz="3200" dirty="0">
                <a:solidFill>
                  <a:srgbClr val="002060"/>
                </a:solidFill>
                <a:latin typeface="Roboto Condensed" panose="02000000000000000000" pitchFamily="2" charset="0"/>
              </a:rPr>
              <a:t>ỨNG DỤNG CỦA ĐÒN BẨY</a:t>
            </a:r>
          </a:p>
        </p:txBody>
      </p:sp>
    </p:spTree>
    <p:extLst>
      <p:ext uri="{BB962C8B-B14F-4D97-AF65-F5344CB8AC3E}">
        <p14:creationId xmlns:p14="http://schemas.microsoft.com/office/powerpoint/2010/main" val="2024923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34382" t="53536" r="33806" b="7369"/>
          <a:stretch/>
        </p:blipFill>
        <p:spPr>
          <a:xfrm>
            <a:off x="5990252" y="1503819"/>
            <a:ext cx="5691674" cy="4505095"/>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510074" y="2649787"/>
            <a:ext cx="4929673"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1</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510074" y="3690345"/>
            <a:ext cx="5116286"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Cho lợi về lực và thay đổi hướng tác dụng lực theo mong muốn (làm thuyền di chuyển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549934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2"/>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r>
              <a:rPr lang="en-US" dirty="0" err="1">
                <a:latin typeface="Roboto Condensed" panose="02000000000000000000" pitchFamily="2" charset="0"/>
              </a:rPr>
              <a:t>Các</a:t>
            </a:r>
            <a:r>
              <a:rPr lang="en-US" dirty="0">
                <a:latin typeface="Roboto Condensed" panose="02000000000000000000" pitchFamily="2" charset="0"/>
              </a:rPr>
              <a:t> </a:t>
            </a:r>
            <a:r>
              <a:rPr lang="en-US" dirty="0" err="1">
                <a:latin typeface="Roboto Condensed" panose="02000000000000000000" pitchFamily="2" charset="0"/>
              </a:rPr>
              <a:t>Loại</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9" name="Picture 8">
            <a:extLst>
              <a:ext uri="{FF2B5EF4-FFF2-40B4-BE49-F238E27FC236}">
                <a16:creationId xmlns:a16="http://schemas.microsoft.com/office/drawing/2014/main" id="{4D12C02D-AF88-5533-6EBD-425210210BE9}"/>
              </a:ext>
            </a:extLst>
          </p:cNvPr>
          <p:cNvPicPr>
            <a:picLocks noChangeAspect="1"/>
          </p:cNvPicPr>
          <p:nvPr/>
        </p:nvPicPr>
        <p:blipFill rotWithShape="1">
          <a:blip r:embed="rId3"/>
          <a:srcRect l="76344" t="54210" r="1335" b="6695"/>
          <a:stretch/>
        </p:blipFill>
        <p:spPr>
          <a:xfrm>
            <a:off x="6267061" y="946695"/>
            <a:ext cx="4929673" cy="5561195"/>
          </a:xfrm>
          <a:prstGeom prst="rect">
            <a:avLst/>
          </a:prstGeom>
        </p:spPr>
      </p:pic>
      <p:sp>
        <p:nvSpPr>
          <p:cNvPr id="3" name="Google Shape;2299;p37">
            <a:extLst>
              <a:ext uri="{FF2B5EF4-FFF2-40B4-BE49-F238E27FC236}">
                <a16:creationId xmlns:a16="http://schemas.microsoft.com/office/drawing/2014/main" id="{7512BB58-8B5C-9D9D-C802-8BD9FCB04C7E}"/>
              </a:ext>
            </a:extLst>
          </p:cNvPr>
          <p:cNvSpPr txBox="1">
            <a:spLocks/>
          </p:cNvSpPr>
          <p:nvPr/>
        </p:nvSpPr>
        <p:spPr>
          <a:xfrm>
            <a:off x="947868" y="2649787"/>
            <a:ext cx="4929673"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1</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4DFEE554-8462-E698-5290-D38FAADD1079}"/>
              </a:ext>
            </a:extLst>
          </p:cNvPr>
          <p:cNvSpPr txBox="1">
            <a:spLocks/>
          </p:cNvSpPr>
          <p:nvPr/>
        </p:nvSpPr>
        <p:spPr>
          <a:xfrm>
            <a:off x="947868" y="3690345"/>
            <a:ext cx="5116286" cy="136979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Cho lợi về lực và thay đổi hướng tác dụng lực theo mong muốn (cắt đồ vật dễ dàng).</a:t>
            </a:r>
            <a:endParaRPr kumimoji="0" lang="en-US" sz="24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60227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45836-374C-E8D9-DCDD-11D2F20A24F5}"/>
              </a:ext>
            </a:extLst>
          </p:cNvPr>
          <p:cNvPicPr>
            <a:picLocks noChangeAspect="1"/>
          </p:cNvPicPr>
          <p:nvPr/>
        </p:nvPicPr>
        <p:blipFill>
          <a:blip r:embed="rId2">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a:off x="1390261" y="702292"/>
            <a:ext cx="10626222" cy="6154450"/>
          </a:xfrm>
          <a:prstGeom prst="rect">
            <a:avLst/>
          </a:prstGeom>
        </p:spPr>
      </p:pic>
      <p:sp>
        <p:nvSpPr>
          <p:cNvPr id="4" name="TextBox 3">
            <a:extLst>
              <a:ext uri="{FF2B5EF4-FFF2-40B4-BE49-F238E27FC236}">
                <a16:creationId xmlns:a16="http://schemas.microsoft.com/office/drawing/2014/main" id="{3D654630-BC31-5EF2-493A-DFE7638BE960}"/>
              </a:ext>
            </a:extLst>
          </p:cNvPr>
          <p:cNvSpPr txBox="1"/>
          <p:nvPr/>
        </p:nvSpPr>
        <p:spPr>
          <a:xfrm>
            <a:off x="175517" y="216162"/>
            <a:ext cx="622598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Khi muốn nâng một vật, người ta cần tác dụng lực có hướng thẳng đứng lên trên (hình bên). Có cách nào tận dụng được trọng lượng của người để nâng được vật lên cao hay không?</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17558624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654630-BC31-5EF2-493A-DFE7638BE960}"/>
              </a:ext>
            </a:extLst>
          </p:cNvPr>
          <p:cNvSpPr txBox="1"/>
          <p:nvPr/>
        </p:nvSpPr>
        <p:spPr>
          <a:xfrm>
            <a:off x="1159224" y="701354"/>
            <a:ext cx="98735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Sử</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dụng</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đòn</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bẩy</a:t>
            </a:r>
            <a:r>
              <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lang="vi-VN" sz="3600" dirty="0">
                <a:solidFill>
                  <a:srgbClr val="002060"/>
                </a:solidFill>
                <a:latin typeface="Roboto Condensed" panose="02000000000000000000" pitchFamily="2" charset="0"/>
              </a:rPr>
              <a:t>người ấn lên đòn bẩy một lực theo phương thẳng đứng hướng xuống.</a:t>
            </a:r>
            <a:endParaRPr lang="en-US" sz="3600" dirty="0">
              <a:solidFill>
                <a:srgbClr val="002060"/>
              </a:solidFill>
              <a:latin typeface="Roboto Condensed" panose="02000000000000000000" pitchFamily="2" charset="0"/>
            </a:endParaRPr>
          </a:p>
        </p:txBody>
      </p:sp>
      <p:pic>
        <p:nvPicPr>
          <p:cNvPr id="5" name="Picture 4">
            <a:extLst>
              <a:ext uri="{FF2B5EF4-FFF2-40B4-BE49-F238E27FC236}">
                <a16:creationId xmlns:a16="http://schemas.microsoft.com/office/drawing/2014/main" id="{41F0298F-C87F-FEAA-4400-108DDC2B979D}"/>
              </a:ext>
            </a:extLst>
          </p:cNvPr>
          <p:cNvPicPr>
            <a:picLocks noChangeAspect="1"/>
          </p:cNvPicPr>
          <p:nvPr/>
        </p:nvPicPr>
        <p:blipFill>
          <a:blip r:embed="rId2"/>
          <a:stretch>
            <a:fillRect/>
          </a:stretch>
        </p:blipFill>
        <p:spPr>
          <a:xfrm>
            <a:off x="2436383" y="2100476"/>
            <a:ext cx="7048755" cy="4541362"/>
          </a:xfrm>
          <a:prstGeom prst="rect">
            <a:avLst/>
          </a:prstGeom>
        </p:spPr>
      </p:pic>
    </p:spTree>
    <p:extLst>
      <p:ext uri="{BB962C8B-B14F-4D97-AF65-F5344CB8AC3E}">
        <p14:creationId xmlns:p14="http://schemas.microsoft.com/office/powerpoint/2010/main" val="132299500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5977E-F90A-9968-21A5-66C9D0A75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72" y="946694"/>
            <a:ext cx="5620028" cy="5620028"/>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5775649" y="2114454"/>
            <a:ext cx="5399314" cy="37856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600" b="0" i="0" u="none" strike="noStrike" cap="none" spc="0" normalizeH="0" baseline="0">
                <a:ln>
                  <a:noFill/>
                </a:ln>
                <a:solidFill>
                  <a:srgbClr val="002060"/>
                </a:solidFill>
                <a:effectLst/>
                <a:uLnTx/>
                <a:uFillTx/>
                <a:latin typeface="#9Slide07 IcielBaliho Script" pitchFamily="2" charset="-93"/>
              </a:defRPr>
            </a:lvl1pPr>
          </a:lstStyle>
          <a:p>
            <a:r>
              <a:rPr lang="en-US" sz="4800" dirty="0" err="1">
                <a:latin typeface="Roboto Condensed" panose="02000000000000000000" pitchFamily="2" charset="0"/>
              </a:rPr>
              <a:t>Lấy</a:t>
            </a:r>
            <a:r>
              <a:rPr lang="en-US" sz="4800" dirty="0">
                <a:latin typeface="Roboto Condensed" panose="02000000000000000000" pitchFamily="2" charset="0"/>
              </a:rPr>
              <a:t> </a:t>
            </a:r>
            <a:r>
              <a:rPr lang="en-US" sz="4800" dirty="0" err="1">
                <a:latin typeface="Roboto Condensed" panose="02000000000000000000" pitchFamily="2" charset="0"/>
              </a:rPr>
              <a:t>các</a:t>
            </a:r>
            <a:r>
              <a:rPr lang="en-US" sz="4800" dirty="0">
                <a:latin typeface="Roboto Condensed" panose="02000000000000000000" pitchFamily="2" charset="0"/>
              </a:rPr>
              <a:t> </a:t>
            </a:r>
            <a:r>
              <a:rPr lang="en-US" sz="4800" dirty="0" err="1">
                <a:latin typeface="Roboto Condensed" panose="02000000000000000000" pitchFamily="2" charset="0"/>
              </a:rPr>
              <a:t>ví</a:t>
            </a:r>
            <a:r>
              <a:rPr lang="en-US" sz="4800" dirty="0">
                <a:latin typeface="Roboto Condensed" panose="02000000000000000000" pitchFamily="2" charset="0"/>
              </a:rPr>
              <a:t> </a:t>
            </a:r>
            <a:r>
              <a:rPr lang="en-US" sz="4800" dirty="0" err="1">
                <a:latin typeface="Roboto Condensed" panose="02000000000000000000" pitchFamily="2" charset="0"/>
              </a:rPr>
              <a:t>dụ</a:t>
            </a:r>
            <a:r>
              <a:rPr lang="en-US" sz="4800" dirty="0">
                <a:latin typeface="Roboto Condensed" panose="02000000000000000000" pitchFamily="2" charset="0"/>
              </a:rPr>
              <a:t> </a:t>
            </a:r>
            <a:r>
              <a:rPr lang="en-US" sz="4800" dirty="0" err="1">
                <a:latin typeface="Roboto Condensed" panose="02000000000000000000" pitchFamily="2" charset="0"/>
              </a:rPr>
              <a:t>khác</a:t>
            </a:r>
            <a:r>
              <a:rPr lang="en-US" sz="4800" dirty="0">
                <a:latin typeface="Roboto Condensed" panose="02000000000000000000" pitchFamily="2" charset="0"/>
              </a:rPr>
              <a:t> </a:t>
            </a:r>
            <a:r>
              <a:rPr lang="en-US" sz="4800" dirty="0" err="1">
                <a:latin typeface="Roboto Condensed" panose="02000000000000000000" pitchFamily="2" charset="0"/>
              </a:rPr>
              <a:t>về</a:t>
            </a:r>
            <a:r>
              <a:rPr lang="en-US" sz="4800" dirty="0">
                <a:latin typeface="Roboto Condensed" panose="02000000000000000000" pitchFamily="2" charset="0"/>
              </a:rPr>
              <a:t> </a:t>
            </a:r>
            <a:r>
              <a:rPr lang="en-US" sz="4800" dirty="0" err="1">
                <a:latin typeface="Roboto Condensed" panose="02000000000000000000" pitchFamily="2" charset="0"/>
              </a:rPr>
              <a:t>mỗi</a:t>
            </a:r>
            <a:r>
              <a:rPr lang="en-US" sz="4800" dirty="0">
                <a:latin typeface="Roboto Condensed" panose="02000000000000000000" pitchFamily="2" charset="0"/>
              </a:rPr>
              <a:t> </a:t>
            </a:r>
            <a:r>
              <a:rPr lang="en-US" sz="4800" dirty="0" err="1">
                <a:latin typeface="Roboto Condensed" panose="02000000000000000000" pitchFamily="2" charset="0"/>
              </a:rPr>
              <a:t>loại</a:t>
            </a:r>
            <a:r>
              <a:rPr lang="en-US" sz="4800" dirty="0">
                <a:latin typeface="Roboto Condensed" panose="02000000000000000000" pitchFamily="2" charset="0"/>
              </a:rPr>
              <a:t> </a:t>
            </a:r>
            <a:r>
              <a:rPr lang="en-US" sz="4800" dirty="0" err="1">
                <a:latin typeface="Roboto Condensed" panose="02000000000000000000" pitchFamily="2" charset="0"/>
              </a:rPr>
              <a:t>đòn</a:t>
            </a:r>
            <a:r>
              <a:rPr lang="en-US" sz="4800" dirty="0">
                <a:latin typeface="Roboto Condensed" panose="02000000000000000000" pitchFamily="2" charset="0"/>
              </a:rPr>
              <a:t> </a:t>
            </a:r>
            <a:r>
              <a:rPr lang="en-US" sz="4800" dirty="0" err="1">
                <a:latin typeface="Roboto Condensed" panose="02000000000000000000" pitchFamily="2" charset="0"/>
              </a:rPr>
              <a:t>bẩy</a:t>
            </a:r>
            <a:r>
              <a:rPr lang="en-US" sz="4800" dirty="0">
                <a:latin typeface="Roboto Condensed" panose="02000000000000000000" pitchFamily="2" charset="0"/>
              </a:rPr>
              <a:t> </a:t>
            </a:r>
            <a:r>
              <a:rPr lang="en-US" sz="4800" dirty="0" err="1">
                <a:latin typeface="Roboto Condensed" panose="02000000000000000000" pitchFamily="2" charset="0"/>
              </a:rPr>
              <a:t>trong</a:t>
            </a:r>
            <a:r>
              <a:rPr lang="en-US" sz="4800" dirty="0">
                <a:latin typeface="Roboto Condensed" panose="02000000000000000000" pitchFamily="2" charset="0"/>
              </a:rPr>
              <a:t> </a:t>
            </a:r>
            <a:r>
              <a:rPr lang="en-US" sz="4800" dirty="0" err="1">
                <a:latin typeface="Roboto Condensed" panose="02000000000000000000" pitchFamily="2" charset="0"/>
              </a:rPr>
              <a:t>cuộc</a:t>
            </a:r>
            <a:r>
              <a:rPr lang="en-US" sz="4800" dirty="0">
                <a:latin typeface="Roboto Condensed" panose="02000000000000000000" pitchFamily="2" charset="0"/>
              </a:rPr>
              <a:t> </a:t>
            </a:r>
            <a:r>
              <a:rPr lang="en-US" sz="4800" dirty="0" err="1">
                <a:latin typeface="Roboto Condensed" panose="02000000000000000000" pitchFamily="2" charset="0"/>
              </a:rPr>
              <a:t>sống</a:t>
            </a:r>
            <a:r>
              <a:rPr lang="en-US" sz="4800" dirty="0">
                <a:latin typeface="Roboto Condensed" panose="02000000000000000000" pitchFamily="2" charset="0"/>
              </a:rPr>
              <a:t> </a:t>
            </a:r>
            <a:r>
              <a:rPr lang="en-US" sz="4800" dirty="0" err="1">
                <a:latin typeface="Roboto Condensed" panose="02000000000000000000" pitchFamily="2" charset="0"/>
              </a:rPr>
              <a:t>và</a:t>
            </a:r>
            <a:r>
              <a:rPr lang="en-US" sz="4800" dirty="0">
                <a:latin typeface="Roboto Condensed" panose="02000000000000000000" pitchFamily="2" charset="0"/>
              </a:rPr>
              <a:t> </a:t>
            </a:r>
            <a:r>
              <a:rPr lang="en-US" sz="4800" dirty="0" err="1">
                <a:latin typeface="Roboto Condensed" panose="02000000000000000000" pitchFamily="2" charset="0"/>
              </a:rPr>
              <a:t>phân</a:t>
            </a:r>
            <a:r>
              <a:rPr lang="en-US" sz="4800" dirty="0">
                <a:latin typeface="Roboto Condensed" panose="02000000000000000000" pitchFamily="2" charset="0"/>
              </a:rPr>
              <a:t> </a:t>
            </a:r>
            <a:r>
              <a:rPr lang="en-US" sz="4800" dirty="0" err="1">
                <a:latin typeface="Roboto Condensed" panose="02000000000000000000" pitchFamily="2" charset="0"/>
              </a:rPr>
              <a:t>tích</a:t>
            </a:r>
            <a:r>
              <a:rPr lang="en-US" sz="4800" dirty="0">
                <a:latin typeface="Roboto Condensed" panose="02000000000000000000" pitchFamily="2" charset="0"/>
              </a:rPr>
              <a:t> </a:t>
            </a:r>
            <a:r>
              <a:rPr lang="en-US" sz="4800" dirty="0" err="1">
                <a:latin typeface="Roboto Condensed" panose="02000000000000000000" pitchFamily="2" charset="0"/>
              </a:rPr>
              <a:t>tác</a:t>
            </a:r>
            <a:r>
              <a:rPr lang="en-US" sz="4800" dirty="0">
                <a:latin typeface="Roboto Condensed" panose="02000000000000000000" pitchFamily="2" charset="0"/>
              </a:rPr>
              <a:t> </a:t>
            </a:r>
            <a:r>
              <a:rPr lang="en-US" sz="4800" dirty="0" err="1">
                <a:latin typeface="Roboto Condensed" panose="02000000000000000000" pitchFamily="2" charset="0"/>
              </a:rPr>
              <a:t>dụng</a:t>
            </a:r>
            <a:r>
              <a:rPr lang="en-US" sz="4800" dirty="0">
                <a:latin typeface="Roboto Condensed" panose="02000000000000000000" pitchFamily="2" charset="0"/>
              </a:rPr>
              <a:t> </a:t>
            </a:r>
            <a:r>
              <a:rPr lang="en-US" sz="4800" dirty="0" err="1">
                <a:latin typeface="Roboto Condensed" panose="02000000000000000000" pitchFamily="2" charset="0"/>
              </a:rPr>
              <a:t>của</a:t>
            </a:r>
            <a:r>
              <a:rPr lang="en-US" sz="4800" dirty="0">
                <a:latin typeface="Roboto Condensed" panose="02000000000000000000" pitchFamily="2" charset="0"/>
              </a:rPr>
              <a:t> </a:t>
            </a:r>
            <a:r>
              <a:rPr lang="en-US" sz="4800" dirty="0" err="1">
                <a:latin typeface="Roboto Condensed" panose="02000000000000000000" pitchFamily="2" charset="0"/>
              </a:rPr>
              <a:t>chúng</a:t>
            </a:r>
            <a:r>
              <a:rPr lang="en-US" sz="4800" dirty="0">
                <a:latin typeface="Roboto Condensed" panose="02000000000000000000" pitchFamily="2" charset="0"/>
              </a:rPr>
              <a:t>.</a:t>
            </a:r>
            <a:endParaRPr lang="vi-VN" sz="4800" dirty="0">
              <a:latin typeface="Roboto Condensed" panose="02000000000000000000" pitchFamily="2" charset="0"/>
            </a:endParaRPr>
          </a:p>
        </p:txBody>
      </p:sp>
      <p:sp>
        <p:nvSpPr>
          <p:cNvPr id="2" name="Rectangle: Rounded Corners 1">
            <a:extLst>
              <a:ext uri="{FF2B5EF4-FFF2-40B4-BE49-F238E27FC236}">
                <a16:creationId xmlns:a16="http://schemas.microsoft.com/office/drawing/2014/main" id="{575B156B-6695-084C-9844-553C03E4E2D3}"/>
              </a:ext>
            </a:extLst>
          </p:cNvPr>
          <p:cNvSpPr/>
          <p:nvPr/>
        </p:nvSpPr>
        <p:spPr>
          <a:xfrm>
            <a:off x="244233" y="340618"/>
            <a:ext cx="3547479"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3C912B2-E5F2-E96A-C867-61E9ADB1288E}"/>
              </a:ext>
            </a:extLst>
          </p:cNvPr>
          <p:cNvPicPr>
            <a:picLocks noChangeAspect="1"/>
          </p:cNvPicPr>
          <p:nvPr/>
        </p:nvPicPr>
        <p:blipFill>
          <a:blip r:embed="rId3"/>
          <a:stretch>
            <a:fillRect/>
          </a:stretch>
        </p:blipFill>
        <p:spPr>
          <a:xfrm>
            <a:off x="338459" y="268660"/>
            <a:ext cx="749992" cy="749992"/>
          </a:xfrm>
          <a:prstGeom prst="rect">
            <a:avLst/>
          </a:prstGeom>
        </p:spPr>
      </p:pic>
      <p:sp>
        <p:nvSpPr>
          <p:cNvPr id="6" name="TextBox 5">
            <a:extLst>
              <a:ext uri="{FF2B5EF4-FFF2-40B4-BE49-F238E27FC236}">
                <a16:creationId xmlns:a16="http://schemas.microsoft.com/office/drawing/2014/main" id="{320168C3-8252-4D2E-EE0F-CE0D87ADA857}"/>
              </a:ext>
            </a:extLst>
          </p:cNvPr>
          <p:cNvSpPr txBox="1"/>
          <p:nvPr/>
        </p:nvSpPr>
        <p:spPr>
          <a:xfrm>
            <a:off x="947868" y="382046"/>
            <a:ext cx="2898262" cy="523220"/>
          </a:xfrm>
          <a:prstGeom prst="rect">
            <a:avLst/>
          </a:prstGeom>
          <a:noFill/>
        </p:spPr>
        <p:txBody>
          <a:bodyPr wrap="square" rtlCol="0">
            <a:spAutoFit/>
          </a:bodyPr>
          <a:lstStyle>
            <a:defPPr>
              <a:defRPr lang="en-US"/>
            </a:defPPr>
            <a:lvl1pPr algn="ctr">
              <a:defRPr sz="2800">
                <a:solidFill>
                  <a:srgbClr val="002060"/>
                </a:solidFill>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Các</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Loại</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Đòn</a:t>
            </a:r>
            <a:r>
              <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28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Bẩy</a:t>
            </a:r>
            <a:endParaRPr kumimoji="0" lang="en-US" sz="28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3789087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4EE8AF-C658-42F4-7410-023CB34DE4B0}"/>
              </a:ext>
            </a:extLst>
          </p:cNvPr>
          <p:cNvGrpSpPr/>
          <p:nvPr/>
        </p:nvGrpSpPr>
        <p:grpSpPr>
          <a:xfrm>
            <a:off x="176023" y="317241"/>
            <a:ext cx="12015977" cy="6540759"/>
            <a:chOff x="176023" y="167951"/>
            <a:chExt cx="12015977" cy="6540759"/>
          </a:xfrm>
        </p:grpSpPr>
        <p:pic>
          <p:nvPicPr>
            <p:cNvPr id="5" name="Picture 4">
              <a:extLst>
                <a:ext uri="{FF2B5EF4-FFF2-40B4-BE49-F238E27FC236}">
                  <a16:creationId xmlns:a16="http://schemas.microsoft.com/office/drawing/2014/main" id="{4BBDC517-81E9-B362-B980-97EE93457750}"/>
                </a:ext>
              </a:extLst>
            </p:cNvPr>
            <p:cNvPicPr>
              <a:picLocks noChangeAspect="1"/>
            </p:cNvPicPr>
            <p:nvPr/>
          </p:nvPicPr>
          <p:blipFill rotWithShape="1">
            <a:blip r:embed="rId2">
              <a:clrChange>
                <a:clrFrom>
                  <a:srgbClr val="D5F1FF"/>
                </a:clrFrom>
                <a:clrTo>
                  <a:srgbClr val="D5F1FF">
                    <a:alpha val="0"/>
                  </a:srgbClr>
                </a:clrTo>
              </a:clrChange>
              <a:extLst>
                <a:ext uri="{28A0092B-C50C-407E-A947-70E740481C1C}">
                  <a14:useLocalDpi xmlns:a14="http://schemas.microsoft.com/office/drawing/2010/main" val="0"/>
                </a:ext>
              </a:extLst>
            </a:blip>
            <a:srcRect t="9018"/>
            <a:stretch/>
          </p:blipFill>
          <p:spPr>
            <a:xfrm>
              <a:off x="176023" y="326571"/>
              <a:ext cx="11839954" cy="6382139"/>
            </a:xfrm>
            <a:prstGeom prst="rect">
              <a:avLst/>
            </a:prstGeom>
          </p:spPr>
        </p:pic>
        <p:sp>
          <p:nvSpPr>
            <p:cNvPr id="6" name="Rectangle 5">
              <a:extLst>
                <a:ext uri="{FF2B5EF4-FFF2-40B4-BE49-F238E27FC236}">
                  <a16:creationId xmlns:a16="http://schemas.microsoft.com/office/drawing/2014/main" id="{77C9FEC8-DB00-DADD-348E-7C117610AB1F}"/>
                </a:ext>
              </a:extLst>
            </p:cNvPr>
            <p:cNvSpPr/>
            <p:nvPr/>
          </p:nvSpPr>
          <p:spPr>
            <a:xfrm>
              <a:off x="7585789" y="167951"/>
              <a:ext cx="1922106"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Roboto Condensed" panose="02000000000000000000" pitchFamily="2" charset="0"/>
                </a:rPr>
                <a:t>Thuyền</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Chèo</a:t>
              </a:r>
              <a:endParaRPr lang="en-US" sz="2800" dirty="0">
                <a:solidFill>
                  <a:srgbClr val="C00000"/>
                </a:solidFill>
                <a:latin typeface="Roboto Condensed" panose="02000000000000000000" pitchFamily="2" charset="0"/>
              </a:endParaRPr>
            </a:p>
          </p:txBody>
        </p:sp>
        <p:sp>
          <p:nvSpPr>
            <p:cNvPr id="7" name="Rectangle 6">
              <a:extLst>
                <a:ext uri="{FF2B5EF4-FFF2-40B4-BE49-F238E27FC236}">
                  <a16:creationId xmlns:a16="http://schemas.microsoft.com/office/drawing/2014/main" id="{B5EA9213-366E-A4E6-4C60-9643551E1B85}"/>
                </a:ext>
              </a:extLst>
            </p:cNvPr>
            <p:cNvSpPr/>
            <p:nvPr/>
          </p:nvSpPr>
          <p:spPr>
            <a:xfrm>
              <a:off x="5116287" y="3865983"/>
              <a:ext cx="1228529"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Roboto Condensed" panose="02000000000000000000" pitchFamily="2" charset="0"/>
                </a:rPr>
                <a:t>Cái</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Kéo</a:t>
              </a:r>
              <a:endParaRPr lang="en-US" sz="2800" dirty="0">
                <a:solidFill>
                  <a:srgbClr val="C00000"/>
                </a:solidFill>
                <a:latin typeface="Roboto Condensed" panose="02000000000000000000" pitchFamily="2" charset="0"/>
              </a:endParaRPr>
            </a:p>
          </p:txBody>
        </p:sp>
        <p:sp>
          <p:nvSpPr>
            <p:cNvPr id="8" name="Rectangle 7">
              <a:extLst>
                <a:ext uri="{FF2B5EF4-FFF2-40B4-BE49-F238E27FC236}">
                  <a16:creationId xmlns:a16="http://schemas.microsoft.com/office/drawing/2014/main" id="{579BD497-1B76-3F12-65CE-666372D2B6DE}"/>
                </a:ext>
              </a:extLst>
            </p:cNvPr>
            <p:cNvSpPr/>
            <p:nvPr/>
          </p:nvSpPr>
          <p:spPr>
            <a:xfrm>
              <a:off x="9753601" y="914400"/>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9" name="Rectangle 8">
              <a:extLst>
                <a:ext uri="{FF2B5EF4-FFF2-40B4-BE49-F238E27FC236}">
                  <a16:creationId xmlns:a16="http://schemas.microsoft.com/office/drawing/2014/main" id="{84489755-FAA6-2000-5BB8-E106BC07D713}"/>
                </a:ext>
              </a:extLst>
            </p:cNvPr>
            <p:cNvSpPr/>
            <p:nvPr/>
          </p:nvSpPr>
          <p:spPr>
            <a:xfrm>
              <a:off x="11377127" y="2401077"/>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0" name="Rectangle 9">
              <a:extLst>
                <a:ext uri="{FF2B5EF4-FFF2-40B4-BE49-F238E27FC236}">
                  <a16:creationId xmlns:a16="http://schemas.microsoft.com/office/drawing/2014/main" id="{E01629DE-2F43-68AC-A58E-5E91C6923C52}"/>
                </a:ext>
              </a:extLst>
            </p:cNvPr>
            <p:cNvSpPr/>
            <p:nvPr/>
          </p:nvSpPr>
          <p:spPr>
            <a:xfrm>
              <a:off x="8668768" y="3592285"/>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1" name="Rectangle 10">
              <a:extLst>
                <a:ext uri="{FF2B5EF4-FFF2-40B4-BE49-F238E27FC236}">
                  <a16:creationId xmlns:a16="http://schemas.microsoft.com/office/drawing/2014/main" id="{CFAF290E-15A6-4DB1-979A-B3CB8258E4C3}"/>
                </a:ext>
              </a:extLst>
            </p:cNvPr>
            <p:cNvSpPr/>
            <p:nvPr/>
          </p:nvSpPr>
          <p:spPr>
            <a:xfrm>
              <a:off x="4442632" y="662474"/>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2" name="Rectangle 11">
              <a:extLst>
                <a:ext uri="{FF2B5EF4-FFF2-40B4-BE49-F238E27FC236}">
                  <a16:creationId xmlns:a16="http://schemas.microsoft.com/office/drawing/2014/main" id="{B22B71D6-9EB5-3CFE-EE6D-3730F8699F9D}"/>
                </a:ext>
              </a:extLst>
            </p:cNvPr>
            <p:cNvSpPr/>
            <p:nvPr/>
          </p:nvSpPr>
          <p:spPr>
            <a:xfrm>
              <a:off x="1156998" y="1220755"/>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3" name="Rectangle 12">
              <a:extLst>
                <a:ext uri="{FF2B5EF4-FFF2-40B4-BE49-F238E27FC236}">
                  <a16:creationId xmlns:a16="http://schemas.microsoft.com/office/drawing/2014/main" id="{6373C2DB-B1EB-50D8-0BE5-C01706B12D75}"/>
                </a:ext>
              </a:extLst>
            </p:cNvPr>
            <p:cNvSpPr/>
            <p:nvPr/>
          </p:nvSpPr>
          <p:spPr>
            <a:xfrm>
              <a:off x="698575" y="3764900"/>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4" name="Rectangle 13">
              <a:extLst>
                <a:ext uri="{FF2B5EF4-FFF2-40B4-BE49-F238E27FC236}">
                  <a16:creationId xmlns:a16="http://schemas.microsoft.com/office/drawing/2014/main" id="{E687C29C-A994-F4F5-2D2C-F605CD4BC8F1}"/>
                </a:ext>
              </a:extLst>
            </p:cNvPr>
            <p:cNvSpPr/>
            <p:nvPr/>
          </p:nvSpPr>
          <p:spPr>
            <a:xfrm>
              <a:off x="7802577" y="4752390"/>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5" name="Rectangle 14">
              <a:extLst>
                <a:ext uri="{FF2B5EF4-FFF2-40B4-BE49-F238E27FC236}">
                  <a16:creationId xmlns:a16="http://schemas.microsoft.com/office/drawing/2014/main" id="{170D669B-93B9-53A6-29A5-1636098AD692}"/>
                </a:ext>
              </a:extLst>
            </p:cNvPr>
            <p:cNvSpPr/>
            <p:nvPr/>
          </p:nvSpPr>
          <p:spPr>
            <a:xfrm>
              <a:off x="2681294" y="4961556"/>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6" name="Rectangle 15">
              <a:extLst>
                <a:ext uri="{FF2B5EF4-FFF2-40B4-BE49-F238E27FC236}">
                  <a16:creationId xmlns:a16="http://schemas.microsoft.com/office/drawing/2014/main" id="{6ABB9C3D-00D6-3DBB-B3FB-BB7A2EBAAA88}"/>
                </a:ext>
              </a:extLst>
            </p:cNvPr>
            <p:cNvSpPr/>
            <p:nvPr/>
          </p:nvSpPr>
          <p:spPr>
            <a:xfrm>
              <a:off x="5166348" y="6189696"/>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grpSp>
      <p:sp>
        <p:nvSpPr>
          <p:cNvPr id="18" name="TextBox 17">
            <a:extLst>
              <a:ext uri="{FF2B5EF4-FFF2-40B4-BE49-F238E27FC236}">
                <a16:creationId xmlns:a16="http://schemas.microsoft.com/office/drawing/2014/main" id="{EAF1C08E-41E0-28B9-CC5A-A1AB7C0CBC16}"/>
              </a:ext>
            </a:extLst>
          </p:cNvPr>
          <p:cNvSpPr txBox="1"/>
          <p:nvPr/>
        </p:nvSpPr>
        <p:spPr>
          <a:xfrm>
            <a:off x="479415" y="242915"/>
            <a:ext cx="2170038" cy="465892"/>
          </a:xfrm>
          <a:prstGeom prst="roundRect">
            <a:avLst>
              <a:gd name="adj" fmla="val 25080"/>
            </a:avLst>
          </a:prstGeom>
          <a:solidFill>
            <a:srgbClr val="002060"/>
          </a:solidFill>
        </p:spPr>
        <p:txBody>
          <a:bodyPr wrap="square" tIns="91440" bIns="0" anchor="ctr" anchorCtr="0">
            <a:spAutoFit/>
          </a:bodyPr>
          <a:lstStyle/>
          <a:p>
            <a:pPr algn="ctr" defTabSz="326578">
              <a:defRPr/>
            </a:pPr>
            <a:r>
              <a:rPr lang="en-US" sz="2000" dirty="0" err="1">
                <a:solidFill>
                  <a:prstClr val="white"/>
                </a:solidFill>
                <a:latin typeface="Roboto" panose="02000000000000000000" pitchFamily="2" charset="0"/>
                <a:cs typeface="#9Slide03 Arima Madurai Black" panose="00000A00000000000000" pitchFamily="2" charset="-93"/>
              </a:rPr>
              <a:t>Đòn</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bẩy</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loại</a:t>
            </a:r>
            <a:r>
              <a:rPr lang="en-US" sz="2000" dirty="0">
                <a:solidFill>
                  <a:prstClr val="white"/>
                </a:solidFill>
                <a:latin typeface="Roboto" panose="02000000000000000000" pitchFamily="2" charset="0"/>
                <a:cs typeface="#9Slide03 Arima Madurai Black" panose="00000A00000000000000" pitchFamily="2" charset="-93"/>
              </a:rPr>
              <a:t> I</a:t>
            </a:r>
            <a:endParaRPr lang="vi-VN" sz="2000" dirty="0">
              <a:solidFill>
                <a:prstClr val="white"/>
              </a:solidFill>
              <a:latin typeface="Roboto" panose="02000000000000000000" pitchFamily="2" charset="0"/>
              <a:cs typeface="#9Slide03 Arima Madurai Black" panose="00000A00000000000000" pitchFamily="2" charset="-93"/>
            </a:endParaRPr>
          </a:p>
        </p:txBody>
      </p:sp>
    </p:spTree>
    <p:extLst>
      <p:ext uri="{BB962C8B-B14F-4D97-AF65-F5344CB8AC3E}">
        <p14:creationId xmlns:p14="http://schemas.microsoft.com/office/powerpoint/2010/main" val="2152565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F1C08E-41E0-28B9-CC5A-A1AB7C0CBC16}"/>
              </a:ext>
            </a:extLst>
          </p:cNvPr>
          <p:cNvSpPr txBox="1"/>
          <p:nvPr/>
        </p:nvSpPr>
        <p:spPr>
          <a:xfrm>
            <a:off x="479415" y="242915"/>
            <a:ext cx="2170038" cy="465892"/>
          </a:xfrm>
          <a:prstGeom prst="roundRect">
            <a:avLst>
              <a:gd name="adj" fmla="val 25080"/>
            </a:avLst>
          </a:prstGeom>
          <a:solidFill>
            <a:srgbClr val="002060"/>
          </a:solidFill>
        </p:spPr>
        <p:txBody>
          <a:bodyPr wrap="square" tIns="91440" bIns="0" anchor="ctr" anchorCtr="0">
            <a:spAutoFit/>
          </a:bodyPr>
          <a:lstStyle/>
          <a:p>
            <a:pPr algn="ctr" defTabSz="326578">
              <a:defRPr/>
            </a:pPr>
            <a:r>
              <a:rPr lang="en-US" sz="2000" dirty="0" err="1">
                <a:solidFill>
                  <a:prstClr val="white"/>
                </a:solidFill>
                <a:latin typeface="Roboto" panose="02000000000000000000" pitchFamily="2" charset="0"/>
                <a:cs typeface="#9Slide03 Arima Madurai Black" panose="00000A00000000000000" pitchFamily="2" charset="-93"/>
              </a:rPr>
              <a:t>Đòn</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bẩy</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loại</a:t>
            </a:r>
            <a:r>
              <a:rPr lang="en-US" sz="2000" dirty="0">
                <a:solidFill>
                  <a:prstClr val="white"/>
                </a:solidFill>
                <a:latin typeface="Roboto" panose="02000000000000000000" pitchFamily="2" charset="0"/>
                <a:cs typeface="#9Slide03 Arima Madurai Black" panose="00000A00000000000000" pitchFamily="2" charset="-93"/>
              </a:rPr>
              <a:t> II</a:t>
            </a:r>
            <a:endParaRPr lang="vi-VN" sz="2000" dirty="0">
              <a:solidFill>
                <a:prstClr val="white"/>
              </a:solidFill>
              <a:latin typeface="Roboto" panose="02000000000000000000" pitchFamily="2" charset="0"/>
              <a:cs typeface="#9Slide03 Arima Madurai Black" panose="00000A00000000000000" pitchFamily="2" charset="-93"/>
            </a:endParaRPr>
          </a:p>
        </p:txBody>
      </p:sp>
      <p:grpSp>
        <p:nvGrpSpPr>
          <p:cNvPr id="19" name="Group 18">
            <a:extLst>
              <a:ext uri="{FF2B5EF4-FFF2-40B4-BE49-F238E27FC236}">
                <a16:creationId xmlns:a16="http://schemas.microsoft.com/office/drawing/2014/main" id="{5AADE60A-4279-35E1-5496-9DC2C4F72235}"/>
              </a:ext>
            </a:extLst>
          </p:cNvPr>
          <p:cNvGrpSpPr/>
          <p:nvPr/>
        </p:nvGrpSpPr>
        <p:grpSpPr>
          <a:xfrm>
            <a:off x="538510" y="527482"/>
            <a:ext cx="11624311" cy="6201143"/>
            <a:chOff x="538510" y="527482"/>
            <a:chExt cx="11624311" cy="6201143"/>
          </a:xfrm>
        </p:grpSpPr>
        <p:pic>
          <p:nvPicPr>
            <p:cNvPr id="3" name="Picture 2">
              <a:extLst>
                <a:ext uri="{FF2B5EF4-FFF2-40B4-BE49-F238E27FC236}">
                  <a16:creationId xmlns:a16="http://schemas.microsoft.com/office/drawing/2014/main" id="{882597E7-A505-4FFE-E2C5-7BC10AA5262A}"/>
                </a:ext>
              </a:extLst>
            </p:cNvPr>
            <p:cNvPicPr>
              <a:picLocks noChangeAspect="1"/>
            </p:cNvPicPr>
            <p:nvPr/>
          </p:nvPicPr>
          <p:blipFill rotWithShape="1">
            <a:blip r:embed="rId2">
              <a:clrChange>
                <a:clrFrom>
                  <a:srgbClr val="FBDFEB"/>
                </a:clrFrom>
                <a:clrTo>
                  <a:srgbClr val="FBDFEB">
                    <a:alpha val="0"/>
                  </a:srgbClr>
                </a:clrTo>
              </a:clrChange>
              <a:extLst>
                <a:ext uri="{28A0092B-C50C-407E-A947-70E740481C1C}">
                  <a14:useLocalDpi xmlns:a14="http://schemas.microsoft.com/office/drawing/2010/main" val="0"/>
                </a:ext>
              </a:extLst>
            </a:blip>
            <a:srcRect t="8462"/>
            <a:stretch/>
          </p:blipFill>
          <p:spPr>
            <a:xfrm>
              <a:off x="591823" y="527482"/>
              <a:ext cx="11008353" cy="6201143"/>
            </a:xfrm>
            <a:prstGeom prst="rect">
              <a:avLst/>
            </a:prstGeom>
          </p:spPr>
        </p:pic>
        <p:sp>
          <p:nvSpPr>
            <p:cNvPr id="6" name="Rectangle 5">
              <a:extLst>
                <a:ext uri="{FF2B5EF4-FFF2-40B4-BE49-F238E27FC236}">
                  <a16:creationId xmlns:a16="http://schemas.microsoft.com/office/drawing/2014/main" id="{77C9FEC8-DB00-DADD-348E-7C117610AB1F}"/>
                </a:ext>
              </a:extLst>
            </p:cNvPr>
            <p:cNvSpPr/>
            <p:nvPr/>
          </p:nvSpPr>
          <p:spPr>
            <a:xfrm>
              <a:off x="9349588" y="2988906"/>
              <a:ext cx="1922106"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Roboto Condensed" panose="02000000000000000000" pitchFamily="2" charset="0"/>
                </a:rPr>
                <a:t>Kẹp</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quả</a:t>
              </a:r>
              <a:endParaRPr lang="en-US" sz="2800" dirty="0">
                <a:solidFill>
                  <a:srgbClr val="C00000"/>
                </a:solidFill>
                <a:latin typeface="Roboto Condensed" panose="02000000000000000000" pitchFamily="2" charset="0"/>
              </a:endParaRPr>
            </a:p>
          </p:txBody>
        </p:sp>
        <p:sp>
          <p:nvSpPr>
            <p:cNvPr id="7" name="Rectangle 6">
              <a:extLst>
                <a:ext uri="{FF2B5EF4-FFF2-40B4-BE49-F238E27FC236}">
                  <a16:creationId xmlns:a16="http://schemas.microsoft.com/office/drawing/2014/main" id="{B5EA9213-366E-A4E6-4C60-9643551E1B85}"/>
                </a:ext>
              </a:extLst>
            </p:cNvPr>
            <p:cNvSpPr/>
            <p:nvPr/>
          </p:nvSpPr>
          <p:spPr>
            <a:xfrm>
              <a:off x="7102485" y="6122826"/>
              <a:ext cx="1508448" cy="49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Roboto Condensed" panose="02000000000000000000" pitchFamily="2" charset="0"/>
                </a:rPr>
                <a:t>Xe </a:t>
              </a:r>
              <a:r>
                <a:rPr lang="en-US" sz="2800" dirty="0" err="1">
                  <a:solidFill>
                    <a:srgbClr val="C00000"/>
                  </a:solidFill>
                  <a:latin typeface="Roboto Condensed" panose="02000000000000000000" pitchFamily="2" charset="0"/>
                </a:rPr>
                <a:t>cút</a:t>
              </a:r>
              <a:r>
                <a:rPr lang="en-US" sz="2800" dirty="0">
                  <a:solidFill>
                    <a:srgbClr val="C00000"/>
                  </a:solidFill>
                  <a:latin typeface="Roboto Condensed" panose="02000000000000000000" pitchFamily="2" charset="0"/>
                </a:rPr>
                <a:t> </a:t>
              </a:r>
              <a:r>
                <a:rPr lang="en-US" sz="2800" dirty="0" err="1">
                  <a:solidFill>
                    <a:srgbClr val="C00000"/>
                  </a:solidFill>
                  <a:latin typeface="Roboto Condensed" panose="02000000000000000000" pitchFamily="2" charset="0"/>
                </a:rPr>
                <a:t>kít</a:t>
              </a:r>
              <a:endParaRPr lang="en-US" sz="2800" dirty="0">
                <a:solidFill>
                  <a:srgbClr val="C00000"/>
                </a:solidFill>
                <a:latin typeface="Roboto Condensed" panose="02000000000000000000" pitchFamily="2" charset="0"/>
              </a:endParaRPr>
            </a:p>
          </p:txBody>
        </p:sp>
        <p:sp>
          <p:nvSpPr>
            <p:cNvPr id="8" name="Rectangle 7">
              <a:extLst>
                <a:ext uri="{FF2B5EF4-FFF2-40B4-BE49-F238E27FC236}">
                  <a16:creationId xmlns:a16="http://schemas.microsoft.com/office/drawing/2014/main" id="{579BD497-1B76-3F12-65CE-666372D2B6DE}"/>
                </a:ext>
              </a:extLst>
            </p:cNvPr>
            <p:cNvSpPr/>
            <p:nvPr/>
          </p:nvSpPr>
          <p:spPr>
            <a:xfrm>
              <a:off x="10030409" y="1750275"/>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9" name="Rectangle 8">
              <a:extLst>
                <a:ext uri="{FF2B5EF4-FFF2-40B4-BE49-F238E27FC236}">
                  <a16:creationId xmlns:a16="http://schemas.microsoft.com/office/drawing/2014/main" id="{84489755-FAA6-2000-5BB8-E106BC07D713}"/>
                </a:ext>
              </a:extLst>
            </p:cNvPr>
            <p:cNvSpPr/>
            <p:nvPr/>
          </p:nvSpPr>
          <p:spPr>
            <a:xfrm>
              <a:off x="9215536" y="1926003"/>
              <a:ext cx="814873" cy="314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0" name="Rectangle 9">
              <a:extLst>
                <a:ext uri="{FF2B5EF4-FFF2-40B4-BE49-F238E27FC236}">
                  <a16:creationId xmlns:a16="http://schemas.microsoft.com/office/drawing/2014/main" id="{E01629DE-2F43-68AC-A58E-5E91C6923C52}"/>
                </a:ext>
              </a:extLst>
            </p:cNvPr>
            <p:cNvSpPr/>
            <p:nvPr/>
          </p:nvSpPr>
          <p:spPr>
            <a:xfrm>
              <a:off x="6344816" y="1856791"/>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1" name="Rectangle 10">
              <a:extLst>
                <a:ext uri="{FF2B5EF4-FFF2-40B4-BE49-F238E27FC236}">
                  <a16:creationId xmlns:a16="http://schemas.microsoft.com/office/drawing/2014/main" id="{CFAF290E-15A6-4DB1-979A-B3CB8258E4C3}"/>
                </a:ext>
              </a:extLst>
            </p:cNvPr>
            <p:cNvSpPr/>
            <p:nvPr/>
          </p:nvSpPr>
          <p:spPr>
            <a:xfrm>
              <a:off x="3452625" y="2991273"/>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2" name="Rectangle 11">
              <a:extLst>
                <a:ext uri="{FF2B5EF4-FFF2-40B4-BE49-F238E27FC236}">
                  <a16:creationId xmlns:a16="http://schemas.microsoft.com/office/drawing/2014/main" id="{B22B71D6-9EB5-3CFE-EE6D-3730F8699F9D}"/>
                </a:ext>
              </a:extLst>
            </p:cNvPr>
            <p:cNvSpPr/>
            <p:nvPr/>
          </p:nvSpPr>
          <p:spPr>
            <a:xfrm>
              <a:off x="3412194" y="930037"/>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3" name="Rectangle 12">
              <a:extLst>
                <a:ext uri="{FF2B5EF4-FFF2-40B4-BE49-F238E27FC236}">
                  <a16:creationId xmlns:a16="http://schemas.microsoft.com/office/drawing/2014/main" id="{6373C2DB-B1EB-50D8-0BE5-C01706B12D75}"/>
                </a:ext>
              </a:extLst>
            </p:cNvPr>
            <p:cNvSpPr/>
            <p:nvPr/>
          </p:nvSpPr>
          <p:spPr>
            <a:xfrm>
              <a:off x="538510" y="2797628"/>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14" name="Rectangle 13">
              <a:extLst>
                <a:ext uri="{FF2B5EF4-FFF2-40B4-BE49-F238E27FC236}">
                  <a16:creationId xmlns:a16="http://schemas.microsoft.com/office/drawing/2014/main" id="{E687C29C-A994-F4F5-2D2C-F605CD4BC8F1}"/>
                </a:ext>
              </a:extLst>
            </p:cNvPr>
            <p:cNvSpPr/>
            <p:nvPr/>
          </p:nvSpPr>
          <p:spPr>
            <a:xfrm>
              <a:off x="6963453" y="5013647"/>
              <a:ext cx="1732382"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15" name="Rectangle 14">
              <a:extLst>
                <a:ext uri="{FF2B5EF4-FFF2-40B4-BE49-F238E27FC236}">
                  <a16:creationId xmlns:a16="http://schemas.microsoft.com/office/drawing/2014/main" id="{170D669B-93B9-53A6-29A5-1636098AD692}"/>
                </a:ext>
              </a:extLst>
            </p:cNvPr>
            <p:cNvSpPr/>
            <p:nvPr/>
          </p:nvSpPr>
          <p:spPr>
            <a:xfrm>
              <a:off x="4370134" y="4133459"/>
              <a:ext cx="814873"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sp>
          <p:nvSpPr>
            <p:cNvPr id="16" name="Rectangle 15">
              <a:extLst>
                <a:ext uri="{FF2B5EF4-FFF2-40B4-BE49-F238E27FC236}">
                  <a16:creationId xmlns:a16="http://schemas.microsoft.com/office/drawing/2014/main" id="{6ABB9C3D-00D6-3DBB-B3FB-BB7A2EBAAA88}"/>
                </a:ext>
              </a:extLst>
            </p:cNvPr>
            <p:cNvSpPr/>
            <p:nvPr/>
          </p:nvSpPr>
          <p:spPr>
            <a:xfrm>
              <a:off x="2273858" y="6150817"/>
              <a:ext cx="1361641" cy="4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sp>
          <p:nvSpPr>
            <p:cNvPr id="4" name="Rectangle 3">
              <a:extLst>
                <a:ext uri="{FF2B5EF4-FFF2-40B4-BE49-F238E27FC236}">
                  <a16:creationId xmlns:a16="http://schemas.microsoft.com/office/drawing/2014/main" id="{D66FFF33-794C-E547-3F1C-164B92A34E67}"/>
                </a:ext>
              </a:extLst>
            </p:cNvPr>
            <p:cNvSpPr/>
            <p:nvPr/>
          </p:nvSpPr>
          <p:spPr>
            <a:xfrm>
              <a:off x="8942151" y="5103541"/>
              <a:ext cx="3220670" cy="1625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800" dirty="0">
                <a:solidFill>
                  <a:schemeClr val="tx1"/>
                </a:solidFill>
                <a:latin typeface="Roboto Condensed" panose="02000000000000000000" pitchFamily="2" charset="0"/>
              </a:endParaRPr>
            </a:p>
          </p:txBody>
        </p:sp>
      </p:grpSp>
    </p:spTree>
    <p:extLst>
      <p:ext uri="{BB962C8B-B14F-4D97-AF65-F5344CB8AC3E}">
        <p14:creationId xmlns:p14="http://schemas.microsoft.com/office/powerpoint/2010/main" val="138110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F1C08E-41E0-28B9-CC5A-A1AB7C0CBC16}"/>
              </a:ext>
            </a:extLst>
          </p:cNvPr>
          <p:cNvSpPr txBox="1"/>
          <p:nvPr/>
        </p:nvSpPr>
        <p:spPr>
          <a:xfrm>
            <a:off x="5010981" y="401536"/>
            <a:ext cx="2170038" cy="465892"/>
          </a:xfrm>
          <a:prstGeom prst="roundRect">
            <a:avLst>
              <a:gd name="adj" fmla="val 25080"/>
            </a:avLst>
          </a:prstGeom>
          <a:solidFill>
            <a:srgbClr val="002060"/>
          </a:solidFill>
        </p:spPr>
        <p:txBody>
          <a:bodyPr wrap="square" tIns="91440" bIns="0" anchor="ctr" anchorCtr="0">
            <a:spAutoFit/>
          </a:bodyPr>
          <a:lstStyle/>
          <a:p>
            <a:pPr algn="ctr" defTabSz="326578">
              <a:defRPr/>
            </a:pPr>
            <a:r>
              <a:rPr lang="en-US" sz="2000" dirty="0" err="1">
                <a:solidFill>
                  <a:prstClr val="white"/>
                </a:solidFill>
                <a:latin typeface="Roboto" panose="02000000000000000000" pitchFamily="2" charset="0"/>
                <a:cs typeface="#9Slide03 Arima Madurai Black" panose="00000A00000000000000" pitchFamily="2" charset="-93"/>
              </a:rPr>
              <a:t>Đòn</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bẩy</a:t>
            </a:r>
            <a:r>
              <a:rPr lang="en-US" sz="2000" dirty="0">
                <a:solidFill>
                  <a:prstClr val="white"/>
                </a:solidFill>
                <a:latin typeface="Roboto" panose="02000000000000000000" pitchFamily="2" charset="0"/>
                <a:cs typeface="#9Slide03 Arima Madurai Black" panose="00000A00000000000000" pitchFamily="2" charset="-93"/>
              </a:rPr>
              <a:t> </a:t>
            </a:r>
            <a:r>
              <a:rPr lang="en-US" sz="2000" dirty="0" err="1">
                <a:solidFill>
                  <a:prstClr val="white"/>
                </a:solidFill>
                <a:latin typeface="Roboto" panose="02000000000000000000" pitchFamily="2" charset="0"/>
                <a:cs typeface="#9Slide03 Arima Madurai Black" panose="00000A00000000000000" pitchFamily="2" charset="-93"/>
              </a:rPr>
              <a:t>loại</a:t>
            </a:r>
            <a:r>
              <a:rPr lang="en-US" sz="2000" dirty="0">
                <a:solidFill>
                  <a:prstClr val="white"/>
                </a:solidFill>
                <a:latin typeface="Roboto" panose="02000000000000000000" pitchFamily="2" charset="0"/>
                <a:cs typeface="#9Slide03 Arima Madurai Black" panose="00000A00000000000000" pitchFamily="2" charset="-93"/>
              </a:rPr>
              <a:t> III</a:t>
            </a:r>
            <a:endParaRPr lang="vi-VN" sz="2000" dirty="0">
              <a:solidFill>
                <a:prstClr val="white"/>
              </a:solidFill>
              <a:latin typeface="Roboto" panose="02000000000000000000" pitchFamily="2" charset="0"/>
              <a:cs typeface="#9Slide03 Arima Madurai Black" panose="00000A00000000000000" pitchFamily="2" charset="-93"/>
            </a:endParaRPr>
          </a:p>
        </p:txBody>
      </p:sp>
      <p:pic>
        <p:nvPicPr>
          <p:cNvPr id="1026" name="Picture 2" descr="Phân loại búa nhổ đinh - Hướng dẫn cách chọn và sử dụng búa tốt nhất">
            <a:extLst>
              <a:ext uri="{FF2B5EF4-FFF2-40B4-BE49-F238E27FC236}">
                <a16:creationId xmlns:a16="http://schemas.microsoft.com/office/drawing/2014/main" id="{6D262DBF-E758-182D-FA94-C19EEE1D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8" y="1434229"/>
            <a:ext cx="7710628" cy="5137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93D87C-69AA-3439-D091-AB0E47F9A91C}"/>
              </a:ext>
            </a:extLst>
          </p:cNvPr>
          <p:cNvSpPr/>
          <p:nvPr/>
        </p:nvSpPr>
        <p:spPr>
          <a:xfrm>
            <a:off x="4212990" y="1694292"/>
            <a:ext cx="1732382"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lực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tác</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dụng</a:t>
            </a:r>
            <a:endParaRPr lang="en-US" sz="2800" dirty="0">
              <a:solidFill>
                <a:schemeClr val="tx1"/>
              </a:solidFill>
              <a:latin typeface="Roboto Condensed" panose="02000000000000000000" pitchFamily="2" charset="0"/>
            </a:endParaRPr>
          </a:p>
        </p:txBody>
      </p:sp>
      <p:sp>
        <p:nvSpPr>
          <p:cNvPr id="5" name="Rectangle 4">
            <a:extLst>
              <a:ext uri="{FF2B5EF4-FFF2-40B4-BE49-F238E27FC236}">
                <a16:creationId xmlns:a16="http://schemas.microsoft.com/office/drawing/2014/main" id="{947B9E48-A160-8A02-C229-6935E226BE5A}"/>
              </a:ext>
            </a:extLst>
          </p:cNvPr>
          <p:cNvSpPr/>
          <p:nvPr/>
        </p:nvSpPr>
        <p:spPr>
          <a:xfrm>
            <a:off x="2713967" y="4903805"/>
            <a:ext cx="1361641"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800" dirty="0" err="1">
                <a:solidFill>
                  <a:schemeClr val="tx1"/>
                </a:solidFill>
                <a:latin typeface="Roboto Condensed" panose="02000000000000000000" pitchFamily="2" charset="0"/>
              </a:rPr>
              <a:t>Điểm</a:t>
            </a:r>
            <a:r>
              <a:rPr lang="en-US" sz="2800" dirty="0">
                <a:solidFill>
                  <a:schemeClr val="tx1"/>
                </a:solidFill>
                <a:latin typeface="Roboto Condensed" panose="02000000000000000000" pitchFamily="2" charset="0"/>
              </a:rPr>
              <a:t> </a:t>
            </a:r>
            <a:r>
              <a:rPr lang="en-US" sz="2800" dirty="0" err="1">
                <a:solidFill>
                  <a:schemeClr val="tx1"/>
                </a:solidFill>
                <a:latin typeface="Roboto Condensed" panose="02000000000000000000" pitchFamily="2" charset="0"/>
              </a:rPr>
              <a:t>tựa</a:t>
            </a:r>
            <a:endParaRPr lang="en-US" sz="2800" dirty="0">
              <a:solidFill>
                <a:schemeClr val="tx1"/>
              </a:solidFill>
              <a:latin typeface="Roboto Condensed" panose="02000000000000000000" pitchFamily="2" charset="0"/>
            </a:endParaRPr>
          </a:p>
        </p:txBody>
      </p:sp>
      <p:cxnSp>
        <p:nvCxnSpPr>
          <p:cNvPr id="17" name="Straight Arrow Connector 16">
            <a:extLst>
              <a:ext uri="{FF2B5EF4-FFF2-40B4-BE49-F238E27FC236}">
                <a16:creationId xmlns:a16="http://schemas.microsoft.com/office/drawing/2014/main" id="{DF8FCFFB-9E51-92C6-E435-AA22E2569BA1}"/>
              </a:ext>
            </a:extLst>
          </p:cNvPr>
          <p:cNvCxnSpPr>
            <a:cxnSpLocks/>
          </p:cNvCxnSpPr>
          <p:nvPr/>
        </p:nvCxnSpPr>
        <p:spPr>
          <a:xfrm flipH="1">
            <a:off x="2527355" y="2340436"/>
            <a:ext cx="1218885" cy="27213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1895238-9DFD-9A1C-C0BD-5700263101AB}"/>
              </a:ext>
            </a:extLst>
          </p:cNvPr>
          <p:cNvCxnSpPr>
            <a:cxnSpLocks/>
          </p:cNvCxnSpPr>
          <p:nvPr/>
        </p:nvCxnSpPr>
        <p:spPr>
          <a:xfrm flipH="1" flipV="1">
            <a:off x="5271797" y="3043639"/>
            <a:ext cx="90009" cy="770722"/>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6481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EBC078-89EF-062A-3DA2-3005E58D4A1B}"/>
              </a:ext>
            </a:extLst>
          </p:cNvPr>
          <p:cNvPicPr>
            <a:picLocks noChangeAspect="1"/>
          </p:cNvPicPr>
          <p:nvPr/>
        </p:nvPicPr>
        <p:blipFill>
          <a:blip r:embed="rId2"/>
          <a:stretch>
            <a:fillRect/>
          </a:stretch>
        </p:blipFill>
        <p:spPr>
          <a:xfrm>
            <a:off x="4380513" y="813024"/>
            <a:ext cx="3430974" cy="3430974"/>
          </a:xfrm>
          <a:prstGeom prst="rect">
            <a:avLst/>
          </a:prstGeom>
        </p:spPr>
      </p:pic>
      <p:sp>
        <p:nvSpPr>
          <p:cNvPr id="15" name="TextBox 14">
            <a:extLst>
              <a:ext uri="{FF2B5EF4-FFF2-40B4-BE49-F238E27FC236}">
                <a16:creationId xmlns:a16="http://schemas.microsoft.com/office/drawing/2014/main" id="{27F00D4E-BE23-F819-78B4-DF4C9EDE4634}"/>
              </a:ext>
            </a:extLst>
          </p:cNvPr>
          <p:cNvSpPr txBox="1"/>
          <p:nvPr/>
        </p:nvSpPr>
        <p:spPr>
          <a:xfrm>
            <a:off x="2768558" y="4561239"/>
            <a:ext cx="66548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Ứng</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Dụng</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Của</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Đòn</a:t>
            </a:r>
            <a:r>
              <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rPr>
              <a:t> </a:t>
            </a:r>
            <a:r>
              <a:rPr kumimoji="0" lang="en-US" sz="5400" b="0" i="0" u="none" strike="noStrike" kern="1200" cap="none" spc="0" normalizeH="0" baseline="0" noProof="0" dirty="0" err="1">
                <a:ln>
                  <a:noFill/>
                </a:ln>
                <a:solidFill>
                  <a:srgbClr val="002060"/>
                </a:solidFill>
                <a:effectLst/>
                <a:uLnTx/>
                <a:uFillTx/>
                <a:latin typeface="Roboto Condensed" panose="02000000000000000000" pitchFamily="2" charset="0"/>
                <a:ea typeface="+mn-ea"/>
                <a:cs typeface="+mn-cs"/>
              </a:rPr>
              <a:t>Bẩy</a:t>
            </a:r>
            <a:endParaRPr kumimoji="0" lang="en-US" sz="54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3478344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CA56BE0-E9D9-F862-0092-3FF4B062F513}"/>
              </a:ext>
            </a:extLst>
          </p:cNvPr>
          <p:cNvGrpSpPr/>
          <p:nvPr/>
        </p:nvGrpSpPr>
        <p:grpSpPr>
          <a:xfrm>
            <a:off x="4023893" y="4112144"/>
            <a:ext cx="4039709" cy="2744035"/>
            <a:chOff x="3238500" y="1676400"/>
            <a:chExt cx="5715000" cy="3515912"/>
          </a:xfrm>
        </p:grpSpPr>
        <p:pic>
          <p:nvPicPr>
            <p:cNvPr id="24" name="Picture 2" descr="Lever: Definition, Parts, Types, and Examples">
              <a:extLst>
                <a:ext uri="{FF2B5EF4-FFF2-40B4-BE49-F238E27FC236}">
                  <a16:creationId xmlns:a16="http://schemas.microsoft.com/office/drawing/2014/main" id="{49C42905-A852-2C8B-802F-FFB45C968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07"/>
            <a:stretch/>
          </p:blipFill>
          <p:spPr bwMode="auto">
            <a:xfrm>
              <a:off x="3238500" y="1676400"/>
              <a:ext cx="5715000" cy="325958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A4A91C4-2B77-D6C3-9917-258FDB734436}"/>
                </a:ext>
              </a:extLst>
            </p:cNvPr>
            <p:cNvSpPr/>
            <p:nvPr/>
          </p:nvSpPr>
          <p:spPr>
            <a:xfrm>
              <a:off x="4545367" y="2574524"/>
              <a:ext cx="639192"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6" name="Rectangle 25">
              <a:extLst>
                <a:ext uri="{FF2B5EF4-FFF2-40B4-BE49-F238E27FC236}">
                  <a16:creationId xmlns:a16="http://schemas.microsoft.com/office/drawing/2014/main" id="{DF15F624-0732-2D38-27F5-6E7A60A1E35A}"/>
                </a:ext>
              </a:extLst>
            </p:cNvPr>
            <p:cNvSpPr/>
            <p:nvPr/>
          </p:nvSpPr>
          <p:spPr>
            <a:xfrm rot="650419">
              <a:off x="5255580" y="3977198"/>
              <a:ext cx="639192"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7" name="Rectangle 26">
              <a:extLst>
                <a:ext uri="{FF2B5EF4-FFF2-40B4-BE49-F238E27FC236}">
                  <a16:creationId xmlns:a16="http://schemas.microsoft.com/office/drawing/2014/main" id="{D545045F-267B-41F4-6AB4-D90A1F4E66B9}"/>
                </a:ext>
              </a:extLst>
            </p:cNvPr>
            <p:cNvSpPr/>
            <p:nvPr/>
          </p:nvSpPr>
          <p:spPr>
            <a:xfrm>
              <a:off x="6223247" y="4616388"/>
              <a:ext cx="798989"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8" name="Rectangle 27">
              <a:extLst>
                <a:ext uri="{FF2B5EF4-FFF2-40B4-BE49-F238E27FC236}">
                  <a16:creationId xmlns:a16="http://schemas.microsoft.com/office/drawing/2014/main" id="{B08CD2E1-C752-477C-6330-45CF24C25D62}"/>
                </a:ext>
              </a:extLst>
            </p:cNvPr>
            <p:cNvSpPr/>
            <p:nvPr/>
          </p:nvSpPr>
          <p:spPr>
            <a:xfrm>
              <a:off x="7785717" y="2814221"/>
              <a:ext cx="798989" cy="31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29" name="Rectangle 28">
              <a:extLst>
                <a:ext uri="{FF2B5EF4-FFF2-40B4-BE49-F238E27FC236}">
                  <a16:creationId xmlns:a16="http://schemas.microsoft.com/office/drawing/2014/main" id="{B259EC7E-3A71-CADD-5B13-BAE1DAAC4380}"/>
                </a:ext>
              </a:extLst>
            </p:cNvPr>
            <p:cNvSpPr/>
            <p:nvPr/>
          </p:nvSpPr>
          <p:spPr>
            <a:xfrm>
              <a:off x="5424258" y="1676400"/>
              <a:ext cx="1597978" cy="56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cs typeface="#9Slide03 Arima Madurai Black" panose="00000A00000000000000" pitchFamily="2" charset="-93"/>
              </a:endParaRPr>
            </a:p>
          </p:txBody>
        </p:sp>
        <p:sp>
          <p:nvSpPr>
            <p:cNvPr id="30" name="TextBox 29">
              <a:extLst>
                <a:ext uri="{FF2B5EF4-FFF2-40B4-BE49-F238E27FC236}">
                  <a16:creationId xmlns:a16="http://schemas.microsoft.com/office/drawing/2014/main" id="{08DA06B2-8111-0F47-E77F-DA19DD37EA1A}"/>
                </a:ext>
              </a:extLst>
            </p:cNvPr>
            <p:cNvSpPr txBox="1"/>
            <p:nvPr/>
          </p:nvSpPr>
          <p:spPr>
            <a:xfrm>
              <a:off x="7408619" y="3429001"/>
              <a:ext cx="908071"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Vật</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endParaRPr>
            </a:p>
          </p:txBody>
        </p:sp>
        <p:sp>
          <p:nvSpPr>
            <p:cNvPr id="31" name="TextBox 30">
              <a:extLst>
                <a:ext uri="{FF2B5EF4-FFF2-40B4-BE49-F238E27FC236}">
                  <a16:creationId xmlns:a16="http://schemas.microsoft.com/office/drawing/2014/main" id="{D87C9286-7D2E-AAC3-D008-154F05C4ADE8}"/>
                </a:ext>
              </a:extLst>
            </p:cNvPr>
            <p:cNvSpPr txBox="1"/>
            <p:nvPr/>
          </p:nvSpPr>
          <p:spPr>
            <a:xfrm>
              <a:off x="6717523" y="3477193"/>
              <a:ext cx="798989"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rPr>
                <a:t>A</a:t>
              </a:r>
            </a:p>
          </p:txBody>
        </p:sp>
        <p:sp>
          <p:nvSpPr>
            <p:cNvPr id="1024" name="TextBox 1023">
              <a:extLst>
                <a:ext uri="{FF2B5EF4-FFF2-40B4-BE49-F238E27FC236}">
                  <a16:creationId xmlns:a16="http://schemas.microsoft.com/office/drawing/2014/main" id="{B1721E44-4C8A-4F80-0685-660EE1EE254E}"/>
                </a:ext>
              </a:extLst>
            </p:cNvPr>
            <p:cNvSpPr txBox="1"/>
            <p:nvPr/>
          </p:nvSpPr>
          <p:spPr>
            <a:xfrm>
              <a:off x="4284036" y="3081689"/>
              <a:ext cx="798989"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rPr>
                <a:t>B</a:t>
              </a:r>
            </a:p>
          </p:txBody>
        </p:sp>
        <p:sp>
          <p:nvSpPr>
            <p:cNvPr id="1025" name="TextBox 1024">
              <a:extLst>
                <a:ext uri="{FF2B5EF4-FFF2-40B4-BE49-F238E27FC236}">
                  <a16:creationId xmlns:a16="http://schemas.microsoft.com/office/drawing/2014/main" id="{0756E7FC-4AC7-BC89-24E1-B919B47B9026}"/>
                </a:ext>
              </a:extLst>
            </p:cNvPr>
            <p:cNvSpPr txBox="1"/>
            <p:nvPr/>
          </p:nvSpPr>
          <p:spPr>
            <a:xfrm>
              <a:off x="5826747" y="4679654"/>
              <a:ext cx="1781553"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Điểm</a:t>
              </a:r>
              <a:r>
                <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rPr>
                <a:t> </a:t>
              </a: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tựa</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endParaRPr>
            </a:p>
          </p:txBody>
        </p:sp>
        <p:sp>
          <p:nvSpPr>
            <p:cNvPr id="1027" name="TextBox 1026">
              <a:extLst>
                <a:ext uri="{FF2B5EF4-FFF2-40B4-BE49-F238E27FC236}">
                  <a16:creationId xmlns:a16="http://schemas.microsoft.com/office/drawing/2014/main" id="{508E0A5D-278E-C7A6-88EA-D7FA643A3EB3}"/>
                </a:ext>
              </a:extLst>
            </p:cNvPr>
            <p:cNvSpPr txBox="1"/>
            <p:nvPr/>
          </p:nvSpPr>
          <p:spPr>
            <a:xfrm>
              <a:off x="3851986" y="1894617"/>
              <a:ext cx="1092877" cy="512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cs typeface="#9Slide03 Arima Madurai Black" panose="00000A00000000000000" pitchFamily="2" charset="-93"/>
                </a:rPr>
                <a:t>Lực</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cs typeface="#9Slide03 Arima Madurai Black" panose="00000A00000000000000" pitchFamily="2" charset="-93"/>
              </a:endParaRPr>
            </a:p>
          </p:txBody>
        </p:sp>
      </p:grpSp>
      <p:sp>
        <p:nvSpPr>
          <p:cNvPr id="4" name="Rectangle: Rounded Corners 3">
            <a:extLst>
              <a:ext uri="{FF2B5EF4-FFF2-40B4-BE49-F238E27FC236}">
                <a16:creationId xmlns:a16="http://schemas.microsoft.com/office/drawing/2014/main" id="{85D88BC2-4AD8-0D3F-48C1-A5CBC2B5D8DC}"/>
              </a:ext>
            </a:extLst>
          </p:cNvPr>
          <p:cNvSpPr/>
          <p:nvPr/>
        </p:nvSpPr>
        <p:spPr>
          <a:xfrm>
            <a:off x="381415" y="593241"/>
            <a:ext cx="3984650"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F302A1D-EBCE-89C3-2B79-307BB787B966}"/>
              </a:ext>
            </a:extLst>
          </p:cNvPr>
          <p:cNvSpPr txBox="1"/>
          <p:nvPr/>
        </p:nvSpPr>
        <p:spPr>
          <a:xfrm>
            <a:off x="352879" y="1373838"/>
            <a:ext cx="424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black"/>
                </a:solidFill>
                <a:latin typeface="Roboto Condensed" panose="02000000000000000000" pitchFamily="2" charset="0"/>
                <a:cs typeface="#9Slide03 Arima Madurai Black" panose="00000A00000000000000" pitchFamily="2" charset="-93"/>
              </a:rPr>
              <a:t>Để</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sử</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dụng</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đòn</a:t>
            </a:r>
            <a:r>
              <a:rPr lang="en-US" sz="2800" noProof="0" dirty="0">
                <a:solidFill>
                  <a:prstClr val="black"/>
                </a:solidFill>
                <a:latin typeface="Roboto Condensed" panose="02000000000000000000" pitchFamily="2" charset="0"/>
                <a:cs typeface="#9Slide03 Arima Madurai Black" panose="00000A00000000000000" pitchFamily="2" charset="-93"/>
              </a:rPr>
              <a:t> </a:t>
            </a:r>
            <a:r>
              <a:rPr lang="en-US" sz="2800" noProof="0" dirty="0" err="1">
                <a:solidFill>
                  <a:prstClr val="black"/>
                </a:solidFill>
                <a:latin typeface="Roboto Condensed" panose="02000000000000000000" pitchFamily="2" charset="0"/>
                <a:cs typeface="#9Slide03 Arima Madurai Black" panose="00000A00000000000000" pitchFamily="2" charset="-93"/>
              </a:rPr>
              <a:t>bẩy</a:t>
            </a:r>
            <a:r>
              <a:rPr lang="en-US" sz="2800" noProof="0" dirty="0">
                <a:solidFill>
                  <a:prstClr val="black"/>
                </a:solidFill>
                <a:latin typeface="Roboto Condensed" panose="02000000000000000000" pitchFamily="2" charset="0"/>
                <a:cs typeface="#9Slide03 Arima Madurai Black" panose="00000A00000000000000" pitchFamily="2" charset="-93"/>
              </a:rPr>
              <a:t> ta </a:t>
            </a:r>
            <a:r>
              <a:rPr lang="en-US" sz="2800" noProof="0" dirty="0" err="1">
                <a:solidFill>
                  <a:prstClr val="black"/>
                </a:solidFill>
                <a:latin typeface="Roboto Condensed" panose="02000000000000000000" pitchFamily="2" charset="0"/>
                <a:cs typeface="#9Slide03 Arima Madurai Black" panose="00000A00000000000000" pitchFamily="2" charset="-93"/>
              </a:rPr>
              <a:t>cần</a:t>
            </a:r>
            <a:endParaRPr kumimoji="0" lang="en-US" sz="2800" b="0" i="0" u="none" strike="noStrike" kern="1200" cap="none" spc="0" normalizeH="0" baseline="0" noProof="0" dirty="0">
              <a:ln>
                <a:noFill/>
              </a:ln>
              <a:solidFill>
                <a:prstClr val="black"/>
              </a:solidFill>
              <a:effectLst/>
              <a:uLnTx/>
              <a:uFillTx/>
              <a:latin typeface="Roboto Condensed" panose="02000000000000000000" pitchFamily="2" charset="0"/>
              <a:cs typeface="#9Slide03 Arima Madurai Black" panose="00000A00000000000000" pitchFamily="2" charset="-93"/>
            </a:endParaRPr>
          </a:p>
        </p:txBody>
      </p:sp>
      <p:pic>
        <p:nvPicPr>
          <p:cNvPr id="2" name="Picture 1">
            <a:extLst>
              <a:ext uri="{FF2B5EF4-FFF2-40B4-BE49-F238E27FC236}">
                <a16:creationId xmlns:a16="http://schemas.microsoft.com/office/drawing/2014/main" id="{CD44B155-2B26-02A5-C5EF-4B4EB36C4D69}"/>
              </a:ext>
            </a:extLst>
          </p:cNvPr>
          <p:cNvPicPr>
            <a:picLocks noChangeAspect="1"/>
          </p:cNvPicPr>
          <p:nvPr/>
        </p:nvPicPr>
        <p:blipFill>
          <a:blip r:embed="rId3"/>
          <a:stretch>
            <a:fillRect/>
          </a:stretch>
        </p:blipFill>
        <p:spPr>
          <a:xfrm>
            <a:off x="352879" y="627091"/>
            <a:ext cx="519022" cy="519022"/>
          </a:xfrm>
          <a:prstGeom prst="rect">
            <a:avLst/>
          </a:prstGeom>
        </p:spPr>
      </p:pic>
      <p:sp>
        <p:nvSpPr>
          <p:cNvPr id="3" name="TextBox 2">
            <a:extLst>
              <a:ext uri="{FF2B5EF4-FFF2-40B4-BE49-F238E27FC236}">
                <a16:creationId xmlns:a16="http://schemas.microsoft.com/office/drawing/2014/main" id="{DFB2BB14-ED39-50CF-2708-63E2B597CB3C}"/>
              </a:ext>
            </a:extLst>
          </p:cNvPr>
          <p:cNvSpPr txBox="1"/>
          <p:nvPr/>
        </p:nvSpPr>
        <p:spPr>
          <a:xfrm>
            <a:off x="871901" y="601055"/>
            <a:ext cx="3494164"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002060"/>
                </a:solidFill>
                <a:effectLst/>
                <a:uLnTx/>
                <a:uFillTx/>
                <a:latin typeface="#9Slide07 IcielBaliho Script" pitchFamily="2" charset="-93"/>
              </a:defRPr>
            </a:lvl1pPr>
          </a:lstStyle>
          <a:p>
            <a:r>
              <a:rPr lang="en-US" dirty="0" err="1">
                <a:latin typeface="Roboto Condensed" panose="02000000000000000000" pitchFamily="2" charset="0"/>
              </a:rPr>
              <a:t>Ứng</a:t>
            </a:r>
            <a:r>
              <a:rPr lang="en-US" dirty="0">
                <a:latin typeface="Roboto Condensed" panose="02000000000000000000" pitchFamily="2" charset="0"/>
              </a:rPr>
              <a:t> </a:t>
            </a:r>
            <a:r>
              <a:rPr lang="en-US" dirty="0" err="1">
                <a:latin typeface="Roboto Condensed" panose="02000000000000000000" pitchFamily="2" charset="0"/>
              </a:rPr>
              <a:t>Dụng</a:t>
            </a:r>
            <a:r>
              <a:rPr lang="en-US" dirty="0">
                <a:latin typeface="Roboto Condensed" panose="02000000000000000000" pitchFamily="2" charset="0"/>
              </a:rPr>
              <a:t> </a:t>
            </a:r>
            <a:r>
              <a:rPr lang="en-US" dirty="0" err="1">
                <a:latin typeface="Roboto Condensed" panose="02000000000000000000" pitchFamily="2" charset="0"/>
              </a:rPr>
              <a:t>Của</a:t>
            </a:r>
            <a:r>
              <a:rPr lang="en-US" dirty="0">
                <a:latin typeface="Roboto Condensed" panose="02000000000000000000" pitchFamily="2" charset="0"/>
              </a:rPr>
              <a:t> </a:t>
            </a:r>
            <a:r>
              <a:rPr lang="en-US" dirty="0" err="1">
                <a:latin typeface="Roboto Condensed" panose="02000000000000000000" pitchFamily="2" charset="0"/>
              </a:rPr>
              <a:t>Đòn</a:t>
            </a:r>
            <a:r>
              <a:rPr lang="en-US" dirty="0">
                <a:latin typeface="Roboto Condensed" panose="02000000000000000000" pitchFamily="2" charset="0"/>
              </a:rPr>
              <a:t> </a:t>
            </a:r>
            <a:r>
              <a:rPr lang="en-US" dirty="0" err="1">
                <a:latin typeface="Roboto Condensed" panose="02000000000000000000" pitchFamily="2" charset="0"/>
              </a:rPr>
              <a:t>Bẩy</a:t>
            </a:r>
            <a:endParaRPr lang="en-US" dirty="0">
              <a:latin typeface="Roboto Condensed" panose="02000000000000000000" pitchFamily="2" charset="0"/>
            </a:endParaRPr>
          </a:p>
        </p:txBody>
      </p:sp>
      <p:pic>
        <p:nvPicPr>
          <p:cNvPr id="5" name="Picture 4">
            <a:extLst>
              <a:ext uri="{FF2B5EF4-FFF2-40B4-BE49-F238E27FC236}">
                <a16:creationId xmlns:a16="http://schemas.microsoft.com/office/drawing/2014/main" id="{00997CAD-59B0-493F-469C-BE7506484DDC}"/>
              </a:ext>
            </a:extLst>
          </p:cNvPr>
          <p:cNvPicPr>
            <a:picLocks noChangeAspect="1"/>
          </p:cNvPicPr>
          <p:nvPr/>
        </p:nvPicPr>
        <p:blipFill>
          <a:blip r:embed="rId3"/>
          <a:stretch>
            <a:fillRect/>
          </a:stretch>
        </p:blipFill>
        <p:spPr>
          <a:xfrm>
            <a:off x="1236798" y="2085615"/>
            <a:ext cx="435247" cy="435247"/>
          </a:xfrm>
          <a:prstGeom prst="rect">
            <a:avLst/>
          </a:prstGeom>
        </p:spPr>
      </p:pic>
      <p:sp>
        <p:nvSpPr>
          <p:cNvPr id="6" name="TextBox 5">
            <a:extLst>
              <a:ext uri="{FF2B5EF4-FFF2-40B4-BE49-F238E27FC236}">
                <a16:creationId xmlns:a16="http://schemas.microsoft.com/office/drawing/2014/main" id="{05CD69E1-0EF8-1B4A-4D1A-EAD453E406AA}"/>
              </a:ext>
            </a:extLst>
          </p:cNvPr>
          <p:cNvSpPr txBox="1"/>
          <p:nvPr/>
        </p:nvSpPr>
        <p:spPr>
          <a:xfrm>
            <a:off x="1672045" y="2089975"/>
            <a:ext cx="4371703"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Chọn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vật</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thích</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hợp</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làm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pic>
        <p:nvPicPr>
          <p:cNvPr id="10" name="Picture 9">
            <a:extLst>
              <a:ext uri="{FF2B5EF4-FFF2-40B4-BE49-F238E27FC236}">
                <a16:creationId xmlns:a16="http://schemas.microsoft.com/office/drawing/2014/main" id="{AC160874-2FBB-50E7-54EC-8381FF72FC7F}"/>
              </a:ext>
            </a:extLst>
          </p:cNvPr>
          <p:cNvPicPr>
            <a:picLocks noChangeAspect="1"/>
          </p:cNvPicPr>
          <p:nvPr/>
        </p:nvPicPr>
        <p:blipFill>
          <a:blip r:embed="rId3"/>
          <a:stretch>
            <a:fillRect/>
          </a:stretch>
        </p:blipFill>
        <p:spPr>
          <a:xfrm>
            <a:off x="1236798" y="2638609"/>
            <a:ext cx="435247" cy="435247"/>
          </a:xfrm>
          <a:prstGeom prst="rect">
            <a:avLst/>
          </a:prstGeom>
        </p:spPr>
      </p:pic>
      <p:sp>
        <p:nvSpPr>
          <p:cNvPr id="11" name="TextBox 10">
            <a:extLst>
              <a:ext uri="{FF2B5EF4-FFF2-40B4-BE49-F238E27FC236}">
                <a16:creationId xmlns:a16="http://schemas.microsoft.com/office/drawing/2014/main" id="{4ADA9E20-7541-DA49-A522-277781D3B6B9}"/>
              </a:ext>
            </a:extLst>
          </p:cNvPr>
          <p:cNvSpPr txBox="1"/>
          <p:nvPr/>
        </p:nvSpPr>
        <p:spPr>
          <a:xfrm>
            <a:off x="1672045" y="2642969"/>
            <a:ext cx="861277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Tạo</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ra</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hoặc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lựa</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chọn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một</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điểm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cố</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định</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làm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điểm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tựa</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pic>
        <p:nvPicPr>
          <p:cNvPr id="13" name="Picture 12">
            <a:extLst>
              <a:ext uri="{FF2B5EF4-FFF2-40B4-BE49-F238E27FC236}">
                <a16:creationId xmlns:a16="http://schemas.microsoft.com/office/drawing/2014/main" id="{076E848B-C03F-87D6-EC22-A3700D9C5135}"/>
              </a:ext>
            </a:extLst>
          </p:cNvPr>
          <p:cNvPicPr>
            <a:picLocks noChangeAspect="1"/>
          </p:cNvPicPr>
          <p:nvPr/>
        </p:nvPicPr>
        <p:blipFill>
          <a:blip r:embed="rId3"/>
          <a:stretch>
            <a:fillRect/>
          </a:stretch>
        </p:blipFill>
        <p:spPr>
          <a:xfrm>
            <a:off x="1236798" y="3211467"/>
            <a:ext cx="435247" cy="435247"/>
          </a:xfrm>
          <a:prstGeom prst="rect">
            <a:avLst/>
          </a:prstGeom>
        </p:spPr>
      </p:pic>
      <p:sp>
        <p:nvSpPr>
          <p:cNvPr id="17" name="TextBox 16">
            <a:extLst>
              <a:ext uri="{FF2B5EF4-FFF2-40B4-BE49-F238E27FC236}">
                <a16:creationId xmlns:a16="http://schemas.microsoft.com/office/drawing/2014/main" id="{B47FF1DB-1CD3-92F4-C234-69A9EC4C6EEF}"/>
              </a:ext>
            </a:extLst>
          </p:cNvPr>
          <p:cNvSpPr txBox="1"/>
          <p:nvPr/>
        </p:nvSpPr>
        <p:spPr>
          <a:xfrm>
            <a:off x="1672045" y="3215827"/>
            <a:ext cx="861277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Bố</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trí</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và</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điểm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tựa</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để</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tác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dụng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lực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lên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vật</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pic>
        <p:nvPicPr>
          <p:cNvPr id="18" name="Picture 17">
            <a:extLst>
              <a:ext uri="{FF2B5EF4-FFF2-40B4-BE49-F238E27FC236}">
                <a16:creationId xmlns:a16="http://schemas.microsoft.com/office/drawing/2014/main" id="{DA344AA6-D226-6ABD-5E98-0718995D29F8}"/>
              </a:ext>
            </a:extLst>
          </p:cNvPr>
          <p:cNvPicPr>
            <a:picLocks noChangeAspect="1"/>
          </p:cNvPicPr>
          <p:nvPr/>
        </p:nvPicPr>
        <p:blipFill>
          <a:blip r:embed="rId3"/>
          <a:stretch>
            <a:fillRect/>
          </a:stretch>
        </p:blipFill>
        <p:spPr>
          <a:xfrm>
            <a:off x="1236798" y="3784326"/>
            <a:ext cx="435247" cy="435247"/>
          </a:xfrm>
          <a:prstGeom prst="rect">
            <a:avLst/>
          </a:prstGeom>
        </p:spPr>
      </p:pic>
      <p:sp>
        <p:nvSpPr>
          <p:cNvPr id="20" name="TextBox 19">
            <a:extLst>
              <a:ext uri="{FF2B5EF4-FFF2-40B4-BE49-F238E27FC236}">
                <a16:creationId xmlns:a16="http://schemas.microsoft.com/office/drawing/2014/main" id="{5DB5C1FB-22BC-F644-167E-30101C70D831}"/>
              </a:ext>
            </a:extLst>
          </p:cNvPr>
          <p:cNvSpPr txBox="1"/>
          <p:nvPr/>
        </p:nvSpPr>
        <p:spPr>
          <a:xfrm>
            <a:off x="1672045" y="3788686"/>
            <a:ext cx="8882743"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Tìm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vị</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trí</a:t>
            </a:r>
            <a:r>
              <a:rPr lang="en-US" sz="2200" noProof="0" dirty="0">
                <a:solidFill>
                  <a:prstClr val="black"/>
                </a:solidFill>
                <a:latin typeface="Roboto" panose="02000000000000000000" pitchFamily="2" charset="0"/>
                <a:cs typeface="#9Slide03 Arima Madurai Black" panose="00000A00000000000000" pitchFamily="2" charset="-93"/>
              </a:rPr>
              <a:t> ở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để</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người</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tác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dụng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lực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lên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đòn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bẩy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được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thuận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lợi</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Tree>
    <p:extLst>
      <p:ext uri="{BB962C8B-B14F-4D97-AF65-F5344CB8AC3E}">
        <p14:creationId xmlns:p14="http://schemas.microsoft.com/office/powerpoint/2010/main" val="1305668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2000"/>
                                  </p:iterate>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2000"/>
                                  </p:iterate>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2000"/>
                                  </p:iterate>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2000"/>
                                  </p:iterate>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2000"/>
                                  </p:iterate>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3" grpId="0"/>
      <p:bldP spid="6" grpId="0"/>
      <p:bldP spid="11" grpId="0"/>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F8C38B-5A2E-E19D-D01F-DCF561655E43}"/>
              </a:ext>
            </a:extLst>
          </p:cNvPr>
          <p:cNvPicPr>
            <a:picLocks noChangeAspect="1"/>
          </p:cNvPicPr>
          <p:nvPr/>
        </p:nvPicPr>
        <p:blipFill>
          <a:blip r:embed="rId2"/>
          <a:stretch>
            <a:fillRect/>
          </a:stretch>
        </p:blipFill>
        <p:spPr>
          <a:xfrm>
            <a:off x="4260665" y="808402"/>
            <a:ext cx="3670668" cy="3670668"/>
          </a:xfrm>
          <a:prstGeom prst="rect">
            <a:avLst/>
          </a:prstGeom>
        </p:spPr>
      </p:pic>
      <p:sp>
        <p:nvSpPr>
          <p:cNvPr id="13" name="TextBox 12">
            <a:extLst>
              <a:ext uri="{FF2B5EF4-FFF2-40B4-BE49-F238E27FC236}">
                <a16:creationId xmlns:a16="http://schemas.microsoft.com/office/drawing/2014/main" id="{FA87B120-0E38-B9F4-4CBA-7B59B73EF8F4}"/>
              </a:ext>
            </a:extLst>
          </p:cNvPr>
          <p:cNvSpPr txBox="1"/>
          <p:nvPr/>
        </p:nvSpPr>
        <p:spPr>
          <a:xfrm>
            <a:off x="3395848" y="4820070"/>
            <a:ext cx="5400303" cy="769441"/>
          </a:xfrm>
          <a:prstGeom prst="rect">
            <a:avLst/>
          </a:prstGeom>
          <a:noFill/>
        </p:spPr>
        <p:txBody>
          <a:bodyPr wrap="square" rtlCol="0">
            <a:spAutoFit/>
          </a:bodyPr>
          <a:lstStyle/>
          <a:p>
            <a:pPr algn="ctr"/>
            <a:r>
              <a:rPr lang="en-US" sz="4400" dirty="0" err="1">
                <a:solidFill>
                  <a:srgbClr val="002060"/>
                </a:solidFill>
                <a:latin typeface="Roboto Condensed" panose="02000000000000000000" pitchFamily="2" charset="0"/>
              </a:rPr>
              <a:t>Tác</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Dụng</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Của</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Đòn</a:t>
            </a:r>
            <a:r>
              <a:rPr lang="en-US" sz="4400" dirty="0">
                <a:solidFill>
                  <a:srgbClr val="002060"/>
                </a:solidFill>
                <a:latin typeface="Roboto Condensed" panose="02000000000000000000" pitchFamily="2" charset="0"/>
              </a:rPr>
              <a:t> </a:t>
            </a:r>
            <a:r>
              <a:rPr lang="en-US" sz="4400" dirty="0" err="1">
                <a:solidFill>
                  <a:srgbClr val="002060"/>
                </a:solidFill>
                <a:latin typeface="Roboto Condensed" panose="02000000000000000000" pitchFamily="2" charset="0"/>
              </a:rPr>
              <a:t>Bẩy</a:t>
            </a:r>
            <a:endParaRPr lang="en-US" sz="44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2308985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AF1C08E-41E0-28B9-CC5A-A1AB7C0CBC16}"/>
              </a:ext>
            </a:extLst>
          </p:cNvPr>
          <p:cNvSpPr txBox="1"/>
          <p:nvPr/>
        </p:nvSpPr>
        <p:spPr>
          <a:xfrm>
            <a:off x="1639063" y="95721"/>
            <a:ext cx="8614645" cy="716756"/>
          </a:xfrm>
          <a:prstGeom prst="roundRect">
            <a:avLst>
              <a:gd name="adj" fmla="val 25080"/>
            </a:avLst>
          </a:prstGeom>
          <a:solidFill>
            <a:srgbClr val="002060"/>
          </a:solidFill>
        </p:spPr>
        <p:txBody>
          <a:bodyPr wrap="square" tIns="91440" bIns="9144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được</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ứng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dụng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nhiều</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trong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đời</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sống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và</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kĩ</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thuật</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55" name="Picture 54">
            <a:extLst>
              <a:ext uri="{FF2B5EF4-FFF2-40B4-BE49-F238E27FC236}">
                <a16:creationId xmlns:a16="http://schemas.microsoft.com/office/drawing/2014/main" id="{1E6AC963-4C2A-1C1B-A131-4174D2AA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54" y="862272"/>
            <a:ext cx="5089021" cy="2916494"/>
          </a:xfrm>
          <a:prstGeom prst="rect">
            <a:avLst/>
          </a:prstGeom>
        </p:spPr>
      </p:pic>
      <p:pic>
        <p:nvPicPr>
          <p:cNvPr id="57" name="Picture 56">
            <a:extLst>
              <a:ext uri="{FF2B5EF4-FFF2-40B4-BE49-F238E27FC236}">
                <a16:creationId xmlns:a16="http://schemas.microsoft.com/office/drawing/2014/main" id="{B691C038-0CE9-D1EF-578D-2FA8B1E69B0C}"/>
              </a:ext>
            </a:extLst>
          </p:cNvPr>
          <p:cNvPicPr>
            <a:picLocks noChangeAspect="1"/>
          </p:cNvPicPr>
          <p:nvPr/>
        </p:nvPicPr>
        <p:blipFill rotWithShape="1">
          <a:blip r:embed="rId3">
            <a:extLst>
              <a:ext uri="{28A0092B-C50C-407E-A947-70E740481C1C}">
                <a14:useLocalDpi xmlns:a14="http://schemas.microsoft.com/office/drawing/2010/main" val="0"/>
              </a:ext>
            </a:extLst>
          </a:blip>
          <a:srcRect t="7361" b="31805"/>
          <a:stretch/>
        </p:blipFill>
        <p:spPr>
          <a:xfrm>
            <a:off x="5773461" y="862271"/>
            <a:ext cx="6265388" cy="2916493"/>
          </a:xfrm>
          <a:prstGeom prst="rect">
            <a:avLst/>
          </a:prstGeom>
        </p:spPr>
      </p:pic>
      <p:pic>
        <p:nvPicPr>
          <p:cNvPr id="59" name="Picture 58">
            <a:extLst>
              <a:ext uri="{FF2B5EF4-FFF2-40B4-BE49-F238E27FC236}">
                <a16:creationId xmlns:a16="http://schemas.microsoft.com/office/drawing/2014/main" id="{3F033A6D-958D-BCB6-5A79-30DFE24C5200}"/>
              </a:ext>
            </a:extLst>
          </p:cNvPr>
          <p:cNvPicPr>
            <a:picLocks noChangeAspect="1"/>
          </p:cNvPicPr>
          <p:nvPr/>
        </p:nvPicPr>
        <p:blipFill rotWithShape="1">
          <a:blip r:embed="rId4">
            <a:extLst>
              <a:ext uri="{28A0092B-C50C-407E-A947-70E740481C1C}">
                <a14:useLocalDpi xmlns:a14="http://schemas.microsoft.com/office/drawing/2010/main" val="0"/>
              </a:ext>
            </a:extLst>
          </a:blip>
          <a:srcRect l="10575" t="14166" r="6294"/>
          <a:stretch/>
        </p:blipFill>
        <p:spPr>
          <a:xfrm>
            <a:off x="3417952" y="3883127"/>
            <a:ext cx="4711018" cy="2829358"/>
          </a:xfrm>
          <a:prstGeom prst="rect">
            <a:avLst/>
          </a:prstGeom>
        </p:spPr>
      </p:pic>
    </p:spTree>
    <p:extLst>
      <p:ext uri="{BB962C8B-B14F-4D97-AF65-F5344CB8AC3E}">
        <p14:creationId xmlns:p14="http://schemas.microsoft.com/office/powerpoint/2010/main" val="2770490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549869"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a:solidFill>
                  <a:prstClr val="white"/>
                </a:solidFill>
                <a:latin typeface="Roboto Condensed" panose="02000000000000000000" pitchFamily="2" charset="0"/>
                <a:cs typeface="#9Slide03 Arima Madurai Black" panose="00000A00000000000000" pitchFamily="2" charset="-93"/>
              </a:rPr>
              <a:t>1. </a:t>
            </a:r>
            <a:r>
              <a:rPr lang="en-US" sz="2800" dirty="0" err="1">
                <a:solidFill>
                  <a:prstClr val="white"/>
                </a:solidFill>
                <a:latin typeface="Roboto Condensed" panose="02000000000000000000" pitchFamily="2" charset="0"/>
                <a:cs typeface="#9Slide03 Arima Madurai Black" panose="00000A00000000000000" pitchFamily="2" charset="-93"/>
              </a:rPr>
              <a:t>Bơm</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nước</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bằng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tay</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8" name="Picture 7">
            <a:extLst>
              <a:ext uri="{FF2B5EF4-FFF2-40B4-BE49-F238E27FC236}">
                <a16:creationId xmlns:a16="http://schemas.microsoft.com/office/drawing/2014/main" id="{AC33A41D-470A-86E3-4173-E0E0436B7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970" y="999101"/>
            <a:ext cx="9433138" cy="5696517"/>
          </a:xfrm>
          <a:prstGeom prst="rect">
            <a:avLst/>
          </a:prstGeom>
        </p:spPr>
      </p:pic>
    </p:spTree>
    <p:extLst>
      <p:ext uri="{BB962C8B-B14F-4D97-AF65-F5344CB8AC3E}">
        <p14:creationId xmlns:p14="http://schemas.microsoft.com/office/powerpoint/2010/main" val="397215675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493127" y="1166841"/>
            <a:ext cx="5179886" cy="526297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002060"/>
                </a:solidFill>
                <a:effectLst/>
                <a:uLnTx/>
                <a:uFillTx/>
                <a:latin typeface="#9Slide07 IcielBaliho Script" pitchFamily="2" charset="-93"/>
              </a:defRPr>
            </a:lvl1pPr>
          </a:lstStyle>
          <a:p>
            <a:r>
              <a:rPr lang="vi-VN" dirty="0">
                <a:latin typeface="Roboto Condensed" panose="02000000000000000000" pitchFamily="2" charset="0"/>
              </a:rPr>
              <a:t>Đòn bẩy trong máy bơm nước bằng tay (Hình 19.7) là đòn bẩy loại nào? Sử dụng máy bơm nước này cho ta những lợi ích gì?</a:t>
            </a:r>
            <a:endParaRPr lang="en-US" dirty="0">
              <a:latin typeface="Roboto Condensed" panose="02000000000000000000" pitchFamily="2" charset="0"/>
            </a:endParaRPr>
          </a:p>
        </p:txBody>
      </p:sp>
    </p:spTree>
    <p:extLst>
      <p:ext uri="{BB962C8B-B14F-4D97-AF65-F5344CB8AC3E}">
        <p14:creationId xmlns:p14="http://schemas.microsoft.com/office/powerpoint/2010/main" val="7049054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3A41D-470A-86E3-4173-E0E0436B7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884" y="176339"/>
            <a:ext cx="7268231" cy="4389165"/>
          </a:xfrm>
          <a:prstGeom prst="rect">
            <a:avLst/>
          </a:prstGeom>
        </p:spPr>
      </p:pic>
      <p:sp>
        <p:nvSpPr>
          <p:cNvPr id="2" name="Isosceles Triangle 1">
            <a:extLst>
              <a:ext uri="{FF2B5EF4-FFF2-40B4-BE49-F238E27FC236}">
                <a16:creationId xmlns:a16="http://schemas.microsoft.com/office/drawing/2014/main" id="{33B9A0C7-1282-2059-3922-3896F0CD4407}"/>
              </a:ext>
            </a:extLst>
          </p:cNvPr>
          <p:cNvSpPr/>
          <p:nvPr/>
        </p:nvSpPr>
        <p:spPr>
          <a:xfrm flipH="1">
            <a:off x="4840647" y="1185253"/>
            <a:ext cx="772094" cy="656389"/>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3" name="Straight Arrow Connector 2">
            <a:extLst>
              <a:ext uri="{FF2B5EF4-FFF2-40B4-BE49-F238E27FC236}">
                <a16:creationId xmlns:a16="http://schemas.microsoft.com/office/drawing/2014/main" id="{E33BA66C-DFC6-9BFE-127A-1A40E183AD4D}"/>
              </a:ext>
            </a:extLst>
          </p:cNvPr>
          <p:cNvCxnSpPr>
            <a:cxnSpLocks/>
          </p:cNvCxnSpPr>
          <p:nvPr/>
        </p:nvCxnSpPr>
        <p:spPr>
          <a:xfrm>
            <a:off x="3541964" y="2271118"/>
            <a:ext cx="0" cy="87274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054551D9-7084-E322-B734-CD3495A7D37A}"/>
              </a:ext>
            </a:extLst>
          </p:cNvPr>
          <p:cNvSpPr txBox="1"/>
          <p:nvPr/>
        </p:nvSpPr>
        <p:spPr>
          <a:xfrm>
            <a:off x="4632153" y="2162313"/>
            <a:ext cx="1463846" cy="1077218"/>
          </a:xfrm>
          <a:prstGeom prst="rect">
            <a:avLst/>
          </a:prstGeom>
          <a:solidFill>
            <a:srgbClr val="FFFF00"/>
          </a:solid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cxnSp>
        <p:nvCxnSpPr>
          <p:cNvPr id="5" name="Straight Arrow Connector 4">
            <a:extLst>
              <a:ext uri="{FF2B5EF4-FFF2-40B4-BE49-F238E27FC236}">
                <a16:creationId xmlns:a16="http://schemas.microsoft.com/office/drawing/2014/main" id="{50ED48F1-A961-C46B-C159-69E046F6486D}"/>
              </a:ext>
            </a:extLst>
          </p:cNvPr>
          <p:cNvCxnSpPr>
            <a:cxnSpLocks/>
          </p:cNvCxnSpPr>
          <p:nvPr/>
        </p:nvCxnSpPr>
        <p:spPr>
          <a:xfrm flipV="1">
            <a:off x="5899057" y="176339"/>
            <a:ext cx="0" cy="77414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48235A33-05DE-6AC1-70B0-182C44EA4C4B}"/>
              </a:ext>
            </a:extLst>
          </p:cNvPr>
          <p:cNvSpPr txBox="1"/>
          <p:nvPr/>
        </p:nvSpPr>
        <p:spPr>
          <a:xfrm>
            <a:off x="3081360" y="3259218"/>
            <a:ext cx="921208" cy="584775"/>
          </a:xfrm>
          <a:prstGeom prst="rect">
            <a:avLst/>
          </a:prstGeom>
          <a:solidFill>
            <a:srgbClr val="FFFF00"/>
          </a:solid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9" name="TextBox 8">
            <a:extLst>
              <a:ext uri="{FF2B5EF4-FFF2-40B4-BE49-F238E27FC236}">
                <a16:creationId xmlns:a16="http://schemas.microsoft.com/office/drawing/2014/main" id="{4C59ED09-E17C-2E89-26E4-ECCA1CD7BF86}"/>
              </a:ext>
            </a:extLst>
          </p:cNvPr>
          <p:cNvSpPr txBox="1"/>
          <p:nvPr/>
        </p:nvSpPr>
        <p:spPr>
          <a:xfrm>
            <a:off x="710070" y="4816535"/>
            <a:ext cx="10377973" cy="186512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a:latin typeface="Roboto" panose="02000000000000000000" pitchFamily="2" charset="0"/>
              </a:rPr>
              <a:t>Đ</a:t>
            </a:r>
            <a:r>
              <a:rPr lang="vi-VN" sz="2400" dirty="0">
                <a:latin typeface="Roboto" panose="02000000000000000000" pitchFamily="2" charset="0"/>
              </a:rPr>
              <a:t>òn bẩy loại 1 vì có điểm tựa nằm trong khoảng điểm đặt lực tác dụng và vật nâng. </a:t>
            </a:r>
            <a:endParaRPr lang="en-US" sz="2400" dirty="0">
              <a:latin typeface="Roboto" panose="02000000000000000000" pitchFamily="2" charset="0"/>
            </a:endParaRPr>
          </a:p>
          <a:p>
            <a:pPr>
              <a:lnSpc>
                <a:spcPct val="120000"/>
              </a:lnSpc>
            </a:pPr>
            <a:r>
              <a:rPr lang="vi-VN" sz="2400" dirty="0">
                <a:latin typeface="Roboto" panose="02000000000000000000" pitchFamily="2" charset="0"/>
              </a:rPr>
              <a:t>Sử dụng máy bơm nước này giúp ta lợi về lực nâng nước và thay đổi được hướng tác dụng lực theo ý con người muốn.</a:t>
            </a:r>
            <a:endParaRPr lang="en-US" sz="2400" dirty="0">
              <a:latin typeface="Roboto" panose="02000000000000000000" pitchFamily="2" charset="0"/>
            </a:endParaRPr>
          </a:p>
        </p:txBody>
      </p:sp>
    </p:spTree>
    <p:extLst>
      <p:ext uri="{BB962C8B-B14F-4D97-AF65-F5344CB8AC3E}">
        <p14:creationId xmlns:p14="http://schemas.microsoft.com/office/powerpoint/2010/main" val="3449209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Girl holding a book isolated cartoon character. elementary  school student with backpack.">
            <a:extLst>
              <a:ext uri="{FF2B5EF4-FFF2-40B4-BE49-F238E27FC236}">
                <a16:creationId xmlns:a16="http://schemas.microsoft.com/office/drawing/2014/main" id="{D9D3B67C-4B74-5DF8-BC1E-36C0C064B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B90595-A046-4420-0F4E-171F9191FED8}"/>
              </a:ext>
            </a:extLst>
          </p:cNvPr>
          <p:cNvSpPr txBox="1"/>
          <p:nvPr/>
        </p:nvSpPr>
        <p:spPr>
          <a:xfrm>
            <a:off x="5814157" y="2367171"/>
            <a:ext cx="5345256" cy="3139321"/>
          </a:xfrm>
          <a:prstGeom prst="rect">
            <a:avLst/>
          </a:prstGeom>
          <a:noFill/>
        </p:spPr>
        <p:txBody>
          <a:bodyPr wrap="square" rtlCol="0">
            <a:spAutoFit/>
          </a:bodyPr>
          <a:lstStyle/>
          <a:p>
            <a:pPr algn="ctr"/>
            <a:r>
              <a:rPr lang="en-US" sz="6600" dirty="0">
                <a:solidFill>
                  <a:srgbClr val="002060"/>
                </a:solidFill>
                <a:latin typeface="Roboto Condensed" panose="02000000000000000000" pitchFamily="2" charset="0"/>
              </a:rPr>
              <a:t>2. </a:t>
            </a:r>
            <a:r>
              <a:rPr lang="en-US" sz="6600" dirty="0" err="1">
                <a:solidFill>
                  <a:srgbClr val="002060"/>
                </a:solidFill>
                <a:latin typeface="Roboto Condensed" panose="02000000000000000000" pitchFamily="2" charset="0"/>
              </a:rPr>
              <a:t>Đòn</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bẩy</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trong</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cơ</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thể</a:t>
            </a:r>
            <a:r>
              <a:rPr lang="en-US" sz="6600" dirty="0">
                <a:solidFill>
                  <a:srgbClr val="002060"/>
                </a:solidFill>
                <a:latin typeface="Roboto Condensed" panose="02000000000000000000" pitchFamily="2" charset="0"/>
              </a:rPr>
              <a:t> </a:t>
            </a:r>
            <a:r>
              <a:rPr lang="en-US" sz="6600" dirty="0" err="1">
                <a:solidFill>
                  <a:srgbClr val="002060"/>
                </a:solidFill>
                <a:latin typeface="Roboto Condensed" panose="02000000000000000000" pitchFamily="2" charset="0"/>
              </a:rPr>
              <a:t>người</a:t>
            </a:r>
            <a:endParaRPr lang="en-US" sz="66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7854698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F53B4-C534-E8FB-A647-C5D89B9B8BCF}"/>
              </a:ext>
            </a:extLst>
          </p:cNvPr>
          <p:cNvSpPr txBox="1"/>
          <p:nvPr/>
        </p:nvSpPr>
        <p:spPr>
          <a:xfrm>
            <a:off x="252925" y="193270"/>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1</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6" name="Picture 5">
            <a:extLst>
              <a:ext uri="{FF2B5EF4-FFF2-40B4-BE49-F238E27FC236}">
                <a16:creationId xmlns:a16="http://schemas.microsoft.com/office/drawing/2014/main" id="{72DB7D30-8768-7B7F-E84F-EDA7AB8E1FC4}"/>
              </a:ext>
            </a:extLst>
          </p:cNvPr>
          <p:cNvPicPr>
            <a:picLocks noChangeAspect="1"/>
          </p:cNvPicPr>
          <p:nvPr/>
        </p:nvPicPr>
        <p:blipFill>
          <a:blip r:embed="rId2"/>
          <a:stretch>
            <a:fillRect/>
          </a:stretch>
        </p:blipFill>
        <p:spPr>
          <a:xfrm>
            <a:off x="6219198" y="694999"/>
            <a:ext cx="4810796" cy="5706271"/>
          </a:xfrm>
          <a:prstGeom prst="rect">
            <a:avLst/>
          </a:prstGeom>
        </p:spPr>
      </p:pic>
      <p:sp>
        <p:nvSpPr>
          <p:cNvPr id="12" name="TextBox 11">
            <a:extLst>
              <a:ext uri="{FF2B5EF4-FFF2-40B4-BE49-F238E27FC236}">
                <a16:creationId xmlns:a16="http://schemas.microsoft.com/office/drawing/2014/main" id="{5F703960-EDDB-B77E-6332-E712F14DEDEC}"/>
              </a:ext>
            </a:extLst>
          </p:cNvPr>
          <p:cNvSpPr txBox="1"/>
          <p:nvPr/>
        </p:nvSpPr>
        <p:spPr>
          <a:xfrm>
            <a:off x="793755" y="1175087"/>
            <a:ext cx="3833938" cy="50167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Đầu</a:t>
            </a:r>
            <a:r>
              <a:rPr lang="en-US" sz="2400" dirty="0">
                <a:latin typeface="Roboto" panose="02000000000000000000" pitchFamily="2" charset="0"/>
              </a:rPr>
              <a:t>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t>
            </a:r>
            <a:r>
              <a:rPr lang="en-US" sz="2400" dirty="0" err="1">
                <a:latin typeface="Roboto" panose="02000000000000000000" pitchFamily="2" charset="0"/>
              </a:rPr>
              <a:t>loại</a:t>
            </a:r>
            <a:r>
              <a:rPr lang="en-US" sz="2400" dirty="0">
                <a:latin typeface="Roboto" panose="02000000000000000000" pitchFamily="2" charset="0"/>
              </a:rPr>
              <a:t> 1</a:t>
            </a:r>
          </a:p>
        </p:txBody>
      </p:sp>
      <p:sp>
        <p:nvSpPr>
          <p:cNvPr id="28" name="TextBox 27">
            <a:extLst>
              <a:ext uri="{FF2B5EF4-FFF2-40B4-BE49-F238E27FC236}">
                <a16:creationId xmlns:a16="http://schemas.microsoft.com/office/drawing/2014/main" id="{A3273555-3FD4-610B-886E-69261CF00630}"/>
              </a:ext>
            </a:extLst>
          </p:cNvPr>
          <p:cNvSpPr txBox="1"/>
          <p:nvPr/>
        </p:nvSpPr>
        <p:spPr>
          <a:xfrm>
            <a:off x="793755" y="1812679"/>
            <a:ext cx="5840310" cy="50167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Trục</a:t>
            </a:r>
            <a:r>
              <a:rPr lang="en-US" sz="2400" dirty="0">
                <a:latin typeface="Roboto" panose="02000000000000000000" pitchFamily="2" charset="0"/>
              </a:rPr>
              <a:t> quay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đốt</a:t>
            </a:r>
            <a:r>
              <a:rPr lang="en-US" sz="2400" dirty="0">
                <a:latin typeface="Roboto" panose="02000000000000000000" pitchFamily="2" charset="0"/>
              </a:rPr>
              <a:t> </a:t>
            </a:r>
            <a:r>
              <a:rPr lang="en-US" sz="2400" dirty="0" err="1">
                <a:latin typeface="Roboto" panose="02000000000000000000" pitchFamily="2" charset="0"/>
              </a:rPr>
              <a:t>sống</a:t>
            </a:r>
            <a:r>
              <a:rPr lang="en-US" sz="2400" dirty="0">
                <a:latin typeface="Roboto" panose="02000000000000000000" pitchFamily="2" charset="0"/>
              </a:rPr>
              <a:t> </a:t>
            </a:r>
            <a:r>
              <a:rPr lang="en-US" sz="2400" dirty="0" err="1">
                <a:latin typeface="Roboto" panose="02000000000000000000" pitchFamily="2" charset="0"/>
              </a:rPr>
              <a:t>trên</a:t>
            </a:r>
            <a:r>
              <a:rPr lang="en-US" sz="2400" dirty="0">
                <a:latin typeface="Roboto" panose="02000000000000000000" pitchFamily="2" charset="0"/>
              </a:rPr>
              <a:t> </a:t>
            </a:r>
            <a:r>
              <a:rPr lang="en-US" sz="2400" dirty="0" err="1">
                <a:latin typeface="Roboto" panose="02000000000000000000" pitchFamily="2" charset="0"/>
              </a:rPr>
              <a:t>cùng</a:t>
            </a:r>
            <a:endParaRPr lang="en-US" sz="2400" dirty="0">
              <a:latin typeface="Roboto" panose="02000000000000000000" pitchFamily="2" charset="0"/>
            </a:endParaRPr>
          </a:p>
        </p:txBody>
      </p:sp>
      <p:sp>
        <p:nvSpPr>
          <p:cNvPr id="29" name="TextBox 28">
            <a:extLst>
              <a:ext uri="{FF2B5EF4-FFF2-40B4-BE49-F238E27FC236}">
                <a16:creationId xmlns:a16="http://schemas.microsoft.com/office/drawing/2014/main" id="{A0690571-1C10-C61B-F838-9CEA45996DEA}"/>
              </a:ext>
            </a:extLst>
          </p:cNvPr>
          <p:cNvSpPr txBox="1"/>
          <p:nvPr/>
        </p:nvSpPr>
        <p:spPr>
          <a:xfrm>
            <a:off x="793755" y="2450271"/>
            <a:ext cx="5840310" cy="97872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Trọng</a:t>
            </a:r>
            <a:r>
              <a:rPr lang="en-US" sz="2400" dirty="0">
                <a:latin typeface="Roboto" panose="02000000000000000000" pitchFamily="2" charset="0"/>
              </a:rPr>
              <a:t> </a:t>
            </a:r>
            <a:r>
              <a:rPr lang="en-US" sz="2400" dirty="0" err="1">
                <a:latin typeface="Roboto" panose="02000000000000000000" pitchFamily="2" charset="0"/>
              </a:rPr>
              <a:t>lượng</a:t>
            </a:r>
            <a:r>
              <a:rPr lang="en-US" sz="2400" dirty="0">
                <a:latin typeface="Roboto" panose="02000000000000000000" pitchFamily="2" charset="0"/>
              </a:rPr>
              <a:t> </a:t>
            </a:r>
            <a:r>
              <a:rPr lang="en-US" sz="2400" dirty="0" err="1">
                <a:latin typeface="Roboto" panose="02000000000000000000" pitchFamily="2" charset="0"/>
              </a:rPr>
              <a:t>đầu</a:t>
            </a:r>
            <a:r>
              <a:rPr lang="en-US" sz="2400" dirty="0">
                <a:latin typeface="Roboto" panose="02000000000000000000" pitchFamily="2" charset="0"/>
              </a:rPr>
              <a:t> </a:t>
            </a:r>
            <a:r>
              <a:rPr lang="en-US" sz="2400" dirty="0" err="1">
                <a:latin typeface="Roboto" panose="02000000000000000000" pitchFamily="2" charset="0"/>
              </a:rPr>
              <a:t>được</a:t>
            </a:r>
            <a:r>
              <a:rPr lang="en-US" sz="2400" dirty="0">
                <a:latin typeface="Roboto" panose="02000000000000000000" pitchFamily="2" charset="0"/>
              </a:rPr>
              <a:t> chia 2 </a:t>
            </a:r>
            <a:r>
              <a:rPr lang="en-US" sz="2400" dirty="0" err="1">
                <a:latin typeface="Roboto" panose="02000000000000000000" pitchFamily="2" charset="0"/>
              </a:rPr>
              <a:t>bên</a:t>
            </a:r>
            <a:r>
              <a:rPr lang="en-US" sz="2400" dirty="0">
                <a:latin typeface="Roboto" panose="02000000000000000000" pitchFamily="2" charset="0"/>
              </a:rPr>
              <a:t> </a:t>
            </a:r>
            <a:r>
              <a:rPr lang="en-US" sz="2400" dirty="0" err="1">
                <a:latin typeface="Roboto" panose="02000000000000000000" pitchFamily="2" charset="0"/>
              </a:rPr>
              <a:t>trục</a:t>
            </a:r>
            <a:r>
              <a:rPr lang="en-US" sz="2400" dirty="0">
                <a:latin typeface="Roboto" panose="02000000000000000000" pitchFamily="2" charset="0"/>
              </a:rPr>
              <a:t> quay </a:t>
            </a:r>
            <a:r>
              <a:rPr lang="en-US" sz="2400" dirty="0" err="1">
                <a:latin typeface="Roboto" panose="02000000000000000000" pitchFamily="2" charset="0"/>
              </a:rPr>
              <a:t>giúp</a:t>
            </a:r>
            <a:r>
              <a:rPr lang="en-US" sz="2400" dirty="0">
                <a:latin typeface="Roboto" panose="02000000000000000000" pitchFamily="2" charset="0"/>
              </a:rPr>
              <a:t> </a:t>
            </a:r>
            <a:r>
              <a:rPr lang="en-US" sz="2400" dirty="0" err="1">
                <a:latin typeface="Roboto" panose="02000000000000000000" pitchFamily="2" charset="0"/>
              </a:rPr>
              <a:t>đầu</a:t>
            </a:r>
            <a:r>
              <a:rPr lang="en-US" sz="2400" dirty="0">
                <a:latin typeface="Roboto" panose="02000000000000000000" pitchFamily="2" charset="0"/>
              </a:rPr>
              <a:t> ở </a:t>
            </a:r>
            <a:r>
              <a:rPr lang="en-US" sz="2400" dirty="0" err="1">
                <a:latin typeface="Roboto" panose="02000000000000000000" pitchFamily="2" charset="0"/>
              </a:rPr>
              <a:t>trạng</a:t>
            </a:r>
            <a:r>
              <a:rPr lang="en-US" sz="2400" dirty="0">
                <a:latin typeface="Roboto" panose="02000000000000000000" pitchFamily="2" charset="0"/>
              </a:rPr>
              <a:t> </a:t>
            </a:r>
            <a:r>
              <a:rPr lang="en-US" sz="2400" dirty="0" err="1">
                <a:latin typeface="Roboto" panose="02000000000000000000" pitchFamily="2" charset="0"/>
              </a:rPr>
              <a:t>thái</a:t>
            </a:r>
            <a:r>
              <a:rPr lang="en-US" sz="2400" dirty="0">
                <a:latin typeface="Roboto" panose="02000000000000000000" pitchFamily="2" charset="0"/>
              </a:rPr>
              <a:t> </a:t>
            </a:r>
            <a:r>
              <a:rPr lang="en-US" sz="2400" dirty="0" err="1">
                <a:latin typeface="Roboto" panose="02000000000000000000" pitchFamily="2" charset="0"/>
              </a:rPr>
              <a:t>cân</a:t>
            </a:r>
            <a:r>
              <a:rPr lang="en-US" sz="2400" dirty="0">
                <a:latin typeface="Roboto" panose="02000000000000000000" pitchFamily="2" charset="0"/>
              </a:rPr>
              <a:t> </a:t>
            </a:r>
            <a:r>
              <a:rPr lang="en-US" sz="2400" dirty="0" err="1">
                <a:latin typeface="Roboto" panose="02000000000000000000" pitchFamily="2" charset="0"/>
              </a:rPr>
              <a:t>bằng</a:t>
            </a:r>
            <a:endParaRPr lang="en-US" sz="2400" dirty="0">
              <a:latin typeface="Roboto" panose="02000000000000000000" pitchFamily="2" charset="0"/>
            </a:endParaRPr>
          </a:p>
        </p:txBody>
      </p:sp>
      <p:grpSp>
        <p:nvGrpSpPr>
          <p:cNvPr id="3078" name="Group 3077">
            <a:extLst>
              <a:ext uri="{FF2B5EF4-FFF2-40B4-BE49-F238E27FC236}">
                <a16:creationId xmlns:a16="http://schemas.microsoft.com/office/drawing/2014/main" id="{156FAA61-90DA-7739-F710-21BD73D9E03D}"/>
              </a:ext>
            </a:extLst>
          </p:cNvPr>
          <p:cNvGrpSpPr/>
          <p:nvPr/>
        </p:nvGrpSpPr>
        <p:grpSpPr>
          <a:xfrm>
            <a:off x="577553" y="3730369"/>
            <a:ext cx="1702995" cy="567719"/>
            <a:chOff x="551554" y="829477"/>
            <a:chExt cx="1277246" cy="425789"/>
          </a:xfrm>
        </p:grpSpPr>
        <p:sp>
          <p:nvSpPr>
            <p:cNvPr id="3079" name="Rectangle: Rounded Corners 3078">
              <a:extLst>
                <a:ext uri="{FF2B5EF4-FFF2-40B4-BE49-F238E27FC236}">
                  <a16:creationId xmlns:a16="http://schemas.microsoft.com/office/drawing/2014/main" id="{2FA23F35-6060-832B-2CDC-CE60E5EB9F97}"/>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3080" name="Google Shape;2428;p39">
              <a:extLst>
                <a:ext uri="{FF2B5EF4-FFF2-40B4-BE49-F238E27FC236}">
                  <a16:creationId xmlns:a16="http://schemas.microsoft.com/office/drawing/2014/main" id="{A7D195B4-A89E-59DF-A285-F689D4ED213B}"/>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Câu</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hỏi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3081" name="Group 3080">
            <a:extLst>
              <a:ext uri="{FF2B5EF4-FFF2-40B4-BE49-F238E27FC236}">
                <a16:creationId xmlns:a16="http://schemas.microsoft.com/office/drawing/2014/main" id="{2EAC94F3-BAE6-08AF-0C25-C97C61646102}"/>
              </a:ext>
            </a:extLst>
          </p:cNvPr>
          <p:cNvGrpSpPr/>
          <p:nvPr/>
        </p:nvGrpSpPr>
        <p:grpSpPr>
          <a:xfrm>
            <a:off x="252925" y="3717736"/>
            <a:ext cx="567720" cy="567720"/>
            <a:chOff x="4187992" y="2647399"/>
            <a:chExt cx="1038553" cy="1038553"/>
          </a:xfrm>
        </p:grpSpPr>
        <p:sp>
          <p:nvSpPr>
            <p:cNvPr id="3082" name="Oval 3081">
              <a:extLst>
                <a:ext uri="{FF2B5EF4-FFF2-40B4-BE49-F238E27FC236}">
                  <a16:creationId xmlns:a16="http://schemas.microsoft.com/office/drawing/2014/main" id="{94275C1D-4216-80AB-8A8E-F5DDF8224A18}"/>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3083" name="Picture 2">
              <a:extLst>
                <a:ext uri="{FF2B5EF4-FFF2-40B4-BE49-F238E27FC236}">
                  <a16:creationId xmlns:a16="http://schemas.microsoft.com/office/drawing/2014/main" id="{548C0F1E-98E6-409F-5B4A-D2FF68599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3084" name="Google Shape;2299;p37">
            <a:extLst>
              <a:ext uri="{FF2B5EF4-FFF2-40B4-BE49-F238E27FC236}">
                <a16:creationId xmlns:a16="http://schemas.microsoft.com/office/drawing/2014/main" id="{0D7018B8-64AC-DE02-6AB1-4EDC431C3411}"/>
              </a:ext>
            </a:extLst>
          </p:cNvPr>
          <p:cNvSpPr txBox="1">
            <a:spLocks/>
          </p:cNvSpPr>
          <p:nvPr/>
        </p:nvSpPr>
        <p:spPr>
          <a:xfrm>
            <a:off x="648511" y="4466950"/>
            <a:ext cx="5324291"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Dựa trên cấu tạo của cơ thể và tác dụng của đòn bẩy em hãy đưa ra tư thế ngồi để tránh mỏi cổ.</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12178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1"/>
                                        </p:tgtEl>
                                        <p:attrNameLst>
                                          <p:attrName>style.visibility</p:attrName>
                                        </p:attrNameLst>
                                      </p:cBhvr>
                                      <p:to>
                                        <p:strVal val="visible"/>
                                      </p:to>
                                    </p:set>
                                    <p:anim calcmode="lin" valueType="num">
                                      <p:cBhvr>
                                        <p:cTn id="29" dur="500" fill="hold"/>
                                        <p:tgtEl>
                                          <p:spTgt spid="3081"/>
                                        </p:tgtEl>
                                        <p:attrNameLst>
                                          <p:attrName>ppt_w</p:attrName>
                                        </p:attrNameLst>
                                      </p:cBhvr>
                                      <p:tavLst>
                                        <p:tav tm="0">
                                          <p:val>
                                            <p:fltVal val="0"/>
                                          </p:val>
                                        </p:tav>
                                        <p:tav tm="100000">
                                          <p:val>
                                            <p:strVal val="#ppt_w"/>
                                          </p:val>
                                        </p:tav>
                                      </p:tavLst>
                                    </p:anim>
                                    <p:anim calcmode="lin" valueType="num">
                                      <p:cBhvr>
                                        <p:cTn id="30" dur="500" fill="hold"/>
                                        <p:tgtEl>
                                          <p:spTgt spid="3081"/>
                                        </p:tgtEl>
                                        <p:attrNameLst>
                                          <p:attrName>ppt_h</p:attrName>
                                        </p:attrNameLst>
                                      </p:cBhvr>
                                      <p:tavLst>
                                        <p:tav tm="0">
                                          <p:val>
                                            <p:fltVal val="0"/>
                                          </p:val>
                                        </p:tav>
                                        <p:tav tm="100000">
                                          <p:val>
                                            <p:strVal val="#ppt_h"/>
                                          </p:val>
                                        </p:tav>
                                      </p:tavLst>
                                    </p:anim>
                                    <p:animEffect transition="in" filter="fade">
                                      <p:cBhvr>
                                        <p:cTn id="31" dur="500"/>
                                        <p:tgtEl>
                                          <p:spTgt spid="30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wipe(left)">
                                      <p:cBhvr>
                                        <p:cTn id="35" dur="500"/>
                                        <p:tgtEl>
                                          <p:spTgt spid="3078"/>
                                        </p:tgtEl>
                                      </p:cBhvr>
                                    </p:animEffect>
                                  </p:childTnLst>
                                </p:cTn>
                              </p:par>
                            </p:childTnLst>
                          </p:cTn>
                        </p:par>
                        <p:par>
                          <p:cTn id="36" fill="hold">
                            <p:stCondLst>
                              <p:cond delay="1000"/>
                            </p:stCondLst>
                            <p:childTnLst>
                              <p:par>
                                <p:cTn id="37" presetID="22" presetClass="entr" presetSubtype="1" fill="hold" grpId="0" nodeType="afterEffect">
                                  <p:stCondLst>
                                    <p:cond delay="0"/>
                                  </p:stCondLst>
                                  <p:iterate type="lt">
                                    <p:tmPct val="3000"/>
                                  </p:iterate>
                                  <p:childTnLst>
                                    <p:set>
                                      <p:cBhvr>
                                        <p:cTn id="38" dur="1" fill="hold">
                                          <p:stCondLst>
                                            <p:cond delay="0"/>
                                          </p:stCondLst>
                                        </p:cTn>
                                        <p:tgtEl>
                                          <p:spTgt spid="3084"/>
                                        </p:tgtEl>
                                        <p:attrNameLst>
                                          <p:attrName>style.visibility</p:attrName>
                                        </p:attrNameLst>
                                      </p:cBhvr>
                                      <p:to>
                                        <p:strVal val="visible"/>
                                      </p:to>
                                    </p:set>
                                    <p:animEffect transition="in" filter="wipe(up)">
                                      <p:cBhvr>
                                        <p:cTn id="39"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8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tiết bài viết">
            <a:extLst>
              <a:ext uri="{FF2B5EF4-FFF2-40B4-BE49-F238E27FC236}">
                <a16:creationId xmlns:a16="http://schemas.microsoft.com/office/drawing/2014/main" id="{C31683FE-FF85-3BE3-44B3-9235F682A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3F53B4-C534-E8FB-A647-C5D89B9B8BCF}"/>
              </a:ext>
            </a:extLst>
          </p:cNvPr>
          <p:cNvSpPr txBox="1"/>
          <p:nvPr/>
        </p:nvSpPr>
        <p:spPr>
          <a:xfrm>
            <a:off x="252925" y="193270"/>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1</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grpSp>
        <p:nvGrpSpPr>
          <p:cNvPr id="11" name="Group 10">
            <a:extLst>
              <a:ext uri="{FF2B5EF4-FFF2-40B4-BE49-F238E27FC236}">
                <a16:creationId xmlns:a16="http://schemas.microsoft.com/office/drawing/2014/main" id="{4C356998-1692-D1F6-E27E-D345095DC10F}"/>
              </a:ext>
            </a:extLst>
          </p:cNvPr>
          <p:cNvGrpSpPr/>
          <p:nvPr/>
        </p:nvGrpSpPr>
        <p:grpSpPr>
          <a:xfrm>
            <a:off x="577553" y="958708"/>
            <a:ext cx="1702995" cy="567719"/>
            <a:chOff x="551554" y="829477"/>
            <a:chExt cx="1277246" cy="425789"/>
          </a:xfrm>
        </p:grpSpPr>
        <p:sp>
          <p:nvSpPr>
            <p:cNvPr id="13" name="Rectangle: Rounded Corners 12">
              <a:extLst>
                <a:ext uri="{FF2B5EF4-FFF2-40B4-BE49-F238E27FC236}">
                  <a16:creationId xmlns:a16="http://schemas.microsoft.com/office/drawing/2014/main" id="{D0E973BA-1720-40CC-7E85-807928DC1FC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14" name="Google Shape;2428;p39">
              <a:extLst>
                <a:ext uri="{FF2B5EF4-FFF2-40B4-BE49-F238E27FC236}">
                  <a16:creationId xmlns:a16="http://schemas.microsoft.com/office/drawing/2014/main" id="{397613FE-D60C-3986-CE5B-829A1796F991}"/>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Trả</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lời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5" name="Group 14">
            <a:extLst>
              <a:ext uri="{FF2B5EF4-FFF2-40B4-BE49-F238E27FC236}">
                <a16:creationId xmlns:a16="http://schemas.microsoft.com/office/drawing/2014/main" id="{56DE4134-AE2D-5FA8-E376-E0392656F106}"/>
              </a:ext>
            </a:extLst>
          </p:cNvPr>
          <p:cNvGrpSpPr/>
          <p:nvPr/>
        </p:nvGrpSpPr>
        <p:grpSpPr>
          <a:xfrm>
            <a:off x="252925" y="946076"/>
            <a:ext cx="567720" cy="567720"/>
            <a:chOff x="3667971" y="2390066"/>
            <a:chExt cx="425790" cy="425790"/>
          </a:xfrm>
        </p:grpSpPr>
        <p:sp>
          <p:nvSpPr>
            <p:cNvPr id="16" name="Oval 15">
              <a:extLst>
                <a:ext uri="{FF2B5EF4-FFF2-40B4-BE49-F238E27FC236}">
                  <a16:creationId xmlns:a16="http://schemas.microsoft.com/office/drawing/2014/main" id="{9110C1F1-842A-BC65-12C1-E0D72116B09F}"/>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D7A03171-3E0B-9B04-D6A2-812D2B677EBB}"/>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8" name="Google Shape;2299;p37">
            <a:extLst>
              <a:ext uri="{FF2B5EF4-FFF2-40B4-BE49-F238E27FC236}">
                <a16:creationId xmlns:a16="http://schemas.microsoft.com/office/drawing/2014/main" id="{2E98A9BA-AD73-9C8F-1CC6-1D0B2E6403C6}"/>
              </a:ext>
            </a:extLst>
          </p:cNvPr>
          <p:cNvSpPr txBox="1">
            <a:spLocks/>
          </p:cNvSpPr>
          <p:nvPr/>
        </p:nvSpPr>
        <p:spPr>
          <a:xfrm>
            <a:off x="330802" y="1608669"/>
            <a:ext cx="6434605" cy="5479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sz="2200" dirty="0">
                <a:latin typeface="Roboto" panose="02000000000000000000" pitchFamily="2" charset="0"/>
              </a:rPr>
              <a:t>- </a:t>
            </a:r>
            <a:r>
              <a:rPr lang="en-US" sz="2200" dirty="0" err="1">
                <a:latin typeface="Roboto" panose="02000000000000000000" pitchFamily="2" charset="0"/>
              </a:rPr>
              <a:t>Cổ</a:t>
            </a:r>
            <a:r>
              <a:rPr lang="en-US" sz="2200" dirty="0">
                <a:latin typeface="Roboto" panose="02000000000000000000" pitchFamily="2" charset="0"/>
              </a:rPr>
              <a:t>: </a:t>
            </a:r>
            <a:r>
              <a:rPr lang="en-US" sz="2200" dirty="0" err="1">
                <a:latin typeface="Roboto" panose="02000000000000000000" pitchFamily="2" charset="0"/>
              </a:rPr>
              <a:t>giữ</a:t>
            </a:r>
            <a:r>
              <a:rPr lang="en-US" sz="2200" dirty="0">
                <a:latin typeface="Roboto" panose="02000000000000000000" pitchFamily="2" charset="0"/>
              </a:rPr>
              <a:t> </a:t>
            </a:r>
            <a:r>
              <a:rPr lang="en-US" sz="2200" dirty="0" err="1">
                <a:latin typeface="Roboto" panose="02000000000000000000" pitchFamily="2" charset="0"/>
              </a:rPr>
              <a:t>cổ</a:t>
            </a:r>
            <a:r>
              <a:rPr lang="en-US" sz="2200" dirty="0">
                <a:latin typeface="Roboto" panose="02000000000000000000" pitchFamily="2" charset="0"/>
              </a:rPr>
              <a:t> ở </a:t>
            </a:r>
            <a:r>
              <a:rPr lang="en-US" sz="2200" dirty="0" err="1">
                <a:latin typeface="Roboto" panose="02000000000000000000" pitchFamily="2" charset="0"/>
              </a:rPr>
              <a:t>vị</a:t>
            </a:r>
            <a:r>
              <a:rPr lang="en-US" sz="2200" dirty="0">
                <a:latin typeface="Roboto" panose="02000000000000000000" pitchFamily="2" charset="0"/>
              </a:rPr>
              <a:t> </a:t>
            </a:r>
            <a:r>
              <a:rPr lang="en-US" sz="2200" dirty="0" err="1">
                <a:latin typeface="Roboto" panose="02000000000000000000" pitchFamily="2" charset="0"/>
              </a:rPr>
              <a:t>trí</a:t>
            </a:r>
            <a:r>
              <a:rPr lang="en-US" sz="2200" dirty="0">
                <a:latin typeface="Roboto" panose="02000000000000000000" pitchFamily="2" charset="0"/>
              </a:rPr>
              <a:t> </a:t>
            </a:r>
            <a:r>
              <a:rPr lang="en-US" sz="2200" dirty="0" err="1">
                <a:latin typeface="Roboto" panose="02000000000000000000" pitchFamily="2" charset="0"/>
              </a:rPr>
              <a:t>thẳng</a:t>
            </a:r>
            <a:r>
              <a:rPr lang="en-US" sz="2200" dirty="0">
                <a:latin typeface="Roboto" panose="02000000000000000000" pitchFamily="2" charset="0"/>
              </a:rPr>
              <a:t> </a:t>
            </a:r>
            <a:r>
              <a:rPr lang="en-US" sz="2200" dirty="0" err="1">
                <a:latin typeface="Roboto" panose="02000000000000000000" pitchFamily="2" charset="0"/>
              </a:rPr>
              <a:t>trục</a:t>
            </a:r>
            <a:r>
              <a:rPr lang="en-US" sz="2200" dirty="0">
                <a:latin typeface="Roboto" panose="02000000000000000000" pitchFamily="2" charset="0"/>
              </a:rPr>
              <a:t> </a:t>
            </a:r>
            <a:r>
              <a:rPr lang="en-US" sz="2200" dirty="0" err="1">
                <a:latin typeface="Roboto" panose="02000000000000000000" pitchFamily="2" charset="0"/>
              </a:rPr>
              <a:t>với</a:t>
            </a:r>
            <a:r>
              <a:rPr lang="en-US" sz="2200" dirty="0">
                <a:latin typeface="Roboto" panose="02000000000000000000" pitchFamily="2" charset="0"/>
              </a:rPr>
              <a:t> </a:t>
            </a:r>
            <a:r>
              <a:rPr lang="en-US" sz="2200" dirty="0" err="1">
                <a:latin typeface="Roboto" panose="02000000000000000000" pitchFamily="2" charset="0"/>
              </a:rPr>
              <a:t>cột</a:t>
            </a:r>
            <a:r>
              <a:rPr lang="en-US" sz="2200" dirty="0">
                <a:latin typeface="Roboto" panose="02000000000000000000" pitchFamily="2" charset="0"/>
              </a:rPr>
              <a:t> </a:t>
            </a:r>
            <a:r>
              <a:rPr lang="en-US" sz="2200" dirty="0" err="1">
                <a:latin typeface="Roboto" panose="02000000000000000000" pitchFamily="2" charset="0"/>
              </a:rPr>
              <a:t>sống</a:t>
            </a:r>
            <a:r>
              <a:rPr lang="en-US" sz="2200"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19" name="Google Shape;2299;p37">
            <a:extLst>
              <a:ext uri="{FF2B5EF4-FFF2-40B4-BE49-F238E27FC236}">
                <a16:creationId xmlns:a16="http://schemas.microsoft.com/office/drawing/2014/main" id="{C368701F-CD30-D9CE-8175-9CFB52241719}"/>
              </a:ext>
            </a:extLst>
          </p:cNvPr>
          <p:cNvSpPr txBox="1">
            <a:spLocks/>
          </p:cNvSpPr>
          <p:nvPr/>
        </p:nvSpPr>
        <p:spPr>
          <a:xfrm>
            <a:off x="330802" y="2219638"/>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Vai: </a:t>
            </a:r>
            <a:r>
              <a:rPr lang="en-US" dirty="0" err="1">
                <a:latin typeface="Roboto" panose="02000000000000000000" pitchFamily="2" charset="0"/>
              </a:rPr>
              <a:t>thả</a:t>
            </a:r>
            <a:r>
              <a:rPr lang="en-US" dirty="0">
                <a:latin typeface="Roboto" panose="02000000000000000000" pitchFamily="2" charset="0"/>
              </a:rPr>
              <a:t> </a:t>
            </a:r>
            <a:r>
              <a:rPr lang="en-US" dirty="0" err="1">
                <a:latin typeface="Roboto" panose="02000000000000000000" pitchFamily="2" charset="0"/>
              </a:rPr>
              <a:t>lỏng</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cẳng</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ở </a:t>
            </a:r>
            <a:r>
              <a:rPr lang="en-US" dirty="0" err="1">
                <a:latin typeface="Roboto" panose="02000000000000000000" pitchFamily="2" charset="0"/>
              </a:rPr>
              <a:t>mặt</a:t>
            </a:r>
            <a:r>
              <a:rPr lang="en-US" dirty="0">
                <a:latin typeface="Roboto" panose="02000000000000000000" pitchFamily="2" charset="0"/>
              </a:rPr>
              <a:t> </a:t>
            </a:r>
            <a:r>
              <a:rPr lang="en-US" dirty="0" err="1">
                <a:latin typeface="Roboto" panose="02000000000000000000" pitchFamily="2" charset="0"/>
              </a:rPr>
              <a:t>phẳng</a:t>
            </a:r>
            <a:r>
              <a:rPr lang="en-US" dirty="0">
                <a:latin typeface="Roboto" panose="02000000000000000000" pitchFamily="2" charset="0"/>
              </a:rPr>
              <a:t> </a:t>
            </a:r>
            <a:r>
              <a:rPr lang="en-US" dirty="0" err="1">
                <a:latin typeface="Roboto" panose="02000000000000000000" pitchFamily="2" charset="0"/>
              </a:rPr>
              <a:t>ngang</a:t>
            </a:r>
            <a:r>
              <a:rPr lang="en-US" dirty="0">
                <a:latin typeface="Roboto" panose="02000000000000000000" pitchFamily="2" charset="0"/>
              </a:rPr>
              <a:t> </a:t>
            </a:r>
            <a:r>
              <a:rPr lang="en-US" dirty="0" err="1">
                <a:latin typeface="Roboto" panose="02000000000000000000" pitchFamily="2" charset="0"/>
              </a:rPr>
              <a:t>vuông</a:t>
            </a:r>
            <a:r>
              <a:rPr lang="en-US" dirty="0">
                <a:latin typeface="Roboto" panose="02000000000000000000" pitchFamily="2" charset="0"/>
              </a:rPr>
              <a:t> </a:t>
            </a:r>
            <a:r>
              <a:rPr lang="en-US" dirty="0" err="1">
                <a:latin typeface="Roboto" panose="02000000000000000000" pitchFamily="2" charset="0"/>
              </a:rPr>
              <a:t>góc</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khuỷu</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cổ</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thẳng</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cẳng</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a:t>
            </a:r>
            <a:endParaRPr lang="en-US" dirty="0">
              <a:latin typeface="Roboto" panose="02000000000000000000" pitchFamily="2" charset="0"/>
              <a:sym typeface="Arial"/>
            </a:endParaRPr>
          </a:p>
        </p:txBody>
      </p:sp>
      <p:sp>
        <p:nvSpPr>
          <p:cNvPr id="21" name="Google Shape;2299;p37">
            <a:extLst>
              <a:ext uri="{FF2B5EF4-FFF2-40B4-BE49-F238E27FC236}">
                <a16:creationId xmlns:a16="http://schemas.microsoft.com/office/drawing/2014/main" id="{9D86A744-C8FB-E34F-5494-5873EFE08384}"/>
              </a:ext>
            </a:extLst>
          </p:cNvPr>
          <p:cNvSpPr txBox="1">
            <a:spLocks/>
          </p:cNvSpPr>
          <p:nvPr/>
        </p:nvSpPr>
        <p:spPr>
          <a:xfrm>
            <a:off x="330802" y="3171943"/>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a:t>
            </a:r>
            <a:r>
              <a:rPr lang="vi-VN" dirty="0">
                <a:latin typeface="Roboto" panose="02000000000000000000" pitchFamily="2" charset="0"/>
              </a:rPr>
              <a:t>Lưng: giữ thẳng, ghế tựa, có thể điều chỉnh chiều cao, độ nghiêng phù hợp nhằm giảm thiểu các áp lực lên cột sống.</a:t>
            </a:r>
            <a:endParaRPr lang="en-US" dirty="0">
              <a:latin typeface="Roboto" panose="02000000000000000000" pitchFamily="2" charset="0"/>
              <a:sym typeface="Arial"/>
            </a:endParaRPr>
          </a:p>
        </p:txBody>
      </p:sp>
      <p:sp>
        <p:nvSpPr>
          <p:cNvPr id="22" name="Google Shape;2299;p37">
            <a:extLst>
              <a:ext uri="{FF2B5EF4-FFF2-40B4-BE49-F238E27FC236}">
                <a16:creationId xmlns:a16="http://schemas.microsoft.com/office/drawing/2014/main" id="{8D61D06C-590E-75CF-ED29-B76740B8C766}"/>
              </a:ext>
            </a:extLst>
          </p:cNvPr>
          <p:cNvSpPr txBox="1">
            <a:spLocks/>
          </p:cNvSpPr>
          <p:nvPr/>
        </p:nvSpPr>
        <p:spPr>
          <a:xfrm>
            <a:off x="330802" y="4124248"/>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 Chân: bàn chân nên đặt bằng phẳng trên sàn. </a:t>
            </a:r>
            <a:r>
              <a:rPr lang="en-US" dirty="0" err="1">
                <a:latin typeface="Roboto" panose="02000000000000000000" pitchFamily="2" charset="0"/>
              </a:rPr>
              <a:t>Tránh</a:t>
            </a:r>
            <a:r>
              <a:rPr lang="en-US" dirty="0">
                <a:latin typeface="Roboto" panose="02000000000000000000" pitchFamily="2" charset="0"/>
              </a:rPr>
              <a:t> </a:t>
            </a:r>
            <a:r>
              <a:rPr lang="en-US" dirty="0" err="1">
                <a:latin typeface="Roboto" panose="02000000000000000000" pitchFamily="2" charset="0"/>
              </a:rPr>
              <a:t>ngồi</a:t>
            </a:r>
            <a:r>
              <a:rPr lang="en-US" dirty="0">
                <a:latin typeface="Roboto" panose="02000000000000000000" pitchFamily="2" charset="0"/>
              </a:rPr>
              <a:t> </a:t>
            </a:r>
            <a:r>
              <a:rPr lang="en-US" dirty="0" err="1">
                <a:latin typeface="Roboto" panose="02000000000000000000" pitchFamily="2" charset="0"/>
              </a:rPr>
              <a:t>bắt</a:t>
            </a:r>
            <a:r>
              <a:rPr lang="en-US" dirty="0">
                <a:latin typeface="Roboto" panose="02000000000000000000" pitchFamily="2" charset="0"/>
              </a:rPr>
              <a:t> </a:t>
            </a:r>
            <a:r>
              <a:rPr lang="en-US" dirty="0" err="1">
                <a:latin typeface="Roboto" panose="02000000000000000000" pitchFamily="2" charset="0"/>
              </a:rPr>
              <a:t>chéo</a:t>
            </a:r>
            <a:r>
              <a:rPr lang="en-US" dirty="0">
                <a:latin typeface="Roboto" panose="02000000000000000000" pitchFamily="2" charset="0"/>
              </a:rPr>
              <a:t> </a:t>
            </a:r>
            <a:r>
              <a:rPr lang="en-US" dirty="0" err="1">
                <a:latin typeface="Roboto" panose="02000000000000000000" pitchFamily="2" charset="0"/>
              </a:rPr>
              <a:t>chân</a:t>
            </a:r>
            <a:endParaRPr lang="en-US" dirty="0">
              <a:latin typeface="Roboto" panose="02000000000000000000" pitchFamily="2" charset="0"/>
              <a:sym typeface="Arial"/>
            </a:endParaRPr>
          </a:p>
        </p:txBody>
      </p:sp>
      <p:sp>
        <p:nvSpPr>
          <p:cNvPr id="23" name="Google Shape;2299;p37">
            <a:extLst>
              <a:ext uri="{FF2B5EF4-FFF2-40B4-BE49-F238E27FC236}">
                <a16:creationId xmlns:a16="http://schemas.microsoft.com/office/drawing/2014/main" id="{3571A400-2F4E-7C7B-7C39-98DA0C7F217A}"/>
              </a:ext>
            </a:extLst>
          </p:cNvPr>
          <p:cNvSpPr txBox="1">
            <a:spLocks/>
          </p:cNvSpPr>
          <p:nvPr/>
        </p:nvSpPr>
        <p:spPr>
          <a:xfrm>
            <a:off x="330802" y="5076553"/>
            <a:ext cx="7750221" cy="9242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2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 Chân: bàn chân nên đặt bằng phẳng trên sàn. </a:t>
            </a:r>
            <a:r>
              <a:rPr lang="en-US" dirty="0" err="1">
                <a:latin typeface="Roboto" panose="02000000000000000000" pitchFamily="2" charset="0"/>
              </a:rPr>
              <a:t>Tránh</a:t>
            </a:r>
            <a:r>
              <a:rPr lang="en-US" dirty="0">
                <a:latin typeface="Roboto" panose="02000000000000000000" pitchFamily="2" charset="0"/>
              </a:rPr>
              <a:t> </a:t>
            </a:r>
            <a:r>
              <a:rPr lang="en-US" dirty="0" err="1">
                <a:latin typeface="Roboto" panose="02000000000000000000" pitchFamily="2" charset="0"/>
              </a:rPr>
              <a:t>ngồi</a:t>
            </a:r>
            <a:r>
              <a:rPr lang="en-US" dirty="0">
                <a:latin typeface="Roboto" panose="02000000000000000000" pitchFamily="2" charset="0"/>
              </a:rPr>
              <a:t> </a:t>
            </a:r>
            <a:r>
              <a:rPr lang="en-US" dirty="0" err="1">
                <a:latin typeface="Roboto" panose="02000000000000000000" pitchFamily="2" charset="0"/>
              </a:rPr>
              <a:t>bắt</a:t>
            </a:r>
            <a:r>
              <a:rPr lang="en-US" dirty="0">
                <a:latin typeface="Roboto" panose="02000000000000000000" pitchFamily="2" charset="0"/>
              </a:rPr>
              <a:t> </a:t>
            </a:r>
            <a:r>
              <a:rPr lang="en-US" dirty="0" err="1">
                <a:latin typeface="Roboto" panose="02000000000000000000" pitchFamily="2" charset="0"/>
              </a:rPr>
              <a:t>chéo</a:t>
            </a:r>
            <a:r>
              <a:rPr lang="en-US" dirty="0">
                <a:latin typeface="Roboto" panose="02000000000000000000" pitchFamily="2" charset="0"/>
              </a:rPr>
              <a:t> </a:t>
            </a:r>
            <a:r>
              <a:rPr lang="en-US" dirty="0" err="1">
                <a:latin typeface="Roboto" panose="02000000000000000000" pitchFamily="2" charset="0"/>
              </a:rPr>
              <a:t>chân</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3004060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3000"/>
                                  </p:iterate>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iterate type="lt">
                                    <p:tmPct val="3000"/>
                                  </p:iterate>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iterate type="lt">
                                    <p:tmPct val="3000"/>
                                  </p:iterate>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iterate type="lt">
                                    <p:tmPct val="3000"/>
                                  </p:iterate>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DD3A6-E910-2A2F-5F52-945483D2617F}"/>
              </a:ext>
            </a:extLst>
          </p:cNvPr>
          <p:cNvSpPr txBox="1"/>
          <p:nvPr/>
        </p:nvSpPr>
        <p:spPr>
          <a:xfrm>
            <a:off x="9022662" y="445825"/>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2</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4" name="Picture 3">
            <a:extLst>
              <a:ext uri="{FF2B5EF4-FFF2-40B4-BE49-F238E27FC236}">
                <a16:creationId xmlns:a16="http://schemas.microsoft.com/office/drawing/2014/main" id="{28F73A2B-78DE-2E4C-E4D5-BB0F29EFAC01}"/>
              </a:ext>
            </a:extLst>
          </p:cNvPr>
          <p:cNvPicPr>
            <a:picLocks noChangeAspect="1"/>
          </p:cNvPicPr>
          <p:nvPr/>
        </p:nvPicPr>
        <p:blipFill>
          <a:blip r:embed="rId2"/>
          <a:stretch>
            <a:fillRect/>
          </a:stretch>
        </p:blipFill>
        <p:spPr>
          <a:xfrm>
            <a:off x="498041" y="848605"/>
            <a:ext cx="5277587" cy="5496692"/>
          </a:xfrm>
          <a:prstGeom prst="rect">
            <a:avLst/>
          </a:prstGeom>
        </p:spPr>
      </p:pic>
      <p:sp>
        <p:nvSpPr>
          <p:cNvPr id="7" name="TextBox 6">
            <a:extLst>
              <a:ext uri="{FF2B5EF4-FFF2-40B4-BE49-F238E27FC236}">
                <a16:creationId xmlns:a16="http://schemas.microsoft.com/office/drawing/2014/main" id="{2A097777-CFAB-E933-9689-AD7853C96BF6}"/>
              </a:ext>
            </a:extLst>
          </p:cNvPr>
          <p:cNvSpPr txBox="1"/>
          <p:nvPr/>
        </p:nvSpPr>
        <p:spPr>
          <a:xfrm>
            <a:off x="6280155" y="1490767"/>
            <a:ext cx="3833938" cy="50167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err="1">
                <a:latin typeface="Roboto" panose="02000000000000000000" pitchFamily="2" charset="0"/>
              </a:rPr>
              <a:t>Cánh</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t>
            </a:r>
            <a:r>
              <a:rPr lang="en-US" sz="2400" dirty="0" err="1">
                <a:latin typeface="Roboto" panose="02000000000000000000" pitchFamily="2" charset="0"/>
              </a:rPr>
              <a:t>loại</a:t>
            </a:r>
            <a:r>
              <a:rPr lang="en-US" sz="2400" dirty="0">
                <a:latin typeface="Roboto" panose="02000000000000000000" pitchFamily="2" charset="0"/>
              </a:rPr>
              <a:t> 2</a:t>
            </a:r>
          </a:p>
        </p:txBody>
      </p:sp>
      <p:sp>
        <p:nvSpPr>
          <p:cNvPr id="8" name="TextBox 7">
            <a:extLst>
              <a:ext uri="{FF2B5EF4-FFF2-40B4-BE49-F238E27FC236}">
                <a16:creationId xmlns:a16="http://schemas.microsoft.com/office/drawing/2014/main" id="{C10473DC-A4DF-5BE0-1A40-D6AB1EDAB224}"/>
              </a:ext>
            </a:extLst>
          </p:cNvPr>
          <p:cNvSpPr txBox="1"/>
          <p:nvPr/>
        </p:nvSpPr>
        <p:spPr>
          <a:xfrm>
            <a:off x="6280155" y="2128359"/>
            <a:ext cx="5413804" cy="186512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200">
                <a:solidFill>
                  <a:prstClr val="black"/>
                </a:solidFill>
                <a:latin typeface="#9Slide03 Arima Madurai Black" panose="00000A00000000000000" pitchFamily="2" charset="-93"/>
                <a:cs typeface="#9Slide03 Arima Madurai Black" panose="00000A00000000000000" pitchFamily="2" charset="-93"/>
              </a:defRPr>
            </a:lvl1pPr>
          </a:lstStyle>
          <a:p>
            <a:pPr>
              <a:lnSpc>
                <a:spcPct val="120000"/>
              </a:lnSpc>
            </a:pPr>
            <a:r>
              <a:rPr lang="en-US" sz="2400" dirty="0">
                <a:latin typeface="Roboto" panose="02000000000000000000" pitchFamily="2" charset="0"/>
              </a:rPr>
              <a:t>Khi ta </a:t>
            </a:r>
            <a:r>
              <a:rPr lang="en-US" sz="2400" dirty="0" err="1">
                <a:latin typeface="Roboto" panose="02000000000000000000" pitchFamily="2" charset="0"/>
              </a:rPr>
              <a:t>cầm</a:t>
            </a:r>
            <a:r>
              <a:rPr lang="en-US" sz="2400" dirty="0">
                <a:latin typeface="Roboto" panose="02000000000000000000" pitchFamily="2" charset="0"/>
              </a:rPr>
              <a:t> </a:t>
            </a:r>
            <a:r>
              <a:rPr lang="en-US" sz="2400" dirty="0" err="1">
                <a:latin typeface="Roboto" panose="02000000000000000000" pitchFamily="2" charset="0"/>
              </a:rPr>
              <a:t>một</a:t>
            </a:r>
            <a:r>
              <a:rPr lang="en-US" sz="2400" dirty="0">
                <a:latin typeface="Roboto" panose="02000000000000000000" pitchFamily="2" charset="0"/>
              </a:rPr>
              <a:t> </a:t>
            </a:r>
            <a:r>
              <a:rPr lang="en-US" sz="2400" dirty="0" err="1">
                <a:latin typeface="Roboto" panose="02000000000000000000" pitchFamily="2" charset="0"/>
              </a:rPr>
              <a:t>vật</a:t>
            </a:r>
            <a:r>
              <a:rPr lang="en-US" sz="2400" dirty="0">
                <a:latin typeface="Roboto" panose="02000000000000000000" pitchFamily="2" charset="0"/>
              </a:rPr>
              <a:t> </a:t>
            </a:r>
            <a:r>
              <a:rPr lang="en-US" sz="2400" dirty="0" err="1">
                <a:latin typeface="Roboto" panose="02000000000000000000" pitchFamily="2" charset="0"/>
              </a:rPr>
              <a:t>nặng</a:t>
            </a:r>
            <a:r>
              <a:rPr lang="en-US" sz="2400" dirty="0">
                <a:latin typeface="Roboto" panose="02000000000000000000" pitchFamily="2" charset="0"/>
              </a:rPr>
              <a:t> </a:t>
            </a:r>
            <a:r>
              <a:rPr lang="en-US" sz="2400" dirty="0" err="1">
                <a:latin typeface="Roboto" panose="02000000000000000000" pitchFamily="2" charset="0"/>
              </a:rPr>
              <a:t>trên</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cơ</a:t>
            </a:r>
            <a:r>
              <a:rPr lang="en-US" sz="2400" dirty="0">
                <a:latin typeface="Roboto" panose="02000000000000000000" pitchFamily="2" charset="0"/>
              </a:rPr>
              <a:t> </a:t>
            </a:r>
            <a:r>
              <a:rPr lang="en-US" sz="2400" dirty="0" err="1">
                <a:latin typeface="Roboto" panose="02000000000000000000" pitchFamily="2" charset="0"/>
              </a:rPr>
              <a:t>bắp</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sẽ</a:t>
            </a:r>
            <a:r>
              <a:rPr lang="en-US" sz="2400" dirty="0">
                <a:latin typeface="Roboto" panose="02000000000000000000" pitchFamily="2" charset="0"/>
              </a:rPr>
              <a:t> </a:t>
            </a:r>
            <a:r>
              <a:rPr lang="en-US" sz="2400" dirty="0" err="1">
                <a:latin typeface="Roboto" panose="02000000000000000000" pitchFamily="2" charset="0"/>
              </a:rPr>
              <a:t>tạo</a:t>
            </a:r>
            <a:r>
              <a:rPr lang="en-US" sz="2400" dirty="0">
                <a:latin typeface="Roboto" panose="02000000000000000000" pitchFamily="2" charset="0"/>
              </a:rPr>
              <a:t> </a:t>
            </a:r>
            <a:r>
              <a:rPr lang="en-US" sz="2400" dirty="0" err="1">
                <a:latin typeface="Roboto" panose="02000000000000000000" pitchFamily="2" charset="0"/>
              </a:rPr>
              <a:t>ra</a:t>
            </a:r>
            <a:r>
              <a:rPr lang="en-US" sz="2400" dirty="0">
                <a:latin typeface="Roboto" panose="02000000000000000000" pitchFamily="2" charset="0"/>
              </a:rPr>
              <a:t> </a:t>
            </a:r>
            <a:r>
              <a:rPr lang="en-US" sz="2400" dirty="0" err="1">
                <a:latin typeface="Roboto" panose="02000000000000000000" pitchFamily="2" charset="0"/>
              </a:rPr>
              <a:t>một</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giúp</a:t>
            </a:r>
            <a:r>
              <a:rPr lang="en-US" sz="2400" dirty="0">
                <a:latin typeface="Roboto" panose="02000000000000000000" pitchFamily="2" charset="0"/>
              </a:rPr>
              <a:t> </a:t>
            </a:r>
            <a:r>
              <a:rPr lang="en-US" sz="2400" dirty="0" err="1">
                <a:latin typeface="Roboto" panose="02000000000000000000" pitchFamily="2" charset="0"/>
              </a:rPr>
              <a:t>cánh</a:t>
            </a:r>
            <a:r>
              <a:rPr lang="en-US" sz="2400" dirty="0">
                <a:latin typeface="Roboto" panose="02000000000000000000" pitchFamily="2" charset="0"/>
              </a:rPr>
              <a:t> </a:t>
            </a:r>
            <a:r>
              <a:rPr lang="en-US" sz="2400" dirty="0" err="1">
                <a:latin typeface="Roboto" panose="02000000000000000000" pitchFamily="2" charset="0"/>
              </a:rPr>
              <a:t>tay</a:t>
            </a:r>
            <a:r>
              <a:rPr lang="en-US" sz="2400" dirty="0">
                <a:latin typeface="Roboto" panose="02000000000000000000" pitchFamily="2" charset="0"/>
              </a:rPr>
              <a:t> </a:t>
            </a:r>
            <a:r>
              <a:rPr lang="en-US" sz="2400" dirty="0" err="1">
                <a:latin typeface="Roboto" panose="02000000000000000000" pitchFamily="2" charset="0"/>
              </a:rPr>
              <a:t>nằm</a:t>
            </a:r>
            <a:r>
              <a:rPr lang="en-US" sz="2400" dirty="0">
                <a:latin typeface="Roboto" panose="02000000000000000000" pitchFamily="2" charset="0"/>
              </a:rPr>
              <a:t> </a:t>
            </a:r>
            <a:r>
              <a:rPr lang="en-US" sz="2400" dirty="0" err="1">
                <a:latin typeface="Roboto" panose="02000000000000000000" pitchFamily="2" charset="0"/>
              </a:rPr>
              <a:t>cân</a:t>
            </a:r>
            <a:r>
              <a:rPr lang="en-US" sz="2400" dirty="0">
                <a:latin typeface="Roboto" panose="02000000000000000000" pitchFamily="2" charset="0"/>
              </a:rPr>
              <a:t> </a:t>
            </a:r>
            <a:r>
              <a:rPr lang="en-US" sz="2400" dirty="0" err="1">
                <a:latin typeface="Roboto" panose="02000000000000000000" pitchFamily="2" charset="0"/>
              </a:rPr>
              <a:t>bằng</a:t>
            </a:r>
            <a:r>
              <a:rPr lang="en-US" sz="2400" dirty="0">
                <a:latin typeface="Roboto" panose="02000000000000000000" pitchFamily="2" charset="0"/>
              </a:rPr>
              <a:t> </a:t>
            </a:r>
            <a:r>
              <a:rPr lang="en-US" sz="2400" dirty="0" err="1">
                <a:latin typeface="Roboto" panose="02000000000000000000" pitchFamily="2" charset="0"/>
              </a:rPr>
              <a:t>với</a:t>
            </a:r>
            <a:r>
              <a:rPr lang="en-US" sz="2400" dirty="0">
                <a:latin typeface="Roboto" panose="02000000000000000000" pitchFamily="2" charset="0"/>
              </a:rPr>
              <a:t> </a:t>
            </a:r>
            <a:r>
              <a:rPr lang="en-US" sz="2400" dirty="0" err="1">
                <a:latin typeface="Roboto" panose="02000000000000000000" pitchFamily="2" charset="0"/>
              </a:rPr>
              <a:t>trục</a:t>
            </a:r>
            <a:r>
              <a:rPr lang="en-US" sz="2400" dirty="0">
                <a:latin typeface="Roboto" panose="02000000000000000000" pitchFamily="2" charset="0"/>
              </a:rPr>
              <a:t> quay </a:t>
            </a:r>
            <a:r>
              <a:rPr lang="en-US" sz="2400" dirty="0" err="1">
                <a:latin typeface="Roboto" panose="02000000000000000000" pitchFamily="2" charset="0"/>
              </a:rPr>
              <a:t>chính</a:t>
            </a:r>
            <a:r>
              <a:rPr lang="en-US" sz="2400" dirty="0">
                <a:latin typeface="Roboto" panose="02000000000000000000" pitchFamily="2" charset="0"/>
              </a:rPr>
              <a:t> </a:t>
            </a:r>
            <a:r>
              <a:rPr lang="en-US" sz="2400" dirty="0" err="1">
                <a:latin typeface="Roboto" panose="02000000000000000000" pitchFamily="2" charset="0"/>
              </a:rPr>
              <a:t>là</a:t>
            </a:r>
            <a:r>
              <a:rPr lang="en-US" sz="2400" dirty="0">
                <a:latin typeface="Roboto" panose="02000000000000000000" pitchFamily="2" charset="0"/>
              </a:rPr>
              <a:t> </a:t>
            </a:r>
            <a:r>
              <a:rPr lang="en-US" sz="2400" dirty="0" err="1">
                <a:latin typeface="Roboto" panose="02000000000000000000" pitchFamily="2" charset="0"/>
              </a:rPr>
              <a:t>khớp</a:t>
            </a:r>
            <a:r>
              <a:rPr lang="en-US" sz="2400" dirty="0">
                <a:latin typeface="Roboto" panose="02000000000000000000" pitchFamily="2" charset="0"/>
              </a:rPr>
              <a:t> </a:t>
            </a:r>
            <a:r>
              <a:rPr lang="en-US" sz="2400" dirty="0" err="1">
                <a:latin typeface="Roboto" panose="02000000000000000000" pitchFamily="2" charset="0"/>
              </a:rPr>
              <a:t>xương</a:t>
            </a:r>
            <a:r>
              <a:rPr lang="en-US" sz="2400" dirty="0">
                <a:latin typeface="Roboto" panose="02000000000000000000" pitchFamily="2" charset="0"/>
              </a:rPr>
              <a:t> ở </a:t>
            </a:r>
            <a:r>
              <a:rPr lang="en-US" sz="2400" dirty="0" err="1">
                <a:latin typeface="Roboto" panose="02000000000000000000" pitchFamily="2" charset="0"/>
              </a:rPr>
              <a:t>khuỷu</a:t>
            </a:r>
            <a:r>
              <a:rPr lang="en-US" sz="2400" dirty="0">
                <a:latin typeface="Roboto" panose="02000000000000000000" pitchFamily="2" charset="0"/>
              </a:rPr>
              <a:t> </a:t>
            </a:r>
            <a:r>
              <a:rPr lang="en-US" sz="2400" dirty="0" err="1">
                <a:latin typeface="Roboto" panose="02000000000000000000" pitchFamily="2" charset="0"/>
              </a:rPr>
              <a:t>tay</a:t>
            </a:r>
            <a:endParaRPr lang="en-US" sz="2400" dirty="0">
              <a:latin typeface="Roboto" panose="02000000000000000000" pitchFamily="2" charset="0"/>
            </a:endParaRPr>
          </a:p>
        </p:txBody>
      </p:sp>
      <p:grpSp>
        <p:nvGrpSpPr>
          <p:cNvPr id="10" name="Group 9">
            <a:extLst>
              <a:ext uri="{FF2B5EF4-FFF2-40B4-BE49-F238E27FC236}">
                <a16:creationId xmlns:a16="http://schemas.microsoft.com/office/drawing/2014/main" id="{10509343-35C6-BB2A-AC20-EA2217F0F4DF}"/>
              </a:ext>
            </a:extLst>
          </p:cNvPr>
          <p:cNvGrpSpPr/>
          <p:nvPr/>
        </p:nvGrpSpPr>
        <p:grpSpPr>
          <a:xfrm>
            <a:off x="6209197" y="4234222"/>
            <a:ext cx="1702995" cy="567719"/>
            <a:chOff x="551554" y="829477"/>
            <a:chExt cx="1277246" cy="425789"/>
          </a:xfrm>
        </p:grpSpPr>
        <p:sp>
          <p:nvSpPr>
            <p:cNvPr id="11" name="Rectangle: Rounded Corners 10">
              <a:extLst>
                <a:ext uri="{FF2B5EF4-FFF2-40B4-BE49-F238E27FC236}">
                  <a16:creationId xmlns:a16="http://schemas.microsoft.com/office/drawing/2014/main" id="{0F741D41-7B91-2187-01C3-C50288C3927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12" name="Google Shape;2428;p39">
              <a:extLst>
                <a:ext uri="{FF2B5EF4-FFF2-40B4-BE49-F238E27FC236}">
                  <a16:creationId xmlns:a16="http://schemas.microsoft.com/office/drawing/2014/main" id="{AC9D9B2D-3D0B-41B0-BD4D-083D900A33EA}"/>
                </a:ext>
              </a:extLst>
            </p:cNvPr>
            <p:cNvSpPr txBox="1">
              <a:spLocks/>
            </p:cNvSpPr>
            <p:nvPr/>
          </p:nvSpPr>
          <p:spPr>
            <a:xfrm>
              <a:off x="762440" y="833963"/>
              <a:ext cx="1066360"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Câu</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hỏi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13" name="Group 12">
            <a:extLst>
              <a:ext uri="{FF2B5EF4-FFF2-40B4-BE49-F238E27FC236}">
                <a16:creationId xmlns:a16="http://schemas.microsoft.com/office/drawing/2014/main" id="{35AAC09E-5587-5F1D-B1BB-33E03EA08BE2}"/>
              </a:ext>
            </a:extLst>
          </p:cNvPr>
          <p:cNvGrpSpPr/>
          <p:nvPr/>
        </p:nvGrpSpPr>
        <p:grpSpPr>
          <a:xfrm>
            <a:off x="5884569" y="4221589"/>
            <a:ext cx="567720" cy="567720"/>
            <a:chOff x="4187992" y="2647399"/>
            <a:chExt cx="1038553" cy="1038553"/>
          </a:xfrm>
        </p:grpSpPr>
        <p:sp>
          <p:nvSpPr>
            <p:cNvPr id="14" name="Oval 13">
              <a:extLst>
                <a:ext uri="{FF2B5EF4-FFF2-40B4-BE49-F238E27FC236}">
                  <a16:creationId xmlns:a16="http://schemas.microsoft.com/office/drawing/2014/main" id="{6BE922E8-E908-ED68-72DA-E1BAE360005E}"/>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5" name="Picture 2">
              <a:extLst>
                <a:ext uri="{FF2B5EF4-FFF2-40B4-BE49-F238E27FC236}">
                  <a16:creationId xmlns:a16="http://schemas.microsoft.com/office/drawing/2014/main" id="{7AE2A70E-28B3-7987-925F-4FB53E43C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2299;p37">
            <a:extLst>
              <a:ext uri="{FF2B5EF4-FFF2-40B4-BE49-F238E27FC236}">
                <a16:creationId xmlns:a16="http://schemas.microsoft.com/office/drawing/2014/main" id="{DC32F96E-9903-B7AE-8830-915B01391521}"/>
              </a:ext>
            </a:extLst>
          </p:cNvPr>
          <p:cNvSpPr txBox="1">
            <a:spLocks/>
          </p:cNvSpPr>
          <p:nvPr/>
        </p:nvSpPr>
        <p:spPr>
          <a:xfrm>
            <a:off x="6280155" y="4970803"/>
            <a:ext cx="5324291"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lvl="0"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Em</a:t>
            </a:r>
            <a:r>
              <a:rPr lang="en-US" dirty="0">
                <a:latin typeface="Roboto" panose="02000000000000000000" pitchFamily="2" charset="0"/>
              </a:rPr>
              <a:t> </a:t>
            </a:r>
            <a:r>
              <a:rPr lang="en-US" dirty="0" err="1">
                <a:latin typeface="Roboto" panose="02000000000000000000" pitchFamily="2" charset="0"/>
              </a:rPr>
              <a:t>hãy</a:t>
            </a:r>
            <a:r>
              <a:rPr lang="en-US" dirty="0">
                <a:latin typeface="Roboto" panose="02000000000000000000" pitchFamily="2" charset="0"/>
              </a:rPr>
              <a:t> </a:t>
            </a:r>
            <a:r>
              <a:rPr lang="en-US" dirty="0" err="1">
                <a:latin typeface="Roboto" panose="02000000000000000000" pitchFamily="2" charset="0"/>
              </a:rPr>
              <a:t>giải</a:t>
            </a:r>
            <a:r>
              <a:rPr lang="en-US" dirty="0">
                <a:latin typeface="Roboto" panose="02000000000000000000" pitchFamily="2" charset="0"/>
              </a:rPr>
              <a:t> </a:t>
            </a:r>
            <a:r>
              <a:rPr lang="en-US" dirty="0" err="1">
                <a:latin typeface="Roboto" panose="02000000000000000000" pitchFamily="2" charset="0"/>
              </a:rPr>
              <a:t>thích</a:t>
            </a:r>
            <a:r>
              <a:rPr lang="en-US" dirty="0">
                <a:latin typeface="Roboto" panose="02000000000000000000" pitchFamily="2" charset="0"/>
              </a:rPr>
              <a:t> </a:t>
            </a:r>
            <a:r>
              <a:rPr lang="en-US" dirty="0" err="1">
                <a:latin typeface="Roboto" panose="02000000000000000000" pitchFamily="2" charset="0"/>
              </a:rPr>
              <a:t>vì</a:t>
            </a:r>
            <a:r>
              <a:rPr lang="en-US" dirty="0">
                <a:latin typeface="Roboto" panose="02000000000000000000" pitchFamily="2" charset="0"/>
              </a:rPr>
              <a:t> </a:t>
            </a:r>
            <a:r>
              <a:rPr lang="en-US" dirty="0" err="1">
                <a:latin typeface="Roboto" panose="02000000000000000000" pitchFamily="2" charset="0"/>
              </a:rPr>
              <a:t>sao</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cầm</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ta </a:t>
            </a:r>
            <a:r>
              <a:rPr lang="en-US" dirty="0" err="1">
                <a:latin typeface="Roboto" panose="02000000000000000000" pitchFamily="2" charset="0"/>
              </a:rPr>
              <a:t>cần</a:t>
            </a:r>
            <a:r>
              <a:rPr lang="en-US" dirty="0">
                <a:latin typeface="Roboto" panose="02000000000000000000" pitchFamily="2" charset="0"/>
              </a:rPr>
              <a:t> </a:t>
            </a:r>
            <a:r>
              <a:rPr lang="en-US" dirty="0" err="1">
                <a:latin typeface="Roboto" panose="02000000000000000000" pitchFamily="2" charset="0"/>
              </a:rPr>
              <a:t>gập</a:t>
            </a:r>
            <a:r>
              <a:rPr lang="en-US" dirty="0">
                <a:latin typeface="Roboto" panose="02000000000000000000" pitchFamily="2" charset="0"/>
              </a:rPr>
              <a:t> </a:t>
            </a:r>
            <a:r>
              <a:rPr lang="en-US" dirty="0" err="1">
                <a:latin typeface="Roboto" panose="02000000000000000000" pitchFamily="2" charset="0"/>
              </a:rPr>
              <a:t>sát</a:t>
            </a:r>
            <a:r>
              <a:rPr lang="en-US" dirty="0">
                <a:latin typeface="Roboto" panose="02000000000000000000" pitchFamily="2" charset="0"/>
              </a:rPr>
              <a:t> </a:t>
            </a:r>
            <a:r>
              <a:rPr lang="en-US" dirty="0" err="1">
                <a:latin typeface="Roboto" panose="02000000000000000000" pitchFamily="2" charset="0"/>
              </a:rPr>
              <a:t>cánh</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bắp</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268822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DD3A6-E910-2A2F-5F52-945483D2617F}"/>
              </a:ext>
            </a:extLst>
          </p:cNvPr>
          <p:cNvSpPr txBox="1"/>
          <p:nvPr/>
        </p:nvSpPr>
        <p:spPr>
          <a:xfrm>
            <a:off x="9022662" y="445825"/>
            <a:ext cx="2671297" cy="50172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loại</a:t>
            </a:r>
            <a:r>
              <a:rPr lang="en-US" sz="2800" dirty="0">
                <a:solidFill>
                  <a:prstClr val="white"/>
                </a:solidFill>
                <a:latin typeface="Roboto Condensed" panose="02000000000000000000" pitchFamily="2" charset="0"/>
                <a:cs typeface="#9Slide03 Arima Madurai Black" panose="00000A00000000000000" pitchFamily="2" charset="-93"/>
              </a:rPr>
              <a:t> 2</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4" name="Picture 3">
            <a:extLst>
              <a:ext uri="{FF2B5EF4-FFF2-40B4-BE49-F238E27FC236}">
                <a16:creationId xmlns:a16="http://schemas.microsoft.com/office/drawing/2014/main" id="{28F73A2B-78DE-2E4C-E4D5-BB0F29EFAC01}"/>
              </a:ext>
            </a:extLst>
          </p:cNvPr>
          <p:cNvPicPr>
            <a:picLocks noChangeAspect="1"/>
          </p:cNvPicPr>
          <p:nvPr/>
        </p:nvPicPr>
        <p:blipFill>
          <a:blip r:embed="rId2"/>
          <a:stretch>
            <a:fillRect/>
          </a:stretch>
        </p:blipFill>
        <p:spPr>
          <a:xfrm>
            <a:off x="5965780" y="1025887"/>
            <a:ext cx="5277587" cy="5496692"/>
          </a:xfrm>
          <a:prstGeom prst="rect">
            <a:avLst/>
          </a:prstGeom>
        </p:spPr>
      </p:pic>
      <p:grpSp>
        <p:nvGrpSpPr>
          <p:cNvPr id="2" name="Group 1">
            <a:extLst>
              <a:ext uri="{FF2B5EF4-FFF2-40B4-BE49-F238E27FC236}">
                <a16:creationId xmlns:a16="http://schemas.microsoft.com/office/drawing/2014/main" id="{0A949559-B0B5-06CF-011F-997063E599C2}"/>
              </a:ext>
            </a:extLst>
          </p:cNvPr>
          <p:cNvGrpSpPr/>
          <p:nvPr/>
        </p:nvGrpSpPr>
        <p:grpSpPr>
          <a:xfrm>
            <a:off x="948633" y="1966415"/>
            <a:ext cx="1702995" cy="567719"/>
            <a:chOff x="551554" y="829477"/>
            <a:chExt cx="1277246" cy="425789"/>
          </a:xfrm>
        </p:grpSpPr>
        <p:sp>
          <p:nvSpPr>
            <p:cNvPr id="5" name="Rectangle: Rounded Corners 4">
              <a:extLst>
                <a:ext uri="{FF2B5EF4-FFF2-40B4-BE49-F238E27FC236}">
                  <a16:creationId xmlns:a16="http://schemas.microsoft.com/office/drawing/2014/main" id="{66CE55D1-E10C-60CF-8F34-05C94300369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AEE04A01-4A64-6CF1-E98C-F0641B643966}"/>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1219170" rtl="0" eaLnBrk="1" fontAlgn="auto" latinLnBrk="0" hangingPunct="1">
                <a:lnSpc>
                  <a:spcPct val="100000"/>
                </a:lnSpc>
                <a:spcBef>
                  <a:spcPts val="0"/>
                </a:spcBef>
                <a:spcAft>
                  <a:spcPts val="0"/>
                </a:spcAft>
                <a:buClr>
                  <a:srgbClr val="4751F8"/>
                </a:buClr>
                <a:buSzPts val="2800"/>
                <a:buFont typeface="Dosis"/>
                <a:buNone/>
                <a:tabLst/>
                <a:defRPr/>
              </a:pP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Trả</a:t>
              </a:r>
              <a:r>
                <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rPr>
                <a:t> </a:t>
              </a:r>
              <a:r>
                <a:rPr kumimoji="0" lang="en-US" sz="2933" b="1" i="0" u="none" strike="noStrike" kern="0" cap="none" spc="0" normalizeH="0" baseline="0" noProof="0" dirty="0" err="1">
                  <a:ln>
                    <a:noFill/>
                  </a:ln>
                  <a:solidFill>
                    <a:prstClr val="black"/>
                  </a:solidFill>
                  <a:effectLst/>
                  <a:uLnTx/>
                  <a:uFillTx/>
                  <a:latin typeface="Roboto Condensed" panose="02000000000000000000" pitchFamily="2" charset="0"/>
                  <a:sym typeface="Dosis"/>
                </a:rPr>
                <a:t>lời</a:t>
              </a:r>
              <a:endParaRPr kumimoji="0" lang="en-US" sz="2933" b="1" i="0" u="none" strike="noStrike" kern="0" cap="none" spc="0" normalizeH="0" baseline="0" noProof="0" dirty="0">
                <a:ln>
                  <a:noFill/>
                </a:ln>
                <a:solidFill>
                  <a:prstClr val="black"/>
                </a:solidFill>
                <a:effectLst/>
                <a:uLnTx/>
                <a:uFillTx/>
                <a:latin typeface="Roboto Condensed" panose="02000000000000000000" pitchFamily="2" charset="0"/>
                <a:sym typeface="Dosis"/>
              </a:endParaRPr>
            </a:p>
          </p:txBody>
        </p:sp>
      </p:grpSp>
      <p:grpSp>
        <p:nvGrpSpPr>
          <p:cNvPr id="9" name="Group 8">
            <a:extLst>
              <a:ext uri="{FF2B5EF4-FFF2-40B4-BE49-F238E27FC236}">
                <a16:creationId xmlns:a16="http://schemas.microsoft.com/office/drawing/2014/main" id="{F118093A-C94E-902D-B1B4-CD26BFB29E2D}"/>
              </a:ext>
            </a:extLst>
          </p:cNvPr>
          <p:cNvGrpSpPr/>
          <p:nvPr/>
        </p:nvGrpSpPr>
        <p:grpSpPr>
          <a:xfrm>
            <a:off x="624005" y="1953783"/>
            <a:ext cx="567720" cy="567720"/>
            <a:chOff x="3667971" y="2390066"/>
            <a:chExt cx="425790" cy="425790"/>
          </a:xfrm>
        </p:grpSpPr>
        <p:sp>
          <p:nvSpPr>
            <p:cNvPr id="16" name="Oval 15">
              <a:extLst>
                <a:ext uri="{FF2B5EF4-FFF2-40B4-BE49-F238E27FC236}">
                  <a16:creationId xmlns:a16="http://schemas.microsoft.com/office/drawing/2014/main" id="{4CD91201-0F9F-4A77-A975-CA7AC2B9C5A5}"/>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id="{7A7E9059-4131-A1B4-1914-47D8A9EF2A4F}"/>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9" name="Google Shape;2299;p37">
            <a:extLst>
              <a:ext uri="{FF2B5EF4-FFF2-40B4-BE49-F238E27FC236}">
                <a16:creationId xmlns:a16="http://schemas.microsoft.com/office/drawing/2014/main" id="{7BF43F77-526E-EDBB-5E64-BB315A86697D}"/>
              </a:ext>
            </a:extLst>
          </p:cNvPr>
          <p:cNvSpPr txBox="1">
            <a:spLocks/>
          </p:cNvSpPr>
          <p:nvPr/>
        </p:nvSpPr>
        <p:spPr>
          <a:xfrm>
            <a:off x="570166" y="2919049"/>
            <a:ext cx="5566145" cy="253412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Khi cầm vật nặng, ta cần gập sát cánh tay vào bắp tay khi đó làm giảm được độ dài cánh tay đòn giúp làm giảm được tác dụng của trọng lượng của vật lên cánh tay để tránh mỏi cơ.</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399374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3000"/>
                                  </p:iterate>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846093"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pic>
        <p:nvPicPr>
          <p:cNvPr id="2052" name="Picture 4" descr="Xe đạp học sinh VHBIKE HELLOKITTY 24 inch">
            <a:extLst>
              <a:ext uri="{FF2B5EF4-FFF2-40B4-BE49-F238E27FC236}">
                <a16:creationId xmlns:a16="http://schemas.microsoft.com/office/drawing/2014/main" id="{F81AFFA6-60AD-D5D9-B378-CF029B1D5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72" b="15374"/>
          <a:stretch/>
        </p:blipFill>
        <p:spPr bwMode="auto">
          <a:xfrm>
            <a:off x="1827245" y="901825"/>
            <a:ext cx="8249816" cy="53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9047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4" y="365850"/>
            <a:ext cx="4066510"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365850"/>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10" y="393045"/>
            <a:ext cx="3460434"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pic>
        <p:nvPicPr>
          <p:cNvPr id="1026" name="Picture 2" descr="1st Class Lever.avi on Make a GIF">
            <a:extLst>
              <a:ext uri="{FF2B5EF4-FFF2-40B4-BE49-F238E27FC236}">
                <a16:creationId xmlns:a16="http://schemas.microsoft.com/office/drawing/2014/main" id="{A0373357-2601-8EAF-4B3A-6DE71C61C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34" t="2573" r="23398" b="24494"/>
          <a:stretch/>
        </p:blipFill>
        <p:spPr bwMode="auto">
          <a:xfrm>
            <a:off x="3581263" y="2545889"/>
            <a:ext cx="5029472" cy="41052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D3C0CA-9C30-68A0-E4A4-CF74ABDDA865}"/>
              </a:ext>
            </a:extLst>
          </p:cNvPr>
          <p:cNvSpPr txBox="1"/>
          <p:nvPr/>
        </p:nvSpPr>
        <p:spPr>
          <a:xfrm>
            <a:off x="547271" y="1246319"/>
            <a:ext cx="11210544" cy="461665"/>
          </a:xfrm>
          <a:prstGeom prst="rect">
            <a:avLst/>
          </a:prstGeom>
          <a:noFill/>
        </p:spPr>
        <p:txBody>
          <a:bodyPr wrap="square" rtlCol="0">
            <a:spAutoFit/>
          </a:bodyPr>
          <a:lstStyle/>
          <a:p>
            <a:r>
              <a:rPr lang="en-US" sz="2400" dirty="0">
                <a:latin typeface="Roboto" panose="02000000000000000000" pitchFamily="2" charset="0"/>
                <a:cs typeface="#9Slide03 Arima Madurai Black" panose="00000A00000000000000" pitchFamily="2" charset="-93"/>
              </a:rPr>
              <a:t>Khi </a:t>
            </a:r>
            <a:r>
              <a:rPr lang="en-US" sz="2400" dirty="0" err="1">
                <a:latin typeface="Roboto" panose="02000000000000000000" pitchFamily="2" charset="0"/>
                <a:cs typeface="#9Slide03 Arima Madurai Black" panose="00000A00000000000000" pitchFamily="2" charset="-93"/>
              </a:rPr>
              <a:t>một</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vật</a:t>
            </a:r>
            <a:r>
              <a:rPr lang="en-US" sz="2400" dirty="0">
                <a:latin typeface="Roboto" panose="02000000000000000000" pitchFamily="2" charset="0"/>
                <a:cs typeface="#9Slide03 Arima Madurai Black" panose="00000A00000000000000" pitchFamily="2" charset="-93"/>
              </a:rPr>
              <a:t> quay do </a:t>
            </a:r>
            <a:r>
              <a:rPr lang="en-US" sz="2400" dirty="0" err="1">
                <a:latin typeface="Roboto" panose="02000000000000000000" pitchFamily="2" charset="0"/>
                <a:cs typeface="#9Slide03 Arima Madurai Black" panose="00000A00000000000000" pitchFamily="2" charset="-93"/>
              </a:rPr>
              <a:t>chịu</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lực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tác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dụng</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nó</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có</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thể</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tác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dụng</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lực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lên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một</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vật</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khác</a:t>
            </a:r>
            <a:endParaRPr lang="en-US" sz="2400" dirty="0">
              <a:latin typeface="Roboto" panose="02000000000000000000" pitchFamily="2" charset="0"/>
              <a:cs typeface="#9Slide03 Arima Madurai Black" panose="00000A00000000000000" pitchFamily="2" charset="-93"/>
            </a:endParaRPr>
          </a:p>
        </p:txBody>
      </p:sp>
      <p:pic>
        <p:nvPicPr>
          <p:cNvPr id="10" name="Graphic 9" descr="Arrow Slight curve">
            <a:extLst>
              <a:ext uri="{FF2B5EF4-FFF2-40B4-BE49-F238E27FC236}">
                <a16:creationId xmlns:a16="http://schemas.microsoft.com/office/drawing/2014/main" id="{F37E1149-FD5A-94C6-7A8F-1873906684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36921" y="1657882"/>
            <a:ext cx="914400" cy="914400"/>
          </a:xfrm>
          <a:prstGeom prst="rect">
            <a:avLst/>
          </a:prstGeom>
        </p:spPr>
      </p:pic>
      <p:sp>
        <p:nvSpPr>
          <p:cNvPr id="11" name="TextBox 10">
            <a:extLst>
              <a:ext uri="{FF2B5EF4-FFF2-40B4-BE49-F238E27FC236}">
                <a16:creationId xmlns:a16="http://schemas.microsoft.com/office/drawing/2014/main" id="{727BA632-2298-CA75-5094-D685E16C8F3D}"/>
              </a:ext>
            </a:extLst>
          </p:cNvPr>
          <p:cNvSpPr txBox="1"/>
          <p:nvPr/>
        </p:nvSpPr>
        <p:spPr>
          <a:xfrm>
            <a:off x="5176343" y="1834549"/>
            <a:ext cx="1839313" cy="584775"/>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cs typeface="#9Slide03 Arima Madurai Black" panose="00000A00000000000000" pitchFamily="2" charset="-93"/>
              </a:rPr>
              <a:t>Đòn</a:t>
            </a:r>
            <a:r>
              <a:rPr lang="en-US" sz="3200" dirty="0">
                <a:solidFill>
                  <a:srgbClr val="002060"/>
                </a:solidFill>
                <a:latin typeface="Roboto Black" panose="02000000000000000000" pitchFamily="2" charset="0"/>
                <a:cs typeface="#9Slide03 Arima Madurai Black" panose="00000A00000000000000" pitchFamily="2" charset="-93"/>
              </a:rPr>
              <a:t> </a:t>
            </a:r>
            <a:r>
              <a:rPr lang="en-US" sz="3200" dirty="0" err="1">
                <a:solidFill>
                  <a:srgbClr val="002060"/>
                </a:solidFill>
                <a:latin typeface="Roboto Black" panose="02000000000000000000" pitchFamily="2" charset="0"/>
                <a:cs typeface="#9Slide03 Arima Madurai Black" panose="00000A00000000000000" pitchFamily="2" charset="-93"/>
              </a:rPr>
              <a:t>Bẩy</a:t>
            </a:r>
            <a:endParaRPr lang="en-US" sz="3200" dirty="0">
              <a:solidFill>
                <a:srgbClr val="002060"/>
              </a:solidFill>
              <a:latin typeface="Roboto Black" panose="02000000000000000000" pitchFamily="2" charset="0"/>
              <a:cs typeface="#9Slide03 Arima Madurai Black" panose="00000A00000000000000" pitchFamily="2" charset="-93"/>
            </a:endParaRPr>
          </a:p>
        </p:txBody>
      </p:sp>
      <p:sp>
        <p:nvSpPr>
          <p:cNvPr id="12" name="TextBox 11">
            <a:extLst>
              <a:ext uri="{FF2B5EF4-FFF2-40B4-BE49-F238E27FC236}">
                <a16:creationId xmlns:a16="http://schemas.microsoft.com/office/drawing/2014/main" id="{7BAB061A-8A18-05EF-88BF-6252052942B1}"/>
              </a:ext>
            </a:extLst>
          </p:cNvPr>
          <p:cNvSpPr txBox="1"/>
          <p:nvPr/>
        </p:nvSpPr>
        <p:spPr>
          <a:xfrm>
            <a:off x="547271" y="2625316"/>
            <a:ext cx="7629145" cy="461665"/>
          </a:xfrm>
          <a:prstGeom prst="rect">
            <a:avLst/>
          </a:prstGeom>
          <a:noFill/>
        </p:spPr>
        <p:txBody>
          <a:bodyPr wrap="square" rtlCol="0">
            <a:spAutoFit/>
          </a:bodyPr>
          <a:lstStyle/>
          <a:p>
            <a:r>
              <a:rPr lang="en-US" sz="2400" dirty="0" err="1">
                <a:latin typeface="Roboto" panose="02000000000000000000" pitchFamily="2" charset="0"/>
                <a:cs typeface="#9Slide03 Arima Madurai Black" panose="00000A00000000000000" pitchFamily="2" charset="-93"/>
              </a:rPr>
              <a:t>Đòn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bẩy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có</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thể</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làm</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thay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đổi</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hướng</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của</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lực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tác</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dụng</a:t>
            </a:r>
            <a:endParaRPr lang="en-US" sz="2400" dirty="0">
              <a:latin typeface="Roboto" panose="02000000000000000000" pitchFamily="2" charset="0"/>
              <a:cs typeface="#9Slide03 Arima Madurai Black" panose="00000A00000000000000" pitchFamily="2" charset="-93"/>
            </a:endParaRPr>
          </a:p>
        </p:txBody>
      </p:sp>
    </p:spTree>
    <p:extLst>
      <p:ext uri="{BB962C8B-B14F-4D97-AF65-F5344CB8AC3E}">
        <p14:creationId xmlns:p14="http://schemas.microsoft.com/office/powerpoint/2010/main" val="1838631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2000"/>
                                  </p:iterate>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1090"/>
                            </p:stCondLst>
                            <p:childTnLst>
                              <p:par>
                                <p:cTn id="20" presetID="53" presetClass="entr" presetSubtype="16"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2000"/>
                                  </p:iterate>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462871" y="910296"/>
            <a:ext cx="5179886" cy="550920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002060"/>
                </a:solidFill>
                <a:effectLst/>
                <a:uLnTx/>
                <a:uFillTx/>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a:latin typeface="Roboto Condensed" panose="02000000000000000000" pitchFamily="2" charset="0"/>
              </a:rPr>
              <a:t>Em hãy xác định các đòn bẩy trên xe đạp khi ta sử dụng xe. Ứng với mỗi trường hợp hãy xác định trục quay, các lực tác dụng và xác định loại đòn bẩy tương ứng.</a:t>
            </a:r>
            <a:endParaRPr lang="en-US" sz="4400" dirty="0">
              <a:latin typeface="Roboto Condensed" panose="02000000000000000000" pitchFamily="2" charset="0"/>
            </a:endParaRPr>
          </a:p>
        </p:txBody>
      </p:sp>
    </p:spTree>
    <p:extLst>
      <p:ext uri="{BB962C8B-B14F-4D97-AF65-F5344CB8AC3E}">
        <p14:creationId xmlns:p14="http://schemas.microsoft.com/office/powerpoint/2010/main" val="2004573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757316"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pic>
        <p:nvPicPr>
          <p:cNvPr id="4098" name="Picture 2" descr="Xe Đạp Phổ Thông 24 Inch HMT Việt Nam">
            <a:extLst>
              <a:ext uri="{FF2B5EF4-FFF2-40B4-BE49-F238E27FC236}">
                <a16:creationId xmlns:a16="http://schemas.microsoft.com/office/drawing/2014/main" id="{06DD4775-3ECF-2165-E478-8248CE1B3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94" t="54379" r="40395" b="21593"/>
          <a:stretch/>
        </p:blipFill>
        <p:spPr bwMode="auto">
          <a:xfrm>
            <a:off x="2676525" y="1190624"/>
            <a:ext cx="647546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99;p37">
            <a:extLst>
              <a:ext uri="{FF2B5EF4-FFF2-40B4-BE49-F238E27FC236}">
                <a16:creationId xmlns:a16="http://schemas.microsoft.com/office/drawing/2014/main" id="{B65640DD-BB9E-6979-CE3D-108A578C3D43}"/>
              </a:ext>
            </a:extLst>
          </p:cNvPr>
          <p:cNvSpPr txBox="1">
            <a:spLocks/>
          </p:cNvSpPr>
          <p:nvPr/>
        </p:nvSpPr>
        <p:spPr>
          <a:xfrm>
            <a:off x="560641" y="4406764"/>
            <a:ext cx="1141228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gồm</a:t>
            </a:r>
            <a:r>
              <a:rPr lang="en-US" dirty="0">
                <a:latin typeface="Roboto" panose="02000000000000000000" pitchFamily="2" charset="0"/>
              </a:rPr>
              <a:t>: </a:t>
            </a:r>
            <a:r>
              <a:rPr lang="en-US" dirty="0" err="1">
                <a:latin typeface="Roboto" panose="02000000000000000000" pitchFamily="2" charset="0"/>
              </a:rPr>
              <a:t>Bàn</a:t>
            </a:r>
            <a:r>
              <a:rPr lang="en-US" dirty="0">
                <a:latin typeface="Roboto" panose="02000000000000000000" pitchFamily="2" charset="0"/>
              </a:rPr>
              <a:t> </a:t>
            </a:r>
            <a:r>
              <a:rPr lang="en-US" dirty="0" err="1">
                <a:latin typeface="Roboto" panose="02000000000000000000" pitchFamily="2" charset="0"/>
              </a:rPr>
              <a:t>đạp</a:t>
            </a:r>
            <a:r>
              <a:rPr lang="en-US" dirty="0">
                <a:latin typeface="Roboto" panose="02000000000000000000" pitchFamily="2" charset="0"/>
              </a:rPr>
              <a:t> (</a:t>
            </a:r>
            <a:r>
              <a:rPr lang="en-US" dirty="0" err="1">
                <a:latin typeface="Roboto" panose="02000000000000000000" pitchFamily="2" charset="0"/>
              </a:rPr>
              <a:t>pê-đan</a:t>
            </a:r>
            <a:r>
              <a:rPr lang="en-US" dirty="0">
                <a:latin typeface="Roboto" panose="02000000000000000000" pitchFamily="2" charset="0"/>
              </a:rPr>
              <a:t>) (1), </a:t>
            </a:r>
            <a:r>
              <a:rPr lang="en-US" dirty="0" err="1">
                <a:latin typeface="Roboto" panose="02000000000000000000" pitchFamily="2" charset="0"/>
              </a:rPr>
              <a:t>đùi</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giữa</a:t>
            </a:r>
            <a:r>
              <a:rPr lang="en-US" dirty="0">
                <a:latin typeface="Roboto" panose="02000000000000000000" pitchFamily="2" charset="0"/>
              </a:rPr>
              <a:t> (2), </a:t>
            </a:r>
            <a:r>
              <a:rPr lang="en-US" dirty="0" err="1">
                <a:latin typeface="Roboto" panose="02000000000000000000" pitchFamily="2" charset="0"/>
              </a:rPr>
              <a:t>đĩa</a:t>
            </a:r>
            <a:r>
              <a:rPr lang="en-US" dirty="0">
                <a:latin typeface="Roboto" panose="02000000000000000000" pitchFamily="2" charset="0"/>
              </a:rPr>
              <a:t> (3), </a:t>
            </a:r>
            <a:r>
              <a:rPr lang="en-US" dirty="0" err="1">
                <a:latin typeface="Roboto" panose="02000000000000000000" pitchFamily="2" charset="0"/>
              </a:rPr>
              <a:t>xích</a:t>
            </a:r>
            <a:r>
              <a:rPr lang="en-US" dirty="0">
                <a:latin typeface="Roboto" panose="02000000000000000000" pitchFamily="2" charset="0"/>
              </a:rPr>
              <a:t> (4), </a:t>
            </a:r>
            <a:r>
              <a:rPr lang="en-US" dirty="0" err="1">
                <a:latin typeface="Roboto" panose="02000000000000000000" pitchFamily="2" charset="0"/>
              </a:rPr>
              <a:t>líp</a:t>
            </a:r>
            <a:r>
              <a:rPr lang="en-US" dirty="0">
                <a:latin typeface="Roboto" panose="02000000000000000000" pitchFamily="2" charset="0"/>
              </a:rPr>
              <a:t> (5).</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3" name="Google Shape;2299;p37">
            <a:extLst>
              <a:ext uri="{FF2B5EF4-FFF2-40B4-BE49-F238E27FC236}">
                <a16:creationId xmlns:a16="http://schemas.microsoft.com/office/drawing/2014/main" id="{C32B45C5-8126-B4B2-33DC-DB9533670716}"/>
              </a:ext>
            </a:extLst>
          </p:cNvPr>
          <p:cNvSpPr txBox="1">
            <a:spLocks/>
          </p:cNvSpPr>
          <p:nvPr/>
        </p:nvSpPr>
        <p:spPr>
          <a:xfrm>
            <a:off x="8516684" y="2482809"/>
            <a:ext cx="76333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(1)</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4" name="Google Shape;2299;p37">
            <a:extLst>
              <a:ext uri="{FF2B5EF4-FFF2-40B4-BE49-F238E27FC236}">
                <a16:creationId xmlns:a16="http://schemas.microsoft.com/office/drawing/2014/main" id="{5D723712-7CE5-1AB5-F1DE-CB882EC9180A}"/>
              </a:ext>
            </a:extLst>
          </p:cNvPr>
          <p:cNvSpPr txBox="1">
            <a:spLocks/>
          </p:cNvSpPr>
          <p:nvPr/>
        </p:nvSpPr>
        <p:spPr>
          <a:xfrm>
            <a:off x="6875381" y="2579788"/>
            <a:ext cx="763335"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(2)</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5" name="Google Shape;2299;p37">
            <a:extLst>
              <a:ext uri="{FF2B5EF4-FFF2-40B4-BE49-F238E27FC236}">
                <a16:creationId xmlns:a16="http://schemas.microsoft.com/office/drawing/2014/main" id="{4B59C092-24BB-3FB5-F5DF-AED6B065229B}"/>
              </a:ext>
            </a:extLst>
          </p:cNvPr>
          <p:cNvSpPr txBox="1">
            <a:spLocks/>
          </p:cNvSpPr>
          <p:nvPr/>
        </p:nvSpPr>
        <p:spPr>
          <a:xfrm>
            <a:off x="5800587" y="2733673"/>
            <a:ext cx="763335"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(3)</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6" name="Google Shape;2299;p37">
            <a:extLst>
              <a:ext uri="{FF2B5EF4-FFF2-40B4-BE49-F238E27FC236}">
                <a16:creationId xmlns:a16="http://schemas.microsoft.com/office/drawing/2014/main" id="{ECD36F57-2E89-6A4C-4F05-0628EA7F16D9}"/>
              </a:ext>
            </a:extLst>
          </p:cNvPr>
          <p:cNvSpPr txBox="1">
            <a:spLocks/>
          </p:cNvSpPr>
          <p:nvPr/>
        </p:nvSpPr>
        <p:spPr>
          <a:xfrm>
            <a:off x="4322247" y="3429000"/>
            <a:ext cx="1002228"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(4)</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7" name="Google Shape;2299;p37">
            <a:extLst>
              <a:ext uri="{FF2B5EF4-FFF2-40B4-BE49-F238E27FC236}">
                <a16:creationId xmlns:a16="http://schemas.microsoft.com/office/drawing/2014/main" id="{D29960B6-718A-93BB-A3C6-B4168755D4EC}"/>
              </a:ext>
            </a:extLst>
          </p:cNvPr>
          <p:cNvSpPr txBox="1">
            <a:spLocks/>
          </p:cNvSpPr>
          <p:nvPr/>
        </p:nvSpPr>
        <p:spPr>
          <a:xfrm>
            <a:off x="2658348" y="3270064"/>
            <a:ext cx="76333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en-US" b="1" dirty="0">
                <a:solidFill>
                  <a:srgbClr val="C00000"/>
                </a:solidFill>
                <a:highlight>
                  <a:srgbClr val="FFFF00"/>
                </a:highlight>
                <a:latin typeface="Roboto" panose="02000000000000000000" pitchFamily="2" charset="0"/>
              </a:rPr>
              <a:t>(5)</a:t>
            </a:r>
            <a:endParaRPr kumimoji="0" lang="en-US" sz="2200" b="1" i="0" u="none" strike="noStrike" kern="0" cap="none" spc="0" normalizeH="0" baseline="0" noProof="0" dirty="0">
              <a:ln>
                <a:noFill/>
              </a:ln>
              <a:solidFill>
                <a:srgbClr val="C00000"/>
              </a:solidFill>
              <a:effectLst/>
              <a:highlight>
                <a:srgbClr val="FFFF00"/>
              </a:highligh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950F6ADE-F5FF-A326-7C25-55738A2F17F5}"/>
              </a:ext>
            </a:extLst>
          </p:cNvPr>
          <p:cNvSpPr txBox="1">
            <a:spLocks/>
          </p:cNvSpPr>
          <p:nvPr/>
        </p:nvSpPr>
        <p:spPr>
          <a:xfrm>
            <a:off x="560641" y="4951939"/>
            <a:ext cx="440188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Bàn</a:t>
            </a:r>
            <a:r>
              <a:rPr lang="en-US" dirty="0">
                <a:latin typeface="Roboto" panose="02000000000000000000" pitchFamily="2" charset="0"/>
              </a:rPr>
              <a:t> </a:t>
            </a:r>
            <a:r>
              <a:rPr lang="en-US" dirty="0" err="1">
                <a:latin typeface="Roboto" panose="02000000000000000000" pitchFamily="2" charset="0"/>
              </a:rPr>
              <a:t>đạp</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cxnSp>
        <p:nvCxnSpPr>
          <p:cNvPr id="9" name="Straight Arrow Connector 8">
            <a:extLst>
              <a:ext uri="{FF2B5EF4-FFF2-40B4-BE49-F238E27FC236}">
                <a16:creationId xmlns:a16="http://schemas.microsoft.com/office/drawing/2014/main" id="{DA34D5C0-98DC-1EBF-D97B-948CD2A28478}"/>
              </a:ext>
            </a:extLst>
          </p:cNvPr>
          <p:cNvCxnSpPr>
            <a:cxnSpLocks/>
          </p:cNvCxnSpPr>
          <p:nvPr/>
        </p:nvCxnSpPr>
        <p:spPr>
          <a:xfrm>
            <a:off x="8372839" y="3214924"/>
            <a:ext cx="0" cy="973321"/>
          </a:xfrm>
          <a:prstGeom prst="straightConnector1">
            <a:avLst/>
          </a:prstGeom>
          <a:ln w="5715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1" name="Google Shape;2299;p37">
            <a:extLst>
              <a:ext uri="{FF2B5EF4-FFF2-40B4-BE49-F238E27FC236}">
                <a16:creationId xmlns:a16="http://schemas.microsoft.com/office/drawing/2014/main" id="{9D90DB0B-C072-FA87-5C7D-769844CB9163}"/>
              </a:ext>
            </a:extLst>
          </p:cNvPr>
          <p:cNvSpPr txBox="1">
            <a:spLocks/>
          </p:cNvSpPr>
          <p:nvPr/>
        </p:nvSpPr>
        <p:spPr>
          <a:xfrm>
            <a:off x="560641" y="5534059"/>
            <a:ext cx="4401884"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giữa</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12" name="Isosceles Triangle 11">
            <a:extLst>
              <a:ext uri="{FF2B5EF4-FFF2-40B4-BE49-F238E27FC236}">
                <a16:creationId xmlns:a16="http://schemas.microsoft.com/office/drawing/2014/main" id="{0A190B36-1989-B8B4-C272-8D38671C1A58}"/>
              </a:ext>
            </a:extLst>
          </p:cNvPr>
          <p:cNvSpPr/>
          <p:nvPr/>
        </p:nvSpPr>
        <p:spPr>
          <a:xfrm flipH="1">
            <a:off x="6441791" y="3311008"/>
            <a:ext cx="619740" cy="526867"/>
          </a:xfrm>
          <a:prstGeom prst="triangle">
            <a:avLst/>
          </a:prstGeom>
          <a:solidFill>
            <a:srgbClr val="FFFF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sp>
        <p:nvSpPr>
          <p:cNvPr id="13" name="Google Shape;2299;p37">
            <a:extLst>
              <a:ext uri="{FF2B5EF4-FFF2-40B4-BE49-F238E27FC236}">
                <a16:creationId xmlns:a16="http://schemas.microsoft.com/office/drawing/2014/main" id="{A42D74AD-B21C-70C9-C8EC-0F1FD81A69C6}"/>
              </a:ext>
            </a:extLst>
          </p:cNvPr>
          <p:cNvSpPr txBox="1">
            <a:spLocks/>
          </p:cNvSpPr>
          <p:nvPr/>
        </p:nvSpPr>
        <p:spPr>
          <a:xfrm>
            <a:off x="560640" y="6054755"/>
            <a:ext cx="10505465"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Xích</a:t>
            </a:r>
            <a:r>
              <a:rPr lang="en-US" dirty="0">
                <a:latin typeface="Roboto" panose="02000000000000000000" pitchFamily="2" charset="0"/>
              </a:rPr>
              <a:t> </a:t>
            </a:r>
            <a:r>
              <a:rPr lang="en-US" dirty="0" err="1">
                <a:latin typeface="Roboto" panose="02000000000000000000" pitchFamily="2" charset="0"/>
              </a:rPr>
              <a:t>đĩa</a:t>
            </a:r>
            <a:r>
              <a:rPr lang="en-US" dirty="0">
                <a:latin typeface="Roboto" panose="02000000000000000000" pitchFamily="2" charset="0"/>
              </a:rPr>
              <a:t> </a:t>
            </a:r>
            <a:r>
              <a:rPr lang="en-US" dirty="0" err="1">
                <a:latin typeface="Roboto" panose="02000000000000000000" pitchFamily="2" charset="0"/>
              </a:rPr>
              <a:t>líp</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nâng</a:t>
            </a:r>
            <a:r>
              <a:rPr lang="en-US" dirty="0">
                <a:latin typeface="Roboto" panose="02000000000000000000" pitchFamily="2" charset="0"/>
              </a:rPr>
              <a:t> (</a:t>
            </a:r>
            <a:r>
              <a:rPr lang="en-US" dirty="0" err="1">
                <a:latin typeface="Roboto" panose="02000000000000000000" pitchFamily="2" charset="0"/>
              </a:rPr>
              <a:t>kéo</a:t>
            </a:r>
            <a:r>
              <a:rPr lang="en-US" dirty="0">
                <a:latin typeface="Roboto" panose="02000000000000000000" pitchFamily="2" charset="0"/>
              </a:rPr>
              <a:t> bánh </a:t>
            </a:r>
            <a:r>
              <a:rPr lang="en-US" dirty="0" err="1">
                <a:latin typeface="Roboto" panose="02000000000000000000" pitchFamily="2" charset="0"/>
              </a:rPr>
              <a:t>xe</a:t>
            </a:r>
            <a:r>
              <a:rPr lang="en-US" dirty="0">
                <a:latin typeface="Roboto" panose="02000000000000000000" pitchFamily="2" charset="0"/>
              </a:rPr>
              <a:t> </a:t>
            </a:r>
            <a:r>
              <a:rPr lang="en-US" dirty="0" err="1">
                <a:latin typeface="Roboto" panose="02000000000000000000" pitchFamily="2" charset="0"/>
              </a:rPr>
              <a:t>sau</a:t>
            </a:r>
            <a:r>
              <a:rPr lang="en-US" dirty="0">
                <a:latin typeface="Roboto" panose="02000000000000000000" pitchFamily="2" charset="0"/>
              </a:rPr>
              <a:t> </a:t>
            </a:r>
            <a:r>
              <a:rPr lang="en-US" dirty="0" err="1">
                <a:latin typeface="Roboto" panose="02000000000000000000" pitchFamily="2" charset="0"/>
              </a:rPr>
              <a:t>chuyển</a:t>
            </a:r>
            <a:r>
              <a:rPr lang="en-US" dirty="0">
                <a:latin typeface="Roboto" panose="02000000000000000000" pitchFamily="2" charset="0"/>
              </a:rPr>
              <a:t> </a:t>
            </a:r>
            <a:r>
              <a:rPr lang="en-US" dirty="0" err="1">
                <a:latin typeface="Roboto" panose="02000000000000000000" pitchFamily="2" charset="0"/>
              </a:rPr>
              <a:t>động</a:t>
            </a:r>
            <a:r>
              <a:rPr lang="en-US"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1675737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475"/>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975"/>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2475"/>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975"/>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3475"/>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3000"/>
                                  </p:iterate>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par>
                          <p:cTn id="33" fill="hold">
                            <p:stCondLst>
                              <p:cond delay="815"/>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iterate type="lt">
                                    <p:tmPct val="3000"/>
                                  </p:iterate>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1" grpId="0"/>
      <p:bldP spid="12"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686295"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sp>
        <p:nvSpPr>
          <p:cNvPr id="2" name="Google Shape;2299;p37">
            <a:extLst>
              <a:ext uri="{FF2B5EF4-FFF2-40B4-BE49-F238E27FC236}">
                <a16:creationId xmlns:a16="http://schemas.microsoft.com/office/drawing/2014/main" id="{B65640DD-BB9E-6979-CE3D-108A578C3D43}"/>
              </a:ext>
            </a:extLst>
          </p:cNvPr>
          <p:cNvSpPr txBox="1">
            <a:spLocks/>
          </p:cNvSpPr>
          <p:nvPr/>
        </p:nvSpPr>
        <p:spPr>
          <a:xfrm>
            <a:off x="845975" y="2624617"/>
            <a:ext cx="4487220"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gồm</a:t>
            </a:r>
            <a:r>
              <a:rPr lang="en-US" dirty="0">
                <a:latin typeface="Roboto" panose="02000000000000000000" pitchFamily="2" charset="0"/>
              </a:rPr>
              <a:t>: </a:t>
            </a:r>
            <a:r>
              <a:rPr lang="en-US" dirty="0" err="1">
                <a:latin typeface="Roboto" panose="02000000000000000000" pitchFamily="2" charset="0"/>
              </a:rPr>
              <a:t>chân</a:t>
            </a:r>
            <a:r>
              <a:rPr lang="en-US" dirty="0">
                <a:latin typeface="Roboto" panose="02000000000000000000" pitchFamily="2" charset="0"/>
              </a:rPr>
              <a:t> </a:t>
            </a:r>
            <a:r>
              <a:rPr lang="en-US" dirty="0" err="1">
                <a:latin typeface="Roboto" panose="02000000000000000000" pitchFamily="2" charset="0"/>
              </a:rPr>
              <a:t>chống</a:t>
            </a:r>
            <a:r>
              <a:rPr lang="en-US" dirty="0">
                <a:latin typeface="Roboto" panose="02000000000000000000" pitchFamily="2" charset="0"/>
              </a:rPr>
              <a:t> </a:t>
            </a:r>
            <a:r>
              <a:rPr lang="en-US" dirty="0" err="1">
                <a:latin typeface="Roboto" panose="02000000000000000000" pitchFamily="2" charset="0"/>
              </a:rPr>
              <a:t>xe</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950F6ADE-F5FF-A326-7C25-55738A2F17F5}"/>
              </a:ext>
            </a:extLst>
          </p:cNvPr>
          <p:cNvSpPr txBox="1">
            <a:spLocks/>
          </p:cNvSpPr>
          <p:nvPr/>
        </p:nvSpPr>
        <p:spPr>
          <a:xfrm>
            <a:off x="888643" y="3487032"/>
            <a:ext cx="4401884" cy="11873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O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a:t>
            </a:r>
            <a:r>
              <a:rPr lang="en-US" baseline="-25000" dirty="0">
                <a:latin typeface="Roboto" panose="02000000000000000000" pitchFamily="2" charset="0"/>
              </a:rPr>
              <a:t>1</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O</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pic>
        <p:nvPicPr>
          <p:cNvPr id="14" name="Picture 13">
            <a:extLst>
              <a:ext uri="{FF2B5EF4-FFF2-40B4-BE49-F238E27FC236}">
                <a16:creationId xmlns:a16="http://schemas.microsoft.com/office/drawing/2014/main" id="{0CD8BD3F-8929-878C-5A3E-EB8D935F7AAE}"/>
              </a:ext>
            </a:extLst>
          </p:cNvPr>
          <p:cNvPicPr>
            <a:picLocks noChangeAspect="1"/>
          </p:cNvPicPr>
          <p:nvPr/>
        </p:nvPicPr>
        <p:blipFill>
          <a:blip r:embed="rId2"/>
          <a:stretch>
            <a:fillRect/>
          </a:stretch>
        </p:blipFill>
        <p:spPr>
          <a:xfrm>
            <a:off x="5850082" y="1007895"/>
            <a:ext cx="5469207" cy="5588847"/>
          </a:xfrm>
          <a:prstGeom prst="rect">
            <a:avLst/>
          </a:prstGeom>
        </p:spPr>
      </p:pic>
    </p:spTree>
    <p:extLst>
      <p:ext uri="{BB962C8B-B14F-4D97-AF65-F5344CB8AC3E}">
        <p14:creationId xmlns:p14="http://schemas.microsoft.com/office/powerpoint/2010/main" val="16906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406311" y="400096"/>
            <a:ext cx="3721806"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sp>
        <p:nvSpPr>
          <p:cNvPr id="2" name="Google Shape;2299;p37">
            <a:extLst>
              <a:ext uri="{FF2B5EF4-FFF2-40B4-BE49-F238E27FC236}">
                <a16:creationId xmlns:a16="http://schemas.microsoft.com/office/drawing/2014/main" id="{B65640DD-BB9E-6979-CE3D-108A578C3D43}"/>
              </a:ext>
            </a:extLst>
          </p:cNvPr>
          <p:cNvSpPr txBox="1">
            <a:spLocks/>
          </p:cNvSpPr>
          <p:nvPr/>
        </p:nvSpPr>
        <p:spPr>
          <a:xfrm>
            <a:off x="406311" y="5149417"/>
            <a:ext cx="5439998"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gồm</a:t>
            </a:r>
            <a:r>
              <a:rPr lang="en-US" dirty="0">
                <a:latin typeface="Roboto" panose="02000000000000000000" pitchFamily="2" charset="0"/>
              </a:rPr>
              <a:t>: </a:t>
            </a:r>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phanh</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950F6ADE-F5FF-A326-7C25-55738A2F17F5}"/>
              </a:ext>
            </a:extLst>
          </p:cNvPr>
          <p:cNvSpPr txBox="1">
            <a:spLocks/>
          </p:cNvSpPr>
          <p:nvPr/>
        </p:nvSpPr>
        <p:spPr>
          <a:xfrm>
            <a:off x="406311" y="5834751"/>
            <a:ext cx="8653713" cy="5017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O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a:t>
            </a:r>
            <a:r>
              <a:rPr lang="en-US" baseline="-25000" dirty="0">
                <a:latin typeface="Roboto" panose="02000000000000000000" pitchFamily="2" charset="0"/>
              </a:rPr>
              <a:t>1</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O</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pic>
        <p:nvPicPr>
          <p:cNvPr id="4" name="Picture 3">
            <a:extLst>
              <a:ext uri="{FF2B5EF4-FFF2-40B4-BE49-F238E27FC236}">
                <a16:creationId xmlns:a16="http://schemas.microsoft.com/office/drawing/2014/main" id="{BEBF8A86-F58C-0149-07BB-619713269AF0}"/>
              </a:ext>
            </a:extLst>
          </p:cNvPr>
          <p:cNvPicPr>
            <a:picLocks noChangeAspect="1"/>
          </p:cNvPicPr>
          <p:nvPr/>
        </p:nvPicPr>
        <p:blipFill>
          <a:blip r:embed="rId2"/>
          <a:stretch>
            <a:fillRect/>
          </a:stretch>
        </p:blipFill>
        <p:spPr>
          <a:xfrm>
            <a:off x="833829" y="1206854"/>
            <a:ext cx="10656275" cy="3824967"/>
          </a:xfrm>
          <a:prstGeom prst="rect">
            <a:avLst/>
          </a:prstGeom>
        </p:spPr>
      </p:pic>
    </p:spTree>
    <p:extLst>
      <p:ext uri="{BB962C8B-B14F-4D97-AF65-F5344CB8AC3E}">
        <p14:creationId xmlns:p14="http://schemas.microsoft.com/office/powerpoint/2010/main" val="2899906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578733" y="612843"/>
            <a:ext cx="5179886" cy="563231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rgbClr val="002060"/>
                </a:solidFill>
                <a:effectLst/>
                <a:uLnTx/>
                <a:uFillTx/>
                <a:latin typeface="#9Slide07 IcielBaliho Script" pitchFamily="2" charset="-9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latin typeface="Roboto Condensed" panose="02000000000000000000" pitchFamily="2" charset="0"/>
              </a:rPr>
              <a:t>Hãy mô tả sự thay đổi hướng của lực khi dùng chân tác dụng lực lên pê – đan xe đạp để đẩy xe đạp tiến về phía trước. Xét quá trình tác dụng lực với hai trục quay tại trục giữa A và trục bánh sau B (Hình 19.10).</a:t>
            </a:r>
            <a:endParaRPr lang="en-US" sz="4000" dirty="0">
              <a:latin typeface="Roboto Condensed" panose="02000000000000000000" pitchFamily="2" charset="0"/>
            </a:endParaRPr>
          </a:p>
        </p:txBody>
      </p:sp>
    </p:spTree>
    <p:extLst>
      <p:ext uri="{BB962C8B-B14F-4D97-AF65-F5344CB8AC3E}">
        <p14:creationId xmlns:p14="http://schemas.microsoft.com/office/powerpoint/2010/main" val="742433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191707" y="73525"/>
            <a:ext cx="3803244" cy="501729"/>
          </a:xfrm>
          <a:prstGeom prst="roundRect">
            <a:avLst>
              <a:gd name="adj" fmla="val 25080"/>
            </a:avLst>
          </a:prstGeom>
          <a:solidFill>
            <a:srgbClr val="002060"/>
          </a:solidFill>
        </p:spPr>
        <p:txBody>
          <a:bodyPr wrap="square" tIns="0" bIns="0" anchor="ctr" anchorCtr="0">
            <a:spAutoFit/>
          </a:body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3.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Đòn</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bẩy</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trong</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xe</a:t>
            </a:r>
            <a:r>
              <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 </a:t>
            </a:r>
            <a:r>
              <a:rPr kumimoji="0" lang="en-US" sz="2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9Slide03 Arima Madurai Black" panose="00000A00000000000000" pitchFamily="2" charset="-93"/>
              </a:rPr>
              <a:t>đạp</a:t>
            </a:r>
            <a:endParaRPr kumimoji="0" lang="vi-VN" sz="2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9Slide03 Arima Madurai Black" panose="00000A00000000000000" pitchFamily="2" charset="-93"/>
            </a:endParaRPr>
          </a:p>
        </p:txBody>
      </p:sp>
      <p:pic>
        <p:nvPicPr>
          <p:cNvPr id="3" name="Picture 2">
            <a:extLst>
              <a:ext uri="{FF2B5EF4-FFF2-40B4-BE49-F238E27FC236}">
                <a16:creationId xmlns:a16="http://schemas.microsoft.com/office/drawing/2014/main" id="{06312875-7992-FE47-598D-63013375C8AF}"/>
              </a:ext>
            </a:extLst>
          </p:cNvPr>
          <p:cNvPicPr>
            <a:picLocks noChangeAspect="1"/>
          </p:cNvPicPr>
          <p:nvPr/>
        </p:nvPicPr>
        <p:blipFill>
          <a:blip r:embed="rId2"/>
          <a:stretch>
            <a:fillRect/>
          </a:stretch>
        </p:blipFill>
        <p:spPr>
          <a:xfrm>
            <a:off x="2228310" y="661078"/>
            <a:ext cx="7326237" cy="4430027"/>
          </a:xfrm>
          <a:prstGeom prst="rect">
            <a:avLst/>
          </a:prstGeom>
        </p:spPr>
      </p:pic>
      <p:sp>
        <p:nvSpPr>
          <p:cNvPr id="4" name="Google Shape;2299;p37">
            <a:extLst>
              <a:ext uri="{FF2B5EF4-FFF2-40B4-BE49-F238E27FC236}">
                <a16:creationId xmlns:a16="http://schemas.microsoft.com/office/drawing/2014/main" id="{01618C85-FE54-6A7D-C142-F619638F5893}"/>
              </a:ext>
            </a:extLst>
          </p:cNvPr>
          <p:cNvSpPr txBox="1">
            <a:spLocks/>
          </p:cNvSpPr>
          <p:nvPr/>
        </p:nvSpPr>
        <p:spPr>
          <a:xfrm>
            <a:off x="350890" y="5014865"/>
            <a:ext cx="11490220" cy="17696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gn="ctr"/>
            <a:r>
              <a:rPr lang="vi-VN" sz="2200" dirty="0">
                <a:latin typeface="Roboto" panose="02000000000000000000" pitchFamily="2" charset="0"/>
              </a:rPr>
              <a:t>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en-US" sz="2200" b="0" i="0" u="none" strike="noStrike" kern="0" cap="none" spc="0" normalizeH="0" baseline="0" noProof="0" dirty="0">
              <a:ln>
                <a:noFill/>
              </a:ln>
              <a:solidFill>
                <a:prstClr val="black"/>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24771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73DFDE0-9D01-D4CC-FD7D-F76E6D18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85928"/>
            <a:ext cx="10515600" cy="4839816"/>
          </a:xfrm>
          <a:prstGeom prst="rect">
            <a:avLst/>
          </a:prstGeom>
        </p:spPr>
      </p:pic>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250" r="93650">
                        <a14:foregroundMark x1="15850" y1="26850" x2="18650" y2="31950"/>
                        <a14:foregroundMark x1="29500" y1="34300" x2="11950" y2="50350"/>
                        <a14:foregroundMark x1="11950" y1="50350" x2="11500" y2="51800"/>
                        <a14:foregroundMark x1="21200" y1="47550" x2="15750" y2="71050"/>
                        <a14:foregroundMark x1="13650" y1="55850" x2="15400" y2="74950"/>
                        <a14:foregroundMark x1="18150" y1="74800" x2="61600" y2="87000"/>
                        <a14:foregroundMark x1="84250" y1="29150" x2="82550" y2="35150"/>
                        <a14:foregroundMark x1="74500" y1="41350" x2="84600" y2="57550"/>
                        <a14:foregroundMark x1="86350" y1="30150" x2="85950" y2="34550"/>
                        <a14:foregroundMark x1="83650" y1="35150" x2="79650" y2="37200"/>
                        <a14:foregroundMark x1="72100" y1="28300" x2="72100" y2="28300"/>
                        <a14:foregroundMark x1="73900" y1="28700" x2="73900" y2="28700"/>
                        <a14:foregroundMark x1="72450" y1="27950" x2="72350" y2="29400"/>
                        <a14:foregroundMark x1="85850" y1="39150" x2="86700" y2="39650"/>
                        <a14:foregroundMark x1="89750" y1="68000" x2="77200" y2="81250"/>
                        <a14:foregroundMark x1="89250" y1="74100" x2="82050" y2="80650"/>
                        <a14:foregroundMark x1="83150" y1="48150" x2="86450" y2="57300"/>
                        <a14:foregroundMark x1="75500" y1="41350" x2="80850" y2="46450"/>
                        <a14:foregroundMark x1="73050" y1="69350" x2="71700" y2="82700"/>
                        <a14:foregroundMark x1="91200" y1="68100" x2="93650" y2="74800"/>
                        <a14:foregroundMark x1="70500" y1="73350" x2="68200" y2="78950"/>
                        <a14:foregroundMark x1="9300" y1="67850" x2="16000" y2="76900"/>
                        <a14:foregroundMark x1="6250" y1="73250" x2="12200" y2="77850"/>
                      </a14:backgroundRemoval>
                    </a14:imgEffect>
                  </a14:imgLayer>
                </a14:imgProps>
              </a:ext>
              <a:ext uri="{28A0092B-C50C-407E-A947-70E740481C1C}">
                <a14:useLocalDpi xmlns:a14="http://schemas.microsoft.com/office/drawing/2010/main" val="0"/>
              </a:ext>
            </a:extLst>
          </a:blip>
          <a:stretch>
            <a:fillRect/>
          </a:stretch>
        </p:blipFill>
        <p:spPr>
          <a:xfrm>
            <a:off x="222519" y="117609"/>
            <a:ext cx="2134569" cy="2134569"/>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1919650" y="584728"/>
            <a:ext cx="9834199" cy="1200329"/>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Quan </a:t>
            </a:r>
            <a:r>
              <a:rPr lang="en-US" sz="3600" dirty="0" err="1">
                <a:solidFill>
                  <a:srgbClr val="002060"/>
                </a:solidFill>
                <a:latin typeface="Roboto Condensed" panose="02000000000000000000" pitchFamily="2" charset="0"/>
              </a:rPr>
              <a:t>sát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hình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cho</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biết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đâu</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là</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đòn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bẩy</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đâu</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là</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điểm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tựa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và</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chỉ</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ra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sự</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thay</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đổi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hướng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của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lực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trong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hình</a:t>
            </a:r>
            <a:r>
              <a:rPr lang="en-US" sz="3600" dirty="0">
                <a:solidFill>
                  <a:srgbClr val="002060"/>
                </a:solidFill>
                <a:latin typeface="Roboto Condensed" panose="02000000000000000000" pitchFamily="2" charset="0"/>
              </a:rPr>
              <a:t> </a:t>
            </a:r>
          </a:p>
        </p:txBody>
      </p:sp>
    </p:spTree>
    <p:extLst>
      <p:ext uri="{BB962C8B-B14F-4D97-AF65-F5344CB8AC3E}">
        <p14:creationId xmlns:p14="http://schemas.microsoft.com/office/powerpoint/2010/main" val="5267736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73DFDE0-9D01-D4CC-FD7D-F76E6D18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4" y="659515"/>
            <a:ext cx="12034671" cy="5538970"/>
          </a:xfrm>
          <a:prstGeom prst="rect">
            <a:avLst/>
          </a:prstGeom>
        </p:spPr>
      </p:pic>
      <p:sp>
        <p:nvSpPr>
          <p:cNvPr id="7" name="Isosceles Triangle 6">
            <a:extLst>
              <a:ext uri="{FF2B5EF4-FFF2-40B4-BE49-F238E27FC236}">
                <a16:creationId xmlns:a16="http://schemas.microsoft.com/office/drawing/2014/main" id="{F9B03C26-A0D6-898E-0BF4-758245D3562D}"/>
              </a:ext>
            </a:extLst>
          </p:cNvPr>
          <p:cNvSpPr/>
          <p:nvPr/>
        </p:nvSpPr>
        <p:spPr>
          <a:xfrm flipH="1">
            <a:off x="5293393" y="3470415"/>
            <a:ext cx="1120385" cy="952486"/>
          </a:xfrm>
          <a:prstGeom prst="triangle">
            <a:avLst/>
          </a:prstGeom>
          <a:solidFill>
            <a:srgbClr val="C00000"/>
          </a:solidFill>
          <a:ln w="19050">
            <a:solidFill>
              <a:srgbClr val="C00000"/>
            </a:solidFill>
          </a:ln>
          <a:effectLst>
            <a:glow rad="139700">
              <a:srgbClr val="C00000">
                <a:alpha val="40000"/>
              </a:srgb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326578">
              <a:defRPr/>
            </a:pPr>
            <a:endParaRPr lang="en-US" sz="1600" dirty="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9AA8B450-9EC6-FB90-510E-3DACCD4C103C}"/>
              </a:ext>
            </a:extLst>
          </p:cNvPr>
          <p:cNvCxnSpPr>
            <a:cxnSpLocks/>
          </p:cNvCxnSpPr>
          <p:nvPr/>
        </p:nvCxnSpPr>
        <p:spPr>
          <a:xfrm>
            <a:off x="9557827" y="1443308"/>
            <a:ext cx="646125" cy="1513901"/>
          </a:xfrm>
          <a:prstGeom prst="straightConnector1">
            <a:avLst/>
          </a:prstGeom>
          <a:ln w="5715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C39AD95-ED8B-8B45-3AFE-1B1F0DE99760}"/>
              </a:ext>
            </a:extLst>
          </p:cNvPr>
          <p:cNvSpPr txBox="1"/>
          <p:nvPr/>
        </p:nvSpPr>
        <p:spPr>
          <a:xfrm>
            <a:off x="10203952" y="2844225"/>
            <a:ext cx="1149726"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14" name="TextBox 13">
            <a:extLst>
              <a:ext uri="{FF2B5EF4-FFF2-40B4-BE49-F238E27FC236}">
                <a16:creationId xmlns:a16="http://schemas.microsoft.com/office/drawing/2014/main" id="{57E67D2F-0565-E311-EF64-54DC020343A6}"/>
              </a:ext>
            </a:extLst>
          </p:cNvPr>
          <p:cNvSpPr txBox="1"/>
          <p:nvPr/>
        </p:nvSpPr>
        <p:spPr>
          <a:xfrm>
            <a:off x="4785955" y="4613868"/>
            <a:ext cx="2300190"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cxnSp>
        <p:nvCxnSpPr>
          <p:cNvPr id="17" name="Straight Arrow Connector 16">
            <a:extLst>
              <a:ext uri="{FF2B5EF4-FFF2-40B4-BE49-F238E27FC236}">
                <a16:creationId xmlns:a16="http://schemas.microsoft.com/office/drawing/2014/main" id="{E5537AB6-0F80-FDEB-EAF4-02C79A3DC4FB}"/>
              </a:ext>
            </a:extLst>
          </p:cNvPr>
          <p:cNvCxnSpPr>
            <a:cxnSpLocks/>
          </p:cNvCxnSpPr>
          <p:nvPr/>
        </p:nvCxnSpPr>
        <p:spPr>
          <a:xfrm flipV="1">
            <a:off x="9548099" y="3470415"/>
            <a:ext cx="692494" cy="1622546"/>
          </a:xfrm>
          <a:prstGeom prst="straightConnector1">
            <a:avLst/>
          </a:prstGeom>
          <a:ln w="57150">
            <a:solidFill>
              <a:srgbClr val="00206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477B6BBB-2304-F492-8F50-CBDECC0D84FD}"/>
              </a:ext>
            </a:extLst>
          </p:cNvPr>
          <p:cNvCxnSpPr>
            <a:cxnSpLocks/>
          </p:cNvCxnSpPr>
          <p:nvPr/>
        </p:nvCxnSpPr>
        <p:spPr>
          <a:xfrm flipH="1">
            <a:off x="962888" y="2641856"/>
            <a:ext cx="332073" cy="630706"/>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B580E522-75E3-CED1-04F1-F0E958A5C222}"/>
              </a:ext>
            </a:extLst>
          </p:cNvPr>
          <p:cNvCxnSpPr>
            <a:cxnSpLocks/>
          </p:cNvCxnSpPr>
          <p:nvPr/>
        </p:nvCxnSpPr>
        <p:spPr>
          <a:xfrm flipH="1" flipV="1">
            <a:off x="962888" y="3585439"/>
            <a:ext cx="332073" cy="567198"/>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06580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C08E0D6-C24F-7082-F4FC-0BDFA8B83B28}"/>
              </a:ext>
            </a:extLst>
          </p:cNvPr>
          <p:cNvSpPr txBox="1"/>
          <p:nvPr/>
        </p:nvSpPr>
        <p:spPr>
          <a:xfrm>
            <a:off x="6791417" y="246507"/>
            <a:ext cx="5231972" cy="1003459"/>
          </a:xfrm>
          <a:prstGeom prst="roundRect">
            <a:avLst>
              <a:gd name="adj" fmla="val 25080"/>
            </a:avLst>
          </a:prstGeom>
          <a:solidFill>
            <a:srgbClr val="002060"/>
          </a:solidFill>
        </p:spPr>
        <p:txBody>
          <a:bodyPr wrap="square" tIns="0" bIns="0" anchor="ctr" anchorCtr="0">
            <a:spAutoFit/>
          </a:bodyPr>
          <a:lstStyle/>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Dùng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đòn</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bẩy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để</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hỗ</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trợ</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công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việc</a:t>
            </a:r>
            <a:endParaRPr lang="en-US" sz="2800" dirty="0">
              <a:solidFill>
                <a:prstClr val="white"/>
              </a:solidFill>
              <a:latin typeface="Roboto Condensed" panose="02000000000000000000" pitchFamily="2" charset="0"/>
              <a:cs typeface="#9Slide03 Arima Madurai Black" panose="00000A00000000000000" pitchFamily="2" charset="-93"/>
            </a:endParaRPr>
          </a:p>
          <a:p>
            <a:pPr algn="ctr" defTabSz="326578">
              <a:defRPr/>
            </a:pPr>
            <a:r>
              <a:rPr lang="en-US" sz="2800" dirty="0" err="1">
                <a:solidFill>
                  <a:prstClr val="white"/>
                </a:solidFill>
                <a:latin typeface="Roboto Condensed" panose="02000000000000000000" pitchFamily="2" charset="0"/>
                <a:cs typeface="#9Slide03 Arima Madurai Black" panose="00000A00000000000000" pitchFamily="2" charset="-93"/>
              </a:rPr>
              <a:t>Chày</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giã</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gạo</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dùng</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sức</a:t>
            </a:r>
            <a:r>
              <a:rPr lang="en-US" sz="2800" dirty="0">
                <a:solidFill>
                  <a:prstClr val="white"/>
                </a:solidFill>
                <a:latin typeface="Roboto Condensed" panose="02000000000000000000" pitchFamily="2" charset="0"/>
                <a:cs typeface="#9Slide03 Arima Madurai Black" panose="00000A00000000000000" pitchFamily="2" charset="-93"/>
              </a:rPr>
              <a:t> </a:t>
            </a:r>
            <a:r>
              <a:rPr lang="en-US" sz="2800" dirty="0" err="1">
                <a:solidFill>
                  <a:prstClr val="white"/>
                </a:solidFill>
                <a:latin typeface="Roboto Condensed" panose="02000000000000000000" pitchFamily="2" charset="0"/>
                <a:cs typeface="#9Slide03 Arima Madurai Black" panose="00000A00000000000000" pitchFamily="2" charset="-93"/>
              </a:rPr>
              <a:t>nước</a:t>
            </a:r>
            <a:endParaRPr lang="vi-VN" sz="2800" dirty="0">
              <a:solidFill>
                <a:prstClr val="white"/>
              </a:solidFill>
              <a:latin typeface="Roboto Condensed" panose="02000000000000000000" pitchFamily="2" charset="0"/>
              <a:cs typeface="#9Slide03 Arima Madurai Black" panose="00000A00000000000000" pitchFamily="2" charset="-93"/>
            </a:endParaRPr>
          </a:p>
        </p:txBody>
      </p:sp>
      <p:pic>
        <p:nvPicPr>
          <p:cNvPr id="3" name="Picture 2">
            <a:extLst>
              <a:ext uri="{FF2B5EF4-FFF2-40B4-BE49-F238E27FC236}">
                <a16:creationId xmlns:a16="http://schemas.microsoft.com/office/drawing/2014/main" id="{4C04558C-D151-3F64-A34B-549223001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966"/>
            <a:ext cx="7638025" cy="5442664"/>
          </a:xfrm>
          <a:prstGeom prst="rect">
            <a:avLst/>
          </a:prstGeom>
        </p:spPr>
      </p:pic>
      <p:sp>
        <p:nvSpPr>
          <p:cNvPr id="4" name="TextBox 3">
            <a:extLst>
              <a:ext uri="{FF2B5EF4-FFF2-40B4-BE49-F238E27FC236}">
                <a16:creationId xmlns:a16="http://schemas.microsoft.com/office/drawing/2014/main" id="{6BA94C3F-D892-E0FE-4481-A8462FE51FFB}"/>
              </a:ext>
            </a:extLst>
          </p:cNvPr>
          <p:cNvSpPr txBox="1"/>
          <p:nvPr/>
        </p:nvSpPr>
        <p:spPr>
          <a:xfrm>
            <a:off x="7811847" y="2117872"/>
            <a:ext cx="4037720" cy="1311128"/>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200" noProof="0" dirty="0" err="1">
                <a:solidFill>
                  <a:prstClr val="black"/>
                </a:solidFill>
                <a:latin typeface="Roboto" panose="02000000000000000000" pitchFamily="2" charset="0"/>
                <a:cs typeface="#9Slide03 Arima Madurai Black" panose="00000A00000000000000" pitchFamily="2" charset="-93"/>
              </a:rPr>
              <a:t>Máng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đầy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nước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thân</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chày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sẽ</a:t>
            </a:r>
            <a:r>
              <a:rPr lang="en-US" sz="2200" noProof="0" dirty="0">
                <a:solidFill>
                  <a:prstClr val="black"/>
                </a:solidFill>
                <a:latin typeface="Roboto" panose="02000000000000000000" pitchFamily="2" charset="0"/>
                <a:cs typeface="#9Slide03 Arima Madurai Black" panose="00000A00000000000000" pitchFamily="2" charset="-93"/>
              </a:rPr>
              <a:t> quay </a:t>
            </a:r>
            <a:r>
              <a:rPr lang="en-US" sz="2200" noProof="0" dirty="0" err="1">
                <a:solidFill>
                  <a:prstClr val="black"/>
                </a:solidFill>
                <a:latin typeface="Roboto" panose="02000000000000000000" pitchFamily="2" charset="0"/>
                <a:cs typeface="#9Slide03 Arima Madurai Black" panose="00000A00000000000000" pitchFamily="2" charset="-93"/>
              </a:rPr>
              <a:t>quanh</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trục</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làm</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đầu</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chày</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nâng</a:t>
            </a:r>
            <a:r>
              <a:rPr lang="en-US" sz="2200" noProof="0" dirty="0">
                <a:solidFill>
                  <a:prstClr val="black"/>
                </a:solidFill>
                <a:latin typeface="Roboto" panose="02000000000000000000" pitchFamily="2" charset="0"/>
                <a:cs typeface="#9Slide03 Arima Madurai Black" panose="00000A00000000000000" pitchFamily="2" charset="-93"/>
              </a:rPr>
              <a:t> </a:t>
            </a:r>
            <a:r>
              <a:rPr lang="en-US" sz="2200" noProof="0" dirty="0" err="1">
                <a:solidFill>
                  <a:prstClr val="black"/>
                </a:solidFill>
                <a:latin typeface="Roboto" panose="02000000000000000000" pitchFamily="2" charset="0"/>
                <a:cs typeface="#9Slide03 Arima Madurai Black" panose="00000A00000000000000" pitchFamily="2" charset="-93"/>
              </a:rPr>
              <a:t>lên</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
        <p:nvSpPr>
          <p:cNvPr id="5" name="Oval 4">
            <a:extLst>
              <a:ext uri="{FF2B5EF4-FFF2-40B4-BE49-F238E27FC236}">
                <a16:creationId xmlns:a16="http://schemas.microsoft.com/office/drawing/2014/main" id="{BCB336DE-CD2F-C423-2B43-0D1947B0D7CD}"/>
              </a:ext>
            </a:extLst>
          </p:cNvPr>
          <p:cNvSpPr/>
          <p:nvPr/>
        </p:nvSpPr>
        <p:spPr>
          <a:xfrm>
            <a:off x="4802221" y="1682884"/>
            <a:ext cx="1293779" cy="12743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10178E-7D39-B2C7-EFF2-F4326F2CC0BB}"/>
              </a:ext>
            </a:extLst>
          </p:cNvPr>
          <p:cNvSpPr txBox="1"/>
          <p:nvPr/>
        </p:nvSpPr>
        <p:spPr>
          <a:xfrm>
            <a:off x="5622044" y="3971298"/>
            <a:ext cx="1079824" cy="584775"/>
          </a:xfrm>
          <a:prstGeom prst="rect">
            <a:avLst/>
          </a:prstGeom>
          <a:solidFill>
            <a:srgbClr val="FFFF00"/>
          </a:solidFill>
        </p:spPr>
        <p:txBody>
          <a:bodyPr wrap="square" rtlCol="0">
            <a:spAutoFit/>
          </a:bodyPr>
          <a:lstStyle/>
          <a:p>
            <a:pPr algn="ctr"/>
            <a:r>
              <a:rPr lang="en-US" sz="3200" dirty="0" err="1">
                <a:solidFill>
                  <a:srgbClr val="002060"/>
                </a:solidFill>
                <a:latin typeface="Roboto Condensed" panose="02000000000000000000" pitchFamily="2" charset="0"/>
              </a:rPr>
              <a:t>Trục</a:t>
            </a:r>
            <a:endParaRPr lang="en-US" sz="3200" dirty="0">
              <a:solidFill>
                <a:srgbClr val="002060"/>
              </a:solidFill>
              <a:latin typeface="Roboto Condensed" panose="02000000000000000000" pitchFamily="2" charset="0"/>
            </a:endParaRPr>
          </a:p>
        </p:txBody>
      </p:sp>
      <p:cxnSp>
        <p:nvCxnSpPr>
          <p:cNvPr id="7" name="Straight Connector 6">
            <a:extLst>
              <a:ext uri="{FF2B5EF4-FFF2-40B4-BE49-F238E27FC236}">
                <a16:creationId xmlns:a16="http://schemas.microsoft.com/office/drawing/2014/main" id="{80D14CBE-196B-5CF3-63DE-7E68E6E83980}"/>
              </a:ext>
            </a:extLst>
          </p:cNvPr>
          <p:cNvCxnSpPr>
            <a:cxnSpLocks/>
          </p:cNvCxnSpPr>
          <p:nvPr/>
        </p:nvCxnSpPr>
        <p:spPr>
          <a:xfrm>
            <a:off x="5093206" y="3136191"/>
            <a:ext cx="528838" cy="835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BD723BE-3EE1-27A0-F955-2E8D9DFB2E9E}"/>
              </a:ext>
            </a:extLst>
          </p:cNvPr>
          <p:cNvCxnSpPr>
            <a:cxnSpLocks/>
          </p:cNvCxnSpPr>
          <p:nvPr/>
        </p:nvCxnSpPr>
        <p:spPr>
          <a:xfrm>
            <a:off x="5799551" y="2957207"/>
            <a:ext cx="0" cy="798580"/>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19EEA227-9518-998B-2C36-B4926B190E14}"/>
              </a:ext>
            </a:extLst>
          </p:cNvPr>
          <p:cNvCxnSpPr>
            <a:cxnSpLocks/>
          </p:cNvCxnSpPr>
          <p:nvPr/>
        </p:nvCxnSpPr>
        <p:spPr>
          <a:xfrm flipV="1">
            <a:off x="2488904" y="2402732"/>
            <a:ext cx="0" cy="844569"/>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12CE76BD-6BA8-1261-ECCE-B099B49F418A}"/>
              </a:ext>
            </a:extLst>
          </p:cNvPr>
          <p:cNvSpPr txBox="1"/>
          <p:nvPr/>
        </p:nvSpPr>
        <p:spPr>
          <a:xfrm>
            <a:off x="7811847" y="3608121"/>
            <a:ext cx="4037720" cy="1311128"/>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200" dirty="0" err="1">
                <a:solidFill>
                  <a:prstClr val="black"/>
                </a:solidFill>
                <a:latin typeface="Roboto" panose="02000000000000000000" pitchFamily="2" charset="0"/>
                <a:cs typeface="#9Slide03 Arima Madurai Black" panose="00000A00000000000000" pitchFamily="2" charset="-93"/>
              </a:rPr>
              <a:t>Đầu</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chày</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nâng</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lên</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làm</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nước</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chảy</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ra</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khỏi</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máng</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làm</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đầu</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chày</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giã</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xuống</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cối</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
        <p:nvSpPr>
          <p:cNvPr id="15" name="TextBox 14">
            <a:extLst>
              <a:ext uri="{FF2B5EF4-FFF2-40B4-BE49-F238E27FC236}">
                <a16:creationId xmlns:a16="http://schemas.microsoft.com/office/drawing/2014/main" id="{E79D92FC-A8D3-6B10-7D01-E9D08FE2CD91}"/>
              </a:ext>
            </a:extLst>
          </p:cNvPr>
          <p:cNvSpPr txBox="1"/>
          <p:nvPr/>
        </p:nvSpPr>
        <p:spPr>
          <a:xfrm>
            <a:off x="7811847" y="5098370"/>
            <a:ext cx="4037720" cy="46756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2200" dirty="0">
                <a:solidFill>
                  <a:prstClr val="black"/>
                </a:solidFill>
                <a:latin typeface="Roboto" panose="02000000000000000000" pitchFamily="2" charset="0"/>
                <a:cs typeface="#9Slide03 Arima Madurai Black" panose="00000A00000000000000" pitchFamily="2" charset="-93"/>
              </a:rPr>
              <a:t>Sau </a:t>
            </a:r>
            <a:r>
              <a:rPr lang="en-US" sz="2200" dirty="0" err="1">
                <a:solidFill>
                  <a:prstClr val="black"/>
                </a:solidFill>
                <a:latin typeface="Roboto" panose="02000000000000000000" pitchFamily="2" charset="0"/>
                <a:cs typeface="#9Slide03 Arima Madurai Black" panose="00000A00000000000000" pitchFamily="2" charset="-93"/>
              </a:rPr>
              <a:t>đó</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quá</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trình</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lặp</a:t>
            </a:r>
            <a:r>
              <a:rPr lang="en-US" sz="2200" dirty="0">
                <a:solidFill>
                  <a:prstClr val="black"/>
                </a:solidFill>
                <a:latin typeface="Roboto" panose="02000000000000000000" pitchFamily="2" charset="0"/>
                <a:cs typeface="#9Slide03 Arima Madurai Black" panose="00000A00000000000000" pitchFamily="2" charset="-93"/>
              </a:rPr>
              <a:t> </a:t>
            </a:r>
            <a:r>
              <a:rPr lang="en-US" sz="2200" dirty="0" err="1">
                <a:solidFill>
                  <a:prstClr val="black"/>
                </a:solidFill>
                <a:latin typeface="Roboto" panose="02000000000000000000" pitchFamily="2" charset="0"/>
                <a:cs typeface="#9Slide03 Arima Madurai Black" panose="00000A00000000000000" pitchFamily="2" charset="-93"/>
              </a:rPr>
              <a:t>lại</a:t>
            </a:r>
            <a:endPar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Black" panose="00000A00000000000000" pitchFamily="2" charset="-93"/>
            </a:endParaRPr>
          </a:p>
        </p:txBody>
      </p:sp>
    </p:spTree>
    <p:extLst>
      <p:ext uri="{BB962C8B-B14F-4D97-AF65-F5344CB8AC3E}">
        <p14:creationId xmlns:p14="http://schemas.microsoft.com/office/powerpoint/2010/main" val="3082672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2000"/>
                                  </p:iterate>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2000"/>
                                  </p:iterate>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250" r="93650">
                        <a14:foregroundMark x1="15850" y1="26850" x2="18650" y2="31950"/>
                        <a14:foregroundMark x1="29500" y1="34300" x2="11950" y2="50350"/>
                        <a14:foregroundMark x1="11950" y1="50350" x2="11500" y2="51800"/>
                        <a14:foregroundMark x1="21200" y1="47550" x2="15750" y2="71050"/>
                        <a14:foregroundMark x1="13650" y1="55850" x2="15400" y2="74950"/>
                        <a14:foregroundMark x1="18150" y1="74800" x2="61600" y2="87000"/>
                        <a14:foregroundMark x1="84250" y1="29150" x2="82550" y2="35150"/>
                        <a14:foregroundMark x1="74500" y1="41350" x2="84600" y2="57550"/>
                        <a14:foregroundMark x1="86350" y1="30150" x2="85950" y2="34550"/>
                        <a14:foregroundMark x1="83650" y1="35150" x2="79650" y2="37200"/>
                        <a14:foregroundMark x1="72100" y1="28300" x2="72100" y2="28300"/>
                        <a14:foregroundMark x1="73900" y1="28700" x2="73900" y2="28700"/>
                        <a14:foregroundMark x1="72450" y1="27950" x2="72350" y2="29400"/>
                        <a14:foregroundMark x1="85850" y1="39150" x2="86700" y2="39650"/>
                        <a14:foregroundMark x1="89750" y1="68000" x2="77200" y2="81250"/>
                        <a14:foregroundMark x1="89250" y1="74100" x2="82050" y2="80650"/>
                        <a14:foregroundMark x1="83150" y1="48150" x2="86450" y2="57300"/>
                        <a14:foregroundMark x1="75500" y1="41350" x2="80850" y2="46450"/>
                        <a14:foregroundMark x1="73050" y1="69350" x2="71700" y2="82700"/>
                        <a14:foregroundMark x1="91200" y1="68100" x2="93650" y2="74800"/>
                        <a14:foregroundMark x1="70500" y1="73350" x2="68200" y2="78950"/>
                        <a14:foregroundMark x1="9300" y1="67850" x2="16000" y2="76900"/>
                        <a14:foregroundMark x1="6250" y1="73250" x2="12200" y2="77850"/>
                      </a14:backgroundRemoval>
                    </a14:imgEffect>
                  </a14:imgLayer>
                </a14:imgProps>
              </a:ext>
              <a:ext uri="{28A0092B-C50C-407E-A947-70E740481C1C}">
                <a14:useLocalDpi xmlns:a14="http://schemas.microsoft.com/office/drawing/2010/main" val="0"/>
              </a:ext>
            </a:extLst>
          </a:blip>
          <a:stretch>
            <a:fillRect/>
          </a:stretch>
        </p:blipFill>
        <p:spPr>
          <a:xfrm>
            <a:off x="524077" y="117610"/>
            <a:ext cx="1667448" cy="1667448"/>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1978016" y="351169"/>
            <a:ext cx="983419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latin typeface="Roboto Condensed" panose="02000000000000000000" pitchFamily="2" charset="0"/>
              </a:rPr>
              <a:t>Để</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nhổ</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một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chiếc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đinh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ra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khỏi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tấm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gỗ</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người</a:t>
            </a:r>
            <a:r>
              <a:rPr lang="en-US" sz="3600" dirty="0">
                <a:solidFill>
                  <a:srgbClr val="002060"/>
                </a:solidFill>
                <a:latin typeface="Roboto Condensed" panose="02000000000000000000" pitchFamily="2" charset="0"/>
              </a:rPr>
              <a:t> ta </a:t>
            </a:r>
            <a:r>
              <a:rPr lang="en-US" sz="3600" dirty="0" err="1">
                <a:solidFill>
                  <a:srgbClr val="002060"/>
                </a:solidFill>
                <a:latin typeface="Roboto Condensed" panose="02000000000000000000" pitchFamily="2" charset="0"/>
              </a:rPr>
              <a:t>sử</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dụng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một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chiếc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búa</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nhổ</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đinh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hoặc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một</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chiếc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kìm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Em</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hãy</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
        <p:nvSpPr>
          <p:cNvPr id="2" name="TextBox 1">
            <a:extLst>
              <a:ext uri="{FF2B5EF4-FFF2-40B4-BE49-F238E27FC236}">
                <a16:creationId xmlns:a16="http://schemas.microsoft.com/office/drawing/2014/main" id="{735BEDD2-C9FA-C3A0-7764-A64FA831FE0E}"/>
              </a:ext>
            </a:extLst>
          </p:cNvPr>
          <p:cNvSpPr txBox="1"/>
          <p:nvPr/>
        </p:nvSpPr>
        <p:spPr>
          <a:xfrm>
            <a:off x="845089" y="1578673"/>
            <a:ext cx="9834199"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Roboto Condensed" panose="02000000000000000000" pitchFamily="2" charset="0"/>
              </a:rPr>
              <a:t>a) </a:t>
            </a:r>
            <a:r>
              <a:rPr lang="en-US" sz="3600" dirty="0" err="1">
                <a:solidFill>
                  <a:srgbClr val="002060"/>
                </a:solidFill>
                <a:latin typeface="Roboto Condensed" panose="02000000000000000000" pitchFamily="2" charset="0"/>
              </a:rPr>
              <a:t>Mô</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tả</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cách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dùng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hai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dụng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cụ</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này</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sp>
        <p:nvSpPr>
          <p:cNvPr id="5" name="TextBox 4">
            <a:extLst>
              <a:ext uri="{FF2B5EF4-FFF2-40B4-BE49-F238E27FC236}">
                <a16:creationId xmlns:a16="http://schemas.microsoft.com/office/drawing/2014/main" id="{E34443D5-C126-D46D-9339-F56C4B119BBB}"/>
              </a:ext>
            </a:extLst>
          </p:cNvPr>
          <p:cNvSpPr txBox="1"/>
          <p:nvPr/>
        </p:nvSpPr>
        <p:spPr>
          <a:xfrm>
            <a:off x="845089" y="2225004"/>
            <a:ext cx="1086701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Roboto Condensed" panose="02000000000000000000" pitchFamily="2" charset="0"/>
              </a:rPr>
              <a:t>b) </a:t>
            </a:r>
            <a:r>
              <a:rPr lang="en-US" sz="3600" dirty="0" err="1">
                <a:solidFill>
                  <a:srgbClr val="002060"/>
                </a:solidFill>
                <a:latin typeface="Roboto Condensed" panose="02000000000000000000" pitchFamily="2" charset="0"/>
              </a:rPr>
              <a:t>Vận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dụng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kiến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thức</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kĩ</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năng</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về</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đòn</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bẩy</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để</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giải</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thích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cách</a:t>
            </a:r>
            <a:r>
              <a:rPr lang="en-US" sz="3600" dirty="0">
                <a:solidFill>
                  <a:srgbClr val="002060"/>
                </a:solidFill>
                <a:latin typeface="Roboto Condensed" panose="02000000000000000000" pitchFamily="2" charset="0"/>
              </a:rPr>
              <a:t> </a:t>
            </a:r>
            <a:r>
              <a:rPr lang="en-US" sz="3600" dirty="0" err="1">
                <a:solidFill>
                  <a:srgbClr val="002060"/>
                </a:solidFill>
                <a:latin typeface="Roboto Condensed" panose="02000000000000000000" pitchFamily="2" charset="0"/>
              </a:rPr>
              <a:t>làm</a:t>
            </a:r>
            <a:endParaRPr kumimoji="0" lang="en-US" sz="3600" b="0" i="0" u="none" strike="noStrike" kern="1200" cap="none" spc="0" normalizeH="0" baseline="0" noProof="0" dirty="0">
              <a:ln>
                <a:noFill/>
              </a:ln>
              <a:solidFill>
                <a:srgbClr val="002060"/>
              </a:solidFill>
              <a:effectLst/>
              <a:uLnTx/>
              <a:uFillTx/>
              <a:latin typeface="Roboto Condensed" panose="02000000000000000000" pitchFamily="2" charset="0"/>
              <a:ea typeface="+mn-ea"/>
              <a:cs typeface="+mn-cs"/>
            </a:endParaRPr>
          </a:p>
        </p:txBody>
      </p:sp>
      <p:pic>
        <p:nvPicPr>
          <p:cNvPr id="7" name="Picture 6">
            <a:extLst>
              <a:ext uri="{FF2B5EF4-FFF2-40B4-BE49-F238E27FC236}">
                <a16:creationId xmlns:a16="http://schemas.microsoft.com/office/drawing/2014/main" id="{BD9B4D8D-5AD4-7372-96DC-A85ECEBCDAF2}"/>
              </a:ext>
            </a:extLst>
          </p:cNvPr>
          <p:cNvPicPr>
            <a:picLocks noChangeAspect="1"/>
          </p:cNvPicPr>
          <p:nvPr/>
        </p:nvPicPr>
        <p:blipFill rotWithShape="1">
          <a:blip r:embed="rId4">
            <a:extLst>
              <a:ext uri="{28A0092B-C50C-407E-A947-70E740481C1C}">
                <a14:useLocalDpi xmlns:a14="http://schemas.microsoft.com/office/drawing/2010/main" val="0"/>
              </a:ext>
            </a:extLst>
          </a:blip>
          <a:srcRect l="1561" t="8160" r="1522"/>
          <a:stretch/>
        </p:blipFill>
        <p:spPr>
          <a:xfrm>
            <a:off x="1650257" y="2987255"/>
            <a:ext cx="9256676" cy="3705265"/>
          </a:xfrm>
          <a:prstGeom prst="rect">
            <a:avLst/>
          </a:prstGeom>
        </p:spPr>
      </p:pic>
    </p:spTree>
    <p:extLst>
      <p:ext uri="{BB962C8B-B14F-4D97-AF65-F5344CB8AC3E}">
        <p14:creationId xmlns:p14="http://schemas.microsoft.com/office/powerpoint/2010/main" val="32340641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3926551"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10" y="225094"/>
            <a:ext cx="3402094"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sp>
        <p:nvSpPr>
          <p:cNvPr id="11" name="TextBox 10">
            <a:extLst>
              <a:ext uri="{FF2B5EF4-FFF2-40B4-BE49-F238E27FC236}">
                <a16:creationId xmlns:a16="http://schemas.microsoft.com/office/drawing/2014/main" id="{727BA632-2298-CA75-5094-D685E16C8F3D}"/>
              </a:ext>
            </a:extLst>
          </p:cNvPr>
          <p:cNvSpPr txBox="1"/>
          <p:nvPr/>
        </p:nvSpPr>
        <p:spPr>
          <a:xfrm>
            <a:off x="1343880" y="4984766"/>
            <a:ext cx="9942324" cy="1421928"/>
          </a:xfrm>
          <a:prstGeom prst="rect">
            <a:avLst/>
          </a:prstGeom>
          <a:noFill/>
        </p:spPr>
        <p:txBody>
          <a:bodyPr wrap="square" rtlCol="0">
            <a:spAutoFit/>
          </a:bodyPr>
          <a:lstStyle/>
          <a:p>
            <a:pPr>
              <a:lnSpc>
                <a:spcPct val="120000"/>
              </a:lnSpc>
            </a:pPr>
            <a:r>
              <a:rPr lang="en-US" sz="2400" dirty="0" err="1">
                <a:solidFill>
                  <a:srgbClr val="002060"/>
                </a:solidFill>
                <a:latin typeface="Roboto" panose="02000000000000000000" pitchFamily="2" charset="0"/>
                <a:cs typeface="#9Slide03 Arima Madurai Black" panose="00000A00000000000000" pitchFamily="2" charset="-93"/>
              </a:rPr>
              <a:t>Đòn</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bẩy</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gồm</a:t>
            </a:r>
            <a:r>
              <a:rPr lang="en-US" sz="2400" dirty="0">
                <a:solidFill>
                  <a:srgbClr val="002060"/>
                </a:solidFill>
                <a:latin typeface="Roboto" panose="02000000000000000000" pitchFamily="2" charset="0"/>
                <a:cs typeface="#9Slide03 Arima Madurai Black" panose="00000A00000000000000" pitchFamily="2" charset="-93"/>
              </a:rPr>
              <a:t>:</a:t>
            </a:r>
          </a:p>
          <a:p>
            <a:pPr>
              <a:lnSpc>
                <a:spcPct val="120000"/>
              </a:lnSpc>
            </a:pP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Điểm</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tựa</a:t>
            </a:r>
            <a:r>
              <a:rPr lang="en-US" sz="2400" dirty="0">
                <a:solidFill>
                  <a:srgbClr val="002060"/>
                </a:solidFill>
                <a:latin typeface="Roboto" panose="02000000000000000000" pitchFamily="2" charset="0"/>
                <a:cs typeface="#9Slide03 Arima Madurai Black" panose="00000A00000000000000" pitchFamily="2" charset="-93"/>
              </a:rPr>
              <a:t> O</a:t>
            </a:r>
          </a:p>
          <a:p>
            <a:pPr>
              <a:lnSpc>
                <a:spcPct val="120000"/>
              </a:lnSpc>
            </a:pP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Khoảng</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cách</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từ</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giá</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của</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lực</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tác</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dụng</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tới</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điểm</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tựa</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gọi</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là</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cánh</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tay</a:t>
            </a:r>
            <a:r>
              <a:rPr lang="en-US" sz="2400" dirty="0">
                <a:solidFill>
                  <a:srgbClr val="002060"/>
                </a:solidFill>
                <a:latin typeface="Roboto" panose="02000000000000000000" pitchFamily="2" charset="0"/>
                <a:cs typeface="#9Slide03 Arima Madurai Black" panose="00000A00000000000000" pitchFamily="2" charset="-93"/>
              </a:rPr>
              <a:t> </a:t>
            </a:r>
            <a:r>
              <a:rPr lang="en-US" sz="2400" dirty="0" err="1">
                <a:solidFill>
                  <a:srgbClr val="002060"/>
                </a:solidFill>
                <a:latin typeface="Roboto" panose="02000000000000000000" pitchFamily="2" charset="0"/>
                <a:cs typeface="#9Slide03 Arima Madurai Black" panose="00000A00000000000000" pitchFamily="2" charset="-93"/>
              </a:rPr>
              <a:t>đòn</a:t>
            </a:r>
            <a:endParaRPr lang="en-US" sz="2400" dirty="0">
              <a:solidFill>
                <a:srgbClr val="002060"/>
              </a:solidFill>
              <a:latin typeface="Roboto" panose="02000000000000000000" pitchFamily="2" charset="0"/>
              <a:cs typeface="#9Slide03 Arima Madurai Black" panose="00000A00000000000000" pitchFamily="2" charset="-93"/>
            </a:endParaRPr>
          </a:p>
        </p:txBody>
      </p:sp>
      <p:sp>
        <p:nvSpPr>
          <p:cNvPr id="5" name="TextBox 4">
            <a:extLst>
              <a:ext uri="{FF2B5EF4-FFF2-40B4-BE49-F238E27FC236}">
                <a16:creationId xmlns:a16="http://schemas.microsoft.com/office/drawing/2014/main" id="{02FC6674-DD08-C3CB-D9AA-33BECCE9F40D}"/>
              </a:ext>
            </a:extLst>
          </p:cNvPr>
          <p:cNvSpPr txBox="1"/>
          <p:nvPr/>
        </p:nvSpPr>
        <p:spPr>
          <a:xfrm>
            <a:off x="3712287" y="905007"/>
            <a:ext cx="4573369" cy="461665"/>
          </a:xfrm>
          <a:prstGeom prst="rect">
            <a:avLst/>
          </a:prstGeom>
          <a:noFill/>
        </p:spPr>
        <p:txBody>
          <a:bodyPr wrap="square" rtlCol="0">
            <a:spAutoFit/>
          </a:bodyPr>
          <a:lstStyle/>
          <a:p>
            <a:pPr algn="ctr"/>
            <a:r>
              <a:rPr lang="en-US" sz="2400" dirty="0" err="1">
                <a:latin typeface="Roboto" panose="02000000000000000000" pitchFamily="2" charset="0"/>
                <a:cs typeface="#9Slide03 Arima Madurai Black" panose="00000A00000000000000" pitchFamily="2" charset="-93"/>
              </a:rPr>
              <a:t>Mô</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hình</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đòn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bẩy</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đơn</a:t>
            </a:r>
            <a:r>
              <a:rPr lang="en-US" sz="2400" dirty="0">
                <a:latin typeface="Roboto" panose="02000000000000000000" pitchFamily="2" charset="0"/>
                <a:cs typeface="#9Slide03 Arima Madurai Black" panose="00000A00000000000000" pitchFamily="2" charset="-93"/>
              </a:rPr>
              <a:t> </a:t>
            </a:r>
            <a:r>
              <a:rPr lang="en-US" sz="2400" dirty="0" err="1">
                <a:latin typeface="Roboto" panose="02000000000000000000" pitchFamily="2" charset="0"/>
                <a:cs typeface="#9Slide03 Arima Madurai Black" panose="00000A00000000000000" pitchFamily="2" charset="-93"/>
              </a:rPr>
              <a:t>giản</a:t>
            </a:r>
            <a:endParaRPr lang="en-US" sz="2400" dirty="0">
              <a:latin typeface="Roboto" panose="02000000000000000000" pitchFamily="2" charset="0"/>
              <a:cs typeface="#9Slide03 Arima Madurai Black" panose="00000A00000000000000" pitchFamily="2" charset="-93"/>
            </a:endParaRPr>
          </a:p>
        </p:txBody>
      </p:sp>
      <p:sp>
        <p:nvSpPr>
          <p:cNvPr id="6" name="Rectangle 5">
            <a:extLst>
              <a:ext uri="{FF2B5EF4-FFF2-40B4-BE49-F238E27FC236}">
                <a16:creationId xmlns:a16="http://schemas.microsoft.com/office/drawing/2014/main" id="{71D744CD-E843-268D-B28A-2B412B57D3EB}"/>
              </a:ext>
            </a:extLst>
          </p:cNvPr>
          <p:cNvSpPr/>
          <p:nvPr/>
        </p:nvSpPr>
        <p:spPr>
          <a:xfrm>
            <a:off x="1343880" y="4343017"/>
            <a:ext cx="9504240" cy="316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86DA05FD-7D34-867F-78D7-92424979C622}"/>
              </a:ext>
            </a:extLst>
          </p:cNvPr>
          <p:cNvSpPr/>
          <p:nvPr/>
        </p:nvSpPr>
        <p:spPr>
          <a:xfrm>
            <a:off x="5621296" y="3254881"/>
            <a:ext cx="1262238" cy="108813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CAA207-8A63-0FAA-51D0-A27C264CE871}"/>
              </a:ext>
            </a:extLst>
          </p:cNvPr>
          <p:cNvSpPr/>
          <p:nvPr/>
        </p:nvSpPr>
        <p:spPr>
          <a:xfrm rot="20582465">
            <a:off x="2477924" y="3151252"/>
            <a:ext cx="7548983" cy="10082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Line arrow Slight curve">
            <a:extLst>
              <a:ext uri="{FF2B5EF4-FFF2-40B4-BE49-F238E27FC236}">
                <a16:creationId xmlns:a16="http://schemas.microsoft.com/office/drawing/2014/main" id="{50A97028-658A-FA02-B89A-2FAE86941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90625">
            <a:off x="6092926" y="3154325"/>
            <a:ext cx="880872" cy="619013"/>
          </a:xfrm>
          <a:prstGeom prst="rect">
            <a:avLst/>
          </a:prstGeom>
        </p:spPr>
      </p:pic>
      <p:sp>
        <p:nvSpPr>
          <p:cNvPr id="28" name="TextBox 27">
            <a:extLst>
              <a:ext uri="{FF2B5EF4-FFF2-40B4-BE49-F238E27FC236}">
                <a16:creationId xmlns:a16="http://schemas.microsoft.com/office/drawing/2014/main" id="{CDB4A417-2C19-7E6C-0FF4-5924F41F93E7}"/>
              </a:ext>
            </a:extLst>
          </p:cNvPr>
          <p:cNvSpPr txBox="1"/>
          <p:nvPr/>
        </p:nvSpPr>
        <p:spPr>
          <a:xfrm>
            <a:off x="10000072" y="2501222"/>
            <a:ext cx="1000466" cy="584775"/>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Lực</a:t>
            </a:r>
            <a:endParaRPr lang="en-US" sz="3200" dirty="0">
              <a:solidFill>
                <a:srgbClr val="002060"/>
              </a:solidFill>
              <a:latin typeface="Roboto Condensed" panose="02000000000000000000" pitchFamily="2" charset="0"/>
            </a:endParaRPr>
          </a:p>
        </p:txBody>
      </p:sp>
      <p:sp>
        <p:nvSpPr>
          <p:cNvPr id="29" name="TextBox 28">
            <a:extLst>
              <a:ext uri="{FF2B5EF4-FFF2-40B4-BE49-F238E27FC236}">
                <a16:creationId xmlns:a16="http://schemas.microsoft.com/office/drawing/2014/main" id="{72C07BCD-431F-4038-FC2E-826FA64A4154}"/>
              </a:ext>
            </a:extLst>
          </p:cNvPr>
          <p:cNvSpPr txBox="1"/>
          <p:nvPr/>
        </p:nvSpPr>
        <p:spPr>
          <a:xfrm>
            <a:off x="2187706" y="4209033"/>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A</a:t>
            </a:r>
          </a:p>
        </p:txBody>
      </p:sp>
      <p:sp>
        <p:nvSpPr>
          <p:cNvPr id="30" name="TextBox 29">
            <a:extLst>
              <a:ext uri="{FF2B5EF4-FFF2-40B4-BE49-F238E27FC236}">
                <a16:creationId xmlns:a16="http://schemas.microsoft.com/office/drawing/2014/main" id="{AE5F853D-C119-5CE0-309F-0513165D5D01}"/>
              </a:ext>
            </a:extLst>
          </p:cNvPr>
          <p:cNvSpPr txBox="1"/>
          <p:nvPr/>
        </p:nvSpPr>
        <p:spPr>
          <a:xfrm>
            <a:off x="9667367" y="1467703"/>
            <a:ext cx="623266" cy="646331"/>
          </a:xfrm>
          <a:prstGeom prst="rect">
            <a:avLst/>
          </a:prstGeom>
          <a:noFill/>
        </p:spPr>
        <p:txBody>
          <a:bodyPr wrap="square" rtlCol="0">
            <a:spAutoFit/>
          </a:bodyPr>
          <a:lstStyle/>
          <a:p>
            <a:pPr algn="ctr"/>
            <a:r>
              <a:rPr lang="en-US" sz="3600" dirty="0">
                <a:solidFill>
                  <a:srgbClr val="002060"/>
                </a:solidFill>
                <a:latin typeface="Roboto Condensed" panose="02000000000000000000" pitchFamily="2" charset="0"/>
              </a:rPr>
              <a:t>B</a:t>
            </a:r>
          </a:p>
        </p:txBody>
      </p:sp>
      <p:sp>
        <p:nvSpPr>
          <p:cNvPr id="31" name="Rectangle 30">
            <a:extLst>
              <a:ext uri="{FF2B5EF4-FFF2-40B4-BE49-F238E27FC236}">
                <a16:creationId xmlns:a16="http://schemas.microsoft.com/office/drawing/2014/main" id="{784BB9C4-021F-82FF-0264-A6BA8C69A799}"/>
              </a:ext>
            </a:extLst>
          </p:cNvPr>
          <p:cNvSpPr/>
          <p:nvPr/>
        </p:nvSpPr>
        <p:spPr>
          <a:xfrm rot="20759802">
            <a:off x="1889009" y="3263535"/>
            <a:ext cx="1073657" cy="991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Roboto Condensed" panose="02000000000000000000" pitchFamily="2" charset="0"/>
                <a:cs typeface="#9Slide03 Arima Madurai Black" panose="00000A00000000000000" pitchFamily="2" charset="-93"/>
              </a:rPr>
              <a:t>Vật</a:t>
            </a:r>
            <a:endParaRPr lang="en-US" sz="3200" dirty="0">
              <a:latin typeface="Roboto Condensed" panose="02000000000000000000" pitchFamily="2" charset="0"/>
              <a:cs typeface="#9Slide03 Arima Madurai Black" panose="00000A00000000000000" pitchFamily="2" charset="-93"/>
            </a:endParaRPr>
          </a:p>
        </p:txBody>
      </p:sp>
      <p:cxnSp>
        <p:nvCxnSpPr>
          <p:cNvPr id="1025" name="Straight Arrow Connector 1024">
            <a:extLst>
              <a:ext uri="{FF2B5EF4-FFF2-40B4-BE49-F238E27FC236}">
                <a16:creationId xmlns:a16="http://schemas.microsoft.com/office/drawing/2014/main" id="{7B07F5FD-A3B2-E7C5-E1BE-FF655A1A48CA}"/>
              </a:ext>
            </a:extLst>
          </p:cNvPr>
          <p:cNvCxnSpPr>
            <a:cxnSpLocks/>
          </p:cNvCxnSpPr>
          <p:nvPr/>
        </p:nvCxnSpPr>
        <p:spPr>
          <a:xfrm>
            <a:off x="9851031" y="2052478"/>
            <a:ext cx="217482" cy="7165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187BCA72-028F-18F0-BFCD-D1EF95A87500}"/>
              </a:ext>
            </a:extLst>
          </p:cNvPr>
          <p:cNvSpPr txBox="1"/>
          <p:nvPr/>
        </p:nvSpPr>
        <p:spPr>
          <a:xfrm>
            <a:off x="7035934" y="3649988"/>
            <a:ext cx="1511890" cy="1077218"/>
          </a:xfrm>
          <a:prstGeom prst="rect">
            <a:avLst/>
          </a:prstGeom>
          <a:noFill/>
        </p:spPr>
        <p:txBody>
          <a:bodyPr wrap="square" rtlCol="0">
            <a:spAutoFit/>
          </a:bodyPr>
          <a:lstStyle/>
          <a:p>
            <a:pPr algn="ctr"/>
            <a:r>
              <a:rPr lang="en-US" sz="3200" dirty="0" err="1">
                <a:solidFill>
                  <a:srgbClr val="002060"/>
                </a:solidFill>
                <a:latin typeface="Roboto Condensed" panose="02000000000000000000" pitchFamily="2" charset="0"/>
              </a:rPr>
              <a:t>Điểm</a:t>
            </a:r>
            <a:r>
              <a:rPr lang="en-US" sz="3200" dirty="0">
                <a:solidFill>
                  <a:srgbClr val="002060"/>
                </a:solidFill>
                <a:latin typeface="Roboto Condensed" panose="02000000000000000000" pitchFamily="2" charset="0"/>
              </a:rPr>
              <a:t> </a:t>
            </a:r>
            <a:r>
              <a:rPr lang="en-US" sz="3200" dirty="0" err="1">
                <a:solidFill>
                  <a:srgbClr val="002060"/>
                </a:solidFill>
                <a:latin typeface="Roboto Condensed" panose="02000000000000000000" pitchFamily="2" charset="0"/>
              </a:rPr>
              <a:t>tựa</a:t>
            </a:r>
            <a:endParaRPr lang="en-US" sz="3200" dirty="0">
              <a:solidFill>
                <a:srgbClr val="002060"/>
              </a:solidFill>
              <a:latin typeface="Roboto Condensed" panose="02000000000000000000" pitchFamily="2" charset="0"/>
            </a:endParaRPr>
          </a:p>
        </p:txBody>
      </p:sp>
    </p:spTree>
    <p:extLst>
      <p:ext uri="{BB962C8B-B14F-4D97-AF65-F5344CB8AC3E}">
        <p14:creationId xmlns:p14="http://schemas.microsoft.com/office/powerpoint/2010/main" val="401779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wipe(left)">
                                      <p:cBhvr>
                                        <p:cTn id="38" dur="500"/>
                                        <p:tgtEl>
                                          <p:spTgt spid="102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25"/>
                                        </p:tgtEl>
                                        <p:attrNameLst>
                                          <p:attrName>style.visibility</p:attrName>
                                        </p:attrNameLst>
                                      </p:cBhvr>
                                      <p:to>
                                        <p:strVal val="visible"/>
                                      </p:to>
                                    </p:set>
                                    <p:animEffect transition="in" filter="wipe(up)">
                                      <p:cBhvr>
                                        <p:cTn id="50" dur="500"/>
                                        <p:tgtEl>
                                          <p:spTgt spid="102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animBg="1"/>
      <p:bldP spid="24" grpId="0" animBg="1"/>
      <p:bldP spid="25" grpId="0" animBg="1"/>
      <p:bldP spid="28" grpId="0"/>
      <p:bldP spid="29" grpId="0"/>
      <p:bldP spid="30" grpId="0"/>
      <p:bldP spid="31" grpId="0" animBg="1"/>
      <p:bldP spid="10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128C2D-C209-9491-7079-647837AAFA9E}"/>
              </a:ext>
            </a:extLst>
          </p:cNvPr>
          <p:cNvGrpSpPr/>
          <p:nvPr/>
        </p:nvGrpSpPr>
        <p:grpSpPr>
          <a:xfrm>
            <a:off x="1274324" y="148482"/>
            <a:ext cx="9847707" cy="6561035"/>
            <a:chOff x="2313794" y="860397"/>
            <a:chExt cx="7710628" cy="5137206"/>
          </a:xfrm>
        </p:grpSpPr>
        <p:pic>
          <p:nvPicPr>
            <p:cNvPr id="1026" name="Picture 2" descr="Phân loại búa nhổ đinh - Hướng dẫn cách chọn và sử dụng búa tốt nhất">
              <a:extLst>
                <a:ext uri="{FF2B5EF4-FFF2-40B4-BE49-F238E27FC236}">
                  <a16:creationId xmlns:a16="http://schemas.microsoft.com/office/drawing/2014/main" id="{6D262DBF-E758-182D-FA94-C19EEE1D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794" y="860397"/>
              <a:ext cx="7710628" cy="5137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93D87C-69AA-3439-D091-AB0E47F9A91C}"/>
                </a:ext>
              </a:extLst>
            </p:cNvPr>
            <p:cNvSpPr/>
            <p:nvPr/>
          </p:nvSpPr>
          <p:spPr>
            <a:xfrm>
              <a:off x="4276777" y="1445833"/>
              <a:ext cx="1732382"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lực</a:t>
              </a:r>
              <a:r>
                <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tác</a:t>
              </a:r>
              <a:r>
                <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dụng</a:t>
              </a:r>
              <a:endPar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p:txBody>
        </p:sp>
        <p:sp>
          <p:nvSpPr>
            <p:cNvPr id="5" name="Rectangle 4">
              <a:extLst>
                <a:ext uri="{FF2B5EF4-FFF2-40B4-BE49-F238E27FC236}">
                  <a16:creationId xmlns:a16="http://schemas.microsoft.com/office/drawing/2014/main" id="{947B9E48-A160-8A02-C229-6935E226BE5A}"/>
                </a:ext>
              </a:extLst>
            </p:cNvPr>
            <p:cNvSpPr/>
            <p:nvPr/>
          </p:nvSpPr>
          <p:spPr>
            <a:xfrm>
              <a:off x="2558391" y="4489922"/>
              <a:ext cx="1361641" cy="438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Roboto Condensed" panose="02000000000000000000" pitchFamily="2" charset="0"/>
                  <a:ea typeface="+mn-ea"/>
                  <a:cs typeface="+mn-cs"/>
                </a:rPr>
                <a:t>tựa</a:t>
              </a:r>
              <a:endParaRPr kumimoji="0" lang="en-US" sz="36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p:txBody>
        </p:sp>
        <p:cxnSp>
          <p:nvCxnSpPr>
            <p:cNvPr id="17" name="Straight Arrow Connector 16">
              <a:extLst>
                <a:ext uri="{FF2B5EF4-FFF2-40B4-BE49-F238E27FC236}">
                  <a16:creationId xmlns:a16="http://schemas.microsoft.com/office/drawing/2014/main" id="{DF8FCFFB-9E51-92C6-E435-AA22E2569BA1}"/>
                </a:ext>
              </a:extLst>
            </p:cNvPr>
            <p:cNvCxnSpPr>
              <a:cxnSpLocks/>
            </p:cNvCxnSpPr>
            <p:nvPr/>
          </p:nvCxnSpPr>
          <p:spPr>
            <a:xfrm flipH="1">
              <a:off x="2751091" y="1766604"/>
              <a:ext cx="1218885" cy="272135"/>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1895238-9DFD-9A1C-C0BD-5700263101AB}"/>
                </a:ext>
              </a:extLst>
            </p:cNvPr>
            <p:cNvCxnSpPr>
              <a:cxnSpLocks/>
            </p:cNvCxnSpPr>
            <p:nvPr/>
          </p:nvCxnSpPr>
          <p:spPr>
            <a:xfrm flipH="1" flipV="1">
              <a:off x="5495533" y="2469807"/>
              <a:ext cx="90009" cy="770722"/>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1704182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4114703"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10" y="225094"/>
            <a:ext cx="3410972"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grpSp>
        <p:nvGrpSpPr>
          <p:cNvPr id="1046" name="Group 1045">
            <a:extLst>
              <a:ext uri="{FF2B5EF4-FFF2-40B4-BE49-F238E27FC236}">
                <a16:creationId xmlns:a16="http://schemas.microsoft.com/office/drawing/2014/main" id="{E6A5BADD-2B39-BE5F-88F4-FB0AB60929EA}"/>
              </a:ext>
            </a:extLst>
          </p:cNvPr>
          <p:cNvGrpSpPr/>
          <p:nvPr/>
        </p:nvGrpSpPr>
        <p:grpSpPr>
          <a:xfrm>
            <a:off x="551554" y="1037761"/>
            <a:ext cx="1531508" cy="425789"/>
            <a:chOff x="551554" y="829477"/>
            <a:chExt cx="1531508" cy="425789"/>
          </a:xfrm>
        </p:grpSpPr>
        <p:sp>
          <p:nvSpPr>
            <p:cNvPr id="1047" name="Rectangle: Rounded Corners 1046">
              <a:extLst>
                <a:ext uri="{FF2B5EF4-FFF2-40B4-BE49-F238E27FC236}">
                  <a16:creationId xmlns:a16="http://schemas.microsoft.com/office/drawing/2014/main" id="{5AF91077-11AA-18B5-F7A4-8F72360666C3}"/>
                </a:ext>
              </a:extLst>
            </p:cNvPr>
            <p:cNvSpPr/>
            <p:nvPr/>
          </p:nvSpPr>
          <p:spPr>
            <a:xfrm>
              <a:off x="551554" y="829477"/>
              <a:ext cx="1531508" cy="425789"/>
            </a:xfrm>
            <a:prstGeom prst="roundRect">
              <a:avLst/>
            </a:prstGeom>
            <a:solidFill>
              <a:srgbClr val="FFFFFF"/>
            </a:solidFill>
            <a:ln w="25400" cap="flat" cmpd="sng" algn="ctr">
              <a:solidFill>
                <a:srgbClr val="FFFFFF">
                  <a:lumMod val="9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8" name="Google Shape;2428;p39">
              <a:extLst>
                <a:ext uri="{FF2B5EF4-FFF2-40B4-BE49-F238E27FC236}">
                  <a16:creationId xmlns:a16="http://schemas.microsoft.com/office/drawing/2014/main" id="{4D75A401-488D-3DA7-FE69-78BC2107D3AF}"/>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049" name="Group 1048">
            <a:extLst>
              <a:ext uri="{FF2B5EF4-FFF2-40B4-BE49-F238E27FC236}">
                <a16:creationId xmlns:a16="http://schemas.microsoft.com/office/drawing/2014/main" id="{2FB30826-0C26-4F97-2A4C-454C5D80BF88}"/>
              </a:ext>
            </a:extLst>
          </p:cNvPr>
          <p:cNvGrpSpPr/>
          <p:nvPr/>
        </p:nvGrpSpPr>
        <p:grpSpPr>
          <a:xfrm>
            <a:off x="302711" y="1033972"/>
            <a:ext cx="429578" cy="429578"/>
            <a:chOff x="314701" y="1079666"/>
            <a:chExt cx="531628" cy="531628"/>
          </a:xfrm>
        </p:grpSpPr>
        <p:sp>
          <p:nvSpPr>
            <p:cNvPr id="1050" name="Oval 1049">
              <a:extLst>
                <a:ext uri="{FF2B5EF4-FFF2-40B4-BE49-F238E27FC236}">
                  <a16:creationId xmlns:a16="http://schemas.microsoft.com/office/drawing/2014/main" id="{6586CF56-2E4C-D522-06F3-B67EEF991F81}"/>
                </a:ext>
              </a:extLst>
            </p:cNvPr>
            <p:cNvSpPr/>
            <p:nvPr/>
          </p:nvSpPr>
          <p:spPr>
            <a:xfrm>
              <a:off x="314701" y="1079666"/>
              <a:ext cx="531628" cy="531628"/>
            </a:xfrm>
            <a:prstGeom prst="ellipse">
              <a:avLst/>
            </a:prstGeom>
            <a:solidFill>
              <a:srgbClr val="FFFFFF"/>
            </a:solidFill>
            <a:ln w="25400" cap="flat" cmpd="sng" algn="ctr">
              <a:solidFill>
                <a:srgbClr val="FFFFFF">
                  <a:lumMod val="95000"/>
                </a:srgbClr>
              </a:solidFill>
              <a:prstDash val="solid"/>
            </a:ln>
            <a:effectLst>
              <a:glow rad="63500">
                <a:srgbClr val="5B69EF">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51" name="Google Shape;4906;p73">
              <a:extLst>
                <a:ext uri="{FF2B5EF4-FFF2-40B4-BE49-F238E27FC236}">
                  <a16:creationId xmlns:a16="http://schemas.microsoft.com/office/drawing/2014/main" id="{A76DABA0-10D4-954E-006A-5502818190D8}"/>
                </a:ext>
              </a:extLst>
            </p:cNvPr>
            <p:cNvGrpSpPr/>
            <p:nvPr/>
          </p:nvGrpSpPr>
          <p:grpSpPr>
            <a:xfrm>
              <a:off x="380113" y="1156650"/>
              <a:ext cx="400804" cy="377659"/>
              <a:chOff x="4735250" y="3360775"/>
              <a:chExt cx="397425" cy="374475"/>
            </a:xfrm>
          </p:grpSpPr>
          <p:sp>
            <p:nvSpPr>
              <p:cNvPr id="1052" name="Google Shape;4907;p73">
                <a:extLst>
                  <a:ext uri="{FF2B5EF4-FFF2-40B4-BE49-F238E27FC236}">
                    <a16:creationId xmlns:a16="http://schemas.microsoft.com/office/drawing/2014/main" id="{A2D0ECA8-A700-AEF1-9918-DD0CA14F792F}"/>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4908;p73">
                <a:extLst>
                  <a:ext uri="{FF2B5EF4-FFF2-40B4-BE49-F238E27FC236}">
                    <a16:creationId xmlns:a16="http://schemas.microsoft.com/office/drawing/2014/main" id="{1F24A263-A4A0-210F-9E56-5130D284C6C0}"/>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4909;p73">
                <a:extLst>
                  <a:ext uri="{FF2B5EF4-FFF2-40B4-BE49-F238E27FC236}">
                    <a16:creationId xmlns:a16="http://schemas.microsoft.com/office/drawing/2014/main" id="{0FFED0D9-0592-BED9-EE3C-F9B7D0C0000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4910;p73">
                <a:extLst>
                  <a:ext uri="{FF2B5EF4-FFF2-40B4-BE49-F238E27FC236}">
                    <a16:creationId xmlns:a16="http://schemas.microsoft.com/office/drawing/2014/main" id="{14595CCF-5D3E-F7DD-ECF0-A84A3C4BC485}"/>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056" name="Picture 1055">
            <a:extLst>
              <a:ext uri="{FF2B5EF4-FFF2-40B4-BE49-F238E27FC236}">
                <a16:creationId xmlns:a16="http://schemas.microsoft.com/office/drawing/2014/main" id="{BBEACBB1-3897-C83C-1A87-E8AB7F6E778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4" b="91549" l="4611" r="95101">
                        <a14:foregroundMark x1="46686" y1="23944" x2="47550" y2="72394"/>
                        <a14:foregroundMark x1="21834" y1="11765" x2="22918" y2="11699"/>
                        <a14:foregroundMark x1="14772" y1="12196" x2="21283" y2="11799"/>
                        <a14:foregroundMark x1="52693" y1="11568" x2="79701" y2="12436"/>
                        <a14:foregroundMark x1="34582" y1="10986" x2="47916" y2="11414"/>
                        <a14:foregroundMark x1="11381" y1="7300" x2="21886" y2="6827"/>
                        <a14:foregroundMark x1="8862" y1="7414" x2="9681" y2="7377"/>
                        <a14:foregroundMark x1="32115" y1="7491" x2="38329" y2="7606"/>
                        <a14:foregroundMark x1="27164" y1="7400" x2="30705" y2="7465"/>
                        <a14:foregroundMark x1="49403" y1="7477" x2="62536" y2="7324"/>
                        <a14:foregroundMark x1="38329" y1="7606" x2="44793" y2="7531"/>
                        <a14:foregroundMark x1="62536" y1="7324" x2="63112" y2="7042"/>
                        <a14:foregroundMark x1="73199" y1="5634" x2="83289" y2="6886"/>
                        <a14:foregroundMark x1="61095" y1="88732" x2="61383" y2="91549"/>
                        <a14:backgroundMark x1="7205" y1="11549" x2="7205" y2="11549"/>
                        <a14:backgroundMark x1="7205" y1="13803" x2="7205" y2="13803"/>
                        <a14:backgroundMark x1="7781" y1="15493" x2="7781" y2="15493"/>
                        <a14:backgroundMark x1="24784" y1="8169" x2="24784" y2="8169"/>
                        <a14:backgroundMark x1="25072" y1="7042" x2="24496" y2="7042"/>
                        <a14:backgroundMark x1="23343" y1="5634" x2="26225" y2="8169"/>
                        <a14:backgroundMark x1="25937" y1="12394" x2="26801" y2="15493"/>
                        <a14:backgroundMark x1="49280" y1="7324" x2="45533" y2="8451"/>
                        <a14:backgroundMark x1="89049" y1="5352" x2="90778" y2="11831"/>
                        <a14:backgroundMark x1="8646" y1="8451" x2="8646" y2="16056"/>
                        <a14:backgroundMark x1="3458" y1="5915" x2="8646" y2="6479"/>
                        <a14:backgroundMark x1="7493" y1="6197" x2="4899" y2="8169"/>
                        <a14:backgroundMark x1="9222" y1="9859" x2="6916" y2="8169"/>
                        <a14:backgroundMark x1="9798" y1="7324" x2="10086" y2="7887"/>
                        <a14:backgroundMark x1="29107" y1="10423" x2="30836" y2="9859"/>
                        <a14:backgroundMark x1="29395" y1="10141" x2="28530" y2="15211"/>
                        <a14:backgroundMark x1="50432" y1="10423" x2="46398" y2="5634"/>
                        <a14:backgroundMark x1="94813" y1="9296" x2="85303" y2="9859"/>
                        <a14:backgroundMark x1="85303" y1="9859" x2="87320" y2="16338"/>
                      </a14:backgroundRemoval>
                    </a14:imgEffect>
                  </a14:imgLayer>
                </a14:imgProps>
              </a:ext>
            </a:extLst>
          </a:blip>
          <a:srcRect t="10380"/>
          <a:stretch/>
        </p:blipFill>
        <p:spPr>
          <a:xfrm>
            <a:off x="6096000" y="1165833"/>
            <a:ext cx="6130667" cy="5620983"/>
          </a:xfrm>
          <a:prstGeom prst="rect">
            <a:avLst/>
          </a:prstGeom>
        </p:spPr>
      </p:pic>
      <p:grpSp>
        <p:nvGrpSpPr>
          <p:cNvPr id="1070" name="Group 1069">
            <a:extLst>
              <a:ext uri="{FF2B5EF4-FFF2-40B4-BE49-F238E27FC236}">
                <a16:creationId xmlns:a16="http://schemas.microsoft.com/office/drawing/2014/main" id="{0B0CDCC2-1055-BA6F-6A16-84FB6958EA79}"/>
              </a:ext>
            </a:extLst>
          </p:cNvPr>
          <p:cNvGrpSpPr/>
          <p:nvPr/>
        </p:nvGrpSpPr>
        <p:grpSpPr>
          <a:xfrm>
            <a:off x="11081965" y="1701964"/>
            <a:ext cx="294909" cy="1245911"/>
            <a:chOff x="8713455" y="2154407"/>
            <a:chExt cx="253263" cy="1069969"/>
          </a:xfrm>
        </p:grpSpPr>
        <p:grpSp>
          <p:nvGrpSpPr>
            <p:cNvPr id="1057" name="Group 1056">
              <a:extLst>
                <a:ext uri="{FF2B5EF4-FFF2-40B4-BE49-F238E27FC236}">
                  <a16:creationId xmlns:a16="http://schemas.microsoft.com/office/drawing/2014/main" id="{DED5F4A6-698B-24D5-DCF1-D2D1680F98FA}"/>
                </a:ext>
              </a:extLst>
            </p:cNvPr>
            <p:cNvGrpSpPr/>
            <p:nvPr/>
          </p:nvGrpSpPr>
          <p:grpSpPr>
            <a:xfrm>
              <a:off x="8721413" y="2154407"/>
              <a:ext cx="245305" cy="405747"/>
              <a:chOff x="3976031" y="4807205"/>
              <a:chExt cx="293688" cy="485776"/>
            </a:xfrm>
          </p:grpSpPr>
          <p:sp>
            <p:nvSpPr>
              <p:cNvPr id="1058" name="AutoShape 45">
                <a:extLst>
                  <a:ext uri="{FF2B5EF4-FFF2-40B4-BE49-F238E27FC236}">
                    <a16:creationId xmlns:a16="http://schemas.microsoft.com/office/drawing/2014/main" id="{FF85651A-FD57-64F9-283B-DFBF15BEFE8D}"/>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59" name="Oval 46">
                <a:extLst>
                  <a:ext uri="{FF2B5EF4-FFF2-40B4-BE49-F238E27FC236}">
                    <a16:creationId xmlns:a16="http://schemas.microsoft.com/office/drawing/2014/main" id="{0DAB04A5-97ED-2D65-7079-2D1F86DF36B2}"/>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0" name="Text Box 51">
                <a:extLst>
                  <a:ext uri="{FF2B5EF4-FFF2-40B4-BE49-F238E27FC236}">
                    <a16:creationId xmlns:a16="http://schemas.microsoft.com/office/drawing/2014/main" id="{B05284B6-C343-E8C0-0060-2CE239D783A0}"/>
                  </a:ext>
                </a:extLst>
              </p:cNvPr>
              <p:cNvSpPr txBox="1">
                <a:spLocks noChangeArrowheads="1"/>
              </p:cNvSpPr>
              <p:nvPr/>
            </p:nvSpPr>
            <p:spPr bwMode="auto">
              <a:xfrm>
                <a:off x="3976031" y="5037393"/>
                <a:ext cx="108033" cy="1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1200" b="1" kern="0">
                  <a:solidFill>
                    <a:srgbClr val="FFFFFF"/>
                  </a:solidFill>
                  <a:latin typeface="VNI-Avo" pitchFamily="2" charset="0"/>
                  <a:cs typeface="Arial"/>
                  <a:sym typeface="Arial"/>
                </a:endParaRPr>
              </a:p>
            </p:txBody>
          </p:sp>
        </p:grpSp>
        <p:grpSp>
          <p:nvGrpSpPr>
            <p:cNvPr id="1062" name="Group 1061">
              <a:extLst>
                <a:ext uri="{FF2B5EF4-FFF2-40B4-BE49-F238E27FC236}">
                  <a16:creationId xmlns:a16="http://schemas.microsoft.com/office/drawing/2014/main" id="{EA287125-3170-6A7E-5D53-D7F8E5F5387A}"/>
                </a:ext>
              </a:extLst>
            </p:cNvPr>
            <p:cNvGrpSpPr/>
            <p:nvPr/>
          </p:nvGrpSpPr>
          <p:grpSpPr>
            <a:xfrm>
              <a:off x="8717434" y="2486518"/>
              <a:ext cx="245305" cy="405747"/>
              <a:chOff x="3976031" y="4807205"/>
              <a:chExt cx="293688" cy="485776"/>
            </a:xfrm>
          </p:grpSpPr>
          <p:sp>
            <p:nvSpPr>
              <p:cNvPr id="1063" name="AutoShape 45">
                <a:extLst>
                  <a:ext uri="{FF2B5EF4-FFF2-40B4-BE49-F238E27FC236}">
                    <a16:creationId xmlns:a16="http://schemas.microsoft.com/office/drawing/2014/main" id="{397B4B4B-1490-D141-BEDA-632B40FBF2E6}"/>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4" name="Oval 46">
                <a:extLst>
                  <a:ext uri="{FF2B5EF4-FFF2-40B4-BE49-F238E27FC236}">
                    <a16:creationId xmlns:a16="http://schemas.microsoft.com/office/drawing/2014/main" id="{DB6D5885-E146-BA2E-79B6-2C3573E2D591}"/>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5" name="Text Box 51">
                <a:extLst>
                  <a:ext uri="{FF2B5EF4-FFF2-40B4-BE49-F238E27FC236}">
                    <a16:creationId xmlns:a16="http://schemas.microsoft.com/office/drawing/2014/main" id="{8EA7570D-3108-3137-119A-D16F27D8874D}"/>
                  </a:ext>
                </a:extLst>
              </p:cNvPr>
              <p:cNvSpPr txBox="1">
                <a:spLocks noChangeArrowheads="1"/>
              </p:cNvSpPr>
              <p:nvPr/>
            </p:nvSpPr>
            <p:spPr bwMode="auto">
              <a:xfrm>
                <a:off x="3976031" y="5037393"/>
                <a:ext cx="108033" cy="1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1200" b="1" kern="0">
                  <a:solidFill>
                    <a:srgbClr val="FFFFFF"/>
                  </a:solidFill>
                  <a:latin typeface="VNI-Avo" pitchFamily="2" charset="0"/>
                  <a:cs typeface="Arial"/>
                  <a:sym typeface="Arial"/>
                </a:endParaRPr>
              </a:p>
            </p:txBody>
          </p:sp>
        </p:grpSp>
        <p:grpSp>
          <p:nvGrpSpPr>
            <p:cNvPr id="1066" name="Group 1065">
              <a:extLst>
                <a:ext uri="{FF2B5EF4-FFF2-40B4-BE49-F238E27FC236}">
                  <a16:creationId xmlns:a16="http://schemas.microsoft.com/office/drawing/2014/main" id="{DFAD4623-78C6-5861-5A31-05C4F9E39B22}"/>
                </a:ext>
              </a:extLst>
            </p:cNvPr>
            <p:cNvGrpSpPr/>
            <p:nvPr/>
          </p:nvGrpSpPr>
          <p:grpSpPr>
            <a:xfrm>
              <a:off x="8713455" y="2818629"/>
              <a:ext cx="245305" cy="405747"/>
              <a:chOff x="3976031" y="4807205"/>
              <a:chExt cx="293688" cy="485776"/>
            </a:xfrm>
          </p:grpSpPr>
          <p:sp>
            <p:nvSpPr>
              <p:cNvPr id="1067" name="AutoShape 45">
                <a:extLst>
                  <a:ext uri="{FF2B5EF4-FFF2-40B4-BE49-F238E27FC236}">
                    <a16:creationId xmlns:a16="http://schemas.microsoft.com/office/drawing/2014/main" id="{3821936B-B6AD-4BDC-39A3-4E8953050126}"/>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8" name="Oval 46">
                <a:extLst>
                  <a:ext uri="{FF2B5EF4-FFF2-40B4-BE49-F238E27FC236}">
                    <a16:creationId xmlns:a16="http://schemas.microsoft.com/office/drawing/2014/main" id="{D84E780F-999A-3ED4-A74B-3D139971EB77}"/>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4267" kern="0">
                  <a:solidFill>
                    <a:srgbClr val="26C9FF"/>
                  </a:solidFill>
                  <a:latin typeface="Times New Roman" panose="02020603050405020304" pitchFamily="18" charset="0"/>
                  <a:cs typeface="Arial"/>
                  <a:sym typeface="Arial"/>
                </a:endParaRPr>
              </a:p>
            </p:txBody>
          </p:sp>
          <p:sp>
            <p:nvSpPr>
              <p:cNvPr id="1069" name="Text Box 51">
                <a:extLst>
                  <a:ext uri="{FF2B5EF4-FFF2-40B4-BE49-F238E27FC236}">
                    <a16:creationId xmlns:a16="http://schemas.microsoft.com/office/drawing/2014/main" id="{085AD310-CB01-7DE2-9BFF-BAB833C1ECA9}"/>
                  </a:ext>
                </a:extLst>
              </p:cNvPr>
              <p:cNvSpPr txBox="1">
                <a:spLocks noChangeArrowheads="1"/>
              </p:cNvSpPr>
              <p:nvPr/>
            </p:nvSpPr>
            <p:spPr bwMode="auto">
              <a:xfrm>
                <a:off x="3976031" y="5037393"/>
                <a:ext cx="108033" cy="1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0"/>
                  </a:spcBef>
                  <a:buClr>
                    <a:srgbClr val="000000"/>
                  </a:buClr>
                  <a:buNone/>
                </a:pPr>
                <a:endParaRPr lang="en-US" altLang="en-US" sz="1200" b="1" kern="0">
                  <a:solidFill>
                    <a:srgbClr val="FFFFFF"/>
                  </a:solidFill>
                  <a:latin typeface="VNI-Avo" pitchFamily="2" charset="0"/>
                  <a:cs typeface="Arial"/>
                  <a:sym typeface="Arial"/>
                </a:endParaRPr>
              </a:p>
            </p:txBody>
          </p:sp>
        </p:grpSp>
      </p:grpSp>
      <p:grpSp>
        <p:nvGrpSpPr>
          <p:cNvPr id="8" name="Group 2">
            <a:extLst>
              <a:ext uri="{FF2B5EF4-FFF2-40B4-BE49-F238E27FC236}">
                <a16:creationId xmlns:a16="http://schemas.microsoft.com/office/drawing/2014/main" id="{F170AD06-D9D3-13CD-982E-80B9532005D9}"/>
              </a:ext>
            </a:extLst>
          </p:cNvPr>
          <p:cNvGrpSpPr>
            <a:grpSpLocks/>
          </p:cNvGrpSpPr>
          <p:nvPr/>
        </p:nvGrpSpPr>
        <p:grpSpPr bwMode="auto">
          <a:xfrm>
            <a:off x="6612984" y="1825064"/>
            <a:ext cx="110930" cy="1533664"/>
            <a:chOff x="576" y="1224"/>
            <a:chExt cx="57" cy="696"/>
          </a:xfrm>
        </p:grpSpPr>
        <p:grpSp>
          <p:nvGrpSpPr>
            <p:cNvPr id="9" name="Group 3">
              <a:extLst>
                <a:ext uri="{FF2B5EF4-FFF2-40B4-BE49-F238E27FC236}">
                  <a16:creationId xmlns:a16="http://schemas.microsoft.com/office/drawing/2014/main" id="{CF5C8A33-36D9-D283-AE28-96E33EF1A891}"/>
                </a:ext>
              </a:extLst>
            </p:cNvPr>
            <p:cNvGrpSpPr>
              <a:grpSpLocks/>
            </p:cNvGrpSpPr>
            <p:nvPr/>
          </p:nvGrpSpPr>
          <p:grpSpPr bwMode="auto">
            <a:xfrm>
              <a:off x="576" y="1224"/>
              <a:ext cx="57" cy="480"/>
              <a:chOff x="1575" y="1116"/>
              <a:chExt cx="57" cy="480"/>
            </a:xfrm>
          </p:grpSpPr>
          <p:grpSp>
            <p:nvGrpSpPr>
              <p:cNvPr id="17" name="Group 4">
                <a:extLst>
                  <a:ext uri="{FF2B5EF4-FFF2-40B4-BE49-F238E27FC236}">
                    <a16:creationId xmlns:a16="http://schemas.microsoft.com/office/drawing/2014/main" id="{127E6B72-FEC0-44DA-9BE6-756DFD253E10}"/>
                  </a:ext>
                </a:extLst>
              </p:cNvPr>
              <p:cNvGrpSpPr>
                <a:grpSpLocks/>
              </p:cNvGrpSpPr>
              <p:nvPr/>
            </p:nvGrpSpPr>
            <p:grpSpPr bwMode="auto">
              <a:xfrm>
                <a:off x="1575" y="1116"/>
                <a:ext cx="57" cy="264"/>
                <a:chOff x="1143" y="498"/>
                <a:chExt cx="57" cy="264"/>
              </a:xfrm>
            </p:grpSpPr>
            <p:sp>
              <p:nvSpPr>
                <p:cNvPr id="23" name="Freeform 5">
                  <a:extLst>
                    <a:ext uri="{FF2B5EF4-FFF2-40B4-BE49-F238E27FC236}">
                      <a16:creationId xmlns:a16="http://schemas.microsoft.com/office/drawing/2014/main" id="{373BF970-91CC-C445-9246-9093B5BE94B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6" name="Freeform 6">
                  <a:extLst>
                    <a:ext uri="{FF2B5EF4-FFF2-40B4-BE49-F238E27FC236}">
                      <a16:creationId xmlns:a16="http://schemas.microsoft.com/office/drawing/2014/main" id="{1218F02B-357B-DEBC-B98C-AA79FF2F8D2D}"/>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4" name="Freeform 7">
                  <a:extLst>
                    <a:ext uri="{FF2B5EF4-FFF2-40B4-BE49-F238E27FC236}">
                      <a16:creationId xmlns:a16="http://schemas.microsoft.com/office/drawing/2014/main" id="{3A26B4FC-1952-D272-EDC6-34B56B10D811}"/>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6" name="Freeform 8">
                  <a:extLst>
                    <a:ext uri="{FF2B5EF4-FFF2-40B4-BE49-F238E27FC236}">
                      <a16:creationId xmlns:a16="http://schemas.microsoft.com/office/drawing/2014/main" id="{B5F862F9-CD22-AC88-AE95-5188606C261F}"/>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7" name="Freeform 9">
                  <a:extLst>
                    <a:ext uri="{FF2B5EF4-FFF2-40B4-BE49-F238E27FC236}">
                      <a16:creationId xmlns:a16="http://schemas.microsoft.com/office/drawing/2014/main" id="{F6E83C08-C893-C352-39F8-B4EEB5C6CFCF}"/>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28" name="Freeform 10">
                  <a:extLst>
                    <a:ext uri="{FF2B5EF4-FFF2-40B4-BE49-F238E27FC236}">
                      <a16:creationId xmlns:a16="http://schemas.microsoft.com/office/drawing/2014/main" id="{255C3EE2-9AA3-9AFE-5A7C-688B1D750505}"/>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8" name="Freeform 11">
                <a:extLst>
                  <a:ext uri="{FF2B5EF4-FFF2-40B4-BE49-F238E27FC236}">
                    <a16:creationId xmlns:a16="http://schemas.microsoft.com/office/drawing/2014/main" id="{E1EB2C6E-EA9A-2362-C755-983F80613A5B}"/>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9" name="Freeform 12">
                <a:extLst>
                  <a:ext uri="{FF2B5EF4-FFF2-40B4-BE49-F238E27FC236}">
                    <a16:creationId xmlns:a16="http://schemas.microsoft.com/office/drawing/2014/main" id="{5D41B26A-1087-C03C-69C5-9169D988D231}"/>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0" name="Freeform 13">
                <a:extLst>
                  <a:ext uri="{FF2B5EF4-FFF2-40B4-BE49-F238E27FC236}">
                    <a16:creationId xmlns:a16="http://schemas.microsoft.com/office/drawing/2014/main" id="{50979633-7E94-4A0A-7EB9-11A0C63FBC1A}"/>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1" name="Freeform 14">
                <a:extLst>
                  <a:ext uri="{FF2B5EF4-FFF2-40B4-BE49-F238E27FC236}">
                    <a16:creationId xmlns:a16="http://schemas.microsoft.com/office/drawing/2014/main" id="{6ECF8FC3-E33A-D721-2D08-1353D3B2816D}"/>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22" name="Freeform 15">
                <a:extLst>
                  <a:ext uri="{FF2B5EF4-FFF2-40B4-BE49-F238E27FC236}">
                    <a16:creationId xmlns:a16="http://schemas.microsoft.com/office/drawing/2014/main" id="{17DC5C69-D7BA-DDC3-6280-6D2C61337CC4}"/>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2" name="Freeform 16">
              <a:extLst>
                <a:ext uri="{FF2B5EF4-FFF2-40B4-BE49-F238E27FC236}">
                  <a16:creationId xmlns:a16="http://schemas.microsoft.com/office/drawing/2014/main" id="{477611B5-5486-200E-1859-06631C00D4FB}"/>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3" name="Freeform 17">
              <a:extLst>
                <a:ext uri="{FF2B5EF4-FFF2-40B4-BE49-F238E27FC236}">
                  <a16:creationId xmlns:a16="http://schemas.microsoft.com/office/drawing/2014/main" id="{6A071CBC-31BD-C9A3-F1DC-8A250447D515}"/>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4" name="Freeform 18">
              <a:extLst>
                <a:ext uri="{FF2B5EF4-FFF2-40B4-BE49-F238E27FC236}">
                  <a16:creationId xmlns:a16="http://schemas.microsoft.com/office/drawing/2014/main" id="{12D69C28-C16E-A29A-A9AB-80206C9812A8}"/>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5" name="Freeform 19">
              <a:extLst>
                <a:ext uri="{FF2B5EF4-FFF2-40B4-BE49-F238E27FC236}">
                  <a16:creationId xmlns:a16="http://schemas.microsoft.com/office/drawing/2014/main" id="{122C2ABD-59FC-69E6-9826-106CE1BE1D44}"/>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6" name="Freeform 20">
              <a:extLst>
                <a:ext uri="{FF2B5EF4-FFF2-40B4-BE49-F238E27FC236}">
                  <a16:creationId xmlns:a16="http://schemas.microsoft.com/office/drawing/2014/main" id="{8D5BE1DF-0A58-9647-9411-942616B8DBB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6" name="Group 5">
            <a:extLst>
              <a:ext uri="{FF2B5EF4-FFF2-40B4-BE49-F238E27FC236}">
                <a16:creationId xmlns:a16="http://schemas.microsoft.com/office/drawing/2014/main" id="{26D8B77D-7D2E-2CEA-EABB-A7B4AADBED0A}"/>
              </a:ext>
            </a:extLst>
          </p:cNvPr>
          <p:cNvGrpSpPr/>
          <p:nvPr/>
        </p:nvGrpSpPr>
        <p:grpSpPr>
          <a:xfrm>
            <a:off x="6502251" y="2555537"/>
            <a:ext cx="502704" cy="1636267"/>
            <a:chOff x="6502251" y="1890628"/>
            <a:chExt cx="502704" cy="1636267"/>
          </a:xfrm>
        </p:grpSpPr>
        <p:sp>
          <p:nvSpPr>
            <p:cNvPr id="1031" name="Oval 39">
              <a:extLst>
                <a:ext uri="{FF2B5EF4-FFF2-40B4-BE49-F238E27FC236}">
                  <a16:creationId xmlns:a16="http://schemas.microsoft.com/office/drawing/2014/main" id="{31636448-D589-F389-EB3E-805A6B5B218C}"/>
                </a:ext>
              </a:extLst>
            </p:cNvPr>
            <p:cNvSpPr>
              <a:spLocks noChangeArrowheads="1"/>
            </p:cNvSpPr>
            <p:nvPr/>
          </p:nvSpPr>
          <p:spPr bwMode="auto">
            <a:xfrm>
              <a:off x="6626572" y="3390813"/>
              <a:ext cx="179447" cy="136082"/>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032" name="Group 1031">
              <a:extLst>
                <a:ext uri="{FF2B5EF4-FFF2-40B4-BE49-F238E27FC236}">
                  <a16:creationId xmlns:a16="http://schemas.microsoft.com/office/drawing/2014/main" id="{E9767463-1921-43A4-192A-914EABB78682}"/>
                </a:ext>
              </a:extLst>
            </p:cNvPr>
            <p:cNvGrpSpPr/>
            <p:nvPr/>
          </p:nvGrpSpPr>
          <p:grpSpPr>
            <a:xfrm>
              <a:off x="6538584" y="1890628"/>
              <a:ext cx="379829" cy="1512882"/>
              <a:chOff x="6292076" y="2675162"/>
              <a:chExt cx="175732" cy="697393"/>
            </a:xfrm>
          </p:grpSpPr>
          <p:sp>
            <p:nvSpPr>
              <p:cNvPr id="1037" name="AutoShape 40">
                <a:extLst>
                  <a:ext uri="{FF2B5EF4-FFF2-40B4-BE49-F238E27FC236}">
                    <a16:creationId xmlns:a16="http://schemas.microsoft.com/office/drawing/2014/main" id="{BB1F2C6F-3E09-7E45-7263-B9AD16949B8B}"/>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038" name="AutoShape 41">
                <a:extLst>
                  <a:ext uri="{FF2B5EF4-FFF2-40B4-BE49-F238E27FC236}">
                    <a16:creationId xmlns:a16="http://schemas.microsoft.com/office/drawing/2014/main" id="{39F2AA93-7E3D-9C91-6175-AC447B4707FD}"/>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039" name="AutoShape 42">
                <a:extLst>
                  <a:ext uri="{FF2B5EF4-FFF2-40B4-BE49-F238E27FC236}">
                    <a16:creationId xmlns:a16="http://schemas.microsoft.com/office/drawing/2014/main" id="{386710EF-CC4C-BC92-AC39-1F4B235BB2C8}"/>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040" name="AutoShape 43">
                <a:extLst>
                  <a:ext uri="{FF2B5EF4-FFF2-40B4-BE49-F238E27FC236}">
                    <a16:creationId xmlns:a16="http://schemas.microsoft.com/office/drawing/2014/main" id="{8292B797-4C27-8CFB-A1B2-BE08BCDD58E4}"/>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033" name="Text Box 46">
              <a:extLst>
                <a:ext uri="{FF2B5EF4-FFF2-40B4-BE49-F238E27FC236}">
                  <a16:creationId xmlns:a16="http://schemas.microsoft.com/office/drawing/2014/main" id="{F5F24E61-F379-0B80-D143-881EAB9A95C9}"/>
                </a:ext>
              </a:extLst>
            </p:cNvPr>
            <p:cNvSpPr txBox="1">
              <a:spLocks noChangeArrowheads="1"/>
            </p:cNvSpPr>
            <p:nvPr/>
          </p:nvSpPr>
          <p:spPr bwMode="auto">
            <a:xfrm>
              <a:off x="6502251" y="3093688"/>
              <a:ext cx="500964"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034" name="Text Box 47">
              <a:extLst>
                <a:ext uri="{FF2B5EF4-FFF2-40B4-BE49-F238E27FC236}">
                  <a16:creationId xmlns:a16="http://schemas.microsoft.com/office/drawing/2014/main" id="{2CA0132E-113F-7681-6975-0509649BB576}"/>
                </a:ext>
              </a:extLst>
            </p:cNvPr>
            <p:cNvSpPr txBox="1">
              <a:spLocks noChangeArrowheads="1"/>
            </p:cNvSpPr>
            <p:nvPr/>
          </p:nvSpPr>
          <p:spPr bwMode="auto">
            <a:xfrm>
              <a:off x="6574651" y="2711642"/>
              <a:ext cx="406745"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035" name="Text Box 48">
              <a:extLst>
                <a:ext uri="{FF2B5EF4-FFF2-40B4-BE49-F238E27FC236}">
                  <a16:creationId xmlns:a16="http://schemas.microsoft.com/office/drawing/2014/main" id="{D5969B87-A57D-FF8F-DBB7-8A9E95209E16}"/>
                </a:ext>
              </a:extLst>
            </p:cNvPr>
            <p:cNvSpPr txBox="1">
              <a:spLocks noChangeArrowheads="1"/>
            </p:cNvSpPr>
            <p:nvPr/>
          </p:nvSpPr>
          <p:spPr bwMode="auto">
            <a:xfrm>
              <a:off x="6502253" y="2364162"/>
              <a:ext cx="500964"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036" name="Text Box 50">
              <a:extLst>
                <a:ext uri="{FF2B5EF4-FFF2-40B4-BE49-F238E27FC236}">
                  <a16:creationId xmlns:a16="http://schemas.microsoft.com/office/drawing/2014/main" id="{016CCA57-14D6-C9E8-7CB7-D24436CC4753}"/>
                </a:ext>
              </a:extLst>
            </p:cNvPr>
            <p:cNvSpPr txBox="1">
              <a:spLocks noChangeArrowheads="1"/>
            </p:cNvSpPr>
            <p:nvPr/>
          </p:nvSpPr>
          <p:spPr bwMode="auto">
            <a:xfrm>
              <a:off x="6598210" y="1968245"/>
              <a:ext cx="406745" cy="23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041" name="Group 52">
            <a:extLst>
              <a:ext uri="{FF2B5EF4-FFF2-40B4-BE49-F238E27FC236}">
                <a16:creationId xmlns:a16="http://schemas.microsoft.com/office/drawing/2014/main" id="{51CC98D9-2468-587D-5721-6F7B22E14AF7}"/>
              </a:ext>
            </a:extLst>
          </p:cNvPr>
          <p:cNvGrpSpPr>
            <a:grpSpLocks/>
          </p:cNvGrpSpPr>
          <p:nvPr/>
        </p:nvGrpSpPr>
        <p:grpSpPr bwMode="auto">
          <a:xfrm>
            <a:off x="6519547" y="1645420"/>
            <a:ext cx="430672" cy="1769072"/>
            <a:chOff x="1176" y="978"/>
            <a:chExt cx="144" cy="1040"/>
          </a:xfrm>
        </p:grpSpPr>
        <p:sp>
          <p:nvSpPr>
            <p:cNvPr id="1042" name="AutoShape 53">
              <a:extLst>
                <a:ext uri="{FF2B5EF4-FFF2-40B4-BE49-F238E27FC236}">
                  <a16:creationId xmlns:a16="http://schemas.microsoft.com/office/drawing/2014/main" id="{8B2F6C35-3C4F-9982-6096-1221CB5CEF8B}"/>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043" name="Freeform 54">
              <a:extLst>
                <a:ext uri="{FF2B5EF4-FFF2-40B4-BE49-F238E27FC236}">
                  <a16:creationId xmlns:a16="http://schemas.microsoft.com/office/drawing/2014/main" id="{770D751C-A444-AFE8-5D77-10CEE489F715}"/>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7" name="Google Shape;2299;p37">
            <a:extLst>
              <a:ext uri="{FF2B5EF4-FFF2-40B4-BE49-F238E27FC236}">
                <a16:creationId xmlns:a16="http://schemas.microsoft.com/office/drawing/2014/main" id="{BA7FED84-1183-596A-6F0D-DFEA202BC94F}"/>
              </a:ext>
            </a:extLst>
          </p:cNvPr>
          <p:cNvSpPr txBox="1">
            <a:spLocks/>
          </p:cNvSpPr>
          <p:nvPr/>
        </p:nvSpPr>
        <p:spPr>
          <a:xfrm>
            <a:off x="406818" y="1900737"/>
            <a:ext cx="5767308" cy="13576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defTabSz="1219170"/>
            <a:r>
              <a:rPr lang="en-US" sz="2400" dirty="0" err="1">
                <a:latin typeface="Roboto" panose="02000000000000000000" pitchFamily="2" charset="0"/>
              </a:rPr>
              <a:t>Dùng</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kế</a:t>
            </a:r>
            <a:r>
              <a:rPr lang="en-US" sz="2400" dirty="0">
                <a:latin typeface="Roboto" panose="02000000000000000000" pitchFamily="2" charset="0"/>
              </a:rPr>
              <a:t> </a:t>
            </a:r>
            <a:r>
              <a:rPr lang="en-US" sz="2400" dirty="0" err="1">
                <a:latin typeface="Roboto" panose="02000000000000000000" pitchFamily="2" charset="0"/>
              </a:rPr>
              <a:t>tác</a:t>
            </a:r>
            <a:r>
              <a:rPr lang="en-US" sz="2400" dirty="0">
                <a:latin typeface="Roboto" panose="02000000000000000000" pitchFamily="2" charset="0"/>
              </a:rPr>
              <a:t> </a:t>
            </a:r>
            <a:r>
              <a:rPr lang="en-US" sz="2400" dirty="0" err="1">
                <a:latin typeface="Roboto" panose="02000000000000000000" pitchFamily="2" charset="0"/>
              </a:rPr>
              <a:t>dụng</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vào</a:t>
            </a:r>
            <a:r>
              <a:rPr lang="en-US" sz="2400" dirty="0">
                <a:latin typeface="Roboto" panose="02000000000000000000" pitchFamily="2" charset="0"/>
              </a:rPr>
              <a:t>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AB, </a:t>
            </a:r>
            <a:r>
              <a:rPr lang="en-US" sz="2400" dirty="0" err="1">
                <a:latin typeface="Roboto" panose="02000000000000000000" pitchFamily="2" charset="0"/>
              </a:rPr>
              <a:t>đòn</a:t>
            </a:r>
            <a:r>
              <a:rPr lang="en-US" sz="2400" dirty="0">
                <a:latin typeface="Roboto" panose="02000000000000000000" pitchFamily="2" charset="0"/>
              </a:rPr>
              <a:t> </a:t>
            </a:r>
            <a:r>
              <a:rPr lang="en-US" sz="2400" dirty="0" err="1">
                <a:latin typeface="Roboto" panose="02000000000000000000" pitchFamily="2" charset="0"/>
              </a:rPr>
              <a:t>bẩy</a:t>
            </a:r>
            <a:r>
              <a:rPr lang="en-US" sz="2400" dirty="0">
                <a:latin typeface="Roboto" panose="02000000000000000000" pitchFamily="2" charset="0"/>
              </a:rPr>
              <a:t> </a:t>
            </a:r>
            <a:r>
              <a:rPr lang="en-US" sz="2400" dirty="0" err="1">
                <a:latin typeface="Roboto" panose="02000000000000000000" pitchFamily="2" charset="0"/>
              </a:rPr>
              <a:t>có</a:t>
            </a:r>
            <a:r>
              <a:rPr lang="en-US" sz="2400" dirty="0">
                <a:latin typeface="Roboto" panose="02000000000000000000" pitchFamily="2" charset="0"/>
              </a:rPr>
              <a:t> </a:t>
            </a:r>
            <a:r>
              <a:rPr lang="en-US" sz="2400" dirty="0" err="1">
                <a:latin typeface="Roboto" panose="02000000000000000000" pitchFamily="2" charset="0"/>
              </a:rPr>
              <a:t>thể</a:t>
            </a:r>
            <a:r>
              <a:rPr lang="en-US" sz="2400" dirty="0">
                <a:latin typeface="Roboto" panose="02000000000000000000" pitchFamily="2" charset="0"/>
              </a:rPr>
              <a:t> </a:t>
            </a:r>
            <a:r>
              <a:rPr lang="en-US" sz="2400" dirty="0" err="1">
                <a:latin typeface="Roboto" panose="02000000000000000000" pitchFamily="2" charset="0"/>
              </a:rPr>
              <a:t>tác</a:t>
            </a:r>
            <a:r>
              <a:rPr lang="en-US" sz="2400" dirty="0">
                <a:latin typeface="Roboto" panose="02000000000000000000" pitchFamily="2" charset="0"/>
              </a:rPr>
              <a:t> </a:t>
            </a:r>
            <a:r>
              <a:rPr lang="en-US" sz="2400" dirty="0" err="1">
                <a:latin typeface="Roboto" panose="02000000000000000000" pitchFamily="2" charset="0"/>
              </a:rPr>
              <a:t>dụng</a:t>
            </a:r>
            <a:r>
              <a:rPr lang="en-US" sz="2400" dirty="0">
                <a:latin typeface="Roboto" panose="02000000000000000000" pitchFamily="2" charset="0"/>
              </a:rPr>
              <a:t> </a:t>
            </a:r>
            <a:r>
              <a:rPr lang="en-US" sz="2400" dirty="0" err="1">
                <a:latin typeface="Roboto" panose="02000000000000000000" pitchFamily="2" charset="0"/>
              </a:rPr>
              <a:t>lực</a:t>
            </a:r>
            <a:r>
              <a:rPr lang="en-US" sz="2400" dirty="0">
                <a:latin typeface="Roboto" panose="02000000000000000000" pitchFamily="2" charset="0"/>
              </a:rPr>
              <a:t> </a:t>
            </a:r>
            <a:r>
              <a:rPr lang="en-US" sz="2400" dirty="0" err="1">
                <a:latin typeface="Roboto" panose="02000000000000000000" pitchFamily="2" charset="0"/>
              </a:rPr>
              <a:t>nâng</a:t>
            </a:r>
            <a:r>
              <a:rPr lang="en-US" sz="2400" dirty="0">
                <a:latin typeface="Roboto" panose="02000000000000000000" pitchFamily="2" charset="0"/>
              </a:rPr>
              <a:t> </a:t>
            </a:r>
            <a:r>
              <a:rPr lang="en-US" sz="2400" dirty="0" err="1">
                <a:latin typeface="Roboto" panose="02000000000000000000" pitchFamily="2" charset="0"/>
              </a:rPr>
              <a:t>quả</a:t>
            </a:r>
            <a:r>
              <a:rPr lang="en-US" sz="2400" dirty="0">
                <a:latin typeface="Roboto" panose="02000000000000000000" pitchFamily="2" charset="0"/>
              </a:rPr>
              <a:t> </a:t>
            </a:r>
            <a:r>
              <a:rPr lang="en-US" sz="2400" dirty="0" err="1">
                <a:latin typeface="Roboto" panose="02000000000000000000" pitchFamily="2" charset="0"/>
              </a:rPr>
              <a:t>nặng</a:t>
            </a:r>
            <a:r>
              <a:rPr lang="en-US" sz="2400" dirty="0">
                <a:latin typeface="Roboto" panose="02000000000000000000" pitchFamily="2" charset="0"/>
              </a:rPr>
              <a:t>.</a:t>
            </a:r>
            <a:endParaRPr lang="en-US" sz="2400" kern="0" dirty="0">
              <a:solidFill>
                <a:schemeClr val="tx1"/>
              </a:solidFill>
              <a:latin typeface="Roboto" panose="02000000000000000000" pitchFamily="2" charset="0"/>
              <a:sym typeface="Arial"/>
            </a:endParaRPr>
          </a:p>
        </p:txBody>
      </p:sp>
      <p:sp>
        <p:nvSpPr>
          <p:cNvPr id="10" name="Google Shape;2299;p37">
            <a:extLst>
              <a:ext uri="{FF2B5EF4-FFF2-40B4-BE49-F238E27FC236}">
                <a16:creationId xmlns:a16="http://schemas.microsoft.com/office/drawing/2014/main" id="{C2F6F5F7-2067-77AF-4855-B1DB18060FCC}"/>
              </a:ext>
            </a:extLst>
          </p:cNvPr>
          <p:cNvSpPr txBox="1">
            <a:spLocks/>
          </p:cNvSpPr>
          <p:nvPr/>
        </p:nvSpPr>
        <p:spPr>
          <a:xfrm>
            <a:off x="427446" y="3365020"/>
            <a:ext cx="5767308" cy="13576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cánh</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bằng</a:t>
            </a:r>
            <a:r>
              <a:rPr lang="en-US" dirty="0">
                <a:latin typeface="Roboto" panose="02000000000000000000" pitchFamily="2" charset="0"/>
              </a:rPr>
              <a:t> </a:t>
            </a:r>
            <a:r>
              <a:rPr lang="en-US" dirty="0" err="1">
                <a:latin typeface="Roboto" panose="02000000000000000000" pitchFamily="2" charset="0"/>
              </a:rPr>
              <a:t>cách</a:t>
            </a:r>
            <a:r>
              <a:rPr lang="en-US" dirty="0">
                <a:latin typeface="Roboto" panose="02000000000000000000" pitchFamily="2" charset="0"/>
              </a:rPr>
              <a:t> </a:t>
            </a:r>
            <a:r>
              <a:rPr lang="en-US" dirty="0" err="1">
                <a:latin typeface="Roboto" panose="02000000000000000000" pitchFamily="2" charset="0"/>
              </a:rPr>
              <a:t>móc</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khác</a:t>
            </a:r>
            <a:r>
              <a:rPr lang="en-US" dirty="0">
                <a:latin typeface="Roboto" panose="02000000000000000000" pitchFamily="2" charset="0"/>
              </a:rPr>
              <a:t> </a:t>
            </a:r>
            <a:r>
              <a:rPr lang="en-US" dirty="0" err="1">
                <a:latin typeface="Roboto" panose="02000000000000000000" pitchFamily="2" charset="0"/>
              </a:rPr>
              <a:t>nhau</a:t>
            </a:r>
            <a:endParaRPr lang="en-US" dirty="0">
              <a:latin typeface="Roboto" panose="02000000000000000000" pitchFamily="2" charset="0"/>
              <a:sym typeface="Arial"/>
            </a:endParaRPr>
          </a:p>
        </p:txBody>
      </p:sp>
      <p:sp>
        <p:nvSpPr>
          <p:cNvPr id="11" name="Google Shape;2299;p37">
            <a:extLst>
              <a:ext uri="{FF2B5EF4-FFF2-40B4-BE49-F238E27FC236}">
                <a16:creationId xmlns:a16="http://schemas.microsoft.com/office/drawing/2014/main" id="{0AD662A9-FF7E-6903-06FB-851DF58EA3AD}"/>
              </a:ext>
            </a:extLst>
          </p:cNvPr>
          <p:cNvSpPr txBox="1">
            <a:spLocks/>
          </p:cNvSpPr>
          <p:nvPr/>
        </p:nvSpPr>
        <p:spPr>
          <a:xfrm>
            <a:off x="406818" y="4829303"/>
            <a:ext cx="5767308" cy="13576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Đọc giá trị của lực kế khi nâng được các quả nặng để thanh cân bằng ở mỗi vị trí của lực kế.</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2131154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p:cTn id="7" dur="500" fill="hold"/>
                                        <p:tgtEl>
                                          <p:spTgt spid="1049"/>
                                        </p:tgtEl>
                                        <p:attrNameLst>
                                          <p:attrName>ppt_w</p:attrName>
                                        </p:attrNameLst>
                                      </p:cBhvr>
                                      <p:tavLst>
                                        <p:tav tm="0">
                                          <p:val>
                                            <p:fltVal val="0"/>
                                          </p:val>
                                        </p:tav>
                                        <p:tav tm="100000">
                                          <p:val>
                                            <p:strVal val="#ppt_w"/>
                                          </p:val>
                                        </p:tav>
                                      </p:tavLst>
                                    </p:anim>
                                    <p:anim calcmode="lin" valueType="num">
                                      <p:cBhvr>
                                        <p:cTn id="8" dur="500" fill="hold"/>
                                        <p:tgtEl>
                                          <p:spTgt spid="1049"/>
                                        </p:tgtEl>
                                        <p:attrNameLst>
                                          <p:attrName>ppt_h</p:attrName>
                                        </p:attrNameLst>
                                      </p:cBhvr>
                                      <p:tavLst>
                                        <p:tav tm="0">
                                          <p:val>
                                            <p:fltVal val="0"/>
                                          </p:val>
                                        </p:tav>
                                        <p:tav tm="100000">
                                          <p:val>
                                            <p:strVal val="#ppt_h"/>
                                          </p:val>
                                        </p:tav>
                                      </p:tavLst>
                                    </p:anim>
                                    <p:animEffect transition="in" filter="fade">
                                      <p:cBhvr>
                                        <p:cTn id="9" dur="500"/>
                                        <p:tgtEl>
                                          <p:spTgt spid="104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46"/>
                                        </p:tgtEl>
                                        <p:attrNameLst>
                                          <p:attrName>style.visibility</p:attrName>
                                        </p:attrNameLst>
                                      </p:cBhvr>
                                      <p:to>
                                        <p:strVal val="visible"/>
                                      </p:to>
                                    </p:set>
                                    <p:animEffect transition="in" filter="wipe(left)">
                                      <p:cBhvr>
                                        <p:cTn id="13" dur="500"/>
                                        <p:tgtEl>
                                          <p:spTgt spid="10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3000"/>
                                  </p:iterate>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3000"/>
                                  </p:iterate>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iterate type="lt">
                                    <p:tmPct val="3000"/>
                                  </p:iterate>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88BC2-4AD8-0D3F-48C1-A5CBC2B5D8DC}"/>
              </a:ext>
            </a:extLst>
          </p:cNvPr>
          <p:cNvSpPr/>
          <p:nvPr/>
        </p:nvSpPr>
        <p:spPr>
          <a:xfrm>
            <a:off x="244233" y="197899"/>
            <a:ext cx="4230113" cy="606077"/>
          </a:xfrm>
          <a:prstGeom prst="roundRect">
            <a:avLst>
              <a:gd name="adj" fmla="val 21061"/>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F9AABB-1A13-7A52-C174-38CB9D853A4D}"/>
              </a:ext>
            </a:extLst>
          </p:cNvPr>
          <p:cNvPicPr>
            <a:picLocks noChangeAspect="1"/>
          </p:cNvPicPr>
          <p:nvPr/>
        </p:nvPicPr>
        <p:blipFill>
          <a:blip r:embed="rId2"/>
          <a:stretch>
            <a:fillRect/>
          </a:stretch>
        </p:blipFill>
        <p:spPr>
          <a:xfrm>
            <a:off x="244233" y="197899"/>
            <a:ext cx="606077" cy="606077"/>
          </a:xfrm>
          <a:prstGeom prst="rect">
            <a:avLst/>
          </a:prstGeom>
        </p:spPr>
      </p:pic>
      <p:sp>
        <p:nvSpPr>
          <p:cNvPr id="3" name="TextBox 2">
            <a:extLst>
              <a:ext uri="{FF2B5EF4-FFF2-40B4-BE49-F238E27FC236}">
                <a16:creationId xmlns:a16="http://schemas.microsoft.com/office/drawing/2014/main" id="{835D3395-C281-1DBB-8E57-4952D9F22DD8}"/>
              </a:ext>
            </a:extLst>
          </p:cNvPr>
          <p:cNvSpPr txBox="1"/>
          <p:nvPr/>
        </p:nvSpPr>
        <p:spPr>
          <a:xfrm>
            <a:off x="850309" y="225094"/>
            <a:ext cx="3437605" cy="523220"/>
          </a:xfrm>
          <a:prstGeom prst="rect">
            <a:avLst/>
          </a:prstGeom>
          <a:noFill/>
        </p:spPr>
        <p:txBody>
          <a:bodyPr wrap="square" rtlCol="0">
            <a:spAutoFit/>
          </a:bodyPr>
          <a:lstStyle/>
          <a:p>
            <a:pPr algn="ctr"/>
            <a:r>
              <a:rPr lang="en-US" sz="2800" dirty="0" err="1">
                <a:solidFill>
                  <a:srgbClr val="002060"/>
                </a:solidFill>
                <a:latin typeface="Roboto Condensed" panose="02000000000000000000" pitchFamily="2" charset="0"/>
              </a:rPr>
              <a:t>Tác</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Dụng</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Của</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Đòn</a:t>
            </a:r>
            <a:r>
              <a:rPr lang="en-US" sz="2800" dirty="0">
                <a:solidFill>
                  <a:srgbClr val="002060"/>
                </a:solidFill>
                <a:latin typeface="Roboto Condensed" panose="02000000000000000000" pitchFamily="2" charset="0"/>
              </a:rPr>
              <a:t> </a:t>
            </a:r>
            <a:r>
              <a:rPr lang="en-US" sz="2800" dirty="0" err="1">
                <a:solidFill>
                  <a:srgbClr val="002060"/>
                </a:solidFill>
                <a:latin typeface="Roboto Condensed" panose="02000000000000000000" pitchFamily="2" charset="0"/>
              </a:rPr>
              <a:t>Bẩy</a:t>
            </a:r>
            <a:endParaRPr lang="en-US" sz="2800" dirty="0">
              <a:solidFill>
                <a:srgbClr val="002060"/>
              </a:solidFill>
              <a:latin typeface="Roboto Condensed" panose="02000000000000000000" pitchFamily="2" charset="0"/>
            </a:endParaRPr>
          </a:p>
        </p:txBody>
      </p:sp>
      <p:grpSp>
        <p:nvGrpSpPr>
          <p:cNvPr id="5" name="Group 4">
            <a:extLst>
              <a:ext uri="{FF2B5EF4-FFF2-40B4-BE49-F238E27FC236}">
                <a16:creationId xmlns:a16="http://schemas.microsoft.com/office/drawing/2014/main" id="{B781FC6E-D4C6-2B0D-EF36-E29FF9B13082}"/>
              </a:ext>
            </a:extLst>
          </p:cNvPr>
          <p:cNvGrpSpPr/>
          <p:nvPr/>
        </p:nvGrpSpPr>
        <p:grpSpPr>
          <a:xfrm>
            <a:off x="779351" y="1099735"/>
            <a:ext cx="1855647" cy="567719"/>
            <a:chOff x="551554" y="829477"/>
            <a:chExt cx="1391735" cy="425789"/>
          </a:xfrm>
        </p:grpSpPr>
        <p:sp>
          <p:nvSpPr>
            <p:cNvPr id="6" name="Rectangle: Rounded Corners 5">
              <a:extLst>
                <a:ext uri="{FF2B5EF4-FFF2-40B4-BE49-F238E27FC236}">
                  <a16:creationId xmlns:a16="http://schemas.microsoft.com/office/drawing/2014/main" id="{E8C6FCE0-B89E-1A76-3E63-E2D0797B130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7" name="Google Shape;2428;p39">
              <a:extLst>
                <a:ext uri="{FF2B5EF4-FFF2-40B4-BE49-F238E27FC236}">
                  <a16:creationId xmlns:a16="http://schemas.microsoft.com/office/drawing/2014/main" id="{ED6BC24E-AD7B-5E42-4B08-A557787A3030}"/>
                </a:ext>
              </a:extLst>
            </p:cNvPr>
            <p:cNvSpPr txBox="1">
              <a:spLocks/>
            </p:cNvSpPr>
            <p:nvPr/>
          </p:nvSpPr>
          <p:spPr>
            <a:xfrm>
              <a:off x="762440" y="833963"/>
              <a:ext cx="1180849"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Câu</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hỏi</a:t>
              </a:r>
              <a:endParaRPr lang="en-US" sz="2933" kern="0" dirty="0">
                <a:solidFill>
                  <a:schemeClr val="tx1"/>
                </a:solidFill>
                <a:latin typeface="Roboto Condensed" panose="02000000000000000000" pitchFamily="2" charset="0"/>
              </a:endParaRPr>
            </a:p>
          </p:txBody>
        </p:sp>
      </p:grpSp>
      <p:grpSp>
        <p:nvGrpSpPr>
          <p:cNvPr id="10" name="Group 9">
            <a:extLst>
              <a:ext uri="{FF2B5EF4-FFF2-40B4-BE49-F238E27FC236}">
                <a16:creationId xmlns:a16="http://schemas.microsoft.com/office/drawing/2014/main" id="{D32CBEDA-1002-5139-6A8A-A06A5B3F422F}"/>
              </a:ext>
            </a:extLst>
          </p:cNvPr>
          <p:cNvGrpSpPr/>
          <p:nvPr/>
        </p:nvGrpSpPr>
        <p:grpSpPr>
          <a:xfrm>
            <a:off x="454723" y="1087102"/>
            <a:ext cx="567720" cy="567720"/>
            <a:chOff x="4187992" y="2647399"/>
            <a:chExt cx="1038553" cy="1038553"/>
          </a:xfrm>
        </p:grpSpPr>
        <p:sp>
          <p:nvSpPr>
            <p:cNvPr id="11" name="Oval 10">
              <a:extLst>
                <a:ext uri="{FF2B5EF4-FFF2-40B4-BE49-F238E27FC236}">
                  <a16:creationId xmlns:a16="http://schemas.microsoft.com/office/drawing/2014/main" id="{BC870C0E-58EA-6B65-1A0E-D4F6AD19B9D2}"/>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24" name="Picture 2">
              <a:extLst>
                <a:ext uri="{FF2B5EF4-FFF2-40B4-BE49-F238E27FC236}">
                  <a16:creationId xmlns:a16="http://schemas.microsoft.com/office/drawing/2014/main" id="{D884646F-0594-6297-E5B5-B1C3D126F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2299;p37">
            <a:extLst>
              <a:ext uri="{FF2B5EF4-FFF2-40B4-BE49-F238E27FC236}">
                <a16:creationId xmlns:a16="http://schemas.microsoft.com/office/drawing/2014/main" id="{51F4086F-B7DA-C607-874C-05168915841C}"/>
              </a:ext>
            </a:extLst>
          </p:cNvPr>
          <p:cNvSpPr txBox="1">
            <a:spLocks/>
          </p:cNvSpPr>
          <p:nvPr/>
        </p:nvSpPr>
        <p:spPr>
          <a:xfrm>
            <a:off x="932003" y="1553658"/>
            <a:ext cx="10435548" cy="15426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defTabSz="1219170"/>
            <a:r>
              <a:rPr lang="en-US" sz="2400" kern="0" dirty="0" err="1">
                <a:solidFill>
                  <a:schemeClr val="tx1"/>
                </a:solidFill>
                <a:latin typeface="Roboto" panose="02000000000000000000" pitchFamily="2" charset="0"/>
                <a:sym typeface="Arial"/>
              </a:rPr>
              <a:t>Câu</a:t>
            </a:r>
            <a:r>
              <a:rPr lang="en-US" sz="2400" kern="0" dirty="0">
                <a:solidFill>
                  <a:schemeClr val="tx1"/>
                </a:solidFill>
                <a:latin typeface="Roboto" panose="02000000000000000000" pitchFamily="2" charset="0"/>
                <a:sym typeface="Arial"/>
              </a:rPr>
              <a:t> 1: </a:t>
            </a:r>
            <a:r>
              <a:rPr lang="vi-VN" sz="2400" kern="0" dirty="0">
                <a:solidFill>
                  <a:schemeClr val="tx1"/>
                </a:solidFill>
                <a:latin typeface="Roboto" panose="02000000000000000000" pitchFamily="2" charset="0"/>
              </a:rPr>
              <a:t>Đòn bẩy AB có tác dụng thay đổi hướng lực tác dụng khi nâng quả nặng như thế nào?</a:t>
            </a:r>
            <a:endParaRPr lang="en-US" sz="2400" kern="0" dirty="0">
              <a:solidFill>
                <a:schemeClr val="tx1"/>
              </a:solidFill>
              <a:latin typeface="Roboto" panose="02000000000000000000" pitchFamily="2" charset="0"/>
              <a:sym typeface="Arial"/>
            </a:endParaRPr>
          </a:p>
        </p:txBody>
      </p:sp>
      <p:grpSp>
        <p:nvGrpSpPr>
          <p:cNvPr id="1029" name="Group 1028">
            <a:extLst>
              <a:ext uri="{FF2B5EF4-FFF2-40B4-BE49-F238E27FC236}">
                <a16:creationId xmlns:a16="http://schemas.microsoft.com/office/drawing/2014/main" id="{71F9B54F-C58D-116D-9127-1B14EDFD5238}"/>
              </a:ext>
            </a:extLst>
          </p:cNvPr>
          <p:cNvGrpSpPr/>
          <p:nvPr/>
        </p:nvGrpSpPr>
        <p:grpSpPr>
          <a:xfrm>
            <a:off x="752541" y="2967519"/>
            <a:ext cx="1702995" cy="567719"/>
            <a:chOff x="551554" y="829477"/>
            <a:chExt cx="1277246" cy="425789"/>
          </a:xfrm>
        </p:grpSpPr>
        <p:sp>
          <p:nvSpPr>
            <p:cNvPr id="1044" name="Rectangle: Rounded Corners 1043">
              <a:extLst>
                <a:ext uri="{FF2B5EF4-FFF2-40B4-BE49-F238E27FC236}">
                  <a16:creationId xmlns:a16="http://schemas.microsoft.com/office/drawing/2014/main" id="{5E843481-A71B-EACF-E28E-A4B191E4AD0B}"/>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sp>
          <p:nvSpPr>
            <p:cNvPr id="1057" name="Google Shape;2428;p39">
              <a:extLst>
                <a:ext uri="{FF2B5EF4-FFF2-40B4-BE49-F238E27FC236}">
                  <a16:creationId xmlns:a16="http://schemas.microsoft.com/office/drawing/2014/main" id="{66022F34-4C18-EBBF-BBCA-0494E91E028D}"/>
                </a:ext>
              </a:extLst>
            </p:cNvPr>
            <p:cNvSpPr txBox="1">
              <a:spLocks/>
            </p:cNvSpPr>
            <p:nvPr/>
          </p:nvSpPr>
          <p:spPr>
            <a:xfrm>
              <a:off x="762440" y="833963"/>
              <a:ext cx="995477" cy="365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defTabSz="1219170">
                <a:buClr>
                  <a:srgbClr val="4751F8"/>
                </a:buClr>
              </a:pPr>
              <a:r>
                <a:rPr lang="en-US" sz="2933" kern="0" dirty="0" err="1">
                  <a:solidFill>
                    <a:schemeClr val="tx1"/>
                  </a:solidFill>
                  <a:latin typeface="Roboto Condensed" panose="02000000000000000000" pitchFamily="2" charset="0"/>
                </a:rPr>
                <a:t>Trả</a:t>
              </a:r>
              <a:r>
                <a:rPr lang="en-US" sz="2933" kern="0" dirty="0">
                  <a:solidFill>
                    <a:schemeClr val="tx1"/>
                  </a:solidFill>
                  <a:latin typeface="Roboto Condensed" panose="02000000000000000000" pitchFamily="2" charset="0"/>
                </a:rPr>
                <a:t> </a:t>
              </a:r>
              <a:r>
                <a:rPr lang="en-US" sz="2933" kern="0" dirty="0" err="1">
                  <a:solidFill>
                    <a:schemeClr val="tx1"/>
                  </a:solidFill>
                  <a:latin typeface="Roboto Condensed" panose="02000000000000000000" pitchFamily="2" charset="0"/>
                </a:rPr>
                <a:t>lời</a:t>
              </a:r>
              <a:endParaRPr lang="en-US" sz="2933" kern="0" dirty="0">
                <a:solidFill>
                  <a:schemeClr val="tx1"/>
                </a:solidFill>
                <a:latin typeface="Roboto Condensed" panose="02000000000000000000" pitchFamily="2" charset="0"/>
              </a:endParaRPr>
            </a:p>
          </p:txBody>
        </p:sp>
      </p:grpSp>
      <p:grpSp>
        <p:nvGrpSpPr>
          <p:cNvPr id="1058" name="Group 1057">
            <a:extLst>
              <a:ext uri="{FF2B5EF4-FFF2-40B4-BE49-F238E27FC236}">
                <a16:creationId xmlns:a16="http://schemas.microsoft.com/office/drawing/2014/main" id="{12BF3425-4495-4218-2010-6F1928FD8AB5}"/>
              </a:ext>
            </a:extLst>
          </p:cNvPr>
          <p:cNvGrpSpPr/>
          <p:nvPr/>
        </p:nvGrpSpPr>
        <p:grpSpPr>
          <a:xfrm>
            <a:off x="427913" y="2954887"/>
            <a:ext cx="567720" cy="567720"/>
            <a:chOff x="3667971" y="2390066"/>
            <a:chExt cx="425790" cy="425790"/>
          </a:xfrm>
        </p:grpSpPr>
        <p:sp>
          <p:nvSpPr>
            <p:cNvPr id="1059" name="Oval 1058">
              <a:extLst>
                <a:ext uri="{FF2B5EF4-FFF2-40B4-BE49-F238E27FC236}">
                  <a16:creationId xmlns:a16="http://schemas.microsoft.com/office/drawing/2014/main" id="{2EAF456C-6CF7-FEA3-5B78-566D8CBDE3E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chemeClr val="tx1"/>
                </a:solidFill>
                <a:latin typeface="Arial"/>
                <a:sym typeface="Arial"/>
              </a:endParaRPr>
            </a:p>
          </p:txBody>
        </p:sp>
        <p:pic>
          <p:nvPicPr>
            <p:cNvPr id="1060" name="Picture 1059">
              <a:extLst>
                <a:ext uri="{FF2B5EF4-FFF2-40B4-BE49-F238E27FC236}">
                  <a16:creationId xmlns:a16="http://schemas.microsoft.com/office/drawing/2014/main" id="{50A9575A-5816-9743-225C-5937FB812D6F}"/>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1061" name="Google Shape;2299;p37">
            <a:extLst>
              <a:ext uri="{FF2B5EF4-FFF2-40B4-BE49-F238E27FC236}">
                <a16:creationId xmlns:a16="http://schemas.microsoft.com/office/drawing/2014/main" id="{3A87C6E8-EE5A-314D-6C2A-13CE22595EB4}"/>
              </a:ext>
            </a:extLst>
          </p:cNvPr>
          <p:cNvSpPr txBox="1">
            <a:spLocks/>
          </p:cNvSpPr>
          <p:nvPr/>
        </p:nvSpPr>
        <p:spPr>
          <a:xfrm>
            <a:off x="995633" y="3744227"/>
            <a:ext cx="1073281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Khi </a:t>
            </a:r>
            <a:r>
              <a:rPr lang="en-US" dirty="0" err="1">
                <a:latin typeface="Roboto" panose="02000000000000000000" pitchFamily="2" charset="0"/>
              </a:rPr>
              <a:t>thay</a:t>
            </a:r>
            <a:r>
              <a:rPr lang="en-US" dirty="0">
                <a:latin typeface="Roboto" panose="02000000000000000000" pitchFamily="2" charset="0"/>
              </a:rPr>
              <a:t> </a:t>
            </a:r>
            <a:r>
              <a:rPr lang="en-US" dirty="0" err="1">
                <a:latin typeface="Roboto" panose="02000000000000000000" pitchFamily="2" charset="0"/>
              </a:rPr>
              <a:t>đổi</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trên</a:t>
            </a:r>
            <a:r>
              <a:rPr lang="en-US" dirty="0">
                <a:latin typeface="Roboto" panose="02000000000000000000" pitchFamily="2" charset="0"/>
              </a:rPr>
              <a:t> </a:t>
            </a:r>
            <a:r>
              <a:rPr lang="en-US" dirty="0" err="1">
                <a:latin typeface="Roboto" panose="02000000000000000000" pitchFamily="2" charset="0"/>
              </a:rPr>
              <a:t>đòn</a:t>
            </a:r>
            <a:r>
              <a:rPr lang="en-US" dirty="0">
                <a:latin typeface="Roboto" panose="02000000000000000000" pitchFamily="2" charset="0"/>
              </a:rPr>
              <a:t> </a:t>
            </a:r>
            <a:r>
              <a:rPr lang="en-US" dirty="0" err="1">
                <a:latin typeface="Roboto" panose="02000000000000000000" pitchFamily="2" charset="0"/>
              </a:rPr>
              <a:t>bẩy</a:t>
            </a:r>
            <a:r>
              <a:rPr lang="en-US" dirty="0">
                <a:latin typeface="Roboto" panose="02000000000000000000" pitchFamily="2" charset="0"/>
              </a:rPr>
              <a:t> AB ở </a:t>
            </a:r>
            <a:r>
              <a:rPr lang="en-US" dirty="0" err="1">
                <a:latin typeface="Roboto" panose="02000000000000000000" pitchFamily="2" charset="0"/>
              </a:rPr>
              <a:t>đầu</a:t>
            </a:r>
            <a:r>
              <a:rPr lang="en-US" dirty="0">
                <a:latin typeface="Roboto" panose="02000000000000000000" pitchFamily="2" charset="0"/>
              </a:rPr>
              <a:t> A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giữ</a:t>
            </a:r>
            <a:r>
              <a:rPr lang="en-US" dirty="0">
                <a:latin typeface="Roboto" panose="02000000000000000000" pitchFamily="2" charset="0"/>
              </a:rPr>
              <a:t> </a:t>
            </a:r>
            <a:r>
              <a:rPr lang="en-US" dirty="0" err="1">
                <a:latin typeface="Roboto" panose="02000000000000000000" pitchFamily="2" charset="0"/>
              </a:rPr>
              <a:t>nguyên</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treo</a:t>
            </a:r>
            <a:r>
              <a:rPr lang="en-US" dirty="0">
                <a:latin typeface="Roboto" panose="02000000000000000000" pitchFamily="2" charset="0"/>
              </a:rPr>
              <a:t> ở </a:t>
            </a:r>
            <a:r>
              <a:rPr lang="en-US" dirty="0" err="1">
                <a:latin typeface="Roboto" panose="02000000000000000000" pitchFamily="2" charset="0"/>
              </a:rPr>
              <a:t>đầu</a:t>
            </a:r>
            <a:r>
              <a:rPr lang="en-US" dirty="0">
                <a:latin typeface="Roboto" panose="02000000000000000000" pitchFamily="2" charset="0"/>
              </a:rPr>
              <a:t> B ta </a:t>
            </a:r>
            <a:r>
              <a:rPr lang="en-US" dirty="0" err="1">
                <a:latin typeface="Roboto" panose="02000000000000000000" pitchFamily="2" charset="0"/>
              </a:rPr>
              <a:t>thấy</a:t>
            </a:r>
            <a:r>
              <a:rPr lang="en-US" dirty="0">
                <a:latin typeface="Roboto" panose="02000000000000000000" pitchFamily="2" charset="0"/>
              </a:rPr>
              <a:t> </a:t>
            </a:r>
            <a:r>
              <a:rPr lang="en-US" dirty="0" err="1">
                <a:latin typeface="Roboto" panose="02000000000000000000" pitchFamily="2" charset="0"/>
              </a:rPr>
              <a:t>rằng</a:t>
            </a:r>
            <a:r>
              <a:rPr lang="en-US" dirty="0">
                <a:latin typeface="Roboto" panose="02000000000000000000" pitchFamily="2" charset="0"/>
              </a:rPr>
              <a:t>:</a:t>
            </a:r>
            <a:endParaRPr lang="en-US" dirty="0">
              <a:latin typeface="Roboto" panose="02000000000000000000" pitchFamily="2" charset="0"/>
              <a:sym typeface="Arial"/>
            </a:endParaRPr>
          </a:p>
        </p:txBody>
      </p:sp>
      <p:sp>
        <p:nvSpPr>
          <p:cNvPr id="8" name="Google Shape;2299;p37">
            <a:extLst>
              <a:ext uri="{FF2B5EF4-FFF2-40B4-BE49-F238E27FC236}">
                <a16:creationId xmlns:a16="http://schemas.microsoft.com/office/drawing/2014/main" id="{069CF8EF-4D28-D9E8-4B45-6D268D8B2821}"/>
              </a:ext>
            </a:extLst>
          </p:cNvPr>
          <p:cNvSpPr txBox="1">
            <a:spLocks/>
          </p:cNvSpPr>
          <p:nvPr/>
        </p:nvSpPr>
        <p:spPr>
          <a:xfrm>
            <a:off x="1459183" y="4639123"/>
            <a:ext cx="1026926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ở </a:t>
            </a:r>
            <a:r>
              <a:rPr lang="en-US" dirty="0" err="1">
                <a:latin typeface="Roboto" panose="02000000000000000000" pitchFamily="2" charset="0"/>
              </a:rPr>
              <a:t>gần</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trị</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chỉ</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lang="en-US" dirty="0">
              <a:latin typeface="Roboto" panose="02000000000000000000" pitchFamily="2" charset="0"/>
              <a:sym typeface="Arial"/>
            </a:endParaRPr>
          </a:p>
        </p:txBody>
      </p:sp>
      <p:sp>
        <p:nvSpPr>
          <p:cNvPr id="9" name="Google Shape;2299;p37">
            <a:extLst>
              <a:ext uri="{FF2B5EF4-FFF2-40B4-BE49-F238E27FC236}">
                <a16:creationId xmlns:a16="http://schemas.microsoft.com/office/drawing/2014/main" id="{F4B46A88-9E8F-2DFB-92C0-8C1ACD9A5072}"/>
              </a:ext>
            </a:extLst>
          </p:cNvPr>
          <p:cNvSpPr txBox="1">
            <a:spLocks/>
          </p:cNvSpPr>
          <p:nvPr/>
        </p:nvSpPr>
        <p:spPr>
          <a:xfrm>
            <a:off x="1459182" y="5362677"/>
            <a:ext cx="10269267" cy="7792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indent="0" defTabSz="1219170">
              <a:lnSpc>
                <a:spcPct val="120000"/>
              </a:lnSpc>
              <a:buClr>
                <a:srgbClr val="434343"/>
              </a:buClr>
              <a:buSzPts val="1600"/>
              <a:buFont typeface="Assistant"/>
              <a:buNone/>
              <a:defRPr sz="2400" kern="0">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xa</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t>
            </a:r>
            <a:r>
              <a:rPr lang="en-US" dirty="0" err="1">
                <a:latin typeface="Roboto" panose="02000000000000000000" pitchFamily="2" charset="0"/>
              </a:rPr>
              <a:t>tựa</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trị</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kế</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nhỏ</a:t>
            </a:r>
            <a:r>
              <a:rPr lang="en-US" dirty="0">
                <a:latin typeface="Roboto" panose="02000000000000000000" pitchFamily="2" charset="0"/>
              </a:rPr>
              <a:t>.</a:t>
            </a:r>
            <a:endParaRPr lang="en-US" dirty="0">
              <a:latin typeface="Roboto" panose="02000000000000000000" pitchFamily="2" charset="0"/>
              <a:sym typeface="Arial"/>
            </a:endParaRPr>
          </a:p>
        </p:txBody>
      </p:sp>
    </p:spTree>
    <p:extLst>
      <p:ext uri="{BB962C8B-B14F-4D97-AF65-F5344CB8AC3E}">
        <p14:creationId xmlns:p14="http://schemas.microsoft.com/office/powerpoint/2010/main" val="96468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58"/>
                                        </p:tgtEl>
                                        <p:attrNameLst>
                                          <p:attrName>style.visibility</p:attrName>
                                        </p:attrNameLst>
                                      </p:cBhvr>
                                      <p:to>
                                        <p:strVal val="visible"/>
                                      </p:to>
                                    </p:set>
                                    <p:anim calcmode="lin" valueType="num">
                                      <p:cBhvr>
                                        <p:cTn id="22" dur="500" fill="hold"/>
                                        <p:tgtEl>
                                          <p:spTgt spid="1058"/>
                                        </p:tgtEl>
                                        <p:attrNameLst>
                                          <p:attrName>ppt_w</p:attrName>
                                        </p:attrNameLst>
                                      </p:cBhvr>
                                      <p:tavLst>
                                        <p:tav tm="0">
                                          <p:val>
                                            <p:fltVal val="0"/>
                                          </p:val>
                                        </p:tav>
                                        <p:tav tm="100000">
                                          <p:val>
                                            <p:strVal val="#ppt_w"/>
                                          </p:val>
                                        </p:tav>
                                      </p:tavLst>
                                    </p:anim>
                                    <p:anim calcmode="lin" valueType="num">
                                      <p:cBhvr>
                                        <p:cTn id="23" dur="500" fill="hold"/>
                                        <p:tgtEl>
                                          <p:spTgt spid="1058"/>
                                        </p:tgtEl>
                                        <p:attrNameLst>
                                          <p:attrName>ppt_h</p:attrName>
                                        </p:attrNameLst>
                                      </p:cBhvr>
                                      <p:tavLst>
                                        <p:tav tm="0">
                                          <p:val>
                                            <p:fltVal val="0"/>
                                          </p:val>
                                        </p:tav>
                                        <p:tav tm="100000">
                                          <p:val>
                                            <p:strVal val="#ppt_h"/>
                                          </p:val>
                                        </p:tav>
                                      </p:tavLst>
                                    </p:anim>
                                    <p:animEffect transition="in" filter="fade">
                                      <p:cBhvr>
                                        <p:cTn id="24" dur="500"/>
                                        <p:tgtEl>
                                          <p:spTgt spid="105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wipe(left)">
                                      <p:cBhvr>
                                        <p:cTn id="28" dur="500"/>
                                        <p:tgtEl>
                                          <p:spTgt spid="1029"/>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1061"/>
                                        </p:tgtEl>
                                        <p:attrNameLst>
                                          <p:attrName>style.visibility</p:attrName>
                                        </p:attrNameLst>
                                      </p:cBhvr>
                                      <p:to>
                                        <p:strVal val="visible"/>
                                      </p:to>
                                    </p:set>
                                    <p:animEffect transition="in" filter="wipe(up)">
                                      <p:cBhvr>
                                        <p:cTn id="32" dur="500"/>
                                        <p:tgtEl>
                                          <p:spTgt spid="10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3000"/>
                                  </p:iterate>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3000"/>
                                  </p:iterate>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61"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8B087-701B-DC0C-53D9-81CF33E65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extBox 3">
            <a:extLst>
              <a:ext uri="{FF2B5EF4-FFF2-40B4-BE49-F238E27FC236}">
                <a16:creationId xmlns:a16="http://schemas.microsoft.com/office/drawing/2014/main" id="{93B90595-A046-4420-0F4E-171F9191FED8}"/>
              </a:ext>
            </a:extLst>
          </p:cNvPr>
          <p:cNvSpPr txBox="1"/>
          <p:nvPr/>
        </p:nvSpPr>
        <p:spPr>
          <a:xfrm>
            <a:off x="786589" y="1474860"/>
            <a:ext cx="4619912" cy="4154984"/>
          </a:xfrm>
          <a:prstGeom prst="rect">
            <a:avLst/>
          </a:prstGeom>
          <a:noFill/>
        </p:spPr>
        <p:txBody>
          <a:bodyPr wrap="square" rtlCol="0">
            <a:spAutoFit/>
          </a:bodyPr>
          <a:lstStyle/>
          <a:p>
            <a:pPr algn="ctr"/>
            <a:r>
              <a:rPr lang="en-US" sz="6600" b="1" dirty="0" err="1">
                <a:solidFill>
                  <a:srgbClr val="002060"/>
                </a:solidFill>
                <a:latin typeface="Roboto Condensed" panose="02000000000000000000" pitchFamily="2" charset="0"/>
              </a:rPr>
              <a:t>Câu</a:t>
            </a:r>
            <a:r>
              <a:rPr lang="en-US" sz="6600" b="1" dirty="0">
                <a:solidFill>
                  <a:srgbClr val="002060"/>
                </a:solidFill>
                <a:latin typeface="Roboto Condensed" panose="02000000000000000000" pitchFamily="2" charset="0"/>
              </a:rPr>
              <a:t> 2: Khi </a:t>
            </a:r>
            <a:r>
              <a:rPr lang="en-US" sz="6600" b="1" dirty="0" err="1">
                <a:solidFill>
                  <a:srgbClr val="002060"/>
                </a:solidFill>
                <a:latin typeface="Roboto Condensed" panose="02000000000000000000" pitchFamily="2" charset="0"/>
              </a:rPr>
              <a:t>nào</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đòn</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bẩy</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cho</a:t>
            </a:r>
            <a:r>
              <a:rPr lang="en-US" sz="6600" b="1" dirty="0">
                <a:solidFill>
                  <a:srgbClr val="002060"/>
                </a:solidFill>
                <a:latin typeface="Roboto Condensed" panose="02000000000000000000" pitchFamily="2" charset="0"/>
              </a:rPr>
              <a:t> ta </a:t>
            </a:r>
            <a:r>
              <a:rPr lang="en-US" sz="6600" b="1" dirty="0" err="1">
                <a:solidFill>
                  <a:srgbClr val="002060"/>
                </a:solidFill>
                <a:latin typeface="Roboto Condensed" panose="02000000000000000000" pitchFamily="2" charset="0"/>
              </a:rPr>
              <a:t>lợi</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thế</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về</a:t>
            </a:r>
            <a:r>
              <a:rPr lang="en-US" sz="6600" b="1" dirty="0">
                <a:solidFill>
                  <a:srgbClr val="002060"/>
                </a:solidFill>
                <a:latin typeface="Roboto Condensed" panose="02000000000000000000" pitchFamily="2" charset="0"/>
              </a:rPr>
              <a:t> </a:t>
            </a:r>
            <a:r>
              <a:rPr lang="en-US" sz="6600" b="1" dirty="0" err="1">
                <a:solidFill>
                  <a:srgbClr val="002060"/>
                </a:solidFill>
                <a:latin typeface="Roboto Condensed" panose="02000000000000000000" pitchFamily="2" charset="0"/>
              </a:rPr>
              <a:t>lực</a:t>
            </a:r>
            <a:r>
              <a:rPr lang="en-US" sz="6600" b="1" dirty="0">
                <a:solidFill>
                  <a:srgbClr val="002060"/>
                </a:solidFill>
                <a:latin typeface="Roboto Condensed" panose="02000000000000000000" pitchFamily="2" charset="0"/>
              </a:rPr>
              <a:t>? </a:t>
            </a:r>
          </a:p>
        </p:txBody>
      </p:sp>
    </p:spTree>
    <p:extLst>
      <p:ext uri="{BB962C8B-B14F-4D97-AF65-F5344CB8AC3E}">
        <p14:creationId xmlns:p14="http://schemas.microsoft.com/office/powerpoint/2010/main" val="14074994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2104</Words>
  <Application>Microsoft Office PowerPoint</Application>
  <PresentationFormat>Widescreen</PresentationFormat>
  <Paragraphs>238</Paragraphs>
  <Slides>60</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60</vt:i4>
      </vt:variant>
    </vt:vector>
  </HeadingPairs>
  <TitlesOfParts>
    <vt:vector size="73" baseType="lpstr">
      <vt:lpstr>Arial</vt:lpstr>
      <vt:lpstr>Assistant</vt:lpstr>
      <vt:lpstr>Averta Std CY</vt:lpstr>
      <vt:lpstr>Calibri</vt:lpstr>
      <vt:lpstr>Calibri Light</vt:lpstr>
      <vt:lpstr>Dosis</vt:lpstr>
      <vt:lpstr>Roboto</vt:lpstr>
      <vt:lpstr>Roboto Black</vt:lpstr>
      <vt:lpstr>Roboto Condensed</vt:lpstr>
      <vt:lpstr>Times New Roman</vt:lpstr>
      <vt:lpstr>VNI-Avo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Dinh Cong Hoang</cp:lastModifiedBy>
  <cp:revision>18</cp:revision>
  <dcterms:created xsi:type="dcterms:W3CDTF">2023-02-26T10:52:00Z</dcterms:created>
  <dcterms:modified xsi:type="dcterms:W3CDTF">2023-12-12T03:06:28Z</dcterms:modified>
</cp:coreProperties>
</file>