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7" r:id="rId2"/>
    <p:sldId id="256" r:id="rId3"/>
    <p:sldId id="332" r:id="rId4"/>
    <p:sldId id="339" r:id="rId5"/>
    <p:sldId id="333" r:id="rId6"/>
    <p:sldId id="341" r:id="rId7"/>
    <p:sldId id="342" r:id="rId8"/>
    <p:sldId id="331" r:id="rId9"/>
    <p:sldId id="276" r:id="rId10"/>
    <p:sldId id="298" r:id="rId11"/>
    <p:sldId id="327" r:id="rId12"/>
    <p:sldId id="335" r:id="rId13"/>
    <p:sldId id="325" r:id="rId14"/>
    <p:sldId id="314" r:id="rId15"/>
    <p:sldId id="330" r:id="rId16"/>
    <p:sldId id="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2254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1983" y="1479750"/>
            <a:ext cx="876406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7200" b="1" dirty="0" smtClean="0">
                <a:solidFill>
                  <a:srgbClr val="002060"/>
                </a:solidFill>
                <a:latin typeface="VNI-Ariston" pitchFamily="2" charset="0"/>
              </a:rPr>
              <a:t>Hello everyone!!!</a:t>
            </a:r>
            <a:endParaRPr lang="en-US" sz="72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68908" y="0"/>
            <a:ext cx="4223092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i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C0000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secondary school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.</a:t>
            </a:r>
            <a:endParaRPr lang="en-US" sz="3200" b="1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3988" y="6288098"/>
            <a:ext cx="21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6579" y="4142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438193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311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923767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899858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1904508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2893024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3898864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4887380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802 -0.141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45 -0.28726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87471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0702A"/>
                </a:solidFill>
              </a:rPr>
              <a:t>1.</a:t>
            </a:r>
            <a:r>
              <a:rPr lang="en-US" sz="2800" dirty="0"/>
              <a:t> I arrive at the station. I will call you right after. </a:t>
            </a:r>
            <a:r>
              <a:rPr lang="en-US" sz="2800" dirty="0">
                <a:solidFill>
                  <a:srgbClr val="E0702A"/>
                </a:solidFill>
              </a:rPr>
              <a:t>(as soon as)</a:t>
            </a:r>
          </a:p>
          <a:p>
            <a:r>
              <a:rPr lang="en-US" sz="2800" smtClean="0"/>
              <a:t>    ________________________________________________________</a:t>
            </a:r>
          </a:p>
          <a:p>
            <a:endParaRPr lang="en-US" sz="600" smtClean="0"/>
          </a:p>
          <a:p>
            <a:r>
              <a:rPr lang="en-US" sz="2800" smtClean="0"/>
              <a:t>    ________________________________________________________</a:t>
            </a:r>
          </a:p>
          <a:p>
            <a:endParaRPr lang="en-US" sz="1000" dirty="0"/>
          </a:p>
          <a:p>
            <a:r>
              <a:rPr lang="en-US" sz="2800" b="1" dirty="0">
                <a:solidFill>
                  <a:srgbClr val="E0702A"/>
                </a:solidFill>
              </a:rPr>
              <a:t>2. </a:t>
            </a:r>
            <a:r>
              <a:rPr lang="en-US" sz="2800" dirty="0"/>
              <a:t>Many Vietnamese women wear conical hats. They work in the field. </a:t>
            </a:r>
            <a:r>
              <a:rPr lang="en-US" sz="2800" dirty="0">
                <a:solidFill>
                  <a:srgbClr val="E0702A"/>
                </a:solidFill>
              </a:rPr>
              <a:t>(when)</a:t>
            </a:r>
          </a:p>
          <a:p>
            <a:r>
              <a:rPr lang="en-US" sz="2800" smtClean="0"/>
              <a:t>    ___________________________________________________________</a:t>
            </a:r>
          </a:p>
          <a:p>
            <a:endParaRPr lang="en-US" sz="1000" dirty="0"/>
          </a:p>
          <a:p>
            <a:r>
              <a:rPr lang="en-US" sz="2800" b="1" dirty="0">
                <a:solidFill>
                  <a:srgbClr val="E0702A"/>
                </a:solidFill>
              </a:rPr>
              <a:t>3. </a:t>
            </a:r>
            <a:r>
              <a:rPr lang="en-US" sz="2800" dirty="0"/>
              <a:t>My father taught me how to use the computer. Then he bought one for me. </a:t>
            </a:r>
            <a:r>
              <a:rPr lang="en-US" sz="2800" dirty="0">
                <a:solidFill>
                  <a:srgbClr val="E0702A"/>
                </a:solidFill>
              </a:rPr>
              <a:t>(before)</a:t>
            </a:r>
          </a:p>
          <a:p>
            <a:r>
              <a:rPr lang="en-US" sz="2800" smtClean="0"/>
              <a:t>    _______________________________________________________________</a:t>
            </a:r>
            <a:endParaRPr lang="en-US" sz="2800"/>
          </a:p>
          <a:p>
            <a:endParaRPr lang="en-US" sz="600"/>
          </a:p>
          <a:p>
            <a:r>
              <a:rPr lang="en-US" sz="2800" smtClean="0"/>
              <a:t>    _______________________________________________________________</a:t>
            </a:r>
            <a:endParaRPr lang="en-US" sz="2800" dirty="0"/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 will call you as soon as I arrive at the station.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2842231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As soon as I arrive at the station, I will call you.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3853035"/>
            <a:ext cx="1099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Many Vietnamese women wear conical hats when they work in the field.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5268841"/>
            <a:ext cx="1138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My father taught me how to use the computer before he bought one for me.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5792578"/>
            <a:ext cx="1080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Before my father bought me a computer, he taught me how to use it.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87471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/>
              <a:t> Nick is reading a novel. Jack is reading a cartoon. </a:t>
            </a:r>
            <a:r>
              <a:rPr lang="en-US" sz="2800">
                <a:solidFill>
                  <a:srgbClr val="E0702A"/>
                </a:solidFill>
              </a:rPr>
              <a:t>(while)</a:t>
            </a:r>
            <a:endParaRPr lang="en-US" sz="2800" dirty="0">
              <a:solidFill>
                <a:srgbClr val="E0702A"/>
              </a:solidFill>
            </a:endParaRPr>
          </a:p>
          <a:p>
            <a:r>
              <a:rPr lang="en-US" sz="2800" smtClean="0"/>
              <a:t>    ________________________________________________________</a:t>
            </a:r>
          </a:p>
          <a:p>
            <a:endParaRPr lang="en-US" sz="600" smtClean="0"/>
          </a:p>
          <a:p>
            <a:r>
              <a:rPr lang="en-US" sz="2800" smtClean="0"/>
              <a:t>    ________________________________________________________</a:t>
            </a:r>
          </a:p>
          <a:p>
            <a:endParaRPr lang="en-US" sz="1000" dirty="0"/>
          </a:p>
          <a:p>
            <a:r>
              <a:rPr lang="en-US" sz="2800" b="1" smtClean="0">
                <a:solidFill>
                  <a:srgbClr val="E0702A"/>
                </a:solidFill>
              </a:rPr>
              <a:t>5. </a:t>
            </a:r>
            <a:r>
              <a:rPr lang="en-US" sz="2800"/>
              <a:t>The tornado hit. There were only a few houses left standing. </a:t>
            </a:r>
            <a:r>
              <a:rPr lang="en-US" sz="2800" smtClean="0">
                <a:solidFill>
                  <a:srgbClr val="E0702A"/>
                </a:solidFill>
              </a:rPr>
              <a:t>(after</a:t>
            </a:r>
            <a:r>
              <a:rPr lang="en-US" sz="2800">
                <a:solidFill>
                  <a:srgbClr val="E0702A"/>
                </a:solidFill>
              </a:rPr>
              <a:t>)</a:t>
            </a:r>
          </a:p>
          <a:p>
            <a:r>
              <a:rPr lang="en-US" sz="2800" smtClean="0"/>
              <a:t>    ________________________________________________________</a:t>
            </a:r>
            <a:endParaRPr lang="en-US" sz="2800"/>
          </a:p>
          <a:p>
            <a:endParaRPr lang="en-US" sz="600"/>
          </a:p>
          <a:p>
            <a:r>
              <a:rPr lang="en-US" sz="2800"/>
              <a:t>    ________________________________________________________</a:t>
            </a:r>
          </a:p>
          <a:p>
            <a:endParaRPr lang="en-US" sz="1000" dirty="0"/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Nick is reading a novel while Jack is reading a cartoon.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85180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While Nick is reading a novel, Jack is reading a cartoon.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870234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After the tornado hit, there were only a few houses left standing.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4367343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There were only a few houses left standing after the tornado hit.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36510" y="2179332"/>
            <a:ext cx="5229850" cy="4371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1004" y="867813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8613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7586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00" y="50151"/>
            <a:ext cx="333768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984528" y="369778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adverb clauses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time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83178" y="1462017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262056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</a:t>
            </a:r>
            <a:br>
              <a:rPr lang="en-US" sz="32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  <a:endParaRPr lang="en-US" sz="32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08" y="758666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523719" y="2002300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41" y="2822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5651" y="124287"/>
            <a:ext cx="491613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966" y="1711720"/>
            <a:ext cx="7289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Do exercise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4 – Communication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36" y="3610773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87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6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1374470" y="1049962"/>
            <a:ext cx="97212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/ take a bath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/always/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go to bed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before/</a:t>
            </a:r>
          </a:p>
          <a:p>
            <a:endParaRPr lang="en-US" sz="3200" dirty="0" smtClean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effectLst/>
                <a:ea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you/</a:t>
            </a:r>
            <a:r>
              <a:rPr lang="en-GB" sz="32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/ wait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here 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 I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 until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 smtClean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/ was not at home / he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see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 when / came / me.</a:t>
            </a:r>
          </a:p>
          <a:p>
            <a:pPr lvl="0"/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a typeface="Times New Roman" panose="02020603050405020304" pitchFamily="18" charset="0"/>
              </a:rPr>
              <a:t>4</a:t>
            </a:r>
            <a:r>
              <a:rPr lang="en-GB" sz="3200" dirty="0" smtClean="0">
                <a:effectLst/>
                <a:ea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I/  will / get home / you /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call </a:t>
            </a:r>
            <a:r>
              <a:rPr lang="en-US" sz="3200" dirty="0" smtClean="0">
                <a:ea typeface="Times New Roman" panose="02020603050405020304" pitchFamily="18" charset="0"/>
              </a:rPr>
              <a:t>/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soon </a:t>
            </a:r>
            <a:r>
              <a:rPr lang="en-US" sz="32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as/  I</a:t>
            </a:r>
            <a:endParaRPr lang="vi-VN" sz="3200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412" y="1579517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700" b="1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411" y="2580319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411" y="3507911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7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5411" y="4589392"/>
            <a:ext cx="71000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call you as soon as I arrive at the station.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762" y="1590947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7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761" y="2591749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761" y="3519341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7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5761" y="4600822"/>
            <a:ext cx="7205819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call you as soon as I arrive at the station.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7852410" y="1614476"/>
            <a:ext cx="2823211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7532773" y="2625391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2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7541430" y="3519341"/>
            <a:ext cx="3637110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6904123" y="4616656"/>
            <a:ext cx="480745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4" y="1005840"/>
            <a:ext cx="4507666" cy="5852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61883" y="2777758"/>
            <a:ext cx="36164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</p:spTree>
    <p:extLst>
      <p:ext uri="{BB962C8B-B14F-4D97-AF65-F5344CB8AC3E}">
        <p14:creationId xmlns:p14="http://schemas.microsoft.com/office/powerpoint/2010/main" val="36172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9" grpId="0" animBg="1"/>
      <p:bldP spid="10" grpId="0" animBg="1"/>
      <p:bldP spid="12" grpId="0" animBg="1"/>
      <p:bldP spid="1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</a:t>
            </a:r>
            <a:r>
              <a:rPr lang="en-US" sz="4000" b="1" dirty="0" smtClean="0">
                <a:solidFill>
                  <a:srgbClr val="AD4F0F"/>
                </a:solidFill>
              </a:rPr>
              <a:t>with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4000" b="1" dirty="0" smtClean="0">
                <a:solidFill>
                  <a:srgbClr val="AD4F0F"/>
                </a:solidFill>
              </a:rPr>
              <a:t>adverb </a:t>
            </a:r>
            <a:r>
              <a:rPr lang="en-US" sz="4000" b="1" dirty="0">
                <a:solidFill>
                  <a:srgbClr val="AD4F0F"/>
                </a:solidFill>
              </a:rPr>
              <a:t>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350528" y="1466479"/>
            <a:ext cx="116322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complex sentence contains one independent clause and at least one dependent clause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vi-VN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rained.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32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  <a:p>
            <a:endParaRPr lang="en-US" sz="800" b="1" i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is a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vi-VN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It is usually introduced by time connectors: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8" y="97182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</a:t>
            </a:r>
            <a:r>
              <a:rPr lang="en-US" sz="4000" b="1" dirty="0" smtClean="0">
                <a:solidFill>
                  <a:srgbClr val="AD4F0F"/>
                </a:solidFill>
              </a:rPr>
              <a:t>with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4000" b="1" dirty="0" smtClean="0">
                <a:solidFill>
                  <a:srgbClr val="AD4F0F"/>
                </a:solidFill>
              </a:rPr>
              <a:t>adverb </a:t>
            </a:r>
            <a:r>
              <a:rPr lang="en-US" sz="4000" b="1" dirty="0">
                <a:solidFill>
                  <a:srgbClr val="AD4F0F"/>
                </a:solidFill>
              </a:rPr>
              <a:t>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60" y="0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8700" y="1289914"/>
            <a:ext cx="626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(</a:t>
            </a:r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phức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mệnh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trạng</a:t>
            </a:r>
            <a:r>
              <a:rPr lang="en-US" sz="2400" b="1" i="1" dirty="0"/>
              <a:t> </a:t>
            </a:r>
            <a:r>
              <a:rPr lang="en-US" sz="2400" b="1" i="1" dirty="0" err="1"/>
              <a:t>ngữ</a:t>
            </a:r>
            <a:r>
              <a:rPr lang="en-US" sz="2400" b="1" i="1" dirty="0"/>
              <a:t> </a:t>
            </a:r>
            <a:r>
              <a:rPr lang="en-US" sz="2400" b="1" i="1" dirty="0" err="1"/>
              <a:t>chỉ</a:t>
            </a:r>
            <a:r>
              <a:rPr lang="en-US" sz="2400" b="1" i="1" dirty="0"/>
              <a:t> </a:t>
            </a:r>
            <a:r>
              <a:rPr lang="en-US" sz="2400" b="1" i="1" dirty="0" err="1"/>
              <a:t>thời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gian</a:t>
            </a:r>
            <a:r>
              <a:rPr lang="en-US" sz="2400" b="1" i="1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739" y="1690363"/>
            <a:ext cx="10441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complex sentence contains one independent clause and at least one dependent clause.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237" y="2690976"/>
            <a:ext cx="10846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</a:rPr>
              <a:t>(</a:t>
            </a:r>
            <a:r>
              <a:rPr lang="vi-VN" sz="2400" i="1" dirty="0" smtClean="0">
                <a:solidFill>
                  <a:prstClr val="black"/>
                </a:solidFill>
              </a:rPr>
              <a:t>Một </a:t>
            </a:r>
            <a:r>
              <a:rPr lang="vi-VN" sz="2400" i="1" dirty="0">
                <a:solidFill>
                  <a:prstClr val="black"/>
                </a:solidFill>
              </a:rPr>
              <a:t>câu phức chứa một mệnh đề độc lập và ít nhất một mệnh đề phụ thuộc</a:t>
            </a:r>
            <a:r>
              <a:rPr lang="vi-VN" sz="2400" i="1" dirty="0" smtClean="0">
                <a:solidFill>
                  <a:prstClr val="black"/>
                </a:solidFill>
              </a:rPr>
              <a:t>.</a:t>
            </a:r>
            <a:r>
              <a:rPr lang="en-US" sz="2400" i="1" dirty="0" smtClean="0">
                <a:solidFill>
                  <a:prstClr val="black"/>
                </a:solidFill>
              </a:rPr>
              <a:t>)</a:t>
            </a:r>
            <a:endParaRPr lang="vi-VN" sz="2400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913" y="3152641"/>
            <a:ext cx="919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Example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when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rained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703" y="5427479"/>
            <a:ext cx="738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- </a:t>
            </a:r>
            <a:r>
              <a:rPr lang="en-US" sz="2800" i="1" dirty="0" err="1"/>
              <a:t>Mệnh</a:t>
            </a:r>
            <a:r>
              <a:rPr lang="en-US" sz="2800" i="1" dirty="0"/>
              <a:t> </a:t>
            </a:r>
            <a:r>
              <a:rPr lang="en-US" sz="2800" i="1" dirty="0" err="1"/>
              <a:t>đề</a:t>
            </a:r>
            <a:r>
              <a:rPr lang="en-US" sz="2800" i="1" dirty="0"/>
              <a:t> </a:t>
            </a:r>
            <a:r>
              <a:rPr lang="en-US" sz="2800" i="1" dirty="0" err="1"/>
              <a:t>trạng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mệnh</a:t>
            </a:r>
            <a:r>
              <a:rPr lang="en-US" sz="2800" i="1" dirty="0"/>
              <a:t> </a:t>
            </a:r>
            <a:r>
              <a:rPr lang="en-US" sz="2800" i="1" dirty="0" err="1"/>
              <a:t>đề</a:t>
            </a:r>
            <a:r>
              <a:rPr lang="en-US" sz="2800" i="1" dirty="0"/>
              <a:t> </a:t>
            </a:r>
            <a:r>
              <a:rPr lang="en-US" sz="2800" i="1" dirty="0" err="1"/>
              <a:t>phụ</a:t>
            </a:r>
            <a:r>
              <a:rPr lang="en-US" sz="2800" i="1" dirty="0"/>
              <a:t> </a:t>
            </a:r>
            <a:r>
              <a:rPr lang="en-US" sz="2800" i="1" dirty="0" err="1"/>
              <a:t>thuộc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533717" y="4773198"/>
            <a:ext cx="810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An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adverb clause is a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5739" y="4048113"/>
            <a:ext cx="3715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1715" y="4036462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20929" y="4048113"/>
            <a:ext cx="22417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439" y="1990551"/>
            <a:ext cx="10589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- </a:t>
            </a:r>
            <a:r>
              <a:rPr lang="vi-VN" sz="2800" i="1" dirty="0" smtClean="0"/>
              <a:t>Mệnh </a:t>
            </a:r>
            <a:r>
              <a:rPr lang="vi-VN" sz="2800" i="1" dirty="0"/>
              <a:t>đề trạng ngữ thời gian cho thấy khi nào sự việc xảy ra. </a:t>
            </a:r>
            <a:endParaRPr lang="en-US" sz="2800" i="1" dirty="0" smtClean="0"/>
          </a:p>
          <a:p>
            <a:r>
              <a:rPr lang="en-US" sz="2800" i="1" dirty="0"/>
              <a:t>-</a:t>
            </a:r>
            <a:r>
              <a:rPr lang="en-US" sz="2800" i="1" dirty="0" smtClean="0"/>
              <a:t> </a:t>
            </a:r>
            <a:r>
              <a:rPr lang="vi-VN" sz="2800" i="1" dirty="0" smtClean="0"/>
              <a:t>Nó </a:t>
            </a:r>
            <a:r>
              <a:rPr lang="vi-VN" sz="2800" i="1" dirty="0"/>
              <a:t>thường được giới thiệu bằng </a:t>
            </a:r>
            <a:r>
              <a:rPr lang="vi-VN" sz="2800" i="1" dirty="0" smtClean="0"/>
              <a:t>liên từ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chỉ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gian</a:t>
            </a:r>
            <a:r>
              <a:rPr lang="vi-VN" sz="2800" i="1" dirty="0" smtClean="0"/>
              <a:t>: </a:t>
            </a:r>
            <a:endParaRPr lang="en-US" sz="2800" i="1" dirty="0" smtClean="0"/>
          </a:p>
          <a:p>
            <a:r>
              <a:rPr lang="en-US" sz="2800" i="1" dirty="0" smtClean="0"/>
              <a:t> + </a:t>
            </a:r>
            <a:r>
              <a:rPr lang="vi-VN" sz="2800" i="1" dirty="0" smtClean="0"/>
              <a:t>before </a:t>
            </a:r>
            <a:r>
              <a:rPr lang="en-US" sz="2800" i="1" dirty="0" smtClean="0"/>
              <a:t>: </a:t>
            </a:r>
            <a:r>
              <a:rPr lang="vi-VN" sz="2800" i="1" dirty="0" smtClean="0"/>
              <a:t>trước khi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+</a:t>
            </a:r>
            <a:r>
              <a:rPr lang="vi-VN" sz="2800" i="1" dirty="0" smtClean="0"/>
              <a:t> </a:t>
            </a:r>
            <a:r>
              <a:rPr lang="vi-VN" sz="2800" i="1" dirty="0"/>
              <a:t>after </a:t>
            </a:r>
            <a:r>
              <a:rPr lang="en-US" sz="2800" i="1" dirty="0" smtClean="0"/>
              <a:t>: </a:t>
            </a:r>
            <a:r>
              <a:rPr lang="vi-VN" sz="2800" i="1" dirty="0" smtClean="0"/>
              <a:t>sau khi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+ </a:t>
            </a:r>
            <a:r>
              <a:rPr lang="vi-VN" sz="2800" i="1" dirty="0" smtClean="0"/>
              <a:t>when</a:t>
            </a:r>
            <a:r>
              <a:rPr lang="en-US" sz="2800" i="1" dirty="0" smtClean="0"/>
              <a:t> : </a:t>
            </a:r>
            <a:r>
              <a:rPr lang="vi-VN" sz="2800" i="1" dirty="0" smtClean="0"/>
              <a:t>khi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+ </a:t>
            </a:r>
            <a:r>
              <a:rPr lang="vi-VN" sz="2800" i="1" dirty="0" smtClean="0"/>
              <a:t> while</a:t>
            </a:r>
            <a:r>
              <a:rPr lang="en-US" sz="2800" i="1" dirty="0" smtClean="0"/>
              <a:t> : </a:t>
            </a:r>
            <a:r>
              <a:rPr lang="vi-VN" sz="2800" i="1" dirty="0" smtClean="0"/>
              <a:t>trong khi</a:t>
            </a:r>
            <a:endParaRPr lang="en-US" sz="2800" i="1" dirty="0"/>
          </a:p>
          <a:p>
            <a:r>
              <a:rPr lang="en-US" sz="2800" i="1" dirty="0" smtClean="0"/>
              <a:t> + </a:t>
            </a:r>
            <a:r>
              <a:rPr lang="vi-VN" sz="2800" i="1" dirty="0" smtClean="0"/>
              <a:t> </a:t>
            </a:r>
            <a:r>
              <a:rPr lang="vi-VN" sz="2800" i="1" dirty="0"/>
              <a:t>till/ until </a:t>
            </a:r>
            <a:r>
              <a:rPr lang="en-US" sz="2800" i="1" dirty="0" smtClean="0"/>
              <a:t>: </a:t>
            </a:r>
            <a:r>
              <a:rPr lang="vi-VN" sz="2800" i="1" dirty="0" smtClean="0"/>
              <a:t>cho </a:t>
            </a:r>
            <a:r>
              <a:rPr lang="vi-VN" sz="2800" i="1" dirty="0"/>
              <a:t>đến </a:t>
            </a:r>
            <a:r>
              <a:rPr lang="vi-VN" sz="2800" i="1" dirty="0" smtClean="0"/>
              <a:t>khi</a:t>
            </a:r>
            <a:endParaRPr lang="en-US" sz="2800" i="1" dirty="0"/>
          </a:p>
          <a:p>
            <a:r>
              <a:rPr lang="en-US" sz="2800" i="1" dirty="0" smtClean="0"/>
              <a:t> + </a:t>
            </a:r>
            <a:r>
              <a:rPr lang="vi-VN" sz="2800" i="1" dirty="0" smtClean="0"/>
              <a:t> </a:t>
            </a:r>
            <a:r>
              <a:rPr lang="vi-VN" sz="2800" i="1" dirty="0"/>
              <a:t>as soon as </a:t>
            </a:r>
            <a:r>
              <a:rPr lang="en-US" sz="2800" i="1" dirty="0" smtClean="0"/>
              <a:t>: </a:t>
            </a:r>
            <a:r>
              <a:rPr lang="vi-VN" sz="2800" i="1" dirty="0" smtClean="0"/>
              <a:t>ngay khi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+ </a:t>
            </a:r>
            <a:r>
              <a:rPr lang="vi-VN" sz="2800" i="1" dirty="0" smtClean="0"/>
              <a:t>…</a:t>
            </a:r>
            <a:endParaRPr lang="vi-VN" sz="2800" i="1" dirty="0"/>
          </a:p>
          <a:p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766915" y="234438"/>
            <a:ext cx="10382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usually introduced by time connectors: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52289" y="393182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96899" y="4997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49684" y="4133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691987" y="1320162"/>
            <a:ext cx="99199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F26548"/>
                </a:solidFill>
                <a:effectLst/>
              </a:rPr>
              <a:t>1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I’ll wait for you here until you get back.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sure you lock the door when you go out.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Don’t use too much water while you are having a shower.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 flipV="1">
            <a:off x="2231070" y="1824149"/>
            <a:ext cx="3697782" cy="186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96899" y="1295851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7600335" y="2359742"/>
            <a:ext cx="3134647" cy="2231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496899" y="1824149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 flipV="1">
            <a:off x="2379406" y="2871020"/>
            <a:ext cx="3942736" cy="19664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543760" y="2382059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 flipV="1">
            <a:off x="7225211" y="4010526"/>
            <a:ext cx="4052389" cy="2493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455626" y="3463787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788047" y="4549995"/>
            <a:ext cx="1456598" cy="325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43760" y="4545515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231070" y="5134357"/>
            <a:ext cx="512698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3959" y="894542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8677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76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487067" y="1428189"/>
            <a:ext cx="116204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was not at home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after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200" dirty="0"/>
              <a:t> </a:t>
            </a:r>
            <a:endParaRPr lang="vi-V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8072" y="40765"/>
            <a:ext cx="28952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418102" y="1979475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438298" y="294221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8336060" y="3909814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8345465" y="4879406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380105" y="5894181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775</Words>
  <Application>Microsoft Office PowerPoint</Application>
  <PresentationFormat>Widescreen</PresentationFormat>
  <Paragraphs>138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Bahnschrift SemiBold Condensed</vt:lpstr>
      <vt:lpstr>Calibri</vt:lpstr>
      <vt:lpstr>Calibri Light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228</cp:revision>
  <dcterms:created xsi:type="dcterms:W3CDTF">2020-12-09T02:04:09Z</dcterms:created>
  <dcterms:modified xsi:type="dcterms:W3CDTF">2023-12-30T14:29:26Z</dcterms:modified>
</cp:coreProperties>
</file>