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68" r:id="rId2"/>
  </p:sldMasterIdLst>
  <p:sldIdLst>
    <p:sldId id="324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1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73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14F39-1CF5-45C3-B154-5C7616E52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868AC-9AE4-40F6-B36B-0AE69829F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78C51-D194-4C0E-942B-4D0C67A25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34471-AF5A-441A-B738-C90F62904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79D0-9EE5-4E24-95DC-226545C8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B6265-8478-464D-BEFD-A3F06AD22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18DAD-391E-4BC2-87AC-2B6ADCA02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CE68-2FB8-4C20-9182-1E0482FF7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A0C75-37CE-4179-83FF-C5CA73CB6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0DEE-AE0E-43DF-8F91-2180D78FF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DCA16-76F4-4F26-B131-83492C28F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9B6C3-E9BF-44E6-A7E2-F68CBE158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34B51-F899-4D74-B903-9B0A41CBE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CEB9-4332-4E91-8957-A53092955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B9F33-9A13-432D-B70A-27702F850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4E625-40F0-47BE-B208-C5919D42B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29-D2B6-48B9-8F6E-4084844C5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2FFEE-1837-42B3-B57C-189129E21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E0765-A3B4-4305-A4C2-53F72A914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DA06-4EF4-42AB-B20F-7B58F7666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38036-A9F7-4378-9104-9218D3D37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3E6D3-2C6E-43CE-AB7E-A7FB0AC98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50CA7B4-0E7D-42D9-9C15-1D8136808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116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2057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16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898361F-CC50-4D49-AAE5-CBF9D727E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838200" y="828675"/>
            <a:ext cx="83058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rgbClr val="FF6600"/>
                </a:solidFill>
              </a:rPr>
              <a:t>TIẾT 4:</a:t>
            </a:r>
            <a:r>
              <a:rPr lang="en-US" sz="3200" b="1">
                <a:solidFill>
                  <a:srgbClr val="0000FF"/>
                </a:solidFill>
              </a:rPr>
              <a:t>  </a:t>
            </a:r>
          </a:p>
          <a:p>
            <a:pPr algn="ctr"/>
            <a:r>
              <a:rPr lang="en-US" sz="3600" b="1">
                <a:solidFill>
                  <a:srgbClr val="0000FF"/>
                </a:solidFill>
              </a:rPr>
              <a:t>Sử dụng một số biện pháp</a:t>
            </a:r>
            <a:endParaRPr lang="en-US" sz="3600">
              <a:solidFill>
                <a:srgbClr val="0000FF"/>
              </a:solidFill>
            </a:endParaRPr>
          </a:p>
          <a:p>
            <a:pPr algn="ctr"/>
            <a:r>
              <a:rPr lang="en-US" sz="3600" b="1">
                <a:solidFill>
                  <a:srgbClr val="0000FF"/>
                </a:solidFill>
              </a:rPr>
              <a:t>nghệ thuật trong v</a:t>
            </a:r>
            <a:r>
              <a:rPr lang="vi-VN" sz="3600" b="1">
                <a:solidFill>
                  <a:srgbClr val="0000FF"/>
                </a:solidFill>
              </a:rPr>
              <a:t>ă</a:t>
            </a:r>
            <a:r>
              <a:rPr lang="en-US" sz="3600" b="1">
                <a:solidFill>
                  <a:srgbClr val="0000FF"/>
                </a:solidFill>
              </a:rPr>
              <a:t>n bản thuyết minh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4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WordArt 5"/>
          <p:cNvSpPr>
            <a:spLocks noChangeArrowheads="1" noChangeShapeType="1" noTextEdit="1"/>
          </p:cNvSpPr>
          <p:nvPr/>
        </p:nvSpPr>
        <p:spPr bwMode="auto">
          <a:xfrm>
            <a:off x="2133600" y="609600"/>
            <a:ext cx="4886325" cy="1295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Arial"/>
                <a:cs typeface="Arial"/>
              </a:rPr>
              <a:t>BÀI TẬP VỀ NHÀ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670560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rgbClr val="8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-</a:t>
            </a:r>
            <a:r>
              <a:rPr lang="en-US" sz="3200" b="1">
                <a:solidFill>
                  <a:srgbClr val="0000FF"/>
                </a:solidFill>
              </a:rPr>
              <a:t>Nắm chắc nội dungcủa  bài học.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-Hoàn thành các bài tập còn lại.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solidFill>
            <a:srgbClr val="F6F4AA"/>
          </a:solidFill>
          <a:ln w="57150" cmpd="thinThick">
            <a:pattFill prst="pct90">
              <a:fgClr>
                <a:srgbClr val="9933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000099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2400" y="0"/>
            <a:ext cx="8991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Tiết </a:t>
            </a:r>
            <a:r>
              <a:rPr lang="en-US" sz="2400" b="1">
                <a:solidFill>
                  <a:srgbClr val="FF3300"/>
                </a:solidFill>
              </a:rPr>
              <a:t>4</a:t>
            </a:r>
            <a:r>
              <a:rPr lang="en-US" sz="2400">
                <a:solidFill>
                  <a:srgbClr val="FF3300"/>
                </a:solidFill>
              </a:rPr>
              <a:t>:</a:t>
            </a:r>
            <a:r>
              <a:rPr lang="en-US" sz="2400">
                <a:solidFill>
                  <a:srgbClr val="0000FF"/>
                </a:solidFill>
              </a:rPr>
              <a:t>                 </a:t>
            </a:r>
            <a:r>
              <a:rPr lang="en-US" sz="3200" b="1">
                <a:solidFill>
                  <a:srgbClr val="0000FF"/>
                </a:solidFill>
              </a:rPr>
              <a:t>Sử dụng một số biện pháp</a:t>
            </a:r>
          </a:p>
          <a:p>
            <a:pPr algn="ctr"/>
            <a:r>
              <a:rPr lang="en-US" sz="3200" b="1">
                <a:solidFill>
                  <a:srgbClr val="0000FF"/>
                </a:solidFill>
              </a:rPr>
              <a:t>nghệ thuật trong v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n bản thuyết minh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209800" y="914400"/>
            <a:ext cx="0" cy="594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2362200" y="1147763"/>
            <a:ext cx="6781800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  <a:p>
            <a:r>
              <a:rPr lang="pt-BR" sz="2400" b="1"/>
              <a:t>1. Ôn tập v</a:t>
            </a:r>
            <a:r>
              <a:rPr lang="vi-VN" sz="2400" b="1"/>
              <a:t>ă</a:t>
            </a:r>
            <a:r>
              <a:rPr lang="pt-BR" sz="2400" b="1"/>
              <a:t>n bản thuyết minh</a:t>
            </a:r>
            <a:r>
              <a:rPr lang="pt-BR"/>
              <a:t>           </a:t>
            </a:r>
            <a:endParaRPr lang="en-US"/>
          </a:p>
          <a:p>
            <a:r>
              <a:rPr lang="pt-BR"/>
              <a:t>  </a:t>
            </a:r>
            <a:r>
              <a:rPr lang="pt-BR" sz="2400" b="1">
                <a:solidFill>
                  <a:srgbClr val="FF3300"/>
                </a:solidFill>
              </a:rPr>
              <a:t>a. Khái niệm:</a:t>
            </a:r>
          </a:p>
          <a:p>
            <a:r>
              <a:rPr lang="pt-BR" sz="2400" b="1"/>
              <a:t>Là kiểu VB thông dụng trong mọi lĩnh vực </a:t>
            </a:r>
            <a:r>
              <a:rPr lang="vi-VN" sz="2400" b="1"/>
              <a:t>đ</a:t>
            </a:r>
            <a:r>
              <a:rPr lang="pt-BR" sz="2400" b="1"/>
              <a:t>ời sống nhằm cung cấp tri thức khách quan về </a:t>
            </a:r>
            <a:r>
              <a:rPr lang="vi-VN" sz="2400" b="1"/>
              <a:t>đ</a:t>
            </a:r>
            <a:r>
              <a:rPr lang="pt-BR" sz="2400" b="1"/>
              <a:t>ặc </a:t>
            </a:r>
            <a:r>
              <a:rPr lang="vi-VN" sz="2400" b="1"/>
              <a:t>đ</a:t>
            </a:r>
            <a:r>
              <a:rPr lang="pt-BR" sz="2400" b="1"/>
              <a:t>iểm, tính chất, nguyên nhân...của các hiện t</a:t>
            </a:r>
            <a:r>
              <a:rPr lang="vi-VN" sz="2400" b="1"/>
              <a:t>ư</a:t>
            </a:r>
            <a:r>
              <a:rPr lang="pt-BR" sz="2400" b="1"/>
              <a:t>ợng và sự vật trong tự nhiên, xã hội bằng ph</a:t>
            </a:r>
            <a:r>
              <a:rPr lang="vi-VN" sz="2400" b="1"/>
              <a:t>ươ</a:t>
            </a:r>
            <a:r>
              <a:rPr lang="pt-BR" sz="2400" b="1"/>
              <a:t>ng thức trình bày, giới thiệu, giải thích.</a:t>
            </a:r>
          </a:p>
          <a:p>
            <a:r>
              <a:rPr lang="en-US" sz="2400" b="1"/>
              <a:t> </a:t>
            </a:r>
            <a:r>
              <a:rPr lang="pt-BR" sz="2400" b="1">
                <a:solidFill>
                  <a:srgbClr val="FF3300"/>
                </a:solidFill>
              </a:rPr>
              <a:t>b. Mục </a:t>
            </a:r>
            <a:r>
              <a:rPr lang="vi-VN" sz="2400" b="1">
                <a:solidFill>
                  <a:srgbClr val="FF3300"/>
                </a:solidFill>
              </a:rPr>
              <a:t>đ</a:t>
            </a:r>
            <a:r>
              <a:rPr lang="pt-BR" sz="2400" b="1">
                <a:solidFill>
                  <a:srgbClr val="FF3300"/>
                </a:solidFill>
              </a:rPr>
              <a:t>ích:</a:t>
            </a:r>
          </a:p>
          <a:p>
            <a:r>
              <a:rPr lang="pt-BR" sz="2400" b="1"/>
              <a:t>  Đáp ứng </a:t>
            </a:r>
            <a:r>
              <a:rPr lang="vi-VN" sz="2400" b="1"/>
              <a:t>đư</a:t>
            </a:r>
            <a:r>
              <a:rPr lang="pt-BR" sz="2400" b="1"/>
              <a:t>ợc nhu cầu hiểu biết, cung cấp cho con ng</a:t>
            </a:r>
            <a:r>
              <a:rPr lang="vi-VN" sz="2400" b="1"/>
              <a:t>ư</a:t>
            </a:r>
            <a:r>
              <a:rPr lang="pt-BR" sz="2400" b="1"/>
              <a:t>ời những tri thức tự nhiên và xã hội, </a:t>
            </a:r>
            <a:r>
              <a:rPr lang="vi-VN" sz="2400" b="1"/>
              <a:t>đ</a:t>
            </a:r>
            <a:r>
              <a:rPr lang="pt-BR" sz="2400" b="1"/>
              <a:t>ể có thể vận dụng vào phục vụ lợi ích của mình.</a:t>
            </a:r>
            <a:endParaRPr lang="en-US" sz="2400" b="1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0" y="1371600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I.TÌM HIỂU BÀI.</a:t>
            </a:r>
            <a:endParaRPr lang="en-US"/>
          </a:p>
          <a:p>
            <a:r>
              <a:rPr lang="en-US" b="1">
                <a:solidFill>
                  <a:srgbClr val="FF3300"/>
                </a:solidFill>
              </a:rPr>
              <a:t> </a:t>
            </a:r>
            <a:r>
              <a:rPr lang="en-US" sz="2000" b="1">
                <a:solidFill>
                  <a:srgbClr val="FF3300"/>
                </a:solidFill>
              </a:rPr>
              <a:t>Sử dụng một số biện pháp nghệ thuật trong v</a:t>
            </a:r>
            <a:r>
              <a:rPr lang="vi-VN" sz="2000" b="1">
                <a:solidFill>
                  <a:srgbClr val="FF3300"/>
                </a:solidFill>
              </a:rPr>
              <a:t>ă</a:t>
            </a:r>
            <a:r>
              <a:rPr lang="en-US" sz="2000" b="1">
                <a:solidFill>
                  <a:srgbClr val="FF3300"/>
                </a:solidFill>
              </a:rPr>
              <a:t>n bản thuyết minh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8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8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8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8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187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187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187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solidFill>
            <a:srgbClr val="F6F4AA"/>
          </a:solidFill>
          <a:ln w="57150" cmpd="thinThick">
            <a:pattFill prst="pct90">
              <a:fgClr>
                <a:srgbClr val="9933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000099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" y="0"/>
            <a:ext cx="8991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Tiết </a:t>
            </a:r>
            <a:r>
              <a:rPr lang="en-US" sz="2400" b="1">
                <a:solidFill>
                  <a:srgbClr val="FF3300"/>
                </a:solidFill>
              </a:rPr>
              <a:t>4</a:t>
            </a:r>
            <a:r>
              <a:rPr lang="en-US" sz="2400">
                <a:solidFill>
                  <a:srgbClr val="FF3300"/>
                </a:solidFill>
              </a:rPr>
              <a:t>:</a:t>
            </a:r>
            <a:r>
              <a:rPr lang="en-US" sz="2400">
                <a:solidFill>
                  <a:srgbClr val="0000FF"/>
                </a:solidFill>
              </a:rPr>
              <a:t>                 </a:t>
            </a:r>
            <a:r>
              <a:rPr lang="en-US" sz="3200" b="1">
                <a:solidFill>
                  <a:srgbClr val="0000FF"/>
                </a:solidFill>
              </a:rPr>
              <a:t>Sử dụng một số biện pháp</a:t>
            </a:r>
          </a:p>
          <a:p>
            <a:pPr algn="ctr"/>
            <a:r>
              <a:rPr lang="en-US" sz="3200" b="1">
                <a:solidFill>
                  <a:srgbClr val="0000FF"/>
                </a:solidFill>
              </a:rPr>
              <a:t>nghệ thuật trong v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n bản thuyết minh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09800" y="914400"/>
            <a:ext cx="0" cy="594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2362200" y="1147763"/>
            <a:ext cx="6781800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  <a:p>
            <a:r>
              <a:rPr lang="pt-BR" sz="2400" b="1"/>
              <a:t>1. Ôn tập v</a:t>
            </a:r>
            <a:r>
              <a:rPr lang="vi-VN" sz="2400" b="1"/>
              <a:t>ă</a:t>
            </a:r>
            <a:r>
              <a:rPr lang="pt-BR" sz="2400" b="1"/>
              <a:t>n bản thuyết minh</a:t>
            </a:r>
            <a:r>
              <a:rPr lang="pt-BR"/>
              <a:t>           </a:t>
            </a:r>
            <a:endParaRPr lang="en-US"/>
          </a:p>
          <a:p>
            <a:r>
              <a:rPr lang="pt-BR"/>
              <a:t>  </a:t>
            </a:r>
            <a:r>
              <a:rPr lang="pt-BR" sz="2400" b="1">
                <a:solidFill>
                  <a:srgbClr val="FF3300"/>
                </a:solidFill>
              </a:rPr>
              <a:t>c.Tính chất </a:t>
            </a:r>
          </a:p>
          <a:p>
            <a:r>
              <a:rPr lang="pt-BR" sz="2400" b="1"/>
              <a:t>- Giới thiệu sự vật, hiện t</a:t>
            </a:r>
            <a:r>
              <a:rPr lang="vi-VN" sz="2400" b="1"/>
              <a:t>ư</a:t>
            </a:r>
            <a:r>
              <a:rPr lang="pt-BR" sz="2400" b="1"/>
              <a:t>ợng tự nhiên, xã hội.</a:t>
            </a:r>
          </a:p>
          <a:p>
            <a:r>
              <a:rPr lang="pt-BR" sz="2400" b="1"/>
              <a:t>- Tính chất của VB thuyết minh là xác thực, khoa học và rõ ràng </a:t>
            </a:r>
            <a:r>
              <a:rPr lang="vi-VN" sz="2400" b="1"/>
              <a:t>đ</a:t>
            </a:r>
            <a:r>
              <a:rPr lang="pt-BR" sz="2400" b="1"/>
              <a:t>ồng thời cũng cần hấp dẫn. Vì vậy VB thuyết minh sử dụng ngôn ngữ chính xác, cô </a:t>
            </a:r>
            <a:r>
              <a:rPr lang="vi-VN" sz="2400" b="1"/>
              <a:t>đ</a:t>
            </a:r>
            <a:r>
              <a:rPr lang="pt-BR" sz="2400" b="1"/>
              <a:t>ộng, chặt chẽ và sinh </a:t>
            </a:r>
            <a:r>
              <a:rPr lang="vi-VN" sz="2400" b="1"/>
              <a:t>đ</a:t>
            </a:r>
            <a:r>
              <a:rPr lang="pt-BR" sz="2400" b="1"/>
              <a:t>ộng.</a:t>
            </a:r>
          </a:p>
          <a:p>
            <a:r>
              <a:rPr lang="pt-BR" sz="2400" b="1"/>
              <a:t> </a:t>
            </a:r>
            <a:r>
              <a:rPr lang="en-US" sz="2400" b="1">
                <a:solidFill>
                  <a:srgbClr val="FF3300"/>
                </a:solidFill>
              </a:rPr>
              <a:t>d. Ph</a:t>
            </a:r>
            <a:r>
              <a:rPr lang="vi-VN" sz="2400" b="1">
                <a:solidFill>
                  <a:srgbClr val="FF3300"/>
                </a:solidFill>
              </a:rPr>
              <a:t>ươ</a:t>
            </a:r>
            <a:r>
              <a:rPr lang="en-US" sz="2400" b="1">
                <a:solidFill>
                  <a:srgbClr val="FF3300"/>
                </a:solidFill>
              </a:rPr>
              <a:t>ng pháp thuyết minh </a:t>
            </a:r>
          </a:p>
          <a:p>
            <a:r>
              <a:rPr lang="en-US" sz="2400" b="1"/>
              <a:t>   Ph</a:t>
            </a:r>
            <a:r>
              <a:rPr lang="vi-VN" sz="2400" b="1"/>
              <a:t>ươ</a:t>
            </a:r>
            <a:r>
              <a:rPr lang="en-US" sz="2400" b="1"/>
              <a:t>ng pháp nêu </a:t>
            </a:r>
            <a:r>
              <a:rPr lang="vi-VN" sz="2400" b="1"/>
              <a:t>đ</a:t>
            </a:r>
            <a:r>
              <a:rPr lang="en-US" sz="2400" b="1"/>
              <a:t>ịnh nghĩa, giải thích, liệt kê, nêu ví dụ, dùng số liệu, so sánh, </a:t>
            </a:r>
            <a:r>
              <a:rPr lang="vi-VN" sz="2400" b="1"/>
              <a:t>đ</a:t>
            </a:r>
            <a:r>
              <a:rPr lang="en-US" sz="2400" b="1"/>
              <a:t>ối chiếu, phân tích, phân loại...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371600"/>
            <a:ext cx="2133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I.TÌM HIỂU BÀI.</a:t>
            </a:r>
            <a:endParaRPr lang="en-US"/>
          </a:p>
          <a:p>
            <a:r>
              <a:rPr lang="en-US" b="1"/>
              <a:t> Sử dụng một số biện pháp nghệ thuật trong v</a:t>
            </a:r>
            <a:r>
              <a:rPr lang="vi-VN" b="1"/>
              <a:t>ă</a:t>
            </a:r>
            <a:r>
              <a:rPr lang="en-US" b="1"/>
              <a:t>n bản thuyết minh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9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9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9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9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9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9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9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9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9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19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9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9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9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solidFill>
            <a:srgbClr val="F6F4AA"/>
          </a:solidFill>
          <a:ln w="57150" cmpd="thinThick">
            <a:pattFill prst="pct90">
              <a:fgClr>
                <a:srgbClr val="9933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000099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52400" y="0"/>
            <a:ext cx="8991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Tiết </a:t>
            </a:r>
            <a:r>
              <a:rPr lang="en-US" sz="2400" b="1">
                <a:solidFill>
                  <a:srgbClr val="FF3300"/>
                </a:solidFill>
              </a:rPr>
              <a:t>4</a:t>
            </a:r>
            <a:r>
              <a:rPr lang="en-US" sz="2400">
                <a:solidFill>
                  <a:srgbClr val="FF3300"/>
                </a:solidFill>
              </a:rPr>
              <a:t>:</a:t>
            </a:r>
            <a:r>
              <a:rPr lang="en-US" sz="2400">
                <a:solidFill>
                  <a:srgbClr val="0000FF"/>
                </a:solidFill>
              </a:rPr>
              <a:t>                 </a:t>
            </a:r>
            <a:r>
              <a:rPr lang="en-US" sz="3200" b="1">
                <a:solidFill>
                  <a:srgbClr val="0000FF"/>
                </a:solidFill>
              </a:rPr>
              <a:t>Sử dụng một số biện pháp</a:t>
            </a:r>
          </a:p>
          <a:p>
            <a:pPr algn="ctr"/>
            <a:r>
              <a:rPr lang="en-US" sz="3200" b="1">
                <a:solidFill>
                  <a:srgbClr val="0000FF"/>
                </a:solidFill>
              </a:rPr>
              <a:t>nghệ thuật trong v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n bản thuyết minh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209800" y="914400"/>
            <a:ext cx="0" cy="594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2362200" y="1241425"/>
            <a:ext cx="678180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  <a:p>
            <a:r>
              <a:rPr lang="pt-BR" sz="2800" b="1">
                <a:solidFill>
                  <a:srgbClr val="0000FF"/>
                </a:solidFill>
              </a:rPr>
              <a:t>1. Ôn tập v</a:t>
            </a:r>
            <a:r>
              <a:rPr lang="vi-VN" sz="2800" b="1">
                <a:solidFill>
                  <a:srgbClr val="0000FF"/>
                </a:solidFill>
              </a:rPr>
              <a:t>ă</a:t>
            </a:r>
            <a:r>
              <a:rPr lang="pt-BR" sz="2800" b="1">
                <a:solidFill>
                  <a:srgbClr val="0000FF"/>
                </a:solidFill>
              </a:rPr>
              <a:t>n bản thuyết minh</a:t>
            </a:r>
            <a:r>
              <a:rPr lang="pt-BR"/>
              <a:t>           </a:t>
            </a:r>
            <a:endParaRPr lang="en-US"/>
          </a:p>
          <a:p>
            <a:r>
              <a:rPr lang="pt-BR"/>
              <a:t> </a:t>
            </a:r>
            <a:r>
              <a:rPr lang="en-US"/>
              <a:t>2</a:t>
            </a:r>
            <a:r>
              <a:rPr lang="en-US" sz="2400" b="1"/>
              <a:t>. V</a:t>
            </a:r>
            <a:r>
              <a:rPr lang="vi-VN" sz="2400" b="1"/>
              <a:t>ă</a:t>
            </a:r>
            <a:r>
              <a:rPr lang="en-US" sz="2400" b="1"/>
              <a:t>n bản thuyết minh sử dụng một số biện pháp nghệ thuật. </a:t>
            </a:r>
          </a:p>
          <a:p>
            <a:r>
              <a:rPr lang="en-US" sz="2400" b="1"/>
              <a:t>   </a:t>
            </a:r>
            <a:r>
              <a:rPr lang="pt-BR" sz="2400" b="1"/>
              <a:t>a. V</a:t>
            </a:r>
            <a:r>
              <a:rPr lang="vi-VN" sz="2400" b="1"/>
              <a:t>ă</a:t>
            </a:r>
            <a:r>
              <a:rPr lang="pt-BR" sz="2400" b="1"/>
              <a:t>n bản mẫu: </a:t>
            </a:r>
          </a:p>
          <a:p>
            <a:r>
              <a:rPr lang="pt-BR" sz="2400" b="1"/>
              <a:t>                 </a:t>
            </a:r>
            <a:r>
              <a:rPr lang="pt-BR" sz="2400" b="1">
                <a:solidFill>
                  <a:srgbClr val="0000FF"/>
                </a:solidFill>
              </a:rPr>
              <a:t>Hạ Long-</a:t>
            </a:r>
            <a:r>
              <a:rPr lang="vi-VN" sz="2400" b="1">
                <a:solidFill>
                  <a:srgbClr val="0000FF"/>
                </a:solidFill>
              </a:rPr>
              <a:t>đ</a:t>
            </a:r>
            <a:r>
              <a:rPr lang="pt-BR" sz="2400" b="1">
                <a:solidFill>
                  <a:srgbClr val="0000FF"/>
                </a:solidFill>
              </a:rPr>
              <a:t>á và n</a:t>
            </a:r>
            <a:r>
              <a:rPr lang="vi-VN" sz="2400" b="1">
                <a:solidFill>
                  <a:srgbClr val="0000FF"/>
                </a:solidFill>
              </a:rPr>
              <a:t>ư</a:t>
            </a:r>
            <a:r>
              <a:rPr lang="pt-BR" sz="2400" b="1">
                <a:solidFill>
                  <a:srgbClr val="0000FF"/>
                </a:solidFill>
              </a:rPr>
              <a:t>ớc</a:t>
            </a:r>
          </a:p>
          <a:p>
            <a:r>
              <a:rPr lang="pt-BR" sz="2400" b="1"/>
              <a:t>- Đối t</a:t>
            </a:r>
            <a:r>
              <a:rPr lang="vi-VN" sz="2400" b="1"/>
              <a:t>ư</a:t>
            </a:r>
            <a:r>
              <a:rPr lang="pt-BR" sz="2400" b="1"/>
              <a:t>ợng thuyết minh: </a:t>
            </a:r>
            <a:r>
              <a:rPr lang="pt-BR" sz="2400" b="1">
                <a:solidFill>
                  <a:srgbClr val="0000FF"/>
                </a:solidFill>
              </a:rPr>
              <a:t>Sự kì lạ của Đá và n</a:t>
            </a:r>
            <a:r>
              <a:rPr lang="vi-VN" sz="2400" b="1">
                <a:solidFill>
                  <a:srgbClr val="0000FF"/>
                </a:solidFill>
              </a:rPr>
              <a:t>ư</a:t>
            </a:r>
            <a:r>
              <a:rPr lang="pt-BR" sz="2400" b="1">
                <a:solidFill>
                  <a:srgbClr val="0000FF"/>
                </a:solidFill>
              </a:rPr>
              <a:t>ớc ở  Hạ Long</a:t>
            </a:r>
            <a:r>
              <a:rPr lang="pt-BR" sz="2400" b="1"/>
              <a:t> (vấn </a:t>
            </a:r>
            <a:r>
              <a:rPr lang="vi-VN" sz="2400" b="1"/>
              <a:t>đ</a:t>
            </a:r>
            <a:r>
              <a:rPr lang="pt-BR" sz="2400" b="1"/>
              <a:t>ề trừu t</a:t>
            </a:r>
            <a:r>
              <a:rPr lang="vi-VN" sz="2400" b="1"/>
              <a:t>ư</a:t>
            </a:r>
            <a:r>
              <a:rPr lang="pt-BR" sz="2400" b="1"/>
              <a:t>ợng bản chất của sinh vật.)</a:t>
            </a:r>
          </a:p>
          <a:p>
            <a:r>
              <a:rPr lang="pt-BR" sz="2400" b="1"/>
              <a:t>- Ph</a:t>
            </a:r>
            <a:r>
              <a:rPr lang="vi-VN" sz="2400" b="1"/>
              <a:t>ươ</a:t>
            </a:r>
            <a:r>
              <a:rPr lang="pt-BR" sz="2400" b="1"/>
              <a:t>ng pháp thuyết minh: Kết hợp </a:t>
            </a:r>
            <a:r>
              <a:rPr lang="pt-BR" sz="2400" b="1">
                <a:solidFill>
                  <a:srgbClr val="0000FF"/>
                </a:solidFill>
              </a:rPr>
              <a:t>giải thích</a:t>
            </a:r>
            <a:r>
              <a:rPr lang="pt-BR" sz="2400" b="1"/>
              <a:t> những khái niệm trừu t</a:t>
            </a:r>
            <a:r>
              <a:rPr lang="vi-VN" sz="2400" b="1"/>
              <a:t>ư</a:t>
            </a:r>
            <a:r>
              <a:rPr lang="pt-BR" sz="2400" b="1"/>
              <a:t>ợng, </a:t>
            </a:r>
            <a:r>
              <a:rPr lang="pt-BR" sz="2400" b="1">
                <a:solidFill>
                  <a:srgbClr val="0000FF"/>
                </a:solidFill>
              </a:rPr>
              <a:t>miêu tả</a:t>
            </a:r>
            <a:r>
              <a:rPr lang="pt-BR" sz="2400" b="1"/>
              <a:t> sự vận </a:t>
            </a:r>
            <a:r>
              <a:rPr lang="vi-VN" sz="2400" b="1"/>
              <a:t>đ</a:t>
            </a:r>
            <a:r>
              <a:rPr lang="pt-BR" sz="2400" b="1"/>
              <a:t>ộng của n</a:t>
            </a:r>
            <a:r>
              <a:rPr lang="vi-VN" sz="2400" b="1"/>
              <a:t>ư</a:t>
            </a:r>
            <a:r>
              <a:rPr lang="pt-BR" sz="2400" b="1"/>
              <a:t>ớc</a:t>
            </a:r>
            <a:r>
              <a:rPr lang="en-US" sz="2400" b="1"/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1371600"/>
            <a:ext cx="21336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I.TÌM HIỂU BÀI.</a:t>
            </a:r>
            <a:endParaRPr lang="en-US"/>
          </a:p>
          <a:p>
            <a:r>
              <a:rPr lang="en-US" b="1"/>
              <a:t> </a:t>
            </a:r>
            <a:r>
              <a:rPr lang="en-US" sz="2400" b="1">
                <a:solidFill>
                  <a:srgbClr val="0000FF"/>
                </a:solidFill>
              </a:rPr>
              <a:t>Sử dụng một số biện pháp nghệ thuật trong v</a:t>
            </a:r>
            <a:r>
              <a:rPr lang="vi-VN" sz="2400" b="1">
                <a:solidFill>
                  <a:srgbClr val="0000FF"/>
                </a:solidFill>
              </a:rPr>
              <a:t>ă</a:t>
            </a:r>
            <a:r>
              <a:rPr lang="en-US" sz="2400" b="1">
                <a:solidFill>
                  <a:srgbClr val="0000FF"/>
                </a:solidFill>
              </a:rPr>
              <a:t>n bản thuyết minh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0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0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0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0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0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0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0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0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0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0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0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0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solidFill>
            <a:srgbClr val="F6F4AA"/>
          </a:solidFill>
          <a:ln w="57150" cmpd="thinThick">
            <a:pattFill prst="pct90">
              <a:fgClr>
                <a:srgbClr val="9933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000099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" y="0"/>
            <a:ext cx="8991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Tiết </a:t>
            </a:r>
            <a:r>
              <a:rPr lang="en-US" sz="2400" b="1">
                <a:solidFill>
                  <a:srgbClr val="FF3300"/>
                </a:solidFill>
              </a:rPr>
              <a:t>4</a:t>
            </a:r>
            <a:r>
              <a:rPr lang="en-US" sz="2400">
                <a:solidFill>
                  <a:srgbClr val="FF3300"/>
                </a:solidFill>
              </a:rPr>
              <a:t>:</a:t>
            </a:r>
            <a:r>
              <a:rPr lang="en-US" sz="2400">
                <a:solidFill>
                  <a:srgbClr val="0000FF"/>
                </a:solidFill>
              </a:rPr>
              <a:t>                 </a:t>
            </a:r>
            <a:r>
              <a:rPr lang="en-US" sz="3200" b="1">
                <a:solidFill>
                  <a:srgbClr val="0000FF"/>
                </a:solidFill>
              </a:rPr>
              <a:t>Sử dụng một số biện pháp</a:t>
            </a:r>
          </a:p>
          <a:p>
            <a:pPr algn="ctr"/>
            <a:r>
              <a:rPr lang="en-US" sz="3200" b="1">
                <a:solidFill>
                  <a:srgbClr val="0000FF"/>
                </a:solidFill>
              </a:rPr>
              <a:t>nghệ thuật trong v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n bản thuyết minh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209800" y="914400"/>
            <a:ext cx="0" cy="594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2362200" y="704850"/>
            <a:ext cx="6781800" cy="618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200" dirty="0"/>
          </a:p>
          <a:p>
            <a:r>
              <a:rPr lang="pt-BR" sz="2200" b="1" dirty="0"/>
              <a:t>1. Ôn tập v</a:t>
            </a:r>
            <a:r>
              <a:rPr lang="vi-VN" sz="2200" b="1" dirty="0"/>
              <a:t>ă</a:t>
            </a:r>
            <a:r>
              <a:rPr lang="pt-BR" sz="2200" b="1" dirty="0"/>
              <a:t>n bản thuyết minh</a:t>
            </a:r>
            <a:r>
              <a:rPr lang="pt-BR" sz="2200" dirty="0"/>
              <a:t>           </a:t>
            </a:r>
            <a:endParaRPr lang="en-US" sz="2200" dirty="0"/>
          </a:p>
          <a:p>
            <a:r>
              <a:rPr lang="pt-BR" sz="2200" dirty="0"/>
              <a:t> </a:t>
            </a:r>
            <a:r>
              <a:rPr lang="en-US" sz="2200" dirty="0"/>
              <a:t>2</a:t>
            </a:r>
            <a:r>
              <a:rPr lang="en-US" sz="2200" b="1" dirty="0"/>
              <a:t>. V</a:t>
            </a:r>
            <a:r>
              <a:rPr lang="vi-VN" sz="2200" b="1" dirty="0"/>
              <a:t>ă</a:t>
            </a:r>
            <a:r>
              <a:rPr lang="en-US" sz="2200" b="1" dirty="0"/>
              <a:t>n </a:t>
            </a:r>
            <a:r>
              <a:rPr lang="en-US" sz="2200" b="1" dirty="0" err="1"/>
              <a:t>bản</a:t>
            </a:r>
            <a:r>
              <a:rPr lang="en-US" sz="2200" b="1" dirty="0"/>
              <a:t> </a:t>
            </a:r>
            <a:r>
              <a:rPr lang="en-US" sz="2200" b="1" dirty="0" err="1"/>
              <a:t>thuyết</a:t>
            </a:r>
            <a:r>
              <a:rPr lang="en-US" sz="2200" b="1" dirty="0"/>
              <a:t> minh </a:t>
            </a:r>
            <a:r>
              <a:rPr lang="en-US" sz="2200" b="1" dirty="0" err="1"/>
              <a:t>sử</a:t>
            </a:r>
            <a:r>
              <a:rPr lang="en-US" sz="2200" b="1" dirty="0"/>
              <a:t> </a:t>
            </a:r>
            <a:r>
              <a:rPr lang="en-US" sz="2200" b="1" dirty="0" err="1"/>
              <a:t>dụng</a:t>
            </a:r>
            <a:r>
              <a:rPr lang="en-US" sz="2200" b="1" dirty="0"/>
              <a:t> </a:t>
            </a:r>
            <a:r>
              <a:rPr lang="en-US" sz="2200" b="1" dirty="0" err="1"/>
              <a:t>một</a:t>
            </a:r>
            <a:r>
              <a:rPr lang="en-US" sz="2200" b="1" dirty="0"/>
              <a:t> </a:t>
            </a:r>
            <a:r>
              <a:rPr lang="en-US" sz="2200" b="1" dirty="0" err="1"/>
              <a:t>số</a:t>
            </a:r>
            <a:r>
              <a:rPr lang="en-US" sz="2200" b="1" dirty="0"/>
              <a:t> </a:t>
            </a:r>
            <a:r>
              <a:rPr lang="en-US" sz="2200" b="1" dirty="0" err="1"/>
              <a:t>biện</a:t>
            </a:r>
            <a:r>
              <a:rPr lang="en-US" sz="2200" b="1" dirty="0"/>
              <a:t> </a:t>
            </a:r>
            <a:r>
              <a:rPr lang="en-US" sz="2200" b="1" dirty="0" err="1"/>
              <a:t>pháp</a:t>
            </a:r>
            <a:r>
              <a:rPr lang="en-US" sz="2200" b="1" dirty="0"/>
              <a:t> </a:t>
            </a:r>
            <a:r>
              <a:rPr lang="en-US" sz="2200" b="1" dirty="0" err="1"/>
              <a:t>nghệ</a:t>
            </a:r>
            <a:r>
              <a:rPr lang="en-US" sz="2200" b="1" dirty="0"/>
              <a:t> </a:t>
            </a:r>
            <a:r>
              <a:rPr lang="en-US" sz="2200" b="1" dirty="0" err="1"/>
              <a:t>thuật</a:t>
            </a:r>
            <a:r>
              <a:rPr lang="en-US" sz="2200" b="1" dirty="0"/>
              <a:t>. </a:t>
            </a:r>
          </a:p>
          <a:p>
            <a:r>
              <a:rPr lang="en-US" sz="2200" b="1" dirty="0"/>
              <a:t>   </a:t>
            </a:r>
            <a:r>
              <a:rPr lang="pt-BR" sz="2200" b="1" dirty="0"/>
              <a:t>a. V</a:t>
            </a:r>
            <a:r>
              <a:rPr lang="vi-VN" sz="2200" b="1" dirty="0"/>
              <a:t>ă</a:t>
            </a:r>
            <a:r>
              <a:rPr lang="pt-BR" sz="2200" b="1" dirty="0"/>
              <a:t>n bản mẫu:  </a:t>
            </a:r>
            <a:r>
              <a:rPr lang="pt-BR" sz="2200" b="1" dirty="0">
                <a:solidFill>
                  <a:srgbClr val="0000FF"/>
                </a:solidFill>
              </a:rPr>
              <a:t>Hạ Long-</a:t>
            </a:r>
            <a:r>
              <a:rPr lang="vi-VN" sz="2200" b="1" dirty="0">
                <a:solidFill>
                  <a:srgbClr val="0000FF"/>
                </a:solidFill>
              </a:rPr>
              <a:t>đ</a:t>
            </a:r>
            <a:r>
              <a:rPr lang="pt-BR" sz="2200" b="1" dirty="0">
                <a:solidFill>
                  <a:srgbClr val="0000FF"/>
                </a:solidFill>
              </a:rPr>
              <a:t>á và n</a:t>
            </a:r>
            <a:r>
              <a:rPr lang="vi-VN" sz="2200" b="1" dirty="0">
                <a:solidFill>
                  <a:srgbClr val="0000FF"/>
                </a:solidFill>
              </a:rPr>
              <a:t>ư</a:t>
            </a:r>
            <a:r>
              <a:rPr lang="pt-BR" sz="2200" b="1" dirty="0">
                <a:solidFill>
                  <a:srgbClr val="0000FF"/>
                </a:solidFill>
              </a:rPr>
              <a:t>ớc</a:t>
            </a:r>
          </a:p>
          <a:p>
            <a:r>
              <a:rPr lang="pt-BR" sz="2200" b="1" dirty="0"/>
              <a:t>Sự kì lạ của Hạ Long 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sz="2200" b="1" dirty="0" smtClean="0"/>
              <a:t>-Sự </a:t>
            </a:r>
            <a:r>
              <a:rPr lang="pt-BR" sz="2200" b="1" dirty="0"/>
              <a:t>sáng tạo của n</a:t>
            </a:r>
            <a:r>
              <a:rPr lang="vi-VN" sz="2200" b="1" dirty="0"/>
              <a:t>ư</a:t>
            </a:r>
            <a:r>
              <a:rPr lang="pt-BR" sz="2200" b="1" dirty="0"/>
              <a:t>ớc làm cho </a:t>
            </a:r>
            <a:r>
              <a:rPr lang="vi-VN" sz="2200" b="1" dirty="0"/>
              <a:t>đ</a:t>
            </a:r>
            <a:r>
              <a:rPr lang="pt-BR" sz="2200" b="1" dirty="0"/>
              <a:t>á sống dậy linh hoạt, có tâm hồn.</a:t>
            </a:r>
          </a:p>
          <a:p>
            <a:r>
              <a:rPr lang="pt-BR" sz="2200" b="1" dirty="0"/>
              <a:t>- Đá có tuổi: già trẻ...</a:t>
            </a:r>
          </a:p>
          <a:p>
            <a:r>
              <a:rPr lang="pt-BR" sz="2200" b="1" dirty="0"/>
              <a:t>- Đá có tâm hồn, tính cách: tinh nghịch , nghiêm trang...</a:t>
            </a:r>
          </a:p>
          <a:p>
            <a:r>
              <a:rPr lang="pt-BR" sz="2200" b="1" dirty="0"/>
              <a:t>- Đá có cảm xúc: vui, buồn...</a:t>
            </a:r>
          </a:p>
          <a:p>
            <a:r>
              <a:rPr lang="pt-BR" sz="2200" b="1" dirty="0"/>
              <a:t>- Đá biết tụ họp: trò chuyện...</a:t>
            </a:r>
          </a:p>
          <a:p>
            <a:r>
              <a:rPr lang="pt-BR" sz="2200" b="1" dirty="0" smtClean="0"/>
              <a:t>- </a:t>
            </a:r>
            <a:r>
              <a:rPr lang="pt-BR" sz="2200" b="1" dirty="0" smtClean="0"/>
              <a:t>N</a:t>
            </a:r>
            <a:r>
              <a:rPr lang="vi-VN" sz="2200" b="1" dirty="0"/>
              <a:t>ư</a:t>
            </a:r>
            <a:r>
              <a:rPr lang="pt-BR" sz="2200" b="1" dirty="0"/>
              <a:t>ớc tạo nên sự di chuyển...</a:t>
            </a:r>
          </a:p>
          <a:p>
            <a:r>
              <a:rPr lang="pt-BR" sz="2200" b="1" dirty="0"/>
              <a:t>-</a:t>
            </a:r>
            <a:r>
              <a:rPr lang="pt-BR" sz="2200" b="1" dirty="0" smtClean="0"/>
              <a:t>Tuỳ </a:t>
            </a:r>
            <a:r>
              <a:rPr lang="pt-BR" sz="2200" b="1" dirty="0"/>
              <a:t>theo góc </a:t>
            </a:r>
            <a:r>
              <a:rPr lang="vi-VN" sz="2200" b="1" dirty="0"/>
              <a:t>đ</a:t>
            </a:r>
            <a:r>
              <a:rPr lang="pt-BR" sz="2200" b="1" dirty="0"/>
              <a:t>ộ và tốc </a:t>
            </a:r>
            <a:r>
              <a:rPr lang="vi-VN" sz="2200" b="1" dirty="0"/>
              <a:t>đ</a:t>
            </a:r>
            <a:r>
              <a:rPr lang="pt-BR" sz="2200" b="1" dirty="0"/>
              <a:t>ộ di chuyển.</a:t>
            </a:r>
          </a:p>
          <a:p>
            <a:r>
              <a:rPr lang="pt-BR" sz="2200" b="1" dirty="0"/>
              <a:t>-</a:t>
            </a:r>
            <a:r>
              <a:rPr lang="pt-BR" sz="2200" b="1" dirty="0" smtClean="0"/>
              <a:t> </a:t>
            </a:r>
            <a:r>
              <a:rPr lang="pt-BR" sz="2200" b="1" dirty="0"/>
              <a:t>Tuỳ theo h</a:t>
            </a:r>
            <a:r>
              <a:rPr lang="vi-VN" sz="2200" b="1" dirty="0"/>
              <a:t>ư</a:t>
            </a:r>
            <a:r>
              <a:rPr lang="pt-BR" sz="2200" b="1" dirty="0"/>
              <a:t>ớng ánh sáng rọi vào chúng.</a:t>
            </a:r>
          </a:p>
          <a:p>
            <a:r>
              <a:rPr lang="pt-BR" sz="2200" b="1" dirty="0"/>
              <a:t>* </a:t>
            </a:r>
            <a:r>
              <a:rPr lang="pt-BR" sz="2200" b="1" dirty="0">
                <a:solidFill>
                  <a:srgbClr val="0000FF"/>
                </a:solidFill>
              </a:rPr>
              <a:t>Triết lý: Thiên nhiên tạo nên thế giới bằng những nghịch lý </a:t>
            </a:r>
            <a:r>
              <a:rPr lang="vi-VN" sz="2200" b="1" dirty="0">
                <a:solidFill>
                  <a:srgbClr val="0000FF"/>
                </a:solidFill>
              </a:rPr>
              <a:t>đ</a:t>
            </a:r>
            <a:r>
              <a:rPr lang="pt-BR" sz="2200" b="1" dirty="0">
                <a:solidFill>
                  <a:srgbClr val="0000FF"/>
                </a:solidFill>
              </a:rPr>
              <a:t>ến lạ lùng.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371600"/>
            <a:ext cx="21336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I.TÌM HIỂU BÀI.</a:t>
            </a:r>
            <a:endParaRPr lang="en-US"/>
          </a:p>
          <a:p>
            <a:r>
              <a:rPr lang="en-US" b="1"/>
              <a:t> </a:t>
            </a:r>
            <a:r>
              <a:rPr lang="en-US" sz="2400" b="1">
                <a:solidFill>
                  <a:srgbClr val="0000FF"/>
                </a:solidFill>
              </a:rPr>
              <a:t>Sử dụng một số biện pháp nghệ thuật trong v</a:t>
            </a:r>
            <a:r>
              <a:rPr lang="vi-VN" sz="2400" b="1">
                <a:solidFill>
                  <a:srgbClr val="0000FF"/>
                </a:solidFill>
              </a:rPr>
              <a:t>ă</a:t>
            </a:r>
            <a:r>
              <a:rPr lang="en-US" sz="2400" b="1">
                <a:solidFill>
                  <a:srgbClr val="0000FF"/>
                </a:solidFill>
              </a:rPr>
              <a:t>n bản thuyết minh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1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1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1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18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18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18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21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21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21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18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18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218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218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218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218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solidFill>
            <a:srgbClr val="F6F4AA"/>
          </a:solidFill>
          <a:ln w="57150" cmpd="thinThick">
            <a:pattFill prst="pct90">
              <a:fgClr>
                <a:srgbClr val="9933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000099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" y="0"/>
            <a:ext cx="8991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Tiết </a:t>
            </a:r>
            <a:r>
              <a:rPr lang="en-US" sz="2400" b="1">
                <a:solidFill>
                  <a:srgbClr val="FF3300"/>
                </a:solidFill>
              </a:rPr>
              <a:t>4</a:t>
            </a:r>
            <a:r>
              <a:rPr lang="en-US" sz="2400">
                <a:solidFill>
                  <a:srgbClr val="FF3300"/>
                </a:solidFill>
              </a:rPr>
              <a:t>:</a:t>
            </a:r>
            <a:r>
              <a:rPr lang="en-US" sz="2400">
                <a:solidFill>
                  <a:srgbClr val="0000FF"/>
                </a:solidFill>
              </a:rPr>
              <a:t>                 </a:t>
            </a:r>
            <a:r>
              <a:rPr lang="en-US" sz="3200" b="1">
                <a:solidFill>
                  <a:srgbClr val="0000FF"/>
                </a:solidFill>
              </a:rPr>
              <a:t>Sử dụng một số biện pháp</a:t>
            </a:r>
          </a:p>
          <a:p>
            <a:pPr algn="ctr"/>
            <a:r>
              <a:rPr lang="en-US" sz="3200" b="1">
                <a:solidFill>
                  <a:srgbClr val="0000FF"/>
                </a:solidFill>
              </a:rPr>
              <a:t>nghệ thuật trong v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n bản thuyết minh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209800" y="914400"/>
            <a:ext cx="0" cy="594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2209800" y="1195388"/>
            <a:ext cx="67818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400" dirty="0"/>
          </a:p>
          <a:p>
            <a:r>
              <a:rPr lang="pt-BR" sz="2400" b="1" dirty="0"/>
              <a:t>1. Ôn tập v</a:t>
            </a:r>
            <a:r>
              <a:rPr lang="vi-VN" sz="2400" b="1" dirty="0"/>
              <a:t>ă</a:t>
            </a:r>
            <a:r>
              <a:rPr lang="pt-BR" sz="2400" b="1" dirty="0"/>
              <a:t>n bản thuyết minh</a:t>
            </a:r>
            <a:r>
              <a:rPr lang="pt-BR" sz="2400" dirty="0"/>
              <a:t>           </a:t>
            </a:r>
            <a:endParaRPr lang="en-US" sz="2400" dirty="0"/>
          </a:p>
          <a:p>
            <a:r>
              <a:rPr lang="pt-BR" sz="2400" dirty="0"/>
              <a:t> </a:t>
            </a:r>
            <a:r>
              <a:rPr lang="en-US" sz="2400" b="1" dirty="0">
                <a:latin typeface="Times New Roman" pitchFamily="18" charset="0"/>
              </a:rPr>
              <a:t>2</a:t>
            </a:r>
            <a:r>
              <a:rPr lang="en-US" sz="2400" b="1" dirty="0"/>
              <a:t>. V</a:t>
            </a:r>
            <a:r>
              <a:rPr lang="vi-VN" sz="2400" b="1" dirty="0"/>
              <a:t>ă</a:t>
            </a:r>
            <a:r>
              <a:rPr lang="en-US" sz="2400" b="1" dirty="0"/>
              <a:t>n </a:t>
            </a:r>
            <a:r>
              <a:rPr lang="en-US" sz="2400" b="1" dirty="0" err="1"/>
              <a:t>bản</a:t>
            </a:r>
            <a:r>
              <a:rPr lang="en-US" sz="2400" b="1" dirty="0"/>
              <a:t> </a:t>
            </a:r>
            <a:r>
              <a:rPr lang="en-US" sz="2400" b="1" dirty="0" err="1"/>
              <a:t>thuyết</a:t>
            </a:r>
            <a:r>
              <a:rPr lang="en-US" sz="2400" b="1" dirty="0"/>
              <a:t> minh </a:t>
            </a:r>
            <a:r>
              <a:rPr lang="en-US" sz="2400" b="1" dirty="0" err="1"/>
              <a:t>sử</a:t>
            </a:r>
            <a:r>
              <a:rPr lang="en-US" sz="2400" b="1" dirty="0"/>
              <a:t> </a:t>
            </a:r>
            <a:r>
              <a:rPr lang="en-US" sz="2400" b="1" dirty="0" err="1"/>
              <a:t>dụng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biện</a:t>
            </a:r>
            <a:r>
              <a:rPr lang="en-US" sz="2400" b="1" dirty="0"/>
              <a:t> </a:t>
            </a:r>
            <a:r>
              <a:rPr lang="en-US" sz="2400" b="1" dirty="0" err="1"/>
              <a:t>pháp</a:t>
            </a:r>
            <a:r>
              <a:rPr lang="en-US" sz="2400" b="1" dirty="0"/>
              <a:t> </a:t>
            </a:r>
            <a:r>
              <a:rPr lang="en-US" sz="2400" b="1" dirty="0" err="1"/>
              <a:t>nghệ</a:t>
            </a:r>
            <a:r>
              <a:rPr lang="en-US" sz="2400" b="1" dirty="0"/>
              <a:t> </a:t>
            </a:r>
            <a:r>
              <a:rPr lang="en-US" sz="2400" b="1" dirty="0" err="1"/>
              <a:t>thuật</a:t>
            </a:r>
            <a:r>
              <a:rPr lang="en-US" sz="2400" b="1" dirty="0"/>
              <a:t>. </a:t>
            </a:r>
          </a:p>
          <a:p>
            <a:r>
              <a:rPr lang="en-US" sz="2400" b="1" dirty="0"/>
              <a:t>   </a:t>
            </a:r>
            <a:r>
              <a:rPr lang="pt-BR" sz="2400" b="1" dirty="0"/>
              <a:t>a. V</a:t>
            </a:r>
            <a:r>
              <a:rPr lang="vi-VN" sz="2400" b="1" dirty="0"/>
              <a:t>ă</a:t>
            </a:r>
            <a:r>
              <a:rPr lang="pt-BR" sz="2400" b="1" dirty="0"/>
              <a:t>n bản mẫu: </a:t>
            </a:r>
          </a:p>
          <a:p>
            <a:pPr algn="ctr"/>
            <a:r>
              <a:rPr lang="pt-BR" sz="2400" b="1" dirty="0"/>
              <a:t>                 </a:t>
            </a:r>
            <a:r>
              <a:rPr lang="pt-BR" sz="2400" b="1" dirty="0">
                <a:solidFill>
                  <a:srgbClr val="0000FF"/>
                </a:solidFill>
              </a:rPr>
              <a:t>Hạ Long-</a:t>
            </a:r>
            <a:r>
              <a:rPr lang="vi-VN" sz="2400" b="1" dirty="0">
                <a:solidFill>
                  <a:srgbClr val="0000FF"/>
                </a:solidFill>
              </a:rPr>
              <a:t>đ</a:t>
            </a:r>
            <a:r>
              <a:rPr lang="pt-BR" sz="2400" b="1" dirty="0">
                <a:solidFill>
                  <a:srgbClr val="0000FF"/>
                </a:solidFill>
              </a:rPr>
              <a:t>á và n</a:t>
            </a:r>
            <a:r>
              <a:rPr lang="vi-VN" sz="2400" b="1" dirty="0">
                <a:solidFill>
                  <a:srgbClr val="0000FF"/>
                </a:solidFill>
              </a:rPr>
              <a:t>ư</a:t>
            </a:r>
            <a:r>
              <a:rPr lang="pt-BR" sz="2400" b="1" dirty="0">
                <a:solidFill>
                  <a:srgbClr val="0000FF"/>
                </a:solidFill>
              </a:rPr>
              <a:t>ớc</a:t>
            </a:r>
          </a:p>
          <a:p>
            <a:r>
              <a:rPr lang="pt-BR" sz="2400" b="1" i="1" dirty="0">
                <a:solidFill>
                  <a:srgbClr val="FF0000"/>
                </a:solidFill>
              </a:rPr>
              <a:t>Biện pháp t</a:t>
            </a:r>
            <a:r>
              <a:rPr lang="vi-VN" sz="2400" b="1" i="1" dirty="0">
                <a:solidFill>
                  <a:srgbClr val="FF0000"/>
                </a:solidFill>
              </a:rPr>
              <a:t>ư</a:t>
            </a:r>
            <a:r>
              <a:rPr lang="pt-BR" sz="2400" b="1" i="1" dirty="0">
                <a:solidFill>
                  <a:srgbClr val="FF0000"/>
                </a:solidFill>
              </a:rPr>
              <a:t>ởng t</a:t>
            </a:r>
            <a:r>
              <a:rPr lang="vi-VN" sz="2400" b="1" i="1" dirty="0">
                <a:solidFill>
                  <a:srgbClr val="FF0000"/>
                </a:solidFill>
              </a:rPr>
              <a:t>ư</a:t>
            </a:r>
            <a:r>
              <a:rPr lang="pt-BR" sz="2400" b="1" i="1" dirty="0">
                <a:solidFill>
                  <a:srgbClr val="FF0000"/>
                </a:solidFill>
              </a:rPr>
              <a:t>ợng, liên t</a:t>
            </a:r>
            <a:r>
              <a:rPr lang="vi-VN" sz="2400" b="1" i="1" dirty="0">
                <a:solidFill>
                  <a:srgbClr val="FF0000"/>
                </a:solidFill>
              </a:rPr>
              <a:t>ư</a:t>
            </a:r>
            <a:r>
              <a:rPr lang="pt-BR" sz="2400" b="1" i="1" dirty="0">
                <a:solidFill>
                  <a:srgbClr val="FF0000"/>
                </a:solidFill>
              </a:rPr>
              <a:t>ởng:</a:t>
            </a:r>
            <a:r>
              <a:rPr lang="pt-BR" sz="2400" b="1" i="1" dirty="0"/>
              <a:t> t</a:t>
            </a:r>
            <a:r>
              <a:rPr lang="vi-VN" sz="2400" b="1" i="1" dirty="0"/>
              <a:t>ư</a:t>
            </a:r>
            <a:r>
              <a:rPr lang="pt-BR" sz="2400" b="1" i="1" dirty="0"/>
              <a:t>ởng t</a:t>
            </a:r>
            <a:r>
              <a:rPr lang="vi-VN" sz="2400" b="1" i="1" dirty="0"/>
              <a:t>ư</a:t>
            </a:r>
            <a:r>
              <a:rPr lang="pt-BR" sz="2400" b="1" i="1" dirty="0"/>
              <a:t>ợng những cuộc dạo ch</a:t>
            </a:r>
            <a:r>
              <a:rPr lang="vi-VN" sz="2400" b="1" i="1" dirty="0"/>
              <a:t>ơ</a:t>
            </a:r>
            <a:r>
              <a:rPr lang="pt-BR" sz="2400" b="1" i="1" dirty="0"/>
              <a:t>i (các khả n</a:t>
            </a:r>
            <a:r>
              <a:rPr lang="vi-VN" sz="2400" b="1" i="1" dirty="0"/>
              <a:t>ă</a:t>
            </a:r>
            <a:r>
              <a:rPr lang="pt-BR" sz="2400" b="1" i="1" dirty="0"/>
              <a:t>ng dạo ch</a:t>
            </a:r>
            <a:r>
              <a:rPr lang="vi-VN" sz="2400" b="1" i="1" dirty="0"/>
              <a:t>ơ</a:t>
            </a:r>
            <a:r>
              <a:rPr lang="pt-BR" sz="2400" b="1" i="1" dirty="0"/>
              <a:t>i), kh</a:t>
            </a:r>
            <a:r>
              <a:rPr lang="vi-VN" sz="2400" b="1" i="1" dirty="0"/>
              <a:t>ơ</a:t>
            </a:r>
            <a:r>
              <a:rPr lang="pt-BR" sz="2400" b="1" i="1" dirty="0"/>
              <a:t>i gợi những cảm giác có thể có, </a:t>
            </a:r>
            <a:r>
              <a:rPr lang="pt-BR" sz="2400" b="1" i="1" dirty="0">
                <a:solidFill>
                  <a:srgbClr val="FF0000"/>
                </a:solidFill>
              </a:rPr>
              <a:t>dùng phép </a:t>
            </a:r>
            <a:r>
              <a:rPr lang="pt-BR" sz="2400" b="1" dirty="0">
                <a:solidFill>
                  <a:srgbClr val="FF0000"/>
                </a:solidFill>
              </a:rPr>
              <a:t>nhân hoá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r>
              <a:rPr lang="vi-VN" sz="2400" b="1" i="1" dirty="0"/>
              <a:t>đ</a:t>
            </a:r>
            <a:r>
              <a:rPr lang="pt-BR" sz="2400" b="1" i="1" dirty="0"/>
              <a:t>ể tả các </a:t>
            </a:r>
            <a:r>
              <a:rPr lang="vi-VN" sz="2400" b="1" i="1" dirty="0"/>
              <a:t>đ</a:t>
            </a:r>
            <a:r>
              <a:rPr lang="pt-BR" sz="2400" b="1" i="1" dirty="0"/>
              <a:t>ảo </a:t>
            </a:r>
            <a:r>
              <a:rPr lang="vi-VN" sz="2400" b="1" i="1" dirty="0"/>
              <a:t>đ</a:t>
            </a:r>
            <a:r>
              <a:rPr lang="pt-BR" sz="2400" b="1" i="1" dirty="0"/>
              <a:t>á.</a:t>
            </a:r>
            <a:endParaRPr lang="en-US" sz="2400" b="1" i="1" dirty="0"/>
          </a:p>
          <a:p>
            <a:r>
              <a:rPr lang="en-US" sz="2400" b="1" i="1" dirty="0" err="1"/>
              <a:t>Làm</a:t>
            </a:r>
            <a:r>
              <a:rPr lang="en-US" sz="2400" b="1" i="1" dirty="0"/>
              <a:t> </a:t>
            </a:r>
            <a:r>
              <a:rPr lang="en-US" sz="2400" b="1" i="1" dirty="0" err="1"/>
              <a:t>nổi</a:t>
            </a:r>
            <a:r>
              <a:rPr lang="en-US" sz="2400" b="1" i="1" dirty="0"/>
              <a:t> </a:t>
            </a:r>
            <a:r>
              <a:rPr lang="en-US" sz="2400" b="1" i="1" dirty="0" err="1"/>
              <a:t>bật</a:t>
            </a:r>
            <a:r>
              <a:rPr lang="en-US" sz="2400" b="1" i="1" dirty="0"/>
              <a:t> </a:t>
            </a:r>
            <a:r>
              <a:rPr lang="en-US" sz="2400" b="1" i="1" dirty="0" err="1"/>
              <a:t>sự</a:t>
            </a:r>
            <a:r>
              <a:rPr lang="en-US" sz="2400" b="1" i="1" dirty="0"/>
              <a:t> </a:t>
            </a:r>
            <a:r>
              <a:rPr lang="en-US" sz="2400" b="1" i="1" dirty="0" err="1"/>
              <a:t>kì</a:t>
            </a:r>
            <a:r>
              <a:rPr lang="en-US" sz="2400" b="1" i="1" dirty="0"/>
              <a:t> </a:t>
            </a:r>
            <a:r>
              <a:rPr lang="en-US" sz="2400" b="1" i="1" dirty="0" err="1"/>
              <a:t>lạ</a:t>
            </a:r>
            <a:r>
              <a:rPr lang="en-US" sz="2400" b="1" i="1" dirty="0"/>
              <a:t> </a:t>
            </a:r>
            <a:r>
              <a:rPr lang="en-US" sz="2400" b="1" i="1" dirty="0" err="1"/>
              <a:t>của</a:t>
            </a:r>
            <a:r>
              <a:rPr lang="en-US" sz="2400" b="1" i="1" dirty="0"/>
              <a:t> </a:t>
            </a:r>
            <a:r>
              <a:rPr lang="en-US" sz="2400" b="1" i="1" dirty="0" err="1"/>
              <a:t>Hạ</a:t>
            </a:r>
            <a:r>
              <a:rPr lang="en-US" sz="2400" b="1" i="1" dirty="0"/>
              <a:t> Long</a:t>
            </a:r>
            <a:endParaRPr lang="pt-BR" sz="2400" b="1" i="1" dirty="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1371600"/>
            <a:ext cx="21336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I.TÌM HIỂU BÀI.</a:t>
            </a:r>
            <a:endParaRPr lang="en-US"/>
          </a:p>
          <a:p>
            <a:r>
              <a:rPr lang="en-US" b="1"/>
              <a:t> </a:t>
            </a:r>
            <a:r>
              <a:rPr lang="en-US" sz="2400" b="1">
                <a:solidFill>
                  <a:srgbClr val="0000FF"/>
                </a:solidFill>
              </a:rPr>
              <a:t>Sử dụng một số biện pháp nghệ thuật trong v</a:t>
            </a:r>
            <a:r>
              <a:rPr lang="vi-VN" sz="2400" b="1">
                <a:solidFill>
                  <a:srgbClr val="0000FF"/>
                </a:solidFill>
              </a:rPr>
              <a:t>ă</a:t>
            </a:r>
            <a:r>
              <a:rPr lang="en-US" sz="2400" b="1">
                <a:solidFill>
                  <a:srgbClr val="0000FF"/>
                </a:solidFill>
              </a:rPr>
              <a:t>n bản thuyết minh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solidFill>
            <a:srgbClr val="F6F4AA"/>
          </a:solidFill>
          <a:ln w="57150" cmpd="thinThick">
            <a:pattFill prst="pct90">
              <a:fgClr>
                <a:srgbClr val="9933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000099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2400" y="0"/>
            <a:ext cx="8991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Tiết </a:t>
            </a:r>
            <a:r>
              <a:rPr lang="en-US" sz="2400" b="1">
                <a:solidFill>
                  <a:srgbClr val="FF3300"/>
                </a:solidFill>
              </a:rPr>
              <a:t>4</a:t>
            </a:r>
            <a:r>
              <a:rPr lang="en-US" sz="2400">
                <a:solidFill>
                  <a:srgbClr val="FF3300"/>
                </a:solidFill>
              </a:rPr>
              <a:t>:</a:t>
            </a:r>
            <a:r>
              <a:rPr lang="en-US" sz="2400">
                <a:solidFill>
                  <a:srgbClr val="0000FF"/>
                </a:solidFill>
              </a:rPr>
              <a:t>                 </a:t>
            </a:r>
            <a:r>
              <a:rPr lang="en-US" sz="3200" b="1">
                <a:solidFill>
                  <a:srgbClr val="0000FF"/>
                </a:solidFill>
              </a:rPr>
              <a:t>Sử dụng một số biện pháp</a:t>
            </a:r>
          </a:p>
          <a:p>
            <a:pPr algn="ctr"/>
            <a:r>
              <a:rPr lang="en-US" sz="3200" b="1">
                <a:solidFill>
                  <a:srgbClr val="0000FF"/>
                </a:solidFill>
              </a:rPr>
              <a:t>nghệ thuật trong v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n bản thuyết minh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209800" y="914400"/>
            <a:ext cx="0" cy="594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2362200" y="1401763"/>
            <a:ext cx="6781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400"/>
          </a:p>
          <a:p>
            <a:r>
              <a:rPr lang="pt-BR" sz="2400" b="1"/>
              <a:t>1. Ôn tập v</a:t>
            </a:r>
            <a:r>
              <a:rPr lang="vi-VN" sz="2400" b="1"/>
              <a:t>ă</a:t>
            </a:r>
            <a:r>
              <a:rPr lang="pt-BR" sz="2400" b="1"/>
              <a:t>n bản thuyết minh</a:t>
            </a:r>
            <a:r>
              <a:rPr lang="pt-BR" sz="2400"/>
              <a:t>           </a:t>
            </a:r>
            <a:endParaRPr lang="en-US" sz="2400"/>
          </a:p>
          <a:p>
            <a:r>
              <a:rPr lang="pt-BR" sz="2400"/>
              <a:t> </a:t>
            </a:r>
            <a:r>
              <a:rPr lang="en-US" sz="2400">
                <a:solidFill>
                  <a:srgbClr val="0000FF"/>
                </a:solidFill>
              </a:rPr>
              <a:t>2</a:t>
            </a:r>
            <a:r>
              <a:rPr lang="en-US" sz="2400" b="1">
                <a:solidFill>
                  <a:srgbClr val="0000FF"/>
                </a:solidFill>
              </a:rPr>
              <a:t>. V</a:t>
            </a:r>
            <a:r>
              <a:rPr lang="vi-VN" sz="2400" b="1">
                <a:solidFill>
                  <a:srgbClr val="0000FF"/>
                </a:solidFill>
              </a:rPr>
              <a:t>ă</a:t>
            </a:r>
            <a:r>
              <a:rPr lang="en-US" sz="2400" b="1">
                <a:solidFill>
                  <a:srgbClr val="0000FF"/>
                </a:solidFill>
              </a:rPr>
              <a:t>n bản thuyết minh sử dụng một số biện pháp nghệ thuật. </a:t>
            </a:r>
          </a:p>
          <a:p>
            <a:r>
              <a:rPr lang="en-US" sz="2400" b="1"/>
              <a:t>   </a:t>
            </a:r>
            <a:r>
              <a:rPr lang="pt-BR" sz="2400" b="1"/>
              <a:t>a. V</a:t>
            </a:r>
            <a:r>
              <a:rPr lang="vi-VN" sz="2400" b="1"/>
              <a:t>ă</a:t>
            </a:r>
            <a:r>
              <a:rPr lang="pt-BR" sz="2400" b="1"/>
              <a:t>n bản mẫu: </a:t>
            </a:r>
          </a:p>
          <a:p>
            <a:pPr algn="ctr"/>
            <a:r>
              <a:rPr lang="pt-BR" sz="2400" b="1"/>
              <a:t>                 </a:t>
            </a:r>
            <a:r>
              <a:rPr lang="pt-BR" sz="2400" b="1">
                <a:solidFill>
                  <a:srgbClr val="0000FF"/>
                </a:solidFill>
              </a:rPr>
              <a:t>Hạ Long-</a:t>
            </a:r>
            <a:r>
              <a:rPr lang="vi-VN" sz="2400" b="1">
                <a:solidFill>
                  <a:srgbClr val="0000FF"/>
                </a:solidFill>
              </a:rPr>
              <a:t>đ</a:t>
            </a:r>
            <a:r>
              <a:rPr lang="pt-BR" sz="2400" b="1">
                <a:solidFill>
                  <a:srgbClr val="0000FF"/>
                </a:solidFill>
              </a:rPr>
              <a:t>á và n</a:t>
            </a:r>
            <a:r>
              <a:rPr lang="vi-VN" sz="2400" b="1">
                <a:solidFill>
                  <a:srgbClr val="0000FF"/>
                </a:solidFill>
              </a:rPr>
              <a:t>ư</a:t>
            </a:r>
            <a:r>
              <a:rPr lang="pt-BR" sz="2400" b="1">
                <a:solidFill>
                  <a:srgbClr val="0000FF"/>
                </a:solidFill>
              </a:rPr>
              <a:t>ớc</a:t>
            </a:r>
          </a:p>
          <a:p>
            <a:r>
              <a:rPr lang="en-US" sz="2400" b="1"/>
              <a:t>- BPNT làm cho bài v</a:t>
            </a:r>
            <a:r>
              <a:rPr lang="vi-VN" sz="2400" b="1"/>
              <a:t>ă</a:t>
            </a:r>
            <a:r>
              <a:rPr lang="en-US" sz="2400" b="1"/>
              <a:t>n TM thêm sinh </a:t>
            </a:r>
            <a:r>
              <a:rPr lang="vi-VN" sz="2400" b="1"/>
              <a:t>đ</a:t>
            </a:r>
            <a:r>
              <a:rPr lang="en-US" sz="2400" b="1"/>
              <a:t>ộng.</a:t>
            </a:r>
          </a:p>
          <a:p>
            <a:r>
              <a:rPr lang="en-US" sz="2400" b="1"/>
              <a:t>   Làm nổi bật </a:t>
            </a:r>
            <a:r>
              <a:rPr lang="vi-VN" sz="2400" b="1"/>
              <a:t>đ</a:t>
            </a:r>
            <a:r>
              <a:rPr lang="en-US" sz="2400" b="1"/>
              <a:t>ặc </a:t>
            </a:r>
            <a:r>
              <a:rPr lang="vi-VN" sz="2400" b="1"/>
              <a:t>đ</a:t>
            </a:r>
            <a:r>
              <a:rPr lang="en-US" sz="2400" b="1"/>
              <a:t>iểm của </a:t>
            </a:r>
            <a:r>
              <a:rPr lang="vi-VN" sz="2400" b="1"/>
              <a:t>đ</a:t>
            </a:r>
            <a:r>
              <a:rPr lang="en-US" sz="2400" b="1"/>
              <a:t>ối t</a:t>
            </a:r>
            <a:r>
              <a:rPr lang="vi-VN" sz="2400" b="1"/>
              <a:t>ư</a:t>
            </a:r>
            <a:r>
              <a:rPr lang="en-US" sz="2400" b="1"/>
              <a:t>ợng.</a:t>
            </a:r>
            <a:endParaRPr lang="pt-BR" sz="2400" b="1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1371600"/>
            <a:ext cx="21336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I.TÌM HIỂU BÀI.</a:t>
            </a:r>
            <a:endParaRPr lang="en-US"/>
          </a:p>
          <a:p>
            <a:r>
              <a:rPr lang="en-US" b="1"/>
              <a:t> </a:t>
            </a:r>
            <a:r>
              <a:rPr lang="en-US" sz="2400" b="1"/>
              <a:t>Sử dụng một số biện pháp nghệ thuật trong v</a:t>
            </a:r>
            <a:r>
              <a:rPr lang="vi-VN" sz="2400" b="1"/>
              <a:t>ă</a:t>
            </a:r>
            <a:r>
              <a:rPr lang="en-US" sz="2400" b="1"/>
              <a:t>n bản thuyết minh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239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solidFill>
            <a:srgbClr val="F6F4AA"/>
          </a:solidFill>
          <a:ln w="57150" cmpd="thinThick">
            <a:pattFill prst="pct90">
              <a:fgClr>
                <a:srgbClr val="9933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000099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52400" y="0"/>
            <a:ext cx="8991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Tiết </a:t>
            </a:r>
            <a:r>
              <a:rPr lang="en-US" sz="2400" b="1">
                <a:solidFill>
                  <a:srgbClr val="FF3300"/>
                </a:solidFill>
              </a:rPr>
              <a:t>4</a:t>
            </a:r>
            <a:r>
              <a:rPr lang="en-US" sz="2400">
                <a:solidFill>
                  <a:srgbClr val="FF3300"/>
                </a:solidFill>
              </a:rPr>
              <a:t>:</a:t>
            </a:r>
            <a:r>
              <a:rPr lang="en-US" sz="2400">
                <a:solidFill>
                  <a:srgbClr val="0000FF"/>
                </a:solidFill>
              </a:rPr>
              <a:t>                 </a:t>
            </a:r>
            <a:r>
              <a:rPr lang="en-US" sz="3200" b="1">
                <a:solidFill>
                  <a:srgbClr val="0000FF"/>
                </a:solidFill>
              </a:rPr>
              <a:t>Sử dụng một số biện pháp</a:t>
            </a:r>
          </a:p>
          <a:p>
            <a:pPr algn="ctr"/>
            <a:r>
              <a:rPr lang="en-US" sz="3200" b="1">
                <a:solidFill>
                  <a:srgbClr val="0000FF"/>
                </a:solidFill>
              </a:rPr>
              <a:t>nghệ thuật trong v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n bản thuyết minh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209800" y="914400"/>
            <a:ext cx="0" cy="594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0" y="1371600"/>
            <a:ext cx="2133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I.TÌM HIỂU BÀI.</a:t>
            </a:r>
            <a:endParaRPr lang="en-US"/>
          </a:p>
          <a:p>
            <a:r>
              <a:rPr lang="en-US" b="1"/>
              <a:t> Sử dụng một số biện pháp nghệ thuật trong v</a:t>
            </a:r>
            <a:r>
              <a:rPr lang="vi-VN" b="1"/>
              <a:t>ă</a:t>
            </a:r>
            <a:r>
              <a:rPr lang="en-US" b="1"/>
              <a:t>n bản thuyết minh.</a:t>
            </a:r>
          </a:p>
          <a:p>
            <a:r>
              <a:rPr lang="en-US" b="1"/>
              <a:t>II. LUYỆN TẬP</a:t>
            </a: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2209800" y="1243013"/>
            <a:ext cx="6705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87325">
              <a:tabLst>
                <a:tab pos="323850" algn="l"/>
              </a:tabLst>
            </a:pPr>
            <a:r>
              <a:rPr lang="pt-BR" sz="2400" b="1">
                <a:solidFill>
                  <a:srgbClr val="FF3300"/>
                </a:solidFill>
              </a:rPr>
              <a:t>Bài 1: </a:t>
            </a:r>
            <a:endParaRPr lang="en-US" sz="2400" b="1">
              <a:solidFill>
                <a:srgbClr val="FF3300"/>
              </a:solidFill>
            </a:endParaRPr>
          </a:p>
          <a:p>
            <a:pPr indent="187325">
              <a:tabLst>
                <a:tab pos="323850" algn="l"/>
              </a:tabLst>
            </a:pPr>
            <a:r>
              <a:rPr lang="pt-BR" sz="2400" b="1"/>
              <a:t>V</a:t>
            </a:r>
            <a:r>
              <a:rPr lang="vi-VN" sz="2400" b="1"/>
              <a:t>ă</a:t>
            </a:r>
            <a:r>
              <a:rPr lang="pt-BR" sz="2400" b="1"/>
              <a:t>n bản: </a:t>
            </a:r>
            <a:r>
              <a:rPr lang="pt-BR" sz="2400" b="1">
                <a:solidFill>
                  <a:srgbClr val="FF3300"/>
                </a:solidFill>
              </a:rPr>
              <a:t>Ngọc Hoàng xử tội ruồi xanh.</a:t>
            </a:r>
            <a:endParaRPr lang="en-US" sz="2400" b="1">
              <a:solidFill>
                <a:srgbClr val="FF3300"/>
              </a:solidFill>
            </a:endParaRPr>
          </a:p>
          <a:p>
            <a:pPr indent="187325">
              <a:tabLst>
                <a:tab pos="323850" algn="l"/>
              </a:tabLst>
            </a:pPr>
            <a:r>
              <a:rPr lang="pt-BR" sz="2400" b="1"/>
              <a:t>  Tính chất thuyết minh của v</a:t>
            </a:r>
            <a:r>
              <a:rPr lang="vi-VN" sz="2400" b="1"/>
              <a:t>ă</a:t>
            </a:r>
            <a:r>
              <a:rPr lang="pt-BR" sz="2400" b="1"/>
              <a:t>n bản thể hiện :</a:t>
            </a:r>
            <a:endParaRPr lang="en-US" sz="2400" b="1"/>
          </a:p>
          <a:p>
            <a:pPr indent="187325">
              <a:tabLst>
                <a:tab pos="323850" algn="l"/>
              </a:tabLst>
            </a:pPr>
            <a:r>
              <a:rPr lang="pt-BR" sz="2400" b="1"/>
              <a:t>    V</a:t>
            </a:r>
            <a:r>
              <a:rPr lang="vi-VN" sz="2400" b="1"/>
              <a:t>ă</a:t>
            </a:r>
            <a:r>
              <a:rPr lang="pt-BR" sz="2400" b="1"/>
              <a:t>n bản giới thiệu về </a:t>
            </a:r>
            <a:r>
              <a:rPr lang="pt-BR" sz="2400" b="1">
                <a:solidFill>
                  <a:srgbClr val="0000FF"/>
                </a:solidFill>
              </a:rPr>
              <a:t>loài Ruồi</a:t>
            </a:r>
            <a:r>
              <a:rPr lang="pt-BR" sz="2400" b="1"/>
              <a:t> có tính hệ thống: những tính </a:t>
            </a:r>
            <a:r>
              <a:rPr lang="pt-BR" sz="2400" b="1">
                <a:solidFill>
                  <a:srgbClr val="FF3300"/>
                </a:solidFill>
              </a:rPr>
              <a:t>chất chung</a:t>
            </a:r>
            <a:r>
              <a:rPr lang="pt-BR" sz="2400" b="1"/>
              <a:t>: về họ, giống, loài, về các tập tính sinh sống, sinh </a:t>
            </a:r>
            <a:r>
              <a:rPr lang="vi-VN" sz="2400" b="1"/>
              <a:t>đ</a:t>
            </a:r>
            <a:r>
              <a:rPr lang="pt-BR" sz="2400" b="1"/>
              <a:t>ẻ, </a:t>
            </a:r>
            <a:r>
              <a:rPr lang="vi-VN" sz="2400" b="1"/>
              <a:t>đ</a:t>
            </a:r>
            <a:r>
              <a:rPr lang="pt-BR" sz="2400" b="1"/>
              <a:t>ặc </a:t>
            </a:r>
            <a:r>
              <a:rPr lang="vi-VN" sz="2400" b="1"/>
              <a:t>đ</a:t>
            </a:r>
            <a:r>
              <a:rPr lang="pt-BR" sz="2400" b="1"/>
              <a:t>iểm cấu tạo c</a:t>
            </a:r>
            <a:r>
              <a:rPr lang="vi-VN" sz="2400" b="1"/>
              <a:t>ơ</a:t>
            </a:r>
            <a:r>
              <a:rPr lang="pt-BR" sz="2400" b="1"/>
              <a:t> thể...</a:t>
            </a:r>
            <a:endParaRPr lang="en-US" sz="2400" b="1"/>
          </a:p>
          <a:p>
            <a:pPr indent="187325">
              <a:tabLst>
                <a:tab pos="323850" algn="l"/>
              </a:tabLst>
            </a:pPr>
            <a:r>
              <a:rPr lang="pt-BR" sz="2400" b="1">
                <a:solidFill>
                  <a:srgbClr val="0000FF"/>
                </a:solidFill>
              </a:rPr>
              <a:t>  * Cung cấp các kiến thức </a:t>
            </a:r>
            <a:r>
              <a:rPr lang="vi-VN" sz="2400" b="1">
                <a:solidFill>
                  <a:srgbClr val="0000FF"/>
                </a:solidFill>
              </a:rPr>
              <a:t>đ</a:t>
            </a:r>
            <a:r>
              <a:rPr lang="pt-BR" sz="2400" b="1">
                <a:solidFill>
                  <a:srgbClr val="0000FF"/>
                </a:solidFill>
              </a:rPr>
              <a:t>áng tin cậy về loài ruồi,  ý thức giữ gìn vệ sinh, phòng bệnh, ý thức diệt ruồi.</a:t>
            </a:r>
            <a:endParaRPr lang="en-US" sz="2400" b="1">
              <a:solidFill>
                <a:srgbClr val="0000FF"/>
              </a:solidFill>
            </a:endParaRPr>
          </a:p>
          <a:p>
            <a:pPr indent="187325">
              <a:tabLst>
                <a:tab pos="323850" algn="l"/>
              </a:tabLst>
            </a:pPr>
            <a:r>
              <a:rPr lang="pt-BR" sz="2400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4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4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4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4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4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4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solidFill>
            <a:srgbClr val="F6F4AA"/>
          </a:solidFill>
          <a:ln w="57150" cmpd="thinThick">
            <a:pattFill prst="pct90">
              <a:fgClr>
                <a:srgbClr val="9933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000099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52400" y="0"/>
            <a:ext cx="8991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Tiết </a:t>
            </a:r>
            <a:r>
              <a:rPr lang="en-US" sz="2400" b="1">
                <a:solidFill>
                  <a:srgbClr val="FF3300"/>
                </a:solidFill>
              </a:rPr>
              <a:t>4</a:t>
            </a:r>
            <a:r>
              <a:rPr lang="en-US" sz="2400">
                <a:solidFill>
                  <a:srgbClr val="FF3300"/>
                </a:solidFill>
              </a:rPr>
              <a:t>:</a:t>
            </a:r>
            <a:r>
              <a:rPr lang="en-US" sz="2400">
                <a:solidFill>
                  <a:srgbClr val="0000FF"/>
                </a:solidFill>
              </a:rPr>
              <a:t>                 </a:t>
            </a:r>
            <a:r>
              <a:rPr lang="en-US" sz="3200" b="1">
                <a:solidFill>
                  <a:srgbClr val="0000FF"/>
                </a:solidFill>
              </a:rPr>
              <a:t>Sử dụng một số biện pháp</a:t>
            </a:r>
          </a:p>
          <a:p>
            <a:pPr algn="ctr"/>
            <a:r>
              <a:rPr lang="en-US" sz="3200" b="1">
                <a:solidFill>
                  <a:srgbClr val="0000FF"/>
                </a:solidFill>
              </a:rPr>
              <a:t>nghệ thuật trong v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n bản thuyết minh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209800" y="914400"/>
            <a:ext cx="0" cy="594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1371600"/>
            <a:ext cx="2133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I.TÌM HIỂU BÀI.</a:t>
            </a:r>
            <a:endParaRPr lang="en-US"/>
          </a:p>
          <a:p>
            <a:r>
              <a:rPr lang="en-US" b="1"/>
              <a:t> Sử dụng một số biện pháp nghệ thuật trong v</a:t>
            </a:r>
            <a:r>
              <a:rPr lang="vi-VN" b="1"/>
              <a:t>ă</a:t>
            </a:r>
            <a:r>
              <a:rPr lang="en-US" b="1"/>
              <a:t>n bản thuyết minh.</a:t>
            </a:r>
          </a:p>
          <a:p>
            <a:r>
              <a:rPr lang="en-US" b="1"/>
              <a:t>II. LUYỆN TẬP</a:t>
            </a: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2209800" y="852488"/>
            <a:ext cx="6934200" cy="63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87325">
              <a:tabLst>
                <a:tab pos="323850" algn="l"/>
              </a:tabLst>
            </a:pPr>
            <a:r>
              <a:rPr lang="pt-BR" sz="2400" b="1">
                <a:solidFill>
                  <a:srgbClr val="FF3300"/>
                </a:solidFill>
              </a:rPr>
              <a:t>Bài 1: </a:t>
            </a:r>
            <a:endParaRPr lang="en-US" sz="2400" b="1">
              <a:solidFill>
                <a:srgbClr val="FF3300"/>
              </a:solidFill>
            </a:endParaRPr>
          </a:p>
          <a:p>
            <a:pPr indent="187325">
              <a:tabLst>
                <a:tab pos="323850" algn="l"/>
              </a:tabLst>
            </a:pPr>
            <a:r>
              <a:rPr lang="pt-BR" sz="2400" b="1"/>
              <a:t>V</a:t>
            </a:r>
            <a:r>
              <a:rPr lang="vi-VN" sz="2400" b="1"/>
              <a:t>ă</a:t>
            </a:r>
            <a:r>
              <a:rPr lang="pt-BR" sz="2400" b="1"/>
              <a:t>n bản: </a:t>
            </a:r>
            <a:r>
              <a:rPr lang="pt-BR" sz="2400" b="1">
                <a:solidFill>
                  <a:srgbClr val="FF3300"/>
                </a:solidFill>
              </a:rPr>
              <a:t>Ngọc Hoàng xử tội ruồi xanh.</a:t>
            </a:r>
            <a:endParaRPr lang="en-US" sz="2400" b="1">
              <a:solidFill>
                <a:srgbClr val="FF3300"/>
              </a:solidFill>
            </a:endParaRPr>
          </a:p>
          <a:p>
            <a:pPr indent="187325">
              <a:tabLst>
                <a:tab pos="323850" algn="l"/>
              </a:tabLst>
            </a:pPr>
            <a:r>
              <a:rPr lang="pt-BR" sz="2400" b="1"/>
              <a:t>* Các ph</a:t>
            </a:r>
            <a:r>
              <a:rPr lang="vi-VN" sz="2400" b="1"/>
              <a:t>ươ</a:t>
            </a:r>
            <a:r>
              <a:rPr lang="pt-BR" sz="2400" b="1"/>
              <a:t>ng pháp thuyết minh </a:t>
            </a:r>
            <a:r>
              <a:rPr lang="vi-VN" sz="2400" b="1"/>
              <a:t>đ</a:t>
            </a:r>
            <a:r>
              <a:rPr lang="pt-BR" sz="2400" b="1"/>
              <a:t>ã </a:t>
            </a:r>
            <a:r>
              <a:rPr lang="vi-VN" sz="2400" b="1"/>
              <a:t>đư</a:t>
            </a:r>
            <a:r>
              <a:rPr lang="pt-BR" sz="2400" b="1"/>
              <a:t>ợc sử dụng : </a:t>
            </a:r>
            <a:r>
              <a:rPr lang="vi-VN" sz="2400" b="1">
                <a:solidFill>
                  <a:srgbClr val="FF3300"/>
                </a:solidFill>
              </a:rPr>
              <a:t>đ</a:t>
            </a:r>
            <a:r>
              <a:rPr lang="pt-BR" sz="2400" b="1">
                <a:solidFill>
                  <a:srgbClr val="FF3300"/>
                </a:solidFill>
              </a:rPr>
              <a:t>ịnh nghĩa</a:t>
            </a:r>
            <a:r>
              <a:rPr lang="pt-BR" sz="2400" b="1"/>
              <a:t> (thuộc họ côn trùng hai cánh...); </a:t>
            </a:r>
            <a:r>
              <a:rPr lang="pt-BR" sz="2400" b="1">
                <a:solidFill>
                  <a:srgbClr val="FF3300"/>
                </a:solidFill>
              </a:rPr>
              <a:t>phân loại các loại ruồi</a:t>
            </a:r>
            <a:r>
              <a:rPr lang="pt-BR" sz="2400" b="1"/>
              <a:t>; </a:t>
            </a:r>
            <a:r>
              <a:rPr lang="pt-BR" sz="2400" b="1">
                <a:solidFill>
                  <a:srgbClr val="FF3300"/>
                </a:solidFill>
              </a:rPr>
              <a:t>nêu số liệu</a:t>
            </a:r>
            <a:r>
              <a:rPr lang="pt-BR" sz="2400" b="1"/>
              <a:t> (số vi khuẩn, số l</a:t>
            </a:r>
            <a:r>
              <a:rPr lang="vi-VN" sz="2400" b="1"/>
              <a:t>ư</a:t>
            </a:r>
            <a:r>
              <a:rPr lang="pt-BR" sz="2400" b="1"/>
              <a:t>ợng sinh sản của một cặp ruồi); </a:t>
            </a:r>
            <a:r>
              <a:rPr lang="pt-BR" sz="2400" b="1">
                <a:solidFill>
                  <a:srgbClr val="FF3300"/>
                </a:solidFill>
              </a:rPr>
              <a:t>liệt kê</a:t>
            </a:r>
            <a:r>
              <a:rPr lang="pt-BR" sz="2400" b="1"/>
              <a:t> (mắt l</a:t>
            </a:r>
            <a:r>
              <a:rPr lang="vi-VN" sz="2400" b="1"/>
              <a:t>ư</a:t>
            </a:r>
            <a:r>
              <a:rPr lang="pt-BR" sz="2400" b="1"/>
              <a:t>ới, chân tiết ra chất dính...) ... </a:t>
            </a:r>
            <a:endParaRPr lang="en-US" sz="2400" b="1"/>
          </a:p>
          <a:p>
            <a:pPr indent="187325">
              <a:tabLst>
                <a:tab pos="323850" algn="l"/>
              </a:tabLst>
            </a:pPr>
            <a:r>
              <a:rPr lang="pt-BR" sz="2400" b="1"/>
              <a:t> * </a:t>
            </a:r>
            <a:r>
              <a:rPr lang="pt-BR" sz="2400" b="1">
                <a:solidFill>
                  <a:srgbClr val="0000FF"/>
                </a:solidFill>
              </a:rPr>
              <a:t>Nét </a:t>
            </a:r>
            <a:r>
              <a:rPr lang="vi-VN" sz="2400" b="1">
                <a:solidFill>
                  <a:srgbClr val="0000FF"/>
                </a:solidFill>
              </a:rPr>
              <a:t>đ</a:t>
            </a:r>
            <a:r>
              <a:rPr lang="pt-BR" sz="2400" b="1">
                <a:solidFill>
                  <a:srgbClr val="0000FF"/>
                </a:solidFill>
              </a:rPr>
              <a:t>ặc biệt của bài thuyết minh</a:t>
            </a:r>
            <a:r>
              <a:rPr lang="pt-BR" sz="2400" b="1"/>
              <a:t>  </a:t>
            </a:r>
          </a:p>
          <a:p>
            <a:pPr indent="187325">
              <a:tabLst>
                <a:tab pos="323850" algn="l"/>
              </a:tabLst>
            </a:pPr>
            <a:r>
              <a:rPr lang="pt-BR" sz="2400" b="1">
                <a:solidFill>
                  <a:srgbClr val="FF3300"/>
                </a:solidFill>
              </a:rPr>
              <a:t>Về hình thức</a:t>
            </a:r>
            <a:r>
              <a:rPr lang="pt-BR" sz="2400" b="1"/>
              <a:t>: v</a:t>
            </a:r>
            <a:r>
              <a:rPr lang="vi-VN" sz="2400" b="1"/>
              <a:t>ă</a:t>
            </a:r>
            <a:r>
              <a:rPr lang="pt-BR" sz="2400" b="1"/>
              <a:t>n bản nh</a:t>
            </a:r>
            <a:r>
              <a:rPr lang="vi-VN" sz="2400" b="1"/>
              <a:t>ư</a:t>
            </a:r>
            <a:r>
              <a:rPr lang="pt-BR" sz="2400" b="1"/>
              <a:t> bản t</a:t>
            </a:r>
            <a:r>
              <a:rPr lang="vi-VN" sz="2400" b="1"/>
              <a:t>ư</a:t>
            </a:r>
            <a:r>
              <a:rPr lang="pt-BR" sz="2400" b="1"/>
              <a:t>ờng thuật về một phiên toà.</a:t>
            </a:r>
            <a:endParaRPr lang="en-US" sz="2400" b="1"/>
          </a:p>
          <a:p>
            <a:pPr indent="187325">
              <a:tabLst>
                <a:tab pos="323850" algn="l"/>
              </a:tabLst>
            </a:pPr>
            <a:r>
              <a:rPr lang="pt-BR" sz="2400" b="1"/>
              <a:t>-</a:t>
            </a:r>
            <a:r>
              <a:rPr lang="pt-BR" sz="2400" b="1">
                <a:solidFill>
                  <a:srgbClr val="FF3300"/>
                </a:solidFill>
              </a:rPr>
              <a:t>Về cấu trúc</a:t>
            </a:r>
            <a:r>
              <a:rPr lang="pt-BR" sz="2400" b="1"/>
              <a:t> : nh</a:t>
            </a:r>
            <a:r>
              <a:rPr lang="vi-VN" sz="2400" b="1"/>
              <a:t>ư</a:t>
            </a:r>
            <a:r>
              <a:rPr lang="pt-BR" sz="2400" b="1"/>
              <a:t> biên bản một cuộc tranh luận về pháp lí </a:t>
            </a:r>
            <a:endParaRPr lang="en-US" sz="2400" b="1"/>
          </a:p>
          <a:p>
            <a:pPr indent="187325">
              <a:tabLst>
                <a:tab pos="323850" algn="l"/>
              </a:tabLst>
            </a:pPr>
            <a:r>
              <a:rPr lang="pt-BR" sz="2400" b="1"/>
              <a:t>- </a:t>
            </a:r>
            <a:r>
              <a:rPr lang="pt-BR" sz="2400" b="1">
                <a:solidFill>
                  <a:srgbClr val="FF3300"/>
                </a:solidFill>
              </a:rPr>
              <a:t>Về nội dung</a:t>
            </a:r>
            <a:r>
              <a:rPr lang="pt-BR" sz="2400" b="1"/>
              <a:t>: nh</a:t>
            </a:r>
            <a:r>
              <a:rPr lang="vi-VN" sz="2400" b="1"/>
              <a:t>ư</a:t>
            </a:r>
            <a:r>
              <a:rPr lang="pt-BR" sz="2400" b="1"/>
              <a:t> một câu chuyện kể về loài Ruồi .</a:t>
            </a:r>
            <a:endParaRPr lang="en-US" sz="2400" b="1"/>
          </a:p>
          <a:p>
            <a:pPr indent="187325">
              <a:tabLst>
                <a:tab pos="323850" algn="l"/>
              </a:tabLst>
            </a:pPr>
            <a:r>
              <a:rPr lang="pt-BR" sz="2400" b="1">
                <a:solidFill>
                  <a:srgbClr val="0000FF"/>
                </a:solidFill>
              </a:rPr>
              <a:t>* Các biện pháp nghệ thuật: kể chuyện miêu tả,  nhân hoá, ẩn dụ ...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5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5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5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5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5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5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5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5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5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5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5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25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674</TotalTime>
  <Words>1335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Wingdings</vt:lpstr>
      <vt:lpstr>Watermark</vt:lpstr>
      <vt:lpstr>Proposal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TiÕt 3 :C¸c ph­¬ng ch©m héi tho¹i          </dc:title>
  <dc:creator>User</dc:creator>
  <cp:lastModifiedBy>Administrator</cp:lastModifiedBy>
  <cp:revision>53</cp:revision>
  <dcterms:created xsi:type="dcterms:W3CDTF">2008-08-07T22:24:19Z</dcterms:created>
  <dcterms:modified xsi:type="dcterms:W3CDTF">2021-06-22T13:38:13Z</dcterms:modified>
</cp:coreProperties>
</file>