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305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4" r:id="rId17"/>
    <p:sldId id="306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4" r:id="rId45"/>
  </p:sldIdLst>
  <p:sldSz cx="18288000" cy="10287000"/>
  <p:notesSz cx="6858000" cy="91440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ambria Math" panose="02040503050406030204" pitchFamily="18" charset="0"/>
      <p:regular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2EC"/>
    <a:srgbClr val="DEFDB5"/>
    <a:srgbClr val="E7A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Kiểu Trung bình 2 - Màu chủ đề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Kiểu Trung bình 2 - Màu chủ đề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Kiểu Trung bình 2 - Màu chủ đề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Kiểu Trung bình 2 - Màu chủ đề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Kiểu Trung bình 2 - Màu chủ đề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Kiểu Sáng 1 - Màu chủ đề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Kiểu Sáng 3 - Màu chủ đề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Kiểu Sáng 3 - Màu chủ đề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87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1.47466" units="1/cm"/>
          <inkml:channelProperty channel="Y" name="resolution" value="32.54237" units="1/cm"/>
          <inkml:channelProperty channel="T" name="resolution" value="1" units="1/dev"/>
        </inkml:channelProperties>
      </inkml:inkSource>
      <inkml:timestamp xml:id="ts0" timeString="2023-12-05T01:31:46.3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38472 21431 0,'-37'0'297,"74"0"-203,0 0-63,0 0-16,38 0 1,-1 0 31,-36-74-16,-1 74 0,0 0 32,0 0-32,0 0-15,38 0-1,-1 0 32,1 0-15</inkml:trace>
  <inkml:trace contextRef="#ctx0" brushRef="#br0" timeOffset="1397.1457">38546 22064 0,'38'0'140,"36"0"-140,38 0 47,-75 0 78,0 0-94,0 0 1,1 0-1,36 0-16,-37 0 17,0 0-1,1 0 31,-1 0-15,0 0-15</inkml:trace>
  <inkml:trace contextRef="#ctx0" brushRef="#br0" timeOffset="5593.8481">40109 21096 0,'0'38'266,"0"-1"-94,0 37-172,0-37 15,0 38 17,0-38 14,0 37-30,0 38 31,0-75-16,0 38 0,0-1 1,0-37-1,0 1-31,0-1 47,0 0-32,0 0 32,0 0-15,0 1 108,0-1-124</inkml:trace>
  <inkml:trace contextRef="#ctx0" brushRef="#br0" timeOffset="8592.8527">40407 21357 0,'0'37'438,"0"0"-344,-75-37-63,38 0 0,0 75 0,0-75 1,0 0 14,-1 37-14,1-37-1,37 37 250,0 37-265,37-36 15,1 36 0,-1-37 32,-37 1-48,37 36 17,0 0-1,0-36 0,1-1 0,-38 0 1,37-37-1,0 37 16,0-37 47,0 0-79,1 37 63</inkml:trace>
  <inkml:trace contextRef="#ctx0" brushRef="#br0" timeOffset="11060.741">38212 20613 0,'-38'0'219,"-36"0"-203,74 37-1,-74 0 16,74 38 1,-38-38-1,38 0 0,0 37 0,0-36 1,0 73 15,0-74-16,0 75 0,0 0 0,0-38 1,0 0-1,0-36 0,0 36 16,0-37-16,0 112 0,38-74 1,-38-1-1,37 0 0,37 38 0,1 37 1,-38-112 15,-37 37-1,74-74-14,-74 38-17,37-1 17,-37 0-1</inkml:trace>
  <inkml:trace contextRef="#ctx0" brushRef="#br0" timeOffset="14272.1907">40779 20687 0,'37'0'172,"0"0"-156,1 37 15,-1 1 16,37 36-16,-37 0 0,1-36 1,73 110-1,-111-110 16,37 36-32,1 38 32,-1-75 0,-37 0-31,0 37 15,0 75 0,0-74 1,0-38-1,0 0 16,0 38-16,0-1 0,0-37 0,0 75 1,-37-38-1,37-37 0,0 1-31,-112 73 47,38-74 47,74 1-79,-38-38 1,38 37 109,0 0-94,-37 0 16,37 0 109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9.svg"/><Relationship Id="rId7" Type="http://schemas.openxmlformats.org/officeDocument/2006/relationships/image" Target="../media/image8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10" Type="http://schemas.openxmlformats.org/officeDocument/2006/relationships/image" Target="../media/image56.png"/><Relationship Id="rId4" Type="http://schemas.openxmlformats.org/officeDocument/2006/relationships/image" Target="../media/image3.png"/><Relationship Id="rId9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8.png"/><Relationship Id="rId5" Type="http://schemas.openxmlformats.org/officeDocument/2006/relationships/image" Target="../media/image4.svg"/><Relationship Id="rId10" Type="http://schemas.openxmlformats.org/officeDocument/2006/relationships/image" Target="../media/image57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10" Type="http://schemas.openxmlformats.org/officeDocument/2006/relationships/image" Target="../media/image59.png"/><Relationship Id="rId4" Type="http://schemas.openxmlformats.org/officeDocument/2006/relationships/image" Target="../media/image5.png"/><Relationship Id="rId9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1.svg"/><Relationship Id="rId10" Type="http://schemas.openxmlformats.org/officeDocument/2006/relationships/image" Target="../media/image60.png"/><Relationship Id="rId4" Type="http://schemas.openxmlformats.org/officeDocument/2006/relationships/image" Target="../media/image10.png"/><Relationship Id="rId9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32.emf"/><Relationship Id="rId3" Type="http://schemas.openxmlformats.org/officeDocument/2006/relationships/image" Target="../media/image6.svg"/><Relationship Id="rId12" Type="http://schemas.openxmlformats.org/officeDocument/2006/relationships/image" Target="../media/image54.png"/><Relationship Id="rId17" Type="http://schemas.openxmlformats.org/officeDocument/2006/relationships/customXml" Target="../ink/ink1.xml"/><Relationship Id="rId2" Type="http://schemas.openxmlformats.org/officeDocument/2006/relationships/image" Target="../media/image3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2.png"/><Relationship Id="rId5" Type="http://schemas.openxmlformats.org/officeDocument/2006/relationships/image" Target="../media/image33.svg"/><Relationship Id="rId15" Type="http://schemas.openxmlformats.org/officeDocument/2006/relationships/image" Target="../media/image30.png"/><Relationship Id="rId10" Type="http://schemas.openxmlformats.org/officeDocument/2006/relationships/image" Target="../media/image61.png"/><Relationship Id="rId4" Type="http://schemas.openxmlformats.org/officeDocument/2006/relationships/image" Target="../media/image19.png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32.png"/><Relationship Id="rId5" Type="http://schemas.openxmlformats.org/officeDocument/2006/relationships/image" Target="../media/image6.svg"/><Relationship Id="rId10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png"/><Relationship Id="rId3" Type="http://schemas.openxmlformats.org/officeDocument/2006/relationships/image" Target="../media/image42.svg"/><Relationship Id="rId7" Type="http://schemas.openxmlformats.org/officeDocument/2006/relationships/image" Target="../media/image47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5.sv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42.svg"/><Relationship Id="rId7" Type="http://schemas.openxmlformats.org/officeDocument/2006/relationships/image" Target="../media/image47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5.sv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9.svg"/><Relationship Id="rId7" Type="http://schemas.openxmlformats.org/officeDocument/2006/relationships/image" Target="../media/image8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10" Type="http://schemas.openxmlformats.org/officeDocument/2006/relationships/image" Target="../media/image68.png"/><Relationship Id="rId4" Type="http://schemas.openxmlformats.org/officeDocument/2006/relationships/image" Target="../media/image3.png"/><Relationship Id="rId9" Type="http://schemas.openxmlformats.org/officeDocument/2006/relationships/image" Target="../media/image29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.svg"/><Relationship Id="rId5" Type="http://schemas.openxmlformats.org/officeDocument/2006/relationships/image" Target="../media/image6.svg"/><Relationship Id="rId10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6.png"/><Relationship Id="rId5" Type="http://schemas.openxmlformats.org/officeDocument/2006/relationships/image" Target="../media/image10.sv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72.png"/><Relationship Id="rId5" Type="http://schemas.openxmlformats.org/officeDocument/2006/relationships/image" Target="../media/image10.svg"/><Relationship Id="rId10" Type="http://schemas.openxmlformats.org/officeDocument/2006/relationships/image" Target="../media/image71.png"/><Relationship Id="rId4" Type="http://schemas.openxmlformats.org/officeDocument/2006/relationships/image" Target="../media/image5.png"/><Relationship Id="rId9" Type="http://schemas.openxmlformats.org/officeDocument/2006/relationships/image" Target="../media/image14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6.png"/><Relationship Id="rId5" Type="http://schemas.openxmlformats.org/officeDocument/2006/relationships/image" Target="../media/image21.svg"/><Relationship Id="rId10" Type="http://schemas.openxmlformats.org/officeDocument/2006/relationships/image" Target="../media/image70.png"/><Relationship Id="rId4" Type="http://schemas.openxmlformats.org/officeDocument/2006/relationships/image" Target="../media/image10.png"/><Relationship Id="rId9" Type="http://schemas.openxmlformats.org/officeDocument/2006/relationships/image" Target="../media/image25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.svg"/><Relationship Id="rId10" Type="http://schemas.openxmlformats.org/officeDocument/2006/relationships/image" Target="../media/image37.png"/><Relationship Id="rId4" Type="http://schemas.openxmlformats.org/officeDocument/2006/relationships/image" Target="../media/image3.png"/><Relationship Id="rId9" Type="http://schemas.openxmlformats.org/officeDocument/2006/relationships/image" Target="../media/image27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29.sv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7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0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0.png"/><Relationship Id="rId5" Type="http://schemas.openxmlformats.org/officeDocument/2006/relationships/image" Target="../media/image83.sv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3" Type="http://schemas.openxmlformats.org/officeDocument/2006/relationships/image" Target="../media/image42.svg"/><Relationship Id="rId7" Type="http://schemas.openxmlformats.org/officeDocument/2006/relationships/image" Target="../media/image47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5.sv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9.svg"/><Relationship Id="rId7" Type="http://schemas.openxmlformats.org/officeDocument/2006/relationships/image" Target="../media/image8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10" Type="http://schemas.openxmlformats.org/officeDocument/2006/relationships/image" Target="../media/image81.png"/><Relationship Id="rId4" Type="http://schemas.openxmlformats.org/officeDocument/2006/relationships/image" Target="../media/image3.png"/><Relationship Id="rId9" Type="http://schemas.openxmlformats.org/officeDocument/2006/relationships/image" Target="../media/image29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820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1.svg"/><Relationship Id="rId4" Type="http://schemas.openxmlformats.org/officeDocument/2006/relationships/image" Target="../media/image10.png"/><Relationship Id="rId9" Type="http://schemas.openxmlformats.org/officeDocument/2006/relationships/image" Target="../media/image25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84.png"/><Relationship Id="rId5" Type="http://schemas.openxmlformats.org/officeDocument/2006/relationships/image" Target="../media/image10.svg"/><Relationship Id="rId10" Type="http://schemas.openxmlformats.org/officeDocument/2006/relationships/image" Target="../media/image83.png"/><Relationship Id="rId4" Type="http://schemas.openxmlformats.org/officeDocument/2006/relationships/image" Target="../media/image5.png"/><Relationship Id="rId9" Type="http://schemas.openxmlformats.org/officeDocument/2006/relationships/image" Target="../media/image14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6.png"/><Relationship Id="rId5" Type="http://schemas.openxmlformats.org/officeDocument/2006/relationships/image" Target="../media/image21.svg"/><Relationship Id="rId10" Type="http://schemas.openxmlformats.org/officeDocument/2006/relationships/image" Target="../media/image85.png"/><Relationship Id="rId4" Type="http://schemas.openxmlformats.org/officeDocument/2006/relationships/image" Target="../media/image10.png"/><Relationship Id="rId9" Type="http://schemas.openxmlformats.org/officeDocument/2006/relationships/image" Target="../media/image25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12" Type="http://schemas.openxmlformats.org/officeDocument/2006/relationships/image" Target="../media/image8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88.png"/><Relationship Id="rId5" Type="http://schemas.openxmlformats.org/officeDocument/2006/relationships/image" Target="../media/image6.svg"/><Relationship Id="rId10" Type="http://schemas.openxmlformats.org/officeDocument/2006/relationships/image" Target="../media/image87.png"/><Relationship Id="rId4" Type="http://schemas.openxmlformats.org/officeDocument/2006/relationships/image" Target="../media/image3.png"/><Relationship Id="rId9" Type="http://schemas.openxmlformats.org/officeDocument/2006/relationships/image" Target="../media/image27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9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29.sv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3.svg"/><Relationship Id="rId4" Type="http://schemas.openxmlformats.org/officeDocument/2006/relationships/image" Target="../media/image11.png"/><Relationship Id="rId9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83.svg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42.svg"/><Relationship Id="rId7" Type="http://schemas.openxmlformats.org/officeDocument/2006/relationships/image" Target="../media/image47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5.svg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9.svg"/><Relationship Id="rId7" Type="http://schemas.openxmlformats.org/officeDocument/2006/relationships/image" Target="../media/image4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image" Target="../media/image29.svg"/><Relationship Id="rId5" Type="http://schemas.openxmlformats.org/officeDocument/2006/relationships/image" Target="../media/image8.svg"/><Relationship Id="rId10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image" Target="../media/image6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99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1.svg"/><Relationship Id="rId4" Type="http://schemas.openxmlformats.org/officeDocument/2006/relationships/image" Target="../media/image10.png"/><Relationship Id="rId9" Type="http://schemas.openxmlformats.org/officeDocument/2006/relationships/image" Target="../media/image25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.svg"/><Relationship Id="rId10" Type="http://schemas.openxmlformats.org/officeDocument/2006/relationships/image" Target="../media/image102.png"/><Relationship Id="rId4" Type="http://schemas.openxmlformats.org/officeDocument/2006/relationships/image" Target="../media/image3.png"/><Relationship Id="rId9" Type="http://schemas.openxmlformats.org/officeDocument/2006/relationships/image" Target="../media/image27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99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29.svg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7" Type="http://schemas.openxmlformats.org/officeDocument/2006/relationships/image" Target="../media/image47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5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5.png"/><Relationship Id="rId5" Type="http://schemas.openxmlformats.org/officeDocument/2006/relationships/image" Target="../media/image6.svg"/><Relationship Id="rId10" Type="http://schemas.openxmlformats.org/officeDocument/2006/relationships/image" Target="../media/image34.png"/><Relationship Id="rId4" Type="http://schemas.openxmlformats.org/officeDocument/2006/relationships/image" Target="../media/image18.png"/><Relationship Id="rId9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svg"/><Relationship Id="rId11" Type="http://schemas.openxmlformats.org/officeDocument/2006/relationships/image" Target="../media/image20.wmf"/><Relationship Id="rId5" Type="http://schemas.openxmlformats.org/officeDocument/2006/relationships/image" Target="../media/image11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21.sv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2.svg"/><Relationship Id="rId7" Type="http://schemas.openxmlformats.org/officeDocument/2006/relationships/image" Target="../media/image47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5.svg"/><Relationship Id="rId4" Type="http://schemas.openxmlformats.org/officeDocument/2006/relationships/image" Target="../media/image12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10109" y="6641098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39687">
            <a:off x="-1595429" y="-1178094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993729" y="7391295"/>
            <a:ext cx="4044858" cy="2419560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41847E0-51F9-587F-2DA8-89112D9B32E4}"/>
              </a:ext>
            </a:extLst>
          </p:cNvPr>
          <p:cNvSpPr txBox="1"/>
          <p:nvPr/>
        </p:nvSpPr>
        <p:spPr>
          <a:xfrm>
            <a:off x="3086100" y="3209009"/>
            <a:ext cx="121158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52226">
            <a:off x="15012073" y="-859490"/>
            <a:ext cx="5730130" cy="47772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21784">
            <a:off x="-1000117" y="7224893"/>
            <a:ext cx="5248259" cy="56955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17278" y="461838"/>
            <a:ext cx="3472856" cy="20773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97910" y="6092710"/>
            <a:ext cx="2930614" cy="449892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A5F9B7B-F02A-408D-CF6B-09CC88FB69CC}"/>
              </a:ext>
            </a:extLst>
          </p:cNvPr>
          <p:cNvSpPr txBox="1"/>
          <p:nvPr/>
        </p:nvSpPr>
        <p:spPr>
          <a:xfrm>
            <a:off x="7467600" y="1885615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0DC6A7B2-313B-11B4-75C3-3F9D84263C57}"/>
                  </a:ext>
                </a:extLst>
              </p:cNvPr>
              <p:cNvSpPr txBox="1"/>
              <p:nvPr/>
            </p:nvSpPr>
            <p:spPr>
              <a:xfrm>
                <a:off x="3250131" y="3450416"/>
                <a:ext cx="11787738" cy="4519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=1,2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=0,4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0,4=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.1,2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0,4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0DC6A7B2-313B-11B4-75C3-3F9D84263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131" y="3450416"/>
                <a:ext cx="11787738" cy="4519892"/>
              </a:xfrm>
              <a:prstGeom prst="rect">
                <a:avLst/>
              </a:prstGeom>
              <a:blipFill>
                <a:blip r:embed="rId10"/>
                <a:stretch>
                  <a:fillRect l="-1810" r="-517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478000" y="4757372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39687">
            <a:off x="-1595429" y="-1178094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993729" y="7391295"/>
            <a:ext cx="4044858" cy="24195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1205D07-9173-EECD-A7BB-010455B17732}"/>
                  </a:ext>
                </a:extLst>
              </p:cNvPr>
              <p:cNvSpPr txBox="1"/>
              <p:nvPr/>
            </p:nvSpPr>
            <p:spPr>
              <a:xfrm>
                <a:off x="4874244" y="1109391"/>
                <a:ext cx="8539511" cy="55317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c) 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=−5,1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−5,1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=−1,7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=−3,9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−3,9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=−1,3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=2,4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.2,4 =0,8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=12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.12 =4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1205D07-9173-EECD-A7BB-010455B17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244" y="1109391"/>
                <a:ext cx="8539511" cy="5531707"/>
              </a:xfrm>
              <a:prstGeom prst="rect">
                <a:avLst/>
              </a:prstGeom>
              <a:blipFill>
                <a:blip r:embed="rId10"/>
                <a:stretch>
                  <a:fillRect l="-2214" b="-3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Bảng 4">
                <a:extLst>
                  <a:ext uri="{FF2B5EF4-FFF2-40B4-BE49-F238E27FC236}">
                    <a16:creationId xmlns:a16="http://schemas.microsoft.com/office/drawing/2014/main" id="{9F30FAA4-D41F-737E-8E39-CC2C4D53AC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8273514"/>
                  </p:ext>
                </p:extLst>
              </p:nvPr>
            </p:nvGraphicFramePr>
            <p:xfrm>
              <a:off x="3047999" y="7183621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−5,1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−3,9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2,4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−1,7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0,8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Bảng 4">
                <a:extLst>
                  <a:ext uri="{FF2B5EF4-FFF2-40B4-BE49-F238E27FC236}">
                    <a16:creationId xmlns:a16="http://schemas.microsoft.com/office/drawing/2014/main" id="{9F30FAA4-D41F-737E-8E39-CC2C4D53AC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8273514"/>
                  </p:ext>
                </p:extLst>
              </p:nvPr>
            </p:nvGraphicFramePr>
            <p:xfrm>
              <a:off x="3047999" y="7183621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578" r="-401000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50" t="-578" r="-301000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99751" t="-578" r="-200249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500" t="-578" r="-100750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00500" t="-578" r="-750" b="-10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100578" r="-401000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50" t="-100578" r="-301000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99751" t="-100578" r="-200249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500" t="-100578" r="-100750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00500" t="-100578" r="-750" b="-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1909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82745">
            <a:off x="-1472006" y="7439205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917E2855-6057-7328-8BAA-7FAEF176C233}"/>
              </a:ext>
            </a:extLst>
          </p:cNvPr>
          <p:cNvSpPr/>
          <p:nvPr/>
        </p:nvSpPr>
        <p:spPr>
          <a:xfrm>
            <a:off x="7492639" y="1619335"/>
            <a:ext cx="3302722" cy="1171822"/>
          </a:xfrm>
          <a:prstGeom prst="roundRect">
            <a:avLst/>
          </a:prstGeom>
          <a:solidFill>
            <a:srgbClr val="DEFDB5"/>
          </a:solidFill>
          <a:ln>
            <a:solidFill>
              <a:srgbClr val="DEF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6A17AAC-6284-B7D7-0F67-730457650F04}"/>
                  </a:ext>
                </a:extLst>
              </p:cNvPr>
              <p:cNvSpPr txBox="1"/>
              <p:nvPr/>
            </p:nvSpPr>
            <p:spPr>
              <a:xfrm>
                <a:off x="2781300" y="3104944"/>
                <a:ext cx="12725400" cy="5905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Một ô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=0,5;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6A17AAC-6284-B7D7-0F67-730457650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300" y="3104944"/>
                <a:ext cx="12725400" cy="5905912"/>
              </a:xfrm>
              <a:prstGeom prst="rect">
                <a:avLst/>
              </a:prstGeom>
              <a:blipFill>
                <a:blip r:embed="rId10"/>
                <a:stretch>
                  <a:fillRect l="-1676" r="-1676" b="-1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3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47555" y="5965371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815144" y="7989477"/>
            <a:ext cx="3472856" cy="207739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25643B9-03ED-98B1-EEC8-9CB776FE8D72}"/>
              </a:ext>
            </a:extLst>
          </p:cNvPr>
          <p:cNvSpPr txBox="1"/>
          <p:nvPr/>
        </p:nvSpPr>
        <p:spPr>
          <a:xfrm>
            <a:off x="7467600" y="132591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AA1990F-2C93-5AEA-745F-A5785D774682}"/>
                  </a:ext>
                </a:extLst>
              </p:cNvPr>
              <p:cNvSpPr txBox="1"/>
              <p:nvPr/>
            </p:nvSpPr>
            <p:spPr>
              <a:xfrm>
                <a:off x="2058307" y="2328615"/>
                <a:ext cx="14171386" cy="7443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Công thức tính quãng đường đi được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thời gian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của chuyển động là: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=65.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Vì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65.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đại lượng tỉ lệ thuận. Hệ số tỉ lệ của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đối với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65.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=0,5</m:t>
                    </m:r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=65.0,5= 32,5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65.</m:t>
                    </m:r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=97,5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=65.2=130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AA1990F-2C93-5AEA-745F-A5785D774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307" y="2328615"/>
                <a:ext cx="14171386" cy="7443448"/>
              </a:xfrm>
              <a:prstGeom prst="rect">
                <a:avLst/>
              </a:prstGeom>
              <a:blipFill>
                <a:blip r:embed="rId10"/>
                <a:stretch>
                  <a:fillRect l="-1334" b="-2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23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954500" cy="92583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368775">
            <a:off x="-1716542" y="-2344069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849600" y="39914"/>
            <a:ext cx="2281153" cy="354495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2310B20-53BE-815D-DBC0-106C1925849A}"/>
              </a:ext>
            </a:extLst>
          </p:cNvPr>
          <p:cNvSpPr txBox="1"/>
          <p:nvPr/>
        </p:nvSpPr>
        <p:spPr>
          <a:xfrm>
            <a:off x="2895600" y="1610835"/>
            <a:ext cx="6067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II. TÍNH CHẤT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8D834CDC-1A14-90E8-BCC5-CB429E346BC3}"/>
              </a:ext>
            </a:extLst>
          </p:cNvPr>
          <p:cNvSpPr/>
          <p:nvPr/>
        </p:nvSpPr>
        <p:spPr>
          <a:xfrm>
            <a:off x="2557547" y="2746664"/>
            <a:ext cx="1524000" cy="838200"/>
          </a:xfrm>
          <a:prstGeom prst="roundRect">
            <a:avLst/>
          </a:prstGeom>
          <a:solidFill>
            <a:srgbClr val="E7AF60"/>
          </a:solidFill>
          <a:ln>
            <a:solidFill>
              <a:srgbClr val="E7A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A79EF1-4961-AD5C-5814-4715FE70E3EF}"/>
                  </a:ext>
                </a:extLst>
              </p:cNvPr>
              <p:cNvSpPr txBox="1"/>
              <p:nvPr/>
            </p:nvSpPr>
            <p:spPr>
              <a:xfrm>
                <a:off x="4191000" y="2831728"/>
                <a:ext cx="11277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A79EF1-4961-AD5C-5814-4715FE70E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831728"/>
                <a:ext cx="11277600" cy="707886"/>
              </a:xfrm>
              <a:prstGeom prst="rect">
                <a:avLst/>
              </a:prstGeom>
              <a:blipFill>
                <a:blip r:embed="rId10"/>
                <a:stretch>
                  <a:fillRect l="-1946" t="-15517" r="-129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22788039-673A-61E7-3747-DFDF3B88B4D1}"/>
              </a:ext>
            </a:extLst>
          </p:cNvPr>
          <p:cNvSpPr txBox="1"/>
          <p:nvPr/>
        </p:nvSpPr>
        <p:spPr>
          <a:xfrm>
            <a:off x="8389257" y="474617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F00D0F13-8261-382A-E05C-E64F209374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7065356"/>
                  </p:ext>
                </p:extLst>
              </p:nvPr>
            </p:nvGraphicFramePr>
            <p:xfrm>
              <a:off x="2866571" y="4083364"/>
              <a:ext cx="12192000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=7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=21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F00D0F13-8261-382A-E05C-E64F209374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7065356"/>
                  </p:ext>
                </p:extLst>
              </p:nvPr>
            </p:nvGraphicFramePr>
            <p:xfrm>
              <a:off x="2866571" y="4083364"/>
              <a:ext cx="12192000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" t="-699" r="-300600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000" t="-699" r="-200000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400" t="-699" r="-100400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400" t="-699" r="-400" b="-1013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" t="-100699" r="-300600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000" t="-100699" r="-200000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400" t="-100699" r="-100400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400" t="-100699" r="-400" b="-13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8E2F6B3D-295A-9626-CDC1-5F1F4BF9A45F}"/>
                  </a:ext>
                </a:extLst>
              </p:cNvPr>
              <p:cNvSpPr txBox="1"/>
              <p:nvPr/>
            </p:nvSpPr>
            <p:spPr>
              <a:xfrm>
                <a:off x="940244" y="6082617"/>
                <a:ext cx="9880156" cy="3602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;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;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8E2F6B3D-295A-9626-CDC1-5F1F4BF9A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244" y="6082617"/>
                <a:ext cx="9880156" cy="3602076"/>
              </a:xfrm>
              <a:prstGeom prst="rect">
                <a:avLst/>
              </a:prstGeom>
              <a:blipFill>
                <a:blip r:embed="rId12"/>
                <a:stretch>
                  <a:fillRect l="-2159" b="-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B244C762-9785-8E78-E8FB-E0B2076E14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91800" y="6319224"/>
            <a:ext cx="7303829" cy="661578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DD3EE118-792D-6CBA-149F-2D6F14BF46F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91800" y="7217409"/>
            <a:ext cx="3046366" cy="1271648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4F546536-8DA4-B2D9-7A0A-81AA2D61DD2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91800" y="8548994"/>
            <a:ext cx="1981200" cy="1435653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6A6A9821-7D09-7FF8-978C-4591765718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124955" y="8548994"/>
            <a:ext cx="1994800" cy="14356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" name="Ink 3"/>
              <p14:cNvContentPartPr/>
              <p14:nvPr/>
            </p14:nvContentPartPr>
            <p14:xfrm>
              <a:off x="13675680" y="7420680"/>
              <a:ext cx="1192680" cy="696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666320" y="7411320"/>
                <a:ext cx="1211400" cy="71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056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63288" y="32452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0A4995D-A692-E157-6621-EFFF69D17EAE}"/>
              </a:ext>
            </a:extLst>
          </p:cNvPr>
          <p:cNvSpPr txBox="1"/>
          <p:nvPr/>
        </p:nvSpPr>
        <p:spPr>
          <a:xfrm>
            <a:off x="2855574" y="239093"/>
            <a:ext cx="13679825" cy="682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4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 thức trọng tâm: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tỉ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số tỉ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 số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kì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12E5BCDC-A255-23C6-7697-79A2C72ECF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800" y="3390900"/>
            <a:ext cx="3046366" cy="1271648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F2AE625-60B4-B7E3-439F-CAF86B1E8C79}"/>
              </a:ext>
            </a:extLst>
          </p:cNvPr>
          <p:cNvSpPr txBox="1"/>
          <p:nvPr/>
        </p:nvSpPr>
        <p:spPr>
          <a:xfrm>
            <a:off x="9601200" y="3560696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= k)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86812556-2C69-0474-18E0-A88908C54C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2657" y="7156928"/>
            <a:ext cx="1981200" cy="1435653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9AF0D6E8-FCD6-1F01-10B6-6256A73603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15812" y="7156928"/>
            <a:ext cx="1994800" cy="1435652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EC401EEE-A0BB-BA24-5EE7-44BBA42B8C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68503" y="7633306"/>
            <a:ext cx="342662" cy="856654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C6CBC644-BF5B-E987-53E1-1B9D601A58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15259" y="7569214"/>
            <a:ext cx="1560152" cy="92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1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20575" y="6438900"/>
            <a:ext cx="2567425" cy="3955417"/>
          </a:xfrm>
          <a:prstGeom prst="rect">
            <a:avLst/>
          </a:prstGeom>
        </p:spPr>
      </p:pic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2E563D17-CBA9-D049-1BCB-C2EDBD5727D1}"/>
              </a:ext>
            </a:extLst>
          </p:cNvPr>
          <p:cNvSpPr/>
          <p:nvPr/>
        </p:nvSpPr>
        <p:spPr>
          <a:xfrm>
            <a:off x="7674106" y="2162216"/>
            <a:ext cx="2939788" cy="13130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051C0E8-B83B-0B82-0A22-A80223F38323}"/>
                  </a:ext>
                </a:extLst>
              </p:cNvPr>
              <p:cNvSpPr txBox="1"/>
              <p:nvPr/>
            </p:nvSpPr>
            <p:spPr>
              <a:xfrm>
                <a:off x="2128879" y="3789248"/>
                <a:ext cx="14030242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Khối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10 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051C0E8-B83B-0B82-0A22-A80223F38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879" y="3789248"/>
                <a:ext cx="14030242" cy="3671583"/>
              </a:xfrm>
              <a:prstGeom prst="rect">
                <a:avLst/>
              </a:prstGeom>
              <a:blipFill>
                <a:blip r:embed="rId8"/>
                <a:stretch>
                  <a:fillRect l="-1520" r="-1520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74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20575" y="6438900"/>
            <a:ext cx="2567425" cy="3955417"/>
          </a:xfrm>
          <a:prstGeom prst="rect">
            <a:avLst/>
          </a:prstGeom>
        </p:spPr>
      </p:pic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2E563D17-CBA9-D049-1BCB-C2EDBD5727D1}"/>
              </a:ext>
            </a:extLst>
          </p:cNvPr>
          <p:cNvSpPr/>
          <p:nvPr/>
        </p:nvSpPr>
        <p:spPr>
          <a:xfrm>
            <a:off x="7674106" y="273173"/>
            <a:ext cx="2939788" cy="13130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1051C0E8-B83B-0B82-0A22-A80223F38323}"/>
              </a:ext>
            </a:extLst>
          </p:cNvPr>
          <p:cNvSpPr txBox="1"/>
          <p:nvPr/>
        </p:nvSpPr>
        <p:spPr>
          <a:xfrm>
            <a:off x="2128879" y="2767317"/>
            <a:ext cx="14030242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tỉ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Bảng 5">
                <a:extLst>
                  <a:ext uri="{FF2B5EF4-FFF2-40B4-BE49-F238E27FC236}">
                    <a16:creationId xmlns:a16="http://schemas.microsoft.com/office/drawing/2014/main" id="{A406C333-648D-AD66-D492-604CE20841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0853743"/>
                  </p:ext>
                </p:extLst>
              </p:nvPr>
            </p:nvGraphicFramePr>
            <p:xfrm>
              <a:off x="2128880" y="4028726"/>
              <a:ext cx="13591695" cy="2674922"/>
            </p:xfrm>
            <a:graphic>
              <a:graphicData uri="http://schemas.openxmlformats.org/drawingml/2006/table">
                <a:tbl>
                  <a:tblPr firstRow="1" bandRow="1">
                    <a:tableStyleId>{5DA37D80-6434-44D0-A028-1B22A696006F}</a:tableStyleId>
                  </a:tblPr>
                  <a:tblGrid>
                    <a:gridCol w="4530565">
                      <a:extLst>
                        <a:ext uri="{9D8B030D-6E8A-4147-A177-3AD203B41FA5}">
                          <a16:colId xmlns:a16="http://schemas.microsoft.com/office/drawing/2014/main" val="1240781270"/>
                        </a:ext>
                      </a:extLst>
                    </a:gridCol>
                    <a:gridCol w="4530565">
                      <a:extLst>
                        <a:ext uri="{9D8B030D-6E8A-4147-A177-3AD203B41FA5}">
                          <a16:colId xmlns:a16="http://schemas.microsoft.com/office/drawing/2014/main" val="1712427164"/>
                        </a:ext>
                      </a:extLst>
                    </a:gridCol>
                    <a:gridCol w="4530565">
                      <a:extLst>
                        <a:ext uri="{9D8B030D-6E8A-4147-A177-3AD203B41FA5}">
                          <a16:colId xmlns:a16="http://schemas.microsoft.com/office/drawing/2014/main" val="2643280569"/>
                        </a:ext>
                      </a:extLst>
                    </a:gridCol>
                  </a:tblGrid>
                  <a:tr h="1590162">
                    <a:tc>
                      <a:txBody>
                        <a:bodyPr/>
                        <a:lstStyle/>
                        <a:p>
                          <a:r>
                            <a:rPr lang="en-US" sz="4000" b="1" dirty="0" err="1">
                              <a:solidFill>
                                <a:schemeClr val="tx1"/>
                              </a:solidFill>
                            </a:rPr>
                            <a:t>Thể</a:t>
                          </a:r>
                          <a:r>
                            <a:rPr lang="en-US" sz="40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4000" b="1" dirty="0" err="1">
                              <a:solidFill>
                                <a:schemeClr val="tx1"/>
                              </a:solidFill>
                            </a:rPr>
                            <a:t>tích</a:t>
                          </a:r>
                          <a:endParaRPr lang="en-US" sz="4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sz="40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4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𝒄𝒎</m:t>
                                    </m:r>
                                  </m:e>
                                  <m:sup>
                                    <m:r>
                                      <a:rPr lang="en-US" sz="4000" b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  <m:r>
                                  <a:rPr lang="en-US" sz="40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4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000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𝒄𝒎</m:t>
                                    </m:r>
                                  </m:e>
                                  <m:sup>
                                    <m:r>
                                      <a:rPr lang="en-US" sz="4000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3988392"/>
                      </a:ext>
                    </a:extLst>
                  </a:tr>
                  <a:tr h="1084760">
                    <a:tc>
                      <a:txBody>
                        <a:bodyPr/>
                        <a:lstStyle/>
                        <a:p>
                          <a:r>
                            <a:rPr lang="en-US" sz="4000" b="1" dirty="0" err="1">
                              <a:solidFill>
                                <a:schemeClr val="tx1"/>
                              </a:solidFill>
                            </a:rPr>
                            <a:t>Khối</a:t>
                          </a:r>
                          <a:r>
                            <a:rPr lang="en-US" sz="40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4000" b="1" dirty="0" err="1">
                              <a:solidFill>
                                <a:schemeClr val="tx1"/>
                              </a:solidFill>
                            </a:rPr>
                            <a:t>lượng</a:t>
                          </a:r>
                          <a:endParaRPr lang="en-US" sz="4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4000" b="1" dirty="0">
                              <a:solidFill>
                                <a:schemeClr val="tx1"/>
                              </a:solidFill>
                            </a:rPr>
                            <a:t>            </a:t>
                          </a:r>
                          <a:r>
                            <a:rPr lang="en-US" sz="4000" b="1" baseline="0" dirty="0">
                              <a:solidFill>
                                <a:schemeClr val="tx1"/>
                              </a:solidFill>
                            </a:rPr>
                            <a:t>   </a:t>
                          </a:r>
                          <a:r>
                            <a:rPr lang="en-US" sz="4000" b="1" dirty="0">
                              <a:solidFill>
                                <a:schemeClr val="tx1"/>
                              </a:solidFill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4000" b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endParaRPr lang="en-US" sz="4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000" b="1" dirty="0">
                              <a:solidFill>
                                <a:schemeClr val="tx1"/>
                              </a:solidFill>
                            </a:rPr>
                            <a:t>          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US" sz="4000" b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endParaRPr lang="en-US" sz="4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23863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Bảng 5">
                <a:extLst>
                  <a:ext uri="{FF2B5EF4-FFF2-40B4-BE49-F238E27FC236}">
                    <a16:creationId xmlns:a16="http://schemas.microsoft.com/office/drawing/2014/main" id="{A406C333-648D-AD66-D492-604CE20841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0853743"/>
                  </p:ext>
                </p:extLst>
              </p:nvPr>
            </p:nvGraphicFramePr>
            <p:xfrm>
              <a:off x="2128880" y="4028726"/>
              <a:ext cx="13591695" cy="2674922"/>
            </p:xfrm>
            <a:graphic>
              <a:graphicData uri="http://schemas.openxmlformats.org/drawingml/2006/table">
                <a:tbl>
                  <a:tblPr firstRow="1" bandRow="1">
                    <a:tableStyleId>{5DA37D80-6434-44D0-A028-1B22A696006F}</a:tableStyleId>
                  </a:tblPr>
                  <a:tblGrid>
                    <a:gridCol w="4530565">
                      <a:extLst>
                        <a:ext uri="{9D8B030D-6E8A-4147-A177-3AD203B41FA5}">
                          <a16:colId xmlns:a16="http://schemas.microsoft.com/office/drawing/2014/main" val="1240781270"/>
                        </a:ext>
                      </a:extLst>
                    </a:gridCol>
                    <a:gridCol w="4530565">
                      <a:extLst>
                        <a:ext uri="{9D8B030D-6E8A-4147-A177-3AD203B41FA5}">
                          <a16:colId xmlns:a16="http://schemas.microsoft.com/office/drawing/2014/main" val="1712427164"/>
                        </a:ext>
                      </a:extLst>
                    </a:gridCol>
                    <a:gridCol w="4530565">
                      <a:extLst>
                        <a:ext uri="{9D8B030D-6E8A-4147-A177-3AD203B41FA5}">
                          <a16:colId xmlns:a16="http://schemas.microsoft.com/office/drawing/2014/main" val="2643280569"/>
                        </a:ext>
                      </a:extLst>
                    </a:gridCol>
                  </a:tblGrid>
                  <a:tr h="1590162">
                    <a:tc>
                      <a:txBody>
                        <a:bodyPr/>
                        <a:lstStyle/>
                        <a:p>
                          <a:r>
                            <a:rPr lang="en-US" sz="4000" b="1" dirty="0" err="1">
                              <a:solidFill>
                                <a:schemeClr val="tx1"/>
                              </a:solidFill>
                            </a:rPr>
                            <a:t>Thể</a:t>
                          </a:r>
                          <a:r>
                            <a:rPr lang="en-US" sz="40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4000" b="1" dirty="0" err="1">
                              <a:solidFill>
                                <a:schemeClr val="tx1"/>
                              </a:solidFill>
                            </a:rPr>
                            <a:t>tích</a:t>
                          </a:r>
                          <a:endParaRPr lang="en-US" sz="4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0000" t="-6107" r="-100269" b="-687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00269" t="-6107" r="-404" b="-687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3988392"/>
                      </a:ext>
                    </a:extLst>
                  </a:tr>
                  <a:tr h="1084760">
                    <a:tc>
                      <a:txBody>
                        <a:bodyPr/>
                        <a:lstStyle/>
                        <a:p>
                          <a:r>
                            <a:rPr lang="en-US" sz="4000" b="1" dirty="0" err="1">
                              <a:solidFill>
                                <a:schemeClr val="tx1"/>
                              </a:solidFill>
                            </a:rPr>
                            <a:t>Khối</a:t>
                          </a:r>
                          <a:r>
                            <a:rPr lang="en-US" sz="4000" b="1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4000" b="1" dirty="0" err="1">
                              <a:solidFill>
                                <a:schemeClr val="tx1"/>
                              </a:solidFill>
                            </a:rPr>
                            <a:t>lượng</a:t>
                          </a:r>
                          <a:endParaRPr lang="en-US" sz="4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100000" t="-156180" r="-100269" b="-11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00269" t="-156180" r="-404" b="-11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238637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3704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52226">
            <a:off x="15012073" y="-859490"/>
            <a:ext cx="5730130" cy="47772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21784">
            <a:off x="-1000117" y="7224893"/>
            <a:ext cx="5248259" cy="56955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17278" y="461838"/>
            <a:ext cx="3472856" cy="20773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97910" y="6092710"/>
            <a:ext cx="2930614" cy="449892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64CCBF6-5C4A-D7C8-1696-E647F25863AE}"/>
              </a:ext>
            </a:extLst>
          </p:cNvPr>
          <p:cNvSpPr txBox="1"/>
          <p:nvPr/>
        </p:nvSpPr>
        <p:spPr>
          <a:xfrm>
            <a:off x="7467600" y="172137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D9C56DD-2760-668A-50CD-4C11DA99E0D4}"/>
                  </a:ext>
                </a:extLst>
              </p:cNvPr>
              <p:cNvSpPr txBox="1"/>
              <p:nvPr/>
            </p:nvSpPr>
            <p:spPr>
              <a:xfrm>
                <a:off x="2971800" y="3066636"/>
                <a:ext cx="12344400" cy="4748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10 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15 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Áp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D9C56DD-2760-668A-50CD-4C11DA99E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066636"/>
                <a:ext cx="12344400" cy="4748159"/>
              </a:xfrm>
              <a:prstGeom prst="rect">
                <a:avLst/>
              </a:prstGeom>
              <a:blipFill>
                <a:blip r:embed="rId10"/>
                <a:stretch>
                  <a:fillRect l="-1778" r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39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239687">
            <a:off x="-2268433" y="-1524177"/>
            <a:ext cx="5248259" cy="569559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C77B16E-34DF-4730-3BD9-7E3B129C4B2B}"/>
              </a:ext>
            </a:extLst>
          </p:cNvPr>
          <p:cNvSpPr txBox="1"/>
          <p:nvPr/>
        </p:nvSpPr>
        <p:spPr>
          <a:xfrm>
            <a:off x="2546625" y="1865381"/>
            <a:ext cx="6067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III. MỘT SỐ BÀI TOÁN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F730E6E-BCEA-E54D-C6C1-DEEAC68D63B2}"/>
                  </a:ext>
                </a:extLst>
              </p:cNvPr>
              <p:cNvSpPr txBox="1"/>
              <p:nvPr/>
            </p:nvSpPr>
            <p:spPr>
              <a:xfrm>
                <a:off x="2546625" y="3187440"/>
                <a:ext cx="6067920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33 000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F730E6E-BCEA-E54D-C6C1-DEEAC68D6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625" y="3187440"/>
                <a:ext cx="6067920" cy="5518242"/>
              </a:xfrm>
              <a:prstGeom prst="rect">
                <a:avLst/>
              </a:prstGeom>
              <a:blipFill>
                <a:blip r:embed="rId8"/>
                <a:stretch>
                  <a:fillRect l="-3618" r="-3518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rang có (45 ) quyển vở. Hoa có nhiều hơn Trang (6 ) quyển vở.">
            <a:extLst>
              <a:ext uri="{FF2B5EF4-FFF2-40B4-BE49-F238E27FC236}">
                <a16:creationId xmlns:a16="http://schemas.microsoft.com/office/drawing/2014/main" id="{CEC69046-68AC-C13B-D85F-BFA6072AB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74" y="3187440"/>
            <a:ext cx="7772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810109" y="6641098"/>
            <a:ext cx="5730130" cy="477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5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82745">
            <a:off x="-1472006" y="7439205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1DC5400-402C-681B-9A5E-6B888EAB77E3}"/>
              </a:ext>
            </a:extLst>
          </p:cNvPr>
          <p:cNvSpPr txBox="1"/>
          <p:nvPr/>
        </p:nvSpPr>
        <p:spPr>
          <a:xfrm>
            <a:off x="6591300" y="14097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76CA2D9-E7CC-7D10-0F4A-BD7E4E41B0A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r="50000" b="41376"/>
          <a:stretch/>
        </p:blipFill>
        <p:spPr>
          <a:xfrm>
            <a:off x="1322134" y="4308333"/>
            <a:ext cx="7142359" cy="38752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21F0C0BA-A886-33F5-992C-451165816563}"/>
                  </a:ext>
                </a:extLst>
              </p:cNvPr>
              <p:cNvSpPr txBox="1"/>
              <p:nvPr/>
            </p:nvSpPr>
            <p:spPr>
              <a:xfrm>
                <a:off x="2300513" y="2865025"/>
                <a:ext cx="13503728" cy="9015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 chiếc máy bay bay với vận tốc không đổi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900 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21F0C0BA-A886-33F5-992C-451165816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513" y="2865025"/>
                <a:ext cx="13503728" cy="901593"/>
              </a:xfrm>
              <a:prstGeom prst="rect">
                <a:avLst/>
              </a:prstGeom>
              <a:blipFill>
                <a:blip r:embed="rId11"/>
                <a:stretch>
                  <a:fillRect l="-1579" r="-587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9A83533-3E0C-B343-0923-2E6C5D3D7A34}"/>
                  </a:ext>
                </a:extLst>
              </p:cNvPr>
              <p:cNvSpPr txBox="1"/>
              <p:nvPr/>
            </p:nvSpPr>
            <p:spPr>
              <a:xfrm>
                <a:off x="8518065" y="4308333"/>
                <a:ext cx="8398583" cy="3671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 đường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máy bay đó bay được với thời gian di chuyển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 hai đại lượng liên hệ với nhau như thế nào?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9A83533-3E0C-B343-0923-2E6C5D3D7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8065" y="4308333"/>
                <a:ext cx="8398583" cy="3671583"/>
              </a:xfrm>
              <a:prstGeom prst="rect">
                <a:avLst/>
              </a:prstGeom>
              <a:blipFill>
                <a:blip r:embed="rId12"/>
                <a:stretch>
                  <a:fillRect l="-2540" r="-4354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82745">
            <a:off x="-1472006" y="7439205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7BBC147-9E40-AD33-A170-928FF55689F8}"/>
              </a:ext>
            </a:extLst>
          </p:cNvPr>
          <p:cNvSpPr txBox="1"/>
          <p:nvPr/>
        </p:nvSpPr>
        <p:spPr>
          <a:xfrm>
            <a:off x="7467600" y="158328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3D08173-280C-92BD-484A-3C0B84134C53}"/>
                  </a:ext>
                </a:extLst>
              </p:cNvPr>
              <p:cNvSpPr txBox="1"/>
              <p:nvPr/>
            </p:nvSpPr>
            <p:spPr>
              <a:xfrm>
                <a:off x="2513472" y="2676258"/>
                <a:ext cx="13487400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Khi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3D08173-280C-92BD-484A-3C0B84134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472" y="2676258"/>
                <a:ext cx="13487400" cy="2748253"/>
              </a:xfrm>
              <a:prstGeom prst="rect">
                <a:avLst/>
              </a:prstGeom>
              <a:blipFill>
                <a:blip r:embed="rId10"/>
                <a:stretch>
                  <a:fillRect l="-1582" r="-158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Bảng 20">
                <a:extLst>
                  <a:ext uri="{FF2B5EF4-FFF2-40B4-BE49-F238E27FC236}">
                    <a16:creationId xmlns:a16="http://schemas.microsoft.com/office/drawing/2014/main" id="{4CCF38FA-3AAE-0634-6E84-EEE319DAF7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3492756"/>
                  </p:ext>
                </p:extLst>
              </p:nvPr>
            </p:nvGraphicFramePr>
            <p:xfrm>
              <a:off x="2513472" y="6415091"/>
              <a:ext cx="13261056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434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2516856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quyển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vở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=20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=25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tiền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=33 000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=?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=?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Bảng 20">
                <a:extLst>
                  <a:ext uri="{FF2B5EF4-FFF2-40B4-BE49-F238E27FC236}">
                    <a16:creationId xmlns:a16="http://schemas.microsoft.com/office/drawing/2014/main" id="{4CCF38FA-3AAE-0634-6E84-EEE319DAF7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3492756"/>
                  </p:ext>
                </p:extLst>
              </p:nvPr>
            </p:nvGraphicFramePr>
            <p:xfrm>
              <a:off x="2513472" y="6415091"/>
              <a:ext cx="13261056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434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2516856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40" t="-2797" r="-205470" b="-1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24174" t="-2797" r="-154783" b="-1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71368" t="-2797" r="-87368" b="-1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27119" t="-2797" r="-484" b="-1202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40" t="-102797" r="-205470" b="-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24174" t="-102797" r="-154783" b="-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71368" t="-102797" r="-87368" b="-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27119" t="-102797" r="-484" b="-202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9611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312129" y="761526"/>
            <a:ext cx="15947171" cy="9525474"/>
            <a:chOff x="0" y="0"/>
            <a:chExt cx="28026449" cy="9481378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2BDC5AF-477D-BDAC-A22A-1D607CCF1106}"/>
                  </a:ext>
                </a:extLst>
              </p:cNvPr>
              <p:cNvSpPr txBox="1"/>
              <p:nvPr/>
            </p:nvSpPr>
            <p:spPr>
              <a:xfrm>
                <a:off x="2886330" y="850884"/>
                <a:ext cx="14249400" cy="8863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Số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tỉ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số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=5 500⇔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=5 500.20=110 000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=5 500⇔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=5 500.25=137 500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số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110 000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137 500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2BDC5AF-477D-BDAC-A22A-1D607CCF1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6330" y="850884"/>
                <a:ext cx="14249400" cy="8863132"/>
              </a:xfrm>
              <a:prstGeom prst="rect">
                <a:avLst/>
              </a:prstGeom>
              <a:blipFill>
                <a:blip r:embed="rId10"/>
                <a:stretch>
                  <a:fillRect l="-1283" b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Hình ảnh 11">
            <a:extLst>
              <a:ext uri="{FF2B5EF4-FFF2-40B4-BE49-F238E27FC236}">
                <a16:creationId xmlns:a16="http://schemas.microsoft.com/office/drawing/2014/main" id="{0BBF5CA9-2570-4A25-6644-A36E393036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72636" y="1872351"/>
            <a:ext cx="4124901" cy="36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7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68775">
            <a:off x="-1595429" y="-2329458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73400" y="5389801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164AA484-B7CC-9AE0-47DA-2B9CF882AD41}"/>
              </a:ext>
            </a:extLst>
          </p:cNvPr>
          <p:cNvSpPr/>
          <p:nvPr/>
        </p:nvSpPr>
        <p:spPr>
          <a:xfrm>
            <a:off x="7492639" y="1619335"/>
            <a:ext cx="3302722" cy="1171822"/>
          </a:xfrm>
          <a:prstGeom prst="roundRect">
            <a:avLst/>
          </a:prstGeom>
          <a:solidFill>
            <a:srgbClr val="DEFDB5"/>
          </a:solidFill>
          <a:ln>
            <a:solidFill>
              <a:srgbClr val="DEF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8D54378-142A-4182-D5AF-BDCE0084AE17}"/>
              </a:ext>
            </a:extLst>
          </p:cNvPr>
          <p:cNvSpPr txBox="1"/>
          <p:nvPr/>
        </p:nvSpPr>
        <p:spPr>
          <a:xfrm>
            <a:off x="2971800" y="3354524"/>
            <a:ext cx="123444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120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50" name="Picture 2" descr="Top 10 máy in mini giá rẻ | Dịch Vụ Máy In">
            <a:extLst>
              <a:ext uri="{FF2B5EF4-FFF2-40B4-BE49-F238E27FC236}">
                <a16:creationId xmlns:a16="http://schemas.microsoft.com/office/drawing/2014/main" id="{2D6F8C36-1945-D594-0CEA-C97945087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921" y="5389801"/>
            <a:ext cx="7544158" cy="450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98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289128" y="5815638"/>
            <a:ext cx="2904387" cy="445866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05F1052-54C7-8A36-10FD-AF2841CDA031}"/>
              </a:ext>
            </a:extLst>
          </p:cNvPr>
          <p:cNvSpPr txBox="1"/>
          <p:nvPr/>
        </p:nvSpPr>
        <p:spPr>
          <a:xfrm>
            <a:off x="7467600" y="160051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4AB681C-4DAB-3F88-8464-7969595D71CC}"/>
                  </a:ext>
                </a:extLst>
              </p:cNvPr>
              <p:cNvSpPr txBox="1"/>
              <p:nvPr/>
            </p:nvSpPr>
            <p:spPr>
              <a:xfrm>
                <a:off x="2057400" y="2847560"/>
                <a:ext cx="14173200" cy="5637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120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120.3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=72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72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4AB681C-4DAB-3F88-8464-7969595D7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847560"/>
                <a:ext cx="14173200" cy="5637121"/>
              </a:xfrm>
              <a:prstGeom prst="rect">
                <a:avLst/>
              </a:prstGeom>
              <a:blipFill>
                <a:blip r:embed="rId6"/>
                <a:stretch>
                  <a:fillRect l="-1548" r="-1505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4300"/>
            <a:ext cx="16230600" cy="101727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0C0B8FA-5FF0-48F7-A94C-567843A9E927}"/>
                  </a:ext>
                </a:extLst>
              </p:cNvPr>
              <p:cNvSpPr txBox="1"/>
              <p:nvPr/>
            </p:nvSpPr>
            <p:spPr>
              <a:xfrm>
                <a:off x="1695450" y="300061"/>
                <a:ext cx="15830550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</a:t>
                </a: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2: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endParaRPr lang="en-US" sz="4000" b="0" i="0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5,8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tấn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8,7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tấn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-ta?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0C0B8FA-5FF0-48F7-A94C-567843A9E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450" y="300061"/>
                <a:ext cx="15830550" cy="3671583"/>
              </a:xfrm>
              <a:prstGeom prst="rect">
                <a:avLst/>
              </a:prstGeom>
              <a:blipFill>
                <a:blip r:embed="rId4"/>
                <a:stretch>
                  <a:fillRect l="-1348" r="-1386" b="-6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Bảng 4">
                <a:extLst>
                  <a:ext uri="{FF2B5EF4-FFF2-40B4-BE49-F238E27FC236}">
                    <a16:creationId xmlns:a16="http://schemas.microsoft.com/office/drawing/2014/main" id="{1CB95F56-58CB-0739-86D8-FD91FF946B2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6642592"/>
                  </p:ext>
                </p:extLst>
              </p:nvPr>
            </p:nvGraphicFramePr>
            <p:xfrm>
              <a:off x="1295400" y="6208487"/>
              <a:ext cx="10465131" cy="1402080"/>
            </p:xfrm>
            <a:graphic>
              <a:graphicData uri="http://schemas.openxmlformats.org/drawingml/2006/table">
                <a:tbl>
                  <a:tblPr firstRow="1" bandRow="1">
                    <a:tableStyleId>{5DA37D80-6434-44D0-A028-1B22A696006F}</a:tableStyleId>
                  </a:tblPr>
                  <a:tblGrid>
                    <a:gridCol w="3886200">
                      <a:extLst>
                        <a:ext uri="{9D8B030D-6E8A-4147-A177-3AD203B41FA5}">
                          <a16:colId xmlns:a16="http://schemas.microsoft.com/office/drawing/2014/main" val="1113376096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4053959385"/>
                        </a:ext>
                      </a:extLst>
                    </a:gridCol>
                    <a:gridCol w="3226131">
                      <a:extLst>
                        <a:ext uri="{9D8B030D-6E8A-4147-A177-3AD203B41FA5}">
                          <a16:colId xmlns:a16="http://schemas.microsoft.com/office/drawing/2014/main" val="160080599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40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Sản</a:t>
                          </a:r>
                          <a:r>
                            <a:rPr lang="en-US" sz="4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0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lượng</a:t>
                          </a:r>
                          <a:r>
                            <a:rPr lang="en-US" sz="4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0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lúa</a:t>
                          </a:r>
                          <a:r>
                            <a:rPr lang="en-US" sz="4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8,7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8594179"/>
                      </a:ext>
                    </a:extLst>
                  </a:tr>
                  <a:tr h="196824">
                    <a:tc>
                      <a:txBody>
                        <a:bodyPr/>
                        <a:lstStyle/>
                        <a:p>
                          <a:r>
                            <a:rPr lang="en-US" sz="40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Diện</a:t>
                          </a:r>
                          <a:r>
                            <a:rPr lang="en-US" sz="4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0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tích</a:t>
                          </a:r>
                          <a:r>
                            <a:rPr lang="en-US" sz="4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0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ruộng</a:t>
                          </a:r>
                          <a:endParaRPr lang="en-US" sz="4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40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4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40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4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87886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Bảng 4">
                <a:extLst>
                  <a:ext uri="{FF2B5EF4-FFF2-40B4-BE49-F238E27FC236}">
                    <a16:creationId xmlns:a16="http://schemas.microsoft.com/office/drawing/2014/main" id="{1CB95F56-58CB-0739-86D8-FD91FF946B2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6642592"/>
                  </p:ext>
                </p:extLst>
              </p:nvPr>
            </p:nvGraphicFramePr>
            <p:xfrm>
              <a:off x="1295400" y="6208487"/>
              <a:ext cx="10465131" cy="1402080"/>
            </p:xfrm>
            <a:graphic>
              <a:graphicData uri="http://schemas.openxmlformats.org/drawingml/2006/table">
                <a:tbl>
                  <a:tblPr firstRow="1" bandRow="1">
                    <a:tableStyleId>{5DA37D80-6434-44D0-A028-1B22A696006F}</a:tableStyleId>
                  </a:tblPr>
                  <a:tblGrid>
                    <a:gridCol w="3886200">
                      <a:extLst>
                        <a:ext uri="{9D8B030D-6E8A-4147-A177-3AD203B41FA5}">
                          <a16:colId xmlns:a16="http://schemas.microsoft.com/office/drawing/2014/main" val="1113376096"/>
                        </a:ext>
                      </a:extLst>
                    </a:gridCol>
                    <a:gridCol w="3352800">
                      <a:extLst>
                        <a:ext uri="{9D8B030D-6E8A-4147-A177-3AD203B41FA5}">
                          <a16:colId xmlns:a16="http://schemas.microsoft.com/office/drawing/2014/main" val="4053959385"/>
                        </a:ext>
                      </a:extLst>
                    </a:gridCol>
                    <a:gridCol w="3226131">
                      <a:extLst>
                        <a:ext uri="{9D8B030D-6E8A-4147-A177-3AD203B41FA5}">
                          <a16:colId xmlns:a16="http://schemas.microsoft.com/office/drawing/2014/main" val="1600805991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r>
                            <a:rPr lang="en-US" sz="40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Sản</a:t>
                          </a:r>
                          <a:r>
                            <a:rPr lang="en-US" sz="4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0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lượng</a:t>
                          </a:r>
                          <a:r>
                            <a:rPr lang="en-US" sz="4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0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lúa</a:t>
                          </a:r>
                          <a:r>
                            <a:rPr lang="en-US" sz="4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5,8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8,7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859417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en-US" sz="40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Diện</a:t>
                          </a:r>
                          <a:r>
                            <a:rPr lang="en-US" sz="4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0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tích</a:t>
                          </a:r>
                          <a:r>
                            <a:rPr lang="en-US" sz="40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000" b="1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ruộng</a:t>
                          </a:r>
                          <a:endParaRPr lang="en-US" sz="4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16182" t="-116522" r="-96909" b="-3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24340" t="-116522" r="-566" b="-365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7886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A3B6341-0364-44AD-6A81-200715ACAC4F}"/>
              </a:ext>
            </a:extLst>
          </p:cNvPr>
          <p:cNvSpPr txBox="1"/>
          <p:nvPr/>
        </p:nvSpPr>
        <p:spPr>
          <a:xfrm>
            <a:off x="1261438" y="5500601"/>
            <a:ext cx="3081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*) </a:t>
            </a:r>
            <a:r>
              <a:rPr lang="en-US" sz="4000" b="1" dirty="0" err="1">
                <a:solidFill>
                  <a:srgbClr val="C00000"/>
                </a:solidFill>
              </a:rPr>
              <a:t>Dữ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kiện</a:t>
            </a:r>
            <a:r>
              <a:rPr lang="en-US" sz="4000" b="1" dirty="0">
                <a:solidFill>
                  <a:srgbClr val="C00000"/>
                </a:solidFill>
              </a:rPr>
              <a:t> 1: 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DF68A23-C102-E2E7-E180-D19D4EFD2CC6}"/>
              </a:ext>
            </a:extLst>
          </p:cNvPr>
          <p:cNvSpPr txBox="1"/>
          <p:nvPr/>
        </p:nvSpPr>
        <p:spPr>
          <a:xfrm>
            <a:off x="1261438" y="8305423"/>
            <a:ext cx="2979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*) </a:t>
            </a:r>
            <a:r>
              <a:rPr lang="en-US" sz="4000" b="1" dirty="0" err="1">
                <a:solidFill>
                  <a:srgbClr val="C00000"/>
                </a:solidFill>
              </a:rPr>
              <a:t>Dữ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kiện</a:t>
            </a:r>
            <a:r>
              <a:rPr lang="en-US" sz="4000" b="1" dirty="0">
                <a:solidFill>
                  <a:srgbClr val="C00000"/>
                </a:solidFill>
              </a:rPr>
              <a:t> 2: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915E6C8-4550-7D02-558E-88F50E41BC62}"/>
                  </a:ext>
                </a:extLst>
              </p:cNvPr>
              <p:cNvSpPr txBox="1"/>
              <p:nvPr/>
            </p:nvSpPr>
            <p:spPr>
              <a:xfrm>
                <a:off x="5363869" y="8240897"/>
                <a:ext cx="297991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dirty="0">
                    <a:solidFill>
                      <a:schemeClr val="tx1"/>
                    </a:solidFill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000" b="1" dirty="0">
                    <a:solidFill>
                      <a:schemeClr val="tx1"/>
                    </a:solidFill>
                  </a:rPr>
                  <a:t> = 0,5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915E6C8-4550-7D02-558E-88F50E41B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869" y="8240897"/>
                <a:ext cx="2979915" cy="707886"/>
              </a:xfrm>
              <a:prstGeom prst="rect">
                <a:avLst/>
              </a:prstGeom>
              <a:blipFill>
                <a:blip r:embed="rId6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Mũi tên: Phải 12">
            <a:extLst>
              <a:ext uri="{FF2B5EF4-FFF2-40B4-BE49-F238E27FC236}">
                <a16:creationId xmlns:a16="http://schemas.microsoft.com/office/drawing/2014/main" id="{268A6C52-97BB-7DD1-80EB-CCCEB89CC063}"/>
              </a:ext>
            </a:extLst>
          </p:cNvPr>
          <p:cNvSpPr/>
          <p:nvPr/>
        </p:nvSpPr>
        <p:spPr>
          <a:xfrm>
            <a:off x="11963399" y="6743700"/>
            <a:ext cx="736269" cy="30100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2410CCEB-B25F-5179-A895-B55F0CAE0DCD}"/>
                  </a:ext>
                </a:extLst>
              </p:cNvPr>
              <p:cNvSpPr txBox="1"/>
              <p:nvPr/>
            </p:nvSpPr>
            <p:spPr>
              <a:xfrm>
                <a:off x="12779086" y="6283940"/>
                <a:ext cx="2931886" cy="14460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2410CCEB-B25F-5179-A895-B55F0CAE0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9086" y="6283940"/>
                <a:ext cx="2931886" cy="14460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1AC74FBF-F736-5B9B-2066-CF68FC4BAE59}"/>
              </a:ext>
            </a:extLst>
          </p:cNvPr>
          <p:cNvCxnSpPr/>
          <p:nvPr/>
        </p:nvCxnSpPr>
        <p:spPr>
          <a:xfrm>
            <a:off x="1836289" y="2095500"/>
            <a:ext cx="2971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01D2DB09-A136-86BF-D817-B8C6A83351D2}"/>
              </a:ext>
            </a:extLst>
          </p:cNvPr>
          <p:cNvCxnSpPr/>
          <p:nvPr/>
        </p:nvCxnSpPr>
        <p:spPr>
          <a:xfrm>
            <a:off x="5486400" y="2090737"/>
            <a:ext cx="2971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1351F53E-2B18-A8A6-36A5-822CBE78948A}"/>
              </a:ext>
            </a:extLst>
          </p:cNvPr>
          <p:cNvCxnSpPr>
            <a:cxnSpLocks/>
          </p:cNvCxnSpPr>
          <p:nvPr/>
        </p:nvCxnSpPr>
        <p:spPr>
          <a:xfrm>
            <a:off x="8458200" y="3086100"/>
            <a:ext cx="304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C6C3B13-B9F0-5AC1-372A-3D9928BBAE99}"/>
              </a:ext>
            </a:extLst>
          </p:cNvPr>
          <p:cNvCxnSpPr>
            <a:cxnSpLocks/>
          </p:cNvCxnSpPr>
          <p:nvPr/>
        </p:nvCxnSpPr>
        <p:spPr>
          <a:xfrm flipV="1">
            <a:off x="5289714" y="3971644"/>
            <a:ext cx="11779086" cy="288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94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20667" y="1698698"/>
            <a:ext cx="15246665" cy="7692952"/>
            <a:chOff x="0" y="0"/>
            <a:chExt cx="14423829" cy="13732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13732850"/>
            </a:xfrm>
            <a:custGeom>
              <a:avLst/>
              <a:gdLst/>
              <a:ahLst/>
              <a:cxnLst/>
              <a:rect l="l" t="t" r="r" b="b"/>
              <a:pathLst>
                <a:path w="14423828" h="13732850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3428050"/>
                  </a:lnTo>
                  <a:cubicBezTo>
                    <a:pt x="0" y="13596959"/>
                    <a:pt x="135890" y="13732850"/>
                    <a:pt x="304800" y="13732850"/>
                  </a:cubicBezTo>
                  <a:lnTo>
                    <a:pt x="14119028" y="13732850"/>
                  </a:lnTo>
                  <a:cubicBezTo>
                    <a:pt x="14287939" y="13732850"/>
                    <a:pt x="14423828" y="13596959"/>
                    <a:pt x="14423828" y="13428050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95977" y="44183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83B9069-D5AD-3DC1-721C-942142817355}"/>
              </a:ext>
            </a:extLst>
          </p:cNvPr>
          <p:cNvSpPr txBox="1"/>
          <p:nvPr/>
        </p:nvSpPr>
        <p:spPr>
          <a:xfrm>
            <a:off x="7315200" y="180660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DB470A5-4F45-9847-9744-C58466612BC2}"/>
                  </a:ext>
                </a:extLst>
              </p:cNvPr>
              <p:cNvSpPr txBox="1"/>
              <p:nvPr/>
            </p:nvSpPr>
            <p:spPr>
              <a:xfrm>
                <a:off x="2384308" y="2935110"/>
                <a:ext cx="13519382" cy="5758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(ha),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(ha).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=0,5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(ha).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Do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5,8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8,7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DB470A5-4F45-9847-9744-C58466612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308" y="2935110"/>
                <a:ext cx="13519382" cy="5758051"/>
              </a:xfrm>
              <a:prstGeom prst="rect">
                <a:avLst/>
              </a:prstGeom>
              <a:blipFill>
                <a:blip r:embed="rId8"/>
                <a:stretch>
                  <a:fillRect l="-1353" r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72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79921" y="1676400"/>
            <a:ext cx="15728157" cy="6934200"/>
            <a:chOff x="0" y="0"/>
            <a:chExt cx="8654477" cy="122323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54477" cy="12232394"/>
            </a:xfrm>
            <a:custGeom>
              <a:avLst/>
              <a:gdLst/>
              <a:ahLst/>
              <a:cxnLst/>
              <a:rect l="l" t="t" r="r" b="b"/>
              <a:pathLst>
                <a:path w="8654477" h="12232394">
                  <a:moveTo>
                    <a:pt x="834967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1927594"/>
                  </a:lnTo>
                  <a:cubicBezTo>
                    <a:pt x="0" y="12096504"/>
                    <a:pt x="135890" y="12232394"/>
                    <a:pt x="304800" y="12232394"/>
                  </a:cubicBezTo>
                  <a:lnTo>
                    <a:pt x="8349677" y="12232394"/>
                  </a:lnTo>
                  <a:cubicBezTo>
                    <a:pt x="8518587" y="12232394"/>
                    <a:pt x="8654477" y="12096504"/>
                    <a:pt x="8654477" y="11927594"/>
                  </a:cubicBezTo>
                  <a:lnTo>
                    <a:pt x="8654477" y="304800"/>
                  </a:lnTo>
                  <a:cubicBezTo>
                    <a:pt x="8654477" y="135890"/>
                    <a:pt x="8518587" y="0"/>
                    <a:pt x="8349677" y="0"/>
                  </a:cubicBezTo>
                  <a:close/>
                </a:path>
              </a:pathLst>
            </a:custGeom>
            <a:solidFill>
              <a:srgbClr val="F1D1C7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5160484" y="-716091"/>
            <a:ext cx="4554351" cy="3878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8B8A475-28D9-02EA-B07D-92E14EADE75F}"/>
                  </a:ext>
                </a:extLst>
              </p:cNvPr>
              <p:cNvSpPr txBox="1"/>
              <p:nvPr/>
            </p:nvSpPr>
            <p:spPr>
              <a:xfrm>
                <a:off x="3285057" y="2678599"/>
                <a:ext cx="11717883" cy="4929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Áp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dụng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chất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dãy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tỉ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nhau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ta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5,8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8,7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8,7−5,8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0,5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2,9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29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Suy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29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.5,8=1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(ha)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29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.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8,7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=1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,5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(ha)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Vậy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diện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tích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thửa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ruộng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nhất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thửa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ruộng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lần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lượt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1 ha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1,5 ha.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8B8A475-28D9-02EA-B07D-92E14EADE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057" y="2678599"/>
                <a:ext cx="11717883" cy="4929555"/>
              </a:xfrm>
              <a:prstGeom prst="rect">
                <a:avLst/>
              </a:prstGeom>
              <a:blipFill>
                <a:blip r:embed="rId6"/>
                <a:stretch>
                  <a:fillRect l="-1613" r="-1561" b="-3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58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54400" y="6345870"/>
            <a:ext cx="2567425" cy="3955417"/>
          </a:xfrm>
          <a:prstGeom prst="rect">
            <a:avLst/>
          </a:prstGeom>
        </p:spPr>
      </p:pic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B7C58E27-0BF6-5216-76F5-1BC911972940}"/>
              </a:ext>
            </a:extLst>
          </p:cNvPr>
          <p:cNvSpPr/>
          <p:nvPr/>
        </p:nvSpPr>
        <p:spPr>
          <a:xfrm>
            <a:off x="7492639" y="1619335"/>
            <a:ext cx="3302722" cy="1171822"/>
          </a:xfrm>
          <a:prstGeom prst="roundRect">
            <a:avLst/>
          </a:prstGeom>
          <a:solidFill>
            <a:srgbClr val="DEFDB5"/>
          </a:solidFill>
          <a:ln>
            <a:solidFill>
              <a:srgbClr val="DEF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AD34F94-0DA2-B4CD-3995-3E11576249EF}"/>
                  </a:ext>
                </a:extLst>
              </p:cNvPr>
              <p:cNvSpPr txBox="1"/>
              <p:nvPr/>
            </p:nvSpPr>
            <p:spPr>
              <a:xfrm>
                <a:off x="1866900" y="3327583"/>
                <a:ext cx="1455420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54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36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AD34F94-0DA2-B4CD-3995-3E1157624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3327583"/>
                <a:ext cx="14554200" cy="4594912"/>
              </a:xfrm>
              <a:prstGeom prst="rect">
                <a:avLst/>
              </a:prstGeom>
              <a:blipFill>
                <a:blip r:embed="rId8"/>
                <a:stretch>
                  <a:fillRect l="-1466" r="-1466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12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52226">
            <a:off x="15012073" y="-859490"/>
            <a:ext cx="5730130" cy="47772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21784">
            <a:off x="-1000117" y="7224893"/>
            <a:ext cx="5248259" cy="56955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17278" y="461838"/>
            <a:ext cx="3472856" cy="20773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97910" y="6092710"/>
            <a:ext cx="2930614" cy="449892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D20F686-F62F-8435-383C-3EFBBB1A5B4B}"/>
              </a:ext>
            </a:extLst>
          </p:cNvPr>
          <p:cNvSpPr txBox="1"/>
          <p:nvPr/>
        </p:nvSpPr>
        <p:spPr>
          <a:xfrm>
            <a:off x="7467600" y="114659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DB0FFEC-FDD6-B5DD-580B-C3E34C717518}"/>
                  </a:ext>
                </a:extLst>
              </p:cNvPr>
              <p:cNvSpPr txBox="1"/>
              <p:nvPr/>
            </p:nvSpPr>
            <p:spPr>
              <a:xfrm>
                <a:off x="2166164" y="1877412"/>
                <a:ext cx="13955672" cy="7520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&gt; 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40+32+36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54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108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DB0FFEC-FDD6-B5DD-580B-C3E34C717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164" y="1877412"/>
                <a:ext cx="13955672" cy="7520713"/>
              </a:xfrm>
              <a:prstGeom prst="rect">
                <a:avLst/>
              </a:prstGeom>
              <a:blipFill>
                <a:blip r:embed="rId10"/>
                <a:stretch>
                  <a:fillRect l="-1528" r="-1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58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10109" y="6641098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39687">
            <a:off x="-1595429" y="-1178094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261764" y="7505700"/>
            <a:ext cx="4044858" cy="24195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EA64475-8736-7735-C4AA-6515A1218CB4}"/>
                  </a:ext>
                </a:extLst>
              </p:cNvPr>
              <p:cNvSpPr txBox="1"/>
              <p:nvPr/>
            </p:nvSpPr>
            <p:spPr>
              <a:xfrm>
                <a:off x="3624943" y="2289449"/>
                <a:ext cx="11038114" cy="5708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=40.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=20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=32.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=16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=36.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16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EA64475-8736-7735-C4AA-6515A1218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943" y="2289449"/>
                <a:ext cx="11038114" cy="5708101"/>
              </a:xfrm>
              <a:prstGeom prst="rect">
                <a:avLst/>
              </a:prstGeom>
              <a:blipFill>
                <a:blip r:embed="rId10"/>
                <a:stretch>
                  <a:fillRect l="-1989" b="-3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8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75843" y="2487831"/>
            <a:ext cx="15700029" cy="5311337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897869">
            <a:off x="-1869330" y="-1364602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CF4015C-0DDE-74C2-85DF-A2C46DE2574F}"/>
              </a:ext>
            </a:extLst>
          </p:cNvPr>
          <p:cNvSpPr txBox="1"/>
          <p:nvPr/>
        </p:nvSpPr>
        <p:spPr>
          <a:xfrm>
            <a:off x="3885124" y="3191491"/>
            <a:ext cx="10517751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 7: ĐẠI LƯỢNG TỈ LỆ THUẬN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74702"/>
            <a:ext cx="16230600" cy="9553214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82745">
            <a:off x="-3345176" y="3681592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9BA88F4-03E9-4EB2-D6FC-893B792F98CD}"/>
              </a:ext>
            </a:extLst>
          </p:cNvPr>
          <p:cNvSpPr txBox="1"/>
          <p:nvPr/>
        </p:nvSpPr>
        <p:spPr>
          <a:xfrm>
            <a:off x="4738192" y="474702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A9C8EBC-00B5-C34A-B0C1-9A82C333B149}"/>
                  </a:ext>
                </a:extLst>
              </p:cNvPr>
              <p:cNvSpPr txBox="1"/>
              <p:nvPr/>
            </p:nvSpPr>
            <p:spPr>
              <a:xfrm>
                <a:off x="1484086" y="1775345"/>
                <a:ext cx="14706600" cy="1824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tr.62)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A9C8EBC-00B5-C34A-B0C1-9A82C333B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86" y="1775345"/>
                <a:ext cx="14706600" cy="1824730"/>
              </a:xfrm>
              <a:prstGeom prst="rect">
                <a:avLst/>
              </a:prstGeom>
              <a:blipFill>
                <a:blip r:embed="rId10"/>
                <a:stretch>
                  <a:fillRect l="-145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Bảng 10">
                <a:extLst>
                  <a:ext uri="{FF2B5EF4-FFF2-40B4-BE49-F238E27FC236}">
                    <a16:creationId xmlns:a16="http://schemas.microsoft.com/office/drawing/2014/main" id="{5031B104-50C0-C0AC-DFE1-383E7D63C7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1626931"/>
                  </p:ext>
                </p:extLst>
              </p:nvPr>
            </p:nvGraphicFramePr>
            <p:xfrm>
              <a:off x="2741386" y="413004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169,5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282,5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339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Bảng 10">
                <a:extLst>
                  <a:ext uri="{FF2B5EF4-FFF2-40B4-BE49-F238E27FC236}">
                    <a16:creationId xmlns:a16="http://schemas.microsoft.com/office/drawing/2014/main" id="{5031B104-50C0-C0AC-DFE1-383E7D63C7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1626931"/>
                  </p:ext>
                </p:extLst>
              </p:nvPr>
            </p:nvGraphicFramePr>
            <p:xfrm>
              <a:off x="2741386" y="413004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99" t="-690" r="-4997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601" t="-690" r="-4012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000" t="-690" r="-300000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901" t="-690" r="-2009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99701" t="-690" r="-100299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1201" t="-690" r="-601" b="-26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99" t="-100000" r="-4997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601" t="-100000" r="-4012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000" t="-100000" r="-300000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901" t="-100000" r="-2009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99701" t="-100000" r="-100299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1201" t="-100000" r="-601" b="-1623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99" t="-124255" r="-4997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C4A7BA1-A7A2-E452-7139-E1954D5A0FD1}"/>
              </a:ext>
            </a:extLst>
          </p:cNvPr>
          <p:cNvSpPr txBox="1"/>
          <p:nvPr/>
        </p:nvSpPr>
        <p:spPr>
          <a:xfrm>
            <a:off x="1560286" y="7860413"/>
            <a:ext cx="145542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D9B723A9-288A-31AD-F753-67E98F137033}"/>
              </a:ext>
            </a:extLst>
          </p:cNvPr>
          <p:cNvSpPr/>
          <p:nvPr/>
        </p:nvSpPr>
        <p:spPr>
          <a:xfrm>
            <a:off x="7155763" y="8163274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5645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93986" y="2247900"/>
            <a:ext cx="15700029" cy="6740733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2C77B4D-87A0-7036-53AA-DA8B42084238}"/>
              </a:ext>
            </a:extLst>
          </p:cNvPr>
          <p:cNvSpPr txBox="1"/>
          <p:nvPr/>
        </p:nvSpPr>
        <p:spPr>
          <a:xfrm>
            <a:off x="7467600" y="114659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6FFC4705-5E2D-8253-65A5-6A493A3539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1389606"/>
                  </p:ext>
                </p:extLst>
              </p:nvPr>
            </p:nvGraphicFramePr>
            <p:xfrm>
              <a:off x="3048000" y="362552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169,5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282,5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339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6FFC4705-5E2D-8253-65A5-6A493A3539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1389606"/>
                  </p:ext>
                </p:extLst>
              </p:nvPr>
            </p:nvGraphicFramePr>
            <p:xfrm>
              <a:off x="3048000" y="362552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01" t="-690" r="-501502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0299" t="-690" r="-400000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901" t="-690" r="-3012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0901" t="-690" r="-2012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99701" t="-690" r="-100599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1201" t="-690" r="-901" b="-26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01" t="-100000" r="-501502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0299" t="-100000" r="-400000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901" t="-100000" r="-3012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0901" t="-100000" r="-2012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99701" t="-100000" r="-100599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1201" t="-100000" r="-901" b="-1623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01" t="-124255" r="-501502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0299" t="-124255" r="-400000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901" t="-124255" r="-3012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0901" t="-124255" r="-2012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99701" t="-124255" r="-100599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1201" t="-124255" r="-901" b="-8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36E0F02-1486-79CE-7BF5-7E186B72672A}"/>
              </a:ext>
            </a:extLst>
          </p:cNvPr>
          <p:cNvSpPr txBox="1"/>
          <p:nvPr/>
        </p:nvSpPr>
        <p:spPr>
          <a:xfrm>
            <a:off x="2904388" y="2581892"/>
            <a:ext cx="1150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17F8AA6-F516-44F8-F33E-BBCC15657078}"/>
                  </a:ext>
                </a:extLst>
              </p:cNvPr>
              <p:cNvSpPr txBox="1"/>
              <p:nvPr/>
            </p:nvSpPr>
            <p:spPr>
              <a:xfrm>
                <a:off x="2891887" y="6917612"/>
                <a:ext cx="12348113" cy="21374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thấy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17F8AA6-F516-44F8-F33E-BBCC15657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887" y="6917612"/>
                <a:ext cx="12348113" cy="2137445"/>
              </a:xfrm>
              <a:prstGeom prst="rect">
                <a:avLst/>
              </a:prstGeom>
              <a:blipFill>
                <a:blip r:embed="rId11"/>
                <a:stretch>
                  <a:fillRect l="-1728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06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97198"/>
            <a:ext cx="16230600" cy="9789802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68775">
            <a:off x="-2237706" y="-2847796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18723" y="6135427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CBDE142-EBC9-2635-561A-E644805E91BB}"/>
                  </a:ext>
                </a:extLst>
              </p:cNvPr>
              <p:cNvSpPr txBox="1"/>
              <p:nvPr/>
            </p:nvSpPr>
            <p:spPr>
              <a:xfrm>
                <a:off x="3486150" y="1065515"/>
                <a:ext cx="1131570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 (SGK – tr.63)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CBDE142-EBC9-2635-561A-E644805E9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150" y="1065515"/>
                <a:ext cx="11315700" cy="1824923"/>
              </a:xfrm>
              <a:prstGeom prst="rect">
                <a:avLst/>
              </a:prstGeom>
              <a:blipFill>
                <a:blip r:embed="rId10"/>
                <a:stretch>
                  <a:fillRect l="-1940" r="-1886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Bảng 17">
                <a:extLst>
                  <a:ext uri="{FF2B5EF4-FFF2-40B4-BE49-F238E27FC236}">
                    <a16:creationId xmlns:a16="http://schemas.microsoft.com/office/drawing/2014/main" id="{136E1969-ECA8-A262-1635-31023CC3D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6489311"/>
                  </p:ext>
                </p:extLst>
              </p:nvPr>
            </p:nvGraphicFramePr>
            <p:xfrm>
              <a:off x="3048000" y="332116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Bảng 17">
                <a:extLst>
                  <a:ext uri="{FF2B5EF4-FFF2-40B4-BE49-F238E27FC236}">
                    <a16:creationId xmlns:a16="http://schemas.microsoft.com/office/drawing/2014/main" id="{136E1969-ECA8-A262-1635-31023CC3D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6489311"/>
                  </p:ext>
                </p:extLst>
              </p:nvPr>
            </p:nvGraphicFramePr>
            <p:xfrm>
              <a:off x="3048000" y="332116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601" t="-14655" r="-501502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99" t="-14655" r="-400000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901" t="-14655" r="-301201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901" t="-14655" r="-201201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601" t="-115652" r="-501502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99" t="-115652" r="-400000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99701" t="-115652" r="-100599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1201" t="-115652" r="-901" b="-373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51304D71-9A73-06AA-6FBD-8B9D8A9221EF}"/>
                  </a:ext>
                </a:extLst>
              </p:cNvPr>
              <p:cNvSpPr txBox="1"/>
              <p:nvPr/>
            </p:nvSpPr>
            <p:spPr>
              <a:xfrm>
                <a:off x="2863953" y="5194890"/>
                <a:ext cx="12102894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51304D71-9A73-06AA-6FBD-8B9D8A922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953" y="5194890"/>
                <a:ext cx="12102894" cy="4594912"/>
              </a:xfrm>
              <a:prstGeom prst="rect">
                <a:avLst/>
              </a:prstGeom>
              <a:blipFill>
                <a:blip r:embed="rId12"/>
                <a:stretch>
                  <a:fillRect l="-1814" r="-1763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C420F856-68B7-C14D-78E0-BE6230D10359}"/>
              </a:ext>
            </a:extLst>
          </p:cNvPr>
          <p:cNvSpPr/>
          <p:nvPr/>
        </p:nvSpPr>
        <p:spPr>
          <a:xfrm>
            <a:off x="8476343" y="9070777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40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86762"/>
            <a:ext cx="16230600" cy="8991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45130" y="6457950"/>
            <a:ext cx="2904387" cy="445866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7E3C906-CBAF-6534-F972-130E5A41BDE3}"/>
              </a:ext>
            </a:extLst>
          </p:cNvPr>
          <p:cNvSpPr txBox="1"/>
          <p:nvPr/>
        </p:nvSpPr>
        <p:spPr>
          <a:xfrm>
            <a:off x="7467599" y="703188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F964CD1-02DB-B061-E484-A5C2E5BCE247}"/>
                  </a:ext>
                </a:extLst>
              </p:cNvPr>
              <p:cNvSpPr txBox="1"/>
              <p:nvPr/>
            </p:nvSpPr>
            <p:spPr>
              <a:xfrm>
                <a:off x="4610694" y="1427500"/>
                <a:ext cx="9066609" cy="5940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 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 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Hoàn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bảng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F964CD1-02DB-B061-E484-A5C2E5BCE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694" y="1427500"/>
                <a:ext cx="9066609" cy="5940985"/>
              </a:xfrm>
              <a:prstGeom prst="rect">
                <a:avLst/>
              </a:prstGeom>
              <a:blipFill>
                <a:blip r:embed="rId6"/>
                <a:stretch>
                  <a:fillRect l="-2016" b="-2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Bảng 17">
                <a:extLst>
                  <a:ext uri="{FF2B5EF4-FFF2-40B4-BE49-F238E27FC236}">
                    <a16:creationId xmlns:a16="http://schemas.microsoft.com/office/drawing/2014/main" id="{2F81D0FF-9C85-63F1-2724-844CD64C7D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9603945"/>
                  </p:ext>
                </p:extLst>
              </p:nvPr>
            </p:nvGraphicFramePr>
            <p:xfrm>
              <a:off x="3047998" y="782238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39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42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Bảng 17">
                <a:extLst>
                  <a:ext uri="{FF2B5EF4-FFF2-40B4-BE49-F238E27FC236}">
                    <a16:creationId xmlns:a16="http://schemas.microsoft.com/office/drawing/2014/main" id="{2F81D0FF-9C85-63F1-2724-844CD64C7D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9603945"/>
                  </p:ext>
                </p:extLst>
              </p:nvPr>
            </p:nvGraphicFramePr>
            <p:xfrm>
              <a:off x="3047998" y="782238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99" t="-862" r="-500000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00601" t="-862" r="-401502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0000" t="-862" r="-300299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00901" t="-862" r="-201201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99701" t="-862" r="-100599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501201" t="-862" r="-901" b="-1008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99" t="-101739" r="-500000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00601" t="-101739" r="-401502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0000" t="-101739" r="-30029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00901" t="-101739" r="-201201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99701" t="-101739" r="-10059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501201" t="-101739" r="-901" b="-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5566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09D0FA-8708-E26E-178E-E1B7689E4D14}"/>
              </a:ext>
            </a:extLst>
          </p:cNvPr>
          <p:cNvSpPr txBox="1"/>
          <p:nvPr/>
        </p:nvSpPr>
        <p:spPr>
          <a:xfrm>
            <a:off x="6705600" y="13335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773953F-1CCE-E667-E2B4-17724CE36318}"/>
                  </a:ext>
                </a:extLst>
              </p:cNvPr>
              <p:cNvSpPr txBox="1"/>
              <p:nvPr/>
            </p:nvSpPr>
            <p:spPr>
              <a:xfrm>
                <a:off x="1876425" y="3085412"/>
                <a:ext cx="1476375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3 (SGK – tr.63)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175 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gam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773953F-1CCE-E667-E2B4-17724CE36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25" y="3085412"/>
                <a:ext cx="14763750" cy="1824923"/>
              </a:xfrm>
              <a:prstGeom prst="rect">
                <a:avLst/>
              </a:prstGeom>
              <a:blipFill>
                <a:blip r:embed="rId8"/>
                <a:stretch>
                  <a:fillRect l="-148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Để sản xuất muối từ nước biển người ta đã làm cách nào ? | SGK Khoa học lớp  5">
            <a:extLst>
              <a:ext uri="{FF2B5EF4-FFF2-40B4-BE49-F238E27FC236}">
                <a16:creationId xmlns:a16="http://schemas.microsoft.com/office/drawing/2014/main" id="{86DE16AE-1C44-884A-B0F3-30EDC0E20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448" y="5335242"/>
            <a:ext cx="6845103" cy="422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32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95977" y="32452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9E66C75-E316-EBB7-AE0F-1EC61402A163}"/>
                  </a:ext>
                </a:extLst>
              </p:cNvPr>
              <p:cNvSpPr txBox="1"/>
              <p:nvPr/>
            </p:nvSpPr>
            <p:spPr>
              <a:xfrm>
                <a:off x="2277111" y="2247900"/>
                <a:ext cx="13733777" cy="66561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khối lượng muối có trong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12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nước biển là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0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lượng nước biển và lượng muối nó chứa là hai đại lượng tỉ lệ thuận nên theo tính chất của hai đại lượng tỉ lệ thuận, ta có: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175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175.12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=42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Trung bình 12l nước biển chứa 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420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400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g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muối.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9E66C75-E316-EBB7-AE0F-1EC61402A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111" y="2247900"/>
                <a:ext cx="13733777" cy="6656181"/>
              </a:xfrm>
              <a:prstGeom prst="rect">
                <a:avLst/>
              </a:prstGeom>
              <a:blipFill>
                <a:blip r:embed="rId8"/>
                <a:stretch>
                  <a:fillRect l="-1599" r="-1599" b="-2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5001B16-144E-9D5E-D874-C08661185637}"/>
              </a:ext>
            </a:extLst>
          </p:cNvPr>
          <p:cNvSpPr txBox="1"/>
          <p:nvPr/>
        </p:nvSpPr>
        <p:spPr>
          <a:xfrm>
            <a:off x="7467599" y="122319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6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5160484" y="-716091"/>
            <a:ext cx="4554351" cy="387878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C846771-1322-14AF-D918-A53A8E9FC927}"/>
              </a:ext>
            </a:extLst>
          </p:cNvPr>
          <p:cNvSpPr txBox="1"/>
          <p:nvPr/>
        </p:nvSpPr>
        <p:spPr>
          <a:xfrm>
            <a:off x="1371600" y="2846044"/>
            <a:ext cx="7315200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 (SGK – tr.63)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27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148" name="Picture 4" descr="Máy làm cốc nhựa ly nhựa dùng 1 lần">
            <a:extLst>
              <a:ext uri="{FF2B5EF4-FFF2-40B4-BE49-F238E27FC236}">
                <a16:creationId xmlns:a16="http://schemas.microsoft.com/office/drawing/2014/main" id="{6BC5FC93-AA7E-DF0D-D4AC-CEC9D9238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262" y="1962150"/>
            <a:ext cx="76200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27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60735" y="2225338"/>
            <a:ext cx="14422265" cy="6346228"/>
            <a:chOff x="0" y="0"/>
            <a:chExt cx="16124156" cy="66031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24157" cy="6603141"/>
            </a:xfrm>
            <a:custGeom>
              <a:avLst/>
              <a:gdLst/>
              <a:ahLst/>
              <a:cxnLst/>
              <a:rect l="l" t="t" r="r" b="b"/>
              <a:pathLst>
                <a:path w="16124157" h="6603141">
                  <a:moveTo>
                    <a:pt x="1581935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298341"/>
                  </a:lnTo>
                  <a:cubicBezTo>
                    <a:pt x="0" y="6467251"/>
                    <a:pt x="135890" y="6603141"/>
                    <a:pt x="304800" y="6603141"/>
                  </a:cubicBezTo>
                  <a:lnTo>
                    <a:pt x="15819357" y="6603141"/>
                  </a:lnTo>
                  <a:cubicBezTo>
                    <a:pt x="15988266" y="6603141"/>
                    <a:pt x="16124157" y="6467251"/>
                    <a:pt x="16124157" y="6298341"/>
                  </a:cubicBezTo>
                  <a:lnTo>
                    <a:pt x="16124157" y="304800"/>
                  </a:lnTo>
                  <a:cubicBezTo>
                    <a:pt x="16124157" y="135890"/>
                    <a:pt x="15988266" y="0"/>
                    <a:pt x="15819357" y="0"/>
                  </a:cubicBezTo>
                  <a:close/>
                </a:path>
              </a:pathLst>
            </a:custGeom>
            <a:solidFill>
              <a:srgbClr val="F1D1C7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383000" y="6438900"/>
            <a:ext cx="2567425" cy="39554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F2463A36-D060-1CFB-8C78-D2EF6C12EB1B}"/>
                  </a:ext>
                </a:extLst>
              </p:cNvPr>
              <p:cNvSpPr txBox="1"/>
              <p:nvPr/>
            </p:nvSpPr>
            <p:spPr>
              <a:xfrm>
                <a:off x="2354965" y="2532026"/>
                <a:ext cx="13633805" cy="5732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thời gian làm xong 45 sản phẩm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(phút,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thời gian làm và số sản phẩm làm được là hai đại lượng tỉ lệ thuận nên ta có: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12.45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=20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45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phẩm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20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F2463A36-D060-1CFB-8C78-D2EF6C12E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965" y="2532026"/>
                <a:ext cx="13633805" cy="5732851"/>
              </a:xfrm>
              <a:prstGeom prst="rect">
                <a:avLst/>
              </a:prstGeom>
              <a:blipFill>
                <a:blip r:embed="rId8"/>
                <a:stretch>
                  <a:fillRect l="-1565" r="-1609" b="-3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FD9511B-911A-1318-20F0-B843BB37F90D}"/>
              </a:ext>
            </a:extLst>
          </p:cNvPr>
          <p:cNvSpPr txBox="1"/>
          <p:nvPr/>
        </p:nvSpPr>
        <p:spPr>
          <a:xfrm>
            <a:off x="7467600" y="128978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2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52226">
            <a:off x="15943836" y="-698772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43000" y="-548287"/>
            <a:ext cx="3472856" cy="2077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3FCD252-3EE2-0454-AAA3-CB0515DDAF08}"/>
                  </a:ext>
                </a:extLst>
              </p:cNvPr>
              <p:cNvSpPr txBox="1"/>
              <p:nvPr/>
            </p:nvSpPr>
            <p:spPr>
              <a:xfrm>
                <a:off x="1371600" y="1214367"/>
                <a:ext cx="15556924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5 (SGK – tr.63)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ngâm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phèn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250 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phèn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muốn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ngâm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2,5 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ki-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-gam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phèn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3FCD252-3EE2-0454-AAA3-CB0515DDA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214367"/>
                <a:ext cx="15556924" cy="4594912"/>
              </a:xfrm>
              <a:prstGeom prst="rect">
                <a:avLst/>
              </a:prstGeom>
              <a:blipFill>
                <a:blip r:embed="rId6"/>
                <a:stretch>
                  <a:fillRect l="-1371" r="-1371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Hình ảnh 9">
            <a:extLst>
              <a:ext uri="{FF2B5EF4-FFF2-40B4-BE49-F238E27FC236}">
                <a16:creationId xmlns:a16="http://schemas.microsoft.com/office/drawing/2014/main" id="{CB638967-189E-2324-F593-388DD235A2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92" b="9683"/>
          <a:stretch/>
        </p:blipFill>
        <p:spPr>
          <a:xfrm>
            <a:off x="926798" y="6119666"/>
            <a:ext cx="16299845" cy="37116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21784">
            <a:off x="-2783180" y="7052653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498830" y="4000500"/>
            <a:ext cx="2930614" cy="449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6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0446"/>
            <a:ext cx="16230600" cy="10066108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36702" y="121194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51151" y="6741243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39687">
            <a:off x="-2740661" y="-1644725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022429" y="7505700"/>
            <a:ext cx="4044858" cy="241956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99F8461-DECB-87FB-EC3C-4E99E9A520A1}"/>
              </a:ext>
            </a:extLst>
          </p:cNvPr>
          <p:cNvSpPr txBox="1"/>
          <p:nvPr/>
        </p:nvSpPr>
        <p:spPr>
          <a:xfrm>
            <a:off x="7467598" y="345411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BBE9B93-09AE-DBEE-6468-8519104474D7}"/>
                  </a:ext>
                </a:extLst>
              </p:cNvPr>
              <p:cNvSpPr txBox="1"/>
              <p:nvPr/>
            </p:nvSpPr>
            <p:spPr>
              <a:xfrm>
                <a:off x="2142528" y="1157154"/>
                <a:ext cx="14002941" cy="8870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250 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0,25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</m:e>
                    </m:d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chanh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chanh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0,25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0,25.2,5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=1,25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2,5.0,5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=2,5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ngâm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3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1,25 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2,5 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BBE9B93-09AE-DBEE-6468-851910447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528" y="1157154"/>
                <a:ext cx="14002941" cy="8870698"/>
              </a:xfrm>
              <a:prstGeom prst="rect">
                <a:avLst/>
              </a:prstGeom>
              <a:blipFill>
                <a:blip r:embed="rId10"/>
                <a:stretch>
                  <a:fillRect l="-1305" r="-1305" b="-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60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913985" y="1311872"/>
            <a:ext cx="8080029" cy="2377162"/>
            <a:chOff x="0" y="0"/>
            <a:chExt cx="14423829" cy="42435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913985" y="3952060"/>
            <a:ext cx="8080029" cy="2377162"/>
            <a:chOff x="0" y="0"/>
            <a:chExt cx="14423829" cy="424352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913985" y="6597966"/>
            <a:ext cx="8080029" cy="2377162"/>
            <a:chOff x="0" y="0"/>
            <a:chExt cx="14423829" cy="42435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45130" y="6457950"/>
            <a:ext cx="2904387" cy="4458662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0F17BDF-8382-D89E-DCBE-05B961E2202A}"/>
              </a:ext>
            </a:extLst>
          </p:cNvPr>
          <p:cNvSpPr txBox="1"/>
          <p:nvPr/>
        </p:nvSpPr>
        <p:spPr>
          <a:xfrm>
            <a:off x="2057400" y="3314700"/>
            <a:ext cx="4800600" cy="2951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9D65694-AECA-A390-0BF8-E7006BA936F6}"/>
              </a:ext>
            </a:extLst>
          </p:cNvPr>
          <p:cNvSpPr txBox="1"/>
          <p:nvPr/>
        </p:nvSpPr>
        <p:spPr>
          <a:xfrm>
            <a:off x="10058399" y="2038788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490D9BB-C291-7458-5FC4-82413CB405D2}"/>
              </a:ext>
            </a:extLst>
          </p:cNvPr>
          <p:cNvSpPr txBox="1"/>
          <p:nvPr/>
        </p:nvSpPr>
        <p:spPr>
          <a:xfrm>
            <a:off x="10058399" y="4790232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69F91F4B-DD96-ABB9-4814-4D726885683F}"/>
              </a:ext>
            </a:extLst>
          </p:cNvPr>
          <p:cNvSpPr txBox="1"/>
          <p:nvPr/>
        </p:nvSpPr>
        <p:spPr>
          <a:xfrm>
            <a:off x="10058399" y="7324882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699" y="800100"/>
            <a:ext cx="16230600" cy="86868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082745">
            <a:off x="-3649976" y="4375813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432F64F-8BF8-00FE-68F9-6FADD0904987}"/>
                  </a:ext>
                </a:extLst>
              </p:cNvPr>
              <p:cNvSpPr txBox="1"/>
              <p:nvPr/>
            </p:nvSpPr>
            <p:spPr>
              <a:xfrm>
                <a:off x="2416777" y="1705366"/>
                <a:ext cx="12832293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6 (SGK – tr.63)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chiếc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xe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thụ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liệu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9,9 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hỗn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13,9 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</a:p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7,5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432F64F-8BF8-00FE-68F9-6FADD0904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777" y="1705366"/>
                <a:ext cx="12832293" cy="5518242"/>
              </a:xfrm>
              <a:prstGeom prst="rect">
                <a:avLst/>
              </a:prstGeom>
              <a:blipFill>
                <a:blip r:embed="rId8"/>
                <a:stretch>
                  <a:fillRect l="-1663" r="-1710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 descr="Giá Bán Vinfast VF E34 » Mua Xe Vinfast Trả Góp Đến 80%">
            <a:extLst>
              <a:ext uri="{FF2B5EF4-FFF2-40B4-BE49-F238E27FC236}">
                <a16:creationId xmlns:a16="http://schemas.microsoft.com/office/drawing/2014/main" id="{0645FC91-AAA5-94C7-3D31-C3789CD44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163" y="5970346"/>
            <a:ext cx="100965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85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93985" y="1691888"/>
            <a:ext cx="15700029" cy="7696200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4B59DF0-C06D-FDF6-E2E1-0EB16FBE890C}"/>
              </a:ext>
            </a:extLst>
          </p:cNvPr>
          <p:cNvSpPr txBox="1"/>
          <p:nvPr/>
        </p:nvSpPr>
        <p:spPr>
          <a:xfrm>
            <a:off x="2330176" y="2286057"/>
            <a:ext cx="13627648" cy="6637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Theo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ki-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mét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400 km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300 km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hỗn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300km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729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97198"/>
            <a:ext cx="16230600" cy="9789802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68775">
            <a:off x="-2237706" y="-2847796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18723" y="6135427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134134-1EA8-296E-69EF-05BDFF2B1ADB}"/>
                  </a:ext>
                </a:extLst>
              </p:cNvPr>
              <p:cNvSpPr txBox="1"/>
              <p:nvPr/>
            </p:nvSpPr>
            <p:spPr>
              <a:xfrm>
                <a:off x="3048000" y="1618498"/>
                <a:ext cx="13200743" cy="8083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 :13,9. 100≈468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hỗn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</m:t>
                    </m:r>
                    <m:r>
                      <a:rPr lang="en-US" sz="36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:9,9.100≈657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 :7,5.100≈867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400 km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xăng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thiểu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400:100. 13,9=55,6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300 km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hỗn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300 km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xăng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chiếc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xe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thiểu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       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300:100. 9,9+300:100. 7,5=52,2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134134-1EA8-296E-69EF-05BDFF2B1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618498"/>
                <a:ext cx="13200743" cy="8083110"/>
              </a:xfrm>
              <a:prstGeom prst="rect">
                <a:avLst/>
              </a:prstGeom>
              <a:blipFill>
                <a:blip r:embed="rId10"/>
                <a:stretch>
                  <a:fillRect l="-1386" r="-1386" b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AABED45-7F0D-9025-A6C1-83598559F4DC}"/>
              </a:ext>
            </a:extLst>
          </p:cNvPr>
          <p:cNvSpPr txBox="1"/>
          <p:nvPr/>
        </p:nvSpPr>
        <p:spPr>
          <a:xfrm>
            <a:off x="7467600" y="616235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0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86762"/>
            <a:ext cx="16230600" cy="8991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754714" y="6185081"/>
            <a:ext cx="2904387" cy="445866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A235DE6-557F-5E89-3FB1-F9F7A4B8F50B}"/>
              </a:ext>
            </a:extLst>
          </p:cNvPr>
          <p:cNvSpPr txBox="1"/>
          <p:nvPr/>
        </p:nvSpPr>
        <p:spPr>
          <a:xfrm>
            <a:off x="4343400" y="1333500"/>
            <a:ext cx="960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DDB8A61-19D2-887B-6925-FCE5EBB89789}"/>
              </a:ext>
            </a:extLst>
          </p:cNvPr>
          <p:cNvSpPr txBox="1"/>
          <p:nvPr/>
        </p:nvSpPr>
        <p:spPr>
          <a:xfrm>
            <a:off x="1679972" y="6457950"/>
            <a:ext cx="433982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78816BB-BD6C-971C-6352-93BCA5AC2313}"/>
              </a:ext>
            </a:extLst>
          </p:cNvPr>
          <p:cNvSpPr txBox="1"/>
          <p:nvPr/>
        </p:nvSpPr>
        <p:spPr>
          <a:xfrm>
            <a:off x="6897886" y="6457949"/>
            <a:ext cx="449222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AE912104-ED98-4CB8-750C-F2A785D9C0E3}"/>
              </a:ext>
            </a:extLst>
          </p:cNvPr>
          <p:cNvSpPr txBox="1"/>
          <p:nvPr/>
        </p:nvSpPr>
        <p:spPr>
          <a:xfrm>
            <a:off x="12268200" y="6486525"/>
            <a:ext cx="4339828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8. Đại lượng  tỉ lệ nghịch</a:t>
            </a: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Đồ họa 19" descr="Backpack outline">
            <a:extLst>
              <a:ext uri="{FF2B5EF4-FFF2-40B4-BE49-F238E27FC236}">
                <a16:creationId xmlns:a16="http://schemas.microsoft.com/office/drawing/2014/main" id="{12580315-E91C-5879-053E-6E637BF66A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82869" y="4124325"/>
            <a:ext cx="2362200" cy="2362200"/>
          </a:xfrm>
          <a:prstGeom prst="rect">
            <a:avLst/>
          </a:prstGeom>
        </p:spPr>
      </p:pic>
      <p:pic>
        <p:nvPicPr>
          <p:cNvPr id="21" name="Đồ họa 20" descr="Backpack outline">
            <a:extLst>
              <a:ext uri="{FF2B5EF4-FFF2-40B4-BE49-F238E27FC236}">
                <a16:creationId xmlns:a16="http://schemas.microsoft.com/office/drawing/2014/main" id="{9F92E1B4-6D9E-6666-6657-9A6D36F4AC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44213" y="4188126"/>
            <a:ext cx="2362200" cy="2362200"/>
          </a:xfrm>
          <a:prstGeom prst="rect">
            <a:avLst/>
          </a:prstGeom>
        </p:spPr>
      </p:pic>
      <p:pic>
        <p:nvPicPr>
          <p:cNvPr id="22" name="Đồ họa 21" descr="Backpack outline">
            <a:extLst>
              <a:ext uri="{FF2B5EF4-FFF2-40B4-BE49-F238E27FC236}">
                <a16:creationId xmlns:a16="http://schemas.microsoft.com/office/drawing/2014/main" id="{8D04F033-22AE-9B24-58B3-36C20AA9E6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257014" y="4188126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60735" y="2225338"/>
            <a:ext cx="14422265" cy="6346228"/>
            <a:chOff x="0" y="0"/>
            <a:chExt cx="16124156" cy="66031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24157" cy="6603141"/>
            </a:xfrm>
            <a:custGeom>
              <a:avLst/>
              <a:gdLst/>
              <a:ahLst/>
              <a:cxnLst/>
              <a:rect l="l" t="t" r="r" b="b"/>
              <a:pathLst>
                <a:path w="16124157" h="6603141">
                  <a:moveTo>
                    <a:pt x="1581935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298341"/>
                  </a:lnTo>
                  <a:cubicBezTo>
                    <a:pt x="0" y="6467251"/>
                    <a:pt x="135890" y="6603141"/>
                    <a:pt x="304800" y="6603141"/>
                  </a:cubicBezTo>
                  <a:lnTo>
                    <a:pt x="15819357" y="6603141"/>
                  </a:lnTo>
                  <a:cubicBezTo>
                    <a:pt x="15988266" y="6603141"/>
                    <a:pt x="16124157" y="6467251"/>
                    <a:pt x="16124157" y="6298341"/>
                  </a:cubicBezTo>
                  <a:lnTo>
                    <a:pt x="16124157" y="304800"/>
                  </a:lnTo>
                  <a:cubicBezTo>
                    <a:pt x="16124157" y="135890"/>
                    <a:pt x="15988266" y="0"/>
                    <a:pt x="15819357" y="0"/>
                  </a:cubicBezTo>
                  <a:close/>
                </a:path>
              </a:pathLst>
            </a:custGeom>
            <a:solidFill>
              <a:srgbClr val="F1D1C7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383000" y="6438900"/>
            <a:ext cx="2567425" cy="3955417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177ED9-C658-AA0A-C931-B9F6074F2497}"/>
              </a:ext>
            </a:extLst>
          </p:cNvPr>
          <p:cNvSpPr txBox="1"/>
          <p:nvPr/>
        </p:nvSpPr>
        <p:spPr>
          <a:xfrm>
            <a:off x="3464230" y="2725100"/>
            <a:ext cx="11415275" cy="540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TIẾP THEO</a:t>
            </a:r>
          </a:p>
        </p:txBody>
      </p:sp>
    </p:spTree>
    <p:extLst>
      <p:ext uri="{BB962C8B-B14F-4D97-AF65-F5344CB8AC3E}">
        <p14:creationId xmlns:p14="http://schemas.microsoft.com/office/powerpoint/2010/main" val="155358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3521" y="1012867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68775">
            <a:off x="-1091151" y="-1156693"/>
            <a:ext cx="3249720" cy="35267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6846467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10AE6C9F-8883-2BFD-6DB6-1F6B60403654}"/>
              </a:ext>
            </a:extLst>
          </p:cNvPr>
          <p:cNvSpPr/>
          <p:nvPr/>
        </p:nvSpPr>
        <p:spPr>
          <a:xfrm>
            <a:off x="2066781" y="1340362"/>
            <a:ext cx="1524000" cy="838200"/>
          </a:xfrm>
          <a:prstGeom prst="roundRect">
            <a:avLst/>
          </a:prstGeom>
          <a:solidFill>
            <a:srgbClr val="E7AF60"/>
          </a:solidFill>
          <a:ln>
            <a:solidFill>
              <a:srgbClr val="E7A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CF3D674-EC80-9AB8-8F37-908A74720327}"/>
              </a:ext>
            </a:extLst>
          </p:cNvPr>
          <p:cNvSpPr txBox="1"/>
          <p:nvPr/>
        </p:nvSpPr>
        <p:spPr>
          <a:xfrm>
            <a:off x="2298676" y="331543"/>
            <a:ext cx="6067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I. KHÁI NIỆM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35D0C63-AF14-E6B2-2D09-7D13E12EF3EA}"/>
                  </a:ext>
                </a:extLst>
              </p:cNvPr>
              <p:cNvSpPr txBox="1"/>
              <p:nvPr/>
            </p:nvSpPr>
            <p:spPr>
              <a:xfrm>
                <a:off x="3907163" y="1044533"/>
                <a:ext cx="11125200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phi 18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35D0C63-AF14-E6B2-2D09-7D13E12EF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163" y="1044533"/>
                <a:ext cx="11125200" cy="2748253"/>
              </a:xfrm>
              <a:prstGeom prst="rect">
                <a:avLst/>
              </a:prstGeom>
              <a:blipFill>
                <a:blip r:embed="rId10"/>
                <a:stretch>
                  <a:fillRect l="-1973" r="-1918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A3CB32C5-8DE9-DA96-36CF-587B512A9D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5126896"/>
                  </p:ext>
                </p:extLst>
              </p:nvPr>
            </p:nvGraphicFramePr>
            <p:xfrm>
              <a:off x="3309853" y="3995783"/>
              <a:ext cx="12192000" cy="1920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1436369581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13887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96801662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102864509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14742314"/>
                        </a:ext>
                      </a:extLst>
                    </a:gridCol>
                  </a:tblGrid>
                  <a:tr h="9601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(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4799581"/>
                      </a:ext>
                    </a:extLst>
                  </a:tr>
                  <a:tr h="9601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(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𝑘𝑔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726162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A3CB32C5-8DE9-DA96-36CF-587B512A9D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5126896"/>
                  </p:ext>
                </p:extLst>
              </p:nvPr>
            </p:nvGraphicFramePr>
            <p:xfrm>
              <a:off x="3309853" y="3995783"/>
              <a:ext cx="12192000" cy="1920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1436369581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13887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96801662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102864509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14742314"/>
                        </a:ext>
                      </a:extLst>
                    </a:gridCol>
                  </a:tblGrid>
                  <a:tr h="960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633" r="-401000" b="-1132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4799581"/>
                      </a:ext>
                    </a:extLst>
                  </a:tr>
                  <a:tr h="960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100633" r="-401000" b="-132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7261624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CCA27B0-B1CB-1F49-B1BC-8D847B4B7BFE}"/>
              </a:ext>
            </a:extLst>
          </p:cNvPr>
          <p:cNvSpPr/>
          <p:nvPr/>
        </p:nvSpPr>
        <p:spPr>
          <a:xfrm>
            <a:off x="9079281" y="2989192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DAD467C2-CCA1-F6DB-FDB1-61FF3AE6F446}"/>
              </a:ext>
            </a:extLst>
          </p:cNvPr>
          <p:cNvSpPr/>
          <p:nvPr/>
        </p:nvSpPr>
        <p:spPr>
          <a:xfrm>
            <a:off x="6577843" y="4969739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89DD7870-2832-0660-7C9B-9B8B95E837A2}"/>
              </a:ext>
            </a:extLst>
          </p:cNvPr>
          <p:cNvSpPr/>
          <p:nvPr/>
        </p:nvSpPr>
        <p:spPr>
          <a:xfrm>
            <a:off x="9014291" y="5003493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47D00D43-C2B8-7072-B05C-11144C77C520}"/>
              </a:ext>
            </a:extLst>
          </p:cNvPr>
          <p:cNvSpPr/>
          <p:nvPr/>
        </p:nvSpPr>
        <p:spPr>
          <a:xfrm>
            <a:off x="11280825" y="5043488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08BC9D94-84DA-E127-923E-DC57486E9433}"/>
              </a:ext>
            </a:extLst>
          </p:cNvPr>
          <p:cNvSpPr/>
          <p:nvPr/>
        </p:nvSpPr>
        <p:spPr>
          <a:xfrm>
            <a:off x="13894913" y="5003493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0F2BEBB-4E3E-3C42-F29B-5B064AFCD80A}"/>
              </a:ext>
            </a:extLst>
          </p:cNvPr>
          <p:cNvSpPr txBox="1"/>
          <p:nvPr/>
        </p:nvSpPr>
        <p:spPr>
          <a:xfrm>
            <a:off x="3907163" y="6409094"/>
            <a:ext cx="123234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NX1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Chiều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x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tăng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lượng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m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cũng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tăng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NX2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lượng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m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luôn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chiều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x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nói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 tỉ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thuận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x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hệ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số tỉ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765947" y="2486948"/>
            <a:ext cx="13272163" cy="6314151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5BDEF6E-834F-6729-A11A-B6DDA86BA810}"/>
                  </a:ext>
                </a:extLst>
              </p:cNvPr>
              <p:cNvSpPr txBox="1"/>
              <p:nvPr/>
            </p:nvSpPr>
            <p:spPr>
              <a:xfrm>
                <a:off x="3816663" y="1493289"/>
                <a:ext cx="11197770" cy="77650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 luận: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đại lượng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liên hệ với đại lượng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công thức </a:t>
                </a:r>
                <a14:m>
                  <m:oMath xmlns:m="http://schemas.openxmlformats.org/officeDocument/2006/math">
                    <m:r>
                      <a:rPr lang="nl-NL" sz="4000" b="1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nl-NL" sz="4000" b="1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nl-NL" sz="4000" b="1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𝒌𝒙</m:t>
                    </m:r>
                  </m:oMath>
                </a14:m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một hằng số khác </a:t>
                </a:r>
                <a:r>
                  <a:rPr lang="nl-NL" sz="40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0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 T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 nói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tỉ lệ thuận 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hệ số tỉ lệ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nl-NL" sz="4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Hay x tỉ lệ thuận với y theo hệ số tỉ lệ là 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Ta nói </a:t>
                </a:r>
                <a14:m>
                  <m:oMath xmlns:m="http://schemas.openxmlformats.org/officeDocument/2006/math">
                    <m:r>
                      <a:rPr lang="nl-NL" sz="40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đại lượng tỉ lệ thuận với nhau.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5BDEF6E-834F-6729-A11A-B6DDA86BA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663" y="1493289"/>
                <a:ext cx="11197770" cy="7765011"/>
              </a:xfrm>
              <a:prstGeom prst="rect">
                <a:avLst/>
              </a:prstGeom>
              <a:blipFill>
                <a:blip r:embed="rId9"/>
                <a:stretch>
                  <a:fillRect l="-1905" r="-1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Đối tượng 5">
            <a:extLst>
              <a:ext uri="{FF2B5EF4-FFF2-40B4-BE49-F238E27FC236}">
                <a16:creationId xmlns:a16="http://schemas.microsoft.com/office/drawing/2014/main" id="{57171839-A93A-3E09-21B8-2C6A36A2A8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996603"/>
              </p:ext>
            </p:extLst>
          </p:nvPr>
        </p:nvGraphicFramePr>
        <p:xfrm>
          <a:off x="12954000" y="5370351"/>
          <a:ext cx="447111" cy="1203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10" imgW="164880" imgH="444240" progId="Equation.DSMT4">
                  <p:embed/>
                </p:oleObj>
              </mc:Choice>
              <mc:Fallback>
                <p:oleObj name="Equation" r:id="rId10" imgW="1648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954000" y="5370351"/>
                        <a:ext cx="447111" cy="1203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913985" y="1295681"/>
            <a:ext cx="8080029" cy="7692952"/>
            <a:chOff x="0" y="0"/>
            <a:chExt cx="14423829" cy="13732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13732850"/>
            </a:xfrm>
            <a:custGeom>
              <a:avLst/>
              <a:gdLst/>
              <a:ahLst/>
              <a:cxnLst/>
              <a:rect l="l" t="t" r="r" b="b"/>
              <a:pathLst>
                <a:path w="14423828" h="13732850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3428050"/>
                  </a:lnTo>
                  <a:cubicBezTo>
                    <a:pt x="0" y="13596959"/>
                    <a:pt x="135890" y="13732850"/>
                    <a:pt x="304800" y="13732850"/>
                  </a:cubicBezTo>
                  <a:lnTo>
                    <a:pt x="14119028" y="13732850"/>
                  </a:lnTo>
                  <a:cubicBezTo>
                    <a:pt x="14287939" y="13732850"/>
                    <a:pt x="14423828" y="13596959"/>
                    <a:pt x="14423828" y="13428050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95932" y="23812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B204E58-F4E5-A80E-F9BA-ED85BB8D9016}"/>
              </a:ext>
            </a:extLst>
          </p:cNvPr>
          <p:cNvSpPr/>
          <p:nvPr/>
        </p:nvSpPr>
        <p:spPr>
          <a:xfrm>
            <a:off x="3067746" y="1911121"/>
            <a:ext cx="2939788" cy="13130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9B98896-6EE7-2D3F-49F5-CA4238C3B793}"/>
                  </a:ext>
                </a:extLst>
              </p:cNvPr>
              <p:cNvSpPr txBox="1"/>
              <p:nvPr/>
            </p:nvSpPr>
            <p:spPr>
              <a:xfrm>
                <a:off x="1689342" y="3490107"/>
                <a:ext cx="6768858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 Chu vi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tỉ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số tỉ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9B98896-6EE7-2D3F-49F5-CA4238C3B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342" y="3490107"/>
                <a:ext cx="6768858" cy="4594912"/>
              </a:xfrm>
              <a:prstGeom prst="rect">
                <a:avLst/>
              </a:prstGeom>
              <a:blipFill>
                <a:blip r:embed="rId8"/>
                <a:stretch>
                  <a:fillRect l="-3150" r="-3150" b="-4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19D6422-4E7E-5D2C-DE04-CBDB52930978}"/>
              </a:ext>
            </a:extLst>
          </p:cNvPr>
          <p:cNvSpPr txBox="1"/>
          <p:nvPr/>
        </p:nvSpPr>
        <p:spPr>
          <a:xfrm>
            <a:off x="11277599" y="2328812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5AD1CBD-49CC-65EF-2D1E-A35303A4D81B}"/>
                  </a:ext>
                </a:extLst>
              </p:cNvPr>
              <p:cNvSpPr txBox="1"/>
              <p:nvPr/>
            </p:nvSpPr>
            <p:spPr>
              <a:xfrm>
                <a:off x="9556275" y="3306365"/>
                <a:ext cx="6795448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=4.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000" b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Chu vi hình vuông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tỉ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số tỉ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4.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5AD1CBD-49CC-65EF-2D1E-A35303A4D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6275" y="3306365"/>
                <a:ext cx="6795448" cy="3671583"/>
              </a:xfrm>
              <a:prstGeom prst="rect">
                <a:avLst/>
              </a:prstGeom>
              <a:blipFill>
                <a:blip r:embed="rId9"/>
                <a:stretch>
                  <a:fillRect l="-3232" r="-5386" b="-6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913985" y="1295681"/>
            <a:ext cx="8080029" cy="7692952"/>
            <a:chOff x="0" y="0"/>
            <a:chExt cx="14423829" cy="13732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13732850"/>
            </a:xfrm>
            <a:custGeom>
              <a:avLst/>
              <a:gdLst/>
              <a:ahLst/>
              <a:cxnLst/>
              <a:rect l="l" t="t" r="r" b="b"/>
              <a:pathLst>
                <a:path w="14423828" h="13732850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3428050"/>
                  </a:lnTo>
                  <a:cubicBezTo>
                    <a:pt x="0" y="13596959"/>
                    <a:pt x="135890" y="13732850"/>
                    <a:pt x="304800" y="13732850"/>
                  </a:cubicBezTo>
                  <a:lnTo>
                    <a:pt x="14119028" y="13732850"/>
                  </a:lnTo>
                  <a:cubicBezTo>
                    <a:pt x="14287939" y="13732850"/>
                    <a:pt x="14423828" y="13596959"/>
                    <a:pt x="14423828" y="13428050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95932" y="23812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B204E58-F4E5-A80E-F9BA-ED85BB8D9016}"/>
              </a:ext>
            </a:extLst>
          </p:cNvPr>
          <p:cNvSpPr/>
          <p:nvPr/>
        </p:nvSpPr>
        <p:spPr>
          <a:xfrm>
            <a:off x="3067746" y="1911121"/>
            <a:ext cx="2939788" cy="13130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9B98896-6EE7-2D3F-49F5-CA4238C3B793}"/>
                  </a:ext>
                </a:extLst>
              </p:cNvPr>
              <p:cNvSpPr txBox="1"/>
              <p:nvPr/>
            </p:nvSpPr>
            <p:spPr>
              <a:xfrm>
                <a:off x="1689342" y="3490107"/>
                <a:ext cx="6019800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Chu vi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9B98896-6EE7-2D3F-49F5-CA4238C3B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342" y="3490107"/>
                <a:ext cx="6019800" cy="3671583"/>
              </a:xfrm>
              <a:prstGeom prst="rect">
                <a:avLst/>
              </a:prstGeom>
              <a:blipFill>
                <a:blip r:embed="rId8"/>
                <a:stretch>
                  <a:fillRect l="-3543" r="-3543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19D6422-4E7E-5D2C-DE04-CBDB52930978}"/>
              </a:ext>
            </a:extLst>
          </p:cNvPr>
          <p:cNvSpPr txBox="1"/>
          <p:nvPr/>
        </p:nvSpPr>
        <p:spPr>
          <a:xfrm>
            <a:off x="11277599" y="2328812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5AD1CBD-49CC-65EF-2D1E-A35303A4D81B}"/>
                  </a:ext>
                </a:extLst>
              </p:cNvPr>
              <p:cNvSpPr txBox="1"/>
              <p:nvPr/>
            </p:nvSpPr>
            <p:spPr>
              <a:xfrm>
                <a:off x="9556275" y="3306365"/>
                <a:ext cx="6795448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chu vi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l-G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≈3,14)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5AD1CBD-49CC-65EF-2D1E-A35303A4D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6275" y="3306365"/>
                <a:ext cx="6795448" cy="3671583"/>
              </a:xfrm>
              <a:prstGeom prst="rect">
                <a:avLst/>
              </a:prstGeom>
              <a:blipFill>
                <a:blip r:embed="rId9"/>
                <a:stretch>
                  <a:fillRect l="-3232" r="-3232" b="-6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992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42945" y="6515100"/>
            <a:ext cx="2567425" cy="3955417"/>
          </a:xfrm>
          <a:prstGeom prst="rect">
            <a:avLst/>
          </a:prstGeom>
        </p:spPr>
      </p:pic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243EE878-2C35-26BF-DFB3-24C672D5E66F}"/>
              </a:ext>
            </a:extLst>
          </p:cNvPr>
          <p:cNvSpPr/>
          <p:nvPr/>
        </p:nvSpPr>
        <p:spPr>
          <a:xfrm>
            <a:off x="1292003" y="1263486"/>
            <a:ext cx="2939788" cy="13130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42D40E2E-22EA-3B06-4954-1B4AF036EA74}"/>
                  </a:ext>
                </a:extLst>
              </p:cNvPr>
              <p:cNvSpPr txBox="1"/>
              <p:nvPr/>
            </p:nvSpPr>
            <p:spPr>
              <a:xfrm>
                <a:off x="4495093" y="1232149"/>
                <a:ext cx="11735507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=0,4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42D40E2E-22EA-3B06-4954-1B4AF036E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093" y="1232149"/>
                <a:ext cx="11735507" cy="4594912"/>
              </a:xfrm>
              <a:prstGeom prst="rect">
                <a:avLst/>
              </a:prstGeom>
              <a:blipFill>
                <a:blip r:embed="rId8"/>
                <a:stretch>
                  <a:fillRect l="-1817" r="-1817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Bảng 4">
                <a:extLst>
                  <a:ext uri="{FF2B5EF4-FFF2-40B4-BE49-F238E27FC236}">
                    <a16:creationId xmlns:a16="http://schemas.microsoft.com/office/drawing/2014/main" id="{2B9F0EEA-4A45-9FCF-EC28-996608751A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3935551"/>
                  </p:ext>
                </p:extLst>
              </p:nvPr>
            </p:nvGraphicFramePr>
            <p:xfrm>
              <a:off x="3048000" y="6781166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−5,1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−3,9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2,4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Bảng 4">
                <a:extLst>
                  <a:ext uri="{FF2B5EF4-FFF2-40B4-BE49-F238E27FC236}">
                    <a16:creationId xmlns:a16="http://schemas.microsoft.com/office/drawing/2014/main" id="{2B9F0EEA-4A45-9FCF-EC28-996608751A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3935551"/>
                  </p:ext>
                </p:extLst>
              </p:nvPr>
            </p:nvGraphicFramePr>
            <p:xfrm>
              <a:off x="3048000" y="6781166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500" t="-578" r="-4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100500" t="-578" r="-3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00500" t="-578" r="-2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300500" t="-578" r="-1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400500" t="-578" r="-750" b="-1080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500" t="-100578" r="-400750" b="-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12BC75F7-8033-3228-266C-7FC1BE2EC4D4}"/>
              </a:ext>
            </a:extLst>
          </p:cNvPr>
          <p:cNvSpPr/>
          <p:nvPr/>
        </p:nvSpPr>
        <p:spPr>
          <a:xfrm>
            <a:off x="10134600" y="5153478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1997</Words>
  <Application>Microsoft Office PowerPoint</Application>
  <PresentationFormat>Custom</PresentationFormat>
  <Paragraphs>312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Times New Roman</vt:lpstr>
      <vt:lpstr>Symbol</vt:lpstr>
      <vt:lpstr>Calibri</vt:lpstr>
      <vt:lpstr>Wingdings</vt:lpstr>
      <vt:lpstr>Cambria Math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Website@VnTeach.Com</dc:creator>
  <cp:keywords>Website@VnTeach.Com</cp:keywords>
  <cp:lastModifiedBy>Admin</cp:lastModifiedBy>
  <cp:revision>4</cp:revision>
  <dcterms:created xsi:type="dcterms:W3CDTF">2006-08-16T00:00:00Z</dcterms:created>
  <dcterms:modified xsi:type="dcterms:W3CDTF">2023-12-06T01:21:55Z</dcterms:modified>
  <dc:identifier>DAFN9zBzeTs</dc:identifier>
</cp:coreProperties>
</file>