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9" r:id="rId2"/>
    <p:sldId id="301" r:id="rId3"/>
    <p:sldId id="257" r:id="rId4"/>
    <p:sldId id="271" r:id="rId5"/>
    <p:sldId id="258" r:id="rId6"/>
    <p:sldId id="289" r:id="rId7"/>
    <p:sldId id="272" r:id="rId8"/>
    <p:sldId id="295" r:id="rId9"/>
    <p:sldId id="261" r:id="rId10"/>
    <p:sldId id="302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0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FACFCE"/>
    <a:srgbClr val="DEEBF7"/>
    <a:srgbClr val="F7ADAB"/>
    <a:srgbClr val="FBD3D2"/>
    <a:srgbClr val="FFD9F0"/>
    <a:srgbClr val="6EA8DC"/>
    <a:srgbClr val="0084B1"/>
    <a:srgbClr val="D6EFF2"/>
    <a:srgbClr val="EF0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2"/>
      </p:cViewPr>
      <p:guideLst>
        <p:guide orient="horz" pos="2184"/>
        <p:guide pos="20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59B0C-0AAE-4606-971D-B75423D08DCA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A9B6-A501-480A-80EC-7FBE4F253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3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landmarks </a:t>
            </a:r>
            <a:r>
              <a:rPr lang="en-US" dirty="0" err="1"/>
              <a:t>phải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0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15459"/>
            <a:ext cx="79209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Report your results to the class.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1589183"/>
            <a:ext cx="6852492" cy="45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31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1182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9765"/>
            <a:ext cx="7964401" cy="295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32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10042"/>
            <a:ext cx="4176100" cy="768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2490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8797" y="305496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Everyday English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1357" y="3233775"/>
            <a:ext cx="3208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FB7BD"/>
                </a:solidFill>
              </a:rPr>
              <a:t>My robot’s abilities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7" y="4515467"/>
            <a:ext cx="379594" cy="4124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" y="5486895"/>
            <a:ext cx="375944" cy="3725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99" y="4058960"/>
            <a:ext cx="369047" cy="390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14" y="5063000"/>
            <a:ext cx="351213" cy="3613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9396" y="4520754"/>
            <a:ext cx="4073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 the dialogues. 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sentences.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4188" y="5433495"/>
            <a:ext cx="43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Express your opinions about the following statements. Use the highlighted phrases in the dialogues above.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79639" y="4058960"/>
            <a:ext cx="4230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radio programme from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4Teen News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Then fill the blanks with the words you hear.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6187" y="5063000"/>
            <a:ext cx="4163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Interview three friends about what abilities they want their robots to have. Note their answers in the table below.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6587" y="3566694"/>
            <a:ext cx="3434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Expressing agreement and disagreement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99" y="6268227"/>
            <a:ext cx="383245" cy="3613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85371" y="6238468"/>
            <a:ext cx="3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Report your results to the class.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29420" y="2215065"/>
            <a:ext cx="7085160" cy="2510236"/>
            <a:chOff x="1418628" y="1811975"/>
            <a:chExt cx="7085160" cy="2510236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873158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Everyday English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18628" y="3737436"/>
              <a:ext cx="7085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Expressing agreement and disagreement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81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40609" y="3992539"/>
            <a:ext cx="7281784" cy="154236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0084" y="1685581"/>
            <a:ext cx="7281784" cy="1542361"/>
          </a:xfrm>
          <a:prstGeom prst="roundRect">
            <a:avLst/>
          </a:prstGeom>
          <a:solidFill>
            <a:srgbClr val="FA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6464" y="74839"/>
            <a:ext cx="8217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 the dialogues. </a:t>
            </a:r>
          </a:p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sentences.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B6B5BF-5AA4-4AC8-95B8-901DC17089B7}"/>
              </a:ext>
            </a:extLst>
          </p:cNvPr>
          <p:cNvSpPr/>
          <p:nvPr/>
        </p:nvSpPr>
        <p:spPr>
          <a:xfrm>
            <a:off x="936296" y="2733368"/>
            <a:ext cx="2416504" cy="4031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3698" y="1563474"/>
            <a:ext cx="69681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 dirty="0"/>
              <a:t>A:  </a:t>
            </a:r>
            <a:r>
              <a:rPr lang="en-US" sz="2600" dirty="0"/>
              <a:t>I think robots can help us a lot in our daily life. </a:t>
            </a:r>
          </a:p>
          <a:p>
            <a:pPr>
              <a:lnSpc>
                <a:spcPct val="200000"/>
              </a:lnSpc>
            </a:pPr>
            <a:r>
              <a:rPr lang="en-US" sz="2600" b="1" i="1" dirty="0"/>
              <a:t>B:  </a:t>
            </a:r>
            <a:r>
              <a:rPr lang="en-US" sz="2600" dirty="0"/>
              <a:t>I agree with you.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FF4583-3188-4BED-9555-46603F3806B7}"/>
              </a:ext>
            </a:extLst>
          </p:cNvPr>
          <p:cNvSpPr/>
          <p:nvPr/>
        </p:nvSpPr>
        <p:spPr>
          <a:xfrm>
            <a:off x="2253818" y="4960227"/>
            <a:ext cx="3163755" cy="4031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33884" y="3842129"/>
            <a:ext cx="73101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 dirty="0"/>
              <a:t>A:  </a:t>
            </a:r>
            <a:r>
              <a:rPr lang="en-US" sz="2600" dirty="0"/>
              <a:t>Peter says robots can do everything like humans. </a:t>
            </a:r>
          </a:p>
          <a:p>
            <a:pPr>
              <a:lnSpc>
                <a:spcPct val="200000"/>
              </a:lnSpc>
            </a:pPr>
            <a:r>
              <a:rPr lang="en-US" sz="2600" b="1" i="1" dirty="0"/>
              <a:t>B:  </a:t>
            </a:r>
            <a:r>
              <a:rPr lang="en-US" sz="2600" dirty="0"/>
              <a:t>I don’t agree with him.</a:t>
            </a:r>
          </a:p>
        </p:txBody>
      </p:sp>
      <p:pic>
        <p:nvPicPr>
          <p:cNvPr id="5" name="B2_41">
            <a:hlinkClick r:id="" action="ppaction://media"/>
            <a:extLst>
              <a:ext uri="{FF2B5EF4-FFF2-40B4-BE49-F238E27FC236}">
                <a16:creationId xmlns:a16="http://schemas.microsoft.com/office/drawing/2014/main" id="{A2E87062-9048-41E5-95D6-B9A03B3F4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0173" y="471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39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4431" y="104779"/>
            <a:ext cx="80082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Express your opinions about the following statements. Use the highlighted phrases in the dialogues above.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698" y="2378722"/>
            <a:ext cx="8177270" cy="2380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2600"/>
              <a:t>Home robots are the most useful of all types of robots.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2600"/>
              <a:t>Some people can use robots to do bad things.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2600"/>
              <a:t>Robots will use too much electricity in the future.</a:t>
            </a:r>
          </a:p>
        </p:txBody>
      </p:sp>
      <p:sp>
        <p:nvSpPr>
          <p:cNvPr id="3" name="Action Button: Return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8D7E4E7-2980-4C57-BD61-A6707183C54F}"/>
              </a:ext>
            </a:extLst>
          </p:cNvPr>
          <p:cNvSpPr/>
          <p:nvPr/>
        </p:nvSpPr>
        <p:spPr>
          <a:xfrm>
            <a:off x="4272116" y="6340266"/>
            <a:ext cx="599767" cy="412955"/>
          </a:xfrm>
          <a:prstGeom prst="actionButtonReturn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9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084B1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11602" y="2593827"/>
            <a:ext cx="5909886" cy="1670347"/>
            <a:chOff x="2094743" y="1811975"/>
            <a:chExt cx="5909886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105653" y="2835991"/>
              <a:ext cx="5898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FB7BD"/>
                  </a:solidFill>
                </a:rPr>
                <a:t>My robot’s abilities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21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6870" cy="1311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109297"/>
            <a:ext cx="7752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radio programme from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4Teen News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Then fill the blanks with the words you hear.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994" y="1311007"/>
            <a:ext cx="8958760" cy="547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/>
              <a:t>Speaker: </a:t>
            </a:r>
            <a:r>
              <a:rPr lang="en-US" sz="2400" dirty="0"/>
              <a:t>Today we ask our friends: Tom from Australia, Linh from Viet Nam and </a:t>
            </a:r>
            <a:r>
              <a:rPr lang="en-US" sz="2400" dirty="0" err="1"/>
              <a:t>Nobita</a:t>
            </a:r>
            <a:r>
              <a:rPr lang="en-US" sz="2400" dirty="0"/>
              <a:t> from Japan to tell us about their robots. Tom, would you like to start?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/>
              <a:t>Tom: </a:t>
            </a:r>
            <a:r>
              <a:rPr lang="en-US" sz="2400" dirty="0"/>
              <a:t>Well, my robot can (1)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my feelings. It’s the (2)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/>
              <a:t>Speaker: </a:t>
            </a:r>
            <a:r>
              <a:rPr lang="en-US" sz="2400" dirty="0"/>
              <a:t>Linh?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/>
              <a:t>Linh: </a:t>
            </a:r>
            <a:r>
              <a:rPr lang="en-US" sz="2400" dirty="0"/>
              <a:t>My robot is my best friend. It does a lot for me: clean the ﬂoor, (3)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/>
              <a:t>Speaker: </a:t>
            </a:r>
            <a:r>
              <a:rPr lang="en-US" sz="2400" dirty="0"/>
              <a:t>And </a:t>
            </a:r>
            <a:r>
              <a:rPr lang="en-US" sz="2400" dirty="0" err="1"/>
              <a:t>Nobita</a:t>
            </a:r>
            <a:r>
              <a:rPr lang="en-US" sz="2400" dirty="0"/>
              <a:t>?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 err="1"/>
              <a:t>Nobita</a:t>
            </a:r>
            <a:r>
              <a:rPr lang="en-US" sz="2400" b="1" i="1" dirty="0"/>
              <a:t>: </a:t>
            </a:r>
            <a:r>
              <a:rPr lang="en-US" sz="2400" dirty="0"/>
              <a:t>My robot is very useful. It helps me a lot. It can (4)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my plants and even work as a (5)</a:t>
            </a:r>
          </a:p>
        </p:txBody>
      </p:sp>
      <p:pic>
        <p:nvPicPr>
          <p:cNvPr id="3" name="B2_42">
            <a:hlinkClick r:id="" action="ppaction://media"/>
            <a:extLst>
              <a:ext uri="{FF2B5EF4-FFF2-40B4-BE49-F238E27FC236}">
                <a16:creationId xmlns:a16="http://schemas.microsoft.com/office/drawing/2014/main" id="{4D345CCA-6E08-42A1-B632-3B92CA0DC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9568" y="587119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B33CD4-0D09-46A4-932C-BD8352639B9C}"/>
              </a:ext>
            </a:extLst>
          </p:cNvPr>
          <p:cNvSpPr txBox="1"/>
          <p:nvPr/>
        </p:nvSpPr>
        <p:spPr>
          <a:xfrm>
            <a:off x="3696929" y="2745347"/>
            <a:ext cx="5549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what I say. It can also understand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02C7C-3EA7-4E6F-8AD8-8DC093AD6AF9}"/>
              </a:ext>
            </a:extLst>
          </p:cNvPr>
          <p:cNvSpPr txBox="1"/>
          <p:nvPr/>
        </p:nvSpPr>
        <p:spPr>
          <a:xfrm>
            <a:off x="3657600" y="2757204"/>
            <a:ext cx="5774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-50" dirty="0">
                <a:solidFill>
                  <a:srgbClr val="00B050"/>
                </a:solidFill>
              </a:rPr>
              <a:t>understand</a:t>
            </a:r>
            <a:r>
              <a:rPr lang="en-US" sz="2400" spc="-50" dirty="0"/>
              <a:t> what I say. It can also understand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8D465-9DB3-4784-9D9D-A2A7476AAEF0}"/>
              </a:ext>
            </a:extLst>
          </p:cNvPr>
          <p:cNvSpPr txBox="1"/>
          <p:nvPr/>
        </p:nvSpPr>
        <p:spPr>
          <a:xfrm>
            <a:off x="3055375" y="3251859"/>
            <a:ext cx="2214716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_______ robot.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8A3216-E76E-42DA-BB7F-5599B7068874}"/>
              </a:ext>
            </a:extLst>
          </p:cNvPr>
          <p:cNvSpPr txBox="1"/>
          <p:nvPr/>
        </p:nvSpPr>
        <p:spPr>
          <a:xfrm>
            <a:off x="3045543" y="3249834"/>
            <a:ext cx="2214716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B050"/>
                </a:solidFill>
              </a:rPr>
              <a:t>smartest</a:t>
            </a:r>
            <a:r>
              <a:rPr lang="en-US" sz="2400" dirty="0"/>
              <a:t> robot.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1D635A-4AEF-448B-BFA5-2F7BA6112546}"/>
              </a:ext>
            </a:extLst>
          </p:cNvPr>
          <p:cNvSpPr txBox="1"/>
          <p:nvPr/>
        </p:nvSpPr>
        <p:spPr>
          <a:xfrm>
            <a:off x="565358" y="4709621"/>
            <a:ext cx="4006642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_______ my toys away, and 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636F43-7E65-4ECD-A0E8-3E769EF521AB}"/>
              </a:ext>
            </a:extLst>
          </p:cNvPr>
          <p:cNvSpPr txBox="1"/>
          <p:nvPr/>
        </p:nvSpPr>
        <p:spPr>
          <a:xfrm>
            <a:off x="616793" y="4709737"/>
            <a:ext cx="4006642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B050"/>
                </a:solidFill>
              </a:rPr>
              <a:t>put</a:t>
            </a:r>
            <a:r>
              <a:rPr lang="en-US" sz="2400" dirty="0"/>
              <a:t> my toys away, and 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2195A-F90D-492A-B1E8-0940CB5E5296}"/>
              </a:ext>
            </a:extLst>
          </p:cNvPr>
          <p:cNvSpPr txBox="1"/>
          <p:nvPr/>
        </p:nvSpPr>
        <p:spPr>
          <a:xfrm>
            <a:off x="7460226" y="5779720"/>
            <a:ext cx="1260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9EF45-3441-4D10-B203-E85F3FED1CFF}"/>
              </a:ext>
            </a:extLst>
          </p:cNvPr>
          <p:cNvSpPr txBox="1"/>
          <p:nvPr/>
        </p:nvSpPr>
        <p:spPr>
          <a:xfrm>
            <a:off x="7460226" y="5767863"/>
            <a:ext cx="991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CBF432-DF64-4D1C-B687-9664785BD0FD}"/>
              </a:ext>
            </a:extLst>
          </p:cNvPr>
          <p:cNvSpPr txBox="1"/>
          <p:nvPr/>
        </p:nvSpPr>
        <p:spPr>
          <a:xfrm>
            <a:off x="4313904" y="6279966"/>
            <a:ext cx="1418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44F7E3-B462-43FF-AA46-39934650DF6B}"/>
              </a:ext>
            </a:extLst>
          </p:cNvPr>
          <p:cNvSpPr txBox="1"/>
          <p:nvPr/>
        </p:nvSpPr>
        <p:spPr>
          <a:xfrm>
            <a:off x="4313904" y="6295768"/>
            <a:ext cx="1138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guard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046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0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35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69348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1565" y="73536"/>
            <a:ext cx="81092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Interview three friends about what abilities they want their robots to have. Note their answers in the table below.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740269"/>
              </p:ext>
            </p:extLst>
          </p:nvPr>
        </p:nvGraphicFramePr>
        <p:xfrm>
          <a:off x="891565" y="2641905"/>
          <a:ext cx="7327018" cy="31215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05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2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62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/>
                        <a:t>Friends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Abilities he / she wants</a:t>
                      </a:r>
                      <a:r>
                        <a:rPr lang="en-US" sz="2400" baseline="0"/>
                        <a:t> </a:t>
                      </a:r>
                    </a:p>
                    <a:p>
                      <a:pPr algn="ctr"/>
                      <a:r>
                        <a:rPr lang="en-US" sz="2400" baseline="0"/>
                        <a:t>his / her robot to have</a:t>
                      </a:r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208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208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208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1742</TotalTime>
  <Words>439</Words>
  <Application>Microsoft Office PowerPoint</Application>
  <PresentationFormat>On-screen Show (4:3)</PresentationFormat>
  <Paragraphs>54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118</cp:revision>
  <dcterms:created xsi:type="dcterms:W3CDTF">2020-12-09T02:04:09Z</dcterms:created>
  <dcterms:modified xsi:type="dcterms:W3CDTF">2021-08-02T05:02:42Z</dcterms:modified>
</cp:coreProperties>
</file>