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sldIdLst>
    <p:sldId id="256" r:id="rId4"/>
    <p:sldId id="259" r:id="rId5"/>
    <p:sldId id="264" r:id="rId6"/>
    <p:sldId id="263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C128-416A-4F4D-8BB7-2BF75A6CAF29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FD48-FBA5-41F9-8D43-5FAD998E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0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C128-416A-4F4D-8BB7-2BF75A6CAF29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FD48-FBA5-41F9-8D43-5FAD998E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17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C128-416A-4F4D-8BB7-2BF75A6CAF29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FD48-FBA5-41F9-8D43-5FAD998E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5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C128-416A-4F4D-8BB7-2BF75A6CAF29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FD48-FBA5-41F9-8D43-5FAD998E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47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C128-416A-4F4D-8BB7-2BF75A6CAF29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FD48-FBA5-41F9-8D43-5FAD998E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30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FE9F-D798-419A-A7D2-43915BBC6F77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65F6-2243-4710-BA20-612649EB2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39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FE9F-D798-419A-A7D2-43915BBC6F77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65F6-2243-4710-BA20-612649EB2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92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FE9F-D798-419A-A7D2-43915BBC6F77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65F6-2243-4710-BA20-612649EB2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86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FE9F-D798-419A-A7D2-43915BBC6F77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65F6-2243-4710-BA20-612649EB2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31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FE9F-D798-419A-A7D2-43915BBC6F77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65F6-2243-4710-BA20-612649EB2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89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FE9F-D798-419A-A7D2-43915BBC6F77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65F6-2243-4710-BA20-612649EB2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62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C128-416A-4F4D-8BB7-2BF75A6CAF29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FD48-FBA5-41F9-8D43-5FAD998E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83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FE9F-D798-419A-A7D2-43915BBC6F77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65F6-2243-4710-BA20-612649EB2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80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FE9F-D798-419A-A7D2-43915BBC6F77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65F6-2243-4710-BA20-612649EB2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30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FE9F-D798-419A-A7D2-43915BBC6F77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65F6-2243-4710-BA20-612649EB2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31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FE9F-D798-419A-A7D2-43915BBC6F77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65F6-2243-4710-BA20-612649EB2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2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FE9F-D798-419A-A7D2-43915BBC6F77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65F6-2243-4710-BA20-612649EB2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74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C82F-AAC1-4680-87DD-338081B3978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AF45-B9F3-4C50-9402-044BD2EDC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513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C82F-AAC1-4680-87DD-338081B3978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AF45-B9F3-4C50-9402-044BD2EDC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8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C82F-AAC1-4680-87DD-338081B3978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AF45-B9F3-4C50-9402-044BD2EDC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975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C82F-AAC1-4680-87DD-338081B3978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AF45-B9F3-4C50-9402-044BD2EDC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07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C82F-AAC1-4680-87DD-338081B3978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AF45-B9F3-4C50-9402-044BD2EDC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1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9272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73144" y="84753"/>
            <a:ext cx="10834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TIẾT</a:t>
            </a:r>
            <a:r>
              <a:rPr lang="en-US" sz="3200" baseline="0"/>
              <a:t> 2: </a:t>
            </a:r>
            <a:r>
              <a:rPr lang="en-US" sz="3200"/>
              <a:t>BIỂU</a:t>
            </a:r>
            <a:r>
              <a:rPr lang="en-US" sz="3200" baseline="0"/>
              <a:t> ĐỒ TRANH</a:t>
            </a:r>
            <a:endParaRPr lang="en-US" sz="3200"/>
          </a:p>
        </p:txBody>
      </p:sp>
      <p:sp>
        <p:nvSpPr>
          <p:cNvPr id="9" name="Rectangle 8"/>
          <p:cNvSpPr/>
          <p:nvPr userDrawn="1"/>
        </p:nvSpPr>
        <p:spPr>
          <a:xfrm>
            <a:off x="0" y="6511159"/>
            <a:ext cx="12192000" cy="3468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37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C82F-AAC1-4680-87DD-338081B3978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AF45-B9F3-4C50-9402-044BD2EDC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491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C82F-AAC1-4680-87DD-338081B3978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AF45-B9F3-4C50-9402-044BD2EDC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68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C82F-AAC1-4680-87DD-338081B3978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AF45-B9F3-4C50-9402-044BD2EDC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84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C82F-AAC1-4680-87DD-338081B3978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AF45-B9F3-4C50-9402-044BD2EDC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677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C82F-AAC1-4680-87DD-338081B3978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AF45-B9F3-4C50-9402-044BD2EDC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004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C82F-AAC1-4680-87DD-338081B3978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AF45-B9F3-4C50-9402-044BD2EDC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8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C128-416A-4F4D-8BB7-2BF75A6CAF29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FD48-FBA5-41F9-8D43-5FAD998E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72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C128-416A-4F4D-8BB7-2BF75A6CAF29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FD48-FBA5-41F9-8D43-5FAD998E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5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C128-416A-4F4D-8BB7-2BF75A6CAF29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FD48-FBA5-41F9-8D43-5FAD998E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49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C128-416A-4F4D-8BB7-2BF75A6CAF29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FD48-FBA5-41F9-8D43-5FAD998E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24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C128-416A-4F4D-8BB7-2BF75A6CAF29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FD48-FBA5-41F9-8D43-5FAD998E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2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C128-416A-4F4D-8BB7-2BF75A6CAF29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FD48-FBA5-41F9-8D43-5FAD998E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8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EC128-416A-4F4D-8BB7-2BF75A6CAF29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6FD48-FBA5-41F9-8D43-5FAD998E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50" r:id="rId3"/>
    <p:sldLayoutId id="2147483686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BFE9F-D798-419A-A7D2-43915BBC6F77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65F6-2243-4710-BA20-612649EB2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4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6C82F-AAC1-4680-87DD-338081B3978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DAF45-B9F3-4C50-9402-044BD2EDC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9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8100"/>
            <a:ext cx="12192000" cy="674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320118"/>
            <a:ext cx="12192000" cy="537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426" y="15916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MÔN KHOA HỌC TỰ NHIÊN LỚP 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9972" y="1082297"/>
            <a:ext cx="9912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9: ĐO TỐC ĐỘ</a:t>
            </a:r>
          </a:p>
        </p:txBody>
      </p:sp>
      <p:pic>
        <p:nvPicPr>
          <p:cNvPr id="2050" name="Picture 2" descr="Hướng dẫn cách thay mới cảm biến tốc độ trên xe ô tô theo 10 bước">
            <a:extLst>
              <a:ext uri="{FF2B5EF4-FFF2-40B4-BE49-F238E27FC236}">
                <a16:creationId xmlns:a16="http://schemas.microsoft.com/office/drawing/2014/main" id="{CC0A34EC-92AC-8C1E-3181-900067E55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808" y="2066981"/>
            <a:ext cx="6162383" cy="379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67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107"/>
            <a:ext cx="12192000" cy="66874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0"/>
                  <a:lumOff val="100000"/>
                </a:schemeClr>
              </a:gs>
              <a:gs pos="69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98858" y="83875"/>
            <a:ext cx="2169888" cy="535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/>
              <a:t>Khởi</a:t>
            </a:r>
            <a:r>
              <a:rPr lang="en-US" sz="3600" b="1" dirty="0"/>
              <a:t> </a:t>
            </a:r>
            <a:r>
              <a:rPr lang="en-US" sz="3600" b="1" dirty="0" err="1"/>
              <a:t>động</a:t>
            </a:r>
            <a:r>
              <a:rPr lang="en-US" sz="3600" b="1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83239" y="1273765"/>
            <a:ext cx="9001125" cy="1454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2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074" name="Picture 2" descr="Đồng hồ bấm giây AnyTime XL-013 Canino | Công ty Dụng cụ &amp; Hóa chất Khai Vũ  | Tiki">
            <a:extLst>
              <a:ext uri="{FF2B5EF4-FFF2-40B4-BE49-F238E27FC236}">
                <a16:creationId xmlns:a16="http://schemas.microsoft.com/office/drawing/2014/main" id="{49A96231-B60D-C58E-E159-C334AA362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208" y="2517632"/>
            <a:ext cx="3223307" cy="322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37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107"/>
            <a:ext cx="12192000" cy="66874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0"/>
                  <a:lumOff val="100000"/>
                </a:schemeClr>
              </a:gs>
              <a:gs pos="69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52674" y="112643"/>
            <a:ext cx="7486650" cy="496887"/>
          </a:xfrm>
        </p:spPr>
        <p:txBody>
          <a:bodyPr>
            <a:normAutofit fontScale="90000"/>
          </a:bodyPr>
          <a:lstStyle/>
          <a:p>
            <a:r>
              <a:rPr lang="en-US" b="1"/>
              <a:t>I - Đo </a:t>
            </a:r>
            <a:r>
              <a:rPr lang="en-US" b="1" err="1"/>
              <a:t>tốc</a:t>
            </a:r>
            <a:r>
              <a:rPr lang="en-US" b="1"/>
              <a:t> </a:t>
            </a:r>
            <a:r>
              <a:rPr lang="en-US" b="1" err="1"/>
              <a:t>độ</a:t>
            </a:r>
            <a:r>
              <a:rPr lang="en-US" b="1"/>
              <a:t> </a:t>
            </a:r>
            <a:r>
              <a:rPr lang="en-US" b="1" err="1"/>
              <a:t>bằng</a:t>
            </a:r>
            <a:r>
              <a:rPr lang="en-US" b="1"/>
              <a:t> </a:t>
            </a:r>
            <a:r>
              <a:rPr lang="en-US" b="1" err="1"/>
              <a:t>đồng</a:t>
            </a:r>
            <a:r>
              <a:rPr lang="en-US" b="1"/>
              <a:t> </a:t>
            </a:r>
            <a:r>
              <a:rPr lang="en-US" b="1" err="1"/>
              <a:t>hồ</a:t>
            </a:r>
            <a:r>
              <a:rPr lang="en-US" b="1"/>
              <a:t> </a:t>
            </a:r>
            <a:r>
              <a:rPr lang="en-US" b="1" err="1"/>
              <a:t>bấm</a:t>
            </a:r>
            <a:r>
              <a:rPr lang="en-US" b="1"/>
              <a:t> </a:t>
            </a:r>
            <a:r>
              <a:rPr lang="en-US" b="1" err="1"/>
              <a:t>giây</a:t>
            </a:r>
            <a:endParaRPr lang="en-US" b="1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90107" y="968775"/>
            <a:ext cx="4254272" cy="535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/>
              <a:t>Đo</a:t>
            </a:r>
            <a:r>
              <a:rPr lang="en-US" sz="3600" b="1" dirty="0"/>
              <a:t> </a:t>
            </a:r>
            <a:r>
              <a:rPr lang="en-US" sz="3600" b="1" dirty="0" err="1"/>
              <a:t>quãng</a:t>
            </a:r>
            <a:r>
              <a:rPr lang="en-US" sz="3600" b="1" dirty="0"/>
              <a:t> </a:t>
            </a:r>
            <a:r>
              <a:rPr lang="en-US" sz="3600" b="1" dirty="0" err="1"/>
              <a:t>đường</a:t>
            </a:r>
            <a:r>
              <a:rPr lang="en-US" sz="3600" b="1" dirty="0"/>
              <a:t> (s)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54" y="1713493"/>
            <a:ext cx="4381500" cy="2009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54" y="3723268"/>
            <a:ext cx="4314825" cy="232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780" y="1713493"/>
            <a:ext cx="5800725" cy="46577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DE441C9-ECF1-AF67-AD04-4B4EB5884CA7}"/>
              </a:ext>
            </a:extLst>
          </p:cNvPr>
          <p:cNvSpPr txBox="1">
            <a:spLocks/>
          </p:cNvSpPr>
          <p:nvPr/>
        </p:nvSpPr>
        <p:spPr>
          <a:xfrm>
            <a:off x="7351281" y="968774"/>
            <a:ext cx="3325133" cy="535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/>
              <a:t>Đo</a:t>
            </a:r>
            <a:r>
              <a:rPr lang="en-US" sz="3600" b="1" dirty="0"/>
              <a:t> </a:t>
            </a:r>
            <a:r>
              <a:rPr lang="en-US" sz="3600" b="1" dirty="0" err="1"/>
              <a:t>thời</a:t>
            </a:r>
            <a:r>
              <a:rPr lang="en-US" sz="3600" b="1" dirty="0"/>
              <a:t> </a:t>
            </a:r>
            <a:r>
              <a:rPr lang="en-US" sz="3600" b="1" dirty="0" err="1"/>
              <a:t>gian</a:t>
            </a:r>
            <a:r>
              <a:rPr lang="en-US" sz="3600" b="1" dirty="0"/>
              <a:t> (t)</a:t>
            </a:r>
          </a:p>
        </p:txBody>
      </p:sp>
    </p:spTree>
    <p:extLst>
      <p:ext uri="{BB962C8B-B14F-4D97-AF65-F5344CB8AC3E}">
        <p14:creationId xmlns:p14="http://schemas.microsoft.com/office/powerpoint/2010/main" val="190933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107"/>
            <a:ext cx="12192000" cy="66874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0"/>
                  <a:lumOff val="100000"/>
                </a:schemeClr>
              </a:gs>
              <a:gs pos="69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52674" y="112643"/>
            <a:ext cx="7486650" cy="496887"/>
          </a:xfrm>
        </p:spPr>
        <p:txBody>
          <a:bodyPr>
            <a:normAutofit fontScale="90000"/>
          </a:bodyPr>
          <a:lstStyle/>
          <a:p>
            <a:r>
              <a:rPr lang="en-US" b="1"/>
              <a:t>I - Đo </a:t>
            </a:r>
            <a:r>
              <a:rPr lang="en-US" b="1" err="1"/>
              <a:t>tốc</a:t>
            </a:r>
            <a:r>
              <a:rPr lang="en-US" b="1"/>
              <a:t> </a:t>
            </a:r>
            <a:r>
              <a:rPr lang="en-US" b="1" err="1"/>
              <a:t>độ</a:t>
            </a:r>
            <a:r>
              <a:rPr lang="en-US" b="1"/>
              <a:t> </a:t>
            </a:r>
            <a:r>
              <a:rPr lang="en-US" b="1" err="1"/>
              <a:t>bằng</a:t>
            </a:r>
            <a:r>
              <a:rPr lang="en-US" b="1"/>
              <a:t> </a:t>
            </a:r>
            <a:r>
              <a:rPr lang="en-US" b="1" err="1"/>
              <a:t>đồng</a:t>
            </a:r>
            <a:r>
              <a:rPr lang="en-US" b="1"/>
              <a:t> </a:t>
            </a:r>
            <a:r>
              <a:rPr lang="en-US" b="1" err="1"/>
              <a:t>hồ</a:t>
            </a:r>
            <a:r>
              <a:rPr lang="en-US" b="1"/>
              <a:t> </a:t>
            </a:r>
            <a:r>
              <a:rPr lang="en-US" b="1" err="1"/>
              <a:t>bấm</a:t>
            </a:r>
            <a:r>
              <a:rPr lang="en-US" b="1"/>
              <a:t> </a:t>
            </a:r>
            <a:r>
              <a:rPr lang="en-US" b="1" err="1"/>
              <a:t>giây</a:t>
            </a:r>
            <a:endParaRPr lang="en-US" b="1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76785" y="910802"/>
            <a:ext cx="3286783" cy="535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3333FF"/>
                </a:solidFill>
              </a:rPr>
              <a:t>1. Dụng cụ đo.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76785" y="1528830"/>
            <a:ext cx="7326522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b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Đồng hồ bấm giây để đo thời gian t</a:t>
            </a:r>
          </a:p>
          <a:p>
            <a:pPr algn="just">
              <a:lnSpc>
                <a:spcPct val="107000"/>
              </a:lnSpc>
            </a:pPr>
            <a:r>
              <a:rPr lang="en-US" sz="2800" b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Thước đo độ dài: thước thẳng, thước dây…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076785" y="2609892"/>
            <a:ext cx="3286783" cy="535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3333FF"/>
                </a:solidFill>
              </a:rPr>
              <a:t>2. Cách đo.</a:t>
            </a:r>
          </a:p>
        </p:txBody>
      </p:sp>
      <p:sp>
        <p:nvSpPr>
          <p:cNvPr id="6" name="Rectangle 5"/>
          <p:cNvSpPr/>
          <p:nvPr/>
        </p:nvSpPr>
        <p:spPr>
          <a:xfrm>
            <a:off x="2010871" y="3145095"/>
            <a:ext cx="9166644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tabLst>
                <a:tab pos="291465" algn="l"/>
              </a:tabLst>
            </a:pPr>
            <a:r>
              <a:rPr lang="en-US" sz="2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US" sz="28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 </a:t>
            </a:r>
            <a:r>
              <a:rPr lang="en-US" sz="28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tabLst>
                <a:tab pos="291465" algn="l"/>
              </a:tabLst>
            </a:pPr>
            <a:r>
              <a:rPr lang="en-US" sz="2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 </a:t>
            </a:r>
            <a:r>
              <a:rPr lang="en-US" sz="28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691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9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107"/>
            <a:ext cx="12192000" cy="66874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0"/>
                  <a:lumOff val="100000"/>
                </a:schemeClr>
              </a:gs>
              <a:gs pos="69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52674" y="112643"/>
            <a:ext cx="7486650" cy="496887"/>
          </a:xfrm>
        </p:spPr>
        <p:txBody>
          <a:bodyPr>
            <a:normAutofit fontScale="90000"/>
          </a:bodyPr>
          <a:lstStyle/>
          <a:p>
            <a:r>
              <a:rPr lang="en-US" b="1"/>
              <a:t>I - Đo </a:t>
            </a:r>
            <a:r>
              <a:rPr lang="en-US" b="1" err="1"/>
              <a:t>tốc</a:t>
            </a:r>
            <a:r>
              <a:rPr lang="en-US" b="1"/>
              <a:t> </a:t>
            </a:r>
            <a:r>
              <a:rPr lang="en-US" b="1" err="1"/>
              <a:t>độ</a:t>
            </a:r>
            <a:r>
              <a:rPr lang="en-US" b="1"/>
              <a:t> </a:t>
            </a:r>
            <a:r>
              <a:rPr lang="en-US" b="1" err="1"/>
              <a:t>bằng</a:t>
            </a:r>
            <a:r>
              <a:rPr lang="en-US" b="1"/>
              <a:t> </a:t>
            </a:r>
            <a:r>
              <a:rPr lang="en-US" b="1" err="1"/>
              <a:t>đồng</a:t>
            </a:r>
            <a:r>
              <a:rPr lang="en-US" b="1"/>
              <a:t> </a:t>
            </a:r>
            <a:r>
              <a:rPr lang="en-US" b="1" err="1"/>
              <a:t>hồ</a:t>
            </a:r>
            <a:r>
              <a:rPr lang="en-US" b="1"/>
              <a:t> </a:t>
            </a:r>
            <a:r>
              <a:rPr lang="en-US" b="1" err="1"/>
              <a:t>bấm</a:t>
            </a:r>
            <a:r>
              <a:rPr lang="en-US" b="1"/>
              <a:t> </a:t>
            </a:r>
            <a:r>
              <a:rPr lang="en-US" b="1" err="1"/>
              <a:t>giây</a:t>
            </a:r>
            <a:endParaRPr lang="en-US"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66" y="1302134"/>
            <a:ext cx="10916266" cy="455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2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624607" y="1150210"/>
            <a:ext cx="10942786" cy="234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Cách tiến hành kiểm tra chạy cự li ngắn 60m trong môn Thể dục (mỗi học sinh được chạy một lượt).</a:t>
            </a:r>
            <a:endParaRPr kumimoji="0" lang="vi-V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Dùng thước đo độ dài quãng đường s = 60 m. Xác định vạch xuất phát và vạch đích.</a:t>
            </a:r>
            <a:endParaRPr kumimoji="0" lang="vi-V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Dùng đồng hồ bấm giây đo thời gian t, bấm nút start/stop trên đồng hồ khi học sinh bắt đầu chạy từ vạch xuất phát tới khi chạm vạch đích bấm nút start/stop trên đồng hồ.</a:t>
            </a:r>
            <a:endParaRPr kumimoji="0" lang="vi-V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Giáo viên xếp loại thành tích của từng học sinh dựa trên thời gian hiện thị trên đồng hồ bấm giây: Ai chạy nhanh hơn thời gian nhỏ hơn, ai chạy chậm hơn thời gian lớn hơn.</a:t>
            </a:r>
            <a:endParaRPr kumimoji="0" lang="vi-V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So sánh với cách đo tốc độ.</a:t>
            </a:r>
            <a:endParaRPr kumimoji="0" lang="vi-V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" y="0"/>
            <a:ext cx="12192000" cy="66874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0"/>
                  <a:lumOff val="100000"/>
                </a:schemeClr>
              </a:gs>
              <a:gs pos="69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52674" y="112643"/>
            <a:ext cx="7486650" cy="496887"/>
          </a:xfrm>
        </p:spPr>
        <p:txBody>
          <a:bodyPr>
            <a:normAutofit fontScale="90000"/>
          </a:bodyPr>
          <a:lstStyle/>
          <a:p>
            <a:r>
              <a:rPr lang="en-US" b="1"/>
              <a:t>I - Đo </a:t>
            </a:r>
            <a:r>
              <a:rPr lang="en-US" b="1" err="1"/>
              <a:t>tốc</a:t>
            </a:r>
            <a:r>
              <a:rPr lang="en-US" b="1"/>
              <a:t> </a:t>
            </a:r>
            <a:r>
              <a:rPr lang="en-US" b="1" err="1"/>
              <a:t>độ</a:t>
            </a:r>
            <a:r>
              <a:rPr lang="en-US" b="1"/>
              <a:t> </a:t>
            </a:r>
            <a:r>
              <a:rPr lang="en-US" b="1" err="1"/>
              <a:t>bằng</a:t>
            </a:r>
            <a:r>
              <a:rPr lang="en-US" b="1"/>
              <a:t> </a:t>
            </a:r>
            <a:r>
              <a:rPr lang="en-US" b="1" err="1"/>
              <a:t>đồng</a:t>
            </a:r>
            <a:r>
              <a:rPr lang="en-US" b="1"/>
              <a:t> </a:t>
            </a:r>
            <a:r>
              <a:rPr lang="en-US" b="1" err="1"/>
              <a:t>hồ</a:t>
            </a:r>
            <a:r>
              <a:rPr lang="en-US" b="1"/>
              <a:t> </a:t>
            </a:r>
            <a:r>
              <a:rPr lang="en-US" b="1" err="1"/>
              <a:t>bấm</a:t>
            </a:r>
            <a:r>
              <a:rPr lang="en-US" b="1"/>
              <a:t> </a:t>
            </a:r>
            <a:r>
              <a:rPr lang="en-US" b="1" err="1"/>
              <a:t>giây</a:t>
            </a:r>
            <a:endParaRPr lang="en-US" b="1"/>
          </a:p>
        </p:txBody>
      </p:sp>
      <p:grpSp>
        <p:nvGrpSpPr>
          <p:cNvPr id="4" name="Group 3"/>
          <p:cNvGrpSpPr/>
          <p:nvPr/>
        </p:nvGrpSpPr>
        <p:grpSpPr>
          <a:xfrm>
            <a:off x="1149128" y="1563133"/>
            <a:ext cx="9893739" cy="1418370"/>
            <a:chOff x="1149130" y="628789"/>
            <a:chExt cx="9893739" cy="14183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9130" y="705106"/>
              <a:ext cx="9893739" cy="1342053"/>
            </a:xfrm>
            <a:prstGeom prst="rect">
              <a:avLst/>
            </a:prstGeom>
          </p:spPr>
        </p:pic>
        <p:sp>
          <p:nvSpPr>
            <p:cNvPr id="6" name="Title 1"/>
            <p:cNvSpPr txBox="1">
              <a:spLocks/>
            </p:cNvSpPr>
            <p:nvPr/>
          </p:nvSpPr>
          <p:spPr>
            <a:xfrm>
              <a:off x="1776537" y="628789"/>
              <a:ext cx="3204899" cy="53520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>
                  <a:solidFill>
                    <a:srgbClr val="3333FF"/>
                  </a:solidFill>
                </a:rPr>
                <a:t>Hoạt động nhóm.</a:t>
              </a:r>
            </a:p>
          </p:txBody>
        </p:sp>
      </p:grpSp>
      <p:sp>
        <p:nvSpPr>
          <p:cNvPr id="29" name="Title 1"/>
          <p:cNvSpPr txBox="1">
            <a:spLocks/>
          </p:cNvSpPr>
          <p:nvPr/>
        </p:nvSpPr>
        <p:spPr>
          <a:xfrm>
            <a:off x="3831416" y="748516"/>
            <a:ext cx="4529165" cy="42218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solidFill>
                  <a:srgbClr val="3333FF"/>
                </a:solidFill>
              </a:rPr>
              <a:t>Báo cáo hoạt động nhóm.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648582"/>
              </p:ext>
            </p:extLst>
          </p:nvPr>
        </p:nvGraphicFramePr>
        <p:xfrm>
          <a:off x="1981580" y="3486434"/>
          <a:ext cx="8228839" cy="3220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7933762" imgH="3108097" progId="Word.Document.12">
                  <p:embed/>
                </p:oleObj>
              </mc:Choice>
              <mc:Fallback>
                <p:oleObj name="Document" r:id="rId4" imgW="7933762" imgH="31080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1580" y="3486434"/>
                        <a:ext cx="8228839" cy="3220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185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107"/>
            <a:ext cx="12192000" cy="66874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0"/>
                  <a:lumOff val="100000"/>
                </a:schemeClr>
              </a:gs>
              <a:gs pos="69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52674" y="112643"/>
            <a:ext cx="7486650" cy="496887"/>
          </a:xfrm>
        </p:spPr>
        <p:txBody>
          <a:bodyPr>
            <a:normAutofit fontScale="90000"/>
          </a:bodyPr>
          <a:lstStyle/>
          <a:p>
            <a:r>
              <a:rPr lang="en-US" b="1"/>
              <a:t>I - Đo </a:t>
            </a:r>
            <a:r>
              <a:rPr lang="en-US" b="1" err="1"/>
              <a:t>tốc</a:t>
            </a:r>
            <a:r>
              <a:rPr lang="en-US" b="1"/>
              <a:t> </a:t>
            </a:r>
            <a:r>
              <a:rPr lang="en-US" b="1" err="1"/>
              <a:t>độ</a:t>
            </a:r>
            <a:r>
              <a:rPr lang="en-US" b="1"/>
              <a:t> </a:t>
            </a:r>
            <a:r>
              <a:rPr lang="en-US" b="1" err="1"/>
              <a:t>bằng</a:t>
            </a:r>
            <a:r>
              <a:rPr lang="en-US" b="1"/>
              <a:t> </a:t>
            </a:r>
            <a:r>
              <a:rPr lang="en-US" b="1" err="1"/>
              <a:t>đồng</a:t>
            </a:r>
            <a:r>
              <a:rPr lang="en-US" b="1"/>
              <a:t> </a:t>
            </a:r>
            <a:r>
              <a:rPr lang="en-US" b="1" err="1"/>
              <a:t>hồ</a:t>
            </a:r>
            <a:r>
              <a:rPr lang="en-US" b="1"/>
              <a:t> </a:t>
            </a:r>
            <a:r>
              <a:rPr lang="en-US" b="1" err="1"/>
              <a:t>bấm</a:t>
            </a:r>
            <a:r>
              <a:rPr lang="en-US" b="1"/>
              <a:t> </a:t>
            </a:r>
            <a:r>
              <a:rPr lang="en-US" b="1" err="1"/>
              <a:t>giây</a:t>
            </a:r>
            <a:endParaRPr lang="en-US" b="1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05347" y="681440"/>
            <a:ext cx="8553115" cy="1480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3333FF"/>
                </a:solidFill>
              </a:rPr>
              <a:t>3. Ví dụ.</a:t>
            </a:r>
          </a:p>
          <a:p>
            <a:r>
              <a:rPr lang="en-US" sz="3200" b="1">
                <a:solidFill>
                  <a:srgbClr val="3333FF"/>
                </a:solidFill>
              </a:rPr>
              <a:t>- Nêu dụng cụ sử dụng trong thí nghiệm ở Ví dụ 3?</a:t>
            </a:r>
          </a:p>
          <a:p>
            <a:r>
              <a:rPr lang="en-US" sz="3200" b="1">
                <a:solidFill>
                  <a:srgbClr val="3333FF"/>
                </a:solidFill>
              </a:rPr>
              <a:t>- Trình bày các bước tiến hành thí nghiệm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7243" y="1113019"/>
            <a:ext cx="8877512" cy="526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1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107"/>
            <a:ext cx="12192000" cy="66874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0"/>
                  <a:lumOff val="100000"/>
                </a:schemeClr>
              </a:gs>
              <a:gs pos="69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52674" y="112643"/>
            <a:ext cx="7486650" cy="496887"/>
          </a:xfrm>
        </p:spPr>
        <p:txBody>
          <a:bodyPr>
            <a:normAutofit fontScale="90000"/>
          </a:bodyPr>
          <a:lstStyle/>
          <a:p>
            <a:r>
              <a:rPr lang="en-US" b="1"/>
              <a:t>I - Đo </a:t>
            </a:r>
            <a:r>
              <a:rPr lang="en-US" b="1" err="1"/>
              <a:t>tốc</a:t>
            </a:r>
            <a:r>
              <a:rPr lang="en-US" b="1"/>
              <a:t> </a:t>
            </a:r>
            <a:r>
              <a:rPr lang="en-US" b="1" err="1"/>
              <a:t>độ</a:t>
            </a:r>
            <a:r>
              <a:rPr lang="en-US" b="1"/>
              <a:t> </a:t>
            </a:r>
            <a:r>
              <a:rPr lang="en-US" b="1" err="1"/>
              <a:t>bằng</a:t>
            </a:r>
            <a:r>
              <a:rPr lang="en-US" b="1"/>
              <a:t> </a:t>
            </a:r>
            <a:r>
              <a:rPr lang="en-US" b="1" err="1"/>
              <a:t>đồng</a:t>
            </a:r>
            <a:r>
              <a:rPr lang="en-US" b="1"/>
              <a:t> </a:t>
            </a:r>
            <a:r>
              <a:rPr lang="en-US" b="1" err="1"/>
              <a:t>hồ</a:t>
            </a:r>
            <a:r>
              <a:rPr lang="en-US" b="1"/>
              <a:t> </a:t>
            </a:r>
            <a:r>
              <a:rPr lang="en-US" b="1" err="1"/>
              <a:t>bấm</a:t>
            </a:r>
            <a:r>
              <a:rPr lang="en-US" b="1"/>
              <a:t> </a:t>
            </a:r>
            <a:r>
              <a:rPr lang="en-US" b="1" err="1"/>
              <a:t>giây</a:t>
            </a:r>
            <a:endParaRPr lang="en-US" b="1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76785" y="910802"/>
            <a:ext cx="3286783" cy="535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3333FF"/>
                </a:solidFill>
              </a:rPr>
              <a:t>1. Dụng cụ đo.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76785" y="1528830"/>
            <a:ext cx="7326522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b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Bảng 9.1: Bảng ghi kết quả thí nghiệm đo tốc độ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307462"/>
              </p:ext>
            </p:extLst>
          </p:nvPr>
        </p:nvGraphicFramePr>
        <p:xfrm>
          <a:off x="2224086" y="2061733"/>
          <a:ext cx="6719889" cy="1984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6867">
                  <a:extLst>
                    <a:ext uri="{9D8B030D-6E8A-4147-A177-3AD203B41FA5}">
                      <a16:colId xmlns:a16="http://schemas.microsoft.com/office/drawing/2014/main" val="2966545000"/>
                    </a:ext>
                  </a:extLst>
                </a:gridCol>
                <a:gridCol w="2575534">
                  <a:extLst>
                    <a:ext uri="{9D8B030D-6E8A-4147-A177-3AD203B41FA5}">
                      <a16:colId xmlns:a16="http://schemas.microsoft.com/office/drawing/2014/main" val="698316825"/>
                    </a:ext>
                  </a:extLst>
                </a:gridCol>
                <a:gridCol w="2757488">
                  <a:extLst>
                    <a:ext uri="{9D8B030D-6E8A-4147-A177-3AD203B41FA5}">
                      <a16:colId xmlns:a16="http://schemas.microsoft.com/office/drawing/2014/main" val="289285406"/>
                    </a:ext>
                  </a:extLst>
                </a:gridCol>
              </a:tblGrid>
              <a:tr h="804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Quãng đường(cm)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Thời gian (giây)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40057"/>
                  </a:ext>
                </a:extLst>
              </a:tr>
              <a:tr h="393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Lần 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24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=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US" sz="2400" baseline="-25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=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818306"/>
                  </a:ext>
                </a:extLst>
              </a:tr>
              <a:tr h="393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Lần 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24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=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US" sz="2400" baseline="-25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=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04064"/>
                  </a:ext>
                </a:extLst>
              </a:tr>
              <a:tr h="393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Lần 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24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4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=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US" sz="2400" baseline="-25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=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445554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2076785" y="4291368"/>
            <a:ext cx="2996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Tính giá trị trung bình: </a:t>
            </a:r>
            <a:endParaRPr lang="en-US" sz="240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08833" y="4905909"/>
            <a:ext cx="1840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Tính vận tốc :</a:t>
            </a:r>
            <a:endParaRPr lang="en-US" sz="2400">
              <a:latin typeface="+mj-lt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r="50320" b="3242"/>
          <a:stretch/>
        </p:blipFill>
        <p:spPr>
          <a:xfrm>
            <a:off x="5034954" y="4264154"/>
            <a:ext cx="4392077" cy="5663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t="-1" r="84962" b="352"/>
          <a:stretch/>
        </p:blipFill>
        <p:spPr>
          <a:xfrm>
            <a:off x="5206406" y="4842484"/>
            <a:ext cx="1341357" cy="58851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108832" y="5520449"/>
            <a:ext cx="7730491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Nhận xét kết quả đo…………………………………………………………….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0988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8925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0988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814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107"/>
            <a:ext cx="12192000" cy="66874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0"/>
                  <a:lumOff val="100000"/>
                </a:schemeClr>
              </a:gs>
              <a:gs pos="69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52674" y="112643"/>
            <a:ext cx="7486650" cy="496887"/>
          </a:xfrm>
        </p:spPr>
        <p:txBody>
          <a:bodyPr>
            <a:normAutofit fontScale="90000"/>
          </a:bodyPr>
          <a:lstStyle/>
          <a:p>
            <a:r>
              <a:rPr lang="en-US" b="1"/>
              <a:t>I - Đo </a:t>
            </a:r>
            <a:r>
              <a:rPr lang="en-US" b="1" err="1"/>
              <a:t>tốc</a:t>
            </a:r>
            <a:r>
              <a:rPr lang="en-US" b="1"/>
              <a:t> </a:t>
            </a:r>
            <a:r>
              <a:rPr lang="en-US" b="1" err="1"/>
              <a:t>độ</a:t>
            </a:r>
            <a:r>
              <a:rPr lang="en-US" b="1"/>
              <a:t> </a:t>
            </a:r>
            <a:r>
              <a:rPr lang="en-US" b="1" err="1"/>
              <a:t>bằng</a:t>
            </a:r>
            <a:r>
              <a:rPr lang="en-US" b="1"/>
              <a:t> </a:t>
            </a:r>
            <a:r>
              <a:rPr lang="en-US" b="1" err="1"/>
              <a:t>đồng</a:t>
            </a:r>
            <a:r>
              <a:rPr lang="en-US" b="1"/>
              <a:t> </a:t>
            </a:r>
            <a:r>
              <a:rPr lang="en-US" b="1" err="1"/>
              <a:t>hồ</a:t>
            </a:r>
            <a:r>
              <a:rPr lang="en-US" b="1"/>
              <a:t> </a:t>
            </a:r>
            <a:r>
              <a:rPr lang="en-US" b="1" err="1"/>
              <a:t>bấm</a:t>
            </a:r>
            <a:r>
              <a:rPr lang="en-US" b="1"/>
              <a:t> </a:t>
            </a:r>
            <a:r>
              <a:rPr lang="en-US" b="1" err="1"/>
              <a:t>giây</a:t>
            </a:r>
            <a:endParaRPr lang="en-US" b="1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76785" y="910802"/>
            <a:ext cx="4638808" cy="535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3333FF"/>
                </a:solidFill>
              </a:rPr>
              <a:t>Hướng dẫn học ở nhà</a:t>
            </a:r>
          </a:p>
        </p:txBody>
      </p:sp>
      <p:sp>
        <p:nvSpPr>
          <p:cNvPr id="5" name="Rectangle 4"/>
          <p:cNvSpPr/>
          <p:nvPr/>
        </p:nvSpPr>
        <p:spPr>
          <a:xfrm>
            <a:off x="1368769" y="1670960"/>
            <a:ext cx="9454462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b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   Nêu được nguyên tắc đo tốc độ</a:t>
            </a:r>
          </a:p>
          <a:p>
            <a:pPr marL="457200" indent="-457200" algn="just">
              <a:lnSpc>
                <a:spcPct val="107000"/>
              </a:lnSpc>
              <a:buFontTx/>
              <a:buChar char="-"/>
            </a:pPr>
            <a:r>
              <a:rPr lang="en-US" sz="2800" b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Liệt kê hai cách đo tốc độ</a:t>
            </a:r>
          </a:p>
          <a:p>
            <a:pPr algn="just">
              <a:lnSpc>
                <a:spcPct val="107000"/>
              </a:lnSpc>
            </a:pPr>
            <a:r>
              <a:rPr lang="en-US" sz="2800" b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   Tại sao đo tốc độ trong phòng thí nghiệm là cách đo gián tiếp?</a:t>
            </a:r>
          </a:p>
        </p:txBody>
      </p:sp>
    </p:spTree>
    <p:extLst>
      <p:ext uri="{BB962C8B-B14F-4D97-AF65-F5344CB8AC3E}">
        <p14:creationId xmlns:p14="http://schemas.microsoft.com/office/powerpoint/2010/main" val="1686907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463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Times New Roman</vt:lpstr>
      <vt:lpstr>Office Theme</vt:lpstr>
      <vt:lpstr>Custom Design</vt:lpstr>
      <vt:lpstr>1_Custom Design</vt:lpstr>
      <vt:lpstr>Document</vt:lpstr>
      <vt:lpstr>PowerPoint Presentation</vt:lpstr>
      <vt:lpstr>PowerPoint Presentation</vt:lpstr>
      <vt:lpstr>I - Đo tốc độ bằng đồng hồ bấm giây</vt:lpstr>
      <vt:lpstr>I - Đo tốc độ bằng đồng hồ bấm giây</vt:lpstr>
      <vt:lpstr>I - Đo tốc độ bằng đồng hồ bấm giây</vt:lpstr>
      <vt:lpstr>I - Đo tốc độ bằng đồng hồ bấm giây</vt:lpstr>
      <vt:lpstr>I - Đo tốc độ bằng đồng hồ bấm giây</vt:lpstr>
      <vt:lpstr>I - Đo tốc độ bằng đồng hồ bấm giây</vt:lpstr>
      <vt:lpstr>I - Đo tốc độ bằng đồng hồ bấm giây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39</cp:revision>
  <dcterms:created xsi:type="dcterms:W3CDTF">2021-11-18T15:48:11Z</dcterms:created>
  <dcterms:modified xsi:type="dcterms:W3CDTF">2022-11-23T01:31:17Z</dcterms:modified>
</cp:coreProperties>
</file>